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59" r:id="rId4"/>
    <p:sldId id="261" r:id="rId5"/>
    <p:sldId id="258" r:id="rId6"/>
    <p:sldId id="260" r:id="rId7"/>
    <p:sldId id="263" r:id="rId8"/>
    <p:sldId id="257" r:id="rId9"/>
    <p:sldId id="265" r:id="rId10"/>
    <p:sldId id="264" r:id="rId11"/>
    <p:sldId id="269"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1F70EB-F06C-41BE-856E-B89B76C1B983}" v="1" dt="2023-11-12T15:15:47.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9" autoAdjust="0"/>
    <p:restoredTop sz="94660"/>
  </p:normalViewPr>
  <p:slideViewPr>
    <p:cSldViewPr snapToGrid="0">
      <p:cViewPr varScale="1">
        <p:scale>
          <a:sx n="64" d="100"/>
          <a:sy n="64" d="100"/>
        </p:scale>
        <p:origin x="54"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Bradney" userId="55eaccad815cfbd1" providerId="LiveId" clId="{5F1F70EB-F06C-41BE-856E-B89B76C1B983}"/>
    <pc:docChg chg="custSel addSld delSld modSld">
      <pc:chgData name="Christopher Bradney" userId="55eaccad815cfbd1" providerId="LiveId" clId="{5F1F70EB-F06C-41BE-856E-B89B76C1B983}" dt="2023-11-14T20:31:01.002" v="2046" actId="20577"/>
      <pc:docMkLst>
        <pc:docMk/>
      </pc:docMkLst>
      <pc:sldChg chg="addSp modSp mod">
        <pc:chgData name="Christopher Bradney" userId="55eaccad815cfbd1" providerId="LiveId" clId="{5F1F70EB-F06C-41BE-856E-B89B76C1B983}" dt="2023-11-12T15:47:17.873" v="1680" actId="1076"/>
        <pc:sldMkLst>
          <pc:docMk/>
          <pc:sldMk cId="872857648" sldId="258"/>
        </pc:sldMkLst>
        <pc:spChg chg="mod">
          <ac:chgData name="Christopher Bradney" userId="55eaccad815cfbd1" providerId="LiveId" clId="{5F1F70EB-F06C-41BE-856E-B89B76C1B983}" dt="2023-11-12T15:47:02.948" v="1674" actId="1076"/>
          <ac:spMkLst>
            <pc:docMk/>
            <pc:sldMk cId="872857648" sldId="258"/>
            <ac:spMk id="2" creationId="{EA5CFFAF-1E69-AE00-3D69-E8A2D728ADD2}"/>
          </ac:spMkLst>
        </pc:spChg>
        <pc:spChg chg="mod">
          <ac:chgData name="Christopher Bradney" userId="55eaccad815cfbd1" providerId="LiveId" clId="{5F1F70EB-F06C-41BE-856E-B89B76C1B983}" dt="2023-11-12T15:47:05.260" v="1675" actId="1076"/>
          <ac:spMkLst>
            <pc:docMk/>
            <pc:sldMk cId="872857648" sldId="258"/>
            <ac:spMk id="3" creationId="{1374B0CB-8BF2-B96F-81CF-029FB7DDC2D3}"/>
          </ac:spMkLst>
        </pc:spChg>
        <pc:picChg chg="mod">
          <ac:chgData name="Christopher Bradney" userId="55eaccad815cfbd1" providerId="LiveId" clId="{5F1F70EB-F06C-41BE-856E-B89B76C1B983}" dt="2023-11-12T15:27:58.040" v="1246" actId="1076"/>
          <ac:picMkLst>
            <pc:docMk/>
            <pc:sldMk cId="872857648" sldId="258"/>
            <ac:picMk id="5" creationId="{B35B058D-F014-CDFF-BDBF-E6DCDBC52277}"/>
          </ac:picMkLst>
        </pc:picChg>
        <pc:picChg chg="mod">
          <ac:chgData name="Christopher Bradney" userId="55eaccad815cfbd1" providerId="LiveId" clId="{5F1F70EB-F06C-41BE-856E-B89B76C1B983}" dt="2023-11-12T15:28:07.539" v="1250" actId="14100"/>
          <ac:picMkLst>
            <pc:docMk/>
            <pc:sldMk cId="872857648" sldId="258"/>
            <ac:picMk id="6" creationId="{93251869-E4A9-84EB-353E-F2E347F7C134}"/>
          </ac:picMkLst>
        </pc:picChg>
        <pc:picChg chg="add mod">
          <ac:chgData name="Christopher Bradney" userId="55eaccad815cfbd1" providerId="LiveId" clId="{5F1F70EB-F06C-41BE-856E-B89B76C1B983}" dt="2023-11-12T15:45:14.539" v="1671" actId="1076"/>
          <ac:picMkLst>
            <pc:docMk/>
            <pc:sldMk cId="872857648" sldId="258"/>
            <ac:picMk id="8" creationId="{93306E6F-162F-D468-C24A-6B8406EA87EF}"/>
          </ac:picMkLst>
        </pc:picChg>
        <pc:picChg chg="add mod">
          <ac:chgData name="Christopher Bradney" userId="55eaccad815cfbd1" providerId="LiveId" clId="{5F1F70EB-F06C-41BE-856E-B89B76C1B983}" dt="2023-11-12T15:45:17.060" v="1672" actId="1076"/>
          <ac:picMkLst>
            <pc:docMk/>
            <pc:sldMk cId="872857648" sldId="258"/>
            <ac:picMk id="10" creationId="{EE6C22EF-6F47-ACE2-8E7A-C25B11B2E263}"/>
          </ac:picMkLst>
        </pc:picChg>
        <pc:picChg chg="add mod">
          <ac:chgData name="Christopher Bradney" userId="55eaccad815cfbd1" providerId="LiveId" clId="{5F1F70EB-F06C-41BE-856E-B89B76C1B983}" dt="2023-11-12T15:47:17.873" v="1680" actId="1076"/>
          <ac:picMkLst>
            <pc:docMk/>
            <pc:sldMk cId="872857648" sldId="258"/>
            <ac:picMk id="12" creationId="{69DB3F27-0ED4-0C78-61A3-699C53CD90D7}"/>
          </ac:picMkLst>
        </pc:picChg>
      </pc:sldChg>
      <pc:sldChg chg="modSp mod">
        <pc:chgData name="Christopher Bradney" userId="55eaccad815cfbd1" providerId="LiveId" clId="{5F1F70EB-F06C-41BE-856E-B89B76C1B983}" dt="2023-11-12T15:36:14.228" v="1664" actId="20577"/>
        <pc:sldMkLst>
          <pc:docMk/>
          <pc:sldMk cId="3784772040" sldId="259"/>
        </pc:sldMkLst>
        <pc:spChg chg="mod">
          <ac:chgData name="Christopher Bradney" userId="55eaccad815cfbd1" providerId="LiveId" clId="{5F1F70EB-F06C-41BE-856E-B89B76C1B983}" dt="2023-11-12T15:36:14.228" v="1664" actId="20577"/>
          <ac:spMkLst>
            <pc:docMk/>
            <pc:sldMk cId="3784772040" sldId="259"/>
            <ac:spMk id="3" creationId="{1374B0CB-8BF2-B96F-81CF-029FB7DDC2D3}"/>
          </ac:spMkLst>
        </pc:spChg>
      </pc:sldChg>
      <pc:sldChg chg="modSp mod">
        <pc:chgData name="Christopher Bradney" userId="55eaccad815cfbd1" providerId="LiveId" clId="{5F1F70EB-F06C-41BE-856E-B89B76C1B983}" dt="2023-11-12T16:16:34.476" v="2015" actId="20577"/>
        <pc:sldMkLst>
          <pc:docMk/>
          <pc:sldMk cId="506161875" sldId="260"/>
        </pc:sldMkLst>
        <pc:spChg chg="mod">
          <ac:chgData name="Christopher Bradney" userId="55eaccad815cfbd1" providerId="LiveId" clId="{5F1F70EB-F06C-41BE-856E-B89B76C1B983}" dt="2023-11-12T16:16:34.476" v="2015" actId="20577"/>
          <ac:spMkLst>
            <pc:docMk/>
            <pc:sldMk cId="506161875" sldId="260"/>
            <ac:spMk id="3" creationId="{2ECEBEDE-405A-D6A7-9531-775C46A02E28}"/>
          </ac:spMkLst>
        </pc:spChg>
      </pc:sldChg>
      <pc:sldChg chg="modSp mod">
        <pc:chgData name="Christopher Bradney" userId="55eaccad815cfbd1" providerId="LiveId" clId="{5F1F70EB-F06C-41BE-856E-B89B76C1B983}" dt="2023-11-12T15:22:11.775" v="1061" actId="20577"/>
        <pc:sldMkLst>
          <pc:docMk/>
          <pc:sldMk cId="2735086962" sldId="261"/>
        </pc:sldMkLst>
        <pc:spChg chg="mod">
          <ac:chgData name="Christopher Bradney" userId="55eaccad815cfbd1" providerId="LiveId" clId="{5F1F70EB-F06C-41BE-856E-B89B76C1B983}" dt="2023-11-12T15:22:11.775" v="1061" actId="20577"/>
          <ac:spMkLst>
            <pc:docMk/>
            <pc:sldMk cId="2735086962" sldId="261"/>
            <ac:spMk id="3" creationId="{7F1AB615-4BBD-C3A8-AED7-3B1BD948A86E}"/>
          </ac:spMkLst>
        </pc:spChg>
      </pc:sldChg>
      <pc:sldChg chg="del">
        <pc:chgData name="Christopher Bradney" userId="55eaccad815cfbd1" providerId="LiveId" clId="{5F1F70EB-F06C-41BE-856E-B89B76C1B983}" dt="2023-11-12T15:37:34.800" v="1665" actId="47"/>
        <pc:sldMkLst>
          <pc:docMk/>
          <pc:sldMk cId="2585523341" sldId="262"/>
        </pc:sldMkLst>
      </pc:sldChg>
      <pc:sldChg chg="modSp mod">
        <pc:chgData name="Christopher Bradney" userId="55eaccad815cfbd1" providerId="LiveId" clId="{5F1F70EB-F06C-41BE-856E-B89B76C1B983}" dt="2023-11-12T15:35:36.385" v="1569" actId="20577"/>
        <pc:sldMkLst>
          <pc:docMk/>
          <pc:sldMk cId="1118796742" sldId="263"/>
        </pc:sldMkLst>
        <pc:spChg chg="mod">
          <ac:chgData name="Christopher Bradney" userId="55eaccad815cfbd1" providerId="LiveId" clId="{5F1F70EB-F06C-41BE-856E-B89B76C1B983}" dt="2023-11-12T15:35:36.385" v="1569" actId="20577"/>
          <ac:spMkLst>
            <pc:docMk/>
            <pc:sldMk cId="1118796742" sldId="263"/>
            <ac:spMk id="3" creationId="{F467C1D0-FCF2-93D7-BE3A-0765EF9DD7EF}"/>
          </ac:spMkLst>
        </pc:spChg>
      </pc:sldChg>
      <pc:sldChg chg="modSp mod">
        <pc:chgData name="Christopher Bradney" userId="55eaccad815cfbd1" providerId="LiveId" clId="{5F1F70EB-F06C-41BE-856E-B89B76C1B983}" dt="2023-11-12T15:19:26.376" v="904" actId="313"/>
        <pc:sldMkLst>
          <pc:docMk/>
          <pc:sldMk cId="3105433007" sldId="264"/>
        </pc:sldMkLst>
        <pc:spChg chg="mod">
          <ac:chgData name="Christopher Bradney" userId="55eaccad815cfbd1" providerId="LiveId" clId="{5F1F70EB-F06C-41BE-856E-B89B76C1B983}" dt="2023-11-12T15:19:26.376" v="904" actId="313"/>
          <ac:spMkLst>
            <pc:docMk/>
            <pc:sldMk cId="3105433007" sldId="264"/>
            <ac:spMk id="3" creationId="{4C05CD08-EA25-97CD-4BF7-EC4CDE46BDEA}"/>
          </ac:spMkLst>
        </pc:spChg>
      </pc:sldChg>
      <pc:sldChg chg="modSp new mod">
        <pc:chgData name="Christopher Bradney" userId="55eaccad815cfbd1" providerId="LiveId" clId="{5F1F70EB-F06C-41BE-856E-B89B76C1B983}" dt="2023-11-14T20:31:01.002" v="2046" actId="20577"/>
        <pc:sldMkLst>
          <pc:docMk/>
          <pc:sldMk cId="845255194" sldId="265"/>
        </pc:sldMkLst>
        <pc:spChg chg="mod">
          <ac:chgData name="Christopher Bradney" userId="55eaccad815cfbd1" providerId="LiveId" clId="{5F1F70EB-F06C-41BE-856E-B89B76C1B983}" dt="2023-11-14T20:31:01.002" v="2046" actId="20577"/>
          <ac:spMkLst>
            <pc:docMk/>
            <pc:sldMk cId="845255194" sldId="265"/>
            <ac:spMk id="2" creationId="{35E24F38-95B6-B47A-ED11-4292661B8084}"/>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3CADBD16-5BFB-4D9F-9646-C75D1B53BBB6}" type="datetimeFigureOut">
              <a:rPr lang="en-US" smtClean="0"/>
              <a:t>11/19/2023</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0722274-0FAA-4649-AA4E-4210F4F32167}" type="slidenum">
              <a:rPr lang="en-US" smtClean="0"/>
              <a:t>‹#›</a:t>
            </a:fld>
            <a:endParaRPr lang="en-US"/>
          </a:p>
        </p:txBody>
      </p:sp>
    </p:spTree>
    <p:extLst>
      <p:ext uri="{BB962C8B-B14F-4D97-AF65-F5344CB8AC3E}">
        <p14:creationId xmlns:p14="http://schemas.microsoft.com/office/powerpoint/2010/main" val="429252147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ADBD16-5BFB-4D9F-9646-C75D1B53BBB6}" type="datetimeFigureOut">
              <a:rPr lang="en-US" smtClean="0"/>
              <a:t>11/19/2023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4824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CADBD16-5BFB-4D9F-9646-C75D1B53BBB6}" type="datetimeFigureOut">
              <a:rPr lang="en-US" smtClean="0"/>
              <a:t>11/19/2023</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0215358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ADBD16-5BFB-4D9F-9646-C75D1B53BBB6}"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56516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ADBD16-5BFB-4D9F-9646-C75D1B53BBB6}" type="datetimeFigureOut">
              <a:rPr lang="en-US" smtClean="0"/>
              <a:t>11/19/2023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685306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ADBD16-5BFB-4D9F-9646-C75D1B53BBB6}" type="datetimeFigureOut">
              <a:rPr lang="en-US" smtClean="0"/>
              <a:t>11/19/2023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09591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DBD16-5BFB-4D9F-9646-C75D1B53BBB6}" type="datetimeFigureOut">
              <a:rPr lang="en-US" smtClean="0"/>
              <a:t>11/19/2023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33770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CADBD16-5BFB-4D9F-9646-C75D1B53BBB6}" type="datetimeFigureOut">
              <a:rPr lang="en-US" smtClean="0"/>
              <a:t>11/19/2023</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0722274-0FAA-4649-AA4E-4210F4F3216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74306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CADBD16-5BFB-4D9F-9646-C75D1B53BBB6}" type="datetimeFigureOut">
              <a:rPr lang="en-US" smtClean="0"/>
              <a:t>11/19/2023</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0722274-0FAA-4649-AA4E-4210F4F3216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2925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566491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24941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CADBD16-5BFB-4D9F-9646-C75D1B53BBB6}" type="datetimeFigureOut">
              <a:rPr lang="en-US" smtClean="0"/>
              <a:pPr/>
              <a:t>11/19/2023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8641609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705199F-B36C-414E-A6BB-FABF4D307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Isolated twigs and flowers on a white surface">
            <a:extLst>
              <a:ext uri="{FF2B5EF4-FFF2-40B4-BE49-F238E27FC236}">
                <a16:creationId xmlns:a16="http://schemas.microsoft.com/office/drawing/2014/main" id="{C365766F-63DA-FE57-CAE1-A88D14F5FEDC}"/>
              </a:ext>
            </a:extLst>
          </p:cNvPr>
          <p:cNvPicPr>
            <a:picLocks noChangeAspect="1"/>
          </p:cNvPicPr>
          <p:nvPr/>
        </p:nvPicPr>
        <p:blipFill rotWithShape="1">
          <a:blip r:embed="rId2">
            <a:duotone>
              <a:schemeClr val="accent1">
                <a:shade val="45000"/>
                <a:satMod val="135000"/>
              </a:schemeClr>
              <a:prstClr val="white"/>
            </a:duotone>
            <a:alphaModFix amt="75000"/>
          </a:blip>
          <a:srcRect t="19355"/>
          <a:stretch/>
        </p:blipFill>
        <p:spPr>
          <a:xfrm>
            <a:off x="20" y="10"/>
            <a:ext cx="12191979" cy="6857989"/>
          </a:xfrm>
          <a:prstGeom prst="rect">
            <a:avLst/>
          </a:prstGeom>
        </p:spPr>
      </p:pic>
      <p:sp>
        <p:nvSpPr>
          <p:cNvPr id="11" name="Rectangle 10">
            <a:extLst>
              <a:ext uri="{FF2B5EF4-FFF2-40B4-BE49-F238E27FC236}">
                <a16:creationId xmlns:a16="http://schemas.microsoft.com/office/drawing/2014/main" id="{84627786-4F60-4021-9795-758641BA1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D90F9405-C7F1-4A15-9D6E-029E64BDB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29565E7-1F82-163E-7052-999DBEDD4762}"/>
              </a:ext>
            </a:extLst>
          </p:cNvPr>
          <p:cNvSpPr>
            <a:spLocks noGrp="1"/>
          </p:cNvSpPr>
          <p:nvPr>
            <p:ph type="ctrTitle"/>
          </p:nvPr>
        </p:nvSpPr>
        <p:spPr>
          <a:xfrm>
            <a:off x="1561708" y="2091263"/>
            <a:ext cx="9068586" cy="2590800"/>
          </a:xfrm>
        </p:spPr>
        <p:txBody>
          <a:bodyPr>
            <a:normAutofit/>
          </a:bodyPr>
          <a:lstStyle/>
          <a:p>
            <a:r>
              <a:rPr lang="en-GB" sz="4500"/>
              <a:t>Assessment 1</a:t>
            </a:r>
            <a:br>
              <a:rPr lang="en-GB" sz="4500"/>
            </a:br>
            <a:br>
              <a:rPr lang="en-GB" sz="4500"/>
            </a:br>
            <a:r>
              <a:rPr lang="en-GB" sz="4500"/>
              <a:t>Health and wellbeing. </a:t>
            </a:r>
            <a:br>
              <a:rPr lang="en-GB" sz="4500"/>
            </a:br>
            <a:endParaRPr lang="en-GB" sz="4500"/>
          </a:p>
        </p:txBody>
      </p:sp>
      <p:sp>
        <p:nvSpPr>
          <p:cNvPr id="3" name="Subtitle 2">
            <a:extLst>
              <a:ext uri="{FF2B5EF4-FFF2-40B4-BE49-F238E27FC236}">
                <a16:creationId xmlns:a16="http://schemas.microsoft.com/office/drawing/2014/main" id="{22B69087-374F-AA49-EE66-1F57C41322AF}"/>
              </a:ext>
            </a:extLst>
          </p:cNvPr>
          <p:cNvSpPr>
            <a:spLocks noGrp="1"/>
          </p:cNvSpPr>
          <p:nvPr>
            <p:ph type="subTitle" idx="1"/>
          </p:nvPr>
        </p:nvSpPr>
        <p:spPr>
          <a:xfrm>
            <a:off x="1562100" y="4682062"/>
            <a:ext cx="9070848" cy="457201"/>
          </a:xfrm>
        </p:spPr>
        <p:txBody>
          <a:bodyPr>
            <a:normAutofit/>
          </a:bodyPr>
          <a:lstStyle/>
          <a:p>
            <a:endParaRPr lang="en-GB"/>
          </a:p>
        </p:txBody>
      </p:sp>
      <p:sp>
        <p:nvSpPr>
          <p:cNvPr id="15" name="Rectangle 14">
            <a:extLst>
              <a:ext uri="{FF2B5EF4-FFF2-40B4-BE49-F238E27FC236}">
                <a16:creationId xmlns:a16="http://schemas.microsoft.com/office/drawing/2014/main" id="{3A3CBFE3-B3CA-4294-B713-02ED8C9F1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280576F0-D548-4154-ABCA-AF48FBF5E5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ACCC95-7D84-4C2E-9BDB-E109CB84E7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A5FF440-1D03-4653-99A9-E2AD11BB6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9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0" name="Rectangle 19">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D64196D-255A-C98B-674B-3FE75D83123F}"/>
              </a:ext>
            </a:extLst>
          </p:cNvPr>
          <p:cNvSpPr>
            <a:spLocks noGrp="1"/>
          </p:cNvSpPr>
          <p:nvPr>
            <p:ph type="title"/>
          </p:nvPr>
        </p:nvSpPr>
        <p:spPr>
          <a:xfrm>
            <a:off x="7532835" y="1420706"/>
            <a:ext cx="3466540" cy="4016587"/>
          </a:xfrm>
        </p:spPr>
        <p:txBody>
          <a:bodyPr>
            <a:normAutofit/>
          </a:bodyPr>
          <a:lstStyle/>
          <a:p>
            <a:r>
              <a:rPr lang="en-GB" sz="3600"/>
              <a:t>Nature Deficit Disorder</a:t>
            </a:r>
          </a:p>
        </p:txBody>
      </p:sp>
      <p:sp>
        <p:nvSpPr>
          <p:cNvPr id="3" name="Content Placeholder 2">
            <a:extLst>
              <a:ext uri="{FF2B5EF4-FFF2-40B4-BE49-F238E27FC236}">
                <a16:creationId xmlns:a16="http://schemas.microsoft.com/office/drawing/2014/main" id="{5A039371-B4BE-4379-414F-AD7AD67DD302}"/>
              </a:ext>
            </a:extLst>
          </p:cNvPr>
          <p:cNvSpPr>
            <a:spLocks noGrp="1"/>
          </p:cNvSpPr>
          <p:nvPr>
            <p:ph idx="1"/>
          </p:nvPr>
        </p:nvSpPr>
        <p:spPr>
          <a:xfrm>
            <a:off x="797050" y="846944"/>
            <a:ext cx="6243711" cy="5233816"/>
          </a:xfrm>
        </p:spPr>
        <p:txBody>
          <a:bodyPr anchor="ctr">
            <a:normAutofit lnSpcReduction="10000"/>
          </a:bodyPr>
          <a:lstStyle/>
          <a:p>
            <a:pPr>
              <a:lnSpc>
                <a:spcPct val="90000"/>
              </a:lnSpc>
            </a:pPr>
            <a:r>
              <a:rPr lang="en-GB" sz="2000" dirty="0">
                <a:solidFill>
                  <a:schemeClr val="tx1">
                    <a:lumMod val="75000"/>
                    <a:lumOff val="25000"/>
                  </a:schemeClr>
                </a:solidFill>
              </a:rPr>
              <a:t>Nature Deficit Disorder describes the human costs of alienation from nature, among them: diminished use of the senses, attention difficulties, and higher rates of physical and emotional illnesses. </a:t>
            </a:r>
          </a:p>
          <a:p>
            <a:pPr>
              <a:lnSpc>
                <a:spcPct val="90000"/>
              </a:lnSpc>
            </a:pPr>
            <a:r>
              <a:rPr lang="en-GB" sz="2000" dirty="0" err="1">
                <a:solidFill>
                  <a:schemeClr val="tx1">
                    <a:lumMod val="75000"/>
                    <a:lumOff val="25000"/>
                  </a:schemeClr>
                </a:solidFill>
              </a:rPr>
              <a:t>Louv</a:t>
            </a:r>
            <a:r>
              <a:rPr lang="en-GB" sz="2000" dirty="0">
                <a:solidFill>
                  <a:schemeClr val="tx1">
                    <a:lumMod val="75000"/>
                    <a:lumOff val="25000"/>
                  </a:schemeClr>
                </a:solidFill>
              </a:rPr>
              <a:t>, R. (2005) Last Child in the Woods: Saving Our Children from Nature-Deficit Disorder, Algonquin Books, Chapel Hill, p.34.</a:t>
            </a:r>
          </a:p>
          <a:p>
            <a:pPr>
              <a:lnSpc>
                <a:spcPct val="90000"/>
              </a:lnSpc>
            </a:pPr>
            <a:endParaRPr lang="en-GB" sz="2000" dirty="0">
              <a:solidFill>
                <a:schemeClr val="tx1">
                  <a:lumMod val="75000"/>
                  <a:lumOff val="25000"/>
                </a:schemeClr>
              </a:solidFill>
            </a:endParaRPr>
          </a:p>
          <a:p>
            <a:pPr>
              <a:lnSpc>
                <a:spcPct val="90000"/>
              </a:lnSpc>
            </a:pPr>
            <a:r>
              <a:rPr lang="en-GB" sz="2000" dirty="0">
                <a:solidFill>
                  <a:schemeClr val="tx1">
                    <a:lumMod val="75000"/>
                    <a:lumOff val="25000"/>
                  </a:schemeClr>
                </a:solidFill>
              </a:rPr>
              <a:t>Moss (2012) Physical and mental health problems are the most obvious consequences of a lack of engagement with nature, but there are others which are less tangible, though equally important. Principal among these are declining emotional resilience and the declining ability to assess risk, both vital life-skills in the development of which outdoor experience is vital. </a:t>
            </a:r>
          </a:p>
          <a:p>
            <a:pPr>
              <a:lnSpc>
                <a:spcPct val="90000"/>
              </a:lnSpc>
            </a:pPr>
            <a:endParaRPr lang="en-GB" sz="15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2937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A5CFFAF-1E69-AE00-3D69-E8A2D728ADD2}"/>
              </a:ext>
            </a:extLst>
          </p:cNvPr>
          <p:cNvSpPr>
            <a:spLocks noGrp="1"/>
          </p:cNvSpPr>
          <p:nvPr>
            <p:ph type="title"/>
          </p:nvPr>
        </p:nvSpPr>
        <p:spPr>
          <a:xfrm>
            <a:off x="7532835" y="1420706"/>
            <a:ext cx="3466540" cy="4016587"/>
          </a:xfrm>
        </p:spPr>
        <p:txBody>
          <a:bodyPr>
            <a:normAutofit/>
          </a:bodyPr>
          <a:lstStyle/>
          <a:p>
            <a:r>
              <a:rPr lang="en-GB" sz="3600"/>
              <a:t>Nature Connection</a:t>
            </a:r>
          </a:p>
        </p:txBody>
      </p:sp>
      <p:sp>
        <p:nvSpPr>
          <p:cNvPr id="3" name="Content Placeholder 2">
            <a:extLst>
              <a:ext uri="{FF2B5EF4-FFF2-40B4-BE49-F238E27FC236}">
                <a16:creationId xmlns:a16="http://schemas.microsoft.com/office/drawing/2014/main" id="{1374B0CB-8BF2-B96F-81CF-029FB7DDC2D3}"/>
              </a:ext>
            </a:extLst>
          </p:cNvPr>
          <p:cNvSpPr>
            <a:spLocks noGrp="1"/>
          </p:cNvSpPr>
          <p:nvPr>
            <p:ph idx="1"/>
          </p:nvPr>
        </p:nvSpPr>
        <p:spPr>
          <a:xfrm>
            <a:off x="854450" y="861934"/>
            <a:ext cx="6351270" cy="5164112"/>
          </a:xfrm>
        </p:spPr>
        <p:txBody>
          <a:bodyPr anchor="ctr">
            <a:normAutofit/>
          </a:bodyPr>
          <a:lstStyle/>
          <a:p>
            <a:r>
              <a:rPr lang="en-GB" sz="2000" dirty="0">
                <a:solidFill>
                  <a:schemeClr val="tx1">
                    <a:lumMod val="75000"/>
                    <a:lumOff val="25000"/>
                  </a:schemeClr>
                </a:solidFill>
              </a:rPr>
              <a:t>An individuals perceived and subjective sense of their relationship with the natural world. (Martin et al, 2020)</a:t>
            </a:r>
          </a:p>
          <a:p>
            <a:r>
              <a:rPr lang="en-GB" sz="2000" dirty="0">
                <a:solidFill>
                  <a:schemeClr val="tx1">
                    <a:lumMod val="75000"/>
                    <a:lumOff val="25000"/>
                  </a:schemeClr>
                </a:solidFill>
              </a:rPr>
              <a:t>Nature connection refers to the level at which a person considers nature to be a part of their identity, reflecting their emotional closeness to the natural world. Nature connection essentially includes a love of nature and care and concern for the environment. (UCL, 2019)</a:t>
            </a:r>
          </a:p>
          <a:p>
            <a:r>
              <a:rPr lang="en-GB" sz="2000" dirty="0">
                <a:solidFill>
                  <a:schemeClr val="tx1">
                    <a:lumMod val="75000"/>
                    <a:lumOff val="25000"/>
                  </a:schemeClr>
                </a:solidFill>
              </a:rPr>
              <a:t>Individual sense of their relationship to the natural world (University of Derby, 2019)</a:t>
            </a:r>
          </a:p>
          <a:p>
            <a:r>
              <a:rPr lang="en-GB" sz="2000" dirty="0">
                <a:solidFill>
                  <a:schemeClr val="tx1">
                    <a:lumMod val="75000"/>
                    <a:lumOff val="25000"/>
                  </a:schemeClr>
                </a:solidFill>
              </a:rPr>
              <a:t>Connection to nature is an expression of the soul. (Harper and Carpenter, 2016)</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772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DD9E1-93DE-B011-90AE-893DB27B8315}"/>
              </a:ext>
            </a:extLst>
          </p:cNvPr>
          <p:cNvSpPr>
            <a:spLocks noGrp="1"/>
          </p:cNvSpPr>
          <p:nvPr>
            <p:ph type="title"/>
          </p:nvPr>
        </p:nvSpPr>
        <p:spPr>
          <a:xfrm>
            <a:off x="1066800" y="0"/>
            <a:ext cx="10058400" cy="1371600"/>
          </a:xfrm>
        </p:spPr>
        <p:txBody>
          <a:bodyPr/>
          <a:lstStyle/>
          <a:p>
            <a:r>
              <a:rPr lang="en-GB" dirty="0"/>
              <a:t>Nature Connection Benefits</a:t>
            </a:r>
          </a:p>
        </p:txBody>
      </p:sp>
      <p:sp>
        <p:nvSpPr>
          <p:cNvPr id="3" name="Content Placeholder 2">
            <a:extLst>
              <a:ext uri="{FF2B5EF4-FFF2-40B4-BE49-F238E27FC236}">
                <a16:creationId xmlns:a16="http://schemas.microsoft.com/office/drawing/2014/main" id="{7F1AB615-4BBD-C3A8-AED7-3B1BD948A86E}"/>
              </a:ext>
            </a:extLst>
          </p:cNvPr>
          <p:cNvSpPr>
            <a:spLocks noGrp="1"/>
          </p:cNvSpPr>
          <p:nvPr>
            <p:ph idx="1"/>
          </p:nvPr>
        </p:nvSpPr>
        <p:spPr>
          <a:xfrm>
            <a:off x="1066800" y="895350"/>
            <a:ext cx="10058400" cy="5962650"/>
          </a:xfrm>
        </p:spPr>
        <p:txBody>
          <a:bodyPr>
            <a:normAutofit/>
          </a:bodyPr>
          <a:lstStyle/>
          <a:p>
            <a:r>
              <a:rPr lang="en-GB" dirty="0"/>
              <a:t>Starting early can produce desire later in life. (Kellert , 2012 in Barton 2016)</a:t>
            </a:r>
          </a:p>
          <a:p>
            <a:r>
              <a:rPr lang="en-GB" dirty="0"/>
              <a:t>Increased mental resilience (Department for Health, 2011 in Barton 2016)</a:t>
            </a:r>
          </a:p>
          <a:p>
            <a:r>
              <a:rPr lang="en-GB" dirty="0">
                <a:solidFill>
                  <a:srgbClr val="333333"/>
                </a:solidFill>
              </a:rPr>
              <a:t>B</a:t>
            </a:r>
            <a:r>
              <a:rPr lang="en-GB" b="0" i="0" dirty="0">
                <a:solidFill>
                  <a:srgbClr val="333333"/>
                </a:solidFill>
                <a:effectLst/>
              </a:rPr>
              <a:t>enefit brain and body functioning. </a:t>
            </a:r>
            <a:r>
              <a:rPr lang="en-GB" dirty="0">
                <a:solidFill>
                  <a:srgbClr val="333333"/>
                </a:solidFill>
              </a:rPr>
              <a:t>B</a:t>
            </a:r>
            <a:r>
              <a:rPr lang="en-GB" b="0" i="0" dirty="0">
                <a:solidFill>
                  <a:srgbClr val="333333"/>
                </a:solidFill>
                <a:effectLst/>
              </a:rPr>
              <a:t>eing outside improves health, social and emotional wellbeing, improved immunity, sight, sensorial and hearing development, neuro and physical development, and cognitive enhancement at a child’s unique pace. (Solley, 2022)</a:t>
            </a:r>
          </a:p>
          <a:p>
            <a:r>
              <a:rPr lang="en-GB" dirty="0" err="1">
                <a:solidFill>
                  <a:srgbClr val="333333"/>
                </a:solidFill>
              </a:rPr>
              <a:t>Lemmey</a:t>
            </a:r>
            <a:r>
              <a:rPr lang="en-GB" dirty="0">
                <a:solidFill>
                  <a:srgbClr val="333333"/>
                </a:solidFill>
              </a:rPr>
              <a:t> (2020) Increased activity in nature, increases prominence of pro-environmental behaviours. Shifting attitudes. </a:t>
            </a:r>
          </a:p>
          <a:p>
            <a:r>
              <a:rPr lang="en-GB" dirty="0">
                <a:solidFill>
                  <a:srgbClr val="333333"/>
                </a:solidFill>
              </a:rPr>
              <a:t>Martin et al (2019) Contact and connection to nature are need to achieve both human and planetary improvements. </a:t>
            </a:r>
          </a:p>
          <a:p>
            <a:r>
              <a:rPr lang="en-GB" dirty="0">
                <a:solidFill>
                  <a:srgbClr val="333333"/>
                </a:solidFill>
              </a:rPr>
              <a:t>Martin et al (2019) </a:t>
            </a:r>
            <a:r>
              <a:rPr lang="en-GB" dirty="0"/>
              <a:t>A higher level of nature connectedness leads to higher contact times in nature. </a:t>
            </a:r>
          </a:p>
          <a:p>
            <a:r>
              <a:rPr lang="en-GB" dirty="0"/>
              <a:t>Martin Et al (2019)- Visit to nature once a week increases health by more than twice of low economic status. </a:t>
            </a:r>
          </a:p>
          <a:p>
            <a:r>
              <a:rPr lang="en-GB" dirty="0"/>
              <a:t>Being 1 point above the mean level of perceived connectedness to nature results in an increase of one third of peoples pro-environmental attitudes. </a:t>
            </a:r>
          </a:p>
          <a:p>
            <a:r>
              <a:rPr lang="en-GB" dirty="0" err="1"/>
              <a:t>Thoma</a:t>
            </a:r>
            <a:r>
              <a:rPr lang="en-GB" dirty="0"/>
              <a:t> (2021) Environmental degradation leads to poorer physical, mental, social and emotional health. </a:t>
            </a:r>
          </a:p>
        </p:txBody>
      </p:sp>
    </p:spTree>
    <p:extLst>
      <p:ext uri="{BB962C8B-B14F-4D97-AF65-F5344CB8AC3E}">
        <p14:creationId xmlns:p14="http://schemas.microsoft.com/office/powerpoint/2010/main" val="2735086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CFFAF-1E69-AE00-3D69-E8A2D728ADD2}"/>
              </a:ext>
            </a:extLst>
          </p:cNvPr>
          <p:cNvSpPr>
            <a:spLocks noGrp="1"/>
          </p:cNvSpPr>
          <p:nvPr>
            <p:ph type="title"/>
          </p:nvPr>
        </p:nvSpPr>
        <p:spPr>
          <a:xfrm>
            <a:off x="806450" y="97194"/>
            <a:ext cx="10058400" cy="1371600"/>
          </a:xfrm>
        </p:spPr>
        <p:txBody>
          <a:bodyPr/>
          <a:lstStyle/>
          <a:p>
            <a:r>
              <a:rPr lang="en-GB" dirty="0"/>
              <a:t>Nature Connection</a:t>
            </a:r>
          </a:p>
        </p:txBody>
      </p:sp>
      <p:sp>
        <p:nvSpPr>
          <p:cNvPr id="3" name="Content Placeholder 2">
            <a:extLst>
              <a:ext uri="{FF2B5EF4-FFF2-40B4-BE49-F238E27FC236}">
                <a16:creationId xmlns:a16="http://schemas.microsoft.com/office/drawing/2014/main" id="{1374B0CB-8BF2-B96F-81CF-029FB7DDC2D3}"/>
              </a:ext>
            </a:extLst>
          </p:cNvPr>
          <p:cNvSpPr>
            <a:spLocks noGrp="1"/>
          </p:cNvSpPr>
          <p:nvPr>
            <p:ph idx="1"/>
          </p:nvPr>
        </p:nvSpPr>
        <p:spPr>
          <a:xfrm>
            <a:off x="410021" y="1226145"/>
            <a:ext cx="7042866" cy="3931920"/>
          </a:xfrm>
        </p:spPr>
        <p:txBody>
          <a:bodyPr/>
          <a:lstStyle/>
          <a:p>
            <a:r>
              <a:rPr lang="en-GB" dirty="0"/>
              <a:t>Carpenter and Harper (2016) Activity outdoors affordable, accessible, easily coordinated way of providing holistic health and well being. </a:t>
            </a:r>
          </a:p>
          <a:p>
            <a:r>
              <a:rPr lang="en-GB" dirty="0"/>
              <a:t> </a:t>
            </a:r>
          </a:p>
        </p:txBody>
      </p:sp>
      <p:pic>
        <p:nvPicPr>
          <p:cNvPr id="5" name="Picture 4">
            <a:extLst>
              <a:ext uri="{FF2B5EF4-FFF2-40B4-BE49-F238E27FC236}">
                <a16:creationId xmlns:a16="http://schemas.microsoft.com/office/drawing/2014/main" id="{B35B058D-F014-CDFF-BDBF-E6DCDBC52277}"/>
              </a:ext>
            </a:extLst>
          </p:cNvPr>
          <p:cNvPicPr>
            <a:picLocks noChangeAspect="1"/>
          </p:cNvPicPr>
          <p:nvPr/>
        </p:nvPicPr>
        <p:blipFill>
          <a:blip r:embed="rId2"/>
          <a:stretch>
            <a:fillRect/>
          </a:stretch>
        </p:blipFill>
        <p:spPr>
          <a:xfrm>
            <a:off x="7423866" y="474890"/>
            <a:ext cx="4665699" cy="4305479"/>
          </a:xfrm>
          <a:prstGeom prst="rect">
            <a:avLst/>
          </a:prstGeom>
        </p:spPr>
      </p:pic>
      <p:pic>
        <p:nvPicPr>
          <p:cNvPr id="6" name="Picture 5">
            <a:extLst>
              <a:ext uri="{FF2B5EF4-FFF2-40B4-BE49-F238E27FC236}">
                <a16:creationId xmlns:a16="http://schemas.microsoft.com/office/drawing/2014/main" id="{93251869-E4A9-84EB-353E-F2E347F7C134}"/>
              </a:ext>
            </a:extLst>
          </p:cNvPr>
          <p:cNvPicPr>
            <a:picLocks noChangeAspect="1"/>
          </p:cNvPicPr>
          <p:nvPr/>
        </p:nvPicPr>
        <p:blipFill>
          <a:blip r:embed="rId3"/>
          <a:stretch>
            <a:fillRect/>
          </a:stretch>
        </p:blipFill>
        <p:spPr>
          <a:xfrm>
            <a:off x="10560050" y="4677285"/>
            <a:ext cx="1463673" cy="2083521"/>
          </a:xfrm>
          <a:prstGeom prst="rect">
            <a:avLst/>
          </a:prstGeom>
        </p:spPr>
      </p:pic>
      <p:pic>
        <p:nvPicPr>
          <p:cNvPr id="8" name="Picture 7">
            <a:extLst>
              <a:ext uri="{FF2B5EF4-FFF2-40B4-BE49-F238E27FC236}">
                <a16:creationId xmlns:a16="http://schemas.microsoft.com/office/drawing/2014/main" id="{93306E6F-162F-D468-C24A-6B8406EA87EF}"/>
              </a:ext>
            </a:extLst>
          </p:cNvPr>
          <p:cNvPicPr>
            <a:picLocks noChangeAspect="1"/>
          </p:cNvPicPr>
          <p:nvPr/>
        </p:nvPicPr>
        <p:blipFill>
          <a:blip r:embed="rId4"/>
          <a:stretch>
            <a:fillRect/>
          </a:stretch>
        </p:blipFill>
        <p:spPr>
          <a:xfrm>
            <a:off x="168277" y="4230678"/>
            <a:ext cx="3705252" cy="2409843"/>
          </a:xfrm>
          <a:prstGeom prst="rect">
            <a:avLst/>
          </a:prstGeom>
        </p:spPr>
      </p:pic>
      <p:pic>
        <p:nvPicPr>
          <p:cNvPr id="10" name="Picture 9">
            <a:extLst>
              <a:ext uri="{FF2B5EF4-FFF2-40B4-BE49-F238E27FC236}">
                <a16:creationId xmlns:a16="http://schemas.microsoft.com/office/drawing/2014/main" id="{EE6C22EF-6F47-ACE2-8E7A-C25B11B2E263}"/>
              </a:ext>
            </a:extLst>
          </p:cNvPr>
          <p:cNvPicPr>
            <a:picLocks noChangeAspect="1"/>
          </p:cNvPicPr>
          <p:nvPr/>
        </p:nvPicPr>
        <p:blipFill>
          <a:blip r:embed="rId5"/>
          <a:stretch>
            <a:fillRect/>
          </a:stretch>
        </p:blipFill>
        <p:spPr>
          <a:xfrm>
            <a:off x="3989379" y="4230678"/>
            <a:ext cx="2343819" cy="2409842"/>
          </a:xfrm>
          <a:prstGeom prst="rect">
            <a:avLst/>
          </a:prstGeom>
        </p:spPr>
      </p:pic>
      <p:pic>
        <p:nvPicPr>
          <p:cNvPr id="12" name="Picture 11">
            <a:extLst>
              <a:ext uri="{FF2B5EF4-FFF2-40B4-BE49-F238E27FC236}">
                <a16:creationId xmlns:a16="http://schemas.microsoft.com/office/drawing/2014/main" id="{69DB3F27-0ED4-0C78-61A3-699C53CD90D7}"/>
              </a:ext>
            </a:extLst>
          </p:cNvPr>
          <p:cNvPicPr>
            <a:picLocks noChangeAspect="1"/>
          </p:cNvPicPr>
          <p:nvPr/>
        </p:nvPicPr>
        <p:blipFill>
          <a:blip r:embed="rId6"/>
          <a:stretch>
            <a:fillRect/>
          </a:stretch>
        </p:blipFill>
        <p:spPr>
          <a:xfrm>
            <a:off x="1166336" y="2116631"/>
            <a:ext cx="1620852" cy="2301848"/>
          </a:xfrm>
          <a:prstGeom prst="rect">
            <a:avLst/>
          </a:prstGeom>
        </p:spPr>
      </p:pic>
    </p:spTree>
    <p:extLst>
      <p:ext uri="{BB962C8B-B14F-4D97-AF65-F5344CB8AC3E}">
        <p14:creationId xmlns:p14="http://schemas.microsoft.com/office/powerpoint/2010/main" val="872857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8365734-4246-50A9-4AEC-A6E93A278B3F}"/>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Location</a:t>
            </a:r>
          </a:p>
        </p:txBody>
      </p:sp>
      <p:sp>
        <p:nvSpPr>
          <p:cNvPr id="3" name="Content Placeholder 2">
            <a:extLst>
              <a:ext uri="{FF2B5EF4-FFF2-40B4-BE49-F238E27FC236}">
                <a16:creationId xmlns:a16="http://schemas.microsoft.com/office/drawing/2014/main" id="{2ECEBEDE-405A-D6A7-9531-775C46A02E28}"/>
              </a:ext>
            </a:extLst>
          </p:cNvPr>
          <p:cNvSpPr>
            <a:spLocks noGrp="1"/>
          </p:cNvSpPr>
          <p:nvPr>
            <p:ph idx="1"/>
          </p:nvPr>
        </p:nvSpPr>
        <p:spPr>
          <a:xfrm>
            <a:off x="3530184" y="2031167"/>
            <a:ext cx="7922301" cy="4084819"/>
          </a:xfrm>
        </p:spPr>
        <p:txBody>
          <a:bodyPr>
            <a:normAutofit/>
          </a:bodyPr>
          <a:lstStyle/>
          <a:p>
            <a:pPr>
              <a:lnSpc>
                <a:spcPct val="90000"/>
              </a:lnSpc>
            </a:pPr>
            <a:r>
              <a:rPr lang="en-GB" dirty="0">
                <a:solidFill>
                  <a:schemeClr val="tx1">
                    <a:lumMod val="75000"/>
                    <a:lumOff val="25000"/>
                  </a:schemeClr>
                </a:solidFill>
              </a:rPr>
              <a:t>Barton (2016) Culturally Light- The environment not being over whelming for the participants. Surroundings facilitate, but don’t lead direct learning. </a:t>
            </a:r>
          </a:p>
          <a:p>
            <a:pPr>
              <a:lnSpc>
                <a:spcPct val="90000"/>
              </a:lnSpc>
            </a:pPr>
            <a:r>
              <a:rPr lang="en-GB" dirty="0">
                <a:solidFill>
                  <a:schemeClr val="tx1">
                    <a:lumMod val="75000"/>
                    <a:lumOff val="25000"/>
                  </a:schemeClr>
                </a:solidFill>
              </a:rPr>
              <a:t>Martin (2020) Existing traits relate to how nature contact experience relate to health wellbeing and pro-environmental attitudes. </a:t>
            </a:r>
          </a:p>
          <a:p>
            <a:pPr>
              <a:lnSpc>
                <a:spcPct val="90000"/>
              </a:lnSpc>
            </a:pPr>
            <a:r>
              <a:rPr lang="en-GB" dirty="0">
                <a:solidFill>
                  <a:schemeClr val="tx1">
                    <a:lumMod val="75000"/>
                    <a:lumOff val="25000"/>
                  </a:schemeClr>
                </a:solidFill>
              </a:rPr>
              <a:t>Bento (2017)Quality outdoor education opportunities facilitated adults can improve mental, social and physical wellbeing. The inclusion of parents of families is important. </a:t>
            </a:r>
          </a:p>
          <a:p>
            <a:pPr>
              <a:lnSpc>
                <a:spcPct val="90000"/>
              </a:lnSpc>
            </a:pPr>
            <a:r>
              <a:rPr lang="en-GB" dirty="0">
                <a:solidFill>
                  <a:schemeClr val="tx1">
                    <a:lumMod val="75000"/>
                    <a:lumOff val="25000"/>
                  </a:schemeClr>
                </a:solidFill>
              </a:rPr>
              <a:t>Van den Berg et al (2016) The study suggests that trees and forest settings may be relatively fascinating and restorative types of nature. </a:t>
            </a:r>
          </a:p>
          <a:p>
            <a:pPr>
              <a:lnSpc>
                <a:spcPct val="90000"/>
              </a:lnSpc>
            </a:pPr>
            <a:r>
              <a:rPr lang="en-GB" dirty="0">
                <a:solidFill>
                  <a:schemeClr val="tx1">
                    <a:lumMod val="75000"/>
                    <a:lumOff val="25000"/>
                  </a:schemeClr>
                </a:solidFill>
              </a:rPr>
              <a:t>Moss, (2012)The view of green space from a window, incidences of crime are reduced by as much as 50%</a:t>
            </a:r>
          </a:p>
        </p:txBody>
      </p:sp>
    </p:spTree>
    <p:extLst>
      <p:ext uri="{BB962C8B-B14F-4D97-AF65-F5344CB8AC3E}">
        <p14:creationId xmlns:p14="http://schemas.microsoft.com/office/powerpoint/2010/main" val="506161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004BCF3-5A03-FF0F-053A-C79B4B334157}"/>
              </a:ext>
            </a:extLst>
          </p:cNvPr>
          <p:cNvSpPr>
            <a:spLocks noGrp="1"/>
          </p:cNvSpPr>
          <p:nvPr>
            <p:ph type="title"/>
          </p:nvPr>
        </p:nvSpPr>
        <p:spPr>
          <a:xfrm>
            <a:off x="7532835" y="1420706"/>
            <a:ext cx="3466540" cy="4016587"/>
          </a:xfrm>
        </p:spPr>
        <p:txBody>
          <a:bodyPr>
            <a:normAutofit/>
          </a:bodyPr>
          <a:lstStyle/>
          <a:p>
            <a:r>
              <a:rPr lang="en-GB" sz="3600"/>
              <a:t>Activity Rational</a:t>
            </a:r>
          </a:p>
        </p:txBody>
      </p:sp>
      <p:sp>
        <p:nvSpPr>
          <p:cNvPr id="3" name="Content Placeholder 2">
            <a:extLst>
              <a:ext uri="{FF2B5EF4-FFF2-40B4-BE49-F238E27FC236}">
                <a16:creationId xmlns:a16="http://schemas.microsoft.com/office/drawing/2014/main" id="{F467C1D0-FCF2-93D7-BE3A-0765EF9DD7EF}"/>
              </a:ext>
            </a:extLst>
          </p:cNvPr>
          <p:cNvSpPr>
            <a:spLocks noGrp="1"/>
          </p:cNvSpPr>
          <p:nvPr>
            <p:ph idx="1"/>
          </p:nvPr>
        </p:nvSpPr>
        <p:spPr>
          <a:xfrm>
            <a:off x="921898" y="1079292"/>
            <a:ext cx="6215355" cy="4871803"/>
          </a:xfrm>
        </p:spPr>
        <p:txBody>
          <a:bodyPr anchor="ctr">
            <a:normAutofit lnSpcReduction="10000"/>
          </a:bodyPr>
          <a:lstStyle/>
          <a:p>
            <a:pPr>
              <a:lnSpc>
                <a:spcPct val="90000"/>
              </a:lnSpc>
            </a:pPr>
            <a:r>
              <a:rPr lang="en-GB" sz="1600" dirty="0">
                <a:solidFill>
                  <a:schemeClr val="tx1">
                    <a:lumMod val="75000"/>
                    <a:lumOff val="25000"/>
                  </a:schemeClr>
                </a:solidFill>
              </a:rPr>
              <a:t>Instigating individuals own journey with the natural world. (Kellert, 2012)</a:t>
            </a:r>
          </a:p>
          <a:p>
            <a:pPr>
              <a:lnSpc>
                <a:spcPct val="90000"/>
              </a:lnSpc>
            </a:pPr>
            <a:r>
              <a:rPr lang="en-GB" sz="1600" dirty="0">
                <a:solidFill>
                  <a:schemeClr val="tx1">
                    <a:lumMod val="75000"/>
                    <a:lumOff val="25000"/>
                  </a:schemeClr>
                </a:solidFill>
              </a:rPr>
              <a:t>Positive Interactions with nature. Fun, meaningful, activities with predesigned objectives. Carpenter and Harper, (2016) </a:t>
            </a:r>
          </a:p>
          <a:p>
            <a:pPr>
              <a:lnSpc>
                <a:spcPct val="90000"/>
              </a:lnSpc>
            </a:pPr>
            <a:r>
              <a:rPr lang="en-GB" sz="1600" dirty="0">
                <a:solidFill>
                  <a:schemeClr val="tx1">
                    <a:lumMod val="75000"/>
                    <a:lumOff val="25000"/>
                  </a:schemeClr>
                </a:solidFill>
              </a:rPr>
              <a:t>Noticing nature more beneficial than merely time in nature. Activities involving meaning, emotion, compassion and looking for beauty. (</a:t>
            </a:r>
            <a:r>
              <a:rPr lang="en-GB" sz="1600" dirty="0" err="1">
                <a:solidFill>
                  <a:schemeClr val="tx1">
                    <a:lumMod val="75000"/>
                    <a:lumOff val="25000"/>
                  </a:schemeClr>
                </a:solidFill>
              </a:rPr>
              <a:t>Lemmey</a:t>
            </a:r>
            <a:r>
              <a:rPr lang="en-GB" sz="1600" dirty="0">
                <a:solidFill>
                  <a:schemeClr val="tx1">
                    <a:lumMod val="75000"/>
                    <a:lumOff val="25000"/>
                  </a:schemeClr>
                </a:solidFill>
              </a:rPr>
              <a:t>, 2020)</a:t>
            </a:r>
          </a:p>
          <a:p>
            <a:pPr>
              <a:lnSpc>
                <a:spcPct val="90000"/>
              </a:lnSpc>
            </a:pPr>
            <a:r>
              <a:rPr lang="en-GB" sz="1600" dirty="0">
                <a:solidFill>
                  <a:schemeClr val="tx1">
                    <a:lumMod val="75000"/>
                    <a:lumOff val="25000"/>
                  </a:schemeClr>
                </a:solidFill>
              </a:rPr>
              <a:t>Prior experiences, connectedness levels together with activity type effects the type of outcome. (Martin et al, 2019) (Carpenter and Harper, 2016). </a:t>
            </a:r>
          </a:p>
          <a:p>
            <a:pPr>
              <a:lnSpc>
                <a:spcPct val="90000"/>
              </a:lnSpc>
            </a:pPr>
            <a:r>
              <a:rPr lang="en-GB" sz="1600" dirty="0">
                <a:solidFill>
                  <a:schemeClr val="tx1">
                    <a:lumMod val="75000"/>
                    <a:lumOff val="25000"/>
                  </a:schemeClr>
                </a:solidFill>
              </a:rPr>
              <a:t>Intentional activities have higher instances of pro environmental behaviours and positive health and well-being.  </a:t>
            </a:r>
          </a:p>
          <a:p>
            <a:pPr>
              <a:lnSpc>
                <a:spcPct val="90000"/>
              </a:lnSpc>
            </a:pPr>
            <a:r>
              <a:rPr lang="en-GB" sz="1600" dirty="0">
                <a:solidFill>
                  <a:schemeClr val="tx1">
                    <a:lumMod val="75000"/>
                    <a:lumOff val="25000"/>
                  </a:schemeClr>
                </a:solidFill>
              </a:rPr>
              <a:t>A higher level of nature connectedness leads to higher contact times in nature. </a:t>
            </a:r>
          </a:p>
          <a:p>
            <a:pPr>
              <a:lnSpc>
                <a:spcPct val="90000"/>
              </a:lnSpc>
            </a:pPr>
            <a:r>
              <a:rPr lang="en-GB" sz="1600" dirty="0">
                <a:solidFill>
                  <a:schemeClr val="tx1">
                    <a:lumMod val="75000"/>
                    <a:lumOff val="25000"/>
                  </a:schemeClr>
                </a:solidFill>
              </a:rPr>
              <a:t>Biophilia</a:t>
            </a:r>
          </a:p>
          <a:p>
            <a:pPr>
              <a:lnSpc>
                <a:spcPct val="90000"/>
              </a:lnSpc>
            </a:pPr>
            <a:r>
              <a:rPr lang="en-GB" sz="1600" dirty="0">
                <a:solidFill>
                  <a:schemeClr val="tx1">
                    <a:lumMod val="75000"/>
                    <a:lumOff val="25000"/>
                  </a:schemeClr>
                </a:solidFill>
              </a:rPr>
              <a:t>Restorative theory </a:t>
            </a:r>
          </a:p>
          <a:p>
            <a:pPr>
              <a:lnSpc>
                <a:spcPct val="90000"/>
              </a:lnSpc>
            </a:pPr>
            <a:r>
              <a:rPr lang="en-GB" sz="1600" dirty="0">
                <a:solidFill>
                  <a:schemeClr val="tx1">
                    <a:lumMod val="75000"/>
                    <a:lumOff val="25000"/>
                  </a:schemeClr>
                </a:solidFill>
              </a:rPr>
              <a:t>Fractals. </a:t>
            </a:r>
          </a:p>
          <a:p>
            <a:pPr>
              <a:lnSpc>
                <a:spcPct val="90000"/>
              </a:lnSpc>
            </a:pPr>
            <a:endParaRPr lang="en-GB" sz="11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8796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12CC5BF-A2CD-02A0-3B4D-4C97B735EEB9}"/>
              </a:ext>
            </a:extLst>
          </p:cNvPr>
          <p:cNvSpPr>
            <a:spLocks noGrp="1"/>
          </p:cNvSpPr>
          <p:nvPr>
            <p:ph type="title"/>
          </p:nvPr>
        </p:nvSpPr>
        <p:spPr>
          <a:xfrm>
            <a:off x="868680" y="642593"/>
            <a:ext cx="6281928" cy="1744183"/>
          </a:xfrm>
        </p:spPr>
        <p:txBody>
          <a:bodyPr>
            <a:normAutofit/>
          </a:bodyPr>
          <a:lstStyle/>
          <a:p>
            <a:r>
              <a:rPr lang="en-GB" dirty="0"/>
              <a:t>Theory- Nature Connection</a:t>
            </a:r>
          </a:p>
        </p:txBody>
      </p:sp>
      <p:sp>
        <p:nvSpPr>
          <p:cNvPr id="3" name="Content Placeholder 2">
            <a:extLst>
              <a:ext uri="{FF2B5EF4-FFF2-40B4-BE49-F238E27FC236}">
                <a16:creationId xmlns:a16="http://schemas.microsoft.com/office/drawing/2014/main" id="{2EEB1ECF-67F9-51F7-3689-D107F9D7E95A}"/>
              </a:ext>
            </a:extLst>
          </p:cNvPr>
          <p:cNvSpPr>
            <a:spLocks noGrp="1"/>
          </p:cNvSpPr>
          <p:nvPr>
            <p:ph idx="1"/>
          </p:nvPr>
        </p:nvSpPr>
        <p:spPr>
          <a:xfrm>
            <a:off x="868680" y="2386584"/>
            <a:ext cx="6281928" cy="3648456"/>
          </a:xfrm>
        </p:spPr>
        <p:txBody>
          <a:bodyPr>
            <a:noAutofit/>
          </a:bodyPr>
          <a:lstStyle/>
          <a:p>
            <a:r>
              <a:rPr lang="en-GB" sz="2000" dirty="0"/>
              <a:t>We believe that there must be an appreciation of children’s individual identities. Some children may prefer outdoor adventure, such as den building or tree climbing while others may prefer learning about plants, animals and other wildlife. Children should be supported to allow them to foster links between their personal identities and nature. By increasing outdoor teaching time in all schools, this gives the time and scope to help children to develop their own personal connection with nature. We believe everyone should have the opportunity to experience the joy of wildlife in daily life. </a:t>
            </a:r>
          </a:p>
        </p:txBody>
      </p:sp>
      <p:sp useBgFill="1">
        <p:nvSpPr>
          <p:cNvPr id="12" name="Rectangle 11">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6DA59F2-8B41-72E8-C3E2-9DFB4E0727E3}"/>
              </a:ext>
            </a:extLst>
          </p:cNvPr>
          <p:cNvPicPr>
            <a:picLocks noChangeAspect="1"/>
          </p:cNvPicPr>
          <p:nvPr/>
        </p:nvPicPr>
        <p:blipFill>
          <a:blip r:embed="rId2"/>
          <a:stretch>
            <a:fillRect/>
          </a:stretch>
        </p:blipFill>
        <p:spPr>
          <a:xfrm>
            <a:off x="8319528" y="1067434"/>
            <a:ext cx="3318836" cy="4724322"/>
          </a:xfrm>
          <a:prstGeom prst="rect">
            <a:avLst/>
          </a:prstGeom>
        </p:spPr>
      </p:pic>
    </p:spTree>
    <p:extLst>
      <p:ext uri="{BB962C8B-B14F-4D97-AF65-F5344CB8AC3E}">
        <p14:creationId xmlns:p14="http://schemas.microsoft.com/office/powerpoint/2010/main" val="2896684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5E24F38-95B6-B47A-ED11-4292661B8084}"/>
              </a:ext>
            </a:extLst>
          </p:cNvPr>
          <p:cNvSpPr>
            <a:spLocks noGrp="1"/>
          </p:cNvSpPr>
          <p:nvPr>
            <p:ph type="title"/>
          </p:nvPr>
        </p:nvSpPr>
        <p:spPr>
          <a:xfrm>
            <a:off x="7532835" y="1420706"/>
            <a:ext cx="3466540" cy="4016587"/>
          </a:xfrm>
        </p:spPr>
        <p:txBody>
          <a:bodyPr>
            <a:normAutofit/>
          </a:bodyPr>
          <a:lstStyle/>
          <a:p>
            <a:r>
              <a:rPr lang="en-GB" sz="3600"/>
              <a:t>Other theories and studies</a:t>
            </a:r>
          </a:p>
        </p:txBody>
      </p:sp>
      <p:sp>
        <p:nvSpPr>
          <p:cNvPr id="3" name="Content Placeholder 2">
            <a:extLst>
              <a:ext uri="{FF2B5EF4-FFF2-40B4-BE49-F238E27FC236}">
                <a16:creationId xmlns:a16="http://schemas.microsoft.com/office/drawing/2014/main" id="{598309C1-D1C1-8972-8620-2400A0E5C15D}"/>
              </a:ext>
            </a:extLst>
          </p:cNvPr>
          <p:cNvSpPr>
            <a:spLocks noGrp="1"/>
          </p:cNvSpPr>
          <p:nvPr>
            <p:ph idx="1"/>
          </p:nvPr>
        </p:nvSpPr>
        <p:spPr>
          <a:xfrm>
            <a:off x="914400" y="921896"/>
            <a:ext cx="6291327" cy="4946754"/>
          </a:xfrm>
        </p:spPr>
        <p:txBody>
          <a:bodyPr anchor="ctr">
            <a:normAutofit/>
          </a:bodyPr>
          <a:lstStyle/>
          <a:p>
            <a:pPr marL="0" indent="0">
              <a:lnSpc>
                <a:spcPct val="90000"/>
              </a:lnSpc>
              <a:buNone/>
            </a:pPr>
            <a:r>
              <a:rPr lang="en-GB" sz="1600" b="1" u="sng" dirty="0">
                <a:solidFill>
                  <a:schemeClr val="tx1">
                    <a:lumMod val="75000"/>
                    <a:lumOff val="25000"/>
                  </a:schemeClr>
                </a:solidFill>
              </a:rPr>
              <a:t>Fractals, Biophilia and Restorative theory. </a:t>
            </a:r>
          </a:p>
          <a:p>
            <a:pPr>
              <a:lnSpc>
                <a:spcPct val="90000"/>
              </a:lnSpc>
            </a:pPr>
            <a:r>
              <a:rPr lang="en-GB" sz="1600" dirty="0">
                <a:solidFill>
                  <a:schemeClr val="tx1">
                    <a:lumMod val="75000"/>
                    <a:lumOff val="25000"/>
                  </a:schemeClr>
                </a:solidFill>
              </a:rPr>
              <a:t>Van den Berg et al (2016) fractal-like, recursive complexity is an important visual cue underlying the restorative potential of natural and built environments.</a:t>
            </a:r>
          </a:p>
          <a:p>
            <a:pPr>
              <a:lnSpc>
                <a:spcPct val="90000"/>
              </a:lnSpc>
            </a:pPr>
            <a:r>
              <a:rPr lang="en-GB" sz="1600" dirty="0">
                <a:solidFill>
                  <a:schemeClr val="tx1">
                    <a:lumMod val="75000"/>
                    <a:lumOff val="25000"/>
                  </a:schemeClr>
                </a:solidFill>
              </a:rPr>
              <a:t>An important implication of our findings it that some of the fascinating and restorative potential of nature can be achieved with buildings provided they are sufficiently rich in ornamentation and detail. This finding strengthens the case for biophilic architecture</a:t>
            </a:r>
          </a:p>
          <a:p>
            <a:pPr>
              <a:lnSpc>
                <a:spcPct val="90000"/>
              </a:lnSpc>
            </a:pPr>
            <a:r>
              <a:rPr lang="en-GB" sz="1600" dirty="0">
                <a:solidFill>
                  <a:schemeClr val="tx1">
                    <a:lumMod val="75000"/>
                    <a:lumOff val="25000"/>
                  </a:schemeClr>
                </a:solidFill>
              </a:rPr>
              <a:t>Evolution has led to innate preferences for particular environments, particularly open expanses with clusters of trees </a:t>
            </a:r>
            <a:r>
              <a:rPr lang="en-GB" sz="1600" dirty="0" err="1">
                <a:solidFill>
                  <a:schemeClr val="tx1">
                    <a:lumMod val="75000"/>
                    <a:lumOff val="25000"/>
                  </a:schemeClr>
                </a:solidFill>
              </a:rPr>
              <a:t>Hagerhall</a:t>
            </a:r>
            <a:r>
              <a:rPr lang="en-GB" sz="1600" dirty="0">
                <a:solidFill>
                  <a:schemeClr val="tx1">
                    <a:lumMod val="75000"/>
                    <a:lumOff val="25000"/>
                  </a:schemeClr>
                </a:solidFill>
              </a:rPr>
              <a:t> (2014)</a:t>
            </a:r>
          </a:p>
          <a:p>
            <a:pPr>
              <a:lnSpc>
                <a:spcPct val="90000"/>
              </a:lnSpc>
            </a:pPr>
            <a:r>
              <a:rPr lang="en-GB" sz="1600" dirty="0" err="1">
                <a:solidFill>
                  <a:schemeClr val="tx1">
                    <a:lumMod val="75000"/>
                    <a:lumOff val="25000"/>
                  </a:schemeClr>
                </a:solidFill>
              </a:rPr>
              <a:t>Joye</a:t>
            </a:r>
            <a:r>
              <a:rPr lang="en-GB" sz="1600" dirty="0">
                <a:solidFill>
                  <a:schemeClr val="tx1">
                    <a:lumMod val="75000"/>
                    <a:lumOff val="25000"/>
                  </a:schemeClr>
                </a:solidFill>
              </a:rPr>
              <a:t> (2007) A review of findings from the field of environmental psychology shows that humans are aesthetically attracted to natural contents and to particular landscape configurations. These features are also found to have positive effects on human functioning and can reduce stress. However, opportunities for contact with these elements are reduced in modern urban life. </a:t>
            </a:r>
          </a:p>
          <a:p>
            <a:pPr>
              <a:lnSpc>
                <a:spcPct val="90000"/>
              </a:lnSpc>
            </a:pPr>
            <a:endParaRPr lang="en-GB" sz="13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255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0" name="Rectangle 19">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EF89407-02CE-0984-E04F-197C0D21FA4E}"/>
              </a:ext>
            </a:extLst>
          </p:cNvPr>
          <p:cNvSpPr>
            <a:spLocks noGrp="1"/>
          </p:cNvSpPr>
          <p:nvPr>
            <p:ph type="title"/>
          </p:nvPr>
        </p:nvSpPr>
        <p:spPr>
          <a:xfrm>
            <a:off x="7532835" y="1420706"/>
            <a:ext cx="3466540" cy="4016587"/>
          </a:xfrm>
        </p:spPr>
        <p:txBody>
          <a:bodyPr>
            <a:normAutofit/>
          </a:bodyPr>
          <a:lstStyle/>
          <a:p>
            <a:r>
              <a:rPr lang="en-GB" sz="3600"/>
              <a:t>Critique</a:t>
            </a:r>
          </a:p>
        </p:txBody>
      </p:sp>
      <p:sp>
        <p:nvSpPr>
          <p:cNvPr id="21" name="Content Placeholder 2">
            <a:extLst>
              <a:ext uri="{FF2B5EF4-FFF2-40B4-BE49-F238E27FC236}">
                <a16:creationId xmlns:a16="http://schemas.microsoft.com/office/drawing/2014/main" id="{4C05CD08-EA25-97CD-4BF7-EC4CDE46BDEA}"/>
              </a:ext>
            </a:extLst>
          </p:cNvPr>
          <p:cNvSpPr>
            <a:spLocks noGrp="1"/>
          </p:cNvSpPr>
          <p:nvPr>
            <p:ph idx="1"/>
          </p:nvPr>
        </p:nvSpPr>
        <p:spPr>
          <a:xfrm>
            <a:off x="1440519" y="1420706"/>
            <a:ext cx="5514758" cy="4016587"/>
          </a:xfrm>
        </p:spPr>
        <p:txBody>
          <a:bodyPr anchor="ctr">
            <a:normAutofit/>
          </a:bodyPr>
          <a:lstStyle/>
          <a:p>
            <a:pPr>
              <a:lnSpc>
                <a:spcPct val="90000"/>
              </a:lnSpc>
            </a:pPr>
            <a:r>
              <a:rPr lang="en-GB">
                <a:solidFill>
                  <a:schemeClr val="tx1">
                    <a:lumMod val="75000"/>
                    <a:lumOff val="25000"/>
                  </a:schemeClr>
                </a:solidFill>
              </a:rPr>
              <a:t>Thoma (2021) Complex web of causal interactions. Culture, Mental processes and   More studies on causal factors.</a:t>
            </a:r>
          </a:p>
          <a:p>
            <a:pPr>
              <a:lnSpc>
                <a:spcPct val="90000"/>
              </a:lnSpc>
            </a:pPr>
            <a:r>
              <a:rPr lang="en-GB">
                <a:solidFill>
                  <a:schemeClr val="tx1">
                    <a:lumMod val="75000"/>
                    <a:lumOff val="25000"/>
                  </a:schemeClr>
                </a:solidFill>
              </a:rPr>
              <a:t>Evidence base fragmented (Martin Et al, 2020)</a:t>
            </a:r>
          </a:p>
          <a:p>
            <a:pPr>
              <a:lnSpc>
                <a:spcPct val="90000"/>
              </a:lnSpc>
            </a:pPr>
            <a:r>
              <a:rPr lang="en-GB">
                <a:solidFill>
                  <a:schemeClr val="tx1">
                    <a:lumMod val="75000"/>
                    <a:lumOff val="25000"/>
                  </a:schemeClr>
                </a:solidFill>
              </a:rPr>
              <a:t>High Level of connectedness can cause high levels of negative mental health when in the presence of environmental destruction. </a:t>
            </a:r>
          </a:p>
          <a:p>
            <a:pPr>
              <a:lnSpc>
                <a:spcPct val="90000"/>
              </a:lnSpc>
            </a:pPr>
            <a:r>
              <a:rPr lang="en-GB">
                <a:solidFill>
                  <a:schemeClr val="tx1">
                    <a:lumMod val="75000"/>
                    <a:lumOff val="25000"/>
                  </a:schemeClr>
                </a:solidFill>
              </a:rPr>
              <a:t>Complex multiple variable effecting people’s experiences and therefore individual connectedness to nature. </a:t>
            </a:r>
          </a:p>
          <a:p>
            <a:pPr>
              <a:lnSpc>
                <a:spcPct val="90000"/>
              </a:lnSpc>
            </a:pPr>
            <a:r>
              <a:rPr lang="en-GB">
                <a:solidFill>
                  <a:schemeClr val="tx1">
                    <a:lumMod val="75000"/>
                    <a:lumOff val="25000"/>
                  </a:schemeClr>
                </a:solidFill>
              </a:rPr>
              <a:t>Frequency of contact  unrelated to wellbeing. </a:t>
            </a:r>
          </a:p>
          <a:p>
            <a:pPr>
              <a:lnSpc>
                <a:spcPct val="90000"/>
              </a:lnSpc>
            </a:pPr>
            <a:r>
              <a:rPr lang="en-GB">
                <a:solidFill>
                  <a:schemeClr val="tx1">
                    <a:lumMod val="75000"/>
                    <a:lumOff val="25000"/>
                  </a:schemeClr>
                </a:solidFill>
              </a:rPr>
              <a:t>Awareness of environmental issues can lead to lower life satisfaction. </a:t>
            </a:r>
          </a:p>
          <a:p>
            <a:pPr marL="0" indent="0">
              <a:lnSpc>
                <a:spcPct val="90000"/>
              </a:lnSpc>
              <a:buNone/>
            </a:pPr>
            <a:endParaRPr lang="en-GB">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433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00B3-9A1A-713F-CAA9-365B3D1F8E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0220BC-7532-0483-586C-38833D6BF66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8BA1CFA-FC1E-44CE-CE0C-DD6030C5EF96}"/>
              </a:ext>
            </a:extLst>
          </p:cNvPr>
          <p:cNvPicPr>
            <a:picLocks noChangeAspect="1"/>
          </p:cNvPicPr>
          <p:nvPr/>
        </p:nvPicPr>
        <p:blipFill>
          <a:blip r:embed="rId2"/>
          <a:stretch>
            <a:fillRect/>
          </a:stretch>
        </p:blipFill>
        <p:spPr>
          <a:xfrm>
            <a:off x="3488551" y="224852"/>
            <a:ext cx="5101914" cy="6633148"/>
          </a:xfrm>
          <a:prstGeom prst="rect">
            <a:avLst/>
          </a:prstGeom>
        </p:spPr>
      </p:pic>
    </p:spTree>
    <p:extLst>
      <p:ext uri="{BB962C8B-B14F-4D97-AF65-F5344CB8AC3E}">
        <p14:creationId xmlns:p14="http://schemas.microsoft.com/office/powerpoint/2010/main" val="3498896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C6C4D-65D8-6629-8A26-6CA72A7174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D835DC-C609-0827-405A-08E920D98BD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8445BAD-AA29-BF3C-DF2E-140E493EE82C}"/>
              </a:ext>
            </a:extLst>
          </p:cNvPr>
          <p:cNvPicPr>
            <a:picLocks noChangeAspect="1"/>
          </p:cNvPicPr>
          <p:nvPr/>
        </p:nvPicPr>
        <p:blipFill>
          <a:blip r:embed="rId2"/>
          <a:stretch>
            <a:fillRect/>
          </a:stretch>
        </p:blipFill>
        <p:spPr>
          <a:xfrm>
            <a:off x="3618173" y="247337"/>
            <a:ext cx="5196281" cy="6363325"/>
          </a:xfrm>
          <a:prstGeom prst="rect">
            <a:avLst/>
          </a:prstGeom>
        </p:spPr>
      </p:pic>
    </p:spTree>
    <p:extLst>
      <p:ext uri="{BB962C8B-B14F-4D97-AF65-F5344CB8AC3E}">
        <p14:creationId xmlns:p14="http://schemas.microsoft.com/office/powerpoint/2010/main" val="3751720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6E119-6046-1698-F80E-CB954E5829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CD970C-AAB4-8C85-ABA2-5A2227DF0E2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0149752-BBFA-396B-7B6C-9297DFE627F5}"/>
              </a:ext>
            </a:extLst>
          </p:cNvPr>
          <p:cNvPicPr>
            <a:picLocks noChangeAspect="1"/>
          </p:cNvPicPr>
          <p:nvPr/>
        </p:nvPicPr>
        <p:blipFill>
          <a:blip r:embed="rId2"/>
          <a:stretch>
            <a:fillRect/>
          </a:stretch>
        </p:blipFill>
        <p:spPr>
          <a:xfrm>
            <a:off x="2535296" y="0"/>
            <a:ext cx="7121407" cy="6858000"/>
          </a:xfrm>
          <a:prstGeom prst="rect">
            <a:avLst/>
          </a:prstGeom>
        </p:spPr>
      </p:pic>
    </p:spTree>
    <p:extLst>
      <p:ext uri="{BB962C8B-B14F-4D97-AF65-F5344CB8AC3E}">
        <p14:creationId xmlns:p14="http://schemas.microsoft.com/office/powerpoint/2010/main" val="11075556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284</TotalTime>
  <Words>1071</Words>
  <Application>Microsoft Office PowerPoint</Application>
  <PresentationFormat>Widescreen</PresentationFormat>
  <Paragraphs>55</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Century Gothic</vt:lpstr>
      <vt:lpstr>Garamond</vt:lpstr>
      <vt:lpstr>Savon</vt:lpstr>
      <vt:lpstr>Assessment 1  Health and wellbeing.  </vt:lpstr>
      <vt:lpstr>Nature Deficit Disorder</vt:lpstr>
      <vt:lpstr>Nature Connection</vt:lpstr>
      <vt:lpstr>Nature Connection Benefits</vt:lpstr>
      <vt:lpstr>Nature Connection</vt:lpstr>
      <vt:lpstr>Location</vt:lpstr>
      <vt:lpstr>Activity Rational</vt:lpstr>
      <vt:lpstr>Theory- Nature Connection</vt:lpstr>
      <vt:lpstr>Other theories and studies</vt:lpstr>
      <vt:lpstr>Critique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Health and wellbeing.</dc:title>
  <dc:creator>Christopher Bradney</dc:creator>
  <cp:lastModifiedBy>Christopher Bradney</cp:lastModifiedBy>
  <cp:revision>6</cp:revision>
  <dcterms:created xsi:type="dcterms:W3CDTF">2023-11-12T13:17:21Z</dcterms:created>
  <dcterms:modified xsi:type="dcterms:W3CDTF">2023-11-19T09:15:30Z</dcterms:modified>
</cp:coreProperties>
</file>