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60" r:id="rId5"/>
  </p:sldMasterIdLst>
  <p:notesMasterIdLst>
    <p:notesMasterId r:id="rId49"/>
  </p:notesMasterIdLst>
  <p:sldIdLst>
    <p:sldId id="286" r:id="rId6"/>
    <p:sldId id="256" r:id="rId7"/>
    <p:sldId id="287" r:id="rId8"/>
    <p:sldId id="297" r:id="rId9"/>
    <p:sldId id="404" r:id="rId10"/>
    <p:sldId id="262" r:id="rId11"/>
    <p:sldId id="437" r:id="rId12"/>
    <p:sldId id="313" r:id="rId13"/>
    <p:sldId id="314" r:id="rId14"/>
    <p:sldId id="435" r:id="rId15"/>
    <p:sldId id="422" r:id="rId16"/>
    <p:sldId id="434" r:id="rId17"/>
    <p:sldId id="264" r:id="rId18"/>
    <p:sldId id="308" r:id="rId19"/>
    <p:sldId id="438" r:id="rId20"/>
    <p:sldId id="423" r:id="rId21"/>
    <p:sldId id="424" r:id="rId22"/>
    <p:sldId id="268" r:id="rId23"/>
    <p:sldId id="425" r:id="rId24"/>
    <p:sldId id="270" r:id="rId25"/>
    <p:sldId id="318" r:id="rId26"/>
    <p:sldId id="439" r:id="rId27"/>
    <p:sldId id="412" r:id="rId28"/>
    <p:sldId id="414" r:id="rId29"/>
    <p:sldId id="309" r:id="rId30"/>
    <p:sldId id="430" r:id="rId31"/>
    <p:sldId id="431" r:id="rId32"/>
    <p:sldId id="282" r:id="rId33"/>
    <p:sldId id="415" r:id="rId34"/>
    <p:sldId id="426" r:id="rId35"/>
    <p:sldId id="427" r:id="rId36"/>
    <p:sldId id="329" r:id="rId37"/>
    <p:sldId id="330" r:id="rId38"/>
    <p:sldId id="301" r:id="rId39"/>
    <p:sldId id="428" r:id="rId40"/>
    <p:sldId id="299" r:id="rId41"/>
    <p:sldId id="432" r:id="rId42"/>
    <p:sldId id="338" r:id="rId43"/>
    <p:sldId id="433" r:id="rId44"/>
    <p:sldId id="303" r:id="rId45"/>
    <p:sldId id="367" r:id="rId46"/>
    <p:sldId id="317" r:id="rId47"/>
    <p:sldId id="305"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0156" autoAdjust="0"/>
  </p:normalViewPr>
  <p:slideViewPr>
    <p:cSldViewPr>
      <p:cViewPr varScale="1">
        <p:scale>
          <a:sx n="80" d="100"/>
          <a:sy n="80" d="100"/>
        </p:scale>
        <p:origin x="1464"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C4F1E7-632E-4EFC-8D9D-F492D50888A9}" type="datetimeFigureOut">
              <a:rPr lang="en-US" smtClean="0"/>
              <a:pPr/>
              <a:t>10/13/2026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C473D7-50BF-4AD3-B2BA-EE8A81C88AF5}" type="slidenum">
              <a:rPr lang="en-US" smtClean="0"/>
              <a:pPr/>
              <a:t>‹#›</a:t>
            </a:fld>
            <a:endParaRPr lang="en-US"/>
          </a:p>
        </p:txBody>
      </p:sp>
    </p:spTree>
    <p:extLst>
      <p:ext uri="{BB962C8B-B14F-4D97-AF65-F5344CB8AC3E}">
        <p14:creationId xmlns:p14="http://schemas.microsoft.com/office/powerpoint/2010/main" val="403167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Business products</a:t>
            </a:r>
            <a:r>
              <a:rPr lang="en-US" dirty="0"/>
              <a:t> are marketed to the other businesses, which are the end users.</a:t>
            </a:r>
          </a:p>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a:t>
            </a:fld>
            <a:endParaRPr lang="en-US"/>
          </a:p>
        </p:txBody>
      </p:sp>
    </p:spTree>
    <p:extLst>
      <p:ext uri="{BB962C8B-B14F-4D97-AF65-F5344CB8AC3E}">
        <p14:creationId xmlns:p14="http://schemas.microsoft.com/office/powerpoint/2010/main" val="4126936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11</a:t>
            </a:fld>
            <a:endParaRPr lang="en-US"/>
          </a:p>
        </p:txBody>
      </p:sp>
    </p:spTree>
    <p:extLst>
      <p:ext uri="{BB962C8B-B14F-4D97-AF65-F5344CB8AC3E}">
        <p14:creationId xmlns:p14="http://schemas.microsoft.com/office/powerpoint/2010/main" val="4187423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A359B-3CAE-499E-D050-A504D710DB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4D0FA-DDEB-88CB-94BF-349B8078CB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A84752-C04B-FBFB-7907-9D6E2525A1B2}"/>
              </a:ext>
            </a:extLst>
          </p:cNvPr>
          <p:cNvSpPr>
            <a:spLocks noGrp="1"/>
          </p:cNvSpPr>
          <p:nvPr>
            <p:ph type="body" idx="1"/>
          </p:nvPr>
        </p:nvSpPr>
        <p:spPr/>
        <p:txBody>
          <a:bodyPr>
            <a:normAutofit/>
          </a:bodyPr>
          <a:lstStyle/>
          <a:p>
            <a:endParaRPr lang="en-GB" dirty="0"/>
          </a:p>
        </p:txBody>
      </p:sp>
      <p:sp>
        <p:nvSpPr>
          <p:cNvPr id="4" name="Slide Number Placeholder 3">
            <a:extLst>
              <a:ext uri="{FF2B5EF4-FFF2-40B4-BE49-F238E27FC236}">
                <a16:creationId xmlns:a16="http://schemas.microsoft.com/office/drawing/2014/main" id="{D2F4DBBA-225B-A920-55F9-DCF4AB55228F}"/>
              </a:ext>
            </a:extLst>
          </p:cNvPr>
          <p:cNvSpPr>
            <a:spLocks noGrp="1"/>
          </p:cNvSpPr>
          <p:nvPr>
            <p:ph type="sldNum" sz="quarter" idx="5"/>
          </p:nvPr>
        </p:nvSpPr>
        <p:spPr/>
        <p:txBody>
          <a:bodyPr/>
          <a:lstStyle/>
          <a:p>
            <a:fld id="{23C473D7-50BF-4AD3-B2BA-EE8A81C88AF5}" type="slidenum">
              <a:rPr lang="en-US" smtClean="0"/>
              <a:pPr/>
              <a:t>23</a:t>
            </a:fld>
            <a:endParaRPr lang="en-US"/>
          </a:p>
        </p:txBody>
      </p:sp>
    </p:spTree>
    <p:extLst>
      <p:ext uri="{BB962C8B-B14F-4D97-AF65-F5344CB8AC3E}">
        <p14:creationId xmlns:p14="http://schemas.microsoft.com/office/powerpoint/2010/main" val="28290001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C473D7-50BF-4AD3-B2BA-EE8A81C88AF5}" type="slidenum">
              <a:rPr lang="en-US" smtClean="0"/>
              <a:pPr/>
              <a:t>25</a:t>
            </a:fld>
            <a:endParaRPr lang="en-US"/>
          </a:p>
        </p:txBody>
      </p:sp>
    </p:spTree>
    <p:extLst>
      <p:ext uri="{BB962C8B-B14F-4D97-AF65-F5344CB8AC3E}">
        <p14:creationId xmlns:p14="http://schemas.microsoft.com/office/powerpoint/2010/main" val="887892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3C473D7-50BF-4AD3-B2BA-EE8A81C88AF5}" type="slidenum">
              <a:rPr lang="en-US" smtClean="0"/>
              <a:pPr/>
              <a:t>35</a:t>
            </a:fld>
            <a:endParaRPr lang="en-US"/>
          </a:p>
        </p:txBody>
      </p:sp>
    </p:spTree>
    <p:extLst>
      <p:ext uri="{BB962C8B-B14F-4D97-AF65-F5344CB8AC3E}">
        <p14:creationId xmlns:p14="http://schemas.microsoft.com/office/powerpoint/2010/main" val="3294877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19815-C334-3B65-2D0A-16C892C7AF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172BDC-10CA-0E93-2712-71A2A528AD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C446DA-B120-9023-9055-69AD9A1A7B1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A3A1637-65F4-EB26-9EF5-1F38CD4E83B3}"/>
              </a:ext>
            </a:extLst>
          </p:cNvPr>
          <p:cNvSpPr>
            <a:spLocks noGrp="1"/>
          </p:cNvSpPr>
          <p:nvPr>
            <p:ph type="sldNum" sz="quarter" idx="5"/>
          </p:nvPr>
        </p:nvSpPr>
        <p:spPr/>
        <p:txBody>
          <a:bodyPr/>
          <a:lstStyle/>
          <a:p>
            <a:fld id="{23C473D7-50BF-4AD3-B2BA-EE8A81C88AF5}" type="slidenum">
              <a:rPr lang="en-US" smtClean="0"/>
              <a:pPr/>
              <a:t>41</a:t>
            </a:fld>
            <a:endParaRPr lang="en-US"/>
          </a:p>
        </p:txBody>
      </p:sp>
    </p:spTree>
    <p:extLst>
      <p:ext uri="{BB962C8B-B14F-4D97-AF65-F5344CB8AC3E}">
        <p14:creationId xmlns:p14="http://schemas.microsoft.com/office/powerpoint/2010/main" val="22479269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blue and white background">
            <a:extLst>
              <a:ext uri="{FF2B5EF4-FFF2-40B4-BE49-F238E27FC236}">
                <a16:creationId xmlns:a16="http://schemas.microsoft.com/office/drawing/2014/main" id="{6A6D4F36-BF2E-B68C-43EF-D8262E60A69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2769"/>
            <a:ext cx="9144000" cy="6812462"/>
          </a:xfrm>
          <a:prstGeom prst="rect">
            <a:avLst/>
          </a:prstGeom>
        </p:spPr>
      </p:pic>
      <p:sp>
        <p:nvSpPr>
          <p:cNvPr id="2" name="Title 1">
            <a:extLst>
              <a:ext uri="{FF2B5EF4-FFF2-40B4-BE49-F238E27FC236}">
                <a16:creationId xmlns:a16="http://schemas.microsoft.com/office/drawing/2014/main" id="{9422A405-80A5-9493-8090-0F1E647C05C4}"/>
              </a:ext>
            </a:extLst>
          </p:cNvPr>
          <p:cNvSpPr>
            <a:spLocks noGrp="1"/>
          </p:cNvSpPr>
          <p:nvPr>
            <p:ph type="ctrTitle"/>
          </p:nvPr>
        </p:nvSpPr>
        <p:spPr>
          <a:xfrm>
            <a:off x="1143000" y="1122363"/>
            <a:ext cx="6858000" cy="2387600"/>
          </a:xfrm>
        </p:spPr>
        <p:txBody>
          <a:bodyPr anchor="b"/>
          <a:lstStyle>
            <a:lvl1pPr algn="ctr">
              <a:defRPr sz="6000" b="1">
                <a:solidFill>
                  <a:schemeClr val="bg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53BB9B3F-3061-4BC2-770C-DC75D7BEA1F2}"/>
              </a:ext>
            </a:extLst>
          </p:cNvPr>
          <p:cNvSpPr>
            <a:spLocks noGrp="1"/>
          </p:cNvSpPr>
          <p:nvPr>
            <p:ph type="subTitle" idx="1"/>
          </p:nvPr>
        </p:nvSpPr>
        <p:spPr>
          <a:xfrm>
            <a:off x="1143000" y="3602038"/>
            <a:ext cx="6858000" cy="1655762"/>
          </a:xfrm>
        </p:spPr>
        <p:txBody>
          <a:bodyPr>
            <a:normAutofit/>
          </a:bodyPr>
          <a:lstStyle>
            <a:lvl1pPr marL="0" indent="0" algn="ctr">
              <a:buNone/>
              <a:defRPr sz="32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949FA97C-CF47-C5F2-48D8-CDB381EDF78F}"/>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1AA90846-A3AA-932A-D777-DFD6C467A4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BCE940-8C24-93DE-376C-DC0F5CC2DBA2}"/>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84451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E4072-EAC4-284A-A542-05D7A538F5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B4DEF2-D51D-AF96-4853-C844D3FFD5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9EAC53-3E62-BE33-A640-7C7B30CC14F9}"/>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0CEFA273-3C5E-85DC-D5F3-327857CE62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54CF6A-522E-E1CE-1C80-CDC7A1153CB7}"/>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555030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9CBC9-F0FA-7BDC-CE16-AD951B726214}"/>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15260D-BAB0-318A-47EE-1E8125537CD4}"/>
              </a:ext>
            </a:extLst>
          </p:cNvPr>
          <p:cNvSpPr>
            <a:spLocks noGrp="1"/>
          </p:cNvSpPr>
          <p:nvPr>
            <p:ph type="body" idx="1"/>
          </p:nvPr>
        </p:nvSpPr>
        <p:spPr>
          <a:xfrm>
            <a:off x="623888" y="4589463"/>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357B5C-45AD-D0F9-3F32-B79D2C0E00A9}"/>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37AFE921-D1B4-6ABA-C628-C7376A864E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C3C66-81C6-EF71-B402-97542AEA0F71}"/>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70974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17459-A5AE-09E8-E7D2-116B1D193D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F1A17F-B740-6C93-276A-21961D2AC0C9}"/>
              </a:ext>
            </a:extLst>
          </p:cNvPr>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5FE4A48-F86A-7C75-3CC3-5453FF117CB1}"/>
              </a:ext>
            </a:extLst>
          </p:cNvPr>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4815FE-B276-33FB-3CCB-519598A82278}"/>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6" name="Footer Placeholder 5">
            <a:extLst>
              <a:ext uri="{FF2B5EF4-FFF2-40B4-BE49-F238E27FC236}">
                <a16:creationId xmlns:a16="http://schemas.microsoft.com/office/drawing/2014/main" id="{183D01D9-3A5F-51AC-555F-B10B809E18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3F3694-2173-A985-FEFD-720BBAB723CE}"/>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116212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19B47-B33C-F6E2-6D3D-8F83403261F8}"/>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F913CB-5D92-C570-17C3-F5C8D8075B08}"/>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E545C7-56C9-3501-8918-7FCD18759A1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B7F240-CBF3-91B3-0258-A73B7F1BC93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6DF9CC-2FEC-E875-F9E7-B005BDF13B84}"/>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BA5DA4E-5F80-7D4D-9119-FF66BB1639EF}"/>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8" name="Footer Placeholder 7">
            <a:extLst>
              <a:ext uri="{FF2B5EF4-FFF2-40B4-BE49-F238E27FC236}">
                <a16:creationId xmlns:a16="http://schemas.microsoft.com/office/drawing/2014/main" id="{E8FEA97B-A84D-EAF3-9821-033A06AEA7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5F78BC-2D8C-0FD2-917C-AB96DAB23A9C}"/>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962122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3BB43-3C7A-2B44-8187-F1931C366F4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C2C2BC-76BF-6659-43A3-4D48322C81AD}"/>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4" name="Footer Placeholder 3">
            <a:extLst>
              <a:ext uri="{FF2B5EF4-FFF2-40B4-BE49-F238E27FC236}">
                <a16:creationId xmlns:a16="http://schemas.microsoft.com/office/drawing/2014/main" id="{DCCDCFDB-514B-A17A-219C-948302A2FB6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5AFFFEE-3AEB-B29A-9A70-AB6B36210802}"/>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170521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A39FAC-5266-EDE7-E5E5-0F8D8C675AE6}"/>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3" name="Footer Placeholder 2">
            <a:extLst>
              <a:ext uri="{FF2B5EF4-FFF2-40B4-BE49-F238E27FC236}">
                <a16:creationId xmlns:a16="http://schemas.microsoft.com/office/drawing/2014/main" id="{5CB932DC-AF04-DB0A-0B33-82AEE165FD3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95A193-9012-D234-21C1-AE274DA78EF1}"/>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669987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A43F0-A3B1-0D0E-2264-C8429064E7D6}"/>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DB72D0-1C2F-B1AE-86D7-CC9013A82A23}"/>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77700C-B517-B736-4580-74BC59C389B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74FB02-1DFD-86BB-5825-5F22BDDC70AC}"/>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6" name="Footer Placeholder 5">
            <a:extLst>
              <a:ext uri="{FF2B5EF4-FFF2-40B4-BE49-F238E27FC236}">
                <a16:creationId xmlns:a16="http://schemas.microsoft.com/office/drawing/2014/main" id="{AF986DD5-B991-1427-0298-E9A50D1E6A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9C4FC2-7F05-C96D-6431-9A46FEE30B4B}"/>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4269459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E6AC8-7527-D886-8B60-594495CBEB9D}"/>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79C348-9B62-6412-6603-CAB348339B5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EE6B25A-BA6E-E654-DE58-BFF30D52AEA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8BDD27-63A7-4CE6-7335-9EA54A4998D0}"/>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6" name="Footer Placeholder 5">
            <a:extLst>
              <a:ext uri="{FF2B5EF4-FFF2-40B4-BE49-F238E27FC236}">
                <a16:creationId xmlns:a16="http://schemas.microsoft.com/office/drawing/2014/main" id="{F0671B3C-EE27-231F-89CA-0B4F92B380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DBACD4-856E-EF97-9EBA-21084F748B5D}"/>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374611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A8488-F747-7E3F-472A-D273F54E04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C32737-6DE1-94D9-3BAB-D61FF79821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ED2ED3-3538-ACB4-BB51-5C5B94B58EE7}"/>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CC683975-4CD1-7984-F0F0-BDEC86CEA1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67E646-FF73-720F-7467-0E4A8CA29AB3}"/>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833726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C7482B-FF40-39AF-C947-2F282AF26F21}"/>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F8E75B-04D9-EBD4-A4C4-5DE3CF6B577A}"/>
              </a:ext>
            </a:extLst>
          </p:cNvPr>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DDC54D-B69B-DDCC-82D7-AC63D198248E}"/>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A62D1FFD-51FA-56E5-2FFC-6EED317EAC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8E92DF-068C-8967-2F64-F9130FE4B4E9}"/>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2564574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A4104-DC2A-1991-0C75-40A70920F4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82CA62-E9F4-2B7E-94F4-A0832EEBADA1}"/>
              </a:ext>
            </a:extLst>
          </p:cNvPr>
          <p:cNvSpPr>
            <a:spLocks noGrp="1"/>
          </p:cNvSpPr>
          <p:nvPr>
            <p:ph type="dt" sz="half" idx="10"/>
          </p:nvPr>
        </p:nvSpPr>
        <p:spPr/>
        <p:txBody>
          <a:bodyPr/>
          <a:lstStyle/>
          <a:p>
            <a:fld id="{904CF764-6536-4DB0-B2B5-0387957011F9}" type="datetimeFigureOut">
              <a:rPr lang="en-GB" smtClean="0"/>
              <a:t>13/10/2026</a:t>
            </a:fld>
            <a:endParaRPr lang="en-GB"/>
          </a:p>
        </p:txBody>
      </p:sp>
      <p:sp>
        <p:nvSpPr>
          <p:cNvPr id="4" name="Footer Placeholder 3">
            <a:extLst>
              <a:ext uri="{FF2B5EF4-FFF2-40B4-BE49-F238E27FC236}">
                <a16:creationId xmlns:a16="http://schemas.microsoft.com/office/drawing/2014/main" id="{5485FDAA-ED5B-833D-BDDC-D7529B66C3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B5CE30-D92B-859D-B677-075E373DEE19}"/>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2505786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2362732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lide_design backgroun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4524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_no desig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6971001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2178120"/>
            <a:ext cx="3886200" cy="4163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2178119"/>
            <a:ext cx="3886200" cy="4163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2130049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765817"/>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2102404"/>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937339"/>
            <a:ext cx="3868340" cy="3406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2102398"/>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937327"/>
            <a:ext cx="3887391" cy="34064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1811434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37069118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1032955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46C078-FADC-8768-DDE6-30254F3A22D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ACD416-FBDF-E5B2-36B0-B185923E92B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1A71F6-84F8-8804-18EF-9EF37E0F0E5E}"/>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04CF764-6536-4DB0-B2B5-0387957011F9}" type="datetimeFigureOut">
              <a:rPr lang="en-GB" smtClean="0"/>
              <a:t>13/10/2026</a:t>
            </a:fld>
            <a:endParaRPr lang="en-GB"/>
          </a:p>
        </p:txBody>
      </p:sp>
      <p:sp>
        <p:nvSpPr>
          <p:cNvPr id="5" name="Footer Placeholder 4">
            <a:extLst>
              <a:ext uri="{FF2B5EF4-FFF2-40B4-BE49-F238E27FC236}">
                <a16:creationId xmlns:a16="http://schemas.microsoft.com/office/drawing/2014/main" id="{9E532126-4C5C-E356-1F07-A8326CCD4652}"/>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73D5DFD-28C6-E521-6ED7-71C57E690B7C}"/>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5501F6E-FD55-48BA-AB13-579BA5A735E0}" type="slidenum">
              <a:rPr lang="en-GB" smtClean="0"/>
              <a:t>‹#›</a:t>
            </a:fld>
            <a:endParaRPr lang="en-GB"/>
          </a:p>
        </p:txBody>
      </p:sp>
    </p:spTree>
    <p:extLst>
      <p:ext uri="{BB962C8B-B14F-4D97-AF65-F5344CB8AC3E}">
        <p14:creationId xmlns:p14="http://schemas.microsoft.com/office/powerpoint/2010/main" val="119960182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A white background with blue and black text&#10;&#10;AI-generated content may be incorrect.">
            <a:extLst>
              <a:ext uri="{FF2B5EF4-FFF2-40B4-BE49-F238E27FC236}">
                <a16:creationId xmlns:a16="http://schemas.microsoft.com/office/drawing/2014/main" id="{333356E3-EE59-4083-FFE1-52D3993B6275}"/>
              </a:ext>
            </a:extLst>
          </p:cNvPr>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0" y="22769"/>
            <a:ext cx="9144000" cy="6812462"/>
          </a:xfrm>
          <a:prstGeom prst="rect">
            <a:avLst/>
          </a:prstGeom>
        </p:spPr>
      </p:pic>
      <p:sp>
        <p:nvSpPr>
          <p:cNvPr id="2" name="Title Placeholder 1"/>
          <p:cNvSpPr>
            <a:spLocks noGrp="1"/>
          </p:cNvSpPr>
          <p:nvPr>
            <p:ph type="title"/>
          </p:nvPr>
        </p:nvSpPr>
        <p:spPr>
          <a:xfrm>
            <a:off x="628650" y="533400"/>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2057400"/>
            <a:ext cx="7886700" cy="415295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E62F59-9C4E-4709-9842-9496C6D856C6}" type="slidenum">
              <a:rPr lang="en-US" smtClean="0"/>
              <a:pPr/>
              <a:t>‹#›</a:t>
            </a:fld>
            <a:endParaRPr lang="en-US"/>
          </a:p>
        </p:txBody>
      </p:sp>
    </p:spTree>
    <p:extLst>
      <p:ext uri="{BB962C8B-B14F-4D97-AF65-F5344CB8AC3E}">
        <p14:creationId xmlns:p14="http://schemas.microsoft.com/office/powerpoint/2010/main" val="2579707673"/>
      </p:ext>
    </p:extLst>
  </p:cSld>
  <p:clrMap bg1="lt1" tx1="dk1" bg2="lt2" tx2="dk2" accent1="accent1" accent2="accent2" accent3="accent3" accent4="accent4" accent5="accent5" accent6="accent6" hlink="hlink" folHlink="folHlink"/>
  <p:sldLayoutIdLst>
    <p:sldLayoutId id="2147483663" r:id="rId1"/>
    <p:sldLayoutId id="2147483661" r:id="rId2"/>
    <p:sldLayoutId id="2147483662" r:id="rId3"/>
    <p:sldLayoutId id="2147483665" r:id="rId4"/>
    <p:sldLayoutId id="2147483666" r:id="rId5"/>
    <p:sldLayoutId id="2147483667" r:id="rId6"/>
    <p:sldLayoutId id="2147483668" r:id="rId7"/>
  </p:sldLayoutIdLst>
  <p:hf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9FEC7-1822-AE1C-8626-751136DADA6A}"/>
              </a:ext>
            </a:extLst>
          </p:cNvPr>
          <p:cNvSpPr>
            <a:spLocks noGrp="1"/>
          </p:cNvSpPr>
          <p:nvPr>
            <p:ph type="ctrTitle"/>
          </p:nvPr>
        </p:nvSpPr>
        <p:spPr/>
        <p:txBody>
          <a:bodyPr>
            <a:normAutofit fontScale="90000"/>
          </a:bodyPr>
          <a:lstStyle/>
          <a:p>
            <a:r>
              <a:rPr lang="en-GB" sz="5300" dirty="0"/>
              <a:t>International Marketing: Principles and Practices</a:t>
            </a:r>
            <a:br>
              <a:rPr lang="en-GB" dirty="0"/>
            </a:br>
            <a:r>
              <a:rPr lang="en-GB" sz="3600" dirty="0"/>
              <a:t>LCMB 7026</a:t>
            </a:r>
            <a:endParaRPr lang="en-GB" dirty="0"/>
          </a:p>
        </p:txBody>
      </p:sp>
      <p:sp>
        <p:nvSpPr>
          <p:cNvPr id="3" name="Subtitle 2">
            <a:extLst>
              <a:ext uri="{FF2B5EF4-FFF2-40B4-BE49-F238E27FC236}">
                <a16:creationId xmlns:a16="http://schemas.microsoft.com/office/drawing/2014/main" id="{34B7AD84-1DC5-3A74-362C-755C412535C2}"/>
              </a:ext>
            </a:extLst>
          </p:cNvPr>
          <p:cNvSpPr>
            <a:spLocks noGrp="1"/>
          </p:cNvSpPr>
          <p:nvPr>
            <p:ph type="subTitle" idx="1"/>
          </p:nvPr>
        </p:nvSpPr>
        <p:spPr/>
        <p:txBody>
          <a:bodyPr>
            <a:normAutofit/>
          </a:bodyPr>
          <a:lstStyle/>
          <a:p>
            <a:endParaRPr lang="en-GB" dirty="0"/>
          </a:p>
          <a:p>
            <a:r>
              <a:rPr lang="en-GB" dirty="0"/>
              <a:t>WEEK 6</a:t>
            </a:r>
          </a:p>
          <a:p>
            <a:endParaRPr lang="en-GB" dirty="0"/>
          </a:p>
        </p:txBody>
      </p:sp>
    </p:spTree>
    <p:extLst>
      <p:ext uri="{BB962C8B-B14F-4D97-AF65-F5344CB8AC3E}">
        <p14:creationId xmlns:p14="http://schemas.microsoft.com/office/powerpoint/2010/main" val="251155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0"/>
            <a:ext cx="7772400" cy="914400"/>
          </a:xfrm>
        </p:spPr>
        <p:txBody>
          <a:bodyPr anchor="t">
            <a:noAutofit/>
          </a:bodyPr>
          <a:lstStyle/>
          <a:p>
            <a:r>
              <a:rPr lang="en-US" sz="4800" b="1" dirty="0">
                <a:highlight>
                  <a:srgbClr val="FFFF00"/>
                </a:highlight>
              </a:rPr>
              <a:t>Week Six</a:t>
            </a:r>
          </a:p>
        </p:txBody>
      </p:sp>
      <p:sp>
        <p:nvSpPr>
          <p:cNvPr id="5" name="Subtitle 4"/>
          <p:cNvSpPr>
            <a:spLocks noGrp="1"/>
          </p:cNvSpPr>
          <p:nvPr>
            <p:ph type="subTitle" idx="1"/>
          </p:nvPr>
        </p:nvSpPr>
        <p:spPr>
          <a:xfrm>
            <a:off x="609600" y="2362200"/>
            <a:ext cx="7924800" cy="1066800"/>
          </a:xfrm>
        </p:spPr>
        <p:txBody>
          <a:bodyPr>
            <a:normAutofit fontScale="92500" lnSpcReduction="10000"/>
          </a:bodyPr>
          <a:lstStyle/>
          <a:p>
            <a:r>
              <a:rPr lang="en-GB" sz="3600" b="1" dirty="0"/>
              <a:t>International Product Strategies and Brandings</a:t>
            </a:r>
          </a:p>
        </p:txBody>
      </p:sp>
    </p:spTree>
    <p:extLst>
      <p:ext uri="{BB962C8B-B14F-4D97-AF65-F5344CB8AC3E}">
        <p14:creationId xmlns:p14="http://schemas.microsoft.com/office/powerpoint/2010/main" val="2749658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51F7F-6DF7-DE54-0134-5ADFC26681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4C3BDD-AC04-29F2-0AF6-6DE3C2E43EE8}"/>
              </a:ext>
            </a:extLst>
          </p:cNvPr>
          <p:cNvSpPr>
            <a:spLocks noGrp="1"/>
          </p:cNvSpPr>
          <p:nvPr>
            <p:ph type="ctrTitle"/>
          </p:nvPr>
        </p:nvSpPr>
        <p:spPr>
          <a:xfrm>
            <a:off x="685800" y="429734"/>
            <a:ext cx="7772400" cy="914400"/>
          </a:xfrm>
        </p:spPr>
        <p:txBody>
          <a:bodyPr anchor="t">
            <a:noAutofit/>
          </a:bodyPr>
          <a:lstStyle/>
          <a:p>
            <a:r>
              <a:rPr lang="en-US" sz="4800" b="1" dirty="0">
                <a:highlight>
                  <a:srgbClr val="FFFF00"/>
                </a:highlight>
              </a:rPr>
              <a:t>Last Week</a:t>
            </a:r>
          </a:p>
        </p:txBody>
      </p:sp>
      <p:sp>
        <p:nvSpPr>
          <p:cNvPr id="5" name="Subtitle 4">
            <a:extLst>
              <a:ext uri="{FF2B5EF4-FFF2-40B4-BE49-F238E27FC236}">
                <a16:creationId xmlns:a16="http://schemas.microsoft.com/office/drawing/2014/main" id="{A09CADA7-44A3-5A66-193B-3509E6245004}"/>
              </a:ext>
            </a:extLst>
          </p:cNvPr>
          <p:cNvSpPr>
            <a:spLocks noGrp="1"/>
          </p:cNvSpPr>
          <p:nvPr>
            <p:ph type="subTitle" idx="1"/>
          </p:nvPr>
        </p:nvSpPr>
        <p:spPr>
          <a:xfrm>
            <a:off x="152400" y="1344134"/>
            <a:ext cx="6858000" cy="585152"/>
          </a:xfrm>
        </p:spPr>
        <p:txBody>
          <a:bodyPr>
            <a:normAutofit/>
          </a:bodyPr>
          <a:lstStyle/>
          <a:p>
            <a:pPr algn="l"/>
            <a:r>
              <a:rPr lang="en-US" sz="2800" b="1" dirty="0"/>
              <a:t>We have covered</a:t>
            </a:r>
          </a:p>
        </p:txBody>
      </p:sp>
      <p:sp>
        <p:nvSpPr>
          <p:cNvPr id="4" name="Content Placeholder 2">
            <a:extLst>
              <a:ext uri="{FF2B5EF4-FFF2-40B4-BE49-F238E27FC236}">
                <a16:creationId xmlns:a16="http://schemas.microsoft.com/office/drawing/2014/main" id="{DA6B386E-8799-835E-706A-AD5CD8EA9D30}"/>
              </a:ext>
            </a:extLst>
          </p:cNvPr>
          <p:cNvSpPr>
            <a:spLocks noGrp="1"/>
          </p:cNvSpPr>
          <p:nvPr/>
        </p:nvSpPr>
        <p:spPr>
          <a:xfrm>
            <a:off x="697832" y="2057400"/>
            <a:ext cx="78486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0C0"/>
              </a:buClr>
              <a:buFont typeface="Wingdings" panose="05000000000000000000" pitchFamily="2" charset="2"/>
              <a:buChar char="q"/>
            </a:pPr>
            <a:r>
              <a:rPr lang="en-GB" sz="2600" dirty="0"/>
              <a:t>What the STP strategy is and how international STP differs from domestic STP.</a:t>
            </a:r>
          </a:p>
          <a:p>
            <a:pPr>
              <a:buClr>
                <a:srgbClr val="0070C0"/>
              </a:buClr>
              <a:buFont typeface="Wingdings" panose="05000000000000000000" pitchFamily="2" charset="2"/>
              <a:buChar char="q"/>
            </a:pPr>
            <a:r>
              <a:rPr lang="en-GB" sz="2600" dirty="0"/>
              <a:t>The primary factors used to identify international consumer market segments.</a:t>
            </a:r>
          </a:p>
          <a:p>
            <a:pPr>
              <a:buClr>
                <a:srgbClr val="0070C0"/>
              </a:buClr>
              <a:buFont typeface="Wingdings" panose="05000000000000000000" pitchFamily="2" charset="2"/>
              <a:buChar char="q"/>
            </a:pPr>
            <a:r>
              <a:rPr lang="en-GB" sz="2600" dirty="0"/>
              <a:t>Steps and tactics used to establish positioning in international markets.</a:t>
            </a:r>
          </a:p>
          <a:p>
            <a:pPr marL="0" indent="0">
              <a:buClr>
                <a:srgbClr val="0070C0"/>
              </a:buClr>
              <a:buNone/>
            </a:pPr>
            <a:endParaRPr lang="en-GB" sz="2600" dirty="0"/>
          </a:p>
          <a:p>
            <a:pPr>
              <a:buClr>
                <a:srgbClr val="0070C0"/>
              </a:buClr>
              <a:buFont typeface="Wingdings" panose="05000000000000000000" pitchFamily="2" charset="2"/>
              <a:buChar char="q"/>
            </a:pPr>
            <a:endParaRPr lang="en-GB" sz="2600" i="1" dirty="0"/>
          </a:p>
          <a:p>
            <a:pPr marL="0" indent="0">
              <a:buNone/>
            </a:pPr>
            <a:endParaRPr lang="en-GB" sz="2600" dirty="0"/>
          </a:p>
        </p:txBody>
      </p:sp>
    </p:spTree>
    <p:extLst>
      <p:ext uri="{BB962C8B-B14F-4D97-AF65-F5344CB8AC3E}">
        <p14:creationId xmlns:p14="http://schemas.microsoft.com/office/powerpoint/2010/main" val="762420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E63B6B6-2308-75A2-4077-4F635D522B60}"/>
              </a:ext>
            </a:extLst>
          </p:cNvPr>
          <p:cNvSpPr>
            <a:spLocks noGrp="1"/>
          </p:cNvSpPr>
          <p:nvPr/>
        </p:nvSpPr>
        <p:spPr>
          <a:xfrm>
            <a:off x="171450" y="990600"/>
            <a:ext cx="8801100" cy="4495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buNone/>
            </a:pPr>
            <a:r>
              <a:rPr lang="en-GB" sz="2600" dirty="0"/>
              <a:t>After reading and studying this session, you will be able to:</a:t>
            </a:r>
          </a:p>
          <a:p>
            <a:pPr lvl="1">
              <a:buClr>
                <a:srgbClr val="0070C0"/>
              </a:buClr>
              <a:buFont typeface="Wingdings" panose="05000000000000000000" pitchFamily="2" charset="2"/>
              <a:buChar char="q"/>
            </a:pPr>
            <a:r>
              <a:rPr lang="en-GB" sz="2400" dirty="0"/>
              <a:t>Understand basic product categories and product dimensions available in domestic and international markets</a:t>
            </a:r>
          </a:p>
          <a:p>
            <a:pPr lvl="1">
              <a:buClr>
                <a:srgbClr val="0070C0"/>
              </a:buClr>
              <a:buFont typeface="Wingdings" panose="05000000000000000000" pitchFamily="2" charset="2"/>
              <a:buChar char="q"/>
            </a:pPr>
            <a:r>
              <a:rPr lang="en-GB" sz="2400" dirty="0"/>
              <a:t>Understand how standardisation and adaptation programs combine to achieve greater international marketing effectiveness.</a:t>
            </a:r>
          </a:p>
          <a:p>
            <a:pPr lvl="1">
              <a:buClr>
                <a:srgbClr val="0070C0"/>
              </a:buClr>
              <a:buFont typeface="Wingdings" panose="05000000000000000000" pitchFamily="2" charset="2"/>
              <a:buChar char="q"/>
            </a:pPr>
            <a:r>
              <a:rPr lang="en-GB" sz="2400" dirty="0"/>
              <a:t>Understand the role that brand development and management play in international marketing.</a:t>
            </a:r>
          </a:p>
          <a:p>
            <a:pPr lvl="1">
              <a:buClr>
                <a:srgbClr val="0070C0"/>
              </a:buClr>
              <a:buFont typeface="Wingdings" panose="05000000000000000000" pitchFamily="2" charset="2"/>
              <a:buChar char="q"/>
            </a:pPr>
            <a:endParaRPr lang="en-GB" sz="2200" dirty="0"/>
          </a:p>
          <a:p>
            <a:pPr>
              <a:buClr>
                <a:srgbClr val="0070C0"/>
              </a:buClr>
              <a:buFont typeface="Wingdings" panose="05000000000000000000" pitchFamily="2" charset="2"/>
              <a:buChar char="q"/>
            </a:pPr>
            <a:endParaRPr lang="en-GB" sz="2600" dirty="0"/>
          </a:p>
          <a:p>
            <a:pPr>
              <a:buClr>
                <a:srgbClr val="0070C0"/>
              </a:buClr>
              <a:buFont typeface="Wingdings" panose="05000000000000000000" pitchFamily="2" charset="2"/>
              <a:buChar char="q"/>
            </a:pPr>
            <a:endParaRPr lang="en-GB" sz="2600" i="1" dirty="0"/>
          </a:p>
          <a:p>
            <a:pPr marL="0" indent="0">
              <a:buNone/>
            </a:pPr>
            <a:endParaRPr lang="en-GB" sz="2600" dirty="0"/>
          </a:p>
        </p:txBody>
      </p:sp>
      <p:sp>
        <p:nvSpPr>
          <p:cNvPr id="3" name="TextBox 3">
            <a:extLst>
              <a:ext uri="{FF2B5EF4-FFF2-40B4-BE49-F238E27FC236}">
                <a16:creationId xmlns:a16="http://schemas.microsoft.com/office/drawing/2014/main" id="{A0B6E651-E7C8-6D20-D087-480AE61A779C}"/>
              </a:ext>
            </a:extLst>
          </p:cNvPr>
          <p:cNvSpPr txBox="1"/>
          <p:nvPr/>
        </p:nvSpPr>
        <p:spPr>
          <a:xfrm>
            <a:off x="0" y="78184"/>
            <a:ext cx="914400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In today’s session….</a:t>
            </a:r>
            <a:endParaRPr lang="en-GB" sz="3600" b="1" dirty="0">
              <a:highlight>
                <a:srgbClr val="FFFF00"/>
              </a:highlight>
            </a:endParaRPr>
          </a:p>
        </p:txBody>
      </p:sp>
    </p:spTree>
    <p:extLst>
      <p:ext uri="{BB962C8B-B14F-4D97-AF65-F5344CB8AC3E}">
        <p14:creationId xmlns:p14="http://schemas.microsoft.com/office/powerpoint/2010/main" val="2858292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C449D-D258-E6AC-B6D3-E61B84AB47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B3F511-3F58-264D-3964-FF2EC27FEC2E}"/>
              </a:ext>
            </a:extLst>
          </p:cNvPr>
          <p:cNvSpPr>
            <a:spLocks noGrp="1"/>
          </p:cNvSpPr>
          <p:nvPr>
            <p:ph type="title"/>
          </p:nvPr>
        </p:nvSpPr>
        <p:spPr/>
        <p:txBody>
          <a:bodyPr/>
          <a:lstStyle/>
          <a:p>
            <a:r>
              <a:rPr lang="en-US" b="1" dirty="0"/>
              <a:t>Learning Objective 1</a:t>
            </a:r>
          </a:p>
        </p:txBody>
      </p:sp>
      <p:sp>
        <p:nvSpPr>
          <p:cNvPr id="3" name="Content Placeholder 2">
            <a:extLst>
              <a:ext uri="{FF2B5EF4-FFF2-40B4-BE49-F238E27FC236}">
                <a16:creationId xmlns:a16="http://schemas.microsoft.com/office/drawing/2014/main" id="{4D884B75-B3CA-1794-AA38-6213CC6C2CCF}"/>
              </a:ext>
            </a:extLst>
          </p:cNvPr>
          <p:cNvSpPr>
            <a:spLocks noGrp="1"/>
          </p:cNvSpPr>
          <p:nvPr>
            <p:ph idx="1"/>
          </p:nvPr>
        </p:nvSpPr>
        <p:spPr/>
        <p:txBody>
          <a:bodyPr/>
          <a:lstStyle/>
          <a:p>
            <a:r>
              <a:rPr lang="en-GB" dirty="0"/>
              <a:t>Understand basic product categories and product dimensions available in domestic and international markets</a:t>
            </a:r>
          </a:p>
        </p:txBody>
      </p:sp>
      <p:sp>
        <p:nvSpPr>
          <p:cNvPr id="4" name="Slide Number Placeholder 3">
            <a:extLst>
              <a:ext uri="{FF2B5EF4-FFF2-40B4-BE49-F238E27FC236}">
                <a16:creationId xmlns:a16="http://schemas.microsoft.com/office/drawing/2014/main" id="{9610C7DB-1A0E-1212-E706-8EEE04DBCC56}"/>
              </a:ext>
            </a:extLst>
          </p:cNvPr>
          <p:cNvSpPr>
            <a:spLocks noGrp="1"/>
          </p:cNvSpPr>
          <p:nvPr>
            <p:ph type="sldNum" sz="quarter" idx="12"/>
          </p:nvPr>
        </p:nvSpPr>
        <p:spPr/>
        <p:txBody>
          <a:bodyPr/>
          <a:lstStyle/>
          <a:p>
            <a:fld id="{72BDDDA3-86EF-4A39-BB08-E3D7ABFC5AC9}" type="slidenum">
              <a:rPr lang="en-US" smtClean="0"/>
              <a:pPr/>
              <a:t>5</a:t>
            </a:fld>
            <a:endParaRPr lang="en-US"/>
          </a:p>
        </p:txBody>
      </p:sp>
    </p:spTree>
    <p:extLst>
      <p:ext uri="{BB962C8B-B14F-4D97-AF65-F5344CB8AC3E}">
        <p14:creationId xmlns:p14="http://schemas.microsoft.com/office/powerpoint/2010/main" val="652666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67337"/>
            <a:ext cx="7886700" cy="1325563"/>
          </a:xfrm>
        </p:spPr>
        <p:txBody>
          <a:bodyPr/>
          <a:lstStyle/>
          <a:p>
            <a:pPr algn="ctr"/>
            <a:r>
              <a:rPr lang="en-US" b="1" dirty="0">
                <a:highlight>
                  <a:srgbClr val="FFFF00"/>
                </a:highlight>
              </a:rPr>
              <a:t>Goods versus Services </a:t>
            </a:r>
            <a:r>
              <a:rPr lang="en-US" sz="2000" dirty="0"/>
              <a:t>1 of 2</a:t>
            </a:r>
            <a:endParaRPr lang="en-US" b="1" dirty="0"/>
          </a:p>
        </p:txBody>
      </p:sp>
      <p:sp>
        <p:nvSpPr>
          <p:cNvPr id="3" name="Content Placeholder 2"/>
          <p:cNvSpPr>
            <a:spLocks noGrp="1"/>
          </p:cNvSpPr>
          <p:nvPr>
            <p:ph idx="1"/>
          </p:nvPr>
        </p:nvSpPr>
        <p:spPr>
          <a:xfrm>
            <a:off x="628650" y="1352524"/>
            <a:ext cx="7886700" cy="4152952"/>
          </a:xfrm>
        </p:spPr>
        <p:txBody>
          <a:bodyPr>
            <a:normAutofit fontScale="92500"/>
          </a:bodyPr>
          <a:lstStyle/>
          <a:p>
            <a:r>
              <a:rPr lang="en-US" dirty="0"/>
              <a:t>A </a:t>
            </a:r>
            <a:r>
              <a:rPr lang="en-US" b="1" dirty="0"/>
              <a:t>good</a:t>
            </a:r>
            <a:r>
              <a:rPr lang="en-US" dirty="0"/>
              <a:t> is a physical product sold to and used by an individual, household, or business. </a:t>
            </a:r>
          </a:p>
          <a:p>
            <a:pPr lvl="1"/>
            <a:r>
              <a:rPr lang="en-US" i="1" dirty="0"/>
              <a:t>Durable goods</a:t>
            </a:r>
            <a:r>
              <a:rPr lang="en-US" dirty="0"/>
              <a:t> are items that are consumed over time. Televisions and household appliances are durable goods. </a:t>
            </a:r>
          </a:p>
          <a:p>
            <a:pPr lvl="1"/>
            <a:r>
              <a:rPr lang="en-US" i="1" dirty="0"/>
              <a:t>Nondurable goods</a:t>
            </a:r>
            <a:r>
              <a:rPr lang="en-US" dirty="0"/>
              <a:t> are consumed more quickly. Toothpaste and food items are nondurable goods. Many nondurable goods are consumed in daily life.</a:t>
            </a:r>
          </a:p>
          <a:p>
            <a:pPr lvl="1"/>
            <a:r>
              <a:rPr lang="en-US" dirty="0"/>
              <a:t>Businesses sell </a:t>
            </a:r>
            <a:r>
              <a:rPr lang="en-US" i="1" dirty="0"/>
              <a:t>consumer products</a:t>
            </a:r>
            <a:r>
              <a:rPr lang="en-US" dirty="0"/>
              <a:t> to consumers either directly or through a market channel that employs intermediaries. The buyers, or end users, are individual persons or families. </a:t>
            </a:r>
          </a:p>
          <a:p>
            <a:pPr lvl="1"/>
            <a:r>
              <a:rPr lang="en-US" i="1" dirty="0"/>
              <a:t>Business products</a:t>
            </a:r>
            <a:r>
              <a:rPr lang="en-US" dirty="0"/>
              <a:t> are marketed to other businesses, which are the end users.</a:t>
            </a:r>
          </a:p>
          <a:p>
            <a:pPr lvl="1"/>
            <a:endParaRPr lang="en-US"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6</a:t>
            </a:fld>
            <a:endParaRPr lang="en-US"/>
          </a:p>
        </p:txBody>
      </p:sp>
    </p:spTree>
    <p:extLst>
      <p:ext uri="{BB962C8B-B14F-4D97-AF65-F5344CB8AC3E}">
        <p14:creationId xmlns:p14="http://schemas.microsoft.com/office/powerpoint/2010/main" val="19157770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TYME 32-inch Class 60Hz 720p HD LED TV Flat Screen 1*USB 3* HDMI 1*VGA ARC Dual Channel 8W Speakers Monitor Television 320GM5HD : Amazon.co.uk: ...">
            <a:extLst>
              <a:ext uri="{FF2B5EF4-FFF2-40B4-BE49-F238E27FC236}">
                <a16:creationId xmlns:a16="http://schemas.microsoft.com/office/drawing/2014/main" id="{780E3FE6-F51A-F743-19BC-7F9CAB999B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774" y="990601"/>
            <a:ext cx="2914650" cy="29146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RCHAEOLOGY OF FRUITS &amp; VEGETABLES – Banana">
            <a:extLst>
              <a:ext uri="{FF2B5EF4-FFF2-40B4-BE49-F238E27FC236}">
                <a16:creationId xmlns:a16="http://schemas.microsoft.com/office/drawing/2014/main" id="{73C28536-A899-43B4-24C2-2EB45559AD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2574" y="990601"/>
            <a:ext cx="3478630" cy="195142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1A9A1FE-8010-7F94-05E8-BA45E308628C}"/>
              </a:ext>
            </a:extLst>
          </p:cNvPr>
          <p:cNvSpPr txBox="1">
            <a:spLocks/>
          </p:cNvSpPr>
          <p:nvPr/>
        </p:nvSpPr>
        <p:spPr>
          <a:xfrm>
            <a:off x="628650" y="533401"/>
            <a:ext cx="5086350" cy="457200"/>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sz="2000" b="1" dirty="0"/>
              <a:t>Which one is a durable product?</a:t>
            </a:r>
          </a:p>
        </p:txBody>
      </p:sp>
      <p:pic>
        <p:nvPicPr>
          <p:cNvPr id="1030" name="Picture 6" descr="Consumer Durable Industry Analysis, Growth and Overview">
            <a:extLst>
              <a:ext uri="{FF2B5EF4-FFF2-40B4-BE49-F238E27FC236}">
                <a16:creationId xmlns:a16="http://schemas.microsoft.com/office/drawing/2014/main" id="{75EAD1E8-0749-CC74-CB0B-4CB724F0D7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1364" y="3186112"/>
            <a:ext cx="4095936" cy="344328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Nondurable Goods in Economics: Definition, Nondurable vs. Durable Goods, and Impact on Consumer Behavior - 2026 - MasterClass">
            <a:extLst>
              <a:ext uri="{FF2B5EF4-FFF2-40B4-BE49-F238E27FC236}">
                <a16:creationId xmlns:a16="http://schemas.microsoft.com/office/drawing/2014/main" id="{39E7D5B8-67D4-AC1E-B759-46B1FD6A36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668" y="4019421"/>
            <a:ext cx="3696014" cy="246626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UK's Most Durable Cars | MotorEasy">
            <a:extLst>
              <a:ext uri="{FF2B5EF4-FFF2-40B4-BE49-F238E27FC236}">
                <a16:creationId xmlns:a16="http://schemas.microsoft.com/office/drawing/2014/main" id="{EE13ACA2-4DBC-6145-67BC-2E6CA99DCD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9424" y="1104771"/>
            <a:ext cx="23431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958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676400"/>
            <a:ext cx="7886700" cy="4152952"/>
          </a:xfrm>
        </p:spPr>
        <p:txBody>
          <a:bodyPr>
            <a:normAutofit/>
          </a:bodyPr>
          <a:lstStyle/>
          <a:p>
            <a:r>
              <a:rPr lang="en-US" dirty="0"/>
              <a:t>A </a:t>
            </a:r>
            <a:r>
              <a:rPr lang="en-US" b="1" dirty="0"/>
              <a:t>service</a:t>
            </a:r>
            <a:r>
              <a:rPr lang="en-US" dirty="0"/>
              <a:t> is an intangible product that generally centers on an act or performance that delivers value to individuals, households, and businesses.</a:t>
            </a:r>
          </a:p>
          <a:p>
            <a:pPr lvl="1"/>
            <a:r>
              <a:rPr lang="en-US" dirty="0"/>
              <a:t>Services play a major role in the global economy. </a:t>
            </a:r>
          </a:p>
        </p:txBody>
      </p:sp>
      <p:sp>
        <p:nvSpPr>
          <p:cNvPr id="5" name="Slide Number Placeholder 4"/>
          <p:cNvSpPr>
            <a:spLocks noGrp="1"/>
          </p:cNvSpPr>
          <p:nvPr>
            <p:ph type="sldNum" sz="quarter" idx="12"/>
          </p:nvPr>
        </p:nvSpPr>
        <p:spPr/>
        <p:txBody>
          <a:bodyPr/>
          <a:lstStyle/>
          <a:p>
            <a:fld id="{9CE62F59-9C4E-4709-9842-9496C6D856C6}" type="slidenum">
              <a:rPr lang="en-US" smtClean="0"/>
              <a:pPr/>
              <a:t>8</a:t>
            </a:fld>
            <a:endParaRPr lang="en-US"/>
          </a:p>
        </p:txBody>
      </p:sp>
      <p:sp>
        <p:nvSpPr>
          <p:cNvPr id="4" name="Title 1">
            <a:extLst>
              <a:ext uri="{FF2B5EF4-FFF2-40B4-BE49-F238E27FC236}">
                <a16:creationId xmlns:a16="http://schemas.microsoft.com/office/drawing/2014/main" id="{23D67FBE-2BAA-4B01-B4A0-D0F09FF8B206}"/>
              </a:ext>
            </a:extLst>
          </p:cNvPr>
          <p:cNvSpPr txBox="1">
            <a:spLocks/>
          </p:cNvSpPr>
          <p:nvPr/>
        </p:nvSpPr>
        <p:spPr>
          <a:xfrm>
            <a:off x="628650" y="163028"/>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Goods versus Services </a:t>
            </a:r>
            <a:r>
              <a:rPr lang="en-US" sz="2000" dirty="0"/>
              <a:t>2 of 2</a:t>
            </a:r>
            <a:endParaRPr lang="en-US" b="1" dirty="0"/>
          </a:p>
        </p:txBody>
      </p:sp>
    </p:spTree>
    <p:extLst>
      <p:ext uri="{BB962C8B-B14F-4D97-AF65-F5344CB8AC3E}">
        <p14:creationId xmlns:p14="http://schemas.microsoft.com/office/powerpoint/2010/main" val="1888806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7065"/>
            <a:ext cx="7886700" cy="1325563"/>
          </a:xfrm>
        </p:spPr>
        <p:txBody>
          <a:bodyPr/>
          <a:lstStyle/>
          <a:p>
            <a:pPr algn="ctr"/>
            <a:r>
              <a:rPr lang="en-US" b="1" dirty="0">
                <a:highlight>
                  <a:srgbClr val="FFFF00"/>
                </a:highlight>
              </a:rPr>
              <a:t>Classifications of Products </a:t>
            </a:r>
          </a:p>
        </p:txBody>
      </p:sp>
      <p:sp>
        <p:nvSpPr>
          <p:cNvPr id="3" name="Content Placeholder 2"/>
          <p:cNvSpPr>
            <a:spLocks noGrp="1"/>
          </p:cNvSpPr>
          <p:nvPr>
            <p:ph idx="1"/>
          </p:nvPr>
        </p:nvSpPr>
        <p:spPr>
          <a:xfrm>
            <a:off x="628650" y="1725758"/>
            <a:ext cx="7886700" cy="3695752"/>
          </a:xfrm>
        </p:spPr>
        <p:txBody>
          <a:bodyPr>
            <a:normAutofit/>
          </a:bodyPr>
          <a:lstStyle/>
          <a:p>
            <a:r>
              <a:rPr lang="en-US" b="1" dirty="0"/>
              <a:t>Convenience Products</a:t>
            </a:r>
          </a:p>
          <a:p>
            <a:r>
              <a:rPr lang="en-US" b="1" dirty="0"/>
              <a:t>Shopping</a:t>
            </a:r>
          </a:p>
          <a:p>
            <a:r>
              <a:rPr lang="en-US" b="1" dirty="0"/>
              <a:t>Specialty</a:t>
            </a:r>
          </a:p>
          <a:p>
            <a:r>
              <a:rPr lang="en-US" b="1" dirty="0"/>
              <a:t>Unsought/ unwilling to buy</a:t>
            </a:r>
          </a:p>
        </p:txBody>
      </p:sp>
      <p:sp>
        <p:nvSpPr>
          <p:cNvPr id="5" name="Slide Number Placeholder 4"/>
          <p:cNvSpPr>
            <a:spLocks noGrp="1"/>
          </p:cNvSpPr>
          <p:nvPr>
            <p:ph type="sldNum" sz="quarter" idx="12"/>
          </p:nvPr>
        </p:nvSpPr>
        <p:spPr/>
        <p:txBody>
          <a:bodyPr/>
          <a:lstStyle/>
          <a:p>
            <a:fld id="{9CE62F59-9C4E-4709-9842-9496C6D856C6}" type="slidenum">
              <a:rPr lang="en-US" smtClean="0"/>
              <a:pPr/>
              <a:t>9</a:t>
            </a:fld>
            <a:endParaRPr lang="en-US"/>
          </a:p>
        </p:txBody>
      </p:sp>
    </p:spTree>
    <p:extLst>
      <p:ext uri="{BB962C8B-B14F-4D97-AF65-F5344CB8AC3E}">
        <p14:creationId xmlns:p14="http://schemas.microsoft.com/office/powerpoint/2010/main" val="30569673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consumer goods&#10;&#10;AI-generated content may be incorrect.">
            <a:extLst>
              <a:ext uri="{FF2B5EF4-FFF2-40B4-BE49-F238E27FC236}">
                <a16:creationId xmlns:a16="http://schemas.microsoft.com/office/drawing/2014/main" id="{ABF870C8-34F4-135C-02B4-9AA737B42D47}"/>
              </a:ext>
            </a:extLst>
          </p:cNvPr>
          <p:cNvPicPr>
            <a:picLocks noChangeAspect="1"/>
          </p:cNvPicPr>
          <p:nvPr/>
        </p:nvPicPr>
        <p:blipFill>
          <a:blip r:embed="rId2"/>
          <a:stretch>
            <a:fillRect/>
          </a:stretch>
        </p:blipFill>
        <p:spPr>
          <a:xfrm>
            <a:off x="25400" y="-76200"/>
            <a:ext cx="9144000" cy="5299858"/>
          </a:xfrm>
          <a:prstGeom prst="rect">
            <a:avLst/>
          </a:prstGeom>
        </p:spPr>
      </p:pic>
    </p:spTree>
    <p:extLst>
      <p:ext uri="{BB962C8B-B14F-4D97-AF65-F5344CB8AC3E}">
        <p14:creationId xmlns:p14="http://schemas.microsoft.com/office/powerpoint/2010/main" val="533517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D349B-D63A-F52F-BC6B-5C0BE1D13E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E75A16-2B6A-7A08-056D-014143E13B04}"/>
              </a:ext>
            </a:extLst>
          </p:cNvPr>
          <p:cNvSpPr>
            <a:spLocks noGrp="1"/>
          </p:cNvSpPr>
          <p:nvPr>
            <p:ph type="title"/>
          </p:nvPr>
        </p:nvSpPr>
        <p:spPr>
          <a:xfrm>
            <a:off x="628650" y="367065"/>
            <a:ext cx="7886700" cy="1325563"/>
          </a:xfrm>
        </p:spPr>
        <p:txBody>
          <a:bodyPr/>
          <a:lstStyle/>
          <a:p>
            <a:r>
              <a:rPr lang="en-US" b="1" dirty="0">
                <a:highlight>
                  <a:srgbClr val="FFFF00"/>
                </a:highlight>
              </a:rPr>
              <a:t>Classifications of  Products – Convenience Products</a:t>
            </a:r>
          </a:p>
        </p:txBody>
      </p:sp>
      <p:sp>
        <p:nvSpPr>
          <p:cNvPr id="3" name="Content Placeholder 2">
            <a:extLst>
              <a:ext uri="{FF2B5EF4-FFF2-40B4-BE49-F238E27FC236}">
                <a16:creationId xmlns:a16="http://schemas.microsoft.com/office/drawing/2014/main" id="{A6303F68-C5B4-A030-DF04-FAB75E868E65}"/>
              </a:ext>
            </a:extLst>
          </p:cNvPr>
          <p:cNvSpPr>
            <a:spLocks noGrp="1"/>
          </p:cNvSpPr>
          <p:nvPr>
            <p:ph idx="1"/>
          </p:nvPr>
        </p:nvSpPr>
        <p:spPr>
          <a:xfrm>
            <a:off x="628650" y="1905000"/>
            <a:ext cx="7886700" cy="3695752"/>
          </a:xfrm>
        </p:spPr>
        <p:txBody>
          <a:bodyPr>
            <a:normAutofit/>
          </a:bodyPr>
          <a:lstStyle/>
          <a:p>
            <a:r>
              <a:rPr lang="en-US" b="1" dirty="0"/>
              <a:t>Types of Convenience Products</a:t>
            </a:r>
          </a:p>
          <a:p>
            <a:pPr lvl="1"/>
            <a:r>
              <a:rPr lang="en-US" b="1" i="1" dirty="0"/>
              <a:t>Impulse products</a:t>
            </a:r>
            <a:r>
              <a:rPr lang="en-US" dirty="0"/>
              <a:t>, or items purchased spontaneously with no preplanning, for the enjoyment that the purchase provides</a:t>
            </a:r>
          </a:p>
          <a:p>
            <a:pPr lvl="2"/>
            <a:r>
              <a:rPr lang="en-US" dirty="0"/>
              <a:t>This contrasts with </a:t>
            </a:r>
            <a:r>
              <a:rPr lang="en-US" i="1" dirty="0"/>
              <a:t>unplanned purchases</a:t>
            </a:r>
            <a:r>
              <a:rPr lang="en-US" dirty="0"/>
              <a:t>, which are also not planned but provide no pleasure (</a:t>
            </a:r>
            <a:r>
              <a:rPr lang="en-US" dirty="0" err="1"/>
              <a:t>e.g</a:t>
            </a:r>
            <a:r>
              <a:rPr lang="en-US" dirty="0"/>
              <a:t> buying forgotten milk/bread).</a:t>
            </a:r>
          </a:p>
          <a:p>
            <a:pPr lvl="1"/>
            <a:r>
              <a:rPr lang="en-US" b="1" i="1" dirty="0"/>
              <a:t>Staple</a:t>
            </a:r>
            <a:r>
              <a:rPr lang="en-US" i="1" dirty="0"/>
              <a:t>s</a:t>
            </a:r>
            <a:r>
              <a:rPr lang="en-US" dirty="0"/>
              <a:t> are goods that are used regularly and tend to be replenished often, such as sugar, flour, rice, millet, salt, and soap.</a:t>
            </a:r>
          </a:p>
          <a:p>
            <a:pPr lvl="1"/>
            <a:endParaRPr lang="en-US" dirty="0"/>
          </a:p>
        </p:txBody>
      </p:sp>
      <p:sp>
        <p:nvSpPr>
          <p:cNvPr id="5" name="Slide Number Placeholder 4">
            <a:extLst>
              <a:ext uri="{FF2B5EF4-FFF2-40B4-BE49-F238E27FC236}">
                <a16:creationId xmlns:a16="http://schemas.microsoft.com/office/drawing/2014/main" id="{41304AFF-8652-5169-AD47-491524801B93}"/>
              </a:ext>
            </a:extLst>
          </p:cNvPr>
          <p:cNvSpPr>
            <a:spLocks noGrp="1"/>
          </p:cNvSpPr>
          <p:nvPr>
            <p:ph type="sldNum" sz="quarter" idx="12"/>
          </p:nvPr>
        </p:nvSpPr>
        <p:spPr/>
        <p:txBody>
          <a:bodyPr/>
          <a:lstStyle/>
          <a:p>
            <a:fld id="{9CE62F59-9C4E-4709-9842-9496C6D856C6}" type="slidenum">
              <a:rPr lang="en-US" smtClean="0"/>
              <a:pPr/>
              <a:t>11</a:t>
            </a:fld>
            <a:endParaRPr lang="en-US"/>
          </a:p>
        </p:txBody>
      </p:sp>
    </p:spTree>
    <p:extLst>
      <p:ext uri="{BB962C8B-B14F-4D97-AF65-F5344CB8AC3E}">
        <p14:creationId xmlns:p14="http://schemas.microsoft.com/office/powerpoint/2010/main" val="581016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hopper asks 'when did Primark get so expensive?' over shock price of two  items - Birmingham Live">
            <a:extLst>
              <a:ext uri="{FF2B5EF4-FFF2-40B4-BE49-F238E27FC236}">
                <a16:creationId xmlns:a16="http://schemas.microsoft.com/office/drawing/2014/main" id="{6CFABF7C-000F-4F8E-22D2-000C49F4A59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457200"/>
            <a:ext cx="4876800" cy="4876800"/>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65DDE62A-BB61-5F9C-F18F-14190BCB684D}"/>
              </a:ext>
            </a:extLst>
          </p:cNvPr>
          <p:cNvSpPr txBox="1">
            <a:spLocks/>
          </p:cNvSpPr>
          <p:nvPr/>
        </p:nvSpPr>
        <p:spPr>
          <a:xfrm>
            <a:off x="5860292" y="1295400"/>
            <a:ext cx="3257550" cy="3695752"/>
          </a:xfrm>
          <a:prstGeom prst="rect">
            <a:avLst/>
          </a:prstGeom>
        </p:spPr>
        <p:txBody>
          <a:bodyPr>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indent="0">
              <a:buNone/>
            </a:pPr>
            <a:r>
              <a:rPr lang="en-US" b="1" i="1" dirty="0"/>
              <a:t>Impulse products</a:t>
            </a:r>
            <a:r>
              <a:rPr lang="en-US" dirty="0"/>
              <a:t>, or items purchased spontaneously at Primark (small stuff near the cashiers).</a:t>
            </a:r>
          </a:p>
        </p:txBody>
      </p:sp>
    </p:spTree>
    <p:extLst>
      <p:ext uri="{BB962C8B-B14F-4D97-AF65-F5344CB8AC3E}">
        <p14:creationId xmlns:p14="http://schemas.microsoft.com/office/powerpoint/2010/main" val="11909473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0099"/>
            <a:ext cx="7886700" cy="1325563"/>
          </a:xfrm>
        </p:spPr>
        <p:txBody>
          <a:bodyPr/>
          <a:lstStyle/>
          <a:p>
            <a:r>
              <a:rPr lang="en-US" b="1" dirty="0">
                <a:highlight>
                  <a:srgbClr val="FFFF00"/>
                </a:highlight>
              </a:rPr>
              <a:t>Classifications of Products – Shopping Products</a:t>
            </a:r>
          </a:p>
        </p:txBody>
      </p:sp>
      <p:sp>
        <p:nvSpPr>
          <p:cNvPr id="3" name="Content Placeholder 2"/>
          <p:cNvSpPr>
            <a:spLocks noGrp="1"/>
          </p:cNvSpPr>
          <p:nvPr>
            <p:ph idx="1"/>
          </p:nvPr>
        </p:nvSpPr>
        <p:spPr>
          <a:xfrm>
            <a:off x="635276" y="1505662"/>
            <a:ext cx="7886700" cy="4199447"/>
          </a:xfrm>
        </p:spPr>
        <p:txBody>
          <a:bodyPr>
            <a:normAutofit lnSpcReduction="10000"/>
          </a:bodyPr>
          <a:lstStyle/>
          <a:p>
            <a:r>
              <a:rPr lang="en-US" b="1" dirty="0"/>
              <a:t>Features of Shopping Products:</a:t>
            </a:r>
          </a:p>
          <a:p>
            <a:pPr lvl="1"/>
            <a:r>
              <a:rPr lang="en-US" dirty="0"/>
              <a:t>Consumers expend more effort when searching for and purchasing </a:t>
            </a:r>
          </a:p>
          <a:p>
            <a:pPr lvl="1"/>
            <a:r>
              <a:rPr lang="en-US" dirty="0"/>
              <a:t>More expensive than convenience products and are purchased less frequently</a:t>
            </a:r>
          </a:p>
          <a:p>
            <a:pPr lvl="1"/>
            <a:r>
              <a:rPr lang="en-US" dirty="0"/>
              <a:t>Consumers compare several brands and more carefully consider prices. </a:t>
            </a:r>
          </a:p>
          <a:p>
            <a:pPr lvl="1"/>
            <a:r>
              <a:rPr lang="en-US" dirty="0"/>
              <a:t>Marketers typically employ selective distribution strategies for shopping products, which means retail outlets are chosen for each geographic region.</a:t>
            </a:r>
          </a:p>
          <a:p>
            <a:pPr lvl="1"/>
            <a:r>
              <a:rPr lang="en-US" dirty="0"/>
              <a:t>International marketers pay close attention to cultural differences for shopping products.</a:t>
            </a:r>
          </a:p>
          <a:p>
            <a:pPr lvl="1"/>
            <a:endParaRPr lang="en-US" b="1"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13</a:t>
            </a:fld>
            <a:endParaRPr lang="en-US"/>
          </a:p>
        </p:txBody>
      </p:sp>
    </p:spTree>
    <p:extLst>
      <p:ext uri="{BB962C8B-B14F-4D97-AF65-F5344CB8AC3E}">
        <p14:creationId xmlns:p14="http://schemas.microsoft.com/office/powerpoint/2010/main" val="12895081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98437"/>
            <a:ext cx="7886700" cy="1325563"/>
          </a:xfrm>
        </p:spPr>
        <p:txBody>
          <a:bodyPr/>
          <a:lstStyle/>
          <a:p>
            <a:r>
              <a:rPr lang="en-US" b="1" dirty="0">
                <a:highlight>
                  <a:srgbClr val="FFFF00"/>
                </a:highlight>
              </a:rPr>
              <a:t>Classifications of Products –Specialty Products</a:t>
            </a:r>
          </a:p>
        </p:txBody>
      </p:sp>
      <p:sp>
        <p:nvSpPr>
          <p:cNvPr id="3" name="Content Placeholder 2"/>
          <p:cNvSpPr>
            <a:spLocks noGrp="1"/>
          </p:cNvSpPr>
          <p:nvPr>
            <p:ph idx="1"/>
          </p:nvPr>
        </p:nvSpPr>
        <p:spPr>
          <a:xfrm>
            <a:off x="628650" y="1676400"/>
            <a:ext cx="7886700" cy="3848152"/>
          </a:xfrm>
        </p:spPr>
        <p:txBody>
          <a:bodyPr/>
          <a:lstStyle/>
          <a:p>
            <a:r>
              <a:rPr lang="en-US" b="1" dirty="0"/>
              <a:t>Features of Specialty Products: </a:t>
            </a:r>
          </a:p>
          <a:p>
            <a:pPr lvl="1"/>
            <a:r>
              <a:rPr lang="en-US" dirty="0"/>
              <a:t>Items that consumers spend much time searching for and will not accept a substitute </a:t>
            </a:r>
          </a:p>
          <a:p>
            <a:pPr lvl="1"/>
            <a:r>
              <a:rPr lang="en-US" dirty="0"/>
              <a:t>Expensive and are marketed with a significant degree of exclusivity, meaning only select retailers offer the products </a:t>
            </a:r>
          </a:p>
          <a:p>
            <a:pPr lvl="1"/>
            <a:r>
              <a:rPr lang="en-US" dirty="0"/>
              <a:t>Consumers generally do not consider competing brands, as they usually have chosen one particular alternative and expend effort to purchase the preferred brand.</a:t>
            </a:r>
          </a:p>
          <a:p>
            <a:pPr lvl="1"/>
            <a:r>
              <a:rPr lang="en-US" dirty="0"/>
              <a:t>Luxuries represent a subcategory of specialty products.</a:t>
            </a:r>
          </a:p>
          <a:p>
            <a:endParaRPr lang="en-US"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14</a:t>
            </a:fld>
            <a:endParaRPr lang="en-US"/>
          </a:p>
        </p:txBody>
      </p:sp>
    </p:spTree>
    <p:extLst>
      <p:ext uri="{BB962C8B-B14F-4D97-AF65-F5344CB8AC3E}">
        <p14:creationId xmlns:p14="http://schemas.microsoft.com/office/powerpoint/2010/main" val="22806905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9B4E4E3-BD1C-1DD5-7FA6-5EF3D4A86C2B}"/>
              </a:ext>
            </a:extLst>
          </p:cNvPr>
          <p:cNvSpPr txBox="1">
            <a:spLocks/>
          </p:cNvSpPr>
          <p:nvPr/>
        </p:nvSpPr>
        <p:spPr>
          <a:xfrm>
            <a:off x="628650" y="198437"/>
            <a:ext cx="7886700" cy="7921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b="1" dirty="0">
                <a:highlight>
                  <a:srgbClr val="FFFF00"/>
                </a:highlight>
              </a:rPr>
              <a:t>Which one is –Specialty Product?</a:t>
            </a:r>
          </a:p>
        </p:txBody>
      </p:sp>
      <p:pic>
        <p:nvPicPr>
          <p:cNvPr id="2053" name="Picture 5" descr="Red Kia Sportage">
            <a:extLst>
              <a:ext uri="{FF2B5EF4-FFF2-40B4-BE49-F238E27FC236}">
                <a16:creationId xmlns:a16="http://schemas.microsoft.com/office/drawing/2014/main" id="{BD690911-64E3-DFC7-34F2-71DA045DF8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066800"/>
            <a:ext cx="3128836" cy="1757363"/>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BA1BDD57-971F-3A3D-ABD4-DF2EDE095171}"/>
              </a:ext>
            </a:extLst>
          </p:cNvPr>
          <p:cNvSpPr txBox="1">
            <a:spLocks/>
          </p:cNvSpPr>
          <p:nvPr/>
        </p:nvSpPr>
        <p:spPr>
          <a:xfrm>
            <a:off x="1905000" y="2846784"/>
            <a:ext cx="2826854" cy="38814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KIA Sportage</a:t>
            </a:r>
          </a:p>
        </p:txBody>
      </p:sp>
      <p:pic>
        <p:nvPicPr>
          <p:cNvPr id="2059" name="Picture 11" descr="Alfa Romeo 33 Stradale driven: gorgeous… but vanishingly rare ...">
            <a:extLst>
              <a:ext uri="{FF2B5EF4-FFF2-40B4-BE49-F238E27FC236}">
                <a16:creationId xmlns:a16="http://schemas.microsoft.com/office/drawing/2014/main" id="{C8D1FCCD-6649-D505-0AA7-E80BCB3F1E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3331963"/>
            <a:ext cx="3128836" cy="192405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D8DCB789-9F86-3376-9CF6-309692F0E901}"/>
              </a:ext>
            </a:extLst>
          </p:cNvPr>
          <p:cNvSpPr txBox="1">
            <a:spLocks/>
          </p:cNvSpPr>
          <p:nvPr/>
        </p:nvSpPr>
        <p:spPr>
          <a:xfrm>
            <a:off x="990600" y="5353049"/>
            <a:ext cx="2826854" cy="388143"/>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Alpha Romeo 33 </a:t>
            </a:r>
            <a:r>
              <a:rPr lang="en-US" b="1" dirty="0" err="1"/>
              <a:t>stradale</a:t>
            </a:r>
            <a:endParaRPr lang="en-US" b="1" dirty="0"/>
          </a:p>
        </p:txBody>
      </p:sp>
      <p:pic>
        <p:nvPicPr>
          <p:cNvPr id="2061" name="Picture 13" descr="Buy Apple Watch SE 3 - Apple (UK)">
            <a:extLst>
              <a:ext uri="{FF2B5EF4-FFF2-40B4-BE49-F238E27FC236}">
                <a16:creationId xmlns:a16="http://schemas.microsoft.com/office/drawing/2014/main" id="{9CEB9C77-D501-6DA9-F3E9-391006B21A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7685" y="3472956"/>
            <a:ext cx="2181225" cy="2095500"/>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DFE4C398-B6E6-9D56-3EEF-F7C7225C0DB0}"/>
              </a:ext>
            </a:extLst>
          </p:cNvPr>
          <p:cNvSpPr txBox="1">
            <a:spLocks/>
          </p:cNvSpPr>
          <p:nvPr/>
        </p:nvSpPr>
        <p:spPr>
          <a:xfrm>
            <a:off x="5053080" y="5158977"/>
            <a:ext cx="2826854" cy="38814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Apple Watch</a:t>
            </a:r>
          </a:p>
        </p:txBody>
      </p:sp>
      <p:pic>
        <p:nvPicPr>
          <p:cNvPr id="2063" name="Picture 15" descr="Breitling Navitimer">
            <a:extLst>
              <a:ext uri="{FF2B5EF4-FFF2-40B4-BE49-F238E27FC236}">
                <a16:creationId xmlns:a16="http://schemas.microsoft.com/office/drawing/2014/main" id="{91946A8D-766E-3539-CA5C-E51C24BFE85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19600" y="1094232"/>
            <a:ext cx="2819400" cy="2114550"/>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4244A2D6-1055-E821-C7D0-FBEA2655B664}"/>
              </a:ext>
            </a:extLst>
          </p:cNvPr>
          <p:cNvSpPr txBox="1">
            <a:spLocks/>
          </p:cNvSpPr>
          <p:nvPr/>
        </p:nvSpPr>
        <p:spPr>
          <a:xfrm>
            <a:off x="6096000" y="3285982"/>
            <a:ext cx="2826854" cy="38814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Breitling </a:t>
            </a:r>
            <a:r>
              <a:rPr lang="en-US" b="1" dirty="0" err="1"/>
              <a:t>Navitimer</a:t>
            </a:r>
            <a:endParaRPr lang="en-US" b="1" dirty="0"/>
          </a:p>
        </p:txBody>
      </p:sp>
    </p:spTree>
    <p:extLst>
      <p:ext uri="{BB962C8B-B14F-4D97-AF65-F5344CB8AC3E}">
        <p14:creationId xmlns:p14="http://schemas.microsoft.com/office/powerpoint/2010/main" val="22060660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12849"/>
            <a:ext cx="7886700" cy="1325563"/>
          </a:xfrm>
        </p:spPr>
        <p:txBody>
          <a:bodyPr/>
          <a:lstStyle/>
          <a:p>
            <a:pPr algn="ctr"/>
            <a:r>
              <a:rPr lang="en-US" b="1" dirty="0">
                <a:highlight>
                  <a:srgbClr val="FFFF00"/>
                </a:highlight>
              </a:rPr>
              <a:t>Product Dimensions </a:t>
            </a:r>
            <a:r>
              <a:rPr lang="en-US" sz="2000" dirty="0"/>
              <a:t>1 of 2</a:t>
            </a:r>
            <a:endParaRPr lang="en-US" dirty="0"/>
          </a:p>
        </p:txBody>
      </p:sp>
      <p:pic>
        <p:nvPicPr>
          <p:cNvPr id="2050" name="Picture 2"/>
          <p:cNvPicPr>
            <a:picLocks noGrp="1" noChangeAspect="1" noChangeArrowheads="1"/>
          </p:cNvPicPr>
          <p:nvPr>
            <p:ph idx="1"/>
          </p:nvPr>
        </p:nvPicPr>
        <p:blipFill>
          <a:blip r:embed="rId2" cstate="print"/>
          <a:srcRect l="20955" t="4995" r="23436" b="19421"/>
          <a:stretch/>
        </p:blipFill>
        <p:spPr>
          <a:xfrm>
            <a:off x="762000" y="1639718"/>
            <a:ext cx="4648200" cy="3578563"/>
          </a:xfrm>
        </p:spPr>
      </p:pic>
      <p:sp>
        <p:nvSpPr>
          <p:cNvPr id="3" name="Slide Number Placeholder 2"/>
          <p:cNvSpPr>
            <a:spLocks noGrp="1"/>
          </p:cNvSpPr>
          <p:nvPr>
            <p:ph type="sldNum" sz="quarter" idx="12"/>
          </p:nvPr>
        </p:nvSpPr>
        <p:spPr/>
        <p:txBody>
          <a:bodyPr/>
          <a:lstStyle/>
          <a:p>
            <a:fld id="{9CE62F59-9C4E-4709-9842-9496C6D856C6}" type="slidenum">
              <a:rPr lang="en-US" smtClean="0"/>
              <a:pPr/>
              <a:t>16</a:t>
            </a:fld>
            <a:endParaRPr lang="en-US"/>
          </a:p>
        </p:txBody>
      </p:sp>
      <p:sp>
        <p:nvSpPr>
          <p:cNvPr id="4" name="Content Placeholder 2">
            <a:extLst>
              <a:ext uri="{FF2B5EF4-FFF2-40B4-BE49-F238E27FC236}">
                <a16:creationId xmlns:a16="http://schemas.microsoft.com/office/drawing/2014/main" id="{D9008F1F-526B-BCAF-3172-A1506BDBCA44}"/>
              </a:ext>
            </a:extLst>
          </p:cNvPr>
          <p:cNvSpPr txBox="1">
            <a:spLocks/>
          </p:cNvSpPr>
          <p:nvPr/>
        </p:nvSpPr>
        <p:spPr>
          <a:xfrm>
            <a:off x="5688496" y="2202657"/>
            <a:ext cx="2826854" cy="1905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The core product  </a:t>
            </a:r>
          </a:p>
          <a:p>
            <a:r>
              <a:rPr lang="en-US" b="1" dirty="0"/>
              <a:t>Packaging </a:t>
            </a:r>
          </a:p>
          <a:p>
            <a:r>
              <a:rPr lang="en-US" b="1" dirty="0"/>
              <a:t>Auxiliary</a:t>
            </a:r>
          </a:p>
        </p:txBody>
      </p:sp>
    </p:spTree>
    <p:extLst>
      <p:ext uri="{BB962C8B-B14F-4D97-AF65-F5344CB8AC3E}">
        <p14:creationId xmlns:p14="http://schemas.microsoft.com/office/powerpoint/2010/main" val="1368218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52524"/>
            <a:ext cx="7886700" cy="4152952"/>
          </a:xfrm>
        </p:spPr>
        <p:txBody>
          <a:bodyPr>
            <a:normAutofit/>
          </a:bodyPr>
          <a:lstStyle/>
          <a:p>
            <a:r>
              <a:rPr lang="en-US" b="1" dirty="0"/>
              <a:t>The core product </a:t>
            </a:r>
            <a:r>
              <a:rPr lang="en-US" dirty="0"/>
              <a:t>satisfies or remedies a basic need.</a:t>
            </a:r>
          </a:p>
          <a:p>
            <a:r>
              <a:rPr lang="en-US" b="1" dirty="0"/>
              <a:t>Packaging</a:t>
            </a:r>
            <a:r>
              <a:rPr lang="en-US" dirty="0"/>
              <a:t> includes the elements of the product that </a:t>
            </a:r>
            <a:r>
              <a:rPr lang="en-GB" dirty="0"/>
              <a:t>communicate the brand name, logo, and trademark and</a:t>
            </a:r>
            <a:r>
              <a:rPr lang="en-US" dirty="0"/>
              <a:t> protect the core product. </a:t>
            </a:r>
          </a:p>
          <a:p>
            <a:pPr lvl="1"/>
            <a:r>
              <a:rPr lang="en-US" dirty="0"/>
              <a:t>Marketers adapt packaging and labels in response to differences in legal systems, local traditions, and cultures.</a:t>
            </a:r>
          </a:p>
          <a:p>
            <a:r>
              <a:rPr lang="en-US" b="1" dirty="0"/>
              <a:t>The auxiliary dimensions </a:t>
            </a:r>
            <a:r>
              <a:rPr lang="en-US" dirty="0"/>
              <a:t>include warranties, instructions, company contact information, and the image of the particular brand. </a:t>
            </a:r>
          </a:p>
          <a:p>
            <a:pPr lvl="1"/>
            <a:r>
              <a:rPr lang="en-US" dirty="0"/>
              <a:t>Shopping products </a:t>
            </a:r>
            <a:r>
              <a:rPr lang="en-GB" dirty="0"/>
              <a:t>are sometimes differentiated based on auxiliary dimensions. </a:t>
            </a:r>
          </a:p>
          <a:p>
            <a:pPr lvl="1"/>
            <a:endParaRPr lang="en-US"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17</a:t>
            </a:fld>
            <a:endParaRPr lang="en-US"/>
          </a:p>
        </p:txBody>
      </p:sp>
      <p:sp>
        <p:nvSpPr>
          <p:cNvPr id="7" name="Title 1">
            <a:extLst>
              <a:ext uri="{FF2B5EF4-FFF2-40B4-BE49-F238E27FC236}">
                <a16:creationId xmlns:a16="http://schemas.microsoft.com/office/drawing/2014/main" id="{A891E6BD-474A-B790-F16E-E2089893D62A}"/>
              </a:ext>
            </a:extLst>
          </p:cNvPr>
          <p:cNvSpPr txBox="1">
            <a:spLocks/>
          </p:cNvSpPr>
          <p:nvPr/>
        </p:nvSpPr>
        <p:spPr>
          <a:xfrm>
            <a:off x="628650" y="212849"/>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Product Dimensions </a:t>
            </a:r>
            <a:r>
              <a:rPr lang="en-US" sz="2000" dirty="0"/>
              <a:t>2 of 2</a:t>
            </a:r>
            <a:endParaRPr lang="en-US" dirty="0"/>
          </a:p>
        </p:txBody>
      </p:sp>
    </p:spTree>
    <p:extLst>
      <p:ext uri="{BB962C8B-B14F-4D97-AF65-F5344CB8AC3E}">
        <p14:creationId xmlns:p14="http://schemas.microsoft.com/office/powerpoint/2010/main" val="29114539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446578"/>
            <a:ext cx="7886700" cy="1325563"/>
          </a:xfrm>
        </p:spPr>
        <p:txBody>
          <a:bodyPr/>
          <a:lstStyle/>
          <a:p>
            <a:pPr algn="ctr"/>
            <a:r>
              <a:rPr lang="en-US" b="1" dirty="0">
                <a:highlight>
                  <a:srgbClr val="FFFF00"/>
                </a:highlight>
              </a:rPr>
              <a:t>International Product Mix Management – Product Lines</a:t>
            </a:r>
          </a:p>
        </p:txBody>
      </p:sp>
      <p:sp>
        <p:nvSpPr>
          <p:cNvPr id="3" name="Content Placeholder 2"/>
          <p:cNvSpPr>
            <a:spLocks noGrp="1"/>
          </p:cNvSpPr>
          <p:nvPr>
            <p:ph idx="1"/>
          </p:nvPr>
        </p:nvSpPr>
        <p:spPr>
          <a:xfrm>
            <a:off x="651841" y="1981200"/>
            <a:ext cx="7886700" cy="3695752"/>
          </a:xfrm>
        </p:spPr>
        <p:txBody>
          <a:bodyPr>
            <a:normAutofit lnSpcReduction="10000"/>
          </a:bodyPr>
          <a:lstStyle/>
          <a:p>
            <a:r>
              <a:rPr lang="en-US" b="1" dirty="0"/>
              <a:t>Product lines</a:t>
            </a:r>
            <a:r>
              <a:rPr lang="en-US" dirty="0"/>
              <a:t> are groups of similar products within a particular category. </a:t>
            </a:r>
          </a:p>
          <a:p>
            <a:pPr lvl="1"/>
            <a:r>
              <a:rPr lang="en-US" dirty="0"/>
              <a:t>The </a:t>
            </a:r>
            <a:r>
              <a:rPr lang="en-US" i="1" dirty="0"/>
              <a:t>depth</a:t>
            </a:r>
            <a:r>
              <a:rPr lang="en-US" dirty="0"/>
              <a:t> of a product line refers to the total number of products in that line. (iPhone 12, 13, 14)</a:t>
            </a:r>
          </a:p>
          <a:p>
            <a:pPr lvl="1"/>
            <a:r>
              <a:rPr lang="en-US" dirty="0"/>
              <a:t>The </a:t>
            </a:r>
            <a:r>
              <a:rPr lang="en-US" i="1" dirty="0"/>
              <a:t>width</a:t>
            </a:r>
            <a:r>
              <a:rPr lang="en-US" dirty="0"/>
              <a:t> (sometimes called the breadth) of the product mix refers to the total number of product lines that the company offers. (iPhone 12e, iPhone 12pro, </a:t>
            </a:r>
            <a:r>
              <a:rPr lang="en-US" dirty="0" err="1"/>
              <a:t>etc</a:t>
            </a:r>
            <a:r>
              <a:rPr lang="en-US" dirty="0"/>
              <a:t>)</a:t>
            </a:r>
          </a:p>
          <a:p>
            <a:r>
              <a:rPr lang="en-US" dirty="0"/>
              <a:t>The </a:t>
            </a:r>
            <a:r>
              <a:rPr lang="en-US" b="1" dirty="0"/>
              <a:t>product mix</a:t>
            </a:r>
            <a:r>
              <a:rPr lang="en-US" dirty="0"/>
              <a:t> refers to the total number of products that a firm carries. </a:t>
            </a:r>
          </a:p>
          <a:p>
            <a:pPr marL="0" indent="0">
              <a:buNone/>
            </a:pPr>
            <a:r>
              <a:rPr lang="en-US" dirty="0"/>
              <a:t>	e.g., iPhone, iPad, Apple Watch</a:t>
            </a:r>
          </a:p>
        </p:txBody>
      </p:sp>
      <p:sp>
        <p:nvSpPr>
          <p:cNvPr id="5" name="Slide Number Placeholder 4"/>
          <p:cNvSpPr>
            <a:spLocks noGrp="1"/>
          </p:cNvSpPr>
          <p:nvPr>
            <p:ph type="sldNum" sz="quarter" idx="12"/>
          </p:nvPr>
        </p:nvSpPr>
        <p:spPr/>
        <p:txBody>
          <a:bodyPr/>
          <a:lstStyle/>
          <a:p>
            <a:fld id="{9CE62F59-9C4E-4709-9842-9496C6D856C6}" type="slidenum">
              <a:rPr lang="en-US" smtClean="0"/>
              <a:pPr/>
              <a:t>18</a:t>
            </a:fld>
            <a:endParaRPr lang="en-US"/>
          </a:p>
        </p:txBody>
      </p:sp>
    </p:spTree>
    <p:extLst>
      <p:ext uri="{BB962C8B-B14F-4D97-AF65-F5344CB8AC3E}">
        <p14:creationId xmlns:p14="http://schemas.microsoft.com/office/powerpoint/2010/main" val="29127522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5337" y="381000"/>
            <a:ext cx="7886700" cy="1325563"/>
          </a:xfrm>
        </p:spPr>
        <p:txBody>
          <a:bodyPr/>
          <a:lstStyle/>
          <a:p>
            <a:pPr algn="ctr"/>
            <a:r>
              <a:rPr lang="en-US" b="1" dirty="0">
                <a:highlight>
                  <a:srgbClr val="FFFF00"/>
                </a:highlight>
              </a:rPr>
              <a:t>International Product Mix Management – Packaging </a:t>
            </a:r>
            <a:r>
              <a:rPr lang="en-US" sz="2400" dirty="0"/>
              <a:t>1 of 3</a:t>
            </a:r>
            <a:endParaRPr lang="en-US"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19</a:t>
            </a:fld>
            <a:endParaRPr lang="en-US"/>
          </a:p>
        </p:txBody>
      </p:sp>
      <p:sp>
        <p:nvSpPr>
          <p:cNvPr id="7" name="Content Placeholder 2">
            <a:extLst>
              <a:ext uri="{FF2B5EF4-FFF2-40B4-BE49-F238E27FC236}">
                <a16:creationId xmlns:a16="http://schemas.microsoft.com/office/drawing/2014/main" id="{C118ED39-7DAC-E13A-FCF1-5AA786DD4BEF}"/>
              </a:ext>
            </a:extLst>
          </p:cNvPr>
          <p:cNvSpPr>
            <a:spLocks noGrp="1"/>
          </p:cNvSpPr>
          <p:nvPr>
            <p:ph idx="1"/>
          </p:nvPr>
        </p:nvSpPr>
        <p:spPr>
          <a:xfrm>
            <a:off x="625337" y="1905000"/>
            <a:ext cx="7886700" cy="3350521"/>
          </a:xfrm>
        </p:spPr>
        <p:txBody>
          <a:bodyPr>
            <a:normAutofit/>
          </a:bodyPr>
          <a:lstStyle/>
          <a:p>
            <a:r>
              <a:rPr lang="en-US" dirty="0"/>
              <a:t>Packaging decisions represent a key aspect of international product marketing. </a:t>
            </a:r>
          </a:p>
          <a:p>
            <a:r>
              <a:rPr lang="en-US" dirty="0"/>
              <a:t>When exporting or shipping goods, the product’s package </a:t>
            </a:r>
            <a:r>
              <a:rPr lang="en-US" b="1" dirty="0"/>
              <a:t>protects</a:t>
            </a:r>
            <a:r>
              <a:rPr lang="en-US" dirty="0"/>
              <a:t> the item until it safely arrives. </a:t>
            </a:r>
          </a:p>
          <a:p>
            <a:r>
              <a:rPr lang="en-US" dirty="0"/>
              <a:t>Packaging </a:t>
            </a:r>
            <a:r>
              <a:rPr lang="en-US" b="1" dirty="0"/>
              <a:t>facilitates the movement </a:t>
            </a:r>
            <a:r>
              <a:rPr lang="en-US" dirty="0"/>
              <a:t>of products through the distribution channel—from the factory to the consumer.</a:t>
            </a:r>
          </a:p>
          <a:p>
            <a:r>
              <a:rPr lang="en-US" dirty="0"/>
              <a:t> Packaging can become an aspect of a </a:t>
            </a:r>
            <a:r>
              <a:rPr lang="en-US" b="1" dirty="0"/>
              <a:t>brand’s identity</a:t>
            </a:r>
            <a:r>
              <a:rPr lang="en-US" dirty="0"/>
              <a:t>, thereby affecting the relationship between the customer and the brand.</a:t>
            </a:r>
          </a:p>
          <a:p>
            <a:endParaRPr lang="en-US" dirty="0"/>
          </a:p>
        </p:txBody>
      </p:sp>
    </p:spTree>
    <p:extLst>
      <p:ext uri="{BB962C8B-B14F-4D97-AF65-F5344CB8AC3E}">
        <p14:creationId xmlns:p14="http://schemas.microsoft.com/office/powerpoint/2010/main" val="3017828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630363"/>
            <a:ext cx="7886700" cy="4152952"/>
          </a:xfrm>
        </p:spPr>
        <p:txBody>
          <a:bodyPr>
            <a:normAutofit fontScale="92500"/>
          </a:bodyPr>
          <a:lstStyle/>
          <a:p>
            <a:r>
              <a:rPr lang="en-US" b="1" dirty="0"/>
              <a:t>Visual Elements</a:t>
            </a:r>
          </a:p>
          <a:p>
            <a:pPr lvl="1"/>
            <a:r>
              <a:rPr lang="en-US" dirty="0"/>
              <a:t>Elements such as shape, </a:t>
            </a:r>
            <a:r>
              <a:rPr lang="en-US" dirty="0" err="1"/>
              <a:t>colour</a:t>
            </a:r>
            <a:r>
              <a:rPr lang="en-US" dirty="0"/>
              <a:t>, font usage, and pictorials help to communicate brand meaning to customers and differentiate the product from the competition. </a:t>
            </a:r>
          </a:p>
          <a:p>
            <a:pPr lvl="1"/>
            <a:r>
              <a:rPr lang="en-US" dirty="0"/>
              <a:t>Much of the sensory experience of consumers comes from the visual elements, which play an important role in package design. </a:t>
            </a:r>
          </a:p>
          <a:p>
            <a:r>
              <a:rPr lang="en-US" b="1" dirty="0"/>
              <a:t>Informational Elements</a:t>
            </a:r>
          </a:p>
          <a:p>
            <a:pPr lvl="1"/>
            <a:r>
              <a:rPr lang="en-US" dirty="0"/>
              <a:t>The package transmits vital and legal information regarding the contents of the package and the product. </a:t>
            </a:r>
          </a:p>
          <a:p>
            <a:pPr lvl="1"/>
            <a:r>
              <a:rPr lang="en-US" dirty="0"/>
              <a:t>Marketers should ensure that the language and metrics used on the package will be suitable for the selected target market. </a:t>
            </a:r>
          </a:p>
          <a:p>
            <a:endParaRPr lang="en-US"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20</a:t>
            </a:fld>
            <a:endParaRPr lang="en-US"/>
          </a:p>
        </p:txBody>
      </p:sp>
      <p:sp>
        <p:nvSpPr>
          <p:cNvPr id="4" name="Title 1">
            <a:extLst>
              <a:ext uri="{FF2B5EF4-FFF2-40B4-BE49-F238E27FC236}">
                <a16:creationId xmlns:a16="http://schemas.microsoft.com/office/drawing/2014/main" id="{9AC15499-D561-F600-4A2E-01671073A6EF}"/>
              </a:ext>
            </a:extLst>
          </p:cNvPr>
          <p:cNvSpPr txBox="1">
            <a:spLocks/>
          </p:cNvSpPr>
          <p:nvPr/>
        </p:nvSpPr>
        <p:spPr>
          <a:xfrm>
            <a:off x="648528" y="143150"/>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International Product Mix Management – Packaging </a:t>
            </a:r>
            <a:r>
              <a:rPr lang="en-US" sz="2400" dirty="0"/>
              <a:t>2 of 3</a:t>
            </a:r>
            <a:endParaRPr lang="en-US" dirty="0"/>
          </a:p>
        </p:txBody>
      </p:sp>
    </p:spTree>
    <p:extLst>
      <p:ext uri="{BB962C8B-B14F-4D97-AF65-F5344CB8AC3E}">
        <p14:creationId xmlns:p14="http://schemas.microsoft.com/office/powerpoint/2010/main" val="3682582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640302"/>
            <a:ext cx="7886700" cy="4152952"/>
          </a:xfrm>
        </p:spPr>
        <p:txBody>
          <a:bodyPr>
            <a:normAutofit/>
          </a:bodyPr>
          <a:lstStyle/>
          <a:p>
            <a:r>
              <a:rPr lang="en-US" b="1" dirty="0"/>
              <a:t>Protective Elements</a:t>
            </a:r>
          </a:p>
          <a:p>
            <a:pPr lvl="1"/>
            <a:r>
              <a:rPr lang="en-GB" dirty="0"/>
              <a:t> To protect the product, international marketers must carefully consider some elements, such as plastic, </a:t>
            </a:r>
            <a:r>
              <a:rPr lang="en-US" dirty="0"/>
              <a:t>due to regional restrictions and sustainability issues. </a:t>
            </a:r>
          </a:p>
          <a:p>
            <a:r>
              <a:rPr lang="en-US" b="1" dirty="0"/>
              <a:t>Symbolic Elements</a:t>
            </a:r>
          </a:p>
          <a:p>
            <a:pPr lvl="1"/>
            <a:r>
              <a:rPr lang="en-US" dirty="0"/>
              <a:t>Package shapes and features that help the consumer </a:t>
            </a:r>
            <a:r>
              <a:rPr lang="en-US" dirty="0" err="1"/>
              <a:t>recognise</a:t>
            </a:r>
            <a:r>
              <a:rPr lang="en-US" dirty="0"/>
              <a:t> the brand </a:t>
            </a:r>
          </a:p>
          <a:p>
            <a:pPr lvl="1"/>
            <a:r>
              <a:rPr lang="en-US" dirty="0"/>
              <a:t>The symbolic nature of packaging not only appeals to a consumer's inner needs but also helps to convey desired images to others. </a:t>
            </a:r>
          </a:p>
        </p:txBody>
      </p:sp>
      <p:sp>
        <p:nvSpPr>
          <p:cNvPr id="5" name="Slide Number Placeholder 4"/>
          <p:cNvSpPr>
            <a:spLocks noGrp="1"/>
          </p:cNvSpPr>
          <p:nvPr>
            <p:ph type="sldNum" sz="quarter" idx="12"/>
          </p:nvPr>
        </p:nvSpPr>
        <p:spPr/>
        <p:txBody>
          <a:bodyPr/>
          <a:lstStyle/>
          <a:p>
            <a:fld id="{9CE62F59-9C4E-4709-9842-9496C6D856C6}" type="slidenum">
              <a:rPr lang="en-US" smtClean="0"/>
              <a:pPr/>
              <a:t>21</a:t>
            </a:fld>
            <a:endParaRPr lang="en-US"/>
          </a:p>
        </p:txBody>
      </p:sp>
      <p:sp>
        <p:nvSpPr>
          <p:cNvPr id="7" name="Title 1">
            <a:extLst>
              <a:ext uri="{FF2B5EF4-FFF2-40B4-BE49-F238E27FC236}">
                <a16:creationId xmlns:a16="http://schemas.microsoft.com/office/drawing/2014/main" id="{2566E422-483B-8168-7E92-E8F72B9B39C7}"/>
              </a:ext>
            </a:extLst>
          </p:cNvPr>
          <p:cNvSpPr txBox="1">
            <a:spLocks/>
          </p:cNvSpPr>
          <p:nvPr/>
        </p:nvSpPr>
        <p:spPr>
          <a:xfrm>
            <a:off x="645215" y="304800"/>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International Product Mix Management – Packaging </a:t>
            </a:r>
            <a:r>
              <a:rPr lang="en-US" sz="2400" dirty="0"/>
              <a:t>3 of 3</a:t>
            </a:r>
            <a:endParaRPr lang="en-US" dirty="0"/>
          </a:p>
        </p:txBody>
      </p:sp>
    </p:spTree>
    <p:extLst>
      <p:ext uri="{BB962C8B-B14F-4D97-AF65-F5344CB8AC3E}">
        <p14:creationId xmlns:p14="http://schemas.microsoft.com/office/powerpoint/2010/main" val="39299411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global shift towards micro-packaging, particularly in the emerging markets of the Global South, represents one of the most significant transformations in fast-moving consumer goods (FMCG) distribution history. In Bangladesh, this phenomenon">
            <a:extLst>
              <a:ext uri="{FF2B5EF4-FFF2-40B4-BE49-F238E27FC236}">
                <a16:creationId xmlns:a16="http://schemas.microsoft.com/office/drawing/2014/main" id="{3225310B-A445-6696-C143-D0B8C51C0D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586" y="838200"/>
            <a:ext cx="2990014" cy="37338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antene Shampoo And Conditioner Set, Hair Thickening Products For Women - Volume Shampoo And Hair Conditioner VALUE PACK 2 x 1000ml Pump Bottles : ...">
            <a:extLst>
              <a:ext uri="{FF2B5EF4-FFF2-40B4-BE49-F238E27FC236}">
                <a16:creationId xmlns:a16="http://schemas.microsoft.com/office/drawing/2014/main" id="{653FAE3B-026C-29C2-6091-67DECC2C3B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6343" y="609600"/>
            <a:ext cx="2667000" cy="30480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antene Repair &amp; Protect Refill Set Shampoo (430 ml) + Refill Pouch (480ml), | eBay UK">
            <a:extLst>
              <a:ext uri="{FF2B5EF4-FFF2-40B4-BE49-F238E27FC236}">
                <a16:creationId xmlns:a16="http://schemas.microsoft.com/office/drawing/2014/main" id="{1561D93F-8591-1B0B-DDC8-5F2B29F4C7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2304" y="2688277"/>
            <a:ext cx="2667000" cy="335688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34AB170F-55BA-F9C5-C76A-40BAA8E55AA5}"/>
              </a:ext>
            </a:extLst>
          </p:cNvPr>
          <p:cNvSpPr txBox="1">
            <a:spLocks/>
          </p:cNvSpPr>
          <p:nvPr/>
        </p:nvSpPr>
        <p:spPr>
          <a:xfrm>
            <a:off x="4419600" y="4641058"/>
            <a:ext cx="1643743" cy="928686"/>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Refill packaging</a:t>
            </a:r>
          </a:p>
          <a:p>
            <a:pPr marL="0" indent="0">
              <a:buNone/>
            </a:pPr>
            <a:r>
              <a:rPr lang="en-US" b="1" dirty="0"/>
              <a:t>Southeast Asia</a:t>
            </a:r>
          </a:p>
          <a:p>
            <a:pPr marL="0" indent="0">
              <a:buNone/>
            </a:pPr>
            <a:r>
              <a:rPr lang="en-US" b="1" dirty="0"/>
              <a:t> (Japan, Indonesia)</a:t>
            </a:r>
          </a:p>
        </p:txBody>
      </p:sp>
      <p:sp>
        <p:nvSpPr>
          <p:cNvPr id="3" name="Content Placeholder 2">
            <a:extLst>
              <a:ext uri="{FF2B5EF4-FFF2-40B4-BE49-F238E27FC236}">
                <a16:creationId xmlns:a16="http://schemas.microsoft.com/office/drawing/2014/main" id="{9B5D857F-C7D4-9727-9912-D2DD514AC8DC}"/>
              </a:ext>
            </a:extLst>
          </p:cNvPr>
          <p:cNvSpPr txBox="1">
            <a:spLocks/>
          </p:cNvSpPr>
          <p:nvPr/>
        </p:nvSpPr>
        <p:spPr>
          <a:xfrm>
            <a:off x="6096000" y="1295400"/>
            <a:ext cx="2057400" cy="921543"/>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Big packaging</a:t>
            </a:r>
          </a:p>
          <a:p>
            <a:pPr marL="0" indent="0">
              <a:buNone/>
            </a:pPr>
            <a:r>
              <a:rPr lang="en-US" b="1" dirty="0"/>
              <a:t>UK, US</a:t>
            </a:r>
          </a:p>
        </p:txBody>
      </p:sp>
      <p:sp>
        <p:nvSpPr>
          <p:cNvPr id="4" name="Content Placeholder 2">
            <a:extLst>
              <a:ext uri="{FF2B5EF4-FFF2-40B4-BE49-F238E27FC236}">
                <a16:creationId xmlns:a16="http://schemas.microsoft.com/office/drawing/2014/main" id="{6680C038-9372-C744-29F5-F771CACE4E3A}"/>
              </a:ext>
            </a:extLst>
          </p:cNvPr>
          <p:cNvSpPr txBox="1">
            <a:spLocks/>
          </p:cNvSpPr>
          <p:nvPr/>
        </p:nvSpPr>
        <p:spPr>
          <a:xfrm>
            <a:off x="1524000" y="4641057"/>
            <a:ext cx="1981200" cy="616743"/>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Small packaging</a:t>
            </a:r>
          </a:p>
          <a:p>
            <a:pPr marL="0" indent="0">
              <a:buNone/>
            </a:pPr>
            <a:r>
              <a:rPr lang="en-US" b="1" dirty="0"/>
              <a:t>India, Indonesia</a:t>
            </a:r>
          </a:p>
        </p:txBody>
      </p:sp>
    </p:spTree>
    <p:extLst>
      <p:ext uri="{BB962C8B-B14F-4D97-AF65-F5344CB8AC3E}">
        <p14:creationId xmlns:p14="http://schemas.microsoft.com/office/powerpoint/2010/main" val="28887942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A5D35-0006-8A89-F6C6-9690816975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FC27B4-4803-1168-511B-FA7D6149785E}"/>
              </a:ext>
            </a:extLst>
          </p:cNvPr>
          <p:cNvSpPr txBox="1">
            <a:spLocks/>
          </p:cNvSpPr>
          <p:nvPr/>
        </p:nvSpPr>
        <p:spPr>
          <a:xfrm>
            <a:off x="609600" y="311785"/>
            <a:ext cx="7772400" cy="914400"/>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highlight>
                  <a:srgbClr val="FFFF00"/>
                </a:highlight>
              </a:rPr>
              <a:t>Pair Activity </a:t>
            </a:r>
            <a:r>
              <a:rPr lang="en-US" sz="1600" dirty="0"/>
              <a:t>– </a:t>
            </a:r>
            <a:r>
              <a:rPr lang="en-US" sz="2400" dirty="0"/>
              <a:t>30 Minutes</a:t>
            </a:r>
            <a:r>
              <a:rPr lang="en-US" sz="2400" dirty="0">
                <a:highlight>
                  <a:srgbClr val="FFFF00"/>
                </a:highlight>
              </a:rPr>
              <a:t> </a:t>
            </a:r>
            <a:endParaRPr lang="en-US" sz="3600" b="1" dirty="0"/>
          </a:p>
        </p:txBody>
      </p:sp>
      <p:sp>
        <p:nvSpPr>
          <p:cNvPr id="6" name="Content Placeholder 2">
            <a:extLst>
              <a:ext uri="{FF2B5EF4-FFF2-40B4-BE49-F238E27FC236}">
                <a16:creationId xmlns:a16="http://schemas.microsoft.com/office/drawing/2014/main" id="{AAB5B757-EE2C-8FD3-BE48-28E4997B95F0}"/>
              </a:ext>
            </a:extLst>
          </p:cNvPr>
          <p:cNvSpPr txBox="1">
            <a:spLocks/>
          </p:cNvSpPr>
          <p:nvPr/>
        </p:nvSpPr>
        <p:spPr>
          <a:xfrm>
            <a:off x="552450" y="1066800"/>
            <a:ext cx="8134350" cy="4419600"/>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Discuss how each company’s product lines vary by country or region for the following:</a:t>
            </a:r>
          </a:p>
          <a:p>
            <a:pPr lvl="1"/>
            <a:r>
              <a:rPr lang="en-US" sz="2400" dirty="0"/>
              <a:t>Honda </a:t>
            </a:r>
          </a:p>
          <a:p>
            <a:pPr lvl="1"/>
            <a:r>
              <a:rPr lang="en-US" sz="2400" dirty="0"/>
              <a:t>Pantene</a:t>
            </a:r>
          </a:p>
          <a:p>
            <a:pPr marL="228600" lvl="1" indent="0">
              <a:buNone/>
            </a:pPr>
            <a:endParaRPr lang="en-US" sz="2400" dirty="0"/>
          </a:p>
          <a:p>
            <a:pPr marL="228600" lvl="1" indent="0">
              <a:buNone/>
            </a:pPr>
            <a:r>
              <a:rPr lang="en-US" sz="2400" dirty="0"/>
              <a:t>Add some screenshots from the website/internet, by region or country/country, as evidence of similarities and differences in packaging. Add it to PowerPoint</a:t>
            </a:r>
          </a:p>
          <a:p>
            <a:pPr marL="228600" lvl="1" indent="0">
              <a:buNone/>
            </a:pPr>
            <a:endParaRPr lang="en-US" sz="2400" dirty="0"/>
          </a:p>
        </p:txBody>
      </p:sp>
    </p:spTree>
    <p:extLst>
      <p:ext uri="{BB962C8B-B14F-4D97-AF65-F5344CB8AC3E}">
        <p14:creationId xmlns:p14="http://schemas.microsoft.com/office/powerpoint/2010/main" val="13899480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DA7C0-A2D3-952B-F99C-F6176B89A180}"/>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33F5E00-88EF-5688-9B29-72441A965567}"/>
              </a:ext>
            </a:extLst>
          </p:cNvPr>
          <p:cNvSpPr txBox="1">
            <a:spLocks/>
          </p:cNvSpPr>
          <p:nvPr/>
        </p:nvSpPr>
        <p:spPr>
          <a:xfrm>
            <a:off x="628650" y="1981200"/>
            <a:ext cx="7886700" cy="190500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6000" b="1" dirty="0">
                <a:highlight>
                  <a:srgbClr val="FFFF00"/>
                </a:highlight>
              </a:rPr>
              <a:t>BREAK</a:t>
            </a:r>
            <a:endParaRPr lang="en-US" sz="6000" dirty="0">
              <a:highlight>
                <a:srgbClr val="FFFF00"/>
              </a:highlight>
            </a:endParaRPr>
          </a:p>
        </p:txBody>
      </p:sp>
    </p:spTree>
    <p:extLst>
      <p:ext uri="{BB962C8B-B14F-4D97-AF65-F5344CB8AC3E}">
        <p14:creationId xmlns:p14="http://schemas.microsoft.com/office/powerpoint/2010/main" val="7350914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29289"/>
            <a:ext cx="7886700" cy="1325563"/>
          </a:xfrm>
        </p:spPr>
        <p:txBody>
          <a:bodyPr/>
          <a:lstStyle/>
          <a:p>
            <a:r>
              <a:rPr lang="en-US" b="1" dirty="0">
                <a:highlight>
                  <a:srgbClr val="FFFF00"/>
                </a:highlight>
              </a:rPr>
              <a:t>Labeling</a:t>
            </a:r>
          </a:p>
        </p:txBody>
      </p:sp>
      <p:sp>
        <p:nvSpPr>
          <p:cNvPr id="3" name="Content Placeholder 2"/>
          <p:cNvSpPr>
            <a:spLocks noGrp="1"/>
          </p:cNvSpPr>
          <p:nvPr>
            <p:ph idx="1"/>
          </p:nvPr>
        </p:nvSpPr>
        <p:spPr>
          <a:xfrm>
            <a:off x="628650" y="1314424"/>
            <a:ext cx="7886700" cy="4229152"/>
          </a:xfrm>
        </p:spPr>
        <p:txBody>
          <a:bodyPr>
            <a:normAutofit/>
          </a:bodyPr>
          <a:lstStyle/>
          <a:p>
            <a:r>
              <a:rPr lang="en-GB" dirty="0"/>
              <a:t>Labelling helps customers learn about various aspects of the product before</a:t>
            </a:r>
            <a:r>
              <a:rPr lang="en-US" dirty="0"/>
              <a:t> purchase.</a:t>
            </a:r>
          </a:p>
          <a:p>
            <a:r>
              <a:rPr lang="en-US" dirty="0"/>
              <a:t>Legal requirements also drive labelling.</a:t>
            </a:r>
          </a:p>
          <a:p>
            <a:pPr lvl="1"/>
            <a:r>
              <a:rPr lang="en-US" dirty="0"/>
              <a:t>For labelling in the European Union (EU), the “CE Mark” signifies that a product has met EU health, environmental, and safety requirements. </a:t>
            </a:r>
          </a:p>
          <a:p>
            <a:pPr lvl="1"/>
            <a:r>
              <a:rPr lang="en-US" dirty="0"/>
              <a:t>In the United States, companies must adhere to the Fair Packaging and Labelling Act.</a:t>
            </a:r>
          </a:p>
          <a:p>
            <a:r>
              <a:rPr lang="en-US" dirty="0"/>
              <a:t> Labelling standards vary significantly by product type. </a:t>
            </a:r>
          </a:p>
          <a:p>
            <a:pPr lvl="1"/>
            <a:r>
              <a:rPr lang="en-US" dirty="0"/>
              <a:t>Cigarette manufacturers in the United States must place the Surgeon General’s warning on each pack.</a:t>
            </a:r>
          </a:p>
          <a:p>
            <a:endParaRPr lang="en-US"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25</a:t>
            </a:fld>
            <a:endParaRPr lang="en-US"/>
          </a:p>
        </p:txBody>
      </p:sp>
    </p:spTree>
    <p:extLst>
      <p:ext uri="{BB962C8B-B14F-4D97-AF65-F5344CB8AC3E}">
        <p14:creationId xmlns:p14="http://schemas.microsoft.com/office/powerpoint/2010/main" val="2492380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mildlyinteresting - Just bought halal certified coke in Australia">
            <a:extLst>
              <a:ext uri="{FF2B5EF4-FFF2-40B4-BE49-F238E27FC236}">
                <a16:creationId xmlns:a16="http://schemas.microsoft.com/office/drawing/2014/main" id="{7AC4E446-47EB-AB10-467C-FF91671F11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612462"/>
            <a:ext cx="2295224" cy="26431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dbury Plant Smooth Chocolate Bar, Plant-based Smooth Chocolate Made With Almonds, 90 g (Pack of 1)">
            <a:extLst>
              <a:ext uri="{FF2B5EF4-FFF2-40B4-BE49-F238E27FC236}">
                <a16:creationId xmlns:a16="http://schemas.microsoft.com/office/drawing/2014/main" id="{1F36E6CF-4699-7376-7BC5-BB108942F2C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19088"/>
            <a:ext cx="2317750" cy="57150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scafe Gold Blend sticks pack image ">
            <a:extLst>
              <a:ext uri="{FF2B5EF4-FFF2-40B4-BE49-F238E27FC236}">
                <a16:creationId xmlns:a16="http://schemas.microsoft.com/office/drawing/2014/main" id="{6835A91F-9FB2-B961-22F7-50941DF026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9424" y="17060"/>
            <a:ext cx="3728736" cy="37287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group of plastic bottles with red caps&#10;&#10;AI-generated content may be incorrect.">
            <a:extLst>
              <a:ext uri="{FF2B5EF4-FFF2-40B4-BE49-F238E27FC236}">
                <a16:creationId xmlns:a16="http://schemas.microsoft.com/office/drawing/2014/main" id="{1C2B36D4-1FA9-0F2C-5E2D-8A8ED603AB26}"/>
              </a:ext>
            </a:extLst>
          </p:cNvPr>
          <p:cNvPicPr>
            <a:picLocks noChangeAspect="1"/>
          </p:cNvPicPr>
          <p:nvPr/>
        </p:nvPicPr>
        <p:blipFill>
          <a:blip r:embed="rId5"/>
          <a:stretch>
            <a:fillRect/>
          </a:stretch>
        </p:blipFill>
        <p:spPr>
          <a:xfrm>
            <a:off x="2994451" y="3745796"/>
            <a:ext cx="5692349" cy="2935038"/>
          </a:xfrm>
          <a:prstGeom prst="rect">
            <a:avLst/>
          </a:prstGeom>
        </p:spPr>
      </p:pic>
    </p:spTree>
    <p:extLst>
      <p:ext uri="{BB962C8B-B14F-4D97-AF65-F5344CB8AC3E}">
        <p14:creationId xmlns:p14="http://schemas.microsoft.com/office/powerpoint/2010/main" val="3243247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1D9F8-C41E-F986-B133-99E2381F8A2C}"/>
            </a:ext>
          </a:extLst>
        </p:cNvPr>
        <p:cNvGrpSpPr/>
        <p:nvPr/>
      </p:nvGrpSpPr>
      <p:grpSpPr>
        <a:xfrm>
          <a:off x="0" y="0"/>
          <a:ext cx="0" cy="0"/>
          <a:chOff x="0" y="0"/>
          <a:chExt cx="0" cy="0"/>
        </a:xfrm>
      </p:grpSpPr>
      <p:pic>
        <p:nvPicPr>
          <p:cNvPr id="1030" name="Picture 6" descr="Indomie Mi Goreng Noodle 85g - 40 PACKETS [Product of Indonesia] *BBD:  23/4/26*">
            <a:extLst>
              <a:ext uri="{FF2B5EF4-FFF2-40B4-BE49-F238E27FC236}">
                <a16:creationId xmlns:a16="http://schemas.microsoft.com/office/drawing/2014/main" id="{CCEBCE46-647D-096D-D982-57E2E51AA87A}"/>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4000"/>
          <a:stretch>
            <a:fillRect/>
          </a:stretch>
        </p:blipFill>
        <p:spPr bwMode="auto">
          <a:xfrm>
            <a:off x="1070769" y="3276600"/>
            <a:ext cx="3810000" cy="28956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ried Instant Noodles - Mi Goreng Classic 80 g - 40 pcs">
            <a:extLst>
              <a:ext uri="{FF2B5EF4-FFF2-40B4-BE49-F238E27FC236}">
                <a16:creationId xmlns:a16="http://schemas.microsoft.com/office/drawing/2014/main" id="{05450722-55F1-0E10-576C-DEB75CE6D5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9538" y="607667"/>
            <a:ext cx="3649662" cy="28956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ndomie® Mi Goreng Hot &amp; Spicy Stir Fry Noodles, 2.82 oz">
            <a:extLst>
              <a:ext uri="{FF2B5EF4-FFF2-40B4-BE49-F238E27FC236}">
                <a16:creationId xmlns:a16="http://schemas.microsoft.com/office/drawing/2014/main" id="{AE86242F-F1C6-A7D7-6E7A-ADE3A40AC3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597" y="11523"/>
            <a:ext cx="4401403" cy="315140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7322836B-EB5A-7714-4072-9CDDFA4ED091}"/>
              </a:ext>
            </a:extLst>
          </p:cNvPr>
          <p:cNvSpPr txBox="1">
            <a:spLocks/>
          </p:cNvSpPr>
          <p:nvPr/>
        </p:nvSpPr>
        <p:spPr>
          <a:xfrm>
            <a:off x="6115903" y="3516915"/>
            <a:ext cx="2922933" cy="808037"/>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European market</a:t>
            </a:r>
          </a:p>
        </p:txBody>
      </p:sp>
      <p:sp>
        <p:nvSpPr>
          <p:cNvPr id="5" name="Content Placeholder 2">
            <a:extLst>
              <a:ext uri="{FF2B5EF4-FFF2-40B4-BE49-F238E27FC236}">
                <a16:creationId xmlns:a16="http://schemas.microsoft.com/office/drawing/2014/main" id="{E5E5CF8B-AFEE-CCC6-0881-504DF2A967FB}"/>
              </a:ext>
            </a:extLst>
          </p:cNvPr>
          <p:cNvSpPr txBox="1">
            <a:spLocks/>
          </p:cNvSpPr>
          <p:nvPr/>
        </p:nvSpPr>
        <p:spPr>
          <a:xfrm>
            <a:off x="4891005" y="4495800"/>
            <a:ext cx="2922933" cy="808037"/>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Indonesia &amp; Malaysia market</a:t>
            </a:r>
          </a:p>
        </p:txBody>
      </p:sp>
    </p:spTree>
    <p:extLst>
      <p:ext uri="{BB962C8B-B14F-4D97-AF65-F5344CB8AC3E}">
        <p14:creationId xmlns:p14="http://schemas.microsoft.com/office/powerpoint/2010/main" val="41994884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381000"/>
            <a:ext cx="8305800" cy="1325563"/>
          </a:xfrm>
        </p:spPr>
        <p:txBody>
          <a:bodyPr/>
          <a:lstStyle/>
          <a:p>
            <a:pPr algn="ctr"/>
            <a:r>
              <a:rPr lang="en-US" b="1" dirty="0">
                <a:highlight>
                  <a:srgbClr val="FFFF00"/>
                </a:highlight>
              </a:rPr>
              <a:t>International Product Quality Standards</a:t>
            </a:r>
          </a:p>
        </p:txBody>
      </p:sp>
      <p:sp>
        <p:nvSpPr>
          <p:cNvPr id="3" name="Content Placeholder 2"/>
          <p:cNvSpPr>
            <a:spLocks noGrp="1"/>
          </p:cNvSpPr>
          <p:nvPr>
            <p:ph idx="1"/>
          </p:nvPr>
        </p:nvSpPr>
        <p:spPr>
          <a:xfrm>
            <a:off x="628650" y="1954981"/>
            <a:ext cx="7886700" cy="2998019"/>
          </a:xfrm>
        </p:spPr>
        <p:txBody>
          <a:bodyPr>
            <a:normAutofit/>
          </a:bodyPr>
          <a:lstStyle/>
          <a:p>
            <a:r>
              <a:rPr lang="en-US" dirty="0"/>
              <a:t>Product that meets a quality standard can become a key in international marketing success.</a:t>
            </a:r>
          </a:p>
          <a:p>
            <a:r>
              <a:rPr lang="en-US" dirty="0"/>
              <a:t>Companies can follow ISO to meet international standard </a:t>
            </a:r>
          </a:p>
          <a:p>
            <a:pPr lvl="1"/>
            <a:r>
              <a:rPr lang="en-US" dirty="0"/>
              <a:t>The </a:t>
            </a:r>
            <a:r>
              <a:rPr lang="en-US" b="1" i="1" dirty="0"/>
              <a:t>International Organization for Standardization (ISO)</a:t>
            </a:r>
            <a:r>
              <a:rPr lang="en-US" i="1" dirty="0"/>
              <a:t> </a:t>
            </a:r>
            <a:r>
              <a:rPr lang="en-US" dirty="0"/>
              <a:t>provides standards to quality management and assurance (www.iso.org). </a:t>
            </a:r>
          </a:p>
          <a:p>
            <a:pPr marL="0" indent="0">
              <a:buNone/>
            </a:pPr>
            <a:endParaRPr lang="en-US"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28</a:t>
            </a:fld>
            <a:endParaRPr lang="en-US"/>
          </a:p>
        </p:txBody>
      </p:sp>
    </p:spTree>
    <p:extLst>
      <p:ext uri="{BB962C8B-B14F-4D97-AF65-F5344CB8AC3E}">
        <p14:creationId xmlns:p14="http://schemas.microsoft.com/office/powerpoint/2010/main" val="12172586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Objective 2</a:t>
            </a:r>
          </a:p>
        </p:txBody>
      </p:sp>
      <p:sp>
        <p:nvSpPr>
          <p:cNvPr id="3" name="Content Placeholder 2"/>
          <p:cNvSpPr>
            <a:spLocks noGrp="1"/>
          </p:cNvSpPr>
          <p:nvPr>
            <p:ph idx="1"/>
          </p:nvPr>
        </p:nvSpPr>
        <p:spPr>
          <a:xfrm>
            <a:off x="658467" y="1858963"/>
            <a:ext cx="7886700" cy="4152952"/>
          </a:xfrm>
        </p:spPr>
        <p:txBody>
          <a:bodyPr/>
          <a:lstStyle/>
          <a:p>
            <a:r>
              <a:rPr lang="en-GB" dirty="0"/>
              <a:t> How standardisation and adaptation programs combine to achieve greater international marketing effectiveness.</a:t>
            </a:r>
          </a:p>
        </p:txBody>
      </p:sp>
      <p:sp>
        <p:nvSpPr>
          <p:cNvPr id="5" name="Slide Number Placeholder 4"/>
          <p:cNvSpPr>
            <a:spLocks noGrp="1"/>
          </p:cNvSpPr>
          <p:nvPr>
            <p:ph type="sldNum" sz="quarter" idx="12"/>
          </p:nvPr>
        </p:nvSpPr>
        <p:spPr/>
        <p:txBody>
          <a:bodyPr/>
          <a:lstStyle/>
          <a:p>
            <a:fld id="{9CE62F59-9C4E-4709-9842-9496C6D856C6}" type="slidenum">
              <a:rPr lang="en-US" smtClean="0"/>
              <a:pPr/>
              <a:t>29</a:t>
            </a:fld>
            <a:endParaRPr lang="en-US"/>
          </a:p>
        </p:txBody>
      </p:sp>
    </p:spTree>
    <p:extLst>
      <p:ext uri="{BB962C8B-B14F-4D97-AF65-F5344CB8AC3E}">
        <p14:creationId xmlns:p14="http://schemas.microsoft.com/office/powerpoint/2010/main" val="31925922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866"/>
            <a:ext cx="7886700" cy="1325563"/>
          </a:xfrm>
        </p:spPr>
        <p:txBody>
          <a:bodyPr/>
          <a:lstStyle/>
          <a:p>
            <a:pPr algn="ctr"/>
            <a:r>
              <a:rPr lang="en-US" b="1" dirty="0">
                <a:highlight>
                  <a:srgbClr val="FFFF00"/>
                </a:highlight>
              </a:rPr>
              <a:t>Standardization</a:t>
            </a:r>
          </a:p>
        </p:txBody>
      </p:sp>
      <p:sp>
        <p:nvSpPr>
          <p:cNvPr id="3" name="Content Placeholder 2"/>
          <p:cNvSpPr>
            <a:spLocks noGrp="1"/>
          </p:cNvSpPr>
          <p:nvPr>
            <p:ph idx="1"/>
          </p:nvPr>
        </p:nvSpPr>
        <p:spPr>
          <a:xfrm>
            <a:off x="628650" y="1676400"/>
            <a:ext cx="7886700" cy="4152952"/>
          </a:xfrm>
        </p:spPr>
        <p:txBody>
          <a:bodyPr/>
          <a:lstStyle/>
          <a:p>
            <a:r>
              <a:rPr lang="en-US" dirty="0"/>
              <a:t>Standardization is the process of applying the same marketing mix to all markets. A single production process, brand, and appeal are used. </a:t>
            </a:r>
          </a:p>
          <a:p>
            <a:pPr lvl="1"/>
            <a:r>
              <a:rPr lang="en-US" dirty="0"/>
              <a:t>While less responsive to consumer needs in a given country, it decreases costs and increases efficiency. </a:t>
            </a:r>
          </a:p>
          <a:p>
            <a:pPr lvl="1"/>
            <a:r>
              <a:rPr lang="en-US" dirty="0"/>
              <a:t>The company can focus on perfecting a single approach. </a:t>
            </a:r>
          </a:p>
        </p:txBody>
      </p:sp>
      <p:sp>
        <p:nvSpPr>
          <p:cNvPr id="8" name="Slide Number Placeholder 7"/>
          <p:cNvSpPr>
            <a:spLocks noGrp="1"/>
          </p:cNvSpPr>
          <p:nvPr>
            <p:ph type="sldNum" sz="quarter" idx="12"/>
          </p:nvPr>
        </p:nvSpPr>
        <p:spPr/>
        <p:txBody>
          <a:bodyPr/>
          <a:lstStyle/>
          <a:p>
            <a:fld id="{9CE62F59-9C4E-4709-9842-9496C6D856C6}" type="slidenum">
              <a:rPr lang="en-US" smtClean="0"/>
              <a:pPr/>
              <a:t>30</a:t>
            </a:fld>
            <a:endParaRPr lang="en-US"/>
          </a:p>
        </p:txBody>
      </p:sp>
    </p:spTree>
    <p:extLst>
      <p:ext uri="{BB962C8B-B14F-4D97-AF65-F5344CB8AC3E}">
        <p14:creationId xmlns:p14="http://schemas.microsoft.com/office/powerpoint/2010/main" val="12471449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35703"/>
            <a:ext cx="7886700" cy="1325563"/>
          </a:xfrm>
        </p:spPr>
        <p:txBody>
          <a:bodyPr/>
          <a:lstStyle/>
          <a:p>
            <a:pPr algn="ctr"/>
            <a:r>
              <a:rPr lang="en-US" b="1" dirty="0">
                <a:highlight>
                  <a:srgbClr val="FFFF00"/>
                </a:highlight>
              </a:rPr>
              <a:t>Adaptation</a:t>
            </a:r>
          </a:p>
        </p:txBody>
      </p:sp>
      <p:sp>
        <p:nvSpPr>
          <p:cNvPr id="3" name="Content Placeholder 2"/>
          <p:cNvSpPr>
            <a:spLocks noGrp="1"/>
          </p:cNvSpPr>
          <p:nvPr>
            <p:ph idx="1"/>
          </p:nvPr>
        </p:nvSpPr>
        <p:spPr>
          <a:xfrm>
            <a:off x="593481" y="1352524"/>
            <a:ext cx="7886700" cy="4152952"/>
          </a:xfrm>
        </p:spPr>
        <p:txBody>
          <a:bodyPr>
            <a:normAutofit/>
          </a:bodyPr>
          <a:lstStyle/>
          <a:p>
            <a:r>
              <a:rPr lang="en-US" dirty="0"/>
              <a:t>Changing of any component of the marketing mix to better meet the needs of a local market is adaptation. </a:t>
            </a:r>
          </a:p>
          <a:p>
            <a:pPr lvl="1"/>
            <a:r>
              <a:rPr lang="en-US" dirty="0"/>
              <a:t>Changes or adaptations can be as minor as adjusting the information about the product to meet local labeling requirements, or as significant as adding new ingredients or creating unique new brand names.</a:t>
            </a:r>
          </a:p>
          <a:p>
            <a:pPr marL="287338" lvl="1">
              <a:buFont typeface="Arial" pitchFamily="34" charset="0"/>
              <a:buChar char="•"/>
            </a:pPr>
            <a:r>
              <a:rPr lang="en-US" dirty="0"/>
              <a:t>Responding to local needs as closely as possible constitutes the primary goal of adaptation. </a:t>
            </a:r>
          </a:p>
        </p:txBody>
      </p:sp>
      <p:sp>
        <p:nvSpPr>
          <p:cNvPr id="8" name="Slide Number Placeholder 7"/>
          <p:cNvSpPr>
            <a:spLocks noGrp="1"/>
          </p:cNvSpPr>
          <p:nvPr>
            <p:ph type="sldNum" sz="quarter" idx="12"/>
          </p:nvPr>
        </p:nvSpPr>
        <p:spPr/>
        <p:txBody>
          <a:bodyPr/>
          <a:lstStyle/>
          <a:p>
            <a:fld id="{9CE62F59-9C4E-4709-9842-9496C6D856C6}" type="slidenum">
              <a:rPr lang="en-US" smtClean="0"/>
              <a:pPr/>
              <a:t>31</a:t>
            </a:fld>
            <a:endParaRPr lang="en-US"/>
          </a:p>
        </p:txBody>
      </p:sp>
    </p:spTree>
    <p:extLst>
      <p:ext uri="{BB962C8B-B14F-4D97-AF65-F5344CB8AC3E}">
        <p14:creationId xmlns:p14="http://schemas.microsoft.com/office/powerpoint/2010/main" val="42477885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81000"/>
            <a:ext cx="7886700" cy="1325563"/>
          </a:xfrm>
        </p:spPr>
        <p:txBody>
          <a:bodyPr/>
          <a:lstStyle/>
          <a:p>
            <a:pPr algn="ctr"/>
            <a:r>
              <a:rPr lang="en-US" b="1" dirty="0">
                <a:highlight>
                  <a:srgbClr val="FFFF00"/>
                </a:highlight>
              </a:rPr>
              <a:t>Adaptation</a:t>
            </a:r>
          </a:p>
        </p:txBody>
      </p:sp>
      <p:sp>
        <p:nvSpPr>
          <p:cNvPr id="3" name="Content Placeholder 2"/>
          <p:cNvSpPr>
            <a:spLocks noGrp="1"/>
          </p:cNvSpPr>
          <p:nvPr>
            <p:ph idx="1"/>
          </p:nvPr>
        </p:nvSpPr>
        <p:spPr>
          <a:xfrm>
            <a:off x="628650" y="1600200"/>
            <a:ext cx="7886700" cy="4152952"/>
          </a:xfrm>
        </p:spPr>
        <p:txBody>
          <a:bodyPr>
            <a:normAutofit/>
          </a:bodyPr>
          <a:lstStyle/>
          <a:p>
            <a:r>
              <a:rPr lang="en-US" dirty="0"/>
              <a:t>Adaptation can lead to more satisfied consumers, build brand image, and increase sales. </a:t>
            </a:r>
          </a:p>
          <a:p>
            <a:pPr lvl="1"/>
            <a:r>
              <a:rPr lang="en-US" dirty="0"/>
              <a:t>Adaptation also incurs costs. </a:t>
            </a:r>
          </a:p>
          <a:p>
            <a:pPr lvl="1"/>
            <a:r>
              <a:rPr lang="en-US" dirty="0"/>
              <a:t>Changing the marketing mix may require designing an entirely new advertising campaign or developing an expensive new ingredient. </a:t>
            </a:r>
          </a:p>
        </p:txBody>
      </p:sp>
      <p:sp>
        <p:nvSpPr>
          <p:cNvPr id="8" name="Slide Number Placeholder 7"/>
          <p:cNvSpPr>
            <a:spLocks noGrp="1"/>
          </p:cNvSpPr>
          <p:nvPr>
            <p:ph type="sldNum" sz="quarter" idx="12"/>
          </p:nvPr>
        </p:nvSpPr>
        <p:spPr/>
        <p:txBody>
          <a:bodyPr/>
          <a:lstStyle/>
          <a:p>
            <a:fld id="{9CE62F59-9C4E-4709-9842-9496C6D856C6}" type="slidenum">
              <a:rPr lang="en-US" smtClean="0"/>
              <a:pPr/>
              <a:t>32</a:t>
            </a:fld>
            <a:endParaRPr lang="en-US"/>
          </a:p>
        </p:txBody>
      </p:sp>
    </p:spTree>
    <p:extLst>
      <p:ext uri="{BB962C8B-B14F-4D97-AF65-F5344CB8AC3E}">
        <p14:creationId xmlns:p14="http://schemas.microsoft.com/office/powerpoint/2010/main" val="3930670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Laws and Adaptation</a:t>
            </a:r>
          </a:p>
        </p:txBody>
      </p:sp>
      <p:sp>
        <p:nvSpPr>
          <p:cNvPr id="3" name="Content Placeholder 2"/>
          <p:cNvSpPr>
            <a:spLocks noGrp="1"/>
          </p:cNvSpPr>
          <p:nvPr>
            <p:ph idx="1"/>
          </p:nvPr>
        </p:nvSpPr>
        <p:spPr/>
        <p:txBody>
          <a:bodyPr>
            <a:normAutofit/>
          </a:bodyPr>
          <a:lstStyle/>
          <a:p>
            <a:r>
              <a:rPr lang="en-US" dirty="0"/>
              <a:t> Laws influence the adaptation of product attributes. </a:t>
            </a:r>
          </a:p>
          <a:p>
            <a:pPr lvl="1"/>
            <a:r>
              <a:rPr lang="en-US" dirty="0"/>
              <a:t>These laws frequently focus on safety</a:t>
            </a:r>
          </a:p>
          <a:p>
            <a:pPr lvl="1"/>
            <a:r>
              <a:rPr lang="en-US" dirty="0"/>
              <a:t>In other cases, products that are accepted in one country are forbidden in others. </a:t>
            </a:r>
          </a:p>
          <a:p>
            <a:pPr lvl="2"/>
            <a:r>
              <a:rPr lang="en-US" dirty="0"/>
              <a:t>In strict Islamic countries, this includes a prohibition on alcohol. </a:t>
            </a:r>
          </a:p>
          <a:p>
            <a:endParaRPr lang="en-US" dirty="0"/>
          </a:p>
        </p:txBody>
      </p:sp>
      <p:sp>
        <p:nvSpPr>
          <p:cNvPr id="8" name="Slide Number Placeholder 7"/>
          <p:cNvSpPr>
            <a:spLocks noGrp="1"/>
          </p:cNvSpPr>
          <p:nvPr>
            <p:ph type="sldNum" sz="quarter" idx="12"/>
          </p:nvPr>
        </p:nvSpPr>
        <p:spPr/>
        <p:txBody>
          <a:bodyPr/>
          <a:lstStyle/>
          <a:p>
            <a:fld id="{9CE62F59-9C4E-4709-9842-9496C6D856C6}" type="slidenum">
              <a:rPr lang="en-US" smtClean="0"/>
              <a:pPr/>
              <a:t>33</a:t>
            </a:fld>
            <a:endParaRPr lang="en-US"/>
          </a:p>
        </p:txBody>
      </p:sp>
    </p:spTree>
    <p:extLst>
      <p:ext uri="{BB962C8B-B14F-4D97-AF65-F5344CB8AC3E}">
        <p14:creationId xmlns:p14="http://schemas.microsoft.com/office/powerpoint/2010/main" val="2724578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5565"/>
            <a:ext cx="7886700" cy="1325563"/>
          </a:xfrm>
        </p:spPr>
        <p:txBody>
          <a:bodyPr/>
          <a:lstStyle/>
          <a:p>
            <a:pPr algn="ctr"/>
            <a:r>
              <a:rPr lang="en-US" b="1" dirty="0">
                <a:highlight>
                  <a:srgbClr val="FFFF00"/>
                </a:highlight>
              </a:rPr>
              <a:t>Combining Standardization and Adaptation</a:t>
            </a:r>
          </a:p>
        </p:txBody>
      </p:sp>
      <p:sp>
        <p:nvSpPr>
          <p:cNvPr id="3" name="Content Placeholder 2"/>
          <p:cNvSpPr>
            <a:spLocks noGrp="1"/>
          </p:cNvSpPr>
          <p:nvPr>
            <p:ph idx="1"/>
          </p:nvPr>
        </p:nvSpPr>
        <p:spPr>
          <a:xfrm>
            <a:off x="628650" y="1712851"/>
            <a:ext cx="7886700" cy="3733800"/>
          </a:xfrm>
        </p:spPr>
        <p:txBody>
          <a:bodyPr/>
          <a:lstStyle/>
          <a:p>
            <a:r>
              <a:rPr lang="en-US" dirty="0"/>
              <a:t>Standardization versus adaptation debate</a:t>
            </a:r>
          </a:p>
          <a:p>
            <a:r>
              <a:rPr lang="en-US" dirty="0"/>
              <a:t>In practice marketers often combine the two approaches.</a:t>
            </a:r>
          </a:p>
          <a:p>
            <a:r>
              <a:rPr lang="en-US" dirty="0"/>
              <a:t>The default will be standardization because it offers cost savings</a:t>
            </a:r>
          </a:p>
          <a:p>
            <a:r>
              <a:rPr lang="en-US" dirty="0"/>
              <a:t>Although some degree of adaptation often becomes necessary to generate product demand. </a:t>
            </a:r>
          </a:p>
        </p:txBody>
      </p:sp>
      <p:sp>
        <p:nvSpPr>
          <p:cNvPr id="8" name="Slide Number Placeholder 7"/>
          <p:cNvSpPr>
            <a:spLocks noGrp="1"/>
          </p:cNvSpPr>
          <p:nvPr>
            <p:ph type="sldNum" sz="quarter" idx="12"/>
          </p:nvPr>
        </p:nvSpPr>
        <p:spPr/>
        <p:txBody>
          <a:bodyPr/>
          <a:lstStyle/>
          <a:p>
            <a:fld id="{9CE62F59-9C4E-4709-9842-9496C6D856C6}" type="slidenum">
              <a:rPr lang="en-US" smtClean="0"/>
              <a:pPr/>
              <a:t>34</a:t>
            </a:fld>
            <a:endParaRPr lang="en-US"/>
          </a:p>
        </p:txBody>
      </p:sp>
    </p:spTree>
    <p:extLst>
      <p:ext uri="{BB962C8B-B14F-4D97-AF65-F5344CB8AC3E}">
        <p14:creationId xmlns:p14="http://schemas.microsoft.com/office/powerpoint/2010/main" val="12536039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98CE8-F2BE-2AB6-1084-9DF35629BF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8DB92C-4DF5-E0BF-4769-3BDD094540E0}"/>
              </a:ext>
            </a:extLst>
          </p:cNvPr>
          <p:cNvSpPr>
            <a:spLocks noGrp="1"/>
          </p:cNvSpPr>
          <p:nvPr>
            <p:ph type="title"/>
          </p:nvPr>
        </p:nvSpPr>
        <p:spPr/>
        <p:txBody>
          <a:bodyPr/>
          <a:lstStyle/>
          <a:p>
            <a:r>
              <a:rPr lang="en-US" b="1" dirty="0"/>
              <a:t>Learning Objective 3</a:t>
            </a:r>
          </a:p>
        </p:txBody>
      </p:sp>
      <p:sp>
        <p:nvSpPr>
          <p:cNvPr id="3" name="Content Placeholder 2">
            <a:extLst>
              <a:ext uri="{FF2B5EF4-FFF2-40B4-BE49-F238E27FC236}">
                <a16:creationId xmlns:a16="http://schemas.microsoft.com/office/drawing/2014/main" id="{0ABF8593-F28D-C849-483F-60D3C23269EC}"/>
              </a:ext>
            </a:extLst>
          </p:cNvPr>
          <p:cNvSpPr>
            <a:spLocks noGrp="1"/>
          </p:cNvSpPr>
          <p:nvPr>
            <p:ph idx="1"/>
          </p:nvPr>
        </p:nvSpPr>
        <p:spPr>
          <a:xfrm>
            <a:off x="658467" y="1858963"/>
            <a:ext cx="7886700" cy="4152952"/>
          </a:xfrm>
        </p:spPr>
        <p:txBody>
          <a:bodyPr/>
          <a:lstStyle/>
          <a:p>
            <a:r>
              <a:rPr lang="en-GB" dirty="0"/>
              <a:t> The role that brand development and management play in international marketing.</a:t>
            </a:r>
          </a:p>
          <a:p>
            <a:endParaRPr lang="en-GB" dirty="0"/>
          </a:p>
        </p:txBody>
      </p:sp>
      <p:sp>
        <p:nvSpPr>
          <p:cNvPr id="5" name="Slide Number Placeholder 4">
            <a:extLst>
              <a:ext uri="{FF2B5EF4-FFF2-40B4-BE49-F238E27FC236}">
                <a16:creationId xmlns:a16="http://schemas.microsoft.com/office/drawing/2014/main" id="{FDBC099D-0B3F-4548-EC47-59EBB4420A49}"/>
              </a:ext>
            </a:extLst>
          </p:cNvPr>
          <p:cNvSpPr>
            <a:spLocks noGrp="1"/>
          </p:cNvSpPr>
          <p:nvPr>
            <p:ph type="sldNum" sz="quarter" idx="12"/>
          </p:nvPr>
        </p:nvSpPr>
        <p:spPr/>
        <p:txBody>
          <a:bodyPr/>
          <a:lstStyle/>
          <a:p>
            <a:fld id="{9CE62F59-9C4E-4709-9842-9496C6D856C6}" type="slidenum">
              <a:rPr lang="en-US" smtClean="0"/>
              <a:pPr/>
              <a:t>35</a:t>
            </a:fld>
            <a:endParaRPr lang="en-US"/>
          </a:p>
        </p:txBody>
      </p:sp>
    </p:spTree>
    <p:extLst>
      <p:ext uri="{BB962C8B-B14F-4D97-AF65-F5344CB8AC3E}">
        <p14:creationId xmlns:p14="http://schemas.microsoft.com/office/powerpoint/2010/main" val="42681744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72967"/>
            <a:ext cx="7886700" cy="1325563"/>
          </a:xfrm>
        </p:spPr>
        <p:txBody>
          <a:bodyPr/>
          <a:lstStyle/>
          <a:p>
            <a:pPr algn="ctr"/>
            <a:r>
              <a:rPr lang="en-US" b="1" dirty="0">
                <a:highlight>
                  <a:srgbClr val="FFFF00"/>
                </a:highlight>
              </a:rPr>
              <a:t>International Brand Management</a:t>
            </a:r>
          </a:p>
        </p:txBody>
      </p:sp>
      <p:sp>
        <p:nvSpPr>
          <p:cNvPr id="3" name="Content Placeholder 2"/>
          <p:cNvSpPr>
            <a:spLocks noGrp="1"/>
          </p:cNvSpPr>
          <p:nvPr>
            <p:ph idx="1"/>
          </p:nvPr>
        </p:nvSpPr>
        <p:spPr>
          <a:xfrm>
            <a:off x="628650" y="1498530"/>
            <a:ext cx="7886700" cy="4152952"/>
          </a:xfrm>
        </p:spPr>
        <p:txBody>
          <a:bodyPr/>
          <a:lstStyle/>
          <a:p>
            <a:r>
              <a:rPr lang="en-US" dirty="0"/>
              <a:t>A brand is the name, sign, symbol, and/or design that identifies the products of a firm and distinguishes it from the competition.</a:t>
            </a:r>
          </a:p>
          <a:p>
            <a:r>
              <a:rPr lang="en-US" dirty="0"/>
              <a:t>Key components:</a:t>
            </a:r>
          </a:p>
          <a:p>
            <a:pPr lvl="1"/>
            <a:r>
              <a:rPr lang="en-US" dirty="0"/>
              <a:t>A </a:t>
            </a:r>
            <a:r>
              <a:rPr lang="en-US" i="1" dirty="0"/>
              <a:t>brand name</a:t>
            </a:r>
            <a:r>
              <a:rPr lang="en-US" dirty="0"/>
              <a:t> is the verbal part of a brand that can be spoken.</a:t>
            </a:r>
          </a:p>
          <a:p>
            <a:pPr lvl="1"/>
            <a:r>
              <a:rPr lang="en-US" dirty="0"/>
              <a:t>A </a:t>
            </a:r>
            <a:r>
              <a:rPr lang="en-US" i="1" dirty="0" err="1"/>
              <a:t>brandmark</a:t>
            </a:r>
            <a:r>
              <a:rPr lang="en-US" dirty="0"/>
              <a:t> is comprised of the nonverbal elements that signify the brand. </a:t>
            </a:r>
          </a:p>
          <a:p>
            <a:pPr lvl="1"/>
            <a:r>
              <a:rPr lang="en-US" dirty="0"/>
              <a:t>A </a:t>
            </a:r>
            <a:r>
              <a:rPr lang="en-US" i="1" dirty="0"/>
              <a:t>trademark</a:t>
            </a:r>
            <a:r>
              <a:rPr lang="en-US" dirty="0"/>
              <a:t> is a legally protected brand name and a </a:t>
            </a:r>
            <a:r>
              <a:rPr lang="en-US" i="1" dirty="0" err="1"/>
              <a:t>servicemark</a:t>
            </a:r>
            <a:r>
              <a:rPr lang="en-US" dirty="0"/>
              <a:t> is a legally protected service name. </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36</a:t>
            </a:fld>
            <a:endParaRPr lang="en-US"/>
          </a:p>
        </p:txBody>
      </p:sp>
    </p:spTree>
    <p:extLst>
      <p:ext uri="{BB962C8B-B14F-4D97-AF65-F5344CB8AC3E}">
        <p14:creationId xmlns:p14="http://schemas.microsoft.com/office/powerpoint/2010/main" val="18727693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B7B56-B9F2-9784-FC8A-27B35A80F4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44A1E7-18CF-5122-2542-F9A197579A2B}"/>
              </a:ext>
            </a:extLst>
          </p:cNvPr>
          <p:cNvSpPr>
            <a:spLocks noGrp="1"/>
          </p:cNvSpPr>
          <p:nvPr>
            <p:ph type="title"/>
          </p:nvPr>
        </p:nvSpPr>
        <p:spPr>
          <a:xfrm>
            <a:off x="228600" y="262697"/>
            <a:ext cx="7886700" cy="909708"/>
          </a:xfrm>
        </p:spPr>
        <p:txBody>
          <a:bodyPr/>
          <a:lstStyle/>
          <a:p>
            <a:pPr algn="ctr"/>
            <a:r>
              <a:rPr lang="en-US" b="1" dirty="0">
                <a:highlight>
                  <a:srgbClr val="FFFF00"/>
                </a:highlight>
              </a:rPr>
              <a:t>Brandmark quiz </a:t>
            </a:r>
          </a:p>
        </p:txBody>
      </p:sp>
      <p:sp>
        <p:nvSpPr>
          <p:cNvPr id="5" name="Slide Number Placeholder 4">
            <a:extLst>
              <a:ext uri="{FF2B5EF4-FFF2-40B4-BE49-F238E27FC236}">
                <a16:creationId xmlns:a16="http://schemas.microsoft.com/office/drawing/2014/main" id="{B1218435-E144-DD9D-E007-04F8AA084B19}"/>
              </a:ext>
            </a:extLst>
          </p:cNvPr>
          <p:cNvSpPr>
            <a:spLocks noGrp="1"/>
          </p:cNvSpPr>
          <p:nvPr>
            <p:ph type="sldNum" sz="quarter" idx="12"/>
          </p:nvPr>
        </p:nvSpPr>
        <p:spPr/>
        <p:txBody>
          <a:bodyPr/>
          <a:lstStyle/>
          <a:p>
            <a:fld id="{9CE62F59-9C4E-4709-9842-9496C6D856C6}" type="slidenum">
              <a:rPr lang="en-US" smtClean="0"/>
              <a:pPr/>
              <a:t>37</a:t>
            </a:fld>
            <a:endParaRPr lang="en-US"/>
          </a:p>
        </p:txBody>
      </p:sp>
      <p:pic>
        <p:nvPicPr>
          <p:cNvPr id="4098" name="Picture 2" descr="examples of brandmark logos">
            <a:extLst>
              <a:ext uri="{FF2B5EF4-FFF2-40B4-BE49-F238E27FC236}">
                <a16:creationId xmlns:a16="http://schemas.microsoft.com/office/drawing/2014/main" id="{3A68ACB5-6ED8-5C10-9516-BDD68A7EA7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946" y="1219200"/>
            <a:ext cx="7649854" cy="4731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40234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53776-0DDB-5600-B3DA-627AF3D1BC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A05EDF-F021-AEAD-A29E-0625C8473F7B}"/>
              </a:ext>
            </a:extLst>
          </p:cNvPr>
          <p:cNvSpPr>
            <a:spLocks noGrp="1"/>
          </p:cNvSpPr>
          <p:nvPr>
            <p:ph type="title"/>
          </p:nvPr>
        </p:nvSpPr>
        <p:spPr>
          <a:xfrm>
            <a:off x="830614" y="141073"/>
            <a:ext cx="7886700" cy="1325563"/>
          </a:xfrm>
        </p:spPr>
        <p:txBody>
          <a:bodyPr/>
          <a:lstStyle/>
          <a:p>
            <a:pPr algn="ctr"/>
            <a:r>
              <a:rPr lang="en-US" b="1" dirty="0">
                <a:highlight>
                  <a:srgbClr val="FFFF00"/>
                </a:highlight>
              </a:rPr>
              <a:t>Brand Strategies</a:t>
            </a:r>
          </a:p>
        </p:txBody>
      </p:sp>
      <p:sp>
        <p:nvSpPr>
          <p:cNvPr id="3" name="Content Placeholder 2">
            <a:extLst>
              <a:ext uri="{FF2B5EF4-FFF2-40B4-BE49-F238E27FC236}">
                <a16:creationId xmlns:a16="http://schemas.microsoft.com/office/drawing/2014/main" id="{65546AEB-E554-A4A0-CFDB-9AD31F25F3B2}"/>
              </a:ext>
            </a:extLst>
          </p:cNvPr>
          <p:cNvSpPr>
            <a:spLocks noGrp="1"/>
          </p:cNvSpPr>
          <p:nvPr>
            <p:ph idx="1"/>
          </p:nvPr>
        </p:nvSpPr>
        <p:spPr>
          <a:xfrm>
            <a:off x="228600" y="1219200"/>
            <a:ext cx="5252398" cy="4152952"/>
          </a:xfrm>
        </p:spPr>
        <p:txBody>
          <a:bodyPr>
            <a:normAutofit/>
          </a:bodyPr>
          <a:lstStyle/>
          <a:p>
            <a:r>
              <a:rPr lang="en-US" dirty="0"/>
              <a:t>A </a:t>
            </a:r>
            <a:r>
              <a:rPr lang="en-US" b="1" dirty="0"/>
              <a:t>brand extension </a:t>
            </a:r>
            <a:r>
              <a:rPr lang="en-US" dirty="0"/>
              <a:t>strategy takes the brand name and adds it to a new product. (e.g. Virgin brand name across various product categories and industries such as airlines, mobile media, and entertainment)</a:t>
            </a:r>
          </a:p>
          <a:p>
            <a:pPr marL="0" indent="0">
              <a:buNone/>
            </a:pPr>
            <a:endParaRPr lang="en-US" dirty="0"/>
          </a:p>
          <a:p>
            <a:r>
              <a:rPr lang="en-US" b="1" dirty="0"/>
              <a:t>Cobranding</a:t>
            </a:r>
            <a:r>
              <a:rPr lang="en-US" dirty="0"/>
              <a:t> is the practice of placing two or more brand names on the same product. (e.g., Walls and Oreo ice cream, Apple watch &amp; Nike)</a:t>
            </a:r>
          </a:p>
          <a:p>
            <a:endParaRPr lang="en-US" dirty="0"/>
          </a:p>
        </p:txBody>
      </p:sp>
      <p:sp>
        <p:nvSpPr>
          <p:cNvPr id="5" name="Slide Number Placeholder 4">
            <a:extLst>
              <a:ext uri="{FF2B5EF4-FFF2-40B4-BE49-F238E27FC236}">
                <a16:creationId xmlns:a16="http://schemas.microsoft.com/office/drawing/2014/main" id="{1EB69F45-DDA5-D7F7-EBDA-F8C5C4837892}"/>
              </a:ext>
            </a:extLst>
          </p:cNvPr>
          <p:cNvSpPr>
            <a:spLocks noGrp="1"/>
          </p:cNvSpPr>
          <p:nvPr>
            <p:ph type="sldNum" sz="quarter" idx="12"/>
          </p:nvPr>
        </p:nvSpPr>
        <p:spPr/>
        <p:txBody>
          <a:bodyPr/>
          <a:lstStyle/>
          <a:p>
            <a:fld id="{9CE62F59-9C4E-4709-9842-9496C6D856C6}" type="slidenum">
              <a:rPr lang="en-US" smtClean="0"/>
              <a:pPr/>
              <a:t>38</a:t>
            </a:fld>
            <a:endParaRPr lang="en-US"/>
          </a:p>
        </p:txBody>
      </p:sp>
      <p:pic>
        <p:nvPicPr>
          <p:cNvPr id="6146" name="Picture 2">
            <a:extLst>
              <a:ext uri="{FF2B5EF4-FFF2-40B4-BE49-F238E27FC236}">
                <a16:creationId xmlns:a16="http://schemas.microsoft.com/office/drawing/2014/main" id="{DA2024EA-AC31-F513-37E7-37D4749EDC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1799" y="1197637"/>
            <a:ext cx="3535714" cy="195727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pple Watch Nike. Nike UK">
            <a:extLst>
              <a:ext uri="{FF2B5EF4-FFF2-40B4-BE49-F238E27FC236}">
                <a16:creationId xmlns:a16="http://schemas.microsoft.com/office/drawing/2014/main" id="{4F74C9F1-A9A6-EC7F-2153-497BD63FF9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1496" y="3429000"/>
            <a:ext cx="2416319" cy="3221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4023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Virgin logos">
            <a:extLst>
              <a:ext uri="{FF2B5EF4-FFF2-40B4-BE49-F238E27FC236}">
                <a16:creationId xmlns:a16="http://schemas.microsoft.com/office/drawing/2014/main" id="{2153763C-4027-6F06-36E8-03E0B9DE9E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217412"/>
            <a:ext cx="5638800" cy="514443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0EF9A47-4DBE-8802-E769-E40F397E0199}"/>
              </a:ext>
            </a:extLst>
          </p:cNvPr>
          <p:cNvSpPr txBox="1">
            <a:spLocks/>
          </p:cNvSpPr>
          <p:nvPr/>
        </p:nvSpPr>
        <p:spPr>
          <a:xfrm>
            <a:off x="628650" y="381001"/>
            <a:ext cx="7886700" cy="762000"/>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Virgin brand extension</a:t>
            </a:r>
          </a:p>
        </p:txBody>
      </p:sp>
    </p:spTree>
    <p:extLst>
      <p:ext uri="{BB962C8B-B14F-4D97-AF65-F5344CB8AC3E}">
        <p14:creationId xmlns:p14="http://schemas.microsoft.com/office/powerpoint/2010/main" val="1940953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 y="246882"/>
            <a:ext cx="8610600" cy="1325563"/>
          </a:xfrm>
        </p:spPr>
        <p:txBody>
          <a:bodyPr/>
          <a:lstStyle/>
          <a:p>
            <a:pPr algn="ctr"/>
            <a:r>
              <a:rPr lang="en-US" b="1" dirty="0">
                <a:highlight>
                  <a:srgbClr val="FFFF00"/>
                </a:highlight>
              </a:rPr>
              <a:t>Building Powerful International Brands</a:t>
            </a:r>
          </a:p>
        </p:txBody>
      </p:sp>
      <p:sp>
        <p:nvSpPr>
          <p:cNvPr id="3" name="Content Placeholder 2"/>
          <p:cNvSpPr>
            <a:spLocks noGrp="1"/>
          </p:cNvSpPr>
          <p:nvPr>
            <p:ph idx="1"/>
          </p:nvPr>
        </p:nvSpPr>
        <p:spPr>
          <a:xfrm>
            <a:off x="602146" y="1572445"/>
            <a:ext cx="7886700" cy="4152952"/>
          </a:xfrm>
        </p:spPr>
        <p:txBody>
          <a:bodyPr>
            <a:normAutofit/>
          </a:bodyPr>
          <a:lstStyle/>
          <a:p>
            <a:r>
              <a:rPr lang="en-US" b="1" dirty="0"/>
              <a:t>BRAND AWARENESS</a:t>
            </a:r>
            <a:r>
              <a:rPr lang="en-US" dirty="0"/>
              <a:t>. Results from marketing efforts that place the brand in a consumer’s mind. </a:t>
            </a:r>
          </a:p>
          <a:p>
            <a:r>
              <a:rPr lang="en-US" b="1" dirty="0"/>
              <a:t>BRAND IMAGE</a:t>
            </a:r>
            <a:r>
              <a:rPr lang="en-US" dirty="0"/>
              <a:t>. Consumers’ perceptions of the brand. Brand image includes perceptions of brand quality.</a:t>
            </a:r>
          </a:p>
          <a:p>
            <a:r>
              <a:rPr lang="en-US" dirty="0"/>
              <a:t>How to build Brand Awareness and Brand Image? </a:t>
            </a:r>
            <a:endParaRPr lang="en-GB" dirty="0"/>
          </a:p>
          <a:p>
            <a:pPr lvl="1"/>
            <a:r>
              <a:rPr lang="en-GB" dirty="0"/>
              <a:t>Attention to </a:t>
            </a:r>
            <a:r>
              <a:rPr lang="en-GB" b="1" dirty="0"/>
              <a:t>product quality</a:t>
            </a:r>
            <a:r>
              <a:rPr lang="en-GB" dirty="0"/>
              <a:t>, excellent </a:t>
            </a:r>
            <a:r>
              <a:rPr lang="en-GB" b="1" dirty="0"/>
              <a:t>customer service</a:t>
            </a:r>
            <a:r>
              <a:rPr lang="en-GB" dirty="0"/>
              <a:t>, and exceeding consumers' expectations</a:t>
            </a:r>
            <a:r>
              <a:rPr lang="en-US" dirty="0"/>
              <a:t>. </a:t>
            </a:r>
          </a:p>
          <a:p>
            <a:pPr lvl="1"/>
            <a:r>
              <a:rPr lang="en-US" b="1" dirty="0"/>
              <a:t>Advertising</a:t>
            </a:r>
            <a:r>
              <a:rPr lang="en-US" dirty="0"/>
              <a:t> and </a:t>
            </a:r>
            <a:r>
              <a:rPr lang="en-US" b="1" dirty="0"/>
              <a:t>promotional</a:t>
            </a:r>
            <a:r>
              <a:rPr lang="en-US" dirty="0"/>
              <a:t> efforts can then be used to support the message.</a:t>
            </a:r>
          </a:p>
          <a:p>
            <a:endParaRPr lang="en-US" dirty="0"/>
          </a:p>
        </p:txBody>
      </p:sp>
      <p:sp>
        <p:nvSpPr>
          <p:cNvPr id="5" name="Slide Number Placeholder 4"/>
          <p:cNvSpPr>
            <a:spLocks noGrp="1"/>
          </p:cNvSpPr>
          <p:nvPr>
            <p:ph type="sldNum" sz="quarter" idx="12"/>
          </p:nvPr>
        </p:nvSpPr>
        <p:spPr/>
        <p:txBody>
          <a:bodyPr/>
          <a:lstStyle/>
          <a:p>
            <a:fld id="{9CE62F59-9C4E-4709-9842-9496C6D856C6}" type="slidenum">
              <a:rPr lang="en-US" smtClean="0"/>
              <a:pPr/>
              <a:t>40</a:t>
            </a:fld>
            <a:endParaRPr lang="en-US"/>
          </a:p>
        </p:txBody>
      </p:sp>
    </p:spTree>
    <p:extLst>
      <p:ext uri="{BB962C8B-B14F-4D97-AF65-F5344CB8AC3E}">
        <p14:creationId xmlns:p14="http://schemas.microsoft.com/office/powerpoint/2010/main" val="25702842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11B85-0276-B91B-0DFA-038195CA0165}"/>
            </a:ext>
          </a:extLst>
        </p:cNvPr>
        <p:cNvGrpSpPr/>
        <p:nvPr/>
      </p:nvGrpSpPr>
      <p:grpSpPr>
        <a:xfrm>
          <a:off x="0" y="0"/>
          <a:ext cx="0" cy="0"/>
          <a:chOff x="0" y="0"/>
          <a:chExt cx="0" cy="0"/>
        </a:xfrm>
      </p:grpSpPr>
      <p:sp>
        <p:nvSpPr>
          <p:cNvPr id="5" name="Content Placeholder 2">
            <a:extLst>
              <a:ext uri="{FF2B5EF4-FFF2-40B4-BE49-F238E27FC236}">
                <a16:creationId xmlns:a16="http://schemas.microsoft.com/office/drawing/2014/main" id="{1CDCF730-A2BA-BE6A-6665-468A4C977A2B}"/>
              </a:ext>
            </a:extLst>
          </p:cNvPr>
          <p:cNvSpPr>
            <a:spLocks noGrp="1"/>
          </p:cNvSpPr>
          <p:nvPr/>
        </p:nvSpPr>
        <p:spPr>
          <a:xfrm>
            <a:off x="254213" y="1295400"/>
            <a:ext cx="8635573" cy="42672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0C0"/>
              </a:buClr>
              <a:buFont typeface="Wingdings" panose="05000000000000000000" pitchFamily="2" charset="2"/>
              <a:buChar char="q"/>
            </a:pPr>
            <a:r>
              <a:rPr lang="en-GB" sz="2400" dirty="0"/>
              <a:t>Consider a global product that you recently purchased. What was standardized or adapted? Why did the marketing team make these choices? What was legally required?</a:t>
            </a:r>
          </a:p>
        </p:txBody>
      </p:sp>
      <p:sp>
        <p:nvSpPr>
          <p:cNvPr id="2" name="Title 1">
            <a:extLst>
              <a:ext uri="{FF2B5EF4-FFF2-40B4-BE49-F238E27FC236}">
                <a16:creationId xmlns:a16="http://schemas.microsoft.com/office/drawing/2014/main" id="{032C80BD-F923-746F-254B-8836251F60B8}"/>
              </a:ext>
            </a:extLst>
          </p:cNvPr>
          <p:cNvSpPr txBox="1">
            <a:spLocks/>
          </p:cNvSpPr>
          <p:nvPr/>
        </p:nvSpPr>
        <p:spPr>
          <a:xfrm>
            <a:off x="609600" y="311785"/>
            <a:ext cx="7772400" cy="914400"/>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highlight>
                  <a:srgbClr val="FFFF00"/>
                </a:highlight>
              </a:rPr>
              <a:t>Individual Activity</a:t>
            </a:r>
            <a:r>
              <a:rPr lang="en-US" sz="1600" dirty="0"/>
              <a:t>– </a:t>
            </a:r>
            <a:r>
              <a:rPr lang="en-US" sz="2400" dirty="0"/>
              <a:t>15 Minutes</a:t>
            </a:r>
            <a:r>
              <a:rPr lang="en-US" sz="2400" dirty="0">
                <a:highlight>
                  <a:srgbClr val="FFFF00"/>
                </a:highlight>
              </a:rPr>
              <a:t> </a:t>
            </a:r>
            <a:endParaRPr lang="en-US" sz="3600" b="1" dirty="0"/>
          </a:p>
        </p:txBody>
      </p:sp>
    </p:spTree>
    <p:extLst>
      <p:ext uri="{BB962C8B-B14F-4D97-AF65-F5344CB8AC3E}">
        <p14:creationId xmlns:p14="http://schemas.microsoft.com/office/powerpoint/2010/main" val="34265846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A0257-8615-1ED0-1A83-1CA7674F23EF}"/>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052875F1-6CAB-7F65-9041-0DBD6DE9E63F}"/>
              </a:ext>
            </a:extLst>
          </p:cNvPr>
          <p:cNvSpPr>
            <a:spLocks noGrp="1"/>
          </p:cNvSpPr>
          <p:nvPr/>
        </p:nvSpPr>
        <p:spPr>
          <a:xfrm>
            <a:off x="2971800" y="3810000"/>
            <a:ext cx="5806988" cy="1405515"/>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800" dirty="0"/>
              <a:t>Next week we will study</a:t>
            </a:r>
          </a:p>
          <a:p>
            <a:pPr marL="0" indent="0" algn="ctr">
              <a:buNone/>
            </a:pPr>
            <a:r>
              <a:rPr lang="en-GB" sz="2800" b="1" dirty="0"/>
              <a:t>International Pricing Strategies and Promotions</a:t>
            </a:r>
          </a:p>
          <a:p>
            <a:pPr algn="ctr">
              <a:buFont typeface="Wingdings" pitchFamily="2" charset="2"/>
              <a:buChar char="v"/>
            </a:pPr>
            <a:endParaRPr lang="en-GB" dirty="0"/>
          </a:p>
          <a:p>
            <a:pPr algn="ctr">
              <a:buFont typeface="Wingdings" pitchFamily="2" charset="2"/>
              <a:buChar char="v"/>
            </a:pPr>
            <a:endParaRPr lang="en-GB" dirty="0"/>
          </a:p>
          <a:p>
            <a:pPr algn="ctr"/>
            <a:endParaRPr lang="en-GB" dirty="0"/>
          </a:p>
        </p:txBody>
      </p:sp>
      <p:sp>
        <p:nvSpPr>
          <p:cNvPr id="3" name="TextBox 4">
            <a:extLst>
              <a:ext uri="{FF2B5EF4-FFF2-40B4-BE49-F238E27FC236}">
                <a16:creationId xmlns:a16="http://schemas.microsoft.com/office/drawing/2014/main" id="{5120C0F2-0D23-0ED8-9D89-4B66AD19E2BC}"/>
              </a:ext>
            </a:extLst>
          </p:cNvPr>
          <p:cNvSpPr txBox="1"/>
          <p:nvPr/>
        </p:nvSpPr>
        <p:spPr>
          <a:xfrm>
            <a:off x="76200" y="457200"/>
            <a:ext cx="4112213"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Any questions?</a:t>
            </a:r>
            <a:endParaRPr lang="en-GB" sz="3600" b="1" dirty="0">
              <a:highlight>
                <a:srgbClr val="FFFF00"/>
              </a:highlight>
            </a:endParaRPr>
          </a:p>
        </p:txBody>
      </p:sp>
      <p:pic>
        <p:nvPicPr>
          <p:cNvPr id="4" name="Picture 3" descr="Image result for any questions gif">
            <a:extLst>
              <a:ext uri="{FF2B5EF4-FFF2-40B4-BE49-F238E27FC236}">
                <a16:creationId xmlns:a16="http://schemas.microsoft.com/office/drawing/2014/main" id="{73F1C5A4-488F-D9AA-47DC-B20F8A7F71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387" y="1075346"/>
            <a:ext cx="3500026" cy="2118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50710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F09BC-F1AB-3DBA-E0C8-F4028AE8E5BD}"/>
              </a:ext>
            </a:extLst>
          </p:cNvPr>
          <p:cNvSpPr txBox="1">
            <a:spLocks/>
          </p:cNvSpPr>
          <p:nvPr/>
        </p:nvSpPr>
        <p:spPr>
          <a:xfrm>
            <a:off x="628650" y="533400"/>
            <a:ext cx="78867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dirty="0"/>
              <a:t>References</a:t>
            </a:r>
          </a:p>
        </p:txBody>
      </p:sp>
      <p:sp>
        <p:nvSpPr>
          <p:cNvPr id="3" name="Content Placeholder 2">
            <a:extLst>
              <a:ext uri="{FF2B5EF4-FFF2-40B4-BE49-F238E27FC236}">
                <a16:creationId xmlns:a16="http://schemas.microsoft.com/office/drawing/2014/main" id="{1C3DF2C6-A3C3-EDAD-D110-1452F43595EE}"/>
              </a:ext>
            </a:extLst>
          </p:cNvPr>
          <p:cNvSpPr txBox="1">
            <a:spLocks/>
          </p:cNvSpPr>
          <p:nvPr/>
        </p:nvSpPr>
        <p:spPr>
          <a:xfrm>
            <a:off x="628650" y="1352524"/>
            <a:ext cx="7886700" cy="4152952"/>
          </a:xfrm>
          <a:prstGeom prst="rect">
            <a:avLst/>
          </a:prstGeom>
        </p:spPr>
        <p:txBody>
          <a:bodyPr>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spcAft>
                <a:spcPts val="600"/>
              </a:spcAft>
              <a:buFont typeface="Arial" panose="020B0604020202020204" pitchFamily="34" charset="0"/>
              <a:buNone/>
            </a:pPr>
            <a:endParaRPr lang="en-GB" sz="1400" b="0" i="0" dirty="0">
              <a:effectLst/>
              <a:latin typeface="Aptos" panose="020B0004020202020204" pitchFamily="34" charset="0"/>
            </a:endParaRPr>
          </a:p>
          <a:p>
            <a:pPr>
              <a:spcBef>
                <a:spcPts val="0"/>
              </a:spcBef>
              <a:spcAft>
                <a:spcPts val="600"/>
              </a:spcAft>
            </a:pPr>
            <a:r>
              <a:rPr lang="en-GB" sz="1400" b="0" i="0" dirty="0">
                <a:effectLst/>
                <a:latin typeface="Aptos" panose="020B0004020202020204" pitchFamily="34" charset="0"/>
              </a:rPr>
              <a:t>Baack, D. G. (2018). </a:t>
            </a:r>
            <a:r>
              <a:rPr lang="en-GB" sz="1400" b="0" i="1" dirty="0">
                <a:effectLst/>
                <a:latin typeface="Aptos" panose="020B0004020202020204" pitchFamily="34" charset="0"/>
              </a:rPr>
              <a:t>International marketing</a:t>
            </a:r>
            <a:r>
              <a:rPr lang="en-GB" sz="1400" b="0" i="0" dirty="0">
                <a:effectLst/>
                <a:latin typeface="Aptos" panose="020B0004020202020204" pitchFamily="34" charset="0"/>
              </a:rPr>
              <a:t>., 2nd edition. London: SAGE Publications.</a:t>
            </a:r>
          </a:p>
          <a:p>
            <a:pPr>
              <a:spcBef>
                <a:spcPts val="0"/>
              </a:spcBef>
              <a:spcAft>
                <a:spcPts val="600"/>
              </a:spcAft>
            </a:pPr>
            <a:r>
              <a:rPr lang="en-GB" sz="1400" dirty="0" err="1">
                <a:latin typeface="Aptos" panose="020B0004020202020204" pitchFamily="34" charset="0"/>
              </a:rPr>
              <a:t>Czinkota</a:t>
            </a:r>
            <a:r>
              <a:rPr lang="en-GB" sz="1400" dirty="0">
                <a:latin typeface="Aptos" panose="020B0004020202020204" pitchFamily="34" charset="0"/>
              </a:rPr>
              <a:t>, M.R. (2011) </a:t>
            </a:r>
            <a:r>
              <a:rPr lang="en-GB" sz="1400" i="1" dirty="0">
                <a:latin typeface="Aptos" panose="020B0004020202020204" pitchFamily="34" charset="0"/>
              </a:rPr>
              <a:t>International Marketing</a:t>
            </a:r>
            <a:r>
              <a:rPr lang="en-GB" sz="1400" dirty="0">
                <a:latin typeface="Aptos" panose="020B0004020202020204" pitchFamily="34" charset="0"/>
              </a:rPr>
              <a:t>. </a:t>
            </a:r>
            <a:r>
              <a:rPr lang="en-GB" sz="1400" dirty="0" err="1">
                <a:latin typeface="Aptos" panose="020B0004020202020204" pitchFamily="34" charset="0"/>
              </a:rPr>
              <a:t>Hampsire</a:t>
            </a:r>
            <a:r>
              <a:rPr lang="en-GB" sz="1400" dirty="0">
                <a:latin typeface="Aptos" panose="020B0004020202020204" pitchFamily="34" charset="0"/>
              </a:rPr>
              <a:t>: Cengage Learning.</a:t>
            </a:r>
          </a:p>
          <a:p>
            <a:pPr>
              <a:spcBef>
                <a:spcPts val="0"/>
              </a:spcBef>
              <a:spcAft>
                <a:spcPts val="600"/>
              </a:spcAft>
            </a:pPr>
            <a:r>
              <a:rPr lang="en-GB" sz="1400" b="0" i="0" dirty="0">
                <a:solidFill>
                  <a:srgbClr val="3A3A3A"/>
                </a:solidFill>
                <a:effectLst/>
                <a:latin typeface="Aptos" panose="020B0004020202020204" pitchFamily="34" charset="0"/>
              </a:rPr>
              <a:t>De </a:t>
            </a:r>
            <a:r>
              <a:rPr lang="en-GB" sz="1400" b="0" i="0" dirty="0" err="1">
                <a:solidFill>
                  <a:srgbClr val="3A3A3A"/>
                </a:solidFill>
                <a:effectLst/>
                <a:latin typeface="Aptos" panose="020B0004020202020204" pitchFamily="34" charset="0"/>
              </a:rPr>
              <a:t>Búrca</a:t>
            </a:r>
            <a:r>
              <a:rPr lang="en-GB" sz="1400" b="0" i="0" dirty="0">
                <a:solidFill>
                  <a:srgbClr val="3A3A3A"/>
                </a:solidFill>
                <a:effectLst/>
                <a:latin typeface="Aptos" panose="020B0004020202020204" pitchFamily="34" charset="0"/>
              </a:rPr>
              <a:t>, S., Fletcher, R. and Brown, L. (2004) </a:t>
            </a:r>
            <a:r>
              <a:rPr lang="en-GB" sz="1400" b="0" i="1" dirty="0">
                <a:solidFill>
                  <a:srgbClr val="3A3A3A"/>
                </a:solidFill>
                <a:effectLst/>
                <a:latin typeface="Aptos" panose="020B0004020202020204" pitchFamily="34" charset="0"/>
              </a:rPr>
              <a:t>International marketing : an SME perspective</a:t>
            </a:r>
            <a:r>
              <a:rPr lang="en-GB" sz="1400" b="0" i="0" dirty="0">
                <a:solidFill>
                  <a:srgbClr val="3A3A3A"/>
                </a:solidFill>
                <a:effectLst/>
                <a:latin typeface="Aptos" panose="020B0004020202020204" pitchFamily="34" charset="0"/>
              </a:rPr>
              <a:t>. 1st ed. Harlow, England: FT Prentice Hall.</a:t>
            </a:r>
            <a:endParaRPr lang="en-GB" sz="1400" dirty="0">
              <a:latin typeface="Aptos" panose="020B0004020202020204" pitchFamily="34" charset="0"/>
            </a:endParaRPr>
          </a:p>
          <a:p>
            <a:pPr>
              <a:spcBef>
                <a:spcPts val="0"/>
              </a:spcBef>
              <a:spcAft>
                <a:spcPts val="600"/>
              </a:spcAft>
            </a:pPr>
            <a:r>
              <a:rPr lang="en-GB" sz="1400" dirty="0">
                <a:latin typeface="Aptos" panose="020B0004020202020204" pitchFamily="34" charset="0"/>
              </a:rPr>
              <a:t>Doole, I. and Lowe, R. (2012) </a:t>
            </a:r>
            <a:r>
              <a:rPr lang="en-GB" sz="1400" i="1" dirty="0">
                <a:latin typeface="Aptos" panose="020B0004020202020204" pitchFamily="34" charset="0"/>
              </a:rPr>
              <a:t>International marketing strategy : analysis, development and implementation</a:t>
            </a:r>
            <a:r>
              <a:rPr lang="en-GB" sz="1400" dirty="0">
                <a:latin typeface="Aptos" panose="020B0004020202020204" pitchFamily="34" charset="0"/>
              </a:rPr>
              <a:t>. Cengage Learning.</a:t>
            </a:r>
          </a:p>
          <a:p>
            <a:pPr>
              <a:spcBef>
                <a:spcPts val="0"/>
              </a:spcBef>
              <a:spcAft>
                <a:spcPts val="600"/>
              </a:spcAft>
            </a:pPr>
            <a:r>
              <a:rPr lang="en-GB" sz="1400" dirty="0">
                <a:latin typeface="Aptos" panose="020B0004020202020204" pitchFamily="34" charset="0"/>
              </a:rPr>
              <a:t>Keegan, W.J. and Green, M.C. (2013) </a:t>
            </a:r>
            <a:r>
              <a:rPr lang="en-GB" sz="1400" i="1" dirty="0">
                <a:latin typeface="Aptos" panose="020B0004020202020204" pitchFamily="34" charset="0"/>
              </a:rPr>
              <a:t>Global marketing</a:t>
            </a:r>
            <a:r>
              <a:rPr lang="en-GB" sz="1400" dirty="0">
                <a:latin typeface="Aptos" panose="020B0004020202020204" pitchFamily="34" charset="0"/>
              </a:rPr>
              <a:t>. 7th ed., global ed. Boston, Mass. ; London: Pearson.</a:t>
            </a:r>
          </a:p>
          <a:p>
            <a:pPr>
              <a:spcBef>
                <a:spcPts val="0"/>
              </a:spcBef>
              <a:spcAft>
                <a:spcPts val="600"/>
              </a:spcAft>
            </a:pPr>
            <a:r>
              <a:rPr lang="en-GB" sz="1400" dirty="0">
                <a:latin typeface="Aptos" panose="020B0004020202020204" pitchFamily="34" charset="0"/>
              </a:rPr>
              <a:t>Ko, E., Kim, E., Taylor, C. R., Kim, K. H., &amp; Kang, I. J. (2007). Cross-national market segmentation in the fashion industry: A study of European, Korean, and US consumers. International Marketing Review, 24(5), 629–651. </a:t>
            </a:r>
          </a:p>
          <a:p>
            <a:pPr>
              <a:spcBef>
                <a:spcPts val="0"/>
              </a:spcBef>
              <a:spcAft>
                <a:spcPts val="600"/>
              </a:spcAft>
            </a:pPr>
            <a:r>
              <a:rPr lang="en-GB" sz="1400" dirty="0">
                <a:latin typeface="Aptos" panose="020B0004020202020204" pitchFamily="34" charset="0"/>
              </a:rPr>
              <a:t>Mathur, U. C. (2008). </a:t>
            </a:r>
            <a:r>
              <a:rPr lang="en-GB" sz="1400" i="1" dirty="0">
                <a:latin typeface="Aptos" panose="020B0004020202020204" pitchFamily="34" charset="0"/>
              </a:rPr>
              <a:t>International marketing management : text and cases</a:t>
            </a:r>
            <a:r>
              <a:rPr lang="en-GB" sz="1400" dirty="0">
                <a:latin typeface="Aptos" panose="020B0004020202020204" pitchFamily="34" charset="0"/>
              </a:rPr>
              <a:t>. SAGE.</a:t>
            </a:r>
          </a:p>
          <a:p>
            <a:pPr>
              <a:spcBef>
                <a:spcPts val="0"/>
              </a:spcBef>
              <a:spcAft>
                <a:spcPts val="600"/>
              </a:spcAft>
            </a:pPr>
            <a:r>
              <a:rPr lang="en-GB" sz="1400" dirty="0">
                <a:latin typeface="Aptos" panose="020B0004020202020204" pitchFamily="34" charset="0"/>
              </a:rPr>
              <a:t>Wind, Y., &amp; Douglas, S. P. (1972). International market segmentation. European Journal of Marketing, 6(1), 17–25.</a:t>
            </a:r>
          </a:p>
          <a:p>
            <a:pPr marL="0" indent="0">
              <a:spcBef>
                <a:spcPts val="0"/>
              </a:spcBef>
              <a:spcAft>
                <a:spcPts val="600"/>
              </a:spcAft>
              <a:buNone/>
            </a:pPr>
            <a:endParaRPr lang="en-GB" sz="1400" dirty="0">
              <a:latin typeface="Aptos" panose="020B0004020202020204" pitchFamily="34" charset="0"/>
            </a:endParaRPr>
          </a:p>
        </p:txBody>
      </p:sp>
    </p:spTree>
    <p:extLst>
      <p:ext uri="{BB962C8B-B14F-4D97-AF65-F5344CB8AC3E}">
        <p14:creationId xmlns:p14="http://schemas.microsoft.com/office/powerpoint/2010/main" val="2216678865"/>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DC PPT master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DC PPT master theme" id="{54717623-23ED-4358-9C73-6518671C19EC}" vid="{8348790F-27F1-4F39-885D-2376FA45C8D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d97129d6-5105-44aa-8953-de11b416c37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17F0BAA444E2C478D04B3C300BA99D3" ma:contentTypeVersion="11" ma:contentTypeDescription="Create a new document." ma:contentTypeScope="" ma:versionID="b3e034b9cfe95bf25d9ebd403f11ceb7">
  <xsd:schema xmlns:xsd="http://www.w3.org/2001/XMLSchema" xmlns:xs="http://www.w3.org/2001/XMLSchema" xmlns:p="http://schemas.microsoft.com/office/2006/metadata/properties" xmlns:ns3="d97129d6-5105-44aa-8953-de11b416c376" targetNamespace="http://schemas.microsoft.com/office/2006/metadata/properties" ma:root="true" ma:fieldsID="80a173d080483538636c9b385a11b276" ns3:_="">
    <xsd:import namespace="d97129d6-5105-44aa-8953-de11b416c37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7129d6-5105-44aa-8953-de11b416c37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E8F24E-E64B-463A-9BCA-0112C213295A}">
  <ds:schemaRefs>
    <ds:schemaRef ds:uri="http://schemas.microsoft.com/sharepoint/v3/contenttype/forms"/>
  </ds:schemaRefs>
</ds:datastoreItem>
</file>

<file path=customXml/itemProps2.xml><?xml version="1.0" encoding="utf-8"?>
<ds:datastoreItem xmlns:ds="http://schemas.openxmlformats.org/officeDocument/2006/customXml" ds:itemID="{C279F5A8-8FE8-4011-A94E-67FC9BF8E394}">
  <ds:schemaRefs>
    <ds:schemaRef ds:uri="http://purl.org/dc/terms/"/>
    <ds:schemaRef ds:uri="http://schemas.microsoft.com/office/infopath/2007/PartnerControls"/>
    <ds:schemaRef ds:uri="http://www.w3.org/XML/1998/namespace"/>
    <ds:schemaRef ds:uri="http://schemas.openxmlformats.org/package/2006/metadata/core-properties"/>
    <ds:schemaRef ds:uri="http://purl.org/dc/elements/1.1/"/>
    <ds:schemaRef ds:uri="http://purl.org/dc/dcmitype/"/>
    <ds:schemaRef ds:uri="d97129d6-5105-44aa-8953-de11b416c376"/>
    <ds:schemaRef ds:uri="http://schemas.microsoft.com/office/2006/documentManagement/types"/>
    <ds:schemaRef ds:uri="http://schemas.microsoft.com/office/2006/metadata/properties"/>
  </ds:schemaRefs>
</ds:datastoreItem>
</file>

<file path=customXml/itemProps3.xml><?xml version="1.0" encoding="utf-8"?>
<ds:datastoreItem xmlns:ds="http://schemas.openxmlformats.org/officeDocument/2006/customXml" ds:itemID="{0F34A084-252A-4482-8169-1453D92F7F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7129d6-5105-44aa-8953-de11b416c3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CW_TEMPLATE_PPTX</Template>
  <TotalTime>8553</TotalTime>
  <Words>2082</Words>
  <Application>Microsoft Office PowerPoint</Application>
  <PresentationFormat>On-screen Show (4:3)</PresentationFormat>
  <Paragraphs>213</Paragraphs>
  <Slides>43</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Aptos</vt:lpstr>
      <vt:lpstr>Aptos Display</vt:lpstr>
      <vt:lpstr>Arial</vt:lpstr>
      <vt:lpstr>Calibri</vt:lpstr>
      <vt:lpstr>Courier New</vt:lpstr>
      <vt:lpstr>Wingdings</vt:lpstr>
      <vt:lpstr>Custom Design</vt:lpstr>
      <vt:lpstr>CDC PPT master theme</vt:lpstr>
      <vt:lpstr>International Marketing: Principles and Practices LCMB 7026</vt:lpstr>
      <vt:lpstr>Week Six</vt:lpstr>
      <vt:lpstr>Last Week</vt:lpstr>
      <vt:lpstr>PowerPoint Presentation</vt:lpstr>
      <vt:lpstr>Learning Objective 1</vt:lpstr>
      <vt:lpstr>Goods versus Services 1 of 2</vt:lpstr>
      <vt:lpstr>PowerPoint Presentation</vt:lpstr>
      <vt:lpstr>PowerPoint Presentation</vt:lpstr>
      <vt:lpstr>Classifications of Products </vt:lpstr>
      <vt:lpstr>PowerPoint Presentation</vt:lpstr>
      <vt:lpstr>Classifications of  Products – Convenience Products</vt:lpstr>
      <vt:lpstr>PowerPoint Presentation</vt:lpstr>
      <vt:lpstr>Classifications of Products – Shopping Products</vt:lpstr>
      <vt:lpstr>Classifications of Products –Specialty Products</vt:lpstr>
      <vt:lpstr>PowerPoint Presentation</vt:lpstr>
      <vt:lpstr>Product Dimensions 1 of 2</vt:lpstr>
      <vt:lpstr>PowerPoint Presentation</vt:lpstr>
      <vt:lpstr>International Product Mix Management – Product Lines</vt:lpstr>
      <vt:lpstr>International Product Mix Management – Packaging 1 of 3</vt:lpstr>
      <vt:lpstr>PowerPoint Presentation</vt:lpstr>
      <vt:lpstr>PowerPoint Presentation</vt:lpstr>
      <vt:lpstr>PowerPoint Presentation</vt:lpstr>
      <vt:lpstr>PowerPoint Presentation</vt:lpstr>
      <vt:lpstr>PowerPoint Presentation</vt:lpstr>
      <vt:lpstr>Labeling</vt:lpstr>
      <vt:lpstr>PowerPoint Presentation</vt:lpstr>
      <vt:lpstr>PowerPoint Presentation</vt:lpstr>
      <vt:lpstr>International Product Quality Standards</vt:lpstr>
      <vt:lpstr>Learning Objective 2</vt:lpstr>
      <vt:lpstr>Standardization</vt:lpstr>
      <vt:lpstr>Adaptation</vt:lpstr>
      <vt:lpstr>Adaptation</vt:lpstr>
      <vt:lpstr>Laws and Adaptation</vt:lpstr>
      <vt:lpstr>Combining Standardization and Adaptation</vt:lpstr>
      <vt:lpstr>Learning Objective 3</vt:lpstr>
      <vt:lpstr>International Brand Management</vt:lpstr>
      <vt:lpstr>Brandmark quiz </vt:lpstr>
      <vt:lpstr>Brand Strategies</vt:lpstr>
      <vt:lpstr>PowerPoint Presentation</vt:lpstr>
      <vt:lpstr>Building Powerful International Brands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One Essentials of International Marketing   Chapter One Introduction to International Marketing</dc:title>
  <dc:creator>Dan Baack</dc:creator>
  <cp:lastModifiedBy>Dian Mayasari</cp:lastModifiedBy>
  <cp:revision>844</cp:revision>
  <dcterms:created xsi:type="dcterms:W3CDTF">2011-10-11T02:36:14Z</dcterms:created>
  <dcterms:modified xsi:type="dcterms:W3CDTF">2026-10-13T08:51:13Z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0x010100F17F0BAA444E2C478D04B3C300BA99D3</vt:lpwstr>
  </property>
</Properties>
</file>