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bEm8qexx1iAcZRArLIcnAHaE6" ContentType="image/jpe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>
        <p:scale>
          <a:sx n="99" d="100"/>
          <a:sy n="99" d="100"/>
        </p:scale>
        <p:origin x="-390" y="-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bEm8qexx1iAcZRArLIcnAHaE6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umbles.com/?msclkid=50ce3945ae2f1f0ff899531658529650&amp;utm_source=bing&amp;utm_medium=cpc&amp;utm_campaign=Smart%20Shopping&amp;utm_term=www.yumbles.com&amp;utm_content=Ad%20group%20%231" TargetMode="External"/><Relationship Id="rId2" Type="http://schemas.openxmlformats.org/officeDocument/2006/relationships/hyperlink" Target="https://www.bing.com/ck/a?!&amp;&amp;p=b2466152813fe7e853644b8a22907bcfd1bcbe0b36e481767c1d910583f66374JmltdHM9MTc4MTQ4MTYwMA&amp;ptn=3&amp;ver=2&amp;hsh=4&amp;fclid=3bec39cc-897c-63eb-21f9-2ed4883262c6&amp;u=a1aHR0cHM6Ly9hcGFzdHlsZS5hcGEub3JnL2Jsb2cvaG93LXRvLWNpdGUtY2hhdGdwdA&amp;ntb=1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sallysbakingaddiction.com/homemade-artisan-bread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Effective Teamworking and Communication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LCLM4003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Inna Bielska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 :2531429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Anita Nan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Basil’s Bakery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This presentation focuses on Basil Bakery, a small independent bakery situated in a shopping retail park in Coventry, UK.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The COVID-19 pandemic brough significant challenges, leading to a fall in sales and profits. This presentation examines the current situation of Basils Bakery using the 5W2H, PESTEL and SWOT analysis methods.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Finally, possible solution will be proposed to help Basils Bakery enhance performance and achieve sustainable growth.</a:t>
            </a:r>
          </a:p>
          <a:p>
            <a:r>
              <a:rPr lang="en-GB" sz="1800" dirty="0">
                <a:solidFill>
                  <a:schemeClr val="accent4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5W2H 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is a checklist that helps answer the right questions.</a:t>
            </a:r>
          </a:p>
          <a:p>
            <a:r>
              <a:rPr lang="en-GB" sz="1800" dirty="0">
                <a:solidFill>
                  <a:schemeClr val="accent4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PESTEL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is an acronym- Political(P), Economic(E),Social(S), Technological(T), Environmental(E), Legal(L).</a:t>
            </a:r>
          </a:p>
          <a:p>
            <a:r>
              <a:rPr lang="en-GB" sz="1800" dirty="0">
                <a:solidFill>
                  <a:schemeClr val="accent4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SWOT 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analysis is a business tool used to identify a company Strengths, Weaknesses , Opportunities and Threats. </a:t>
            </a:r>
            <a:endParaRPr lang="en-GB" sz="1800" dirty="0">
              <a:solidFill>
                <a:schemeClr val="accent4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 dirty="0">
                <a:solidFill>
                  <a:schemeClr val="tx1"/>
                </a:solidFill>
              </a:rPr>
              <a:t>Basil’s Bakery</a:t>
            </a:r>
            <a:endParaRPr lang="en-GB" sz="2400" dirty="0">
              <a:solidFill>
                <a:schemeClr val="tx1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Founded in 2015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Owners: is Basil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Sells are lower 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Small independent artesian bakery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Located in Coventry , UK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Build a loyal local customer base </a:t>
            </a:r>
            <a:endPara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E8C029B-6BE2-BC5F-2A57-2D3B0DD7F7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9866" y="1400476"/>
            <a:ext cx="4564530" cy="2257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5200834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What: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Basils Bakery is a small independent bakery selling organic cakes, pastries and bread. </a:t>
            </a:r>
          </a:p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The business is owned by Basil artisan baker, that serves local shoppers, office workers and warehouse workers.</a:t>
            </a:r>
          </a:p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Basils Bakery is located in a shopping retail park in Coventry, UK next to an industrial area.</a:t>
            </a:r>
          </a:p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The bakery was founded in 2015. Sales increased until 2020 but have remained low from 2023-2025.</a:t>
            </a:r>
          </a:p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Fewer people visit the retail park, more people work from home. Basils has no delivery service.</a:t>
            </a:r>
          </a:p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Customers can't pre-order due to busy baking and cannot always pick up the phone. There is no delivery service.</a:t>
            </a:r>
          </a:p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much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Sales lowered around 25%than in 2019, while expenses have increased.  </a:t>
            </a:r>
          </a:p>
          <a:p>
            <a:endPara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73229" y="1109342"/>
            <a:ext cx="9409329" cy="4623816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POLITICAL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Post-pandemic impact and changes shopping patterns in Basil bakery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Increases of the National Minimum Wage have raised staffing cost</a:t>
            </a:r>
          </a:p>
          <a:p>
            <a:r>
              <a:rPr lang="en-GB" b="1" dirty="0">
                <a:solidFill>
                  <a:schemeClr val="tx1"/>
                </a:solidFill>
              </a:rPr>
              <a:t>ECONOMIC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Supplies become more costly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Hight rise of utility cost, insurances </a:t>
            </a:r>
          </a:p>
          <a:p>
            <a:r>
              <a:rPr lang="en-GB" b="1" dirty="0">
                <a:solidFill>
                  <a:schemeClr val="tx1"/>
                </a:solidFill>
              </a:rPr>
              <a:t>SOCIAL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Lots of customers working from home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moving to online orders and deliveries 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/>
          <a:lstStyle/>
          <a:p>
            <a:pPr marL="0" indent="0">
              <a:buNone/>
            </a:pPr>
            <a:r>
              <a:rPr lang="en-GB" sz="2000" b="1" dirty="0"/>
              <a:t>TECHNOLOGICAL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Lack of digital ordering system and delivery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During busy time Basil bakery can't answer a phone on time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Basil must follow all food hygiene and safety law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Rasing insurance cost and other legal requirements </a:t>
            </a:r>
          </a:p>
          <a:p>
            <a:pPr marL="0" indent="0">
              <a:buNone/>
            </a:pPr>
            <a:r>
              <a:rPr lang="en-GB" sz="2000" b="1" dirty="0"/>
              <a:t>ENVIRONMENTAL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Organic ingredients supplies may be affected by weather condition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Supply chain challenges can increase cost of ingredients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 (Fishbone diagram)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3744" y="713743"/>
            <a:ext cx="11003868" cy="5811164"/>
          </a:xfrm>
        </p:spPr>
        <p:txBody>
          <a:bodyPr/>
          <a:lstStyle/>
          <a:p>
            <a:r>
              <a:rPr lang="en-US" dirty="0"/>
              <a:t>  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92B7FDC-9DDB-442C-714A-2129B9A1C56F}"/>
              </a:ext>
            </a:extLst>
          </p:cNvPr>
          <p:cNvSpPr/>
          <p:nvPr/>
        </p:nvSpPr>
        <p:spPr>
          <a:xfrm>
            <a:off x="7723912" y="3107977"/>
            <a:ext cx="3053443" cy="91984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sales and customer visits 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52F934C5-77CF-8B3F-7FEA-A59614733A1A}"/>
              </a:ext>
            </a:extLst>
          </p:cNvPr>
          <p:cNvCxnSpPr/>
          <p:nvPr/>
        </p:nvCxnSpPr>
        <p:spPr>
          <a:xfrm>
            <a:off x="2172197" y="3383280"/>
            <a:ext cx="555171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Flowchart: Preparation 6">
            <a:extLst>
              <a:ext uri="{FF2B5EF4-FFF2-40B4-BE49-F238E27FC236}">
                <a16:creationId xmlns:a16="http://schemas.microsoft.com/office/drawing/2014/main" id="{54B1A2F3-21F4-62E6-A26C-741A58071890}"/>
              </a:ext>
            </a:extLst>
          </p:cNvPr>
          <p:cNvSpPr/>
          <p:nvPr/>
        </p:nvSpPr>
        <p:spPr>
          <a:xfrm>
            <a:off x="567891" y="1207973"/>
            <a:ext cx="3346463" cy="484654"/>
          </a:xfrm>
          <a:prstGeom prst="flowChartPreparation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Man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D4A76B60-D0A3-ECA8-7092-EF0B954C5C9B}"/>
              </a:ext>
            </a:extLst>
          </p:cNvPr>
          <p:cNvCxnSpPr>
            <a:cxnSpLocks/>
          </p:cNvCxnSpPr>
          <p:nvPr/>
        </p:nvCxnSpPr>
        <p:spPr>
          <a:xfrm>
            <a:off x="3391928" y="1749170"/>
            <a:ext cx="518734" cy="15905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CBC9D2DC-6A6F-5283-1312-6615419108AC}"/>
              </a:ext>
            </a:extLst>
          </p:cNvPr>
          <p:cNvSpPr txBox="1"/>
          <p:nvPr/>
        </p:nvSpPr>
        <p:spPr>
          <a:xfrm>
            <a:off x="450745" y="1679149"/>
            <a:ext cx="33866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Shoppers preferences and habits have shifted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0429CD9-710D-08C4-63F8-A00E5AB69181}"/>
              </a:ext>
            </a:extLst>
          </p:cNvPr>
          <p:cNvSpPr txBox="1"/>
          <p:nvPr/>
        </p:nvSpPr>
        <p:spPr>
          <a:xfrm>
            <a:off x="450745" y="2237723"/>
            <a:ext cx="31370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Less footfall in the retail area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D8B8D5A-D884-2289-35D9-52AF3BC575FC}"/>
              </a:ext>
            </a:extLst>
          </p:cNvPr>
          <p:cNvSpPr txBox="1"/>
          <p:nvPr/>
        </p:nvSpPr>
        <p:spPr>
          <a:xfrm>
            <a:off x="450745" y="2512421"/>
            <a:ext cx="31580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Fewer people working in the retail park</a:t>
            </a:r>
          </a:p>
        </p:txBody>
      </p:sp>
      <p:sp>
        <p:nvSpPr>
          <p:cNvPr id="37" name="Flowchart: Preparation 36">
            <a:extLst>
              <a:ext uri="{FF2B5EF4-FFF2-40B4-BE49-F238E27FC236}">
                <a16:creationId xmlns:a16="http://schemas.microsoft.com/office/drawing/2014/main" id="{BD0D66C8-9493-A508-45DD-89A914243546}"/>
              </a:ext>
            </a:extLst>
          </p:cNvPr>
          <p:cNvSpPr/>
          <p:nvPr/>
        </p:nvSpPr>
        <p:spPr>
          <a:xfrm>
            <a:off x="4031500" y="1203975"/>
            <a:ext cx="4650487" cy="481368"/>
          </a:xfrm>
          <a:prstGeom prst="flowChartPreparation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Machines/Technology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A3A96F16-0238-7D73-0598-EC4C588A5C70}"/>
              </a:ext>
            </a:extLst>
          </p:cNvPr>
          <p:cNvSpPr txBox="1"/>
          <p:nvPr/>
        </p:nvSpPr>
        <p:spPr>
          <a:xfrm>
            <a:off x="3741148" y="1749170"/>
            <a:ext cx="43103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 digital ordering or booking system 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BACCB4A9-7302-AF21-15DA-38B6129B5FCE}"/>
              </a:ext>
            </a:extLst>
          </p:cNvPr>
          <p:cNvSpPr txBox="1"/>
          <p:nvPr/>
        </p:nvSpPr>
        <p:spPr>
          <a:xfrm>
            <a:off x="3762157" y="2089308"/>
            <a:ext cx="31580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 delivery options available  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0E174288-CF68-65B4-EBDA-6A37EECF44E9}"/>
              </a:ext>
            </a:extLst>
          </p:cNvPr>
          <p:cNvSpPr txBox="1"/>
          <p:nvPr/>
        </p:nvSpPr>
        <p:spPr>
          <a:xfrm>
            <a:off x="3720164" y="2457398"/>
            <a:ext cx="3493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Difficult to contact when busy</a:t>
            </a:r>
          </a:p>
        </p:txBody>
      </p:sp>
      <p:sp>
        <p:nvSpPr>
          <p:cNvPr id="66" name="Flowchart: Preparation 65">
            <a:extLst>
              <a:ext uri="{FF2B5EF4-FFF2-40B4-BE49-F238E27FC236}">
                <a16:creationId xmlns:a16="http://schemas.microsoft.com/office/drawing/2014/main" id="{57BFDD3B-C558-E887-B6CA-601836A20509}"/>
              </a:ext>
            </a:extLst>
          </p:cNvPr>
          <p:cNvSpPr/>
          <p:nvPr/>
        </p:nvSpPr>
        <p:spPr>
          <a:xfrm>
            <a:off x="1018834" y="5061215"/>
            <a:ext cx="3232878" cy="447090"/>
          </a:xfrm>
          <a:prstGeom prst="flowChartPreparation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  <a:r>
              <a:rPr lang="en-GB" dirty="0"/>
              <a:t> </a:t>
            </a:r>
          </a:p>
        </p:txBody>
      </p:sp>
      <p:cxnSp>
        <p:nvCxnSpPr>
          <p:cNvPr id="70" name="Straight Arrow Connector 69">
            <a:extLst>
              <a:ext uri="{FF2B5EF4-FFF2-40B4-BE49-F238E27FC236}">
                <a16:creationId xmlns:a16="http://schemas.microsoft.com/office/drawing/2014/main" id="{5554133C-0325-F2FC-865D-A136A077C278}"/>
              </a:ext>
            </a:extLst>
          </p:cNvPr>
          <p:cNvCxnSpPr>
            <a:cxnSpLocks/>
          </p:cNvCxnSpPr>
          <p:nvPr/>
        </p:nvCxnSpPr>
        <p:spPr>
          <a:xfrm flipH="1" flipV="1">
            <a:off x="3977722" y="3479966"/>
            <a:ext cx="83520" cy="168347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EE464078-EDE3-E4F4-0217-883F9F87CEBD}"/>
              </a:ext>
            </a:extLst>
          </p:cNvPr>
          <p:cNvCxnSpPr>
            <a:cxnSpLocks/>
          </p:cNvCxnSpPr>
          <p:nvPr/>
        </p:nvCxnSpPr>
        <p:spPr>
          <a:xfrm>
            <a:off x="1145406" y="3981042"/>
            <a:ext cx="2463353" cy="170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TextBox 75">
            <a:extLst>
              <a:ext uri="{FF2B5EF4-FFF2-40B4-BE49-F238E27FC236}">
                <a16:creationId xmlns:a16="http://schemas.microsoft.com/office/drawing/2014/main" id="{438FD1EC-F6DA-EC82-FAAB-D3BFBB116DA2}"/>
              </a:ext>
            </a:extLst>
          </p:cNvPr>
          <p:cNvSpPr txBox="1"/>
          <p:nvPr/>
        </p:nvSpPr>
        <p:spPr>
          <a:xfrm>
            <a:off x="1038085" y="3648863"/>
            <a:ext cx="36145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Higher cost of ingredients </a:t>
            </a:r>
          </a:p>
        </p:txBody>
      </p: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2C3BD3AD-F8ED-2F48-2223-6DAB72D2F608}"/>
              </a:ext>
            </a:extLst>
          </p:cNvPr>
          <p:cNvCxnSpPr>
            <a:cxnSpLocks/>
          </p:cNvCxnSpPr>
          <p:nvPr/>
        </p:nvCxnSpPr>
        <p:spPr>
          <a:xfrm flipV="1">
            <a:off x="1145406" y="4570908"/>
            <a:ext cx="2810577" cy="168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8" name="TextBox 87">
            <a:extLst>
              <a:ext uri="{FF2B5EF4-FFF2-40B4-BE49-F238E27FC236}">
                <a16:creationId xmlns:a16="http://schemas.microsoft.com/office/drawing/2014/main" id="{7530A357-C8A5-7DFD-A691-708CF9648BD4}"/>
              </a:ext>
            </a:extLst>
          </p:cNvPr>
          <p:cNvSpPr txBox="1"/>
          <p:nvPr/>
        </p:nvSpPr>
        <p:spPr>
          <a:xfrm>
            <a:off x="992502" y="3966967"/>
            <a:ext cx="3291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Increased utility and energy costs 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95D87EBC-3F09-1DCE-1A72-D30B56595DEC}"/>
              </a:ext>
            </a:extLst>
          </p:cNvPr>
          <p:cNvCxnSpPr>
            <a:cxnSpLocks/>
          </p:cNvCxnSpPr>
          <p:nvPr/>
        </p:nvCxnSpPr>
        <p:spPr>
          <a:xfrm>
            <a:off x="567891" y="2251201"/>
            <a:ext cx="28902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9528414-A4DE-E569-4FBD-36A4DC67FBB6}"/>
              </a:ext>
            </a:extLst>
          </p:cNvPr>
          <p:cNvCxnSpPr>
            <a:cxnSpLocks/>
          </p:cNvCxnSpPr>
          <p:nvPr/>
        </p:nvCxnSpPr>
        <p:spPr>
          <a:xfrm>
            <a:off x="567891" y="2569945"/>
            <a:ext cx="2890204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8EF2A682-AAC0-EC4F-FE9E-1F4FA64AF258}"/>
              </a:ext>
            </a:extLst>
          </p:cNvPr>
          <p:cNvCxnSpPr>
            <a:cxnSpLocks/>
          </p:cNvCxnSpPr>
          <p:nvPr/>
        </p:nvCxnSpPr>
        <p:spPr>
          <a:xfrm>
            <a:off x="502687" y="3117060"/>
            <a:ext cx="282840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C8325A6A-6408-8DD2-BCA4-5E6C9BA06F55}"/>
              </a:ext>
            </a:extLst>
          </p:cNvPr>
          <p:cNvCxnSpPr>
            <a:cxnSpLocks/>
          </p:cNvCxnSpPr>
          <p:nvPr/>
        </p:nvCxnSpPr>
        <p:spPr>
          <a:xfrm flipV="1">
            <a:off x="3810585" y="2813277"/>
            <a:ext cx="2971431" cy="46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C90132D5-C466-2F31-0745-80398CDD92F7}"/>
              </a:ext>
            </a:extLst>
          </p:cNvPr>
          <p:cNvCxnSpPr/>
          <p:nvPr/>
        </p:nvCxnSpPr>
        <p:spPr>
          <a:xfrm>
            <a:off x="3837353" y="2422389"/>
            <a:ext cx="294466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1BB00ABA-5270-3F77-138E-A00B080DE852}"/>
              </a:ext>
            </a:extLst>
          </p:cNvPr>
          <p:cNvCxnSpPr/>
          <p:nvPr/>
        </p:nvCxnSpPr>
        <p:spPr>
          <a:xfrm>
            <a:off x="3837353" y="2089308"/>
            <a:ext cx="376660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B663ED9E-03C5-FC40-6FCE-E0EFBC7ADD5C}"/>
              </a:ext>
            </a:extLst>
          </p:cNvPr>
          <p:cNvCxnSpPr>
            <a:cxnSpLocks/>
          </p:cNvCxnSpPr>
          <p:nvPr/>
        </p:nvCxnSpPr>
        <p:spPr>
          <a:xfrm flipH="1">
            <a:off x="7518179" y="1708700"/>
            <a:ext cx="260530" cy="155348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TextBox 85">
            <a:extLst>
              <a:ext uri="{FF2B5EF4-FFF2-40B4-BE49-F238E27FC236}">
                <a16:creationId xmlns:a16="http://schemas.microsoft.com/office/drawing/2014/main" id="{C5F4BFFD-29FA-A955-457F-FECEA40D7A7B}"/>
              </a:ext>
            </a:extLst>
          </p:cNvPr>
          <p:cNvSpPr txBox="1"/>
          <p:nvPr/>
        </p:nvSpPr>
        <p:spPr>
          <a:xfrm>
            <a:off x="1145406" y="4602598"/>
            <a:ext cx="29597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Higher rent ,insurance cost</a:t>
            </a:r>
          </a:p>
        </p:txBody>
      </p:sp>
      <p:sp>
        <p:nvSpPr>
          <p:cNvPr id="90" name="Flowchart: Preparation 89">
            <a:extLst>
              <a:ext uri="{FF2B5EF4-FFF2-40B4-BE49-F238E27FC236}">
                <a16:creationId xmlns:a16="http://schemas.microsoft.com/office/drawing/2014/main" id="{DB8407F3-5B1D-EE7F-5AFF-BFC997891F2E}"/>
              </a:ext>
            </a:extLst>
          </p:cNvPr>
          <p:cNvSpPr/>
          <p:nvPr/>
        </p:nvSpPr>
        <p:spPr>
          <a:xfrm>
            <a:off x="4928135" y="5045333"/>
            <a:ext cx="2675823" cy="447086"/>
          </a:xfrm>
          <a:prstGeom prst="flowChartPreparation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Supply</a:t>
            </a:r>
          </a:p>
        </p:txBody>
      </p:sp>
      <p:cxnSp>
        <p:nvCxnSpPr>
          <p:cNvPr id="92" name="Straight Connector 91">
            <a:extLst>
              <a:ext uri="{FF2B5EF4-FFF2-40B4-BE49-F238E27FC236}">
                <a16:creationId xmlns:a16="http://schemas.microsoft.com/office/drawing/2014/main" id="{221BE35C-9567-9320-096C-D48B03E07BC5}"/>
              </a:ext>
            </a:extLst>
          </p:cNvPr>
          <p:cNvCxnSpPr/>
          <p:nvPr/>
        </p:nvCxnSpPr>
        <p:spPr>
          <a:xfrm>
            <a:off x="1111718" y="4971930"/>
            <a:ext cx="29077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6" name="TextBox 95">
            <a:extLst>
              <a:ext uri="{FF2B5EF4-FFF2-40B4-BE49-F238E27FC236}">
                <a16:creationId xmlns:a16="http://schemas.microsoft.com/office/drawing/2014/main" id="{C1DEF8BD-4848-33AE-F439-FE747D4B69F2}"/>
              </a:ext>
            </a:extLst>
          </p:cNvPr>
          <p:cNvSpPr txBox="1"/>
          <p:nvPr/>
        </p:nvSpPr>
        <p:spPr>
          <a:xfrm>
            <a:off x="4019482" y="3643513"/>
            <a:ext cx="37044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Depend on organic ingredients </a:t>
            </a:r>
          </a:p>
        </p:txBody>
      </p:sp>
      <p:cxnSp>
        <p:nvCxnSpPr>
          <p:cNvPr id="98" name="Straight Connector 97">
            <a:extLst>
              <a:ext uri="{FF2B5EF4-FFF2-40B4-BE49-F238E27FC236}">
                <a16:creationId xmlns:a16="http://schemas.microsoft.com/office/drawing/2014/main" id="{6DDB4A6D-3A00-4DDF-A1BC-936F78B92134}"/>
              </a:ext>
            </a:extLst>
          </p:cNvPr>
          <p:cNvCxnSpPr>
            <a:cxnSpLocks/>
          </p:cNvCxnSpPr>
          <p:nvPr/>
        </p:nvCxnSpPr>
        <p:spPr>
          <a:xfrm>
            <a:off x="4061242" y="4030103"/>
            <a:ext cx="3151987" cy="1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TextBox 101">
            <a:extLst>
              <a:ext uri="{FF2B5EF4-FFF2-40B4-BE49-F238E27FC236}">
                <a16:creationId xmlns:a16="http://schemas.microsoft.com/office/drawing/2014/main" id="{8BAEF59F-4084-1407-6C81-21721EDCFC11}"/>
              </a:ext>
            </a:extLst>
          </p:cNvPr>
          <p:cNvSpPr txBox="1"/>
          <p:nvPr/>
        </p:nvSpPr>
        <p:spPr>
          <a:xfrm>
            <a:off x="4053170" y="4063810"/>
            <a:ext cx="35507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Price change difficult to control</a:t>
            </a:r>
          </a:p>
        </p:txBody>
      </p:sp>
      <p:cxnSp>
        <p:nvCxnSpPr>
          <p:cNvPr id="104" name="Straight Connector 103">
            <a:extLst>
              <a:ext uri="{FF2B5EF4-FFF2-40B4-BE49-F238E27FC236}">
                <a16:creationId xmlns:a16="http://schemas.microsoft.com/office/drawing/2014/main" id="{561FB7DE-C07E-688C-9050-A6BA894FC076}"/>
              </a:ext>
            </a:extLst>
          </p:cNvPr>
          <p:cNvCxnSpPr>
            <a:cxnSpLocks/>
          </p:cNvCxnSpPr>
          <p:nvPr/>
        </p:nvCxnSpPr>
        <p:spPr>
          <a:xfrm>
            <a:off x="4155556" y="4433142"/>
            <a:ext cx="29633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Arrow Connector 107">
            <a:extLst>
              <a:ext uri="{FF2B5EF4-FFF2-40B4-BE49-F238E27FC236}">
                <a16:creationId xmlns:a16="http://schemas.microsoft.com/office/drawing/2014/main" id="{AD7B6B69-F9D7-B8DA-1200-7236E47B566D}"/>
              </a:ext>
            </a:extLst>
          </p:cNvPr>
          <p:cNvCxnSpPr>
            <a:cxnSpLocks/>
          </p:cNvCxnSpPr>
          <p:nvPr/>
        </p:nvCxnSpPr>
        <p:spPr>
          <a:xfrm flipH="1" flipV="1">
            <a:off x="7269562" y="3463357"/>
            <a:ext cx="149400" cy="15978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2" name="Picture 111" descr="Nostalgia Theme Background Images, HD Pictures and Wallpaper For Free ...">
            <a:extLst>
              <a:ext uri="{FF2B5EF4-FFF2-40B4-BE49-F238E27FC236}">
                <a16:creationId xmlns:a16="http://schemas.microsoft.com/office/drawing/2014/main" id="{7E64C490-0B8F-C8B3-A4BD-F0A57F150F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54649" y="1491386"/>
            <a:ext cx="2369389" cy="1569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8B39729-A737-2396-8035-7B949A71CD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7329" y="680385"/>
            <a:ext cx="7724534" cy="515071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7044" y="1568918"/>
            <a:ext cx="9887567" cy="4447834"/>
          </a:xfrm>
        </p:spPr>
        <p:txBody>
          <a:bodyPr/>
          <a:lstStyle/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Basils Bakery benefits from strong product quality and customer loyalty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Rising business costs are affecting profitability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Sales have declined due to lower footfall and changing customers habits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Opportunities such an online ordering and delivery could increase sales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Adapting to customer needs will help ensure long-term success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>
            <a:normAutofit/>
          </a:bodyPr>
          <a:lstStyle/>
          <a:p>
            <a:r>
              <a:rPr lang="en-GB" b="1" dirty="0">
                <a:hlinkClick r:id="rId2"/>
              </a:rPr>
              <a:t>1.APA Style</a:t>
            </a:r>
            <a:r>
              <a:rPr lang="en-GB" dirty="0">
                <a:hlinkClick r:id="rId2"/>
              </a:rPr>
              <a:t>: Include OpenAI as the author, the version number, the date, and the URL. Example: OpenAI. (2023). ChatGPT (Mar 14 version) [Large language model]. https://chat.openai.com/chat</a:t>
            </a:r>
          </a:p>
          <a:p>
            <a:r>
              <a:rPr lang="en-GB" dirty="0">
                <a:hlinkClick r:id="rId2"/>
              </a:rPr>
              <a:t>2. Johnson, G.,</a:t>
            </a:r>
            <a:r>
              <a:rPr lang="en-GB" dirty="0" err="1">
                <a:hlinkClick r:id="rId2"/>
              </a:rPr>
              <a:t>Scholes,K</a:t>
            </a:r>
            <a:r>
              <a:rPr lang="en-GB" dirty="0">
                <a:hlinkClick r:id="rId2"/>
              </a:rPr>
              <a:t>. and Whittington, R. (2020) </a:t>
            </a:r>
            <a:r>
              <a:rPr lang="en-GB" i="1" dirty="0">
                <a:hlinkClick r:id="rId2"/>
              </a:rPr>
              <a:t>Exploring Strategy</a:t>
            </a:r>
            <a:r>
              <a:rPr lang="en-GB" dirty="0">
                <a:hlinkClick r:id="rId2"/>
              </a:rPr>
              <a:t>. 12</a:t>
            </a:r>
            <a:r>
              <a:rPr lang="en-GB" baseline="30000" dirty="0">
                <a:hlinkClick r:id="rId2"/>
              </a:rPr>
              <a:t>th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edn</a:t>
            </a:r>
            <a:r>
              <a:rPr lang="en-GB" dirty="0">
                <a:hlinkClick r:id="rId2"/>
              </a:rPr>
              <a:t>. Harow: Pearson.</a:t>
            </a:r>
          </a:p>
          <a:p>
            <a:r>
              <a:rPr lang="en-GB" dirty="0">
                <a:hlinkClick r:id="rId2"/>
              </a:rPr>
              <a:t>3. </a:t>
            </a:r>
            <a:r>
              <a:rPr lang="en-GB" dirty="0" err="1">
                <a:hlinkClick r:id="rId3"/>
              </a:rPr>
              <a:t>Yumbles</a:t>
            </a:r>
            <a:r>
              <a:rPr lang="en-GB" dirty="0">
                <a:hlinkClick r:id="rId3"/>
              </a:rPr>
              <a:t> – the UK’s artisan food market. From vegan chocolate and healthy hampers to gin gifts.</a:t>
            </a:r>
            <a:endParaRPr lang="en-GB" dirty="0">
              <a:hlinkClick r:id="rId2"/>
            </a:endParaRPr>
          </a:p>
          <a:p>
            <a:r>
              <a:rPr lang="en-GB" u="sng" dirty="0">
                <a:hlinkClick r:id="rId2"/>
              </a:rPr>
              <a:t>4.https://ts3.mm.bing.net/</a:t>
            </a:r>
            <a:r>
              <a:rPr lang="en-GB" u="sng" dirty="0" err="1">
                <a:hlinkClick r:id="rId2"/>
              </a:rPr>
              <a:t>th?id</a:t>
            </a:r>
            <a:r>
              <a:rPr lang="en-GB" u="sng" dirty="0">
                <a:hlinkClick r:id="rId2"/>
              </a:rPr>
              <a:t>=OIP.iZhCwOmFKUAGShOtHcbpUQHaE8&amp;pid=15.1&amp;w=518&amp;h=345&amp;c=7&amp;rs=1</a:t>
            </a:r>
          </a:p>
          <a:p>
            <a:r>
              <a:rPr lang="en-GB" u="sng" dirty="0">
                <a:hlinkClick r:id="rId2"/>
              </a:rPr>
              <a:t>5. </a:t>
            </a:r>
            <a:r>
              <a:rPr lang="en-GB" u="sng" dirty="0" err="1">
                <a:hlinkClick r:id="rId2"/>
              </a:rPr>
              <a:t>McKenney,S</a:t>
            </a:r>
            <a:r>
              <a:rPr lang="en-GB" u="sng" dirty="0">
                <a:hlinkClick r:id="rId2"/>
              </a:rPr>
              <a:t>.(2026,May 29).Artisan Bread Recipe.</a:t>
            </a:r>
            <a:r>
              <a:rPr lang="en-GB" dirty="0">
                <a:hlinkClick r:id="rId4"/>
              </a:rPr>
              <a:t> Available </a:t>
            </a:r>
            <a:r>
              <a:rPr lang="en-GB" dirty="0" err="1">
                <a:hlinkClick r:id="rId4"/>
              </a:rPr>
              <a:t>at:</a:t>
            </a:r>
            <a:r>
              <a:rPr lang="en-GB" dirty="0" err="1">
                <a:hlinkClick r:id="rId4"/>
              </a:rPr>
              <a:t>https</a:t>
            </a:r>
            <a:r>
              <a:rPr lang="en-GB" dirty="0">
                <a:hlinkClick r:id="rId4"/>
              </a:rPr>
              <a:t>://sallysbakingaddiction.com/homemade-artisan-bread/</a:t>
            </a:r>
            <a:r>
              <a:rPr lang="en-GB" dirty="0"/>
              <a:t> </a:t>
            </a:r>
            <a:br>
              <a:rPr lang="en-GB" dirty="0"/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762</Words>
  <Application>Microsoft Office PowerPoint</Application>
  <PresentationFormat>Widescreen</PresentationFormat>
  <Paragraphs>86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</vt:lpstr>
      <vt:lpstr>Aptos</vt:lpstr>
      <vt:lpstr>Arial</vt:lpstr>
      <vt:lpstr>Century Gothic</vt:lpstr>
      <vt:lpstr>Roboto</vt:lpstr>
      <vt:lpstr>Wingdings 3</vt:lpstr>
      <vt:lpstr>Wisp</vt:lpstr>
      <vt:lpstr>Effective Teamworking and Communication LCLM4003 Inna Bielska STUDENT ID :2531429 Anita Nan Assignment 1: Presentation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 </vt:lpstr>
      <vt:lpstr>Cause and effect analysis (Fishbone diagram)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Inna Bielska (2531429)</cp:lastModifiedBy>
  <cp:revision>101</cp:revision>
  <dcterms:created xsi:type="dcterms:W3CDTF">2024-10-08T15:58:04Z</dcterms:created>
  <dcterms:modified xsi:type="dcterms:W3CDTF">2026-07-12T20:43:10Z</dcterms:modified>
</cp:coreProperties>
</file>