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58" r:id="rId4"/>
    <p:sldId id="259" r:id="rId5"/>
    <p:sldId id="260" r:id="rId6"/>
    <p:sldId id="270" r:id="rId7"/>
    <p:sldId id="263" r:id="rId8"/>
    <p:sldId id="261" r:id="rId9"/>
    <p:sldId id="264" r:id="rId10"/>
    <p:sldId id="262" r:id="rId11"/>
    <p:sldId id="266" r:id="rId12"/>
    <p:sldId id="265"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50"/>
  </p:normalViewPr>
  <p:slideViewPr>
    <p:cSldViewPr snapToGrid="0">
      <p:cViewPr varScale="1">
        <p:scale>
          <a:sx n="120" d="100"/>
          <a:sy n="120" d="100"/>
        </p:scale>
        <p:origin x="2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C2DABB-2F7B-4BE1-A68A-734157753B64}" type="datetimeFigureOut">
              <a:rPr lang="en-IN" smtClean="0"/>
              <a:t>25/02/26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08181C-9926-4A3F-98ED-968E3BA620A0}" type="slidenum">
              <a:rPr lang="en-IN" smtClean="0"/>
              <a:t>‹#›</a:t>
            </a:fld>
            <a:endParaRPr lang="en-IN"/>
          </a:p>
        </p:txBody>
      </p:sp>
    </p:spTree>
    <p:extLst>
      <p:ext uri="{BB962C8B-B14F-4D97-AF65-F5344CB8AC3E}">
        <p14:creationId xmlns:p14="http://schemas.microsoft.com/office/powerpoint/2010/main" val="3113563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5D08181C-9926-4A3F-98ED-968E3BA620A0}" type="slidenum">
              <a:rPr lang="en-IN" smtClean="0"/>
              <a:t>1</a:t>
            </a:fld>
            <a:endParaRPr lang="en-IN"/>
          </a:p>
        </p:txBody>
      </p:sp>
    </p:spTree>
    <p:extLst>
      <p:ext uri="{BB962C8B-B14F-4D97-AF65-F5344CB8AC3E}">
        <p14:creationId xmlns:p14="http://schemas.microsoft.com/office/powerpoint/2010/main" val="2505343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Speaker Notes: </a:t>
            </a:r>
            <a:endParaRPr lang="en-US" b="0" dirty="0">
              <a:effectLst/>
            </a:endParaRPr>
          </a:p>
          <a:p>
            <a:pPr rtl="0"/>
            <a:r>
              <a:rPr lang="en-US" sz="1200" b="0" i="0" u="none" strike="noStrike" kern="1200" dirty="0">
                <a:solidFill>
                  <a:schemeClr val="tx1"/>
                </a:solidFill>
                <a:effectLst/>
                <a:latin typeface="+mn-lt"/>
                <a:ea typeface="+mn-ea"/>
                <a:cs typeface="+mn-cs"/>
              </a:rPr>
              <a:t>This presentation explores how the strategic transformation of hotel operating models will be altered in response to reduced business commuting that will happen as a result of the COVID19 pandemic. In the past, the hotel business has had to depend on the corporate </a:t>
            </a:r>
            <a:r>
              <a:rPr lang="en-US" sz="1200" b="0" i="0" u="none" strike="noStrike" kern="1200" dirty="0" err="1">
                <a:solidFill>
                  <a:schemeClr val="tx1"/>
                </a:solidFill>
                <a:effectLst/>
                <a:latin typeface="+mn-lt"/>
                <a:ea typeface="+mn-ea"/>
                <a:cs typeface="+mn-cs"/>
              </a:rPr>
              <a:t>traveller</a:t>
            </a:r>
            <a:r>
              <a:rPr lang="en-US" sz="1200" b="0" i="0" u="none" strike="noStrike" kern="1200" dirty="0">
                <a:solidFill>
                  <a:schemeClr val="tx1"/>
                </a:solidFill>
                <a:effectLst/>
                <a:latin typeface="+mn-lt"/>
                <a:ea typeface="+mn-ea"/>
                <a:cs typeface="+mn-cs"/>
              </a:rPr>
              <a:t> to fill steady, high-value weekday occupancy. Remote and hybrid working practise has been widely adopted and has essentially transformed the behaviour of travelling. This downside is not simply a temporary change in the pattern of travel, but a structural change in the modes and reasons of movement of people. This has necessitated the redefinition of the conventional approaches to business, by the hotels. These strategic changes are critically assessed in this presentation based on the established strategic management and tourism theories and backed by a PESTEL framework. Using the response parameters of the specific industry as a theory to practise, the presentation will illustrate how hotels are changing according to the modern challenges as the industry enters the post-COVID era.</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5D08181C-9926-4A3F-98ED-968E3BA620A0}" type="slidenum">
              <a:rPr lang="en-IN" smtClean="0"/>
              <a:t>2</a:t>
            </a:fld>
            <a:endParaRPr lang="en-IN"/>
          </a:p>
        </p:txBody>
      </p:sp>
    </p:spTree>
    <p:extLst>
      <p:ext uri="{BB962C8B-B14F-4D97-AF65-F5344CB8AC3E}">
        <p14:creationId xmlns:p14="http://schemas.microsoft.com/office/powerpoint/2010/main" val="2748602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Speaker Notes: </a:t>
            </a:r>
            <a:endParaRPr lang="en-US" b="0" dirty="0">
              <a:effectLst/>
            </a:endParaRPr>
          </a:p>
          <a:p>
            <a:pPr rtl="0"/>
            <a:r>
              <a:rPr lang="en-US" sz="1200" b="0" i="0" u="none" strike="noStrike" kern="1200" dirty="0">
                <a:solidFill>
                  <a:schemeClr val="tx1"/>
                </a:solidFill>
                <a:effectLst/>
                <a:latin typeface="+mn-lt"/>
                <a:ea typeface="+mn-ea"/>
                <a:cs typeface="+mn-cs"/>
              </a:rPr>
              <a:t>Prior to the COVID-19 crisis, the system of many hotels, especially corporate and urban ones was </a:t>
            </a:r>
            <a:r>
              <a:rPr lang="en-US" sz="1200" b="0" i="0" u="none" strike="noStrike" kern="1200" dirty="0" err="1">
                <a:solidFill>
                  <a:schemeClr val="tx1"/>
                </a:solidFill>
                <a:effectLst/>
                <a:latin typeface="+mn-lt"/>
                <a:ea typeface="+mn-ea"/>
                <a:cs typeface="+mn-cs"/>
              </a:rPr>
              <a:t>organised</a:t>
            </a:r>
            <a:r>
              <a:rPr lang="en-US" sz="1200" b="0" i="0" u="none" strike="noStrike" kern="1200" dirty="0">
                <a:solidFill>
                  <a:schemeClr val="tx1"/>
                </a:solidFill>
                <a:effectLst/>
                <a:latin typeface="+mn-lt"/>
                <a:ea typeface="+mn-ea"/>
                <a:cs typeface="+mn-cs"/>
              </a:rPr>
              <a:t> around the corporate travel demand. Using the Generic Competitive Strategies, these hotels generally adapted the differentiation strategy by providing high end services like executive lounges, conference and high service operations based on efficiency and service oriented operations (</a:t>
            </a:r>
            <a:r>
              <a:rPr lang="en-US" sz="1200" b="0" i="0" u="none" strike="noStrike" kern="1200" dirty="0" err="1">
                <a:solidFill>
                  <a:schemeClr val="tx1"/>
                </a:solidFill>
                <a:effectLst/>
                <a:latin typeface="+mn-lt"/>
                <a:ea typeface="+mn-ea"/>
                <a:cs typeface="+mn-cs"/>
              </a:rPr>
              <a:t>Alkier</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The foreseeable demand on weekdays allowed hotels to have high average daily rates and constant occupancy rates. The model was very reliable in terms of revenue and underpinning long-term investment choices. Yet this strategic positioning brought about its weakness as the dependence on one demand segment was too great a limitation. As the reduced rate of business commuting in the pandemic period led to a significant decline in value of this strategy that was viewed as successful previously, hotels discovered that it is unsustainable.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5D08181C-9926-4A3F-98ED-968E3BA620A0}" type="slidenum">
              <a:rPr lang="en-IN" smtClean="0"/>
              <a:t>3</a:t>
            </a:fld>
            <a:endParaRPr lang="en-IN"/>
          </a:p>
        </p:txBody>
      </p:sp>
    </p:spTree>
    <p:extLst>
      <p:ext uri="{BB962C8B-B14F-4D97-AF65-F5344CB8AC3E}">
        <p14:creationId xmlns:p14="http://schemas.microsoft.com/office/powerpoint/2010/main" val="3071520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This slide presents the most critical theories applied to the analysis of hotel strategy change after COVID. The conceptualisation of COVID-19 as an external shock in the Crisis Management Theory assumes that hotels had to react to changes outside of their normal operations. Dynamic Capabilities Theory underlines the way in which the hotels observed the change in the environment, tapped into their new opportunities like the leisure markets and restructured their resources. The shift toward experience, wellness-driven experiences can be explained by Experience Economy Theory. The Demand Substitution Theory explains how the business travel was partially substituted by leisure and long-stay demand. The Human Capital Theory emphasises the need to have skilled employees in creating personal experiences. All of these theories together are the reason why hotel strategies needed a fundamental change and not a temporary modification (</a:t>
            </a:r>
            <a:r>
              <a:rPr lang="en-IN" sz="1200" kern="1200" dirty="0" err="1">
                <a:solidFill>
                  <a:schemeClr val="tx1"/>
                </a:solidFill>
                <a:effectLst/>
                <a:latin typeface="+mn-lt"/>
                <a:ea typeface="+mn-ea"/>
                <a:cs typeface="+mn-cs"/>
              </a:rPr>
              <a:t>Mheidat</a:t>
            </a:r>
            <a:r>
              <a:rPr lang="en-IN" sz="1200" kern="1200" dirty="0">
                <a:solidFill>
                  <a:schemeClr val="tx1"/>
                </a:solidFill>
                <a:effectLst/>
                <a:latin typeface="+mn-lt"/>
                <a:ea typeface="+mn-ea"/>
                <a:cs typeface="+mn-cs"/>
              </a:rPr>
              <a:t> and Marzuki, 2023). </a:t>
            </a:r>
          </a:p>
        </p:txBody>
      </p:sp>
      <p:sp>
        <p:nvSpPr>
          <p:cNvPr id="4" name="Slide Number Placeholder 3"/>
          <p:cNvSpPr>
            <a:spLocks noGrp="1"/>
          </p:cNvSpPr>
          <p:nvPr>
            <p:ph type="sldNum" sz="quarter" idx="5"/>
          </p:nvPr>
        </p:nvSpPr>
        <p:spPr/>
        <p:txBody>
          <a:bodyPr/>
          <a:lstStyle/>
          <a:p>
            <a:fld id="{5D08181C-9926-4A3F-98ED-968E3BA620A0}" type="slidenum">
              <a:rPr lang="en-IN" smtClean="0"/>
              <a:t>4</a:t>
            </a:fld>
            <a:endParaRPr lang="en-IN"/>
          </a:p>
        </p:txBody>
      </p:sp>
    </p:spTree>
    <p:extLst>
      <p:ext uri="{BB962C8B-B14F-4D97-AF65-F5344CB8AC3E}">
        <p14:creationId xmlns:p14="http://schemas.microsoft.com/office/powerpoint/2010/main" val="3359810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Recent works on hospitality prove that decreased business commuting is a structural change in the long term. Research shows that the international business travels are still lower than they were before the COVID era, but the leisure travel is bouncing back faster. Hotels have been looking on the side business of lifestyle, wellness and long stay in order to stabilise occupancy. Hotels are adopting workspaces and long-term pricing due to the emergence of digital nomads. Another point which is brought to the fore in literature is that experiential and personalisation have taken the centre stage in competitiveness but scholars note that such strategies complicate operations and require skilled labour and investment (Krippendorf, 2011). </a:t>
            </a:r>
          </a:p>
        </p:txBody>
      </p:sp>
      <p:sp>
        <p:nvSpPr>
          <p:cNvPr id="4" name="Slide Number Placeholder 3"/>
          <p:cNvSpPr>
            <a:spLocks noGrp="1"/>
          </p:cNvSpPr>
          <p:nvPr>
            <p:ph type="sldNum" sz="quarter" idx="5"/>
          </p:nvPr>
        </p:nvSpPr>
        <p:spPr/>
        <p:txBody>
          <a:bodyPr/>
          <a:lstStyle/>
          <a:p>
            <a:fld id="{5D08181C-9926-4A3F-98ED-968E3BA620A0}" type="slidenum">
              <a:rPr lang="en-IN" smtClean="0"/>
              <a:t>5</a:t>
            </a:fld>
            <a:endParaRPr lang="en-IN"/>
          </a:p>
        </p:txBody>
      </p:sp>
    </p:spTree>
    <p:extLst>
      <p:ext uri="{BB962C8B-B14F-4D97-AF65-F5344CB8AC3E}">
        <p14:creationId xmlns:p14="http://schemas.microsoft.com/office/powerpoint/2010/main" val="919611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59347-4573-FDD5-8C3E-3CE36C15D8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B4661B-0759-DBD3-375F-726AD744B9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AC439B-92BC-4FCD-97A9-B5FD93DD817D}"/>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This study adopts a qualitative, desk-based research methodology, relying on secondary data sources rather than primary fieldwork. Data was collected from peer-reviewed academic journal articles, industry reports, conference proceedings, and authoritative hospitality textbooks, with a strong emphasis on publications from 2020 onwards to reflect post-COVID developments. These sources were systematically reviewed to identify key trends, strategic responses, and recurring themes related to reduced business commuting and hotel adaptation ((Nain, 2024).</a:t>
            </a:r>
          </a:p>
          <a:p>
            <a:r>
              <a:rPr lang="en-IN" sz="1200" kern="1200" dirty="0">
                <a:solidFill>
                  <a:schemeClr val="tx1"/>
                </a:solidFill>
                <a:effectLst/>
                <a:latin typeface="+mn-lt"/>
                <a:ea typeface="+mn-ea"/>
                <a:cs typeface="+mn-cs"/>
              </a:rPr>
              <a:t>The analysis employs thematic analysis to interpret how hotels have strategically responded to structural changes in travel behaviour. To support structured evaluation, the PESTEL framework was applied as the main analytical tool, enabling assessment of political, economic, social, technological, environmental, and legal influences affecting hotel strategy. This methodological approach ensures a rigorous, theory-informed evaluation of macro-environmental pressures while allowing critical reflection on the strengths and limitations of contemporary hotel responses in the post-pandemic context.</a:t>
            </a:r>
          </a:p>
        </p:txBody>
      </p:sp>
      <p:sp>
        <p:nvSpPr>
          <p:cNvPr id="4" name="Slide Number Placeholder 3">
            <a:extLst>
              <a:ext uri="{FF2B5EF4-FFF2-40B4-BE49-F238E27FC236}">
                <a16:creationId xmlns:a16="http://schemas.microsoft.com/office/drawing/2014/main" id="{687E13DD-B090-5718-652E-E80439AAF45A}"/>
              </a:ext>
            </a:extLst>
          </p:cNvPr>
          <p:cNvSpPr>
            <a:spLocks noGrp="1"/>
          </p:cNvSpPr>
          <p:nvPr>
            <p:ph type="sldNum" sz="quarter" idx="5"/>
          </p:nvPr>
        </p:nvSpPr>
        <p:spPr/>
        <p:txBody>
          <a:bodyPr/>
          <a:lstStyle/>
          <a:p>
            <a:fld id="{5D08181C-9926-4A3F-98ED-968E3BA620A0}" type="slidenum">
              <a:rPr lang="en-IN" smtClean="0"/>
              <a:t>6</a:t>
            </a:fld>
            <a:endParaRPr lang="en-IN"/>
          </a:p>
        </p:txBody>
      </p:sp>
    </p:spTree>
    <p:extLst>
      <p:ext uri="{BB962C8B-B14F-4D97-AF65-F5344CB8AC3E}">
        <p14:creationId xmlns:p14="http://schemas.microsoft.com/office/powerpoint/2010/main" val="34269378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Restricting the economic aspect of the matter, business travel spending globally in 2020 declined by around 50-60 per cent and has not yet returned to its original value, business travel spending in 2023 according to industry reports were about 20-25 per cent lower than before the pandemic. The decrease in Average Daily Rate has been witnessed in many of the city hotels as they switch to leisure and long-stay customers. Inflation, growth in the cost of energy, and labour crunch have also put up operating expenses and reduced profit margins at the same time. It is these economic forces, which have caused hotels to be forced to strategically diversify instead of being dependent on corporate demand (</a:t>
            </a:r>
            <a:r>
              <a:rPr lang="en-IN" sz="1200" kern="1200" dirty="0" err="1">
                <a:solidFill>
                  <a:schemeClr val="tx1"/>
                </a:solidFill>
                <a:effectLst/>
                <a:latin typeface="+mn-lt"/>
                <a:ea typeface="+mn-ea"/>
                <a:cs typeface="+mn-cs"/>
              </a:rPr>
              <a:t>Wavei</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a:t>
            </a:r>
          </a:p>
        </p:txBody>
      </p:sp>
      <p:sp>
        <p:nvSpPr>
          <p:cNvPr id="4" name="Slide Number Placeholder 3"/>
          <p:cNvSpPr>
            <a:spLocks noGrp="1"/>
          </p:cNvSpPr>
          <p:nvPr>
            <p:ph type="sldNum" sz="quarter" idx="5"/>
          </p:nvPr>
        </p:nvSpPr>
        <p:spPr/>
        <p:txBody>
          <a:bodyPr/>
          <a:lstStyle/>
          <a:p>
            <a:fld id="{5D08181C-9926-4A3F-98ED-968E3BA620A0}" type="slidenum">
              <a:rPr lang="en-IN" smtClean="0"/>
              <a:t>7</a:t>
            </a:fld>
            <a:endParaRPr lang="en-IN"/>
          </a:p>
        </p:txBody>
      </p:sp>
    </p:spTree>
    <p:extLst>
      <p:ext uri="{BB962C8B-B14F-4D97-AF65-F5344CB8AC3E}">
        <p14:creationId xmlns:p14="http://schemas.microsoft.com/office/powerpoint/2010/main" val="83444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responses of the industry apply the PESTEL framework and theory lenses to identify strengths and weaknesses. The dynamic capabilities of strategic diversification have enhanced stability in occupancy and the lessening of the dependence of corporate travel. Nevertheless, long occupancy would tend to create lower quality of rates daily, which would pose a threat to revenue. Hotels have expanded operations in mixed guest segments having varied expectations and this has complicated operations. The pressure concerning workforce has increased because of increased emotional labour and personalisation of services needs. Though the existing strategies contribute to the recovery, the demand of hybrid travelling in the long run is unpredictable, which requires the constant strategic adjustment (Robson, 2016). </a:t>
            </a:r>
          </a:p>
        </p:txBody>
      </p:sp>
      <p:sp>
        <p:nvSpPr>
          <p:cNvPr id="4" name="Slide Number Placeholder 3"/>
          <p:cNvSpPr>
            <a:spLocks noGrp="1"/>
          </p:cNvSpPr>
          <p:nvPr>
            <p:ph type="sldNum" sz="quarter" idx="5"/>
          </p:nvPr>
        </p:nvSpPr>
        <p:spPr/>
        <p:txBody>
          <a:bodyPr/>
          <a:lstStyle/>
          <a:p>
            <a:fld id="{5D08181C-9926-4A3F-98ED-968E3BA620A0}" type="slidenum">
              <a:rPr lang="en-IN" smtClean="0"/>
              <a:t>8</a:t>
            </a:fld>
            <a:endParaRPr lang="en-IN"/>
          </a:p>
        </p:txBody>
      </p:sp>
    </p:spTree>
    <p:extLst>
      <p:ext uri="{BB962C8B-B14F-4D97-AF65-F5344CB8AC3E}">
        <p14:creationId xmlns:p14="http://schemas.microsoft.com/office/powerpoint/2010/main" val="3935382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Speaker Notes: </a:t>
            </a:r>
            <a:endParaRPr lang="en-US" b="0" dirty="0">
              <a:effectLst/>
            </a:endParaRPr>
          </a:p>
          <a:p>
            <a:pPr rtl="0"/>
            <a:r>
              <a:rPr lang="en-US" sz="1200" b="0" i="0" u="none" strike="noStrike" kern="1200" dirty="0">
                <a:solidFill>
                  <a:schemeClr val="tx1"/>
                </a:solidFill>
                <a:effectLst/>
                <a:latin typeface="+mn-lt"/>
                <a:ea typeface="+mn-ea"/>
                <a:cs typeface="+mn-cs"/>
              </a:rPr>
              <a:t>When viewed through dynamic capabilities prism, the strategic changes that are implemented by hotels have become more flexible and adaptable. The leisure and the extended-stay markets diversification reduced the reliance on business travel and enhanced the resilience. There are however even greater constraints that come with these power (Salem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The aspect of operational complexity has increased because the needs of the guests are different and thus were needed at the same time in the hotels. The financial pressure is massive because of decreasing profit margins and the rising cost. Furthermore, the inability to predict how the hybrid work and travelling will evolve makes it hard to plan in the long term. This level assessment indicates that although adaptation is required, it is not easy and risk-free.</a:t>
            </a:r>
            <a:endParaRPr lang="en-US" b="0" dirty="0">
              <a:effectLst/>
            </a:endParaRPr>
          </a:p>
          <a:p>
            <a:pPr rtl="0"/>
            <a:r>
              <a:rPr lang="en-US" sz="1200" b="0" i="0" u="none" strike="noStrike" kern="1200" dirty="0">
                <a:solidFill>
                  <a:schemeClr val="tx1"/>
                </a:solidFill>
                <a:effectLst/>
                <a:latin typeface="+mn-lt"/>
                <a:ea typeface="+mn-ea"/>
                <a:cs typeface="+mn-cs"/>
              </a:rPr>
              <a: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5D08181C-9926-4A3F-98ED-968E3BA620A0}" type="slidenum">
              <a:rPr lang="en-IN" smtClean="0"/>
              <a:t>9</a:t>
            </a:fld>
            <a:endParaRPr lang="en-IN"/>
          </a:p>
        </p:txBody>
      </p:sp>
    </p:spTree>
    <p:extLst>
      <p:ext uri="{BB962C8B-B14F-4D97-AF65-F5344CB8AC3E}">
        <p14:creationId xmlns:p14="http://schemas.microsoft.com/office/powerpoint/2010/main" val="4216149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Speaker Notes: </a:t>
            </a:r>
            <a:endParaRPr lang="en-US" b="0" dirty="0">
              <a:effectLst/>
            </a:endParaRPr>
          </a:p>
          <a:p>
            <a:pPr rtl="0"/>
            <a:r>
              <a:rPr lang="en-US" sz="1200" b="0" i="0" u="none" strike="noStrike" kern="1200" dirty="0">
                <a:solidFill>
                  <a:schemeClr val="tx1"/>
                </a:solidFill>
                <a:effectLst/>
                <a:latin typeface="+mn-lt"/>
                <a:ea typeface="+mn-ea"/>
                <a:cs typeface="+mn-cs"/>
              </a:rPr>
              <a:t>The Human Capital Theory focuses on the fact that the abilities, health and understanding of the staff are the focal points of organisational performance. Hospitality in a post-COVID environment requires the use of more emotional and experience-oriented services thus, increasing the cognitive and emotional load on the employees (</a:t>
            </a:r>
            <a:r>
              <a:rPr lang="en-US" sz="1200" b="0" i="0" u="none" strike="noStrike" kern="1200" dirty="0" err="1">
                <a:solidFill>
                  <a:schemeClr val="tx1"/>
                </a:solidFill>
                <a:effectLst/>
                <a:latin typeface="+mn-lt"/>
                <a:ea typeface="+mn-ea"/>
                <a:cs typeface="+mn-cs"/>
              </a:rPr>
              <a:t>Socaci</a:t>
            </a:r>
            <a:r>
              <a:rPr lang="en-US" sz="1200" b="0" i="0" u="none" strike="noStrike" kern="1200" dirty="0">
                <a:solidFill>
                  <a:schemeClr val="tx1"/>
                </a:solidFill>
                <a:effectLst/>
                <a:latin typeface="+mn-lt"/>
                <a:ea typeface="+mn-ea"/>
                <a:cs typeface="+mn-cs"/>
              </a:rPr>
              <a:t>, 2020). Leisure guests and those staying longer also tend to need more interaction making emotional labour a requirement. Nonetheless, there are labour shortages, burnouts, and increasing training costs in the industry. Unless these pressures are well supported, they pose a risk to service quality and retention of employees. The hotels should consequently make the workforce investment a strategic initiative and not a expenditure (Tribe, 2009). Mental health, ongoing training and career development of a given organisation play a vital role in maintaining service quality and organisational strength.</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5D08181C-9926-4A3F-98ED-968E3BA620A0}" type="slidenum">
              <a:rPr lang="en-IN" smtClean="0"/>
              <a:t>10</a:t>
            </a:fld>
            <a:endParaRPr lang="en-IN"/>
          </a:p>
        </p:txBody>
      </p:sp>
    </p:spTree>
    <p:extLst>
      <p:ext uri="{BB962C8B-B14F-4D97-AF65-F5344CB8AC3E}">
        <p14:creationId xmlns:p14="http://schemas.microsoft.com/office/powerpoint/2010/main" val="924377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Speaker Notes: </a:t>
            </a:r>
            <a:endParaRPr lang="en-US" b="0" dirty="0">
              <a:effectLst/>
            </a:endParaRPr>
          </a:p>
          <a:p>
            <a:pPr rtl="0"/>
            <a:r>
              <a:rPr lang="en-US" sz="1200" b="0" i="0" u="none" strike="noStrike" kern="1200" dirty="0">
                <a:solidFill>
                  <a:schemeClr val="tx1"/>
                </a:solidFill>
                <a:effectLst/>
                <a:latin typeface="+mn-lt"/>
                <a:ea typeface="+mn-ea"/>
                <a:cs typeface="+mn-cs"/>
              </a:rPr>
              <a:t>Finally, business commuting has reached the end of business, not an interruption that could result in a recovery. Hotels that continue to use their pre-COVID business travel models are at risk of a slow downfall. As this presentation has illustrated, strategic adjustment based on theory would allow hotels to effectively react to modern realities. Using strategic management and tourism theories, hotels are able to improve resilience, competitiveness and relevance. Flexibility, people-</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service, and strategic foresight are all that the future of the hospitality relies on. Those organisations which have managed to incorporate theory into practise will be in the best position to achieve in the post Covid hospitality environment.</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5D08181C-9926-4A3F-98ED-968E3BA620A0}" type="slidenum">
              <a:rPr lang="en-IN" smtClean="0"/>
              <a:t>11</a:t>
            </a:fld>
            <a:endParaRPr lang="en-IN"/>
          </a:p>
        </p:txBody>
      </p:sp>
    </p:spTree>
    <p:extLst>
      <p:ext uri="{BB962C8B-B14F-4D97-AF65-F5344CB8AC3E}">
        <p14:creationId xmlns:p14="http://schemas.microsoft.com/office/powerpoint/2010/main" val="660145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Speaker Notes: </a:t>
            </a:r>
            <a:endParaRPr lang="en-US" b="0" dirty="0">
              <a:effectLst/>
            </a:endParaRPr>
          </a:p>
          <a:p>
            <a:pPr rtl="0"/>
            <a:r>
              <a:rPr lang="en-US" sz="1200" b="0" i="0" u="none" strike="noStrike" kern="1200" dirty="0">
                <a:solidFill>
                  <a:schemeClr val="tx1"/>
                </a:solidFill>
                <a:effectLst/>
                <a:latin typeface="+mn-lt"/>
                <a:ea typeface="+mn-ea"/>
                <a:cs typeface="+mn-cs"/>
              </a:rPr>
              <a:t>According to the analysis, hotels are to perceive the hybrid strategy model that will incorporate selective corporate demand and leisure and extended-stay markets. The strategy fits into the hybrid type of strategies offered by Porter and the diversification of revenue. To provide experience-based, personalised hospitality, it is necessary to invest in human capital. The use of technology should be done carefully in an effort to improve service without compromising the human touch (Verma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The concept of sustainability is to be incorporated into the main strategy and not to be considered just as a marketing tool. These guidelines are aimed at ensuring that hotels are competitive in a changing industry environment by creating long term organisational resiliency as opposed to short term recovery.</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5D08181C-9926-4A3F-98ED-968E3BA620A0}" type="slidenum">
              <a:rPr lang="en-IN" smtClean="0"/>
              <a:t>12</a:t>
            </a:fld>
            <a:endParaRPr lang="en-IN"/>
          </a:p>
        </p:txBody>
      </p:sp>
    </p:spTree>
    <p:extLst>
      <p:ext uri="{BB962C8B-B14F-4D97-AF65-F5344CB8AC3E}">
        <p14:creationId xmlns:p14="http://schemas.microsoft.com/office/powerpoint/2010/main" val="24551249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5D08181C-9926-4A3F-98ED-968E3BA620A0}" type="slidenum">
              <a:rPr lang="en-IN" smtClean="0"/>
              <a:t>13</a:t>
            </a:fld>
            <a:endParaRPr lang="en-IN"/>
          </a:p>
        </p:txBody>
      </p:sp>
    </p:spTree>
    <p:extLst>
      <p:ext uri="{BB962C8B-B14F-4D97-AF65-F5344CB8AC3E}">
        <p14:creationId xmlns:p14="http://schemas.microsoft.com/office/powerpoint/2010/main" val="14895893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5D08181C-9926-4A3F-98ED-968E3BA620A0}" type="slidenum">
              <a:rPr lang="en-IN" smtClean="0"/>
              <a:t>14</a:t>
            </a:fld>
            <a:endParaRPr lang="en-IN"/>
          </a:p>
        </p:txBody>
      </p:sp>
    </p:spTree>
    <p:extLst>
      <p:ext uri="{BB962C8B-B14F-4D97-AF65-F5344CB8AC3E}">
        <p14:creationId xmlns:p14="http://schemas.microsoft.com/office/powerpoint/2010/main" val="5866732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5D08181C-9926-4A3F-98ED-968E3BA620A0}" type="slidenum">
              <a:rPr lang="en-IN" smtClean="0"/>
              <a:t>15</a:t>
            </a:fld>
            <a:endParaRPr lang="en-IN"/>
          </a:p>
        </p:txBody>
      </p:sp>
    </p:spTree>
    <p:extLst>
      <p:ext uri="{BB962C8B-B14F-4D97-AF65-F5344CB8AC3E}">
        <p14:creationId xmlns:p14="http://schemas.microsoft.com/office/powerpoint/2010/main" val="1368431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F72558-2226-492A-A557-A05C984DA2B8}" type="datetimeFigureOut">
              <a:rPr lang="en-IN" smtClean="0"/>
              <a:t>25/02/26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88C434F-021B-4F39-B217-6FE82276EC48}"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4448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F72558-2226-492A-A557-A05C984DA2B8}" type="datetimeFigureOut">
              <a:rPr lang="en-IN" smtClean="0"/>
              <a:t>25/02/26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88C434F-021B-4F39-B217-6FE82276EC48}" type="slidenum">
              <a:rPr lang="en-IN" smtClean="0"/>
              <a:t>‹#›</a:t>
            </a:fld>
            <a:endParaRPr lang="en-IN"/>
          </a:p>
        </p:txBody>
      </p:sp>
    </p:spTree>
    <p:extLst>
      <p:ext uri="{BB962C8B-B14F-4D97-AF65-F5344CB8AC3E}">
        <p14:creationId xmlns:p14="http://schemas.microsoft.com/office/powerpoint/2010/main" val="4242917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F72558-2226-492A-A557-A05C984DA2B8}" type="datetimeFigureOut">
              <a:rPr lang="en-IN" smtClean="0"/>
              <a:t>25/02/26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88C434F-021B-4F39-B217-6FE82276EC48}"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8684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F72558-2226-492A-A557-A05C984DA2B8}" type="datetimeFigureOut">
              <a:rPr lang="en-IN" smtClean="0"/>
              <a:t>25/02/26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88C434F-021B-4F39-B217-6FE82276EC48}" type="slidenum">
              <a:rPr lang="en-IN" smtClean="0"/>
              <a:t>‹#›</a:t>
            </a:fld>
            <a:endParaRPr lang="en-IN"/>
          </a:p>
        </p:txBody>
      </p:sp>
    </p:spTree>
    <p:extLst>
      <p:ext uri="{BB962C8B-B14F-4D97-AF65-F5344CB8AC3E}">
        <p14:creationId xmlns:p14="http://schemas.microsoft.com/office/powerpoint/2010/main" val="1300372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F72558-2226-492A-A557-A05C984DA2B8}" type="datetimeFigureOut">
              <a:rPr lang="en-IN" smtClean="0"/>
              <a:t>25/02/26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88C434F-021B-4F39-B217-6FE82276EC48}" type="slidenum">
              <a:rPr lang="en-IN" smtClean="0"/>
              <a:t>‹#›</a:t>
            </a:fld>
            <a:endParaRPr lang="en-IN"/>
          </a:p>
        </p:txBody>
      </p:sp>
    </p:spTree>
    <p:extLst>
      <p:ext uri="{BB962C8B-B14F-4D97-AF65-F5344CB8AC3E}">
        <p14:creationId xmlns:p14="http://schemas.microsoft.com/office/powerpoint/2010/main" val="2371241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F72558-2226-492A-A557-A05C984DA2B8}" type="datetimeFigureOut">
              <a:rPr lang="en-IN" smtClean="0"/>
              <a:t>25/02/26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88C434F-021B-4F39-B217-6FE82276EC48}" type="slidenum">
              <a:rPr lang="en-IN" smtClean="0"/>
              <a:t>‹#›</a:t>
            </a:fld>
            <a:endParaRPr lang="en-IN"/>
          </a:p>
        </p:txBody>
      </p:sp>
    </p:spTree>
    <p:extLst>
      <p:ext uri="{BB962C8B-B14F-4D97-AF65-F5344CB8AC3E}">
        <p14:creationId xmlns:p14="http://schemas.microsoft.com/office/powerpoint/2010/main" val="456215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8F72558-2226-492A-A557-A05C984DA2B8}" type="datetimeFigureOut">
              <a:rPr lang="en-IN" smtClean="0"/>
              <a:t>25/02/26</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C88C434F-021B-4F39-B217-6FE82276EC48}" type="slidenum">
              <a:rPr lang="en-IN" smtClean="0"/>
              <a:t>‹#›</a:t>
            </a:fld>
            <a:endParaRPr lang="en-IN"/>
          </a:p>
        </p:txBody>
      </p:sp>
    </p:spTree>
    <p:extLst>
      <p:ext uri="{BB962C8B-B14F-4D97-AF65-F5344CB8AC3E}">
        <p14:creationId xmlns:p14="http://schemas.microsoft.com/office/powerpoint/2010/main" val="2523124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8F72558-2226-492A-A557-A05C984DA2B8}" type="datetimeFigureOut">
              <a:rPr lang="en-IN" smtClean="0"/>
              <a:t>25/02/26</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88C434F-021B-4F39-B217-6FE82276EC48}" type="slidenum">
              <a:rPr lang="en-IN" smtClean="0"/>
              <a:t>‹#›</a:t>
            </a:fld>
            <a:endParaRPr lang="en-IN"/>
          </a:p>
        </p:txBody>
      </p:sp>
    </p:spTree>
    <p:extLst>
      <p:ext uri="{BB962C8B-B14F-4D97-AF65-F5344CB8AC3E}">
        <p14:creationId xmlns:p14="http://schemas.microsoft.com/office/powerpoint/2010/main" val="2771635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F72558-2226-492A-A557-A05C984DA2B8}" type="datetimeFigureOut">
              <a:rPr lang="en-IN" smtClean="0"/>
              <a:t>25/02/26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88C434F-021B-4F39-B217-6FE82276EC48}" type="slidenum">
              <a:rPr lang="en-IN" smtClean="0"/>
              <a:t>‹#›</a:t>
            </a:fld>
            <a:endParaRPr lang="en-IN"/>
          </a:p>
        </p:txBody>
      </p:sp>
    </p:spTree>
    <p:extLst>
      <p:ext uri="{BB962C8B-B14F-4D97-AF65-F5344CB8AC3E}">
        <p14:creationId xmlns:p14="http://schemas.microsoft.com/office/powerpoint/2010/main" val="2949370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F72558-2226-492A-A557-A05C984DA2B8}" type="datetimeFigureOut">
              <a:rPr lang="en-IN" smtClean="0"/>
              <a:t>25/02/26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88C434F-021B-4F39-B217-6FE82276EC48}" type="slidenum">
              <a:rPr lang="en-IN" smtClean="0"/>
              <a:t>‹#›</a:t>
            </a:fld>
            <a:endParaRPr lang="en-IN"/>
          </a:p>
        </p:txBody>
      </p:sp>
    </p:spTree>
    <p:extLst>
      <p:ext uri="{BB962C8B-B14F-4D97-AF65-F5344CB8AC3E}">
        <p14:creationId xmlns:p14="http://schemas.microsoft.com/office/powerpoint/2010/main" val="584666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F72558-2226-492A-A557-A05C984DA2B8}" type="datetimeFigureOut">
              <a:rPr lang="en-IN" smtClean="0"/>
              <a:t>25/02/26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88C434F-021B-4F39-B217-6FE82276EC48}" type="slidenum">
              <a:rPr lang="en-IN" smtClean="0"/>
              <a:t>‹#›</a:t>
            </a:fld>
            <a:endParaRPr lang="en-IN"/>
          </a:p>
        </p:txBody>
      </p:sp>
    </p:spTree>
    <p:extLst>
      <p:ext uri="{BB962C8B-B14F-4D97-AF65-F5344CB8AC3E}">
        <p14:creationId xmlns:p14="http://schemas.microsoft.com/office/powerpoint/2010/main" val="1590380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bg2">
                <a:lumMod val="90000"/>
              </a:schemeClr>
            </a:gs>
            <a:gs pos="83000">
              <a:schemeClr val="accent6">
                <a:lumMod val="20000"/>
                <a:lumOff val="80000"/>
              </a:schemeClr>
            </a:gs>
            <a:gs pos="100000">
              <a:schemeClr val="accent2">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8F72558-2226-492A-A557-A05C984DA2B8}" type="datetimeFigureOut">
              <a:rPr lang="en-IN" smtClean="0"/>
              <a:t>25/02/26</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88C434F-021B-4F39-B217-6FE82276EC48}"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563386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ars.els-cdn.com/content/image/1-s2.0-S0278431921000712-gr1.jp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gep.com/prod/s3fs-public/Picture1_0.jpg" TargetMode="External"/><Relationship Id="rId5" Type="http://schemas.openxmlformats.org/officeDocument/2006/relationships/hyperlink" Target="https://economicdevelopment.extension.wisc.edu/files/2022/05/Picture1.png" TargetMode="External"/><Relationship Id="rId4" Type="http://schemas.openxmlformats.org/officeDocument/2006/relationships/hyperlink" Target="https://compliancecalendar.s3.ap-south-1.amazonaws.com/assets/commentdir/9a2896c18d4d2b6b3d7e13a35b003a1b.pn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ik.imgkit.net/3vlqs5axxjf/PCWW/uploadedImages/Articles/Opinion/2020/May/travel-industry-post-coronavirus-1.jpg?tr=w-1024%2Cfo-auto"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research.skift.com/wp-content/uploads/2020/04/STR-USA.pn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sp-ao.shortpixel.ai/client/to_auto,q_lossy,ret_img,w_1216,h_708/https:/market.us/wp-content/uploads/2026/01/Experiential-Travels-Market-Size-Analysis-Bar-Graph.jp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8A2D-2607-A110-5F5E-DB6423A2F6D5}"/>
              </a:ext>
            </a:extLst>
          </p:cNvPr>
          <p:cNvSpPr>
            <a:spLocks noGrp="1"/>
          </p:cNvSpPr>
          <p:nvPr>
            <p:ph type="ctrTitle"/>
          </p:nvPr>
        </p:nvSpPr>
        <p:spPr>
          <a:xfrm>
            <a:off x="1187715" y="990064"/>
            <a:ext cx="10058400" cy="3566160"/>
          </a:xfrm>
        </p:spPr>
        <p:txBody>
          <a:bodyPr>
            <a:noAutofit/>
          </a:bodyPr>
          <a:lstStyle/>
          <a:p>
            <a:pPr algn="ctr"/>
            <a:r>
              <a:rPr lang="en-US" sz="5400" b="1" dirty="0">
                <a:latin typeface="Times New Roman" panose="02020603050405020304" pitchFamily="18" charset="0"/>
                <a:cs typeface="Times New Roman" panose="02020603050405020304" pitchFamily="18" charset="0"/>
              </a:rPr>
              <a:t>STRATEGIC TRANSFORMATION OF THE HOTEL INDUSTRY POST-COVID-19</a:t>
            </a:r>
            <a:endParaRPr lang="en-IN" sz="54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3FA9D0B-1473-E5A3-AEB8-D8DE983A7184}"/>
              </a:ext>
            </a:extLst>
          </p:cNvPr>
          <p:cNvSpPr txBox="1"/>
          <p:nvPr/>
        </p:nvSpPr>
        <p:spPr>
          <a:xfrm>
            <a:off x="4816549" y="584791"/>
            <a:ext cx="2991075" cy="1200329"/>
          </a:xfrm>
          <a:prstGeom prst="rect">
            <a:avLst/>
          </a:prstGeom>
          <a:noFill/>
        </p:spPr>
        <p:txBody>
          <a:bodyPr wrap="none" rtlCol="0">
            <a:spAutoFit/>
          </a:bodyPr>
          <a:lstStyle/>
          <a:p>
            <a:r>
              <a:rPr lang="en-US" sz="1800" dirty="0"/>
              <a:t>BMIH 6001/ Assessment 2</a:t>
            </a:r>
            <a:br>
              <a:rPr lang="en-US" sz="1800" dirty="0"/>
            </a:br>
            <a:r>
              <a:rPr lang="en-US" sz="1800" dirty="0"/>
              <a:t>Student name: Elena </a:t>
            </a:r>
            <a:r>
              <a:rPr lang="en-US" sz="1800" dirty="0" err="1"/>
              <a:t>Caragicu</a:t>
            </a:r>
            <a:br>
              <a:rPr lang="en-US" sz="1800" dirty="0"/>
            </a:br>
            <a:r>
              <a:rPr lang="en-US" sz="1800" dirty="0"/>
              <a:t>Student ID: 2244881</a:t>
            </a:r>
            <a:br>
              <a:rPr lang="en-US" sz="1800" dirty="0"/>
            </a:br>
            <a:endParaRPr lang="en-US" dirty="0"/>
          </a:p>
        </p:txBody>
      </p:sp>
    </p:spTree>
    <p:extLst>
      <p:ext uri="{BB962C8B-B14F-4D97-AF65-F5344CB8AC3E}">
        <p14:creationId xmlns:p14="http://schemas.microsoft.com/office/powerpoint/2010/main" val="3412900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02014-6694-B422-27CD-675ACAD648A3}"/>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595F5004-185C-DA28-9BD8-6A58D54284A7}"/>
              </a:ext>
            </a:extLst>
          </p:cNvPr>
          <p:cNvSpPr>
            <a:spLocks noGrp="1"/>
          </p:cNvSpPr>
          <p:nvPr>
            <p:ph idx="1"/>
          </p:nvPr>
        </p:nvSpPr>
        <p:spPr>
          <a:xfrm>
            <a:off x="1066800" y="1845734"/>
            <a:ext cx="10058400" cy="4023360"/>
          </a:xfrm>
        </p:spPr>
        <p:txBody>
          <a:bodyPr/>
          <a:lstStyle/>
          <a:p>
            <a:pPr fontAlgn="base">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Post-COVID decline in business commuting</a:t>
            </a:r>
          </a:p>
          <a:p>
            <a:pPr fontAlgn="base">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Strategic transformation in hotel industry</a:t>
            </a:r>
          </a:p>
          <a:p>
            <a:pPr fontAlgn="base">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Structural change, not temporary disruption</a:t>
            </a:r>
          </a:p>
          <a:p>
            <a:pPr fontAlgn="base">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Theory-informed analysis of industry response</a:t>
            </a:r>
          </a:p>
          <a:p>
            <a:pPr>
              <a:lnSpc>
                <a:spcPct val="150000"/>
              </a:lnSpc>
              <a:buFont typeface="Wingdings" panose="05000000000000000000" pitchFamily="2" charset="2"/>
              <a:buChar char="Ø"/>
            </a:pPr>
            <a:endParaRPr lang="en-IN"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FA850978-BDA9-CD91-7E24-67ACBDD16E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317" y="1935616"/>
            <a:ext cx="4814670" cy="29867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A9EC76B-F28F-0C6E-4453-D90810207852}"/>
              </a:ext>
            </a:extLst>
          </p:cNvPr>
          <p:cNvSpPr txBox="1"/>
          <p:nvPr/>
        </p:nvSpPr>
        <p:spPr>
          <a:xfrm>
            <a:off x="7177035" y="5026407"/>
            <a:ext cx="6094324" cy="369332"/>
          </a:xfrm>
          <a:prstGeom prst="rect">
            <a:avLst/>
          </a:prstGeom>
          <a:noFill/>
        </p:spPr>
        <p:txBody>
          <a:bodyPr wrap="square">
            <a:spAutoFit/>
          </a:bodyPr>
          <a:lstStyle/>
          <a:p>
            <a:r>
              <a:rPr lang="en-IN" sz="1800" b="0" i="0" u="none" strike="noStrike" dirty="0">
                <a:solidFill>
                  <a:srgbClr val="000000"/>
                </a:solidFill>
                <a:effectLst/>
                <a:latin typeface="Times New Roman" panose="02020603050405020304" pitchFamily="18" charset="0"/>
                <a:cs typeface="Times New Roman" panose="02020603050405020304" pitchFamily="18" charset="0"/>
              </a:rPr>
              <a:t>(Source: </a:t>
            </a:r>
            <a:r>
              <a:rPr lang="en-IN" sz="1800" b="0" i="0" u="none" strike="noStrike" dirty="0" err="1">
                <a:solidFill>
                  <a:srgbClr val="000000"/>
                </a:solidFill>
                <a:effectLst/>
                <a:latin typeface="Times New Roman" panose="02020603050405020304" pitchFamily="18" charset="0"/>
                <a:cs typeface="Times New Roman" panose="02020603050405020304" pitchFamily="18" charset="0"/>
              </a:rPr>
              <a:t>research.skift</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2021)</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2404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B49A6-4081-E22E-DABC-C17DF29491A6}"/>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Background / Industry Context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2CE53C4-9E01-3073-0E6E-937755771551}"/>
              </a:ext>
            </a:extLst>
          </p:cNvPr>
          <p:cNvSpPr>
            <a:spLocks noGrp="1"/>
          </p:cNvSpPr>
          <p:nvPr>
            <p:ph idx="1"/>
          </p:nvPr>
        </p:nvSpPr>
        <p:spPr/>
        <p:txBody>
          <a:bodyPr>
            <a:normAutofit/>
          </a:bodyPr>
          <a:lstStyle/>
          <a:p>
            <a:pPr fontAlgn="base">
              <a:buFont typeface="Wingdings" panose="05000000000000000000" pitchFamily="2" charset="2"/>
              <a:buChar char="Ø"/>
            </a:pPr>
            <a:r>
              <a:rPr lang="en-US" sz="1900" dirty="0">
                <a:latin typeface="Times New Roman" panose="02020603050405020304" pitchFamily="18" charset="0"/>
                <a:cs typeface="Times New Roman" panose="02020603050405020304" pitchFamily="18" charset="0"/>
              </a:rPr>
              <a:t>Heavy reliance on corporate travel demand (Kenny and Dutt, 2022)</a:t>
            </a:r>
          </a:p>
          <a:p>
            <a:pPr fontAlgn="base">
              <a:buFont typeface="Wingdings" panose="05000000000000000000" pitchFamily="2" charset="2"/>
              <a:buChar char="Ø"/>
            </a:pPr>
            <a:r>
              <a:rPr lang="en-US" sz="1900" dirty="0">
                <a:latin typeface="Times New Roman" panose="02020603050405020304" pitchFamily="18" charset="0"/>
                <a:cs typeface="Times New Roman" panose="02020603050405020304" pitchFamily="18" charset="0"/>
              </a:rPr>
              <a:t>Premium pricing through weekday business occupancy</a:t>
            </a:r>
          </a:p>
          <a:p>
            <a:pPr fontAlgn="base">
              <a:buFont typeface="Wingdings" panose="05000000000000000000" pitchFamily="2" charset="2"/>
              <a:buChar char="Ø"/>
            </a:pPr>
            <a:r>
              <a:rPr lang="en-US" sz="1900" dirty="0">
                <a:latin typeface="Times New Roman" panose="02020603050405020304" pitchFamily="18" charset="0"/>
                <a:cs typeface="Times New Roman" panose="02020603050405020304" pitchFamily="18" charset="0"/>
              </a:rPr>
              <a:t>Differentiation strategy in city hotels</a:t>
            </a:r>
          </a:p>
          <a:p>
            <a:pPr>
              <a:buFont typeface="Wingdings" panose="05000000000000000000" pitchFamily="2" charset="2"/>
              <a:buChar char="Ø"/>
            </a:pPr>
            <a:r>
              <a:rPr lang="en-US" sz="1900" dirty="0">
                <a:latin typeface="Times New Roman" panose="02020603050405020304" pitchFamily="18" charset="0"/>
                <a:cs typeface="Times New Roman" panose="02020603050405020304" pitchFamily="18" charset="0"/>
              </a:rPr>
              <a:t>Predictable revenue and operational stability (</a:t>
            </a:r>
            <a:r>
              <a:rPr lang="en-US" sz="1900" dirty="0" err="1">
                <a:latin typeface="Times New Roman" panose="02020603050405020304" pitchFamily="18" charset="0"/>
                <a:cs typeface="Times New Roman" panose="02020603050405020304" pitchFamily="18" charset="0"/>
              </a:rPr>
              <a:t>Chereji</a:t>
            </a:r>
            <a:r>
              <a:rPr lang="en-US" sz="1900" dirty="0">
                <a:latin typeface="Times New Roman" panose="02020603050405020304" pitchFamily="18" charset="0"/>
                <a:cs typeface="Times New Roman" panose="02020603050405020304" pitchFamily="18" charset="0"/>
              </a:rPr>
              <a:t> </a:t>
            </a:r>
            <a:r>
              <a:rPr lang="en-US" sz="1900" i="1" dirty="0">
                <a:latin typeface="Times New Roman" panose="02020603050405020304" pitchFamily="18" charset="0"/>
                <a:cs typeface="Times New Roman" panose="02020603050405020304" pitchFamily="18" charset="0"/>
              </a:rPr>
              <a:t>et al.</a:t>
            </a:r>
            <a:r>
              <a:rPr lang="en-US" sz="1900" dirty="0">
                <a:latin typeface="Times New Roman" panose="02020603050405020304" pitchFamily="18" charset="0"/>
                <a:cs typeface="Times New Roman" panose="02020603050405020304" pitchFamily="18" charset="0"/>
              </a:rPr>
              <a:t>, 2022)</a:t>
            </a:r>
            <a:endParaRPr lang="en-IN" sz="1900" dirty="0">
              <a:latin typeface="Times New Roman" panose="02020603050405020304" pitchFamily="18" charset="0"/>
              <a:cs typeface="Times New Roman" panose="02020603050405020304" pitchFamily="18" charset="0"/>
            </a:endParaRPr>
          </a:p>
        </p:txBody>
      </p:sp>
      <p:pic>
        <p:nvPicPr>
          <p:cNvPr id="2050" name="Picture 2">
            <a:extLst>
              <a:ext uri="{FF2B5EF4-FFF2-40B4-BE49-F238E27FC236}">
                <a16:creationId xmlns:a16="http://schemas.microsoft.com/office/drawing/2014/main" id="{339F78B3-366A-BEC9-840C-3456370908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87980" y="3599597"/>
            <a:ext cx="5943600" cy="2971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0426341-146C-53DA-6E2F-8DE838C5986B}"/>
              </a:ext>
            </a:extLst>
          </p:cNvPr>
          <p:cNvSpPr txBox="1"/>
          <p:nvPr/>
        </p:nvSpPr>
        <p:spPr>
          <a:xfrm>
            <a:off x="5987980" y="6488668"/>
            <a:ext cx="6094324" cy="369332"/>
          </a:xfrm>
          <a:prstGeom prst="rect">
            <a:avLst/>
          </a:prstGeom>
          <a:noFill/>
        </p:spPr>
        <p:txBody>
          <a:bodyPr wrap="square">
            <a:spAutoFit/>
          </a:bodyPr>
          <a:lstStyle/>
          <a:p>
            <a:pPr algn="ctr" rtl="0">
              <a:buNone/>
            </a:pPr>
            <a:r>
              <a:rPr lang="en-IN" sz="1800" b="0" i="0" u="none" strike="noStrike" dirty="0">
                <a:solidFill>
                  <a:srgbClr val="000000"/>
                </a:solidFill>
                <a:effectLst/>
                <a:latin typeface="Times New Roman" panose="02020603050405020304" pitchFamily="18" charset="0"/>
                <a:cs typeface="Times New Roman" panose="02020603050405020304" pitchFamily="18" charset="0"/>
              </a:rPr>
              <a:t>(Source: </a:t>
            </a:r>
            <a:r>
              <a:rPr lang="en-IN" sz="1800" b="0" i="0" u="none" strike="noStrike" dirty="0" err="1">
                <a:solidFill>
                  <a:srgbClr val="000000"/>
                </a:solidFill>
                <a:effectLst/>
                <a:latin typeface="Times New Roman" panose="02020603050405020304" pitchFamily="18" charset="0"/>
                <a:cs typeface="Times New Roman" panose="02020603050405020304" pitchFamily="18" charset="0"/>
              </a:rPr>
              <a:t>gep</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2022)</a:t>
            </a:r>
            <a:endParaRPr lang="en-IN"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2394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BECEC-643C-9029-9ACA-A940DAEAE0AC}"/>
              </a:ext>
            </a:extLst>
          </p:cNvPr>
          <p:cNvSpPr>
            <a:spLocks noGrp="1"/>
          </p:cNvSpPr>
          <p:nvPr>
            <p:ph type="title"/>
          </p:nvPr>
        </p:nvSpPr>
        <p:spPr>
          <a:xfrm>
            <a:off x="1097280" y="394977"/>
            <a:ext cx="10058400" cy="1450757"/>
          </a:xfrm>
        </p:spPr>
        <p:txBody>
          <a:bodyPr>
            <a:normAutofit/>
          </a:bodyPr>
          <a:lstStyle/>
          <a:p>
            <a:pPr algn="ctr"/>
            <a:r>
              <a:rPr lang="en-US" sz="4000" b="1" dirty="0">
                <a:latin typeface="Times New Roman" panose="02020603050405020304" pitchFamily="18" charset="0"/>
                <a:cs typeface="Times New Roman" panose="02020603050405020304" pitchFamily="18" charset="0"/>
              </a:rPr>
              <a:t>Literature Review: Key Theories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EEAB682-7624-F6E8-8C5D-840FB17D558B}"/>
              </a:ext>
            </a:extLst>
          </p:cNvPr>
          <p:cNvSpPr>
            <a:spLocks noGrp="1"/>
          </p:cNvSpPr>
          <p:nvPr>
            <p:ph idx="1"/>
          </p:nvPr>
        </p:nvSpPr>
        <p:spPr/>
        <p:txBody>
          <a:bodyPr>
            <a:normAutofit/>
          </a:bodyPr>
          <a:lstStyle/>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Crisis Management Theory and hospitality disruption</a:t>
            </a:r>
          </a:p>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Dynamic Capabilities Theory and strategic adaptation (Nain, 2024)</a:t>
            </a:r>
          </a:p>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Experience Economy Theory in leisure hospitality</a:t>
            </a:r>
          </a:p>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Human Capital Theory and service delivery (Cui and Attard, 2024)</a:t>
            </a:r>
          </a:p>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Strategic flexibility in post-COVID hotels</a:t>
            </a:r>
          </a:p>
        </p:txBody>
      </p:sp>
      <p:pic>
        <p:nvPicPr>
          <p:cNvPr id="3074" name="Picture 2">
            <a:extLst>
              <a:ext uri="{FF2B5EF4-FFF2-40B4-BE49-F238E27FC236}">
                <a16:creationId xmlns:a16="http://schemas.microsoft.com/office/drawing/2014/main" id="{6564FFB7-9033-B03A-F3EA-689EED55D5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2488" y="3429000"/>
            <a:ext cx="4798173" cy="27604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E8572CA-BF32-8330-91B5-E81D8B009DCD}"/>
              </a:ext>
            </a:extLst>
          </p:cNvPr>
          <p:cNvSpPr txBox="1"/>
          <p:nvPr/>
        </p:nvSpPr>
        <p:spPr>
          <a:xfrm>
            <a:off x="6126480" y="6189488"/>
            <a:ext cx="6094324" cy="369332"/>
          </a:xfrm>
          <a:prstGeom prst="rect">
            <a:avLst/>
          </a:prstGeom>
          <a:noFill/>
        </p:spPr>
        <p:txBody>
          <a:bodyPr wrap="square">
            <a:spAutoFit/>
          </a:bodyPr>
          <a:lstStyle/>
          <a:p>
            <a:pPr algn="ctr" rtl="0">
              <a:buNone/>
            </a:pPr>
            <a:r>
              <a:rPr lang="en-IN" sz="1800" b="0" i="0" u="none" strike="noStrike" dirty="0">
                <a:solidFill>
                  <a:srgbClr val="000000"/>
                </a:solidFill>
                <a:effectLst/>
                <a:latin typeface="Times New Roman" panose="02020603050405020304" pitchFamily="18" charset="0"/>
                <a:cs typeface="Times New Roman" panose="02020603050405020304" pitchFamily="18" charset="0"/>
              </a:rPr>
              <a:t>(Source: </a:t>
            </a:r>
            <a:r>
              <a:rPr lang="en-IN" sz="1800" b="0" i="0" u="none" strike="noStrike" dirty="0" err="1">
                <a:solidFill>
                  <a:srgbClr val="000000"/>
                </a:solidFill>
                <a:effectLst/>
                <a:latin typeface="Times New Roman" panose="02020603050405020304" pitchFamily="18" charset="0"/>
                <a:cs typeface="Times New Roman" panose="02020603050405020304" pitchFamily="18" charset="0"/>
              </a:rPr>
              <a:t>compliancecalendar</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2023)</a:t>
            </a:r>
            <a:endParaRPr lang="en-IN"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2108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17190-C1E9-2309-0AFE-03F7C3F2DD69}"/>
              </a:ext>
            </a:extLst>
          </p:cNvPr>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Literature Review: Industry Evidence and Findings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213DEB2-1021-3A23-AECA-F4BD67B7C063}"/>
              </a:ext>
            </a:extLst>
          </p:cNvPr>
          <p:cNvSpPr>
            <a:spLocks noGrp="1"/>
          </p:cNvSpPr>
          <p:nvPr>
            <p:ph idx="1"/>
          </p:nvPr>
        </p:nvSpPr>
        <p:spPr/>
        <p:txBody>
          <a:bodyPr>
            <a:normAutofit/>
          </a:bodyPr>
          <a:lstStyle/>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Permanent decline in corporate travel demand (Faulkner et al., 2001)</a:t>
            </a:r>
          </a:p>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Growth of leisure and experiential tourism</a:t>
            </a:r>
          </a:p>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Rise of digital nomads and remote work (Ivanov and Webster, 2019)</a:t>
            </a:r>
          </a:p>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Expansion of extended-stay hotel models</a:t>
            </a:r>
          </a:p>
        </p:txBody>
      </p:sp>
      <p:pic>
        <p:nvPicPr>
          <p:cNvPr id="4098" name="Picture 2">
            <a:extLst>
              <a:ext uri="{FF2B5EF4-FFF2-40B4-BE49-F238E27FC236}">
                <a16:creationId xmlns:a16="http://schemas.microsoft.com/office/drawing/2014/main" id="{876EED01-BCBD-3DCF-C30A-FDE3E514DE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6545" y="3525035"/>
            <a:ext cx="4448175" cy="25812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26A36D-E46D-69E7-85EA-7665107D2D13}"/>
              </a:ext>
            </a:extLst>
          </p:cNvPr>
          <p:cNvSpPr txBox="1"/>
          <p:nvPr/>
        </p:nvSpPr>
        <p:spPr>
          <a:xfrm>
            <a:off x="7639259" y="6202065"/>
            <a:ext cx="6094324" cy="369332"/>
          </a:xfrm>
          <a:prstGeom prst="rect">
            <a:avLst/>
          </a:prstGeom>
          <a:noFill/>
        </p:spPr>
        <p:txBody>
          <a:bodyPr wrap="square">
            <a:spAutoFit/>
          </a:bodyPr>
          <a:lstStyle/>
          <a:p>
            <a:r>
              <a:rPr lang="en-IN" sz="1800" b="0" i="0" u="none" strike="noStrike" dirty="0">
                <a:solidFill>
                  <a:srgbClr val="000000"/>
                </a:solidFill>
                <a:effectLst/>
                <a:latin typeface="Times New Roman" panose="02020603050405020304" pitchFamily="18" charset="0"/>
                <a:cs typeface="Times New Roman" panose="02020603050405020304" pitchFamily="18" charset="0"/>
              </a:rPr>
              <a:t>(Source: </a:t>
            </a:r>
            <a:r>
              <a:rPr lang="en-IN" sz="1800" b="0" i="0" u="none" strike="noStrike" dirty="0" err="1">
                <a:solidFill>
                  <a:srgbClr val="000000"/>
                </a:solidFill>
                <a:effectLst/>
                <a:latin typeface="Times New Roman" panose="02020603050405020304" pitchFamily="18" charset="0"/>
                <a:cs typeface="Times New Roman" panose="02020603050405020304" pitchFamily="18" charset="0"/>
              </a:rPr>
              <a:t>shortpixel</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2021)</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5859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0BD24F-AFC8-F92B-D559-5F59DF99EB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E1815E-D9D6-789C-897A-23B36D804510}"/>
              </a:ext>
            </a:extLst>
          </p:cNvPr>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Methods</a:t>
            </a:r>
          </a:p>
        </p:txBody>
      </p:sp>
      <p:sp>
        <p:nvSpPr>
          <p:cNvPr id="3" name="Content Placeholder 2">
            <a:extLst>
              <a:ext uri="{FF2B5EF4-FFF2-40B4-BE49-F238E27FC236}">
                <a16:creationId xmlns:a16="http://schemas.microsoft.com/office/drawing/2014/main" id="{E2458AD6-A239-F367-C1E9-D84E55E56DF4}"/>
              </a:ext>
            </a:extLst>
          </p:cNvPr>
          <p:cNvSpPr>
            <a:spLocks noGrp="1"/>
          </p:cNvSpPr>
          <p:nvPr>
            <p:ph idx="1"/>
          </p:nvPr>
        </p:nvSpPr>
        <p:spPr/>
        <p:txBody>
          <a:bodyPr>
            <a:normAutofit/>
          </a:bodyPr>
          <a:lstStyle/>
          <a:p>
            <a:pPr fontAlgn="base">
              <a:lnSpc>
                <a:spcPct val="150000"/>
              </a:lnSpc>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Secondary data collection from academic and industry sources (Mill, 2012)</a:t>
            </a:r>
          </a:p>
          <a:p>
            <a:pPr fontAlgn="base">
              <a:lnSpc>
                <a:spcPct val="150000"/>
              </a:lnSpc>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Qualitative desk-based analysis using recent hospitality literature (Cui and Attard, 2024)</a:t>
            </a:r>
          </a:p>
          <a:p>
            <a:pPr fontAlgn="base">
              <a:lnSpc>
                <a:spcPct val="150000"/>
              </a:lnSpc>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The analysis employs thematic analysis to interpret how hotels have strategically responded to structural changes </a:t>
            </a:r>
          </a:p>
        </p:txBody>
      </p:sp>
    </p:spTree>
    <p:extLst>
      <p:ext uri="{BB962C8B-B14F-4D97-AF65-F5344CB8AC3E}">
        <p14:creationId xmlns:p14="http://schemas.microsoft.com/office/powerpoint/2010/main" val="2676754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9E551-52C8-839D-3F94-7671BB22E3AA}"/>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Method: PESTEL Framework and Economic Evidence</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45D3FD7-4267-193A-A246-5C81D78571D8}"/>
              </a:ext>
            </a:extLst>
          </p:cNvPr>
          <p:cNvSpPr>
            <a:spLocks noGrp="1"/>
          </p:cNvSpPr>
          <p:nvPr>
            <p:ph idx="1"/>
          </p:nvPr>
        </p:nvSpPr>
        <p:spPr>
          <a:xfrm>
            <a:off x="172831" y="1906456"/>
            <a:ext cx="7102176" cy="4023360"/>
          </a:xfrm>
        </p:spPr>
        <p:txBody>
          <a:bodyPr>
            <a:normAutofit/>
          </a:bodyPr>
          <a:lstStyle/>
          <a:p>
            <a:pPr algn="just" fontAlgn="base">
              <a:buFont typeface="Wingdings" panose="05000000000000000000" pitchFamily="2" charset="2"/>
              <a:buChar char="Ø"/>
            </a:pPr>
            <a:r>
              <a:rPr lang="en-US" sz="1800" b="1" dirty="0">
                <a:latin typeface="Times New Roman" panose="02020603050405020304" pitchFamily="18" charset="0"/>
                <a:cs typeface="Times New Roman" panose="02020603050405020304" pitchFamily="18" charset="0"/>
              </a:rPr>
              <a:t>Political: </a:t>
            </a:r>
            <a:r>
              <a:rPr lang="en-US" sz="1800" dirty="0">
                <a:latin typeface="Times New Roman" panose="02020603050405020304" pitchFamily="18" charset="0"/>
                <a:cs typeface="Times New Roman" panose="02020603050405020304" pitchFamily="18" charset="0"/>
              </a:rPr>
              <a:t>Business travel fell 60% in 2020 due restrictions (Tribe, 2009)</a:t>
            </a:r>
          </a:p>
          <a:p>
            <a:pPr algn="just" fontAlgn="base">
              <a:buFont typeface="Wingdings" panose="05000000000000000000" pitchFamily="2" charset="2"/>
              <a:buChar char="Ø"/>
            </a:pPr>
            <a:r>
              <a:rPr lang="en-US" sz="1800" b="1" dirty="0">
                <a:latin typeface="Times New Roman" panose="02020603050405020304" pitchFamily="18" charset="0"/>
                <a:cs typeface="Times New Roman" panose="02020603050405020304" pitchFamily="18" charset="0"/>
              </a:rPr>
              <a:t>Economic: </a:t>
            </a:r>
            <a:r>
              <a:rPr lang="en-US" sz="1800" dirty="0">
                <a:latin typeface="Times New Roman" panose="02020603050405020304" pitchFamily="18" charset="0"/>
                <a:cs typeface="Times New Roman" panose="02020603050405020304" pitchFamily="18" charset="0"/>
              </a:rPr>
              <a:t>Business travel spending 20–25% below 2019 levels</a:t>
            </a:r>
          </a:p>
          <a:p>
            <a:pPr algn="just" fontAlgn="base">
              <a:buFont typeface="Wingdings" panose="05000000000000000000" pitchFamily="2" charset="2"/>
              <a:buChar char="Ø"/>
            </a:pPr>
            <a:r>
              <a:rPr lang="en-US" sz="1800" b="1" dirty="0">
                <a:latin typeface="Times New Roman" panose="02020603050405020304" pitchFamily="18" charset="0"/>
                <a:cs typeface="Times New Roman" panose="02020603050405020304" pitchFamily="18" charset="0"/>
              </a:rPr>
              <a:t>Social: </a:t>
            </a:r>
            <a:r>
              <a:rPr lang="en-US" sz="1800" dirty="0">
                <a:latin typeface="Times New Roman" panose="02020603050405020304" pitchFamily="18" charset="0"/>
                <a:cs typeface="Times New Roman" panose="02020603050405020304" pitchFamily="18" charset="0"/>
              </a:rPr>
              <a:t>Hybrid working adopted by 60%+ global organisations (Wahab and Cooper, 2005)</a:t>
            </a:r>
          </a:p>
          <a:p>
            <a:pPr algn="just" fontAlgn="base">
              <a:buFont typeface="Wingdings" panose="05000000000000000000" pitchFamily="2" charset="2"/>
              <a:buChar char="Ø"/>
            </a:pPr>
            <a:r>
              <a:rPr lang="en-US" sz="1800" b="1" dirty="0">
                <a:latin typeface="Times New Roman" panose="02020603050405020304" pitchFamily="18" charset="0"/>
                <a:cs typeface="Times New Roman" panose="02020603050405020304" pitchFamily="18" charset="0"/>
              </a:rPr>
              <a:t>Technological: </a:t>
            </a:r>
            <a:r>
              <a:rPr lang="en-US" sz="1800" dirty="0">
                <a:latin typeface="Times New Roman" panose="02020603050405020304" pitchFamily="18" charset="0"/>
                <a:cs typeface="Times New Roman" panose="02020603050405020304" pitchFamily="18" charset="0"/>
              </a:rPr>
              <a:t>Contactless hotel technologies adopted by 70%+ hotels</a:t>
            </a:r>
          </a:p>
          <a:p>
            <a:pPr algn="just" fontAlgn="base">
              <a:buFont typeface="Wingdings" panose="05000000000000000000" pitchFamily="2" charset="2"/>
              <a:buChar char="Ø"/>
            </a:pPr>
            <a:r>
              <a:rPr lang="en-US" sz="1800" b="1" dirty="0">
                <a:latin typeface="Times New Roman" panose="02020603050405020304" pitchFamily="18" charset="0"/>
                <a:cs typeface="Times New Roman" panose="02020603050405020304" pitchFamily="18" charset="0"/>
              </a:rPr>
              <a:t>Environmental: </a:t>
            </a:r>
            <a:r>
              <a:rPr lang="en-US" sz="1800" dirty="0">
                <a:latin typeface="Times New Roman" panose="02020603050405020304" pitchFamily="18" charset="0"/>
                <a:cs typeface="Times New Roman" panose="02020603050405020304" pitchFamily="18" charset="0"/>
              </a:rPr>
              <a:t>Energy-efficient hotels reduce costs by 5–15%</a:t>
            </a:r>
          </a:p>
          <a:p>
            <a:pPr algn="just" fontAlgn="base">
              <a:buFont typeface="Wingdings" panose="05000000000000000000" pitchFamily="2" charset="2"/>
              <a:buChar char="Ø"/>
            </a:pPr>
            <a:r>
              <a:rPr lang="en-US" sz="1800" b="1" dirty="0">
                <a:latin typeface="Times New Roman" panose="02020603050405020304" pitchFamily="18" charset="0"/>
                <a:cs typeface="Times New Roman" panose="02020603050405020304" pitchFamily="18" charset="0"/>
              </a:rPr>
              <a:t>Legal: </a:t>
            </a:r>
            <a:r>
              <a:rPr lang="en-US" sz="1800" dirty="0">
                <a:latin typeface="Times New Roman" panose="02020603050405020304" pitchFamily="18" charset="0"/>
                <a:cs typeface="Times New Roman" panose="02020603050405020304" pitchFamily="18" charset="0"/>
              </a:rPr>
              <a:t>Health and safety compliance increased costs 8–12%</a:t>
            </a:r>
          </a:p>
        </p:txBody>
      </p:sp>
      <p:sp>
        <p:nvSpPr>
          <p:cNvPr id="5" name="TextBox 4">
            <a:extLst>
              <a:ext uri="{FF2B5EF4-FFF2-40B4-BE49-F238E27FC236}">
                <a16:creationId xmlns:a16="http://schemas.microsoft.com/office/drawing/2014/main" id="{8660EA4F-CB40-10AD-CA41-C5A29B9BC4C4}"/>
              </a:ext>
            </a:extLst>
          </p:cNvPr>
          <p:cNvSpPr txBox="1"/>
          <p:nvPr/>
        </p:nvSpPr>
        <p:spPr>
          <a:xfrm>
            <a:off x="7970855" y="5560484"/>
            <a:ext cx="6094324" cy="369332"/>
          </a:xfrm>
          <a:prstGeom prst="rect">
            <a:avLst/>
          </a:prstGeom>
          <a:noFill/>
        </p:spPr>
        <p:txBody>
          <a:bodyPr wrap="square">
            <a:spAutoFit/>
          </a:bodyPr>
          <a:lstStyle/>
          <a:p>
            <a:r>
              <a:rPr lang="en-IN" sz="1800" b="0" i="0" u="none" strike="noStrike" dirty="0">
                <a:solidFill>
                  <a:srgbClr val="000000"/>
                </a:solidFill>
                <a:effectLst/>
                <a:latin typeface="Times New Roman" panose="02020603050405020304" pitchFamily="18" charset="0"/>
                <a:cs typeface="Times New Roman" panose="02020603050405020304" pitchFamily="18" charset="0"/>
              </a:rPr>
              <a:t>(Source: </a:t>
            </a:r>
            <a:r>
              <a:rPr lang="en-IN" sz="1800" b="0" i="0" u="none" strike="noStrike" dirty="0" err="1">
                <a:solidFill>
                  <a:srgbClr val="000000"/>
                </a:solidFill>
                <a:effectLst/>
                <a:latin typeface="Times New Roman" panose="02020603050405020304" pitchFamily="18" charset="0"/>
                <a:cs typeface="Times New Roman" panose="02020603050405020304" pitchFamily="18" charset="0"/>
              </a:rPr>
              <a:t>Fnfresearch</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2025)</a:t>
            </a:r>
            <a:endParaRPr lang="en-IN" dirty="0">
              <a:latin typeface="Times New Roman" panose="02020603050405020304" pitchFamily="18" charset="0"/>
              <a:cs typeface="Times New Roman" panose="02020603050405020304" pitchFamily="18" charset="0"/>
            </a:endParaRPr>
          </a:p>
        </p:txBody>
      </p:sp>
      <p:pic>
        <p:nvPicPr>
          <p:cNvPr id="4" name="Picture 3" descr="Hospitality Market Size, Growth, Global Trends, Forecast to 2028">
            <a:extLst>
              <a:ext uri="{FF2B5EF4-FFF2-40B4-BE49-F238E27FC236}">
                <a16:creationId xmlns:a16="http://schemas.microsoft.com/office/drawing/2014/main" id="{E4D1F6AD-B520-33E5-5BBD-041396DD835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75007" y="2659045"/>
            <a:ext cx="4673459" cy="2901439"/>
          </a:xfrm>
          <a:prstGeom prst="rect">
            <a:avLst/>
          </a:prstGeom>
          <a:noFill/>
          <a:ln>
            <a:noFill/>
          </a:ln>
        </p:spPr>
      </p:pic>
    </p:spTree>
    <p:extLst>
      <p:ext uri="{BB962C8B-B14F-4D97-AF65-F5344CB8AC3E}">
        <p14:creationId xmlns:p14="http://schemas.microsoft.com/office/powerpoint/2010/main" val="802889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DF88-9E8D-5DD1-EF23-2E679EC4D305}"/>
              </a:ext>
            </a:extLst>
          </p:cNvPr>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Method: Impact Analysis: Industry Responses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CC5EFC0-F4FC-358F-FD8C-0463262F810C}"/>
              </a:ext>
            </a:extLst>
          </p:cNvPr>
          <p:cNvSpPr>
            <a:spLocks noGrp="1"/>
          </p:cNvSpPr>
          <p:nvPr>
            <p:ph idx="1"/>
          </p:nvPr>
        </p:nvSpPr>
        <p:spPr>
          <a:xfrm>
            <a:off x="1097280" y="1845734"/>
            <a:ext cx="5102553" cy="4023360"/>
          </a:xfrm>
        </p:spPr>
        <p:txBody>
          <a:bodyPr>
            <a:normAutofit/>
          </a:bodyPr>
          <a:lstStyle/>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Diversification into leisure and extended-stay segments (Laws et al., 2007)</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Improved occupancy but lower daily rates</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Strategic flexibility as competitive strength</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Increased operational and service complexity (Mill, 2012)</a:t>
            </a:r>
          </a:p>
        </p:txBody>
      </p:sp>
      <p:pic>
        <p:nvPicPr>
          <p:cNvPr id="5122" name="Picture 2">
            <a:extLst>
              <a:ext uri="{FF2B5EF4-FFF2-40B4-BE49-F238E27FC236}">
                <a16:creationId xmlns:a16="http://schemas.microsoft.com/office/drawing/2014/main" id="{3264B69E-80EC-0D7C-2269-BCFC87FEB1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8263" y="2882984"/>
            <a:ext cx="4253279" cy="29861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DEE432-BF44-C6F9-2391-80DB364B99BD}"/>
              </a:ext>
            </a:extLst>
          </p:cNvPr>
          <p:cNvSpPr txBox="1"/>
          <p:nvPr/>
        </p:nvSpPr>
        <p:spPr>
          <a:xfrm>
            <a:off x="7217229" y="5869094"/>
            <a:ext cx="6094324" cy="369332"/>
          </a:xfrm>
          <a:prstGeom prst="rect">
            <a:avLst/>
          </a:prstGeom>
          <a:noFill/>
        </p:spPr>
        <p:txBody>
          <a:bodyPr wrap="square">
            <a:spAutoFit/>
          </a:bodyPr>
          <a:lstStyle/>
          <a:p>
            <a:r>
              <a:rPr lang="en-IN" sz="1800" b="0" i="0" u="none" strike="noStrike" dirty="0">
                <a:solidFill>
                  <a:srgbClr val="000000"/>
                </a:solidFill>
                <a:effectLst/>
                <a:latin typeface="Times New Roman" panose="02020603050405020304" pitchFamily="18" charset="0"/>
                <a:cs typeface="Times New Roman" panose="02020603050405020304" pitchFamily="18" charset="0"/>
              </a:rPr>
              <a:t>(Source: </a:t>
            </a:r>
            <a:r>
              <a:rPr lang="en-IN" sz="1800" b="0" i="0" u="none" strike="noStrike" dirty="0" err="1">
                <a:solidFill>
                  <a:srgbClr val="000000"/>
                </a:solidFill>
                <a:effectLst/>
                <a:latin typeface="Times New Roman" panose="02020603050405020304" pitchFamily="18" charset="0"/>
                <a:cs typeface="Times New Roman" panose="02020603050405020304" pitchFamily="18" charset="0"/>
              </a:rPr>
              <a:t>ars.els-cdn</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2023)</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23480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3526F-59A4-E77A-BC20-9E95E43F0F56}"/>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Industry Responses: Strengths</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9A320F3-8228-EE87-1C33-2C61DFE1CF4C}"/>
              </a:ext>
            </a:extLst>
          </p:cNvPr>
          <p:cNvSpPr>
            <a:spLocks noGrp="1"/>
          </p:cNvSpPr>
          <p:nvPr>
            <p:ph idx="1"/>
          </p:nvPr>
        </p:nvSpPr>
        <p:spPr>
          <a:xfrm>
            <a:off x="182880" y="2127088"/>
            <a:ext cx="10058400" cy="4023360"/>
          </a:xfrm>
        </p:spPr>
        <p:txBody>
          <a:bodyPr>
            <a:normAutofit/>
          </a:bodyPr>
          <a:lstStyle/>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Increased strategic flexibility and diversification (Al-</a:t>
            </a:r>
            <a:r>
              <a:rPr lang="en-US" sz="1800" dirty="0" err="1">
                <a:latin typeface="Times New Roman" panose="02020603050405020304" pitchFamily="18" charset="0"/>
                <a:cs typeface="Times New Roman" panose="02020603050405020304" pitchFamily="18" charset="0"/>
              </a:rPr>
              <a:t>Kumaim</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2025)</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Reduced reliance on single demand segment</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Greater operational complexity and costs (Youssef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2022)</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Uncertainty surrounding long-term demand patterns</a:t>
            </a:r>
          </a:p>
          <a:p>
            <a:pPr algn="just">
              <a:buFont typeface="Wingdings" panose="05000000000000000000" pitchFamily="2" charset="2"/>
              <a:buChar char="Ø"/>
            </a:pPr>
            <a:endParaRPr lang="en-IN" sz="1800" dirty="0">
              <a:latin typeface="Times New Roman" panose="02020603050405020304" pitchFamily="18" charset="0"/>
              <a:cs typeface="Times New Roman" panose="02020603050405020304" pitchFamily="18" charset="0"/>
            </a:endParaRPr>
          </a:p>
        </p:txBody>
      </p:sp>
      <p:pic>
        <p:nvPicPr>
          <p:cNvPr id="8194" name="Picture 2">
            <a:extLst>
              <a:ext uri="{FF2B5EF4-FFF2-40B4-BE49-F238E27FC236}">
                <a16:creationId xmlns:a16="http://schemas.microsoft.com/office/drawing/2014/main" id="{449DE9A7-62B9-B7AA-2398-36BE84EA50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0606" y="2542800"/>
            <a:ext cx="5339861" cy="31919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A3D7053-8A61-AA56-4E31-6CC79BBC15C6}"/>
              </a:ext>
            </a:extLst>
          </p:cNvPr>
          <p:cNvSpPr txBox="1"/>
          <p:nvPr/>
        </p:nvSpPr>
        <p:spPr>
          <a:xfrm>
            <a:off x="7923712" y="5734736"/>
            <a:ext cx="6094324" cy="369332"/>
          </a:xfrm>
          <a:prstGeom prst="rect">
            <a:avLst/>
          </a:prstGeom>
          <a:noFill/>
        </p:spPr>
        <p:txBody>
          <a:bodyPr wrap="square">
            <a:spAutoFit/>
          </a:bodyPr>
          <a:lstStyle/>
          <a:p>
            <a:r>
              <a:rPr lang="en-IN" sz="1800" b="0" i="0" u="none" strike="noStrike" dirty="0">
                <a:solidFill>
                  <a:srgbClr val="000000"/>
                </a:solidFill>
                <a:effectLst/>
                <a:latin typeface="Times New Roman" panose="02020603050405020304" pitchFamily="18" charset="0"/>
                <a:cs typeface="Times New Roman" panose="02020603050405020304" pitchFamily="18" charset="0"/>
              </a:rPr>
              <a:t>(Source: </a:t>
            </a:r>
            <a:r>
              <a:rPr lang="en-IN" sz="1800" b="0" i="0" u="none" strike="noStrike" dirty="0" err="1">
                <a:solidFill>
                  <a:srgbClr val="000000"/>
                </a:solidFill>
                <a:effectLst/>
                <a:latin typeface="Times New Roman" panose="02020603050405020304" pitchFamily="18" charset="0"/>
                <a:cs typeface="Times New Roman" panose="02020603050405020304" pitchFamily="18" charset="0"/>
              </a:rPr>
              <a:t>imgkit</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2023)</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25092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D2C94-8B46-7F56-B35C-FCE3E637FCB6}"/>
              </a:ext>
            </a:extLst>
          </p:cNvPr>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Industry Responses: Limitations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AD40485-1D7A-B007-385C-F90D0ED2C8DC}"/>
              </a:ext>
            </a:extLst>
          </p:cNvPr>
          <p:cNvSpPr>
            <a:spLocks noGrp="1"/>
          </p:cNvSpPr>
          <p:nvPr>
            <p:ph idx="1"/>
          </p:nvPr>
        </p:nvSpPr>
        <p:spPr>
          <a:xfrm>
            <a:off x="132638" y="2368248"/>
            <a:ext cx="6559564" cy="4489751"/>
          </a:xfrm>
        </p:spPr>
        <p:txBody>
          <a:bodyPr>
            <a:normAutofit/>
          </a:bodyPr>
          <a:lstStyle/>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Increased demand for personalised service delivery (Santos and Silva, 2019)</a:t>
            </a:r>
          </a:p>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Higher emotional labour for employees</a:t>
            </a:r>
          </a:p>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Skills, wellbeing, and service competence critical (Sharma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2024)</a:t>
            </a:r>
          </a:p>
          <a:p>
            <a:pPr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Workforce pressures and retention challenges</a:t>
            </a:r>
          </a:p>
          <a:p>
            <a:pPr>
              <a:buFont typeface="Wingdings" panose="05000000000000000000" pitchFamily="2" charset="2"/>
              <a:buChar char="Ø"/>
            </a:pPr>
            <a:endParaRPr lang="en-IN" sz="1800" dirty="0">
              <a:latin typeface="Times New Roman" panose="02020603050405020304" pitchFamily="18" charset="0"/>
              <a:cs typeface="Times New Roman" panose="02020603050405020304" pitchFamily="18" charset="0"/>
            </a:endParaRPr>
          </a:p>
        </p:txBody>
      </p:sp>
      <p:pic>
        <p:nvPicPr>
          <p:cNvPr id="6146" name="Picture 2">
            <a:extLst>
              <a:ext uri="{FF2B5EF4-FFF2-40B4-BE49-F238E27FC236}">
                <a16:creationId xmlns:a16="http://schemas.microsoft.com/office/drawing/2014/main" id="{1A62EB1B-BA1C-40F1-8A17-12870C9F43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3992" y="2368248"/>
            <a:ext cx="4606332" cy="356547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1912E61-693D-50AF-55CD-F6E5FE2349CA}"/>
              </a:ext>
            </a:extLst>
          </p:cNvPr>
          <p:cNvSpPr txBox="1"/>
          <p:nvPr/>
        </p:nvSpPr>
        <p:spPr>
          <a:xfrm>
            <a:off x="7578970" y="5933726"/>
            <a:ext cx="6094324" cy="369332"/>
          </a:xfrm>
          <a:prstGeom prst="rect">
            <a:avLst/>
          </a:prstGeom>
          <a:noFill/>
        </p:spPr>
        <p:txBody>
          <a:bodyPr wrap="square">
            <a:spAutoFit/>
          </a:bodyPr>
          <a:lstStyle/>
          <a:p>
            <a:r>
              <a:rPr lang="en-IN" sz="1800" b="0" i="0" u="none" strike="noStrike" dirty="0">
                <a:solidFill>
                  <a:srgbClr val="000000"/>
                </a:solidFill>
                <a:effectLst/>
                <a:latin typeface="Times New Roman" panose="02020603050405020304" pitchFamily="18" charset="0"/>
                <a:cs typeface="Times New Roman" panose="02020603050405020304" pitchFamily="18" charset="0"/>
              </a:rPr>
              <a:t>(Source: </a:t>
            </a:r>
            <a:r>
              <a:rPr lang="en-IN" sz="1800" b="0" i="0" u="none" strike="noStrike" dirty="0" err="1">
                <a:solidFill>
                  <a:srgbClr val="000000"/>
                </a:solidFill>
                <a:effectLst/>
                <a:latin typeface="Times New Roman" panose="02020603050405020304" pitchFamily="18" charset="0"/>
                <a:cs typeface="Times New Roman" panose="02020603050405020304" pitchFamily="18" charset="0"/>
              </a:rPr>
              <a:t>economicdevelopment</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2023)</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6318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45B0D-14CB-3D37-C1AA-A7FF1D891E27}"/>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EEEB977-9CD5-F633-8C3D-F50DB931E7E0}"/>
              </a:ext>
            </a:extLst>
          </p:cNvPr>
          <p:cNvSpPr>
            <a:spLocks noGrp="1"/>
          </p:cNvSpPr>
          <p:nvPr>
            <p:ph idx="1"/>
          </p:nvPr>
        </p:nvSpPr>
        <p:spPr/>
        <p:txBody>
          <a:bodyPr/>
          <a:lstStyle/>
          <a:p>
            <a:pPr fontAlgn="base">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Business commuting decline is permanent</a:t>
            </a:r>
          </a:p>
          <a:p>
            <a:pPr fontAlgn="base">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Strategic adaptation essential for survival</a:t>
            </a:r>
          </a:p>
          <a:p>
            <a:pPr fontAlgn="base">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Theory-informed decisions strengthen resilience</a:t>
            </a:r>
          </a:p>
          <a:p>
            <a:pPr fontAlgn="base">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Future hospitality requires flexibility and foresight</a:t>
            </a:r>
          </a:p>
          <a:p>
            <a:pPr>
              <a:buFont typeface="Wingdings" panose="05000000000000000000" pitchFamily="2" charset="2"/>
              <a:buChar char="Ø"/>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9932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BE7AC-C84C-9886-5B4D-40090C1A2F8B}"/>
              </a:ext>
            </a:extLst>
          </p:cNvPr>
          <p:cNvSpPr>
            <a:spLocks noGrp="1"/>
          </p:cNvSpPr>
          <p:nvPr>
            <p:ph type="title"/>
          </p:nvPr>
        </p:nvSpPr>
        <p:spPr/>
        <p:txBody>
          <a:bodyPr>
            <a:normAutofit/>
          </a:bodyPr>
          <a:lstStyle/>
          <a:p>
            <a:pPr algn="ctr"/>
            <a:r>
              <a:rPr lang="en-IN" b="1" dirty="0">
                <a:latin typeface="Times New Roman" panose="02020603050405020304" pitchFamily="18" charset="0"/>
                <a:cs typeface="Times New Roman" panose="02020603050405020304" pitchFamily="18" charset="0"/>
              </a:rPr>
              <a:t>Recommendations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A263BDC-6109-947F-F3DD-56E5478C50E3}"/>
              </a:ext>
            </a:extLst>
          </p:cNvPr>
          <p:cNvSpPr>
            <a:spLocks noGrp="1"/>
          </p:cNvSpPr>
          <p:nvPr>
            <p:ph idx="1"/>
          </p:nvPr>
        </p:nvSpPr>
        <p:spPr>
          <a:xfrm>
            <a:off x="1066800" y="2187378"/>
            <a:ext cx="10058400" cy="4023360"/>
          </a:xfrm>
        </p:spPr>
        <p:txBody>
          <a:bodyPr>
            <a:normAutofit/>
          </a:bodyPr>
          <a:lstStyle/>
          <a:p>
            <a:pPr fontAlgn="base">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Hybrid strategy balancing multiple demand segments (</a:t>
            </a:r>
            <a:r>
              <a:rPr lang="en-US" dirty="0" err="1">
                <a:latin typeface="Times New Roman" panose="02020603050405020304" pitchFamily="18" charset="0"/>
                <a:cs typeface="Times New Roman" panose="02020603050405020304" pitchFamily="18" charset="0"/>
              </a:rPr>
              <a:t>Sopyan</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2023)</a:t>
            </a:r>
          </a:p>
          <a:p>
            <a:pPr fontAlgn="base">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Continued investment in human capital</a:t>
            </a:r>
          </a:p>
          <a:p>
            <a:pPr fontAlgn="base">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Selective use of digital technologies (Deb and Ahmed, 2022)</a:t>
            </a:r>
          </a:p>
          <a:p>
            <a:pPr fontAlgn="base">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Embedded sustainability within core strategy</a:t>
            </a:r>
          </a:p>
          <a:p>
            <a:pPr>
              <a:buFont typeface="Wingdings" panose="05000000000000000000" pitchFamily="2" charset="2"/>
              <a:buChar char="Ø"/>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2147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251E9-60DC-E324-E1E5-948E086C1C12}"/>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 List</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7C5618-995D-C161-ED46-CB8B97121BE7}"/>
              </a:ext>
            </a:extLst>
          </p:cNvPr>
          <p:cNvSpPr>
            <a:spLocks noGrp="1"/>
          </p:cNvSpPr>
          <p:nvPr>
            <p:ph idx="1"/>
          </p:nvPr>
        </p:nvSpPr>
        <p:spPr>
          <a:xfrm>
            <a:off x="1097280" y="1845734"/>
            <a:ext cx="10058400" cy="4555066"/>
          </a:xfrm>
        </p:spPr>
        <p:txBody>
          <a:bodyPr>
            <a:normAutofit fontScale="62500" lnSpcReduction="20000"/>
          </a:bodyPr>
          <a:lstStyle/>
          <a:p>
            <a:pPr lvl="0" algn="just">
              <a:buFont typeface="Wingdings" panose="05000000000000000000" pitchFamily="2" charset="2"/>
              <a:buChar char="Ø"/>
            </a:pPr>
            <a:r>
              <a:rPr lang="en-GB" dirty="0" err="1">
                <a:latin typeface="Times New Roman" panose="02020603050405020304" pitchFamily="18" charset="0"/>
                <a:cs typeface="Times New Roman" panose="02020603050405020304" pitchFamily="18" charset="0"/>
              </a:rPr>
              <a:t>Alkier</a:t>
            </a:r>
            <a:r>
              <a:rPr lang="en-GB" dirty="0">
                <a:latin typeface="Times New Roman" panose="02020603050405020304" pitchFamily="18" charset="0"/>
                <a:cs typeface="Times New Roman" panose="02020603050405020304" pitchFamily="18" charset="0"/>
              </a:rPr>
              <a:t>, R., Milojica, V., and </a:t>
            </a:r>
            <a:r>
              <a:rPr lang="en-GB" dirty="0" err="1">
                <a:latin typeface="Times New Roman" panose="02020603050405020304" pitchFamily="18" charset="0"/>
                <a:cs typeface="Times New Roman" panose="02020603050405020304" pitchFamily="18" charset="0"/>
              </a:rPr>
              <a:t>Roblek</a:t>
            </a:r>
            <a:r>
              <a:rPr lang="en-GB" dirty="0">
                <a:latin typeface="Times New Roman" panose="02020603050405020304" pitchFamily="18" charset="0"/>
                <a:cs typeface="Times New Roman" panose="02020603050405020304" pitchFamily="18" charset="0"/>
              </a:rPr>
              <a:t>, V. (2023). Role of Hotel management crisis in Covid-19 and post-Covid-19 period: A case study of </a:t>
            </a:r>
            <a:r>
              <a:rPr lang="en-GB" dirty="0" err="1">
                <a:latin typeface="Times New Roman" panose="02020603050405020304" pitchFamily="18" charset="0"/>
                <a:cs typeface="Times New Roman" panose="02020603050405020304" pitchFamily="18" charset="0"/>
              </a:rPr>
              <a:t>Opatija</a:t>
            </a:r>
            <a:r>
              <a:rPr lang="en-GB" dirty="0">
                <a:latin typeface="Times New Roman" panose="02020603050405020304" pitchFamily="18" charset="0"/>
                <a:cs typeface="Times New Roman" panose="02020603050405020304" pitchFamily="18" charset="0"/>
              </a:rPr>
              <a:t> Riviera micro-region in Croatia. </a:t>
            </a:r>
            <a:r>
              <a:rPr lang="en-GB" i="1" dirty="0" err="1">
                <a:latin typeface="Times New Roman" panose="02020603050405020304" pitchFamily="18" charset="0"/>
                <a:cs typeface="Times New Roman" panose="02020603050405020304" pitchFamily="18" charset="0"/>
              </a:rPr>
              <a:t>Organizacija</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56</a:t>
            </a:r>
            <a:r>
              <a:rPr lang="en-GB" dirty="0">
                <a:latin typeface="Times New Roman" panose="02020603050405020304" pitchFamily="18" charset="0"/>
                <a:cs typeface="Times New Roman" panose="02020603050405020304" pitchFamily="18" charset="0"/>
              </a:rPr>
              <a:t>(4), 324-341.</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Al-</a:t>
            </a:r>
            <a:r>
              <a:rPr lang="en-GB" dirty="0" err="1">
                <a:latin typeface="Times New Roman" panose="02020603050405020304" pitchFamily="18" charset="0"/>
                <a:cs typeface="Times New Roman" panose="02020603050405020304" pitchFamily="18" charset="0"/>
              </a:rPr>
              <a:t>Kumaim</a:t>
            </a:r>
            <a:r>
              <a:rPr lang="en-GB" dirty="0">
                <a:latin typeface="Times New Roman" panose="02020603050405020304" pitchFamily="18" charset="0"/>
                <a:cs typeface="Times New Roman" panose="02020603050405020304" pitchFamily="18" charset="0"/>
              </a:rPr>
              <a:t>, N. H. S., Samer, M., Hassan, S. H., Shabbir, M. S., Mohammed, F., </a:t>
            </a:r>
            <a:r>
              <a:rPr lang="en-IN" dirty="0">
                <a:latin typeface="Times New Roman" panose="02020603050405020304" pitchFamily="18" charset="0"/>
                <a:cs typeface="Times New Roman" panose="02020603050405020304" pitchFamily="18" charset="0"/>
              </a:rPr>
              <a:t>and</a:t>
            </a:r>
            <a:r>
              <a:rPr lang="en-GB" dirty="0">
                <a:latin typeface="Times New Roman" panose="02020603050405020304" pitchFamily="18" charset="0"/>
                <a:cs typeface="Times New Roman" panose="02020603050405020304" pitchFamily="18" charset="0"/>
              </a:rPr>
              <a:t> Al-Shami, S. (2025). New demands by hotel customers post COVID-19 era. </a:t>
            </a:r>
            <a:r>
              <a:rPr lang="en-GB" i="1" dirty="0">
                <a:latin typeface="Times New Roman" panose="02020603050405020304" pitchFamily="18" charset="0"/>
                <a:cs typeface="Times New Roman" panose="02020603050405020304" pitchFamily="18" charset="0"/>
              </a:rPr>
              <a:t>foresight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27</a:t>
            </a:r>
            <a:r>
              <a:rPr lang="en-GB" dirty="0">
                <a:latin typeface="Times New Roman" panose="02020603050405020304" pitchFamily="18" charset="0"/>
                <a:cs typeface="Times New Roman" panose="02020603050405020304" pitchFamily="18" charset="0"/>
              </a:rPr>
              <a:t>(1), 1-28.</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GB" dirty="0" err="1">
                <a:latin typeface="Times New Roman" panose="02020603050405020304" pitchFamily="18" charset="0"/>
                <a:cs typeface="Times New Roman" panose="02020603050405020304" pitchFamily="18" charset="0"/>
              </a:rPr>
              <a:t>ars.els-cdn</a:t>
            </a:r>
            <a:r>
              <a:rPr lang="en-GB" dirty="0">
                <a:latin typeface="Times New Roman" panose="02020603050405020304" pitchFamily="18" charset="0"/>
                <a:cs typeface="Times New Roman" panose="02020603050405020304" pitchFamily="18" charset="0"/>
              </a:rPr>
              <a:t>, (2023), </a:t>
            </a:r>
            <a:r>
              <a:rPr lang="en-GB" i="1" dirty="0">
                <a:latin typeface="Times New Roman" panose="02020603050405020304" pitchFamily="18" charset="0"/>
                <a:cs typeface="Times New Roman" panose="02020603050405020304" pitchFamily="18" charset="0"/>
              </a:rPr>
              <a:t>Strategic measures to recover hotel activity</a:t>
            </a:r>
            <a:r>
              <a:rPr lang="en-GB" dirty="0">
                <a:latin typeface="Times New Roman" panose="02020603050405020304" pitchFamily="18" charset="0"/>
                <a:cs typeface="Times New Roman" panose="02020603050405020304" pitchFamily="18" charset="0"/>
              </a:rPr>
              <a:t>, [Online] Available from: </a:t>
            </a:r>
            <a:r>
              <a:rPr lang="en-GB" u="sng" dirty="0">
                <a:latin typeface="Times New Roman" panose="02020603050405020304" pitchFamily="18" charset="0"/>
                <a:cs typeface="Times New Roman" panose="02020603050405020304" pitchFamily="18" charset="0"/>
                <a:hlinkClick r:id="rId3"/>
              </a:rPr>
              <a:t>https://ars.els-cdn.com/content/image/1-s2.0-S0278431921000712-gr1.jpg</a:t>
            </a:r>
            <a:r>
              <a:rPr lang="en-GB" dirty="0">
                <a:latin typeface="Times New Roman" panose="02020603050405020304" pitchFamily="18" charset="0"/>
                <a:cs typeface="Times New Roman" panose="02020603050405020304" pitchFamily="18" charset="0"/>
              </a:rPr>
              <a:t> [Accessed 18 January, 2026]</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GB" dirty="0" err="1">
                <a:latin typeface="Times New Roman" panose="02020603050405020304" pitchFamily="18" charset="0"/>
                <a:cs typeface="Times New Roman" panose="02020603050405020304" pitchFamily="18" charset="0"/>
              </a:rPr>
              <a:t>Chereji</a:t>
            </a:r>
            <a:r>
              <a:rPr lang="en-GB" dirty="0">
                <a:latin typeface="Times New Roman" panose="02020603050405020304" pitchFamily="18" charset="0"/>
                <a:cs typeface="Times New Roman" panose="02020603050405020304" pitchFamily="18" charset="0"/>
              </a:rPr>
              <a:t>, I., </a:t>
            </a:r>
            <a:r>
              <a:rPr lang="en-GB" dirty="0" err="1">
                <a:latin typeface="Times New Roman" panose="02020603050405020304" pitchFamily="18" charset="0"/>
                <a:cs typeface="Times New Roman" panose="02020603050405020304" pitchFamily="18" charset="0"/>
              </a:rPr>
              <a:t>Tutui</a:t>
            </a:r>
            <a:r>
              <a:rPr lang="en-GB" dirty="0">
                <a:latin typeface="Times New Roman" panose="02020603050405020304" pitchFamily="18" charset="0"/>
                <a:cs typeface="Times New Roman" panose="02020603050405020304" pitchFamily="18" charset="0"/>
              </a:rPr>
              <a:t>, D., </a:t>
            </a:r>
            <a:r>
              <a:rPr lang="en-GB" dirty="0" err="1">
                <a:latin typeface="Times New Roman" panose="02020603050405020304" pitchFamily="18" charset="0"/>
                <a:cs typeface="Times New Roman" panose="02020603050405020304" pitchFamily="18" charset="0"/>
              </a:rPr>
              <a:t>Chirciu</a:t>
            </a:r>
            <a:r>
              <a:rPr lang="en-GB" dirty="0">
                <a:latin typeface="Times New Roman" panose="02020603050405020304" pitchFamily="18" charset="0"/>
                <a:cs typeface="Times New Roman" panose="02020603050405020304" pitchFamily="18" charset="0"/>
              </a:rPr>
              <a:t>, I., and </a:t>
            </a:r>
            <a:r>
              <a:rPr lang="en-GB" dirty="0" err="1">
                <a:latin typeface="Times New Roman" panose="02020603050405020304" pitchFamily="18" charset="0"/>
                <a:cs typeface="Times New Roman" panose="02020603050405020304" pitchFamily="18" charset="0"/>
              </a:rPr>
              <a:t>Chereji</a:t>
            </a:r>
            <a:r>
              <a:rPr lang="en-GB" dirty="0">
                <a:latin typeface="Times New Roman" panose="02020603050405020304" pitchFamily="18" charset="0"/>
                <a:cs typeface="Times New Roman" panose="02020603050405020304" pitchFamily="18" charset="0"/>
              </a:rPr>
              <a:t>, A. I. (2022). Aspects regarding the diversification of services in hotels as a result of changing consumer behavior post 2020. </a:t>
            </a:r>
            <a:r>
              <a:rPr lang="en-GB" i="1" dirty="0" err="1">
                <a:latin typeface="Times New Roman" panose="02020603050405020304" pitchFamily="18" charset="0"/>
                <a:cs typeface="Times New Roman" panose="02020603050405020304" pitchFamily="18" charset="0"/>
              </a:rPr>
              <a:t>Analele</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Universitatii</a:t>
            </a:r>
            <a:r>
              <a:rPr lang="en-GB" i="1" dirty="0">
                <a:latin typeface="Times New Roman" panose="02020603050405020304" pitchFamily="18" charset="0"/>
                <a:cs typeface="Times New Roman" panose="02020603050405020304" pitchFamily="18" charset="0"/>
              </a:rPr>
              <a:t> din Oradea, </a:t>
            </a:r>
            <a:r>
              <a:rPr lang="en-GB" i="1" dirty="0" err="1">
                <a:latin typeface="Times New Roman" panose="02020603050405020304" pitchFamily="18" charset="0"/>
                <a:cs typeface="Times New Roman" panose="02020603050405020304" pitchFamily="18" charset="0"/>
              </a:rPr>
              <a:t>Fascicula</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Ecotoxicologie</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Zootehnie</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si</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Tehnologii</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în</a:t>
            </a:r>
            <a:r>
              <a:rPr lang="en-GB" i="1" dirty="0">
                <a:latin typeface="Times New Roman" panose="02020603050405020304" pitchFamily="18" charset="0"/>
                <a:cs typeface="Times New Roman" panose="02020603050405020304" pitchFamily="18" charset="0"/>
              </a:rPr>
              <a:t> Industria </a:t>
            </a:r>
            <a:r>
              <a:rPr lang="en-GB" i="1" dirty="0" err="1">
                <a:latin typeface="Times New Roman" panose="02020603050405020304" pitchFamily="18" charset="0"/>
                <a:cs typeface="Times New Roman" panose="02020603050405020304" pitchFamily="18" charset="0"/>
              </a:rPr>
              <a:t>Alimentara</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21</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GB" dirty="0" err="1">
                <a:latin typeface="Times New Roman" panose="02020603050405020304" pitchFamily="18" charset="0"/>
                <a:cs typeface="Times New Roman" panose="02020603050405020304" pitchFamily="18" charset="0"/>
              </a:rPr>
              <a:t>compliancecalendar</a:t>
            </a:r>
            <a:r>
              <a:rPr lang="en-GB" dirty="0">
                <a:latin typeface="Times New Roman" panose="02020603050405020304" pitchFamily="18" charset="0"/>
                <a:cs typeface="Times New Roman" panose="02020603050405020304" pitchFamily="18" charset="0"/>
              </a:rPr>
              <a:t>, (2023), </a:t>
            </a:r>
            <a:r>
              <a:rPr lang="en-GB" i="1" dirty="0">
                <a:latin typeface="Times New Roman" panose="02020603050405020304" pitchFamily="18" charset="0"/>
                <a:cs typeface="Times New Roman" panose="02020603050405020304" pitchFamily="18" charset="0"/>
              </a:rPr>
              <a:t>Business adopt for Marketing in a Post-Covid,</a:t>
            </a:r>
            <a:r>
              <a:rPr lang="en-GB" dirty="0">
                <a:latin typeface="Times New Roman" panose="02020603050405020304" pitchFamily="18" charset="0"/>
                <a:cs typeface="Times New Roman" panose="02020603050405020304" pitchFamily="18" charset="0"/>
              </a:rPr>
              <a:t> [Online] Available from: </a:t>
            </a:r>
            <a:r>
              <a:rPr lang="en-GB" u="sng" dirty="0">
                <a:latin typeface="Times New Roman" panose="02020603050405020304" pitchFamily="18" charset="0"/>
                <a:cs typeface="Times New Roman" panose="02020603050405020304" pitchFamily="18" charset="0"/>
                <a:hlinkClick r:id="rId4"/>
              </a:rPr>
              <a:t>https://compliancecalendar.s3.ap-south-1.amazonaws.com/assets/commentdir/9a2896c18d4d2b6b3d7e13a35b003a1b.png</a:t>
            </a:r>
            <a:r>
              <a:rPr lang="en-GB" dirty="0">
                <a:latin typeface="Times New Roman" panose="02020603050405020304" pitchFamily="18" charset="0"/>
                <a:cs typeface="Times New Roman" panose="02020603050405020304" pitchFamily="18" charset="0"/>
              </a:rPr>
              <a:t> [Accessed 18 January, 2026]</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Cui, J., and Attard, M. (2024). COVID-19 and short-term housing: economic and social impacts and implications. </a:t>
            </a:r>
            <a:r>
              <a:rPr lang="en-GB" i="1" dirty="0">
                <a:latin typeface="Times New Roman" panose="02020603050405020304" pitchFamily="18" charset="0"/>
                <a:cs typeface="Times New Roman" panose="02020603050405020304" pitchFamily="18" charset="0"/>
              </a:rPr>
              <a:t>Journal of Housing and the Built Environment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39</a:t>
            </a:r>
            <a:r>
              <a:rPr lang="en-GB" dirty="0">
                <a:latin typeface="Times New Roman" panose="02020603050405020304" pitchFamily="18" charset="0"/>
                <a:cs typeface="Times New Roman" panose="02020603050405020304" pitchFamily="18" charset="0"/>
              </a:rPr>
              <a:t>(3), 1103-1128.</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Deb, S. K., </a:t>
            </a:r>
            <a:r>
              <a:rPr lang="en-IN" dirty="0">
                <a:latin typeface="Times New Roman" panose="02020603050405020304" pitchFamily="18" charset="0"/>
                <a:cs typeface="Times New Roman" panose="02020603050405020304" pitchFamily="18" charset="0"/>
              </a:rPr>
              <a:t>and</a:t>
            </a:r>
            <a:r>
              <a:rPr lang="en-GB" dirty="0">
                <a:latin typeface="Times New Roman" panose="02020603050405020304" pitchFamily="18" charset="0"/>
                <a:cs typeface="Times New Roman" panose="02020603050405020304" pitchFamily="18" charset="0"/>
              </a:rPr>
              <a:t> Ahmed, S. (2022). Managing post Covid-19 crisis in the tourism and hospitality sector through sustainable recovery strategies. </a:t>
            </a:r>
            <a:r>
              <a:rPr lang="en-GB" i="1" dirty="0">
                <a:latin typeface="Times New Roman" panose="02020603050405020304" pitchFamily="18" charset="0"/>
                <a:cs typeface="Times New Roman" panose="02020603050405020304" pitchFamily="18" charset="0"/>
              </a:rPr>
              <a:t>GeoJournal of Tourism and Geosites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43</a:t>
            </a:r>
            <a:r>
              <a:rPr lang="en-GB" dirty="0">
                <a:latin typeface="Times New Roman" panose="02020603050405020304" pitchFamily="18" charset="0"/>
                <a:cs typeface="Times New Roman" panose="02020603050405020304" pitchFamily="18" charset="0"/>
              </a:rPr>
              <a:t>(3), 993-1004.</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GB" dirty="0" err="1">
                <a:latin typeface="Times New Roman" panose="02020603050405020304" pitchFamily="18" charset="0"/>
                <a:cs typeface="Times New Roman" panose="02020603050405020304" pitchFamily="18" charset="0"/>
              </a:rPr>
              <a:t>Economicdevelopment</a:t>
            </a:r>
            <a:r>
              <a:rPr lang="en-GB" dirty="0">
                <a:latin typeface="Times New Roman" panose="02020603050405020304" pitchFamily="18" charset="0"/>
                <a:cs typeface="Times New Roman" panose="02020603050405020304" pitchFamily="18" charset="0"/>
              </a:rPr>
              <a:t>, (2023), </a:t>
            </a:r>
            <a:r>
              <a:rPr lang="en-GB" i="1" dirty="0">
                <a:latin typeface="Times New Roman" panose="02020603050405020304" pitchFamily="18" charset="0"/>
                <a:cs typeface="Times New Roman" panose="02020603050405020304" pitchFamily="18" charset="0"/>
              </a:rPr>
              <a:t>U.S. Hotel Occupancy %,</a:t>
            </a:r>
            <a:r>
              <a:rPr lang="en-GB" dirty="0">
                <a:latin typeface="Times New Roman" panose="02020603050405020304" pitchFamily="18" charset="0"/>
                <a:cs typeface="Times New Roman" panose="02020603050405020304" pitchFamily="18" charset="0"/>
              </a:rPr>
              <a:t> [Online] Available from: </a:t>
            </a:r>
            <a:r>
              <a:rPr lang="en-GB" u="sng" dirty="0">
                <a:latin typeface="Times New Roman" panose="02020603050405020304" pitchFamily="18" charset="0"/>
                <a:cs typeface="Times New Roman" panose="02020603050405020304" pitchFamily="18" charset="0"/>
                <a:hlinkClick r:id="rId5"/>
              </a:rPr>
              <a:t>https://economicdevelopment.extension.wisc.edu/files/2022/05/Picture1.png</a:t>
            </a:r>
            <a:r>
              <a:rPr lang="en-GB" dirty="0">
                <a:latin typeface="Times New Roman" panose="02020603050405020304" pitchFamily="18" charset="0"/>
                <a:cs typeface="Times New Roman" panose="02020603050405020304" pitchFamily="18" charset="0"/>
              </a:rPr>
              <a:t> [Accessed 18 January, 2026]</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Faulkner, B., </a:t>
            </a:r>
            <a:r>
              <a:rPr lang="en-IN" dirty="0" err="1">
                <a:latin typeface="Times New Roman" panose="02020603050405020304" pitchFamily="18" charset="0"/>
                <a:cs typeface="Times New Roman" panose="02020603050405020304" pitchFamily="18" charset="0"/>
              </a:rPr>
              <a:t>Moscardo</a:t>
            </a:r>
            <a:r>
              <a:rPr lang="en-IN" dirty="0">
                <a:latin typeface="Times New Roman" panose="02020603050405020304" pitchFamily="18" charset="0"/>
                <a:cs typeface="Times New Roman" panose="02020603050405020304" pitchFamily="18" charset="0"/>
              </a:rPr>
              <a:t>, G. and Laws, E. (2001) </a:t>
            </a:r>
            <a:r>
              <a:rPr lang="en-IN" i="1" dirty="0">
                <a:latin typeface="Times New Roman" panose="02020603050405020304" pitchFamily="18" charset="0"/>
                <a:cs typeface="Times New Roman" panose="02020603050405020304" pitchFamily="18" charset="0"/>
              </a:rPr>
              <a:t>Tourism in the 21st century: Reflections on experience</a:t>
            </a:r>
            <a:r>
              <a:rPr lang="en-IN" dirty="0">
                <a:latin typeface="Times New Roman" panose="02020603050405020304" pitchFamily="18" charset="0"/>
                <a:cs typeface="Times New Roman" panose="02020603050405020304" pitchFamily="18" charset="0"/>
              </a:rPr>
              <a:t>. London: Continuum.</a:t>
            </a:r>
          </a:p>
          <a:p>
            <a:pPr lvl="0" algn="just">
              <a:buFont typeface="Wingdings" panose="05000000000000000000" pitchFamily="2" charset="2"/>
              <a:buChar char="Ø"/>
            </a:pPr>
            <a:r>
              <a:rPr lang="en-GB" dirty="0" err="1">
                <a:latin typeface="Times New Roman" panose="02020603050405020304" pitchFamily="18" charset="0"/>
                <a:cs typeface="Times New Roman" panose="02020603050405020304" pitchFamily="18" charset="0"/>
              </a:rPr>
              <a:t>gep</a:t>
            </a:r>
            <a:r>
              <a:rPr lang="en-GB" dirty="0">
                <a:latin typeface="Times New Roman" panose="02020603050405020304" pitchFamily="18" charset="0"/>
                <a:cs typeface="Times New Roman" panose="02020603050405020304" pitchFamily="18" charset="0"/>
              </a:rPr>
              <a:t>, (2022) </a:t>
            </a:r>
            <a:r>
              <a:rPr lang="en-GB" i="1" dirty="0">
                <a:latin typeface="Times New Roman" panose="02020603050405020304" pitchFamily="18" charset="0"/>
                <a:cs typeface="Times New Roman" panose="02020603050405020304" pitchFamily="18" charset="0"/>
              </a:rPr>
              <a:t>Manage Post-Covid Business</a:t>
            </a:r>
            <a:r>
              <a:rPr lang="en-GB" dirty="0">
                <a:latin typeface="Times New Roman" panose="02020603050405020304" pitchFamily="18" charset="0"/>
                <a:cs typeface="Times New Roman" panose="02020603050405020304" pitchFamily="18" charset="0"/>
              </a:rPr>
              <a:t>, [Online] Available from: </a:t>
            </a:r>
            <a:r>
              <a:rPr lang="en-GB" u="sng" dirty="0">
                <a:latin typeface="Times New Roman" panose="02020603050405020304" pitchFamily="18" charset="0"/>
                <a:cs typeface="Times New Roman" panose="02020603050405020304" pitchFamily="18" charset="0"/>
                <a:hlinkClick r:id="rId6"/>
              </a:rPr>
              <a:t>https://www.gep.com/prod/s3fs-public/Picture1_0.jpg</a:t>
            </a:r>
            <a:r>
              <a:rPr lang="en-GB" dirty="0">
                <a:latin typeface="Times New Roman" panose="02020603050405020304" pitchFamily="18" charset="0"/>
                <a:cs typeface="Times New Roman" panose="02020603050405020304" pitchFamily="18" charset="0"/>
              </a:rPr>
              <a:t> [Accessed 18 January, 2026]</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02974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36524-40FB-2C94-1798-F68B621D7271}"/>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 List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8648FE8-4B82-73FD-90DE-0D42EAF4A35B}"/>
              </a:ext>
            </a:extLst>
          </p:cNvPr>
          <p:cNvSpPr>
            <a:spLocks noGrp="1"/>
          </p:cNvSpPr>
          <p:nvPr>
            <p:ph idx="1"/>
          </p:nvPr>
        </p:nvSpPr>
        <p:spPr>
          <a:xfrm>
            <a:off x="874207" y="1845734"/>
            <a:ext cx="10281473" cy="4374196"/>
          </a:xfrm>
        </p:spPr>
        <p:txBody>
          <a:bodyPr>
            <a:normAutofit fontScale="55000" lnSpcReduction="20000"/>
          </a:bodyPr>
          <a:lstStyle/>
          <a:p>
            <a:pPr lvl="0" algn="just">
              <a:buFont typeface="Wingdings" panose="05000000000000000000" pitchFamily="2" charset="2"/>
              <a:buChar char="Ø"/>
            </a:pPr>
            <a:r>
              <a:rPr lang="en-GB" dirty="0" err="1">
                <a:latin typeface="Times New Roman" panose="02020603050405020304" pitchFamily="18" charset="0"/>
                <a:cs typeface="Times New Roman" panose="02020603050405020304" pitchFamily="18" charset="0"/>
              </a:rPr>
              <a:t>Imgkit</a:t>
            </a:r>
            <a:r>
              <a:rPr lang="en-GB" dirty="0">
                <a:latin typeface="Times New Roman" panose="02020603050405020304" pitchFamily="18" charset="0"/>
                <a:cs typeface="Times New Roman" panose="02020603050405020304" pitchFamily="18" charset="0"/>
              </a:rPr>
              <a:t>, (2023) </a:t>
            </a:r>
            <a:r>
              <a:rPr lang="en-GB" i="1" dirty="0">
                <a:latin typeface="Times New Roman" panose="02020603050405020304" pitchFamily="18" charset="0"/>
                <a:cs typeface="Times New Roman" panose="02020603050405020304" pitchFamily="18" charset="0"/>
              </a:rPr>
              <a:t>post-pandemic travel industry</a:t>
            </a:r>
            <a:r>
              <a:rPr lang="en-GB" dirty="0">
                <a:latin typeface="Times New Roman" panose="02020603050405020304" pitchFamily="18" charset="0"/>
                <a:cs typeface="Times New Roman" panose="02020603050405020304" pitchFamily="18" charset="0"/>
              </a:rPr>
              <a:t>, [Online] Available from: </a:t>
            </a:r>
            <a:r>
              <a:rPr lang="en-GB" u="sng" dirty="0">
                <a:latin typeface="Times New Roman" panose="02020603050405020304" pitchFamily="18" charset="0"/>
                <a:cs typeface="Times New Roman" panose="02020603050405020304" pitchFamily="18" charset="0"/>
                <a:hlinkClick r:id="rId3"/>
              </a:rPr>
              <a:t>https://ik.imgkit.net/3vlqs5axxjf/PCWW/uploadedImages/Articles/Opinion/2020/May/travel-industry-post-coronavirus-1.jpg?tr=w-1024%2Cfo-auto</a:t>
            </a:r>
            <a:r>
              <a:rPr lang="en-GB" dirty="0">
                <a:latin typeface="Times New Roman" panose="02020603050405020304" pitchFamily="18" charset="0"/>
                <a:cs typeface="Times New Roman" panose="02020603050405020304" pitchFamily="18" charset="0"/>
              </a:rPr>
              <a:t> [Accessed 18 January, 2026]</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Ivanov, S. and Webster, C. (eds.) (2019) </a:t>
            </a:r>
            <a:r>
              <a:rPr lang="en-IN" i="1" dirty="0">
                <a:latin typeface="Times New Roman" panose="02020603050405020304" pitchFamily="18" charset="0"/>
                <a:cs typeface="Times New Roman" panose="02020603050405020304" pitchFamily="18" charset="0"/>
              </a:rPr>
              <a:t>Robots, artificial intelligence, and service automation in travel, tourism and hospitality</a:t>
            </a:r>
            <a:r>
              <a:rPr lang="en-IN" dirty="0">
                <a:latin typeface="Times New Roman" panose="02020603050405020304" pitchFamily="18" charset="0"/>
                <a:cs typeface="Times New Roman" panose="02020603050405020304" pitchFamily="18" charset="0"/>
              </a:rPr>
              <a:t>. Bingley: Emerald Publishing.</a:t>
            </a:r>
          </a:p>
          <a:p>
            <a:pPr lvl="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Kenny, J., and Dutt, C. S. (2022). The long-term impacts of hotel’s strategic responses to COVID-19: The case of Dubai. </a:t>
            </a:r>
            <a:r>
              <a:rPr lang="en-GB" i="1" dirty="0">
                <a:latin typeface="Times New Roman" panose="02020603050405020304" pitchFamily="18" charset="0"/>
                <a:cs typeface="Times New Roman" panose="02020603050405020304" pitchFamily="18" charset="0"/>
              </a:rPr>
              <a:t>Tourism and Hospitality Research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22</a:t>
            </a:r>
            <a:r>
              <a:rPr lang="en-GB" dirty="0">
                <a:latin typeface="Times New Roman" panose="02020603050405020304" pitchFamily="18" charset="0"/>
                <a:cs typeface="Times New Roman" panose="02020603050405020304" pitchFamily="18" charset="0"/>
              </a:rPr>
              <a:t>(1), 71-85.</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Krippendorf, J. (2011) </a:t>
            </a:r>
            <a:r>
              <a:rPr lang="en-IN" i="1" dirty="0">
                <a:latin typeface="Times New Roman" panose="02020603050405020304" pitchFamily="18" charset="0"/>
                <a:cs typeface="Times New Roman" panose="02020603050405020304" pitchFamily="18" charset="0"/>
              </a:rPr>
              <a:t>The holiday makers: Understanding the impact of leisure and travel</a:t>
            </a:r>
            <a:r>
              <a:rPr lang="en-IN" dirty="0">
                <a:latin typeface="Times New Roman" panose="02020603050405020304" pitchFamily="18" charset="0"/>
                <a:cs typeface="Times New Roman" panose="02020603050405020304" pitchFamily="18" charset="0"/>
              </a:rPr>
              <a:t>. Oxford: Butterworth-Heinemann.</a:t>
            </a:r>
          </a:p>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Laws, E., Prideaux, B. and Chon, K. (2007) </a:t>
            </a:r>
            <a:r>
              <a:rPr lang="en-IN" i="1" dirty="0">
                <a:latin typeface="Times New Roman" panose="02020603050405020304" pitchFamily="18" charset="0"/>
                <a:cs typeface="Times New Roman" panose="02020603050405020304" pitchFamily="18" charset="0"/>
              </a:rPr>
              <a:t>Crisis management in tourism</a:t>
            </a:r>
            <a:r>
              <a:rPr lang="en-IN" dirty="0">
                <a:latin typeface="Times New Roman" panose="02020603050405020304" pitchFamily="18" charset="0"/>
                <a:cs typeface="Times New Roman" panose="02020603050405020304" pitchFamily="18" charset="0"/>
              </a:rPr>
              <a:t>. Wallingford: CABI.</a:t>
            </a:r>
          </a:p>
          <a:p>
            <a:pPr lvl="0" algn="just">
              <a:buFont typeface="Wingdings" panose="05000000000000000000" pitchFamily="2" charset="2"/>
              <a:buChar char="Ø"/>
            </a:pPr>
            <a:r>
              <a:rPr lang="en-GB" dirty="0" err="1">
                <a:latin typeface="Times New Roman" panose="02020603050405020304" pitchFamily="18" charset="0"/>
                <a:cs typeface="Times New Roman" panose="02020603050405020304" pitchFamily="18" charset="0"/>
              </a:rPr>
              <a:t>Mheidat</a:t>
            </a:r>
            <a:r>
              <a:rPr lang="en-GB" dirty="0">
                <a:latin typeface="Times New Roman" panose="02020603050405020304" pitchFamily="18" charset="0"/>
                <a:cs typeface="Times New Roman" panose="02020603050405020304" pitchFamily="18" charset="0"/>
              </a:rPr>
              <a:t>, M. Z., and Marzuki, A. (2023). A Framework for Understanding Travel Intention Post-Pandemic to International Tourist Destinations. </a:t>
            </a:r>
            <a:r>
              <a:rPr lang="en-GB" i="1" dirty="0">
                <a:latin typeface="Times New Roman" panose="02020603050405020304" pitchFamily="18" charset="0"/>
                <a:cs typeface="Times New Roman" panose="02020603050405020304" pitchFamily="18" charset="0"/>
              </a:rPr>
              <a:t>Tourism: An International Interdisciplinary Journal</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71</a:t>
            </a:r>
            <a:r>
              <a:rPr lang="en-GB" dirty="0">
                <a:latin typeface="Times New Roman" panose="02020603050405020304" pitchFamily="18" charset="0"/>
                <a:cs typeface="Times New Roman" panose="02020603050405020304" pitchFamily="18" charset="0"/>
              </a:rPr>
              <a:t>(2), 388-397.</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Mill, R.C. (2012) </a:t>
            </a:r>
            <a:r>
              <a:rPr lang="en-IN" i="1" dirty="0">
                <a:latin typeface="Times New Roman" panose="02020603050405020304" pitchFamily="18" charset="0"/>
                <a:cs typeface="Times New Roman" panose="02020603050405020304" pitchFamily="18" charset="0"/>
              </a:rPr>
              <a:t>Resorts management and operations</a:t>
            </a:r>
            <a:r>
              <a:rPr lang="en-IN" dirty="0">
                <a:latin typeface="Times New Roman" panose="02020603050405020304" pitchFamily="18" charset="0"/>
                <a:cs typeface="Times New Roman" panose="02020603050405020304" pitchFamily="18" charset="0"/>
              </a:rPr>
              <a:t>. 3rd </a:t>
            </a:r>
            <a:r>
              <a:rPr lang="en-IN" dirty="0" err="1">
                <a:latin typeface="Times New Roman" panose="02020603050405020304" pitchFamily="18" charset="0"/>
                <a:cs typeface="Times New Roman" panose="02020603050405020304" pitchFamily="18" charset="0"/>
              </a:rPr>
              <a:t>edn</a:t>
            </a:r>
            <a:r>
              <a:rPr lang="en-IN" dirty="0">
                <a:latin typeface="Times New Roman" panose="02020603050405020304" pitchFamily="18" charset="0"/>
                <a:cs typeface="Times New Roman" panose="02020603050405020304" pitchFamily="18" charset="0"/>
              </a:rPr>
              <a:t>. London: Wiley.</a:t>
            </a:r>
          </a:p>
          <a:p>
            <a:pPr lvl="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Nain, M. A. (2024). Rural Tourism Post COVID-19: Perspectives and Possibilities.</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IN" dirty="0" err="1">
                <a:latin typeface="Times New Roman" panose="02020603050405020304" pitchFamily="18" charset="0"/>
                <a:cs typeface="Times New Roman" panose="02020603050405020304" pitchFamily="18" charset="0"/>
              </a:rPr>
              <a:t>research.skift</a:t>
            </a:r>
            <a:r>
              <a:rPr lang="en-IN" dirty="0">
                <a:latin typeface="Times New Roman" panose="02020603050405020304" pitchFamily="18" charset="0"/>
                <a:cs typeface="Times New Roman" panose="02020603050405020304" pitchFamily="18" charset="0"/>
              </a:rPr>
              <a:t>, (2021), </a:t>
            </a:r>
            <a:r>
              <a:rPr lang="en-IN" i="1" dirty="0">
                <a:latin typeface="Times New Roman" panose="02020603050405020304" pitchFamily="18" charset="0"/>
                <a:cs typeface="Times New Roman" panose="02020603050405020304" pitchFamily="18" charset="0"/>
              </a:rPr>
              <a:t>The Impact of COVID-19 on the Hotel Industry</a:t>
            </a:r>
            <a:r>
              <a:rPr lang="en-IN"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[Online] Available from: </a:t>
            </a:r>
            <a:r>
              <a:rPr lang="en-IN" u="sng" dirty="0">
                <a:latin typeface="Times New Roman" panose="02020603050405020304" pitchFamily="18" charset="0"/>
                <a:cs typeface="Times New Roman" panose="02020603050405020304" pitchFamily="18" charset="0"/>
                <a:hlinkClick r:id="rId4"/>
              </a:rPr>
              <a:t>https://research.skift.com/wp-content/uploads/2020/04/STR-USA.png</a:t>
            </a:r>
            <a:r>
              <a:rPr lang="en-IN"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18 January, 2026]</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Robson, C. (2016) </a:t>
            </a:r>
            <a:r>
              <a:rPr lang="en-IN" i="1" dirty="0">
                <a:latin typeface="Times New Roman" panose="02020603050405020304" pitchFamily="18" charset="0"/>
                <a:cs typeface="Times New Roman" panose="02020603050405020304" pitchFamily="18" charset="0"/>
              </a:rPr>
              <a:t>Real world research</a:t>
            </a:r>
            <a:r>
              <a:rPr lang="en-IN" dirty="0">
                <a:latin typeface="Times New Roman" panose="02020603050405020304" pitchFamily="18" charset="0"/>
                <a:cs typeface="Times New Roman" panose="02020603050405020304" pitchFamily="18" charset="0"/>
              </a:rPr>
              <a:t>. 4th </a:t>
            </a:r>
            <a:r>
              <a:rPr lang="en-IN" dirty="0" err="1">
                <a:latin typeface="Times New Roman" panose="02020603050405020304" pitchFamily="18" charset="0"/>
                <a:cs typeface="Times New Roman" panose="02020603050405020304" pitchFamily="18" charset="0"/>
              </a:rPr>
              <a:t>edn</a:t>
            </a:r>
            <a:r>
              <a:rPr lang="en-IN" dirty="0">
                <a:latin typeface="Times New Roman" panose="02020603050405020304" pitchFamily="18" charset="0"/>
                <a:cs typeface="Times New Roman" panose="02020603050405020304" pitchFamily="18" charset="0"/>
              </a:rPr>
              <a:t>. Chichester: Wiley.</a:t>
            </a:r>
          </a:p>
          <a:p>
            <a:pPr lvl="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Salem, I. E., Abbas, H., Akram, H. W., </a:t>
            </a:r>
            <a:r>
              <a:rPr lang="en-IN" dirty="0">
                <a:latin typeface="Times New Roman" panose="02020603050405020304" pitchFamily="18" charset="0"/>
                <a:cs typeface="Times New Roman" panose="02020603050405020304" pitchFamily="18" charset="0"/>
              </a:rPr>
              <a:t>and</a:t>
            </a:r>
            <a:r>
              <a:rPr lang="en-GB" dirty="0">
                <a:latin typeface="Times New Roman" panose="02020603050405020304" pitchFamily="18" charset="0"/>
                <a:cs typeface="Times New Roman" panose="02020603050405020304" pitchFamily="18" charset="0"/>
              </a:rPr>
              <a:t> Elbaz, A. M. (2023). Contemporary sustainability themes in tourism and hospitality during and post COVID‐19: Critical review and a step strategies forward for post the pandemic. </a:t>
            </a:r>
            <a:r>
              <a:rPr lang="en-GB" i="1" dirty="0">
                <a:latin typeface="Times New Roman" panose="02020603050405020304" pitchFamily="18" charset="0"/>
                <a:cs typeface="Times New Roman" panose="02020603050405020304" pitchFamily="18" charset="0"/>
              </a:rPr>
              <a:t>Sustainable Development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31</a:t>
            </a:r>
            <a:r>
              <a:rPr lang="en-GB" dirty="0">
                <a:latin typeface="Times New Roman" panose="02020603050405020304" pitchFamily="18" charset="0"/>
                <a:cs typeface="Times New Roman" panose="02020603050405020304" pitchFamily="18" charset="0"/>
              </a:rPr>
              <a:t>(5), 3946-3964.</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Santos, J.D. and Silva, Ó.L. (2019) </a:t>
            </a:r>
            <a:r>
              <a:rPr lang="en-IN" i="1" dirty="0">
                <a:latin typeface="Times New Roman" panose="02020603050405020304" pitchFamily="18" charset="0"/>
                <a:cs typeface="Times New Roman" panose="02020603050405020304" pitchFamily="18" charset="0"/>
              </a:rPr>
              <a:t>Digital marketing strategies for tourism, hospitality, and airline industries</a:t>
            </a:r>
            <a:r>
              <a:rPr lang="en-IN" dirty="0">
                <a:latin typeface="Times New Roman" panose="02020603050405020304" pitchFamily="18" charset="0"/>
                <a:cs typeface="Times New Roman" panose="02020603050405020304" pitchFamily="18" charset="0"/>
              </a:rPr>
              <a:t>. Hershey, PA: IGI Global.</a:t>
            </a:r>
          </a:p>
          <a:p>
            <a:pPr algn="just">
              <a:buFont typeface="Wingdings" panose="05000000000000000000" pitchFamily="2" charset="2"/>
              <a:buChar char="Ø"/>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3441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06C3-2EAC-B0F2-56B4-2BC6B2846D18}"/>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 List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A86DFDD-AD9C-E182-0370-AFA0AC62A947}"/>
              </a:ext>
            </a:extLst>
          </p:cNvPr>
          <p:cNvSpPr>
            <a:spLocks noGrp="1"/>
          </p:cNvSpPr>
          <p:nvPr>
            <p:ph idx="1"/>
          </p:nvPr>
        </p:nvSpPr>
        <p:spPr>
          <a:xfrm>
            <a:off x="1004835" y="1845733"/>
            <a:ext cx="10150845" cy="4725663"/>
          </a:xfrm>
        </p:spPr>
        <p:txBody>
          <a:bodyPr>
            <a:normAutofit fontScale="70000" lnSpcReduction="20000"/>
          </a:bodyPr>
          <a:lstStyle/>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Sharma, M., Singh, A.K. and Tyagi, P. (eds.) (2024) </a:t>
            </a:r>
            <a:r>
              <a:rPr lang="en-IN" i="1" dirty="0">
                <a:latin typeface="Times New Roman" panose="02020603050405020304" pitchFamily="18" charset="0"/>
                <a:cs typeface="Times New Roman" panose="02020603050405020304" pitchFamily="18" charset="0"/>
              </a:rPr>
              <a:t>Proceedings of the International Conference on Innovation and Regenerative Trends in Tourism and Hospitality Industry (IRTTHI 2024)</a:t>
            </a:r>
            <a:r>
              <a:rPr lang="en-IN" dirty="0">
                <a:latin typeface="Times New Roman" panose="02020603050405020304" pitchFamily="18" charset="0"/>
                <a:cs typeface="Times New Roman" panose="02020603050405020304" pitchFamily="18" charset="0"/>
              </a:rPr>
              <a:t>. Dordrecht: Atlantis Press.</a:t>
            </a:r>
          </a:p>
          <a:p>
            <a:pPr lvl="0" algn="just">
              <a:buFont typeface="Wingdings" panose="05000000000000000000" pitchFamily="2" charset="2"/>
              <a:buChar char="Ø"/>
            </a:pPr>
            <a:r>
              <a:rPr lang="en-GB" dirty="0" err="1">
                <a:latin typeface="Times New Roman" panose="02020603050405020304" pitchFamily="18" charset="0"/>
                <a:cs typeface="Times New Roman" panose="02020603050405020304" pitchFamily="18" charset="0"/>
              </a:rPr>
              <a:t>shortpixel</a:t>
            </a:r>
            <a:r>
              <a:rPr lang="en-GB" dirty="0">
                <a:latin typeface="Times New Roman" panose="02020603050405020304" pitchFamily="18" charset="0"/>
                <a:cs typeface="Times New Roman" panose="02020603050405020304" pitchFamily="18" charset="0"/>
              </a:rPr>
              <a:t>, (2021), </a:t>
            </a:r>
            <a:r>
              <a:rPr lang="en-GB" i="1" dirty="0">
                <a:latin typeface="Times New Roman" panose="02020603050405020304" pitchFamily="18" charset="0"/>
                <a:cs typeface="Times New Roman" panose="02020603050405020304" pitchFamily="18" charset="0"/>
              </a:rPr>
              <a:t>Experiential Travels Market Size, Share</a:t>
            </a:r>
            <a:r>
              <a:rPr lang="en-GB" dirty="0">
                <a:latin typeface="Times New Roman" panose="02020603050405020304" pitchFamily="18" charset="0"/>
                <a:cs typeface="Times New Roman" panose="02020603050405020304" pitchFamily="18" charset="0"/>
              </a:rPr>
              <a:t>, [Online] Available from: </a:t>
            </a:r>
            <a:r>
              <a:rPr lang="en-GB" u="sng" dirty="0">
                <a:latin typeface="Times New Roman" panose="02020603050405020304" pitchFamily="18" charset="0"/>
                <a:cs typeface="Times New Roman" panose="02020603050405020304" pitchFamily="18" charset="0"/>
                <a:hlinkClick r:id="rId3"/>
              </a:rPr>
              <a:t>https://sp-ao.shortpixel.ai/client/to_auto,q_lossy,ret_img,w_1216,h_708/https://market.us/wp-content/uploads/2026/01/Experiential-Travels-Market-Size-Analysis-Bar-Graph.jpg</a:t>
            </a:r>
            <a:r>
              <a:rPr lang="en-GB" dirty="0">
                <a:latin typeface="Times New Roman" panose="02020603050405020304" pitchFamily="18" charset="0"/>
                <a:cs typeface="Times New Roman" panose="02020603050405020304" pitchFamily="18" charset="0"/>
              </a:rPr>
              <a:t> [Accessed 18 January, 2026]</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IN" dirty="0" err="1">
                <a:latin typeface="Times New Roman" panose="02020603050405020304" pitchFamily="18" charset="0"/>
                <a:cs typeface="Times New Roman" panose="02020603050405020304" pitchFamily="18" charset="0"/>
              </a:rPr>
              <a:t>Socaci</a:t>
            </a:r>
            <a:r>
              <a:rPr lang="en-IN" dirty="0">
                <a:latin typeface="Times New Roman" panose="02020603050405020304" pitchFamily="18" charset="0"/>
                <a:cs typeface="Times New Roman" panose="02020603050405020304" pitchFamily="18" charset="0"/>
              </a:rPr>
              <a:t>, S.A. (ed.) (2020) </a:t>
            </a:r>
            <a:r>
              <a:rPr lang="en-IN" i="1" dirty="0">
                <a:latin typeface="Times New Roman" panose="02020603050405020304" pitchFamily="18" charset="0"/>
                <a:cs typeface="Times New Roman" panose="02020603050405020304" pitchFamily="18" charset="0"/>
              </a:rPr>
              <a:t>Food preservation and waste exploitation</a:t>
            </a:r>
            <a:r>
              <a:rPr lang="en-IN" dirty="0">
                <a:latin typeface="Times New Roman" panose="02020603050405020304" pitchFamily="18" charset="0"/>
                <a:cs typeface="Times New Roman" panose="02020603050405020304" pitchFamily="18" charset="0"/>
              </a:rPr>
              <a:t>. London: </a:t>
            </a:r>
            <a:r>
              <a:rPr lang="en-IN" dirty="0" err="1">
                <a:latin typeface="Times New Roman" panose="02020603050405020304" pitchFamily="18" charset="0"/>
                <a:cs typeface="Times New Roman" panose="02020603050405020304" pitchFamily="18" charset="0"/>
              </a:rPr>
              <a:t>IntechOpen</a:t>
            </a:r>
            <a:r>
              <a:rPr lang="en-IN" dirty="0">
                <a:latin typeface="Times New Roman" panose="02020603050405020304" pitchFamily="18" charset="0"/>
                <a:cs typeface="Times New Roman" panose="02020603050405020304" pitchFamily="18" charset="0"/>
              </a:rPr>
              <a:t>.</a:t>
            </a:r>
          </a:p>
          <a:p>
            <a:pPr lvl="0" algn="just">
              <a:buFont typeface="Wingdings" panose="05000000000000000000" pitchFamily="2" charset="2"/>
              <a:buChar char="Ø"/>
            </a:pPr>
            <a:r>
              <a:rPr lang="en-GB" dirty="0" err="1">
                <a:latin typeface="Times New Roman" panose="02020603050405020304" pitchFamily="18" charset="0"/>
                <a:cs typeface="Times New Roman" panose="02020603050405020304" pitchFamily="18" charset="0"/>
              </a:rPr>
              <a:t>Sopyan</a:t>
            </a:r>
            <a:r>
              <a:rPr lang="en-GB" dirty="0">
                <a:latin typeface="Times New Roman" panose="02020603050405020304" pitchFamily="18" charset="0"/>
                <a:cs typeface="Times New Roman" panose="02020603050405020304" pitchFamily="18" charset="0"/>
              </a:rPr>
              <a:t>, A., Gayatri, A., </a:t>
            </a:r>
            <a:r>
              <a:rPr lang="en-GB" dirty="0" err="1">
                <a:latin typeface="Times New Roman" panose="02020603050405020304" pitchFamily="18" charset="0"/>
                <a:cs typeface="Times New Roman" panose="02020603050405020304" pitchFamily="18" charset="0"/>
              </a:rPr>
              <a:t>Putranto</a:t>
            </a:r>
            <a:r>
              <a:rPr lang="en-GB" dirty="0">
                <a:latin typeface="Times New Roman" panose="02020603050405020304" pitchFamily="18" charset="0"/>
                <a:cs typeface="Times New Roman" panose="02020603050405020304" pitchFamily="18" charset="0"/>
              </a:rPr>
              <a:t>, D., </a:t>
            </a:r>
            <a:r>
              <a:rPr lang="en-GB" dirty="0" err="1">
                <a:latin typeface="Times New Roman" panose="02020603050405020304" pitchFamily="18" charset="0"/>
                <a:cs typeface="Times New Roman" panose="02020603050405020304" pitchFamily="18" charset="0"/>
              </a:rPr>
              <a:t>Togubu</a:t>
            </a:r>
            <a:r>
              <a:rPr lang="en-GB" dirty="0">
                <a:latin typeface="Times New Roman" panose="02020603050405020304" pitchFamily="18" charset="0"/>
                <a:cs typeface="Times New Roman" panose="02020603050405020304" pitchFamily="18" charset="0"/>
              </a:rPr>
              <a:t>, R. Y., Setyawati, B. D., </a:t>
            </a:r>
            <a:r>
              <a:rPr lang="en-IN" dirty="0">
                <a:latin typeface="Times New Roman" panose="02020603050405020304" pitchFamily="18" charset="0"/>
                <a:cs typeface="Times New Roman" panose="02020603050405020304" pitchFamily="18" charset="0"/>
              </a:rPr>
              <a:t>and</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Banundoyo</a:t>
            </a:r>
            <a:r>
              <a:rPr lang="en-GB" dirty="0">
                <a:latin typeface="Times New Roman" panose="02020603050405020304" pitchFamily="18" charset="0"/>
                <a:cs typeface="Times New Roman" panose="02020603050405020304" pitchFamily="18" charset="0"/>
              </a:rPr>
              <a:t>, A. (2023, July). Hotel Marketing Strategies in the Post-Covid-19 Era. In Proceeding of International Conference on Innovations in Social Sciences Education and Engineering (Vol. 3, pp. 105-105).</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Tribe, J. (2009) </a:t>
            </a:r>
            <a:r>
              <a:rPr lang="en-IN" i="1" dirty="0">
                <a:latin typeface="Times New Roman" panose="02020603050405020304" pitchFamily="18" charset="0"/>
                <a:cs typeface="Times New Roman" panose="02020603050405020304" pitchFamily="18" charset="0"/>
              </a:rPr>
              <a:t>Philosophical issues in tourism</a:t>
            </a:r>
            <a:r>
              <a:rPr lang="en-IN" dirty="0">
                <a:latin typeface="Times New Roman" panose="02020603050405020304" pitchFamily="18" charset="0"/>
                <a:cs typeface="Times New Roman" panose="02020603050405020304" pitchFamily="18" charset="0"/>
              </a:rPr>
              <a:t>. Bristol: Channel View Publications.</a:t>
            </a:r>
          </a:p>
          <a:p>
            <a:pPr lvl="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Verma, A., Venkatesan, M., Kumar, M., </a:t>
            </a:r>
            <a:r>
              <a:rPr lang="en-IN" dirty="0">
                <a:latin typeface="Times New Roman" panose="02020603050405020304" pitchFamily="18" charset="0"/>
                <a:cs typeface="Times New Roman" panose="02020603050405020304" pitchFamily="18" charset="0"/>
              </a:rPr>
              <a:t>and</a:t>
            </a:r>
            <a:r>
              <a:rPr lang="en-GB" dirty="0">
                <a:latin typeface="Times New Roman" panose="02020603050405020304" pitchFamily="18" charset="0"/>
                <a:cs typeface="Times New Roman" panose="02020603050405020304" pitchFamily="18" charset="0"/>
              </a:rPr>
              <a:t> Verma, J. (2023). The future of work post Covid-19: key perceived HR implications of hybrid workplaces in India. </a:t>
            </a:r>
            <a:r>
              <a:rPr lang="en-GB" i="1" dirty="0">
                <a:latin typeface="Times New Roman" panose="02020603050405020304" pitchFamily="18" charset="0"/>
                <a:cs typeface="Times New Roman" panose="02020603050405020304" pitchFamily="18" charset="0"/>
              </a:rPr>
              <a:t>Journal of Management Development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42</a:t>
            </a:r>
            <a:r>
              <a:rPr lang="en-GB" dirty="0">
                <a:latin typeface="Times New Roman" panose="02020603050405020304" pitchFamily="18" charset="0"/>
                <a:cs typeface="Times New Roman" panose="02020603050405020304" pitchFamily="18" charset="0"/>
              </a:rPr>
              <a:t>(1), 13-28.</a:t>
            </a:r>
            <a:endParaRPr lang="en-IN" dirty="0">
              <a:latin typeface="Times New Roman" panose="02020603050405020304" pitchFamily="18" charset="0"/>
              <a:cs typeface="Times New Roman" panose="02020603050405020304" pitchFamily="18" charset="0"/>
            </a:endParaRPr>
          </a:p>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Wahab, S. and Cooper, C. (2005) </a:t>
            </a:r>
            <a:r>
              <a:rPr lang="en-IN" i="1" dirty="0">
                <a:latin typeface="Times New Roman" panose="02020603050405020304" pitchFamily="18" charset="0"/>
                <a:cs typeface="Times New Roman" panose="02020603050405020304" pitchFamily="18" charset="0"/>
              </a:rPr>
              <a:t>Tourism in the age of globalisation</a:t>
            </a:r>
            <a:r>
              <a:rPr lang="en-IN" dirty="0">
                <a:latin typeface="Times New Roman" panose="02020603050405020304" pitchFamily="18" charset="0"/>
                <a:cs typeface="Times New Roman" panose="02020603050405020304" pitchFamily="18" charset="0"/>
              </a:rPr>
              <a:t>. Abingdon: Routledge.</a:t>
            </a:r>
          </a:p>
          <a:p>
            <a:pPr lvl="0" algn="just">
              <a:buFont typeface="Wingdings" panose="05000000000000000000" pitchFamily="2" charset="2"/>
              <a:buChar char="Ø"/>
            </a:pPr>
            <a:r>
              <a:rPr lang="en-IN" dirty="0" err="1">
                <a:latin typeface="Times New Roman" panose="02020603050405020304" pitchFamily="18" charset="0"/>
                <a:cs typeface="Times New Roman" panose="02020603050405020304" pitchFamily="18" charset="0"/>
              </a:rPr>
              <a:t>Wavei</a:t>
            </a:r>
            <a:r>
              <a:rPr lang="en-IN" dirty="0">
                <a:latin typeface="Times New Roman" panose="02020603050405020304" pitchFamily="18" charset="0"/>
                <a:cs typeface="Times New Roman" panose="02020603050405020304" pitchFamily="18" charset="0"/>
              </a:rPr>
              <a:t>, E.B., Lo, A. and </a:t>
            </a:r>
            <a:r>
              <a:rPr lang="en-IN" dirty="0" err="1">
                <a:latin typeface="Times New Roman" panose="02020603050405020304" pitchFamily="18" charset="0"/>
                <a:cs typeface="Times New Roman" panose="02020603050405020304" pitchFamily="18" charset="0"/>
              </a:rPr>
              <a:t>Gedecho</a:t>
            </a:r>
            <a:r>
              <a:rPr lang="en-IN" dirty="0">
                <a:latin typeface="Times New Roman" panose="02020603050405020304" pitchFamily="18" charset="0"/>
                <a:cs typeface="Times New Roman" panose="02020603050405020304" pitchFamily="18" charset="0"/>
              </a:rPr>
              <a:t>, E.K. (2025) ‘Understanding frontline employees’ knowledge management in key aspects of customer relationship management: Insights from contemporary hotels’, </a:t>
            </a:r>
            <a:r>
              <a:rPr lang="en-IN" i="1" dirty="0">
                <a:latin typeface="Times New Roman" panose="02020603050405020304" pitchFamily="18" charset="0"/>
                <a:cs typeface="Times New Roman" panose="02020603050405020304" pitchFamily="18" charset="0"/>
              </a:rPr>
              <a:t>International Journal of Hospitality </a:t>
            </a:r>
            <a:r>
              <a:rPr lang="en-IN" dirty="0">
                <a:latin typeface="Times New Roman" panose="02020603050405020304" pitchFamily="18" charset="0"/>
                <a:cs typeface="Times New Roman" panose="02020603050405020304" pitchFamily="18" charset="0"/>
              </a:rPr>
              <a:t>and</a:t>
            </a:r>
            <a:r>
              <a:rPr lang="en-IN" i="1" dirty="0">
                <a:latin typeface="Times New Roman" panose="02020603050405020304" pitchFamily="18" charset="0"/>
                <a:cs typeface="Times New Roman" panose="02020603050405020304" pitchFamily="18" charset="0"/>
              </a:rPr>
              <a:t> Tourism Administration</a:t>
            </a:r>
            <a:r>
              <a:rPr lang="en-IN" dirty="0">
                <a:latin typeface="Times New Roman" panose="02020603050405020304" pitchFamily="18" charset="0"/>
                <a:cs typeface="Times New Roman" panose="02020603050405020304" pitchFamily="18" charset="0"/>
              </a:rPr>
              <a:t>, pp. 1–29.</a:t>
            </a:r>
          </a:p>
          <a:p>
            <a:pPr lvl="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Youssef, A. B., Redzepagic, S., </a:t>
            </a:r>
            <a:r>
              <a:rPr lang="en-IN" dirty="0">
                <a:latin typeface="Times New Roman" panose="02020603050405020304" pitchFamily="18" charset="0"/>
                <a:cs typeface="Times New Roman" panose="02020603050405020304" pitchFamily="18" charset="0"/>
              </a:rPr>
              <a:t>and</a:t>
            </a:r>
            <a:r>
              <a:rPr lang="en-GB" dirty="0">
                <a:latin typeface="Times New Roman" panose="02020603050405020304" pitchFamily="18" charset="0"/>
                <a:cs typeface="Times New Roman" panose="02020603050405020304" pitchFamily="18" charset="0"/>
              </a:rPr>
              <a:t> Zeqiri, A. (2022). The key changes to the hospitality business model under COVID-19. </a:t>
            </a:r>
            <a:r>
              <a:rPr lang="en-GB" i="1" dirty="0">
                <a:latin typeface="Times New Roman" panose="02020603050405020304" pitchFamily="18" charset="0"/>
                <a:cs typeface="Times New Roman" panose="02020603050405020304" pitchFamily="18" charset="0"/>
              </a:rPr>
              <a:t>Strategic Management-International Journal of Strategic Management and Decision Support Systems in Strategic Management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27</a:t>
            </a:r>
            <a:r>
              <a:rPr lang="en-GB" dirty="0">
                <a:latin typeface="Times New Roman" panose="02020603050405020304" pitchFamily="18" charset="0"/>
                <a:cs typeface="Times New Roman" panose="02020603050405020304" pitchFamily="18" charset="0"/>
              </a:rPr>
              <a:t>(4).</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396253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86</TotalTime>
  <Words>3390</Words>
  <Application>Microsoft Macintosh PowerPoint</Application>
  <PresentationFormat>Widescreen</PresentationFormat>
  <Paragraphs>144</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Calibri Light</vt:lpstr>
      <vt:lpstr>Times New Roman</vt:lpstr>
      <vt:lpstr>Wingdings</vt:lpstr>
      <vt:lpstr>Retrospect</vt:lpstr>
      <vt:lpstr>STRATEGIC TRANSFORMATION OF THE HOTEL INDUSTRY POST-COVID-19</vt:lpstr>
      <vt:lpstr>Introduction</vt:lpstr>
      <vt:lpstr>Background / Industry Context</vt:lpstr>
      <vt:lpstr>Literature Review: Key Theories</vt:lpstr>
      <vt:lpstr>Literature Review: Industry Evidence and Findings</vt:lpstr>
      <vt:lpstr>Methods</vt:lpstr>
      <vt:lpstr>Method: PESTEL Framework and Economic Evidence</vt:lpstr>
      <vt:lpstr>Method: Impact Analysis: Industry Responses</vt:lpstr>
      <vt:lpstr>Industry Responses: Strengths</vt:lpstr>
      <vt:lpstr>Industry Responses: Limitations</vt:lpstr>
      <vt:lpstr>Conclusion</vt:lpstr>
      <vt:lpstr>Recommendations</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Elena Caragicu (2244881)</cp:lastModifiedBy>
  <cp:revision>3</cp:revision>
  <dcterms:created xsi:type="dcterms:W3CDTF">2026-01-22T13:15:11Z</dcterms:created>
  <dcterms:modified xsi:type="dcterms:W3CDTF">2026-02-25T22:27:02Z</dcterms:modified>
</cp:coreProperties>
</file>