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6"/>
  </p:notesMasterIdLst>
  <p:sldIdLst>
    <p:sldId id="259" r:id="rId2"/>
    <p:sldId id="256" r:id="rId3"/>
    <p:sldId id="257" r:id="rId4"/>
    <p:sldId id="260" r:id="rId5"/>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p:scale>
          <a:sx n="66" d="100"/>
          <a:sy n="66" d="100"/>
        </p:scale>
        <p:origin x="1506" y="1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notesMaster" Target="notesMasters/notesMaster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520B082-FABF-471F-AF91-542A8AAD8E04}" type="datetimeFigureOut">
              <a:rPr lang="en-GB" smtClean="0"/>
              <a:t>27/03/2026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24ED2AC-0981-4860-8B8B-78ECF8A1D1C1}" type="slidenum">
              <a:rPr lang="en-GB" smtClean="0"/>
              <a:t>‹#›</a:t>
            </a:fld>
            <a:endParaRPr lang="en-GB"/>
          </a:p>
        </p:txBody>
      </p:sp>
    </p:spTree>
    <p:extLst>
      <p:ext uri="{BB962C8B-B14F-4D97-AF65-F5344CB8AC3E}">
        <p14:creationId xmlns:p14="http://schemas.microsoft.com/office/powerpoint/2010/main" val="40211150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24ED2AC-0981-4860-8B8B-78ECF8A1D1C1}" type="slidenum">
              <a:rPr lang="en-GB" smtClean="0"/>
              <a:t>3</a:t>
            </a:fld>
            <a:endParaRPr lang="en-GB"/>
          </a:p>
        </p:txBody>
      </p:sp>
    </p:spTree>
    <p:extLst>
      <p:ext uri="{BB962C8B-B14F-4D97-AF65-F5344CB8AC3E}">
        <p14:creationId xmlns:p14="http://schemas.microsoft.com/office/powerpoint/2010/main" val="29874575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3/27/2026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3/27/2026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3/27/2026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3/27/2026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3/27/2026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3/27/2026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3/27/2026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3/27/2026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3/27/2026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3/27/2026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3/27/2026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3/27/2026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hyperlink" Target="https://www.who.int/" TargetMode="External"/><Relationship Id="rId2" Type="http://schemas.openxmlformats.org/officeDocument/2006/relationships/hyperlink" Target="https://www.england.nhs.uk/"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CEA5B5-F85C-E866-7419-EE4E96CCCA85}"/>
              </a:ext>
            </a:extLst>
          </p:cNvPr>
          <p:cNvSpPr>
            <a:spLocks noGrp="1"/>
          </p:cNvSpPr>
          <p:nvPr>
            <p:ph type="title"/>
          </p:nvPr>
        </p:nvSpPr>
        <p:spPr>
          <a:xfrm>
            <a:off x="457200" y="274638"/>
            <a:ext cx="8229600" cy="6126162"/>
          </a:xfrm>
        </p:spPr>
        <p:txBody>
          <a:bodyPr>
            <a:normAutofit/>
          </a:bodyPr>
          <a:lstStyle/>
          <a:p>
            <a:pPr marL="0" marR="0" lvl="0" indent="0" defTabSz="914400" rtl="0" eaLnBrk="1" fontAlgn="auto" latinLnBrk="0" hangingPunct="1">
              <a:lnSpc>
                <a:spcPct val="100000"/>
              </a:lnSpc>
              <a:spcBef>
                <a:spcPts val="0"/>
              </a:spcBef>
              <a:spcAft>
                <a:spcPts val="0"/>
              </a:spcAft>
              <a:tabLst/>
              <a:defRPr/>
            </a:pPr>
            <a:r>
              <a:rPr kumimoji="0" lang="en-GB" sz="2800" b="1" i="0" u="none" strike="noStrike" kern="1200" cap="none" spc="0" normalizeH="0" baseline="0" noProof="0" dirty="0">
                <a:ln>
                  <a:noFill/>
                </a:ln>
                <a:solidFill>
                  <a:prstClr val="black"/>
                </a:solidFill>
                <a:effectLst/>
                <a:uLnTx/>
                <a:uFillTx/>
                <a:latin typeface="Aptos" panose="02110004020202020204"/>
                <a:ea typeface="+mn-ea"/>
                <a:cs typeface="+mn-cs"/>
              </a:rPr>
              <a:t>Student Name: Fatima Toj Zohora</a:t>
            </a:r>
            <a:br>
              <a:rPr kumimoji="0" lang="en-GB" sz="2800" b="1" i="0" u="none" strike="noStrike" kern="1200" cap="none" spc="0" normalizeH="0" baseline="0" noProof="0" dirty="0">
                <a:ln>
                  <a:noFill/>
                </a:ln>
                <a:solidFill>
                  <a:prstClr val="black"/>
                </a:solidFill>
                <a:effectLst/>
                <a:uLnTx/>
                <a:uFillTx/>
                <a:latin typeface="Aptos" panose="02110004020202020204"/>
                <a:ea typeface="+mn-ea"/>
                <a:cs typeface="+mn-cs"/>
              </a:rPr>
            </a:br>
            <a:r>
              <a:rPr kumimoji="0" lang="en-GB" sz="2800" b="1" i="0" u="none" strike="noStrike" kern="1200" cap="none" spc="0" normalizeH="0" baseline="0" noProof="0" dirty="0">
                <a:ln>
                  <a:noFill/>
                </a:ln>
                <a:solidFill>
                  <a:prstClr val="black"/>
                </a:solidFill>
                <a:effectLst/>
                <a:uLnTx/>
                <a:uFillTx/>
                <a:latin typeface="Aptos" panose="02110004020202020204"/>
                <a:ea typeface="+mn-ea"/>
                <a:cs typeface="+mn-cs"/>
              </a:rPr>
              <a:t>Student Number: 2241808</a:t>
            </a:r>
            <a:br>
              <a:rPr kumimoji="0" lang="en-GB" sz="2800" b="1" i="0" u="none" strike="noStrike" kern="1200" cap="none" spc="0" normalizeH="0" baseline="0" noProof="0" dirty="0">
                <a:ln>
                  <a:noFill/>
                </a:ln>
                <a:solidFill>
                  <a:prstClr val="black"/>
                </a:solidFill>
                <a:effectLst/>
                <a:uLnTx/>
                <a:uFillTx/>
                <a:latin typeface="Aptos" panose="02110004020202020204"/>
                <a:ea typeface="+mn-ea"/>
                <a:cs typeface="+mn-cs"/>
              </a:rPr>
            </a:br>
            <a:r>
              <a:rPr kumimoji="0" lang="en-GB" sz="2800" b="1" i="0" u="none" strike="noStrike" kern="1200" cap="none" spc="0" normalizeH="0" baseline="0" noProof="0" dirty="0">
                <a:ln>
                  <a:noFill/>
                </a:ln>
                <a:solidFill>
                  <a:prstClr val="black"/>
                </a:solidFill>
                <a:effectLst/>
                <a:uLnTx/>
                <a:uFillTx/>
                <a:latin typeface="Aptos" panose="02110004020202020204"/>
                <a:ea typeface="+mn-ea"/>
                <a:cs typeface="+mn-cs"/>
              </a:rPr>
              <a:t>Programme: BSc (Hons) Health and Social Care</a:t>
            </a:r>
            <a:br>
              <a:rPr kumimoji="0" lang="en-GB" sz="2800" b="1" i="0" u="none" strike="noStrike" kern="1200" cap="none" spc="0" normalizeH="0" baseline="0" noProof="0" dirty="0">
                <a:ln>
                  <a:noFill/>
                </a:ln>
                <a:solidFill>
                  <a:prstClr val="black"/>
                </a:solidFill>
                <a:effectLst/>
                <a:uLnTx/>
                <a:uFillTx/>
                <a:latin typeface="Aptos" panose="02110004020202020204"/>
                <a:ea typeface="+mn-ea"/>
                <a:cs typeface="+mn-cs"/>
              </a:rPr>
            </a:br>
            <a:r>
              <a:rPr kumimoji="0" lang="en-GB" sz="2800" b="1" i="0" u="none" strike="noStrike" kern="1200" cap="none" spc="0" normalizeH="0" baseline="0" noProof="0" dirty="0">
                <a:ln>
                  <a:noFill/>
                </a:ln>
                <a:solidFill>
                  <a:prstClr val="black"/>
                </a:solidFill>
                <a:effectLst/>
                <a:uLnTx/>
                <a:uFillTx/>
                <a:latin typeface="Aptos" panose="02110004020202020204"/>
                <a:ea typeface="+mn-ea"/>
                <a:cs typeface="+mn-cs"/>
              </a:rPr>
              <a:t>Module: Independent Project</a:t>
            </a:r>
            <a:br>
              <a:rPr kumimoji="0" lang="en-GB" sz="2800" b="1" i="0" u="none" strike="noStrike" kern="1200" cap="none" spc="0" normalizeH="0" baseline="0" noProof="0" dirty="0">
                <a:ln>
                  <a:noFill/>
                </a:ln>
                <a:solidFill>
                  <a:prstClr val="black"/>
                </a:solidFill>
                <a:effectLst/>
                <a:uLnTx/>
                <a:uFillTx/>
                <a:latin typeface="Aptos" panose="02110004020202020204"/>
                <a:ea typeface="+mn-ea"/>
                <a:cs typeface="+mn-cs"/>
              </a:rPr>
            </a:br>
            <a:r>
              <a:rPr kumimoji="0" lang="en-GB" sz="2800" b="1" i="0" u="none" strike="noStrike" kern="1200" cap="none" spc="0" normalizeH="0" baseline="0" noProof="0" dirty="0">
                <a:ln>
                  <a:noFill/>
                </a:ln>
                <a:solidFill>
                  <a:prstClr val="black"/>
                </a:solidFill>
                <a:effectLst/>
                <a:uLnTx/>
                <a:uFillTx/>
                <a:latin typeface="Aptos" panose="02110004020202020204"/>
                <a:ea typeface="+mn-ea"/>
                <a:cs typeface="+mn-cs"/>
              </a:rPr>
              <a:t>Module Code: BMHP6020</a:t>
            </a:r>
            <a:br>
              <a:rPr kumimoji="0" lang="en-GB" sz="2800" b="1" i="0" u="none" strike="noStrike" kern="1200" cap="none" spc="0" normalizeH="0" baseline="0" noProof="0" dirty="0">
                <a:ln>
                  <a:noFill/>
                </a:ln>
                <a:solidFill>
                  <a:prstClr val="black"/>
                </a:solidFill>
                <a:effectLst/>
                <a:uLnTx/>
                <a:uFillTx/>
                <a:latin typeface="Aptos" panose="02110004020202020204"/>
                <a:ea typeface="+mn-ea"/>
                <a:cs typeface="+mn-cs"/>
              </a:rPr>
            </a:br>
            <a:r>
              <a:rPr kumimoji="0" lang="en-GB" sz="2800" b="1" i="0" u="none" strike="noStrike" kern="1200" cap="none" spc="0" normalizeH="0" baseline="0" noProof="0" dirty="0">
                <a:ln>
                  <a:noFill/>
                </a:ln>
                <a:solidFill>
                  <a:prstClr val="black"/>
                </a:solidFill>
                <a:effectLst/>
                <a:uLnTx/>
                <a:uFillTx/>
                <a:latin typeface="Aptos" panose="02110004020202020204"/>
                <a:ea typeface="+mn-ea"/>
                <a:cs typeface="+mn-cs"/>
              </a:rPr>
              <a:t>Assignment Title: Academic Methods Poster</a:t>
            </a:r>
            <a:br>
              <a:rPr kumimoji="0" lang="en-GB" sz="2800" b="1" i="0" u="none" strike="noStrike" kern="1200" cap="none" spc="0" normalizeH="0" baseline="0" noProof="0" dirty="0">
                <a:ln>
                  <a:noFill/>
                </a:ln>
                <a:solidFill>
                  <a:prstClr val="black"/>
                </a:solidFill>
                <a:effectLst/>
                <a:uLnTx/>
                <a:uFillTx/>
                <a:latin typeface="Aptos" panose="02110004020202020204"/>
                <a:ea typeface="+mn-ea"/>
                <a:cs typeface="+mn-cs"/>
              </a:rPr>
            </a:br>
            <a:r>
              <a:rPr kumimoji="0" lang="en-GB" sz="2800" b="1" i="0" u="none" strike="noStrike" kern="1200" cap="none" spc="0" normalizeH="0" baseline="0" noProof="0" dirty="0">
                <a:ln>
                  <a:noFill/>
                </a:ln>
                <a:solidFill>
                  <a:prstClr val="black"/>
                </a:solidFill>
                <a:effectLst/>
                <a:uLnTx/>
                <a:uFillTx/>
                <a:latin typeface="Aptos" panose="02110004020202020204"/>
                <a:ea typeface="+mn-ea"/>
                <a:cs typeface="+mn-cs"/>
              </a:rPr>
              <a:t>Lecturer: Chloe Harries </a:t>
            </a:r>
            <a:br>
              <a:rPr kumimoji="0" lang="en-GB" sz="2400" b="1" i="0" u="none" strike="noStrike" kern="1200" cap="none" spc="0" normalizeH="0" baseline="0" noProof="0" dirty="0">
                <a:ln>
                  <a:noFill/>
                </a:ln>
                <a:solidFill>
                  <a:prstClr val="black"/>
                </a:solidFill>
                <a:effectLst/>
                <a:uLnTx/>
                <a:uFillTx/>
                <a:latin typeface="Aptos" panose="02110004020202020204"/>
                <a:ea typeface="+mn-ea"/>
                <a:cs typeface="+mn-cs"/>
              </a:rPr>
            </a:br>
            <a:endParaRPr lang="en-GB" dirty="0"/>
          </a:p>
        </p:txBody>
      </p:sp>
    </p:spTree>
    <p:extLst>
      <p:ext uri="{BB962C8B-B14F-4D97-AF65-F5344CB8AC3E}">
        <p14:creationId xmlns:p14="http://schemas.microsoft.com/office/powerpoint/2010/main" val="8476679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457202" y="1344023"/>
            <a:ext cx="4297679" cy="2545330"/>
          </a:xfrm>
          <a:prstGeom prst="rect">
            <a:avLst/>
          </a:prstGeom>
          <a:solidFill>
            <a:schemeClr val="tx2">
              <a:lumMod val="40000"/>
              <a:lumOff val="60000"/>
            </a:schemeClr>
          </a:solidFill>
        </p:spPr>
        <p:style>
          <a:lnRef idx="1">
            <a:schemeClr val="accent1"/>
          </a:lnRef>
          <a:fillRef idx="3">
            <a:schemeClr val="accent1"/>
          </a:fillRef>
          <a:effectRef idx="2">
            <a:schemeClr val="accent1"/>
          </a:effectRef>
          <a:fontRef idx="minor">
            <a:schemeClr val="lt1"/>
          </a:fontRef>
        </p:style>
        <p:txBody>
          <a:bodyPr rtlCol="0" anchor="ctr"/>
          <a:lstStyle/>
          <a:p>
            <a:r>
              <a:rPr lang="en-GB" sz="1600" b="1" dirty="0">
                <a:solidFill>
                  <a:schemeClr val="tx1"/>
                </a:solidFill>
                <a:latin typeface="Arial" panose="020B0604020202020204" pitchFamily="34" charset="0"/>
                <a:cs typeface="Arial" panose="020B0604020202020204" pitchFamily="34" charset="0"/>
              </a:rPr>
              <a:t>01 </a:t>
            </a:r>
            <a:r>
              <a:rPr sz="1600" b="1" dirty="0">
                <a:solidFill>
                  <a:schemeClr val="tx1"/>
                </a:solidFill>
                <a:latin typeface="Arial" panose="020B0604020202020204" pitchFamily="34" charset="0"/>
                <a:cs typeface="Arial" panose="020B0604020202020204" pitchFamily="34" charset="0"/>
              </a:rPr>
              <a:t>Introduction &amp; Aim</a:t>
            </a:r>
          </a:p>
          <a:p>
            <a:r>
              <a:rPr lang="en-GB" sz="1200" dirty="0">
                <a:solidFill>
                  <a:schemeClr val="tx1"/>
                </a:solidFill>
                <a:latin typeface="Arial" panose="020B0604020202020204" pitchFamily="34" charset="0"/>
                <a:cs typeface="Arial" panose="020B0604020202020204" pitchFamily="34" charset="0"/>
              </a:rPr>
              <a:t>This poster outlines the methodology used in a secondary, desk-based research study. A methods chapter explains how research is conducted, including how data is collected, analysed, and evaluated. This study does not involve primary data collection but instead critically reviews existing academic literature, policy documents, and professional guidance (Braun and Clarke, 2006). The aim of this research is to evaluate effective support strategies that improve the development, wellbeing, and inclusion of children with autism within health and social care settings (NICE, 2022).</a:t>
            </a:r>
            <a:endParaRPr sz="1200" dirty="0">
              <a:solidFill>
                <a:schemeClr val="tx1"/>
              </a:solidFill>
              <a:latin typeface="Arial" panose="020B0604020202020204" pitchFamily="34" charset="0"/>
              <a:cs typeface="Arial" panose="020B0604020202020204" pitchFamily="34" charset="0"/>
            </a:endParaRPr>
          </a:p>
        </p:txBody>
      </p:sp>
      <p:sp>
        <p:nvSpPr>
          <p:cNvPr id="4" name="Rectangle 3"/>
          <p:cNvSpPr/>
          <p:nvPr/>
        </p:nvSpPr>
        <p:spPr>
          <a:xfrm>
            <a:off x="4754880" y="1344021"/>
            <a:ext cx="4114800" cy="2545331"/>
          </a:xfrm>
          <a:prstGeom prst="rect">
            <a:avLst/>
          </a:prstGeom>
          <a:solidFill>
            <a:schemeClr val="accent3">
              <a:lumMod val="75000"/>
            </a:schemeClr>
          </a:solidFill>
        </p:spPr>
        <p:style>
          <a:lnRef idx="1">
            <a:schemeClr val="accent1"/>
          </a:lnRef>
          <a:fillRef idx="3">
            <a:schemeClr val="accent1"/>
          </a:fillRef>
          <a:effectRef idx="2">
            <a:schemeClr val="accent1"/>
          </a:effectRef>
          <a:fontRef idx="minor">
            <a:schemeClr val="lt1"/>
          </a:fontRef>
        </p:style>
        <p:txBody>
          <a:bodyPr rtlCol="0" anchor="ctr"/>
          <a:lstStyle/>
          <a:p>
            <a:r>
              <a:rPr lang="en-GB" sz="1600" b="1" dirty="0">
                <a:solidFill>
                  <a:schemeClr val="tx1"/>
                </a:solidFill>
                <a:latin typeface="Arial" panose="020B0604020202020204" pitchFamily="34" charset="0"/>
                <a:cs typeface="Arial" panose="020B0604020202020204" pitchFamily="34" charset="0"/>
              </a:rPr>
              <a:t>02 </a:t>
            </a:r>
            <a:r>
              <a:rPr sz="1600" b="1" dirty="0">
                <a:solidFill>
                  <a:schemeClr val="tx1"/>
                </a:solidFill>
                <a:latin typeface="Arial" panose="020B0604020202020204" pitchFamily="34" charset="0"/>
                <a:cs typeface="Arial" panose="020B0604020202020204" pitchFamily="34" charset="0"/>
              </a:rPr>
              <a:t>Search Strategy</a:t>
            </a:r>
          </a:p>
          <a:p>
            <a:r>
              <a:rPr lang="en-GB" sz="1200" dirty="0">
                <a:solidFill>
                  <a:schemeClr val="tx1"/>
                </a:solidFill>
                <a:latin typeface="Arial" panose="020B0604020202020204" pitchFamily="34" charset="0"/>
                <a:cs typeface="Arial" panose="020B0604020202020204" pitchFamily="34" charset="0"/>
              </a:rPr>
              <a:t>A structured search strategy was used to identify relevant literature. Key terms were developed from the research topic, including autism, children, health and social care, and support strategies. These were expanded using synonyms such as Autism Spectrum Disorder (ASD), early intervention, and family-centred care. Boolean operators were applied to refine results, with AND narrowing searches, OR broadening them, and NOT excluding irrelevant studies (Booth, Sutton and Papaioannou, 2016). This approach ensured a focused and systematic search process.</a:t>
            </a:r>
            <a:endParaRPr sz="1200" dirty="0">
              <a:solidFill>
                <a:schemeClr val="tx1"/>
              </a:solidFill>
              <a:latin typeface="Arial" panose="020B0604020202020204" pitchFamily="34" charset="0"/>
              <a:cs typeface="Arial" panose="020B0604020202020204" pitchFamily="34" charset="0"/>
            </a:endParaRPr>
          </a:p>
        </p:txBody>
      </p:sp>
      <p:sp>
        <p:nvSpPr>
          <p:cNvPr id="5" name="Rectangle 4"/>
          <p:cNvSpPr/>
          <p:nvPr/>
        </p:nvSpPr>
        <p:spPr>
          <a:xfrm>
            <a:off x="4754880" y="3889353"/>
            <a:ext cx="4114800" cy="2743199"/>
          </a:xfrm>
          <a:prstGeom prst="rect">
            <a:avLst/>
          </a:prstGeom>
          <a:solidFill>
            <a:schemeClr val="bg2">
              <a:lumMod val="50000"/>
            </a:schemeClr>
          </a:solidFill>
        </p:spPr>
        <p:style>
          <a:lnRef idx="1">
            <a:schemeClr val="accent1"/>
          </a:lnRef>
          <a:fillRef idx="3">
            <a:schemeClr val="accent1"/>
          </a:fillRef>
          <a:effectRef idx="2">
            <a:schemeClr val="accent1"/>
          </a:effectRef>
          <a:fontRef idx="minor">
            <a:schemeClr val="lt1"/>
          </a:fontRef>
        </p:style>
        <p:txBody>
          <a:bodyPr rtlCol="0" anchor="ctr"/>
          <a:lstStyle/>
          <a:p>
            <a:r>
              <a:rPr lang="en-GB" sz="1600" b="1" dirty="0">
                <a:solidFill>
                  <a:schemeClr val="tx1"/>
                </a:solidFill>
                <a:latin typeface="Arial" panose="020B0604020202020204" pitchFamily="34" charset="0"/>
                <a:cs typeface="Arial" panose="020B0604020202020204" pitchFamily="34" charset="0"/>
              </a:rPr>
              <a:t>04 Statistics </a:t>
            </a:r>
          </a:p>
          <a:p>
            <a:r>
              <a:rPr lang="en-GB" sz="1400" dirty="0">
                <a:solidFill>
                  <a:schemeClr val="tx1"/>
                </a:solidFill>
                <a:latin typeface="Arial" panose="020B0604020202020204" pitchFamily="34" charset="0"/>
                <a:cs typeface="Arial" panose="020B0604020202020204" pitchFamily="34" charset="0"/>
              </a:rPr>
              <a:t>Research indicates that approximately 1 in 100 children are diagnosed with autism globally (WHO, 2023). Diagnosis rates have increased significantly in recent years, reflecting improved awareness and screening. However, delays in diagnosis and access to services remain common, limiting opportunities for early intervention and support (Russell et al., 2022). </a:t>
            </a:r>
          </a:p>
        </p:txBody>
      </p:sp>
      <p:sp>
        <p:nvSpPr>
          <p:cNvPr id="6" name="Rectangle 5"/>
          <p:cNvSpPr/>
          <p:nvPr/>
        </p:nvSpPr>
        <p:spPr>
          <a:xfrm>
            <a:off x="457202" y="3889353"/>
            <a:ext cx="4297678" cy="2743200"/>
          </a:xfrm>
          <a:prstGeom prst="rect">
            <a:avLst/>
          </a:prstGeom>
          <a:solidFill>
            <a:schemeClr val="accent6">
              <a:lumMod val="60000"/>
              <a:lumOff val="40000"/>
            </a:schemeClr>
          </a:solidFill>
        </p:spPr>
        <p:style>
          <a:lnRef idx="1">
            <a:schemeClr val="accent1"/>
          </a:lnRef>
          <a:fillRef idx="3">
            <a:schemeClr val="accent1"/>
          </a:fillRef>
          <a:effectRef idx="2">
            <a:schemeClr val="accent1"/>
          </a:effectRef>
          <a:fontRef idx="minor">
            <a:schemeClr val="lt1"/>
          </a:fontRef>
        </p:style>
        <p:txBody>
          <a:bodyPr rtlCol="0" anchor="ctr"/>
          <a:lstStyle/>
          <a:p>
            <a:r>
              <a:rPr lang="en-GB" sz="1600" b="1" dirty="0">
                <a:solidFill>
                  <a:schemeClr val="tx1"/>
                </a:solidFill>
                <a:latin typeface="Arial" panose="020B0604020202020204" pitchFamily="34" charset="0"/>
                <a:cs typeface="Arial" panose="020B0604020202020204" pitchFamily="34" charset="0"/>
              </a:rPr>
              <a:t>03 Searching for Information </a:t>
            </a:r>
          </a:p>
          <a:p>
            <a:r>
              <a:rPr lang="en-GB" sz="1100" b="1" dirty="0">
                <a:solidFill>
                  <a:schemeClr val="tx1"/>
                </a:solidFill>
                <a:latin typeface="Arial" panose="020B0604020202020204" pitchFamily="34" charset="0"/>
                <a:cs typeface="Arial" panose="020B0604020202020204" pitchFamily="34" charset="0"/>
              </a:rPr>
              <a:t>1. </a:t>
            </a:r>
            <a:r>
              <a:rPr lang="en-GB" sz="1100" dirty="0">
                <a:solidFill>
                  <a:schemeClr val="tx1"/>
                </a:solidFill>
                <a:latin typeface="Arial" panose="020B0604020202020204" pitchFamily="34" charset="0"/>
                <a:cs typeface="Arial" panose="020B0604020202020204" pitchFamily="34" charset="0"/>
              </a:rPr>
              <a:t>Academic databases including:</a:t>
            </a:r>
          </a:p>
          <a:p>
            <a:pPr marL="171450" indent="-171450">
              <a:buFont typeface="Wingdings" panose="05000000000000000000" pitchFamily="2" charset="2"/>
              <a:buChar char="v"/>
            </a:pPr>
            <a:r>
              <a:rPr lang="en-GB" sz="1100" dirty="0">
                <a:solidFill>
                  <a:schemeClr val="tx1"/>
                </a:solidFill>
                <a:latin typeface="Arial" panose="020B0604020202020204" pitchFamily="34" charset="0"/>
                <a:cs typeface="Arial" panose="020B0604020202020204" pitchFamily="34" charset="0"/>
              </a:rPr>
              <a:t>Google Scholar </a:t>
            </a:r>
          </a:p>
          <a:p>
            <a:pPr marL="171450" indent="-171450">
              <a:buFont typeface="Wingdings" panose="05000000000000000000" pitchFamily="2" charset="2"/>
              <a:buChar char="v"/>
            </a:pPr>
            <a:r>
              <a:rPr lang="en-GB" sz="1100" dirty="0">
                <a:solidFill>
                  <a:schemeClr val="tx1"/>
                </a:solidFill>
                <a:latin typeface="Arial" panose="020B0604020202020204" pitchFamily="34" charset="0"/>
                <a:cs typeface="Arial" panose="020B0604020202020204" pitchFamily="34" charset="0"/>
              </a:rPr>
              <a:t>PubMed</a:t>
            </a:r>
          </a:p>
          <a:p>
            <a:pPr marL="171450" indent="-171450">
              <a:buFont typeface="Wingdings" panose="05000000000000000000" pitchFamily="2" charset="2"/>
              <a:buChar char="v"/>
            </a:pPr>
            <a:r>
              <a:rPr lang="en-GB" sz="1100" dirty="0">
                <a:solidFill>
                  <a:schemeClr val="tx1"/>
                </a:solidFill>
                <a:latin typeface="Arial" panose="020B0604020202020204" pitchFamily="34" charset="0"/>
                <a:cs typeface="Arial" panose="020B0604020202020204" pitchFamily="34" charset="0"/>
              </a:rPr>
              <a:t>ScienceDirect,</a:t>
            </a:r>
          </a:p>
          <a:p>
            <a:pPr marL="171450" indent="-171450">
              <a:buFont typeface="Wingdings" panose="05000000000000000000" pitchFamily="2" charset="2"/>
              <a:buChar char="v"/>
            </a:pPr>
            <a:r>
              <a:rPr lang="en-GB" sz="1100" dirty="0">
                <a:solidFill>
                  <a:schemeClr val="tx1"/>
                </a:solidFill>
                <a:latin typeface="Arial" panose="020B0604020202020204" pitchFamily="34" charset="0"/>
                <a:cs typeface="Arial" panose="020B0604020202020204" pitchFamily="34" charset="0"/>
              </a:rPr>
              <a:t>Sage Journals</a:t>
            </a:r>
          </a:p>
          <a:p>
            <a:r>
              <a:rPr lang="en-GB" sz="1100" dirty="0">
                <a:solidFill>
                  <a:schemeClr val="tx1"/>
                </a:solidFill>
                <a:latin typeface="Arial" panose="020B0604020202020204" pitchFamily="34" charset="0"/>
                <a:cs typeface="Arial" panose="020B0604020202020204" pitchFamily="34" charset="0"/>
              </a:rPr>
              <a:t>These were used to locate peer-reviewed research.</a:t>
            </a:r>
          </a:p>
          <a:p>
            <a:r>
              <a:rPr lang="en-GB" sz="1100" b="1" dirty="0">
                <a:solidFill>
                  <a:schemeClr val="tx1"/>
                </a:solidFill>
                <a:latin typeface="Arial" panose="020B0604020202020204" pitchFamily="34" charset="0"/>
                <a:cs typeface="Arial" panose="020B0604020202020204" pitchFamily="34" charset="0"/>
              </a:rPr>
              <a:t>2. </a:t>
            </a:r>
            <a:r>
              <a:rPr lang="en-GB" sz="1100" dirty="0">
                <a:solidFill>
                  <a:schemeClr val="tx1"/>
                </a:solidFill>
                <a:latin typeface="Arial" panose="020B0604020202020204" pitchFamily="34" charset="0"/>
                <a:cs typeface="Arial" panose="020B0604020202020204" pitchFamily="34" charset="0"/>
              </a:rPr>
              <a:t>UK policy sources such as NHS England and government publications were also included (NHS England, 2023). </a:t>
            </a:r>
          </a:p>
          <a:p>
            <a:r>
              <a:rPr lang="en-GB" sz="1100" b="1" dirty="0">
                <a:solidFill>
                  <a:schemeClr val="tx1"/>
                </a:solidFill>
                <a:latin typeface="Arial" panose="020B0604020202020204" pitchFamily="34" charset="0"/>
                <a:cs typeface="Arial" panose="020B0604020202020204" pitchFamily="34" charset="0"/>
              </a:rPr>
              <a:t>3. </a:t>
            </a:r>
            <a:r>
              <a:rPr lang="en-GB" sz="1100" dirty="0">
                <a:solidFill>
                  <a:schemeClr val="tx1"/>
                </a:solidFill>
                <a:latin typeface="Arial" panose="020B0604020202020204" pitchFamily="34" charset="0"/>
                <a:cs typeface="Arial" panose="020B0604020202020204" pitchFamily="34" charset="0"/>
              </a:rPr>
              <a:t>Filters were applied to ensure quality, including publication dates between 2015 and 2025, English language, and focus on children.</a:t>
            </a:r>
          </a:p>
          <a:p>
            <a:r>
              <a:rPr lang="en-GB" sz="1100" b="1" dirty="0">
                <a:solidFill>
                  <a:schemeClr val="tx1"/>
                </a:solidFill>
                <a:latin typeface="Arial" panose="020B0604020202020204" pitchFamily="34" charset="0"/>
                <a:cs typeface="Arial" panose="020B0604020202020204" pitchFamily="34" charset="0"/>
              </a:rPr>
              <a:t>4. </a:t>
            </a:r>
            <a:r>
              <a:rPr lang="en-GB" sz="1100" dirty="0">
                <a:solidFill>
                  <a:schemeClr val="tx1"/>
                </a:solidFill>
                <a:latin typeface="Arial" panose="020B0604020202020204" pitchFamily="34" charset="0"/>
                <a:cs typeface="Arial" panose="020B0604020202020204" pitchFamily="34" charset="0"/>
              </a:rPr>
              <a:t>A results table was created to record key information such as author, findings, and relevance, ensuring organisation and reducing duplication (Booth, Sutton and Papaioannou, 2016).</a:t>
            </a:r>
          </a:p>
        </p:txBody>
      </p:sp>
      <p:sp>
        <p:nvSpPr>
          <p:cNvPr id="8" name="Rectangle 7">
            <a:extLst>
              <a:ext uri="{FF2B5EF4-FFF2-40B4-BE49-F238E27FC236}">
                <a16:creationId xmlns:a16="http://schemas.microsoft.com/office/drawing/2014/main" id="{9C8FBEA5-F35B-D2FC-3447-8D9179914064}"/>
              </a:ext>
            </a:extLst>
          </p:cNvPr>
          <p:cNvSpPr/>
          <p:nvPr/>
        </p:nvSpPr>
        <p:spPr>
          <a:xfrm>
            <a:off x="457199" y="29982"/>
            <a:ext cx="8412480" cy="1067296"/>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GB" sz="2000" dirty="0"/>
              <a:t>Exploring Support Strategies for Children with Autism in Health and Social Care</a:t>
            </a:r>
          </a:p>
          <a:p>
            <a:pPr algn="ctr"/>
            <a:r>
              <a:rPr lang="en-GB" sz="2000" dirty="0"/>
              <a:t>Methods and Search Strategy</a:t>
            </a:r>
          </a:p>
          <a:p>
            <a:pPr algn="ctr"/>
            <a:r>
              <a:rPr lang="en-GB" sz="2000" dirty="0"/>
              <a:t>Autism Support Research Poster</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457200" y="1097280"/>
            <a:ext cx="4297680" cy="2331720"/>
          </a:xfrm>
          <a:prstGeom prst="rect">
            <a:avLst/>
          </a:prstGeom>
          <a:solidFill>
            <a:schemeClr val="accent5">
              <a:lumMod val="60000"/>
              <a:lumOff val="40000"/>
            </a:schemeClr>
          </a:solidFill>
          <a:ln>
            <a:solidFill>
              <a:schemeClr val="bg2">
                <a:lumMod val="10000"/>
              </a:schemeClr>
            </a:solidFill>
          </a:ln>
        </p:spPr>
        <p:style>
          <a:lnRef idx="1">
            <a:schemeClr val="accent1"/>
          </a:lnRef>
          <a:fillRef idx="3">
            <a:schemeClr val="accent1"/>
          </a:fillRef>
          <a:effectRef idx="2">
            <a:schemeClr val="accent1"/>
          </a:effectRef>
          <a:fontRef idx="minor">
            <a:schemeClr val="lt1"/>
          </a:fontRef>
        </p:style>
        <p:txBody>
          <a:bodyPr rtlCol="0" anchor="ctr"/>
          <a:lstStyle/>
          <a:p>
            <a:r>
              <a:rPr lang="en-GB" sz="1400" b="1" dirty="0">
                <a:solidFill>
                  <a:schemeClr val="tx1"/>
                </a:solidFill>
                <a:latin typeface="Arial" panose="020B0604020202020204" pitchFamily="34" charset="0"/>
                <a:cs typeface="Arial" panose="020B0604020202020204" pitchFamily="34" charset="0"/>
              </a:rPr>
              <a:t>05 </a:t>
            </a:r>
            <a:r>
              <a:rPr sz="1400" b="1" dirty="0">
                <a:solidFill>
                  <a:schemeClr val="tx1"/>
                </a:solidFill>
                <a:latin typeface="Arial" panose="020B0604020202020204" pitchFamily="34" charset="0"/>
                <a:cs typeface="Arial" panose="020B0604020202020204" pitchFamily="34" charset="0"/>
              </a:rPr>
              <a:t>Research Validation &amp; Analysis</a:t>
            </a:r>
          </a:p>
          <a:p>
            <a:pPr marL="171450" indent="-171450">
              <a:buFont typeface="Wingdings" panose="05000000000000000000" pitchFamily="2" charset="2"/>
              <a:buChar char="Ø"/>
            </a:pPr>
            <a:r>
              <a:rPr lang="en-GB" sz="1100" dirty="0">
                <a:solidFill>
                  <a:schemeClr val="tx1"/>
                </a:solidFill>
                <a:latin typeface="Arial" panose="020B0604020202020204" pitchFamily="34" charset="0"/>
                <a:cs typeface="Arial" panose="020B0604020202020204" pitchFamily="34" charset="0"/>
              </a:rPr>
              <a:t>To ensure reliability, sources were evaluated using the CRAAP test, which assesses currency, relevance, authority, accuracy, and purpose (Creswell, 2018).</a:t>
            </a:r>
          </a:p>
          <a:p>
            <a:pPr marL="171450" indent="-171450">
              <a:buFont typeface="Wingdings" panose="05000000000000000000" pitchFamily="2" charset="2"/>
              <a:buChar char="Ø"/>
            </a:pPr>
            <a:r>
              <a:rPr lang="en-GB" sz="1100" dirty="0">
                <a:solidFill>
                  <a:schemeClr val="tx1"/>
                </a:solidFill>
                <a:latin typeface="Arial" panose="020B0604020202020204" pitchFamily="34" charset="0"/>
                <a:cs typeface="Arial" panose="020B0604020202020204" pitchFamily="34" charset="0"/>
              </a:rPr>
              <a:t>This ensured that only credible and high-quality research was included.</a:t>
            </a:r>
          </a:p>
          <a:p>
            <a:pPr marL="171450" indent="-171450">
              <a:buFont typeface="Wingdings" panose="05000000000000000000" pitchFamily="2" charset="2"/>
              <a:buChar char="Ø"/>
            </a:pPr>
            <a:r>
              <a:rPr lang="en-GB" sz="1100" dirty="0">
                <a:solidFill>
                  <a:schemeClr val="tx1"/>
                </a:solidFill>
                <a:latin typeface="Arial" panose="020B0604020202020204" pitchFamily="34" charset="0"/>
                <a:cs typeface="Arial" panose="020B0604020202020204" pitchFamily="34" charset="0"/>
              </a:rPr>
              <a:t>Thematic analysis was used to identify patterns across the literature (Braun and Clarke, 2006). </a:t>
            </a:r>
          </a:p>
          <a:p>
            <a:pPr marL="171450" indent="-171450">
              <a:buFont typeface="Wingdings" panose="05000000000000000000" pitchFamily="2" charset="2"/>
              <a:buChar char="Ø"/>
            </a:pPr>
            <a:r>
              <a:rPr lang="en-GB" sz="1100" dirty="0">
                <a:solidFill>
                  <a:schemeClr val="tx1"/>
                </a:solidFill>
                <a:latin typeface="Arial" panose="020B0604020202020204" pitchFamily="34" charset="0"/>
                <a:cs typeface="Arial" panose="020B0604020202020204" pitchFamily="34" charset="0"/>
              </a:rPr>
              <a:t>Key themes included early intervention and multidisciplinary support, systemic barriers, and family-centred approaches.</a:t>
            </a:r>
          </a:p>
          <a:p>
            <a:pPr marL="171450" indent="-171450">
              <a:buFont typeface="Wingdings" panose="05000000000000000000" pitchFamily="2" charset="2"/>
              <a:buChar char="Ø"/>
            </a:pPr>
            <a:r>
              <a:rPr lang="en-GB" sz="1100" dirty="0">
                <a:solidFill>
                  <a:schemeClr val="tx1"/>
                </a:solidFill>
                <a:latin typeface="Arial" panose="020B0604020202020204" pitchFamily="34" charset="0"/>
                <a:cs typeface="Arial" panose="020B0604020202020204" pitchFamily="34" charset="0"/>
              </a:rPr>
              <a:t>This method allowed findings to be organised and clearly linked to the research aim.</a:t>
            </a:r>
            <a:endParaRPr sz="1100" dirty="0">
              <a:solidFill>
                <a:schemeClr val="tx1"/>
              </a:solidFill>
              <a:latin typeface="Arial" panose="020B0604020202020204" pitchFamily="34" charset="0"/>
              <a:cs typeface="Arial" panose="020B0604020202020204" pitchFamily="34" charset="0"/>
            </a:endParaRPr>
          </a:p>
        </p:txBody>
      </p:sp>
      <p:sp>
        <p:nvSpPr>
          <p:cNvPr id="4" name="Rectangle 3"/>
          <p:cNvSpPr/>
          <p:nvPr/>
        </p:nvSpPr>
        <p:spPr>
          <a:xfrm>
            <a:off x="4754880" y="1097280"/>
            <a:ext cx="4114800" cy="2331720"/>
          </a:xfrm>
          <a:prstGeom prst="rect">
            <a:avLst/>
          </a:prstGeom>
          <a:solidFill>
            <a:schemeClr val="accent1">
              <a:lumMod val="60000"/>
              <a:lumOff val="40000"/>
            </a:schemeClr>
          </a:solidFill>
          <a:ln>
            <a:solidFill>
              <a:schemeClr val="tx2">
                <a:lumMod val="50000"/>
              </a:schemeClr>
            </a:solidFill>
          </a:ln>
        </p:spPr>
        <p:style>
          <a:lnRef idx="1">
            <a:schemeClr val="accent1"/>
          </a:lnRef>
          <a:fillRef idx="3">
            <a:schemeClr val="accent1"/>
          </a:fillRef>
          <a:effectRef idx="2">
            <a:schemeClr val="accent1"/>
          </a:effectRef>
          <a:fontRef idx="minor">
            <a:schemeClr val="lt1"/>
          </a:fontRef>
        </p:style>
        <p:txBody>
          <a:bodyPr rtlCol="0" anchor="ctr"/>
          <a:lstStyle/>
          <a:p>
            <a:r>
              <a:rPr lang="en-GB" sz="1600" b="1" dirty="0">
                <a:solidFill>
                  <a:schemeClr val="tx1"/>
                </a:solidFill>
                <a:latin typeface="Arial" panose="020B0604020202020204" pitchFamily="34" charset="0"/>
                <a:cs typeface="Arial" panose="020B0604020202020204" pitchFamily="34" charset="0"/>
              </a:rPr>
              <a:t>06 </a:t>
            </a:r>
            <a:r>
              <a:rPr sz="1600" b="1" dirty="0">
                <a:solidFill>
                  <a:schemeClr val="tx1"/>
                </a:solidFill>
                <a:latin typeface="Arial" panose="020B0604020202020204" pitchFamily="34" charset="0"/>
                <a:cs typeface="Arial" panose="020B0604020202020204" pitchFamily="34" charset="0"/>
              </a:rPr>
              <a:t>Inclusion Criteria</a:t>
            </a:r>
            <a:endParaRPr lang="en-GB" sz="1600" b="1" dirty="0">
              <a:solidFill>
                <a:schemeClr val="tx1"/>
              </a:solidFill>
              <a:latin typeface="Arial" panose="020B0604020202020204" pitchFamily="34" charset="0"/>
              <a:cs typeface="Arial" panose="020B0604020202020204" pitchFamily="34" charset="0"/>
            </a:endParaRPr>
          </a:p>
          <a:p>
            <a:r>
              <a:rPr lang="en-GB" sz="1400" b="1" dirty="0">
                <a:solidFill>
                  <a:schemeClr val="tx1"/>
                </a:solidFill>
                <a:latin typeface="Arial" panose="020B0604020202020204" pitchFamily="34" charset="0"/>
                <a:cs typeface="Arial" panose="020B0604020202020204" pitchFamily="34" charset="0"/>
              </a:rPr>
              <a:t>Example of Inclusion: </a:t>
            </a:r>
            <a:r>
              <a:rPr lang="en-GB" sz="1400" dirty="0">
                <a:solidFill>
                  <a:schemeClr val="tx1"/>
                </a:solidFill>
                <a:latin typeface="Arial" panose="020B0604020202020204" pitchFamily="34" charset="0"/>
                <a:cs typeface="Arial" panose="020B0604020202020204" pitchFamily="34" charset="0"/>
              </a:rPr>
              <a:t>Inclusion criteria consisted of peer-reviewed articles published between 2015 and 2025, UK policy documents, and studies focusing on children with autism in health and social care. Research addressing intervention effectiveness, inclusion, and professional practice was prioritised (NHS England, 2023).</a:t>
            </a:r>
            <a:endParaRPr sz="1400" dirty="0">
              <a:solidFill>
                <a:schemeClr val="tx1"/>
              </a:solidFill>
              <a:latin typeface="Arial" panose="020B0604020202020204" pitchFamily="34" charset="0"/>
              <a:cs typeface="Arial" panose="020B0604020202020204" pitchFamily="34" charset="0"/>
            </a:endParaRPr>
          </a:p>
        </p:txBody>
      </p:sp>
      <p:sp>
        <p:nvSpPr>
          <p:cNvPr id="5" name="Rectangle 4"/>
          <p:cNvSpPr/>
          <p:nvPr/>
        </p:nvSpPr>
        <p:spPr>
          <a:xfrm>
            <a:off x="457200" y="3429000"/>
            <a:ext cx="4297680" cy="2331720"/>
          </a:xfrm>
          <a:prstGeom prst="rect">
            <a:avLst/>
          </a:prstGeom>
          <a:solidFill>
            <a:schemeClr val="bg2">
              <a:lumMod val="75000"/>
            </a:schemeClr>
          </a:solidFill>
          <a:ln>
            <a:solidFill>
              <a:schemeClr val="tx1">
                <a:lumMod val="95000"/>
                <a:lumOff val="5000"/>
              </a:schemeClr>
            </a:solidFill>
          </a:ln>
        </p:spPr>
        <p:style>
          <a:lnRef idx="1">
            <a:schemeClr val="accent1"/>
          </a:lnRef>
          <a:fillRef idx="3">
            <a:schemeClr val="accent1"/>
          </a:fillRef>
          <a:effectRef idx="2">
            <a:schemeClr val="accent1"/>
          </a:effectRef>
          <a:fontRef idx="minor">
            <a:schemeClr val="lt1"/>
          </a:fontRef>
        </p:style>
        <p:txBody>
          <a:bodyPr rtlCol="0" anchor="ctr"/>
          <a:lstStyle/>
          <a:p>
            <a:r>
              <a:rPr lang="en-GB" sz="1600" b="1" dirty="0">
                <a:solidFill>
                  <a:schemeClr val="tx1"/>
                </a:solidFill>
                <a:latin typeface="Arial" panose="020B0604020202020204" pitchFamily="34" charset="0"/>
                <a:cs typeface="Arial" panose="020B0604020202020204" pitchFamily="34" charset="0"/>
              </a:rPr>
              <a:t>08 Ethical Considerations</a:t>
            </a:r>
          </a:p>
          <a:p>
            <a:r>
              <a:rPr lang="en-GB" sz="1400" dirty="0">
                <a:solidFill>
                  <a:schemeClr val="tx1"/>
                </a:solidFill>
                <a:latin typeface="Arial" panose="020B0604020202020204" pitchFamily="34" charset="0"/>
                <a:cs typeface="Arial" panose="020B0604020202020204" pitchFamily="34" charset="0"/>
              </a:rPr>
              <a:t>As this study used secondary data, no participants were involved and ethical approval was not required. However, ethical standards were maintained by accurately referencing all sources using Harvard style, avoiding plagiarism, and presenting information fairly. Transparency and honesty were prioritised throughout the research process (Creswell, 2018).</a:t>
            </a:r>
          </a:p>
        </p:txBody>
      </p:sp>
      <p:sp>
        <p:nvSpPr>
          <p:cNvPr id="6" name="Rectangle 5"/>
          <p:cNvSpPr/>
          <p:nvPr/>
        </p:nvSpPr>
        <p:spPr>
          <a:xfrm>
            <a:off x="4754880" y="3429000"/>
            <a:ext cx="4114800" cy="2331720"/>
          </a:xfrm>
          <a:prstGeom prst="rect">
            <a:avLst/>
          </a:prstGeom>
          <a:solidFill>
            <a:schemeClr val="accent4">
              <a:lumMod val="75000"/>
            </a:schemeClr>
          </a:solidFill>
          <a:ln>
            <a:solidFill>
              <a:schemeClr val="bg2">
                <a:lumMod val="10000"/>
              </a:schemeClr>
            </a:solidFill>
          </a:ln>
        </p:spPr>
        <p:style>
          <a:lnRef idx="1">
            <a:schemeClr val="accent1"/>
          </a:lnRef>
          <a:fillRef idx="3">
            <a:schemeClr val="accent1"/>
          </a:fillRef>
          <a:effectRef idx="2">
            <a:schemeClr val="accent1"/>
          </a:effectRef>
          <a:fontRef idx="minor">
            <a:schemeClr val="lt1"/>
          </a:fontRef>
        </p:style>
        <p:txBody>
          <a:bodyPr rtlCol="0" anchor="ctr"/>
          <a:lstStyle/>
          <a:p>
            <a:r>
              <a:rPr lang="en-GB" sz="1600" b="1" dirty="0">
                <a:solidFill>
                  <a:schemeClr val="tx1"/>
                </a:solidFill>
                <a:latin typeface="Arial" panose="020B0604020202020204" pitchFamily="34" charset="0"/>
                <a:cs typeface="Arial" panose="020B0604020202020204" pitchFamily="34" charset="0"/>
              </a:rPr>
              <a:t>07 Exclusion Criteria</a:t>
            </a:r>
            <a:r>
              <a:rPr lang="en-GB" sz="1400" b="1" dirty="0">
                <a:solidFill>
                  <a:schemeClr val="tx1"/>
                </a:solidFill>
                <a:latin typeface="Arial" panose="020B0604020202020204" pitchFamily="34" charset="0"/>
                <a:cs typeface="Arial" panose="020B0604020202020204" pitchFamily="34" charset="0"/>
              </a:rPr>
              <a:t> </a:t>
            </a:r>
          </a:p>
          <a:p>
            <a:r>
              <a:rPr lang="en-GB" sz="1400" b="1" dirty="0">
                <a:solidFill>
                  <a:schemeClr val="tx1"/>
                </a:solidFill>
                <a:latin typeface="Arial" panose="020B0604020202020204" pitchFamily="34" charset="0"/>
                <a:cs typeface="Arial" panose="020B0604020202020204" pitchFamily="34" charset="0"/>
              </a:rPr>
              <a:t>Example of Exclusion:</a:t>
            </a:r>
            <a:r>
              <a:rPr lang="en-GB" sz="1400" dirty="0">
                <a:solidFill>
                  <a:schemeClr val="tx1"/>
                </a:solidFill>
                <a:latin typeface="Arial" panose="020B0604020202020204" pitchFamily="34" charset="0"/>
                <a:cs typeface="Arial" panose="020B0604020202020204" pitchFamily="34" charset="0"/>
              </a:rPr>
              <a:t> Exclusion criteria included outdated research, non-academic sources such as blogs, adult-only studies, and non-English publications. These criteria ensured that the research remained relevant, focused, and academically robust (Booth, Sutton and Papaioannou, 2016).</a:t>
            </a:r>
          </a:p>
        </p:txBody>
      </p:sp>
      <p:cxnSp>
        <p:nvCxnSpPr>
          <p:cNvPr id="8" name="Connector: Elbow 7">
            <a:extLst>
              <a:ext uri="{FF2B5EF4-FFF2-40B4-BE49-F238E27FC236}">
                <a16:creationId xmlns:a16="http://schemas.microsoft.com/office/drawing/2014/main" id="{83EEB394-59FC-F6CA-7B80-EBFAB95D6B4B}"/>
              </a:ext>
            </a:extLst>
          </p:cNvPr>
          <p:cNvCxnSpPr/>
          <p:nvPr/>
        </p:nvCxnSpPr>
        <p:spPr>
          <a:xfrm>
            <a:off x="6071016" y="3246120"/>
            <a:ext cx="1828800" cy="704538"/>
          </a:xfrm>
          <a:prstGeom prst="bentConnector3">
            <a:avLst/>
          </a:prstGeom>
          <a:ln>
            <a:solidFill>
              <a:schemeClr val="tx1"/>
            </a:solidFill>
            <a:headEnd type="triangle"/>
            <a:tailEnd type="triangle"/>
          </a:ln>
        </p:spPr>
        <p:style>
          <a:lnRef idx="2">
            <a:schemeClr val="accent1"/>
          </a:lnRef>
          <a:fillRef idx="0">
            <a:schemeClr val="accent1"/>
          </a:fillRef>
          <a:effectRef idx="1">
            <a:schemeClr val="accent1"/>
          </a:effectRef>
          <a:fontRef idx="minor">
            <a:schemeClr val="tx1"/>
          </a:fontRef>
        </p:style>
      </p:cxnSp>
      <p:sp>
        <p:nvSpPr>
          <p:cNvPr id="9" name="Oval 8">
            <a:extLst>
              <a:ext uri="{FF2B5EF4-FFF2-40B4-BE49-F238E27FC236}">
                <a16:creationId xmlns:a16="http://schemas.microsoft.com/office/drawing/2014/main" id="{9BA0B55E-3E10-90AE-A8A2-4B52799D0AD1}"/>
              </a:ext>
            </a:extLst>
          </p:cNvPr>
          <p:cNvSpPr/>
          <p:nvPr/>
        </p:nvSpPr>
        <p:spPr>
          <a:xfrm>
            <a:off x="457200" y="18738"/>
            <a:ext cx="3755036" cy="932388"/>
          </a:xfrm>
          <a:prstGeom prst="ellipse">
            <a:avLst/>
          </a:prstGeom>
          <a:solidFill>
            <a:schemeClr val="tx2">
              <a:lumMod val="60000"/>
              <a:lumOff val="40000"/>
            </a:schemeClr>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lang="en-GB" b="1" dirty="0"/>
              <a:t>Analysis, Criteria &amp; Ethics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F66D47-8030-497D-B515-EF3541C9EF31}"/>
              </a:ext>
            </a:extLst>
          </p:cNvPr>
          <p:cNvSpPr>
            <a:spLocks noGrp="1"/>
          </p:cNvSpPr>
          <p:nvPr>
            <p:ph type="title"/>
          </p:nvPr>
        </p:nvSpPr>
        <p:spPr>
          <a:xfrm>
            <a:off x="457200" y="274638"/>
            <a:ext cx="8229600" cy="755876"/>
          </a:xfrm>
        </p:spPr>
        <p:txBody>
          <a:bodyPr>
            <a:normAutofit/>
          </a:bodyPr>
          <a:lstStyle/>
          <a:p>
            <a:r>
              <a:rPr lang="en-GB" sz="4000" b="1" dirty="0">
                <a:latin typeface="Arial" panose="020B0604020202020204" pitchFamily="34" charset="0"/>
                <a:cs typeface="Arial" panose="020B0604020202020204" pitchFamily="34" charset="0"/>
              </a:rPr>
              <a:t>Reference List</a:t>
            </a:r>
          </a:p>
        </p:txBody>
      </p:sp>
      <p:sp>
        <p:nvSpPr>
          <p:cNvPr id="3" name="Content Placeholder 2">
            <a:extLst>
              <a:ext uri="{FF2B5EF4-FFF2-40B4-BE49-F238E27FC236}">
                <a16:creationId xmlns:a16="http://schemas.microsoft.com/office/drawing/2014/main" id="{863B69C4-AD0C-C579-DB51-3DAF8945574A}"/>
              </a:ext>
            </a:extLst>
          </p:cNvPr>
          <p:cNvSpPr>
            <a:spLocks noGrp="1"/>
          </p:cNvSpPr>
          <p:nvPr>
            <p:ph idx="1"/>
          </p:nvPr>
        </p:nvSpPr>
        <p:spPr>
          <a:xfrm>
            <a:off x="457200" y="1190171"/>
            <a:ext cx="8229600" cy="5210629"/>
          </a:xfrm>
        </p:spPr>
        <p:txBody>
          <a:bodyPr>
            <a:normAutofit lnSpcReduction="10000"/>
          </a:bodyPr>
          <a:lstStyle/>
          <a:p>
            <a:pPr marL="139700">
              <a:lnSpc>
                <a:spcPct val="150000"/>
              </a:lnSpc>
              <a:buNone/>
            </a:pPr>
            <a:r>
              <a:rPr lang="en-GB" sz="1400" kern="0" dirty="0">
                <a:effectLst/>
                <a:latin typeface="Arial" panose="020B0604020202020204" pitchFamily="34" charset="0"/>
                <a:ea typeface="Calibri Light" panose="020F0302020204030204" pitchFamily="34" charset="0"/>
                <a:cs typeface="Arial" panose="020B0604020202020204" pitchFamily="34" charset="0"/>
              </a:rPr>
              <a:t>Booth, A., Sutton, A. and Papaioannou, D. (2016) Systematic Approaches to a Successful Literature</a:t>
            </a:r>
          </a:p>
          <a:p>
            <a:pPr marL="139700">
              <a:lnSpc>
                <a:spcPct val="150000"/>
              </a:lnSpc>
              <a:buNone/>
            </a:pPr>
            <a:r>
              <a:rPr lang="en-GB" sz="1400" kern="0" dirty="0">
                <a:effectLst/>
                <a:latin typeface="Arial" panose="020B0604020202020204" pitchFamily="34" charset="0"/>
                <a:ea typeface="Calibri Light" panose="020F0302020204030204" pitchFamily="34" charset="0"/>
                <a:cs typeface="Arial" panose="020B0604020202020204" pitchFamily="34" charset="0"/>
              </a:rPr>
              <a:t>Review. 2nd </a:t>
            </a:r>
            <a:r>
              <a:rPr lang="en-GB" sz="1400" kern="0" dirty="0" err="1">
                <a:effectLst/>
                <a:latin typeface="Arial" panose="020B0604020202020204" pitchFamily="34" charset="0"/>
                <a:ea typeface="Calibri Light" panose="020F0302020204030204" pitchFamily="34" charset="0"/>
                <a:cs typeface="Arial" panose="020B0604020202020204" pitchFamily="34" charset="0"/>
              </a:rPr>
              <a:t>edn</a:t>
            </a:r>
            <a:r>
              <a:rPr lang="en-GB" sz="1400" kern="0" dirty="0">
                <a:effectLst/>
                <a:latin typeface="Arial" panose="020B0604020202020204" pitchFamily="34" charset="0"/>
                <a:ea typeface="Calibri Light" panose="020F0302020204030204" pitchFamily="34" charset="0"/>
                <a:cs typeface="Arial" panose="020B0604020202020204" pitchFamily="34" charset="0"/>
              </a:rPr>
              <a:t>. London: Sage. (Accessed 3rd March 2026)</a:t>
            </a:r>
          </a:p>
          <a:p>
            <a:pPr marL="139700">
              <a:lnSpc>
                <a:spcPct val="150000"/>
              </a:lnSpc>
              <a:buNone/>
            </a:pPr>
            <a:r>
              <a:rPr lang="en-GB" sz="1400" kern="0" dirty="0">
                <a:effectLst/>
                <a:latin typeface="Arial" panose="020B0604020202020204" pitchFamily="34" charset="0"/>
                <a:ea typeface="Calibri Light" panose="020F0302020204030204" pitchFamily="34" charset="0"/>
                <a:cs typeface="Arial" panose="020B0604020202020204" pitchFamily="34" charset="0"/>
              </a:rPr>
              <a:t>Braun, V. and Clarke, V. (2006) ‘Using thematic analysis in psychology’, Qualitative Research in</a:t>
            </a:r>
          </a:p>
          <a:p>
            <a:pPr marL="139700">
              <a:lnSpc>
                <a:spcPct val="150000"/>
              </a:lnSpc>
              <a:buNone/>
            </a:pPr>
            <a:r>
              <a:rPr lang="en-GB" sz="1400" kern="0" dirty="0">
                <a:effectLst/>
                <a:latin typeface="Arial" panose="020B0604020202020204" pitchFamily="34" charset="0"/>
                <a:ea typeface="Calibri Light" panose="020F0302020204030204" pitchFamily="34" charset="0"/>
                <a:cs typeface="Arial" panose="020B0604020202020204" pitchFamily="34" charset="0"/>
              </a:rPr>
              <a:t>Psychology, 3(2), pp.77–101. (Accessed 4</a:t>
            </a:r>
            <a:r>
              <a:rPr lang="en-GB" sz="1400" kern="0" baseline="30000" dirty="0">
                <a:effectLst/>
                <a:latin typeface="Arial" panose="020B0604020202020204" pitchFamily="34" charset="0"/>
                <a:ea typeface="Calibri Light" panose="020F0302020204030204" pitchFamily="34" charset="0"/>
                <a:cs typeface="Arial" panose="020B0604020202020204" pitchFamily="34" charset="0"/>
              </a:rPr>
              <a:t>th</a:t>
            </a:r>
            <a:r>
              <a:rPr lang="en-GB" sz="1400" kern="0" dirty="0">
                <a:effectLst/>
                <a:latin typeface="Arial" panose="020B0604020202020204" pitchFamily="34" charset="0"/>
                <a:ea typeface="Calibri Light" panose="020F0302020204030204" pitchFamily="34" charset="0"/>
                <a:cs typeface="Arial" panose="020B0604020202020204" pitchFamily="34" charset="0"/>
              </a:rPr>
              <a:t> March 2026)</a:t>
            </a:r>
          </a:p>
          <a:p>
            <a:pPr marL="139700">
              <a:lnSpc>
                <a:spcPct val="150000"/>
              </a:lnSpc>
              <a:buNone/>
            </a:pPr>
            <a:r>
              <a:rPr lang="en-GB" sz="1400" kern="0" dirty="0">
                <a:effectLst/>
                <a:latin typeface="Arial" panose="020B0604020202020204" pitchFamily="34" charset="0"/>
                <a:ea typeface="Calibri Light" panose="020F0302020204030204" pitchFamily="34" charset="0"/>
                <a:cs typeface="Arial" panose="020B0604020202020204" pitchFamily="34" charset="0"/>
              </a:rPr>
              <a:t>Creswell, J.W. (2018) Research Design: Qualitative, Quantitative, and Mixed Methods Approaches.</a:t>
            </a:r>
          </a:p>
          <a:p>
            <a:pPr marL="139700">
              <a:lnSpc>
                <a:spcPct val="150000"/>
              </a:lnSpc>
              <a:buNone/>
            </a:pPr>
            <a:r>
              <a:rPr lang="en-GB" sz="1400" kern="0" dirty="0">
                <a:effectLst/>
                <a:latin typeface="Arial" panose="020B0604020202020204" pitchFamily="34" charset="0"/>
                <a:ea typeface="Calibri Light" panose="020F0302020204030204" pitchFamily="34" charset="0"/>
                <a:cs typeface="Arial" panose="020B0604020202020204" pitchFamily="34" charset="0"/>
              </a:rPr>
              <a:t>5th </a:t>
            </a:r>
            <a:r>
              <a:rPr lang="en-GB" sz="1400" kern="0" dirty="0" err="1">
                <a:effectLst/>
                <a:latin typeface="Arial" panose="020B0604020202020204" pitchFamily="34" charset="0"/>
                <a:ea typeface="Calibri Light" panose="020F0302020204030204" pitchFamily="34" charset="0"/>
                <a:cs typeface="Arial" panose="020B0604020202020204" pitchFamily="34" charset="0"/>
              </a:rPr>
              <a:t>edn</a:t>
            </a:r>
            <a:r>
              <a:rPr lang="en-GB" sz="1400" kern="0" dirty="0">
                <a:effectLst/>
                <a:latin typeface="Arial" panose="020B0604020202020204" pitchFamily="34" charset="0"/>
                <a:ea typeface="Calibri Light" panose="020F0302020204030204" pitchFamily="34" charset="0"/>
                <a:cs typeface="Arial" panose="020B0604020202020204" pitchFamily="34" charset="0"/>
              </a:rPr>
              <a:t>. London: Sage. (Accessed 3rd March 2026)</a:t>
            </a:r>
          </a:p>
          <a:p>
            <a:pPr marL="139700">
              <a:lnSpc>
                <a:spcPct val="150000"/>
              </a:lnSpc>
              <a:buNone/>
            </a:pPr>
            <a:r>
              <a:rPr lang="en-GB" sz="1400" kern="0" dirty="0">
                <a:effectLst/>
                <a:latin typeface="Arial" panose="020B0604020202020204" pitchFamily="34" charset="0"/>
                <a:ea typeface="Calibri Light" panose="020F0302020204030204" pitchFamily="34" charset="0"/>
                <a:cs typeface="Arial" panose="020B0604020202020204" pitchFamily="34" charset="0"/>
              </a:rPr>
              <a:t>NHS England (2023) Autism policy and service guidance. Available at: </a:t>
            </a:r>
            <a:r>
              <a:rPr lang="en-GB" sz="1400" kern="0" dirty="0">
                <a:effectLst/>
                <a:latin typeface="Arial" panose="020B0604020202020204" pitchFamily="34" charset="0"/>
                <a:ea typeface="Calibri Light" panose="020F0302020204030204" pitchFamily="34" charset="0"/>
                <a:cs typeface="Arial" panose="020B0604020202020204" pitchFamily="34" charset="0"/>
                <a:hlinkClick r:id="rId2"/>
              </a:rPr>
              <a:t>https://www.england.nhs.uk</a:t>
            </a:r>
            <a:r>
              <a:rPr lang="en-GB" sz="1400" kern="0" dirty="0">
                <a:effectLst/>
                <a:latin typeface="Arial" panose="020B0604020202020204" pitchFamily="34" charset="0"/>
                <a:ea typeface="Calibri Light" panose="020F0302020204030204" pitchFamily="34" charset="0"/>
                <a:cs typeface="Arial" panose="020B0604020202020204" pitchFamily="34" charset="0"/>
              </a:rPr>
              <a:t>.</a:t>
            </a:r>
          </a:p>
          <a:p>
            <a:pPr marL="139700">
              <a:lnSpc>
                <a:spcPct val="150000"/>
              </a:lnSpc>
              <a:buNone/>
            </a:pPr>
            <a:r>
              <a:rPr lang="en-GB" sz="1400" kern="0" dirty="0">
                <a:effectLst/>
                <a:latin typeface="Arial" panose="020B0604020202020204" pitchFamily="34" charset="0"/>
                <a:ea typeface="Calibri Light" panose="020F0302020204030204" pitchFamily="34" charset="0"/>
                <a:cs typeface="Arial" panose="020B0604020202020204" pitchFamily="34" charset="0"/>
              </a:rPr>
              <a:t>(Accessed 11</a:t>
            </a:r>
            <a:r>
              <a:rPr lang="en-GB" sz="1400" kern="0" baseline="30000" dirty="0">
                <a:effectLst/>
                <a:latin typeface="Arial" panose="020B0604020202020204" pitchFamily="34" charset="0"/>
                <a:ea typeface="Calibri Light" panose="020F0302020204030204" pitchFamily="34" charset="0"/>
                <a:cs typeface="Arial" panose="020B0604020202020204" pitchFamily="34" charset="0"/>
              </a:rPr>
              <a:t>th</a:t>
            </a:r>
            <a:r>
              <a:rPr lang="en-GB" sz="1400" kern="0" dirty="0">
                <a:effectLst/>
                <a:latin typeface="Arial" panose="020B0604020202020204" pitchFamily="34" charset="0"/>
                <a:ea typeface="Calibri Light" panose="020F0302020204030204" pitchFamily="34" charset="0"/>
                <a:cs typeface="Arial" panose="020B0604020202020204" pitchFamily="34" charset="0"/>
              </a:rPr>
              <a:t> March 2026)</a:t>
            </a:r>
          </a:p>
          <a:p>
            <a:pPr marL="139700">
              <a:lnSpc>
                <a:spcPct val="150000"/>
              </a:lnSpc>
              <a:buNone/>
            </a:pPr>
            <a:r>
              <a:rPr lang="en-GB" sz="1400" kern="0" dirty="0">
                <a:effectLst/>
                <a:latin typeface="Arial" panose="020B0604020202020204" pitchFamily="34" charset="0"/>
                <a:ea typeface="Calibri Light" panose="020F0302020204030204" pitchFamily="34" charset="0"/>
                <a:cs typeface="Arial" panose="020B0604020202020204" pitchFamily="34" charset="0"/>
              </a:rPr>
              <a:t>NICE (2022) Autism spectrum disorder in under 19s: support and management. London: National</a:t>
            </a:r>
          </a:p>
          <a:p>
            <a:pPr marL="139700">
              <a:lnSpc>
                <a:spcPct val="150000"/>
              </a:lnSpc>
              <a:buNone/>
            </a:pPr>
            <a:r>
              <a:rPr lang="en-GB" sz="1400" kern="0" dirty="0">
                <a:effectLst/>
                <a:latin typeface="Arial" panose="020B0604020202020204" pitchFamily="34" charset="0"/>
                <a:ea typeface="Calibri Light" panose="020F0302020204030204" pitchFamily="34" charset="0"/>
                <a:cs typeface="Arial" panose="020B0604020202020204" pitchFamily="34" charset="0"/>
              </a:rPr>
              <a:t>Institute for Health and Care Excellence. (Accessed 21</a:t>
            </a:r>
            <a:r>
              <a:rPr lang="en-GB" sz="1400" kern="0" baseline="30000" dirty="0">
                <a:effectLst/>
                <a:latin typeface="Arial" panose="020B0604020202020204" pitchFamily="34" charset="0"/>
                <a:ea typeface="Calibri Light" panose="020F0302020204030204" pitchFamily="34" charset="0"/>
                <a:cs typeface="Arial" panose="020B0604020202020204" pitchFamily="34" charset="0"/>
              </a:rPr>
              <a:t>st</a:t>
            </a:r>
            <a:r>
              <a:rPr lang="en-GB" sz="1400" kern="0" dirty="0">
                <a:effectLst/>
                <a:latin typeface="Arial" panose="020B0604020202020204" pitchFamily="34" charset="0"/>
                <a:ea typeface="Calibri Light" panose="020F0302020204030204" pitchFamily="34" charset="0"/>
                <a:cs typeface="Arial" panose="020B0604020202020204" pitchFamily="34" charset="0"/>
              </a:rPr>
              <a:t> March 2026)</a:t>
            </a:r>
          </a:p>
          <a:p>
            <a:pPr marL="139700">
              <a:lnSpc>
                <a:spcPct val="150000"/>
              </a:lnSpc>
              <a:buNone/>
            </a:pPr>
            <a:r>
              <a:rPr lang="en-GB" sz="1400" kern="0" dirty="0">
                <a:effectLst/>
                <a:latin typeface="Arial" panose="020B0604020202020204" pitchFamily="34" charset="0"/>
                <a:ea typeface="Calibri Light" panose="020F0302020204030204" pitchFamily="34" charset="0"/>
                <a:cs typeface="Arial" panose="020B0604020202020204" pitchFamily="34" charset="0"/>
              </a:rPr>
              <a:t>Russell, G., Stapley, S., Newlove-Delgado, T., Salmon, A., White, R., Warren, F., Pearson, A., Ford,</a:t>
            </a:r>
          </a:p>
          <a:p>
            <a:pPr marL="139700">
              <a:lnSpc>
                <a:spcPct val="150000"/>
              </a:lnSpc>
              <a:buNone/>
            </a:pPr>
            <a:r>
              <a:rPr lang="en-GB" sz="1400" kern="0" dirty="0">
                <a:effectLst/>
                <a:latin typeface="Arial" panose="020B0604020202020204" pitchFamily="34" charset="0"/>
                <a:ea typeface="Calibri Light" panose="020F0302020204030204" pitchFamily="34" charset="0"/>
                <a:cs typeface="Arial" panose="020B0604020202020204" pitchFamily="34" charset="0"/>
              </a:rPr>
              <a:t>T. and Hayes, R.(2022) ‘Time trends in autism diagnosis in the UK’, Journal of Child Psychology and</a:t>
            </a:r>
          </a:p>
          <a:p>
            <a:pPr marL="139700">
              <a:lnSpc>
                <a:spcPct val="150000"/>
              </a:lnSpc>
              <a:buNone/>
            </a:pPr>
            <a:r>
              <a:rPr lang="en-GB" sz="1400" kern="0" dirty="0">
                <a:effectLst/>
                <a:latin typeface="Arial" panose="020B0604020202020204" pitchFamily="34" charset="0"/>
                <a:ea typeface="Calibri Light" panose="020F0302020204030204" pitchFamily="34" charset="0"/>
                <a:cs typeface="Arial" panose="020B0604020202020204" pitchFamily="34" charset="0"/>
              </a:rPr>
              <a:t>Psychiatry, 63(6), pp. 674–682. (Accessed 3rd March 2026)</a:t>
            </a:r>
          </a:p>
          <a:p>
            <a:pPr marL="139700">
              <a:lnSpc>
                <a:spcPct val="150000"/>
              </a:lnSpc>
              <a:buNone/>
            </a:pPr>
            <a:r>
              <a:rPr lang="en-GB" sz="1400" kern="0" dirty="0">
                <a:effectLst/>
                <a:latin typeface="Arial" panose="020B0604020202020204" pitchFamily="34" charset="0"/>
                <a:ea typeface="Calibri Light" panose="020F0302020204030204" pitchFamily="34" charset="0"/>
                <a:cs typeface="Arial" panose="020B0604020202020204" pitchFamily="34" charset="0"/>
              </a:rPr>
              <a:t>World Health Organization (2023) Autism spectrum disorders. Available at: </a:t>
            </a:r>
            <a:r>
              <a:rPr lang="en-GB" sz="1400" kern="0" dirty="0">
                <a:effectLst/>
                <a:latin typeface="Arial" panose="020B0604020202020204" pitchFamily="34" charset="0"/>
                <a:ea typeface="Calibri Light" panose="020F0302020204030204" pitchFamily="34" charset="0"/>
                <a:cs typeface="Arial" panose="020B0604020202020204" pitchFamily="34" charset="0"/>
                <a:hlinkClick r:id="rId3"/>
              </a:rPr>
              <a:t>https://www.who.int</a:t>
            </a:r>
            <a:endParaRPr lang="en-GB" sz="1400" kern="0" dirty="0">
              <a:latin typeface="Arial" panose="020B0604020202020204" pitchFamily="34" charset="0"/>
              <a:ea typeface="Calibri Light" panose="020F0302020204030204" pitchFamily="34" charset="0"/>
              <a:cs typeface="Arial" panose="020B0604020202020204" pitchFamily="34" charset="0"/>
            </a:endParaRPr>
          </a:p>
          <a:p>
            <a:pPr marL="139700">
              <a:lnSpc>
                <a:spcPct val="150000"/>
              </a:lnSpc>
              <a:buNone/>
            </a:pPr>
            <a:r>
              <a:rPr lang="en-GB" sz="1400" kern="0" dirty="0">
                <a:effectLst/>
                <a:latin typeface="Arial" panose="020B0604020202020204" pitchFamily="34" charset="0"/>
                <a:ea typeface="Calibri Light" panose="020F0302020204030204" pitchFamily="34" charset="0"/>
                <a:cs typeface="Arial" panose="020B0604020202020204" pitchFamily="34" charset="0"/>
              </a:rPr>
              <a:t>(Accessed 11</a:t>
            </a:r>
            <a:r>
              <a:rPr lang="en-GB" sz="1400" kern="0" baseline="30000" dirty="0">
                <a:effectLst/>
                <a:latin typeface="Arial" panose="020B0604020202020204" pitchFamily="34" charset="0"/>
                <a:ea typeface="Calibri Light" panose="020F0302020204030204" pitchFamily="34" charset="0"/>
                <a:cs typeface="Arial" panose="020B0604020202020204" pitchFamily="34" charset="0"/>
              </a:rPr>
              <a:t>th</a:t>
            </a:r>
            <a:r>
              <a:rPr lang="en-GB" sz="1400" kern="0" dirty="0">
                <a:effectLst/>
                <a:latin typeface="Arial" panose="020B0604020202020204" pitchFamily="34" charset="0"/>
                <a:ea typeface="Calibri Light" panose="020F0302020204030204" pitchFamily="34" charset="0"/>
                <a:cs typeface="Arial" panose="020B0604020202020204" pitchFamily="34" charset="0"/>
              </a:rPr>
              <a:t> March 2026)</a:t>
            </a:r>
          </a:p>
          <a:p>
            <a:pPr marL="139700">
              <a:lnSpc>
                <a:spcPct val="150000"/>
              </a:lnSpc>
              <a:buNone/>
            </a:pPr>
            <a:endParaRPr lang="en-GB" sz="1400" kern="0" dirty="0">
              <a:effectLst/>
              <a:latin typeface="Arial" panose="020B0604020202020204" pitchFamily="34" charset="0"/>
              <a:ea typeface="Calibri Light" panose="020F030202020403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89773269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97</TotalTime>
  <Words>955</Words>
  <Application>Microsoft Office PowerPoint</Application>
  <PresentationFormat>On-screen Show (4:3)</PresentationFormat>
  <Paragraphs>50</Paragraphs>
  <Slides>4</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vt:i4>
      </vt:variant>
    </vt:vector>
  </HeadingPairs>
  <TitlesOfParts>
    <vt:vector size="9" baseType="lpstr">
      <vt:lpstr>Aptos</vt:lpstr>
      <vt:lpstr>Arial</vt:lpstr>
      <vt:lpstr>Calibri</vt:lpstr>
      <vt:lpstr>Wingdings</vt:lpstr>
      <vt:lpstr>Office Theme</vt:lpstr>
      <vt:lpstr>Student Name: Fatima Toj Zohora Student Number: 2241808 Programme: BSc (Hons) Health and Social Care Module: Independent Project Module Code: BMHP6020 Assignment Title: Academic Methods Poster Lecturer: Chloe Harries  </vt:lpstr>
      <vt:lpstr>PowerPoint Presentation</vt:lpstr>
      <vt:lpstr>PowerPoint Presentation</vt:lpstr>
      <vt:lpstr>Reference List</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generated using python-pptx</dc:description>
  <cp:lastModifiedBy>fatima zohora</cp:lastModifiedBy>
  <cp:revision>3</cp:revision>
  <dcterms:created xsi:type="dcterms:W3CDTF">2013-01-27T09:14:16Z</dcterms:created>
  <dcterms:modified xsi:type="dcterms:W3CDTF">2026-03-27T18:36:06Z</dcterms:modified>
  <cp:category/>
</cp:coreProperties>
</file>