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816" r:id="rId1"/>
  </p:sldMasterIdLst>
  <p:notesMasterIdLst>
    <p:notesMasterId r:id="rId11"/>
  </p:notesMasterIdLst>
  <p:sldIdLst>
    <p:sldId id="256" r:id="rId2"/>
    <p:sldId id="257" r:id="rId3"/>
    <p:sldId id="260" r:id="rId4"/>
    <p:sldId id="259" r:id="rId5"/>
    <p:sldId id="265" r:id="rId6"/>
    <p:sldId id="266" r:id="rId7"/>
    <p:sldId id="268" r:id="rId8"/>
    <p:sldId id="269" r:id="rId9"/>
    <p:sldId id="258" r:id="rId10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21"/>
    <p:restoredTop sz="94665"/>
  </p:normalViewPr>
  <p:slideViewPr>
    <p:cSldViewPr snapToGrid="0" snapToObjects="1">
      <p:cViewPr varScale="1">
        <p:scale>
          <a:sx n="68" d="100"/>
          <a:sy n="68" d="100"/>
        </p:scale>
        <p:origin x="624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7870AF-4594-F44F-9244-7C4E5CF0D2FE}" type="datetimeFigureOut">
              <a:rPr lang="en-US" smtClean="0"/>
              <a:t>5/14/2018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8DDDA75-5ACC-B645-8C0A-0EBF36537E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37202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447801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61708" y="2091263"/>
            <a:ext cx="9068586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7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2100" y="4682062"/>
            <a:ext cx="9070848" cy="457201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6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600"/>
            </a:lvl2pPr>
            <a:lvl3pPr marL="914400" indent="0" algn="ctr">
              <a:buNone/>
              <a:defRPr sz="16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5318760" y="1341255"/>
            <a:ext cx="1554480" cy="527213"/>
          </a:xfrm>
        </p:spPr>
        <p:txBody>
          <a:bodyPr/>
          <a:lstStyle>
            <a:lvl1pPr algn="ctr">
              <a:defRPr sz="13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DA51639-B2D6-4652-B8C3-1B4C224A7BAF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453896" y="5211060"/>
            <a:ext cx="5905500" cy="228600"/>
          </a:xfrm>
        </p:spPr>
        <p:txBody>
          <a:bodyPr/>
          <a:lstStyle>
            <a:lvl1pPr algn="l"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8606919" y="5212080"/>
            <a:ext cx="211188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2FF5DD9-2C52-442D-92E2-8072C0C3D7CD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1307870" y="1267730"/>
            <a:ext cx="9576262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447800" y="1411615"/>
            <a:ext cx="9296400" cy="4034770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5135880" y="1267730"/>
            <a:ext cx="1920240" cy="73152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5250180" y="1267730"/>
            <a:ext cx="1691640" cy="645295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63623" y="2094309"/>
            <a:ext cx="9070848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7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4" y="4682062"/>
            <a:ext cx="9070848" cy="45720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321808" y="1344502"/>
            <a:ext cx="1554480" cy="530352"/>
          </a:xfrm>
        </p:spPr>
        <p:txBody>
          <a:bodyPr/>
          <a:lstStyle>
            <a:lvl1pPr algn="ctr">
              <a:defRPr lang="en-US" sz="13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C44961B7-6B89-48AB-966F-622E2788EECC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3553" y="5211060"/>
            <a:ext cx="5907024" cy="228600"/>
          </a:xfrm>
        </p:spPr>
        <p:txBody>
          <a:bodyPr/>
          <a:lstStyle>
            <a:lvl1pPr algn="l">
              <a:defRPr/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604504" y="5211060"/>
            <a:ext cx="2112264" cy="228600"/>
          </a:xfrm>
        </p:spPr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6680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70320" y="2103120"/>
            <a:ext cx="4754880" cy="374904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D3D6FB-79CC-4683-A046-BBE785BA1BED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984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69848" y="2755898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73368" y="2074334"/>
            <a:ext cx="475488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73368" y="2756581"/>
            <a:ext cx="475488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12B3E8-48F1-4B23-8498-D8A04A81EC9C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B90D90-AA62-404D-A741-635B4370F9CB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7002E4-6836-46D1-9DBB-3C27C0DD3A89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245529" y="237744"/>
            <a:ext cx="8531352" cy="6382512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7392"/>
            <a:ext cx="2430780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8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609600"/>
            <a:ext cx="7772400" cy="53340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0780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F131DD-A141-4471-BCF9-C6073EDD7E20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10393677" y="6223002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9020386" y="237744"/>
            <a:ext cx="2926080" cy="638251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296400" y="603504"/>
            <a:ext cx="2432304" cy="1645920"/>
          </a:xfrm>
        </p:spPr>
        <p:txBody>
          <a:bodyPr anchor="b">
            <a:noAutofit/>
          </a:bodyPr>
          <a:lstStyle>
            <a:lvl1pPr algn="l">
              <a:defRPr sz="28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28599" y="237744"/>
            <a:ext cx="8531352" cy="6382512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296400" y="2286000"/>
            <a:ext cx="2432304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4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AB334A90-EB03-42F3-8859-2C2B2724C058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10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396728" y="6227064"/>
            <a:ext cx="146304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9157546" y="374904"/>
            <a:ext cx="2651760" cy="6108192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1A6AA8-A04B-4104-9AE2-BD48D340E27F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1600" y="762000"/>
            <a:ext cx="236220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762000"/>
            <a:ext cx="8077200" cy="52578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E0BF79-FAC6-4A96-8DE1-F7B82E2E1652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FAB73BC-B049-4115-A692-8D63A059BFB8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34696" y="237744"/>
            <a:ext cx="11722608" cy="6382512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66800" y="642594"/>
            <a:ext cx="1005840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6800" y="2103120"/>
            <a:ext cx="1005840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4320" y="6307672"/>
            <a:ext cx="27432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CBC48EC7-AF6A-48D3-8284-14BACBEBDD84}" type="datetimeFigureOut">
              <a:rPr lang="en-US" smtClean="0"/>
              <a:t>5/14/2018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489960" y="6307672"/>
            <a:ext cx="52120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469880" y="6307672"/>
            <a:ext cx="146304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4FAB73BC-B049-4115-A692-8D63A059BFB8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514721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8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9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400" dirty="0"/>
              <a:t>Discuss the impact of social influence upon an individual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53462"/>
            <a:ext cx="9070848" cy="457201"/>
          </a:xfrm>
        </p:spPr>
        <p:txBody>
          <a:bodyPr/>
          <a:lstStyle/>
          <a:p>
            <a:r>
              <a:rPr lang="en-US" dirty="0"/>
              <a:t>Chelsea Axon (1300113) &amp; Rosie Fletcher (1701922)</a:t>
            </a:r>
          </a:p>
        </p:txBody>
      </p:sp>
    </p:spTree>
    <p:extLst>
      <p:ext uri="{BB962C8B-B14F-4D97-AF65-F5344CB8AC3E}">
        <p14:creationId xmlns:p14="http://schemas.microsoft.com/office/powerpoint/2010/main" val="3642319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/>
              <a:t>What is Social Influence?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66800" y="1703070"/>
            <a:ext cx="10058400" cy="3931920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endParaRPr lang="en-US" sz="4000" dirty="0"/>
          </a:p>
          <a:p>
            <a:pPr marL="0" indent="0" algn="ctr">
              <a:buNone/>
            </a:pPr>
            <a:r>
              <a:rPr lang="en-US" sz="4000" dirty="0"/>
              <a:t>“Social influence is defined as change in a person's cognition, attitude, or behavior, which has its origin in another person or group.”</a:t>
            </a:r>
          </a:p>
          <a:p>
            <a:pPr marL="0" indent="0" algn="ctr">
              <a:buNone/>
            </a:pPr>
            <a:r>
              <a:rPr lang="en-US" sz="2800" dirty="0"/>
              <a:t>(Raven, 1964)</a:t>
            </a:r>
          </a:p>
        </p:txBody>
      </p:sp>
    </p:spTree>
    <p:extLst>
      <p:ext uri="{BB962C8B-B14F-4D97-AF65-F5344CB8AC3E}">
        <p14:creationId xmlns:p14="http://schemas.microsoft.com/office/powerpoint/2010/main" val="18231538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6000" dirty="0"/>
              <a:t>Forms of social influence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63623" y="4339161"/>
            <a:ext cx="9070848" cy="457200"/>
          </a:xfrm>
        </p:spPr>
        <p:txBody>
          <a:bodyPr>
            <a:noAutofit/>
          </a:bodyPr>
          <a:lstStyle/>
          <a:p>
            <a:r>
              <a:rPr lang="en-US" sz="2800" dirty="0"/>
              <a:t>Conformity</a:t>
            </a:r>
          </a:p>
        </p:txBody>
      </p:sp>
    </p:spTree>
    <p:extLst>
      <p:ext uri="{BB962C8B-B14F-4D97-AF65-F5344CB8AC3E}">
        <p14:creationId xmlns:p14="http://schemas.microsoft.com/office/powerpoint/2010/main" val="16630169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480354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Conformity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315688" y="2980706"/>
            <a:ext cx="33013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983B3A5-FFB0-4496-A597-DA6AED830EB3}"/>
              </a:ext>
            </a:extLst>
          </p:cNvPr>
          <p:cNvSpPr txBox="1"/>
          <p:nvPr/>
        </p:nvSpPr>
        <p:spPr>
          <a:xfrm>
            <a:off x="639580" y="1639059"/>
            <a:ext cx="4452079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/>
              <a:t>Jenness</a:t>
            </a:r>
            <a:r>
              <a:rPr lang="en-GB" sz="2800" dirty="0"/>
              <a:t>’ (</a:t>
            </a:r>
            <a:r>
              <a:rPr lang="en-GB" sz="3200" dirty="0"/>
              <a:t>1932</a:t>
            </a:r>
            <a:r>
              <a:rPr lang="en-GB" sz="2800" dirty="0"/>
              <a:t>) Beans In A Jar Study 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E367E4-9560-4B66-84A3-ABEC818D8B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6885" y="2654722"/>
            <a:ext cx="3394531" cy="375758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2DEA9EA-CC51-45CA-B769-0ECF9A76BA8D}"/>
              </a:ext>
            </a:extLst>
          </p:cNvPr>
          <p:cNvSpPr txBox="1"/>
          <p:nvPr/>
        </p:nvSpPr>
        <p:spPr>
          <a:xfrm>
            <a:off x="5401994" y="2757268"/>
            <a:ext cx="5247249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 err="1"/>
              <a:t>Jenness</a:t>
            </a:r>
            <a:r>
              <a:rPr lang="en-GB" dirty="0"/>
              <a:t> (1932) was the first psychologist to study conformity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Carried out ‘beans in a jar’ experiment </a:t>
            </a:r>
          </a:p>
          <a:p>
            <a:endParaRPr lang="en-GB" dirty="0"/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Asked for individual estimates of how many beans were in the jar then asked for a group estimate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Found a difference; Males changed estimate by 265 beans, females changed estimate by 382 beans </a:t>
            </a:r>
          </a:p>
          <a:p>
            <a:endParaRPr lang="en-GB" dirty="0"/>
          </a:p>
          <a:p>
            <a:r>
              <a:rPr lang="en-GB" dirty="0"/>
              <a:t>(Pavlov et at, 2007)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76533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333836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/>
              <a:t>Obedience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6264" y="2567354"/>
            <a:ext cx="4386775" cy="2314135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Reverend James Warren Jones (Jim Jones) (1931-1978)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American Religious Cult Leader/Pastor 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US" dirty="0"/>
              <a:t>Initiated mass suicide in Guyana of nearly 1000 people </a:t>
            </a:r>
          </a:p>
          <a:p>
            <a:pPr marL="0" indent="0">
              <a:buNone/>
            </a:pPr>
            <a:r>
              <a:rPr lang="en-US" dirty="0"/>
              <a:t>(Chidester, 1991) 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8713391-EB68-4536-9E00-458C0A447C6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8963" y="1966232"/>
            <a:ext cx="3931920" cy="39319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00921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6000" dirty="0"/>
              <a:t>Forms of social influence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61708" y="4453462"/>
            <a:ext cx="9070848" cy="457201"/>
          </a:xfrm>
        </p:spPr>
        <p:txBody>
          <a:bodyPr>
            <a:noAutofit/>
          </a:bodyPr>
          <a:lstStyle/>
          <a:p>
            <a:r>
              <a:rPr lang="en-US" sz="2800"/>
              <a:t>Compliance</a:t>
            </a:r>
          </a:p>
        </p:txBody>
      </p:sp>
    </p:spTree>
    <p:extLst>
      <p:ext uri="{BB962C8B-B14F-4D97-AF65-F5344CB8AC3E}">
        <p14:creationId xmlns:p14="http://schemas.microsoft.com/office/powerpoint/2010/main" val="165496728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38833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Compliance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72529" y="1297426"/>
            <a:ext cx="8215531" cy="626013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3200" dirty="0"/>
              <a:t>Freedman And Fraser, Foot In The Door  </a:t>
            </a:r>
          </a:p>
          <a:p>
            <a:pPr marL="0" indent="0">
              <a:buNone/>
            </a:pPr>
            <a:endParaRPr lang="en-US" sz="32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0CDE6AD-98F9-4FC4-BCDC-532916DD190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6150" r="19517"/>
          <a:stretch/>
        </p:blipFill>
        <p:spPr>
          <a:xfrm>
            <a:off x="629587" y="2771017"/>
            <a:ext cx="3402767" cy="303776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12F92D1-7E0B-4615-95FE-A0AE86836296}"/>
              </a:ext>
            </a:extLst>
          </p:cNvPr>
          <p:cNvSpPr txBox="1"/>
          <p:nvPr/>
        </p:nvSpPr>
        <p:spPr>
          <a:xfrm>
            <a:off x="5556738" y="2771017"/>
            <a:ext cx="5233182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Freedman and Fraser (1966) foot in the door experiment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Home-owners were asked to display a large sign in their front gardens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Two experimental groups, one controlled group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r>
              <a:rPr lang="en-GB" dirty="0"/>
              <a:t>75% of group A, 50% of group B and 17% of Controlled group complied </a:t>
            </a:r>
          </a:p>
          <a:p>
            <a:pPr marL="285750" indent="-285750">
              <a:buFont typeface="Wingdings" panose="05000000000000000000" pitchFamily="2" charset="2"/>
              <a:buChar char="v"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1884317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6800" y="238833"/>
            <a:ext cx="10058400" cy="1371600"/>
          </a:xfrm>
        </p:spPr>
        <p:txBody>
          <a:bodyPr>
            <a:normAutofit/>
          </a:bodyPr>
          <a:lstStyle/>
          <a:p>
            <a:pPr algn="ctr"/>
            <a:r>
              <a:rPr lang="en-US" sz="6000" dirty="0"/>
              <a:t>To Conclude</a:t>
            </a:r>
            <a:r>
              <a:rPr lang="mr-IN" sz="6000" dirty="0"/>
              <a:t>…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33404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US" sz="6000" dirty="0"/>
              <a:t>Reference List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65274" y="2014194"/>
            <a:ext cx="10058400" cy="39319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/>
              <a:t>Larsen, K. S. (1974). Conformity in the Asch experiment. </a:t>
            </a:r>
            <a:r>
              <a:rPr lang="en-US" i="1" dirty="0"/>
              <a:t>The Journal of Social                   Psychology</a:t>
            </a:r>
            <a:r>
              <a:rPr lang="en-US" dirty="0"/>
              <a:t>, </a:t>
            </a:r>
            <a:r>
              <a:rPr lang="en-US" i="1" dirty="0"/>
              <a:t>94</a:t>
            </a:r>
            <a:r>
              <a:rPr lang="en-US" dirty="0"/>
              <a:t>(2), 303-304.</a:t>
            </a:r>
          </a:p>
          <a:p>
            <a:pPr marL="0" indent="0">
              <a:buNone/>
            </a:pPr>
            <a:r>
              <a:rPr lang="en-US" dirty="0"/>
              <a:t>Raven, B. H. (1964). </a:t>
            </a:r>
            <a:r>
              <a:rPr lang="en-US" i="1" dirty="0"/>
              <a:t>Social influence and power</a:t>
            </a:r>
            <a:r>
              <a:rPr lang="en-US" dirty="0"/>
              <a:t>. California University Los Angeles.</a:t>
            </a:r>
          </a:p>
          <a:p>
            <a:pPr marL="0" indent="0">
              <a:buNone/>
            </a:pPr>
            <a:r>
              <a:rPr lang="en-US" dirty="0"/>
              <a:t>Pavlov, I., Watson, J., Skinner, B. F., Thorndike, E., Bandura, A., Maslow, A., &amp; </a:t>
            </a:r>
            <a:r>
              <a:rPr lang="en-US" dirty="0" err="1"/>
              <a:t>Treisman</a:t>
            </a:r>
            <a:r>
              <a:rPr lang="en-US" dirty="0"/>
              <a:t>, A.(2007).  What is Conformity?.</a:t>
            </a:r>
          </a:p>
          <a:p>
            <a:pPr marL="0" indent="0">
              <a:buNone/>
            </a:pPr>
            <a:r>
              <a:rPr lang="en-GB" dirty="0"/>
              <a:t>Chidester, D. (1991). </a:t>
            </a:r>
            <a:r>
              <a:rPr lang="en-GB" i="1" dirty="0"/>
              <a:t>Salvation and Suicide: An Interpretation of Jim Jones, the Peoples Temple, and Jonestown</a:t>
            </a:r>
            <a:r>
              <a:rPr lang="en-GB" dirty="0"/>
              <a:t>. Indiana University Press.</a:t>
            </a:r>
          </a:p>
          <a:p>
            <a:pPr marL="0" indent="0">
              <a:buNone/>
            </a:pPr>
            <a:r>
              <a:rPr lang="en-GB" dirty="0"/>
              <a:t>Freedman, J. L. &amp; Fraser, S. C. (1966). Compliance without pressure: The foot-in-the-door technique. </a:t>
            </a:r>
            <a:r>
              <a:rPr lang="en-GB" i="1" dirty="0"/>
              <a:t>Journal of Personality and Social Psychology</a:t>
            </a:r>
            <a:r>
              <a:rPr lang="en-GB" dirty="0"/>
              <a:t>, 4, 195-202.</a:t>
            </a:r>
          </a:p>
          <a:p>
            <a:pPr marL="0" indent="0">
              <a:buNone/>
            </a:pPr>
            <a:r>
              <a:rPr lang="en-GB" dirty="0" err="1"/>
              <a:t>Zaki</a:t>
            </a:r>
            <a:r>
              <a:rPr lang="en-GB" dirty="0"/>
              <a:t>, J., Schirmer, J., &amp; Mitchell, J. P. (2011). Social influence modulates the neural computation of value. </a:t>
            </a:r>
            <a:r>
              <a:rPr lang="en-GB" i="1" dirty="0"/>
              <a:t>Psychological science</a:t>
            </a:r>
            <a:r>
              <a:rPr lang="en-GB" dirty="0"/>
              <a:t>, 22(7), 894-900.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6606683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Violet II">
      <a:dk1>
        <a:sysClr val="windowText" lastClr="000000"/>
      </a:dk1>
      <a:lt1>
        <a:sysClr val="window" lastClr="FFFFFF"/>
      </a:lt1>
      <a:dk2>
        <a:srgbClr val="632E62"/>
      </a:dk2>
      <a:lt2>
        <a:srgbClr val="EAE5EB"/>
      </a:lt2>
      <a:accent1>
        <a:srgbClr val="92278F"/>
      </a:accent1>
      <a:accent2>
        <a:srgbClr val="9B57D3"/>
      </a:accent2>
      <a:accent3>
        <a:srgbClr val="755DD9"/>
      </a:accent3>
      <a:accent4>
        <a:srgbClr val="665EB8"/>
      </a:accent4>
      <a:accent5>
        <a:srgbClr val="45A5ED"/>
      </a:accent5>
      <a:accent6>
        <a:srgbClr val="5982DB"/>
      </a:accent6>
      <a:hlink>
        <a:srgbClr val="0066FF"/>
      </a:hlink>
      <a:folHlink>
        <a:srgbClr val="666699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Savon</Template>
  <TotalTime>28497</TotalTime>
  <Words>250</Words>
  <Application>Microsoft Office PowerPoint</Application>
  <PresentationFormat>Widescreen</PresentationFormat>
  <Paragraphs>42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Calibri</vt:lpstr>
      <vt:lpstr>Century Gothic</vt:lpstr>
      <vt:lpstr>Garamond</vt:lpstr>
      <vt:lpstr>Mangal</vt:lpstr>
      <vt:lpstr>Wingdings</vt:lpstr>
      <vt:lpstr>Savon</vt:lpstr>
      <vt:lpstr>Discuss the impact of social influence upon an individual</vt:lpstr>
      <vt:lpstr>What is Social Influence?</vt:lpstr>
      <vt:lpstr>Forms of social influence</vt:lpstr>
      <vt:lpstr>Conformity</vt:lpstr>
      <vt:lpstr>Obedience</vt:lpstr>
      <vt:lpstr>Forms of social influence</vt:lpstr>
      <vt:lpstr>Compliance</vt:lpstr>
      <vt:lpstr>To Conclude…</vt:lpstr>
      <vt:lpstr>Reference List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Discuss the impact of social influence upon an individual</dc:title>
  <dc:creator>Chelsea Axon (1300113)</dc:creator>
  <cp:lastModifiedBy>Rosie-Ann Fletcher</cp:lastModifiedBy>
  <cp:revision>24</cp:revision>
  <dcterms:created xsi:type="dcterms:W3CDTF">2018-02-28T10:27:20Z</dcterms:created>
  <dcterms:modified xsi:type="dcterms:W3CDTF">2018-05-14T22:36:34Z</dcterms:modified>
</cp:coreProperties>
</file>