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media/image3.jpg" ContentType="image/jpg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80" r:id="rId2"/>
  </p:sldMasterIdLst>
  <p:notesMasterIdLst>
    <p:notesMasterId r:id="rId31"/>
  </p:notesMasterIdLst>
  <p:sldIdLst>
    <p:sldId id="421" r:id="rId3"/>
    <p:sldId id="633" r:id="rId4"/>
    <p:sldId id="566" r:id="rId5"/>
    <p:sldId id="568" r:id="rId6"/>
    <p:sldId id="569" r:id="rId7"/>
    <p:sldId id="571" r:id="rId8"/>
    <p:sldId id="570" r:id="rId9"/>
    <p:sldId id="573" r:id="rId10"/>
    <p:sldId id="567" r:id="rId11"/>
    <p:sldId id="572" r:id="rId12"/>
    <p:sldId id="665" r:id="rId13"/>
    <p:sldId id="666" r:id="rId14"/>
    <p:sldId id="669" r:id="rId15"/>
    <p:sldId id="584" r:id="rId16"/>
    <p:sldId id="672" r:id="rId17"/>
    <p:sldId id="670" r:id="rId18"/>
    <p:sldId id="600" r:id="rId19"/>
    <p:sldId id="605" r:id="rId20"/>
    <p:sldId id="606" r:id="rId21"/>
    <p:sldId id="607" r:id="rId22"/>
    <p:sldId id="609" r:id="rId23"/>
    <p:sldId id="610" r:id="rId24"/>
    <p:sldId id="611" r:id="rId25"/>
    <p:sldId id="604" r:id="rId26"/>
    <p:sldId id="613" r:id="rId27"/>
    <p:sldId id="614" r:id="rId28"/>
    <p:sldId id="671" r:id="rId29"/>
    <p:sldId id="492" r:id="rId30"/>
  </p:sldIdLst>
  <p:sldSz cx="12192000" cy="6858000"/>
  <p:notesSz cx="6858000" cy="9144000"/>
  <p:embeddedFontLst>
    <p:embeddedFont>
      <p:font typeface="ＭＳ Ｐゴシック" panose="020B0600070205080204" pitchFamily="34" charset="-128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24D424-CD6D-4364-B228-587DB54907FC}" v="57" dt="2026-09-22T22:34:14.5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333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14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6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font" Target="fonts/font1.fntdata"/><Relationship Id="rId37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modSld">
      <pc:chgData name="Vasilios Tavlaridis" userId="cf0f3e73-e183-4ecf-9d20-cf90aae84965" providerId="ADAL" clId="{DD05296E-8324-4DE2-93D8-42C1E1B0FB42}" dt="2026-09-22T22:34:14.525" v="56" actId="20577"/>
      <pc:docMkLst>
        <pc:docMk/>
      </pc:docMkLst>
      <pc:sldChg chg="modSp">
        <pc:chgData name="Vasilios Tavlaridis" userId="cf0f3e73-e183-4ecf-9d20-cf90aae84965" providerId="ADAL" clId="{DD05296E-8324-4DE2-93D8-42C1E1B0FB42}" dt="2026-09-22T22:34:14.525" v="56" actId="20577"/>
        <pc:sldMkLst>
          <pc:docMk/>
          <pc:sldMk cId="1248618431" sldId="572"/>
        </pc:sldMkLst>
        <pc:spChg chg="mod">
          <ac:chgData name="Vasilios Tavlaridis" userId="cf0f3e73-e183-4ecf-9d20-cf90aae84965" providerId="ADAL" clId="{DD05296E-8324-4DE2-93D8-42C1E1B0FB42}" dt="2026-09-22T22:34:14.525" v="56" actId="20577"/>
          <ac:spMkLst>
            <pc:docMk/>
            <pc:sldMk cId="1248618431" sldId="572"/>
            <ac:spMk id="2" creationId="{B30E14DF-A157-9B43-0E5B-0D92D0FC1D57}"/>
          </ac:spMkLst>
        </pc:spChg>
      </pc:sldChg>
      <pc:sldChg chg="modSp">
        <pc:chgData name="Vasilios Tavlaridis" userId="cf0f3e73-e183-4ecf-9d20-cf90aae84965" providerId="ADAL" clId="{DD05296E-8324-4DE2-93D8-42C1E1B0FB42}" dt="2026-09-22T22:33:41.804" v="33" actId="20577"/>
        <pc:sldMkLst>
          <pc:docMk/>
          <pc:sldMk cId="856353772" sldId="633"/>
        </pc:sldMkLst>
        <pc:spChg chg="mod">
          <ac:chgData name="Vasilios Tavlaridis" userId="cf0f3e73-e183-4ecf-9d20-cf90aae84965" providerId="ADAL" clId="{DD05296E-8324-4DE2-93D8-42C1E1B0FB42}" dt="2026-09-22T22:33:41.804" v="33" actId="20577"/>
          <ac:spMkLst>
            <pc:docMk/>
            <pc:sldMk cId="856353772" sldId="633"/>
            <ac:spMk id="7" creationId="{78B73BD5-0AA6-71B1-3C67-D2FD4F1905D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30C19-4813-4502-9D93-6A33AD744FD0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BEDDDC-4573-42C3-B928-E4B38D4AC2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92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D22A7-5DD6-21E3-2B39-4E52C8AC0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D12DC3-71BF-5E58-A80D-D224DD875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3720C8-3572-BF3D-1DD0-2616FCD75F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2F08E6-44EC-581C-2634-DF96646FBC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7215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2B568B36-1B17-4C9E-A790-386C5BAD86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26339F29-50DD-45A9-8DB5-9C75E82AF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9059D6B3-9D12-4179-B11B-85D5D2F5D3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8592D9-B486-4A00-A669-8782CCEF9D16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554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898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925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86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2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4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65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213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353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903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0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39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14673" y="1455303"/>
            <a:ext cx="4971415" cy="1184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34188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784716"/>
      </p:ext>
    </p:extLst>
  </p:cSld>
  <p:clrMapOvr>
    <a:masterClrMapping/>
  </p:clrMapOvr>
  <p:transition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819727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164463"/>
      </p:ext>
    </p:extLst>
  </p:cSld>
  <p:clrMapOvr>
    <a:masterClrMapping/>
  </p:clrMapOvr>
  <p:transition>
    <p:dissolv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657019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32539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721536"/>
      </p:ext>
    </p:extLst>
  </p:cSld>
  <p:clrMapOvr>
    <a:masterClrMapping/>
  </p:clrMapOvr>
  <p:transition>
    <p:dissolv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745470"/>
      </p:ext>
    </p:extLst>
  </p:cSld>
  <p:clrMapOvr>
    <a:masterClrMapping/>
  </p:clrMapOvr>
  <p:transition>
    <p:dissolv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817052"/>
      </p:ext>
    </p:extLst>
  </p:cSld>
  <p:clrMapOvr>
    <a:masterClrMapping/>
  </p:clrMapOvr>
  <p:transition>
    <p:dissolv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338993"/>
      </p:ext>
    </p:extLst>
  </p:cSld>
  <p:clrMapOvr>
    <a:masterClrMapping/>
  </p:clrMapOvr>
  <p:transition>
    <p:dissolv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288431"/>
      </p:ext>
    </p:extLst>
  </p:cSld>
  <p:clrMapOvr>
    <a:masterClrMapping/>
  </p:clrMapOvr>
  <p:transition>
    <p:dissolv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685880"/>
      </p:ext>
    </p:extLst>
  </p:cSld>
  <p:clrMapOvr>
    <a:masterClrMapping/>
  </p:clrMapOvr>
  <p:transition>
    <p:dissolv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42701" y="1"/>
            <a:ext cx="749300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623392" y="152400"/>
            <a:ext cx="109728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08235620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5.emf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151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661" y="5913368"/>
            <a:ext cx="864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83897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fi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ategyzer.com/library/the-business-model-canvas" TargetMode="External"/><Relationship Id="rId2" Type="http://schemas.openxmlformats.org/officeDocument/2006/relationships/hyperlink" Target="https://www.altexsoft.com/business-model-canvas-template-online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.hbs.edu/blog/post/what-is-the-triple-bottom-line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ogoodtogo.com/en-gb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C14D-13EC-7558-CA2D-9762BACDF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65889" y="1214761"/>
            <a:ext cx="6361889" cy="4739759"/>
          </a:xfrm>
        </p:spPr>
        <p:txBody>
          <a:bodyPr/>
          <a:lstStyle/>
          <a:p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Business Development proposal Module 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(</a:t>
            </a:r>
            <a:r>
              <a:rPr lang="en-GB" sz="2800" kern="1200" dirty="0">
                <a:solidFill>
                  <a:srgbClr val="FFFF00"/>
                </a:solidFill>
                <a:latin typeface="Myriad Pro"/>
                <a:cs typeface="+mj-cs"/>
              </a:rPr>
              <a:t>LCMB7037</a:t>
            </a: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)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dirty="0">
                <a:solidFill>
                  <a:srgbClr val="FFFF00"/>
                </a:solidFill>
                <a:latin typeface="Myriad Pro"/>
                <a:cs typeface="+mj-cs"/>
              </a:rPr>
              <a:t>USP, Business Model Canvas,</a:t>
            </a:r>
            <a:r>
              <a:rPr lang="en-GB" sz="2800" b="1" dirty="0">
                <a:solidFill>
                  <a:srgbClr val="FFFF00"/>
                </a:solidFill>
                <a:latin typeface="Myriad Pro"/>
              </a:rPr>
              <a:t>    Ethical, Green &amp; </a:t>
            </a:r>
            <a:br>
              <a:rPr lang="en-GB" sz="2800" b="1" dirty="0">
                <a:solidFill>
                  <a:srgbClr val="FFFF00"/>
                </a:solidFill>
                <a:latin typeface="Myriad Pro"/>
              </a:rPr>
            </a:br>
            <a:r>
              <a:rPr lang="en-GB" sz="2800" b="1" dirty="0">
                <a:solidFill>
                  <a:srgbClr val="FFFF00"/>
                </a:solidFill>
                <a:latin typeface="Myriad Pro"/>
              </a:rPr>
              <a:t>Sustainable Trading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Vasilios Tavlaridis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MBA Program Manager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23271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B948A6A-2348-5C05-8B4E-40FEB613751F}"/>
              </a:ext>
            </a:extLst>
          </p:cNvPr>
          <p:cNvSpPr txBox="1"/>
          <p:nvPr/>
        </p:nvSpPr>
        <p:spPr>
          <a:xfrm>
            <a:off x="1232520" y="599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What</a:t>
            </a:r>
            <a:r>
              <a:rPr kumimoji="0" lang="en-GB" sz="32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we will cover today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8B73BD5-0AA6-71B1-3C67-D2FD4F190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596" y="1001950"/>
            <a:ext cx="11578808" cy="455281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r>
              <a:rPr lang="en-GB" sz="2800" dirty="0"/>
              <a:t>Today we will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Continue developing your business ideas or discussing your chosen company.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We will introduce the concept of USP (Unique Selling Point) and explain its importance.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We will explore the Business Model Canvas and how it can be applied.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We will also examine Ethical, Green, and Sustainable Trading practices.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3537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968820-032D-D319-F1CD-665915038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8A4D3-A8D8-B643-1B3E-55B103A12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4684" y="1011916"/>
            <a:ext cx="8856984" cy="4649332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A unique selling point (USP), also called a unique selling proposition, is the essence of what makes your product or service better than competitors.</a:t>
            </a: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F0461-EE5E-51E3-2E4A-A8809C4F3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360" y="2000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highlight>
                  <a:srgbClr val="FFFF00"/>
                </a:highlight>
              </a:rPr>
              <a:t>Unique Selling Point/Proposition </a:t>
            </a:r>
            <a:endParaRPr lang="en-US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00469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30A54-F1CD-3033-D3CB-3DB809E35C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D4AB7-C349-AB44-9322-01F7FB888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1066800"/>
            <a:ext cx="11620500" cy="459444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Having a USP will dramatically improve the positioning and marketability of your company and products by accomplishing 3 things for you: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r>
              <a:rPr lang="en-GB" sz="2400" dirty="0"/>
              <a:t>Unique - It clearly sets you apart from your competition, positioning you the more logical choice.</a:t>
            </a:r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r>
              <a:rPr lang="en-GB" sz="2400" dirty="0"/>
              <a:t>Selling - It persuades another to exchange money for a product or service.</a:t>
            </a:r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r>
              <a:rPr lang="en-GB" sz="2400" dirty="0"/>
              <a:t>Proposition - It is a proposal or offer suggested for acceptance. </a:t>
            </a:r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DC1E0-9214-C667-A95E-13F73F384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689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highlight>
                  <a:srgbClr val="FFFF00"/>
                </a:highlight>
              </a:rPr>
              <a:t>Unique Selling Point /Proposition</a:t>
            </a:r>
            <a:endParaRPr lang="en-US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887306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49621-9177-6B32-1A8A-6B15FD526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064D8-A3A5-EC99-4CEB-E69E30FC8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000" y="1124992"/>
            <a:ext cx="11595100" cy="4104456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A company’s success is closely tied to how well it understands its customers' needs and how effectively they apply their….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 Strengths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 Values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 Passions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 Vision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To deliver meaningful solutions to their customers needs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D2797-104E-55D6-8938-0AA26342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943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highlight>
                  <a:srgbClr val="FFFF00"/>
                </a:highlight>
              </a:rPr>
              <a:t>Unique Selling Point /Proposition</a:t>
            </a:r>
            <a:endParaRPr lang="en-US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473865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07146-FFEB-BBDB-D627-A069067A0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AA117-B963-6E00-4FE8-1C0BBC2B8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700" y="1381590"/>
            <a:ext cx="11861800" cy="4279659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Here are several questions to ask about your business idea to determine a USP: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unique about your company or brand vs. direct competitors?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Which factors are most important to the buyers and end users for your company or brand?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your company does that is not easily imitated by competitors?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B4ADF-308C-63B3-3F64-ACCDD3B72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435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highlight>
                  <a:srgbClr val="FFFF00"/>
                </a:highlight>
              </a:rPr>
              <a:t>Unique Selling Point /Proposition</a:t>
            </a:r>
            <a:endParaRPr lang="en-US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263088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193A13-8F9B-27F9-A746-839CC4279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BA5D1-3860-FDCB-8B58-09F9869EE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016000"/>
            <a:ext cx="11785600" cy="464524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What your company can easily communicated with your customer?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Can you construct a memorable message of these unique, meaningful qualities about your business or brand?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How will you communicate this message to your customers users?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4D156-D020-8FC9-9DFE-B74FE3A0F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8376" y="1181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highlight>
                  <a:srgbClr val="FFFF00"/>
                </a:highlight>
              </a:rPr>
              <a:t>Unique Selling Point /Proposition</a:t>
            </a:r>
            <a:endParaRPr lang="en-US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362998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0B14E-75FA-F32E-7D35-25044BE7F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74AE7-EB48-8AD9-95BF-509268AC9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022437"/>
            <a:ext cx="11201400" cy="410445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Slogan: "Keeps going and going and going" - Energizer Batteries </a:t>
            </a:r>
            <a:br>
              <a:rPr lang="en-GB" sz="2400" dirty="0"/>
            </a:b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What they are really saying: Our batteries are superior to our competition, no one else has batteries that last as long as ours.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CE8D74-366E-910C-3188-300560C6D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5881" y="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highlight>
                  <a:srgbClr val="FFFF00"/>
                </a:highlight>
              </a:rPr>
              <a:t>USP Examples</a:t>
            </a:r>
            <a:endParaRPr lang="en-US" sz="3600" b="1" dirty="0">
              <a:highlight>
                <a:srgbClr val="FFFF00"/>
              </a:highlight>
            </a:endParaRPr>
          </a:p>
        </p:txBody>
      </p:sp>
      <p:pic>
        <p:nvPicPr>
          <p:cNvPr id="6" name="Picture 5" descr="A pink stuffed animal with sunglasses and a pack of batteries&#10;&#10;Description automatically generated">
            <a:extLst>
              <a:ext uri="{FF2B5EF4-FFF2-40B4-BE49-F238E27FC236}">
                <a16:creationId xmlns:a16="http://schemas.microsoft.com/office/drawing/2014/main" id="{F260BCC0-224F-ACC0-55C2-96EF3AB25D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334" y="3155568"/>
            <a:ext cx="5795132" cy="2427734"/>
          </a:xfrm>
          <a:prstGeom prst="rect">
            <a:avLst/>
          </a:prstGeom>
        </p:spPr>
      </p:pic>
      <p:pic>
        <p:nvPicPr>
          <p:cNvPr id="8" name="Picture 7" descr="A red and white rectangle with white text&#10;&#10;Description automatically generated">
            <a:extLst>
              <a:ext uri="{FF2B5EF4-FFF2-40B4-BE49-F238E27FC236}">
                <a16:creationId xmlns:a16="http://schemas.microsoft.com/office/drawing/2014/main" id="{D3007FBB-FC4B-A3D5-BA0D-932764F3EA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32" y="3155568"/>
            <a:ext cx="5114168" cy="2427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9431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9B0A8-3AB7-0CF2-77E5-F3B1135AC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FE130D-1464-6C48-3953-31FE31EEB3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4200" y="1337540"/>
            <a:ext cx="10960100" cy="399718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302DD6-9568-3377-D7DD-4F9C26AB5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560" y="1492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highlight>
                  <a:srgbClr val="FFFF00"/>
                </a:highlight>
              </a:rPr>
              <a:t>USP Template</a:t>
            </a:r>
            <a:endParaRPr lang="en-US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557571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60490-0320-DB33-64BE-49F9EDDF0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0B159D8-454A-5403-6A08-748DB86AC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735" y="124206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USP Analysis</a:t>
            </a:r>
            <a:endParaRPr lang="en-GB" sz="3600" dirty="0">
              <a:highlight>
                <a:srgbClr val="FFFF00"/>
              </a:highlight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30E14DF-A157-9B43-0E5B-0D92D0FC1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00" y="1284997"/>
            <a:ext cx="11379200" cy="3612890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b="1" dirty="0">
                <a:solidFill>
                  <a:srgbClr val="0070C0"/>
                </a:solidFill>
              </a:rPr>
              <a:t>Activity- 20 minutes 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Write down the USP analysis for your chosen business idea or your </a:t>
            </a:r>
            <a:r>
              <a:rPr lang="en-GB" sz="2800"/>
              <a:t>chosen company </a:t>
            </a:r>
            <a:r>
              <a:rPr lang="en-GB" sz="2800" dirty="0"/>
              <a:t>and for 3 competitors you might think. Use the template provided before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486184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E33ADA-62AB-EB7E-3A3A-78FD5364C8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1A3DB94D-AA16-28B8-33C5-2FE8D9763F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44" b="28659"/>
          <a:stretch/>
        </p:blipFill>
        <p:spPr>
          <a:xfrm>
            <a:off x="138260" y="930897"/>
            <a:ext cx="11720660" cy="4536649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ACCA8677-4094-434D-1D77-AADB414F4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198" y="142662"/>
            <a:ext cx="10972800" cy="668042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49591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894406-2399-948F-6F39-016C2C040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F5BB4-FAC2-9B85-00B1-E59C2F04A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65889" y="1645648"/>
            <a:ext cx="6361889" cy="3877985"/>
          </a:xfrm>
        </p:spPr>
        <p:txBody>
          <a:bodyPr/>
          <a:lstStyle/>
          <a:p>
            <a:pPr algn="ctr"/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Business Development proposal Module 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(</a:t>
            </a:r>
            <a:r>
              <a:rPr lang="en-GB" sz="2800" kern="1200" dirty="0">
                <a:solidFill>
                  <a:srgbClr val="FFFF00"/>
                </a:solidFill>
                <a:latin typeface="Myriad Pro"/>
                <a:cs typeface="+mj-cs"/>
              </a:rPr>
              <a:t>LCMB7037</a:t>
            </a: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)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800" b="1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dirty="0">
                <a:solidFill>
                  <a:srgbClr val="FFFF00"/>
                </a:solidFill>
                <a:latin typeface="Myriad Pro"/>
                <a:cs typeface="+mj-cs"/>
              </a:rPr>
              <a:t>Business Model Canvas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Vasilios Tavlaridis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MBA Program Manager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91802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949B7-A639-5A37-4CAF-578981C6B7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E15201D-6FD6-2260-AA5F-9C6665123909}"/>
              </a:ext>
            </a:extLst>
          </p:cNvPr>
          <p:cNvSpPr txBox="1"/>
          <p:nvPr/>
        </p:nvSpPr>
        <p:spPr>
          <a:xfrm>
            <a:off x="1658121" y="149275"/>
            <a:ext cx="9090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</a:rPr>
              <a:t>Business Model Canvas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D57AB46-7063-7AA8-E159-7F8978B7C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72495"/>
            <a:ext cx="12081753" cy="5018187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0C0"/>
              </a:buClr>
              <a:buSzTx/>
              <a:buNone/>
              <a:tabLst/>
              <a:defRPr/>
            </a:pP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0C0"/>
              </a:buClr>
              <a:buSz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4C4C4C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3D5335-A224-398E-8267-2F40D39D06B6}"/>
              </a:ext>
            </a:extLst>
          </p:cNvPr>
          <p:cNvSpPr txBox="1"/>
          <p:nvPr/>
        </p:nvSpPr>
        <p:spPr>
          <a:xfrm>
            <a:off x="117638" y="1053495"/>
            <a:ext cx="11964115" cy="4974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</a:pPr>
            <a:r>
              <a:rPr lang="en-GB" sz="2800" kern="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Business </a:t>
            </a:r>
            <a:r>
              <a:rPr lang="en-GB" sz="2800" kern="0" dirty="0">
                <a:ea typeface="Times New Roman" panose="02020603050405020304" pitchFamily="18" charset="0"/>
                <a:cs typeface="Arial" panose="020B0604020202020204" pitchFamily="34" charset="0"/>
              </a:rPr>
              <a:t>Model Canvas is a strategic management and planning tool to support entrepreneurs in building their business ideas.</a:t>
            </a:r>
          </a:p>
          <a:p>
            <a:pPr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</a:pPr>
            <a:endParaRPr lang="en-GB" sz="2800" kern="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</a:pPr>
            <a:r>
              <a:rPr lang="en-GB" sz="2800" kern="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Let’s have look and go through the following links</a:t>
            </a:r>
            <a:endParaRPr lang="en-GB" sz="2800" kern="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kern="0" dirty="0"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https://www.altexsoft.com/business-model-canvas-template-online/</a:t>
            </a:r>
            <a:endParaRPr lang="en-GB" sz="2800" kern="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kern="0" dirty="0">
                <a:ea typeface="Times New Roman" panose="02020603050405020304" pitchFamily="18" charset="0"/>
                <a:cs typeface="Arial" panose="020B0604020202020204" pitchFamily="34" charset="0"/>
              </a:rPr>
              <a:t>You can download the Business Model Canvas template from the link above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kern="0" dirty="0"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https://www.strategyzer.com/library/the-business-model-canvas</a:t>
            </a:r>
            <a:endParaRPr lang="en-GB" sz="2800" kern="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2852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337850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Practical </a:t>
            </a:r>
            <a:r>
              <a:rPr lang="en-GB" sz="3200" b="1">
                <a:highlight>
                  <a:srgbClr val="FFFF00"/>
                </a:highlight>
              </a:rPr>
              <a:t>class activity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528" y="1239582"/>
            <a:ext cx="11777472" cy="4709699"/>
          </a:xfrm>
        </p:spPr>
        <p:txBody>
          <a:bodyPr>
            <a:noAutofit/>
          </a:bodyPr>
          <a:lstStyle/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Please work on your business idea using the </a:t>
            </a:r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Business Model Canvas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498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883222-BDB5-72D1-AFF8-D1D2CA9CA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9066C87F-60F5-3CEA-018E-07255BC444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44" b="28659"/>
          <a:stretch/>
        </p:blipFill>
        <p:spPr>
          <a:xfrm>
            <a:off x="138260" y="930897"/>
            <a:ext cx="11720660" cy="4536649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28F8474-E139-F1B3-874F-7380E1A54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198" y="142662"/>
            <a:ext cx="10972800" cy="668042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634741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E2D26-3874-F23B-4239-360672B604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29619-935D-1E8C-DB17-BB6139B3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65889" y="1430206"/>
            <a:ext cx="6361889" cy="4308872"/>
          </a:xfrm>
        </p:spPr>
        <p:txBody>
          <a:bodyPr/>
          <a:lstStyle/>
          <a:p>
            <a:pPr algn="ctr"/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Business Development proposal Module 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(</a:t>
            </a:r>
            <a:r>
              <a:rPr lang="en-GB" sz="2800" kern="1200" dirty="0">
                <a:solidFill>
                  <a:srgbClr val="FFFF00"/>
                </a:solidFill>
                <a:latin typeface="Myriad Pro"/>
                <a:cs typeface="+mj-cs"/>
              </a:rPr>
              <a:t>LCMB7037</a:t>
            </a: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) </a:t>
            </a:r>
            <a:br>
              <a:rPr lang="en-GB" sz="2800" b="1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800" b="1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dirty="0">
                <a:solidFill>
                  <a:srgbClr val="FFFF00"/>
                </a:solidFill>
                <a:latin typeface="Myriad Pro"/>
                <a:cs typeface="+mj-cs"/>
              </a:rPr>
              <a:t>E</a:t>
            </a: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thical, Green &amp;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Sustainable </a:t>
            </a:r>
            <a:r>
              <a:rPr lang="en-GB" sz="2800" b="1" dirty="0">
                <a:solidFill>
                  <a:srgbClr val="FFFF00"/>
                </a:solidFill>
                <a:latin typeface="Myriad Pro"/>
                <a:cs typeface="+mj-cs"/>
              </a:rPr>
              <a:t>T</a:t>
            </a: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rading 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Vasilios Tavlaridis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  <a:t>MBA Program Manager</a:t>
            </a:r>
            <a:br>
              <a:rPr lang="en-GB" sz="28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382563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951" y="1268760"/>
            <a:ext cx="11877869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Earth and our ecosystem has been experiencing the greatest period of species extinction and climate changes the last few decades.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People started been concerned about issues like air and water pollution, the protection of endangered species since the 1970s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15548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619" y="1268760"/>
            <a:ext cx="11868539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 many conversations we are involved, we are discussing about </a:t>
            </a:r>
            <a:r>
              <a:rPr lang="en-US" altLang="en-US" dirty="0"/>
              <a:t>global climate change.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For example, think of how the weather was when you were growing up and how it is now.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136827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5722340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268760"/>
            <a:ext cx="12092473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Find some climate change events/emergencies examples from around the world that were reported in the news in the last 10 years and discuss them in class.</a:t>
            </a:r>
            <a:endParaRPr lang="en-US" dirty="0"/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10883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Classroom discussion- 15 minutes</a:t>
            </a:r>
          </a:p>
        </p:txBody>
      </p:sp>
    </p:spTree>
    <p:extLst>
      <p:ext uri="{BB962C8B-B14F-4D97-AF65-F5344CB8AC3E}">
        <p14:creationId xmlns:p14="http://schemas.microsoft.com/office/powerpoint/2010/main" val="14358162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306" y="1268760"/>
            <a:ext cx="12098694" cy="4464496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The natural environment is degrading at a faster rate and greater extent than ever before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Companies started thinking about the natural environment much more than before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They are linking the Environmental concerns with the company’s direction, public image and developing a sustainability plan for their products or services they are offering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70653" y="11816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8092658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268760"/>
            <a:ext cx="12111135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Sustainable companies, and sustainable economic development seek to create new ways of doing business in which business success is measured in terms of economic, ethical and environmental sustainability.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10883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3327459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14" y="811763"/>
            <a:ext cx="12008498" cy="4921493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Triple Bottom Line theory (also known as TBL or 3BL), is a framework allows organizations to measure their overall economic impact, by measuring their performance in three key areas: people, planet and profit.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77752" y="1368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Triple Bottom Line Theory</a:t>
            </a:r>
          </a:p>
        </p:txBody>
      </p:sp>
    </p:spTree>
    <p:extLst>
      <p:ext uri="{BB962C8B-B14F-4D97-AF65-F5344CB8AC3E}">
        <p14:creationId xmlns:p14="http://schemas.microsoft.com/office/powerpoint/2010/main" val="1766615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76" y="1268760"/>
            <a:ext cx="12108024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r>
              <a:rPr lang="en-GB" dirty="0"/>
              <a:t>Let’s read a little more about Triple Bottom Line theory.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dirty="0"/>
              <a:t>Please check the link below and discuss in class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hlinkClick r:id="rId2"/>
              </a:rPr>
              <a:t>https://online.hbs.edu/blog/post/what-is-the-triple-bottom-line</a:t>
            </a: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11816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Class activity-20 minutes</a:t>
            </a:r>
          </a:p>
        </p:txBody>
      </p:sp>
    </p:spTree>
    <p:extLst>
      <p:ext uri="{BB962C8B-B14F-4D97-AF65-F5344CB8AC3E}">
        <p14:creationId xmlns:p14="http://schemas.microsoft.com/office/powerpoint/2010/main" val="4274959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268760"/>
            <a:ext cx="12111135" cy="4464496"/>
          </a:xfrm>
        </p:spPr>
        <p:txBody>
          <a:bodyPr>
            <a:normAutofit/>
          </a:bodyPr>
          <a:lstStyle/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With people more alerted to the ethical and environmental issues. 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Companies nowadays are taking more responsibilities because people are their customers and a decrease in the demand of the company’s product or service will mean a decrease in profitability.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47259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12192000" cy="4464496"/>
          </a:xfrm>
        </p:spPr>
        <p:txBody>
          <a:bodyPr>
            <a:normAutofit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Companies looking for green ways to produce their products/ services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Ideally, waste should be eliminated or, at a minimum, not produced at a rate faster than which the biosphere can absorb them.  </a:t>
            </a:r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Renewable energy sources should be adopted, like using the sun to generate energy </a:t>
            </a:r>
            <a:r>
              <a:rPr lang="en-US" altLang="en-US" dirty="0" err="1"/>
              <a:t>etc</a:t>
            </a: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954567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45" y="1268760"/>
            <a:ext cx="11999167" cy="4464496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US" altLang="en-US" dirty="0"/>
              <a:t>Let’s look at an example of Green company and how Green entrepreneurship is creating new opportunities in the market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US" altLang="en-US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>
                <a:hlinkClick r:id="rId2"/>
              </a:rPr>
              <a:t>https://www.toogoodtogo.com/en-gb</a:t>
            </a: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524000" y="38875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Class activity/ Discussion-20 minutes </a:t>
            </a:r>
          </a:p>
        </p:txBody>
      </p:sp>
    </p:spTree>
    <p:extLst>
      <p:ext uri="{BB962C8B-B14F-4D97-AF65-F5344CB8AC3E}">
        <p14:creationId xmlns:p14="http://schemas.microsoft.com/office/powerpoint/2010/main" val="677732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72EEB4-845D-8690-FD05-9BE7D9BF7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5710AB6B-63A8-2237-AA09-F240AB0F16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44" b="28659"/>
          <a:stretch/>
        </p:blipFill>
        <p:spPr>
          <a:xfrm>
            <a:off x="138260" y="930897"/>
            <a:ext cx="11720660" cy="4536649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38469FB3-9B0D-2A01-D710-26481BAB8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198" y="142662"/>
            <a:ext cx="10972800" cy="668042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15868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Content Placeholder 4">
            <a:extLst>
              <a:ext uri="{FF2B5EF4-FFF2-40B4-BE49-F238E27FC236}">
                <a16:creationId xmlns:a16="http://schemas.microsoft.com/office/drawing/2014/main" id="{0B212FC5-1D4A-4BEA-8D60-2A7D15C7EB82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745787" y="481521"/>
            <a:ext cx="10972800" cy="391703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GB" altLang="en-US" sz="4400" b="1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9943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978</Words>
  <Application>Microsoft Office PowerPoint</Application>
  <PresentationFormat>Widescreen</PresentationFormat>
  <Paragraphs>124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Myriad Pro</vt:lpstr>
      <vt:lpstr>Calibri</vt:lpstr>
      <vt:lpstr>Aptos</vt:lpstr>
      <vt:lpstr>ＭＳ Ｐゴシック</vt:lpstr>
      <vt:lpstr>Times New Roman</vt:lpstr>
      <vt:lpstr>Wingdings</vt:lpstr>
      <vt:lpstr>Arial</vt:lpstr>
      <vt:lpstr>20140311PresentationUWTSDTemplate</vt:lpstr>
      <vt:lpstr>1_20140311PresentationUWTSDTemplate</vt:lpstr>
      <vt:lpstr>Business Development proposal Module   (LCMB7037)   USP, Business Model Canvas,    Ethical, Green &amp;  Sustainable Trading   Vasilios Tavlaridis MBA Program Manager </vt:lpstr>
      <vt:lpstr>PowerPoint Presentation</vt:lpstr>
      <vt:lpstr> Unique Selling Point/Proposition </vt:lpstr>
      <vt:lpstr> Unique Selling Point /Proposition</vt:lpstr>
      <vt:lpstr> Unique Selling Point /Proposition</vt:lpstr>
      <vt:lpstr> Unique Selling Point /Proposition</vt:lpstr>
      <vt:lpstr> Unique Selling Point /Proposition</vt:lpstr>
      <vt:lpstr> USP Examples</vt:lpstr>
      <vt:lpstr> USP Template</vt:lpstr>
      <vt:lpstr>USP Analysis</vt:lpstr>
      <vt:lpstr>QUESTIONS</vt:lpstr>
      <vt:lpstr>Business Development proposal Module   (LCMB7037)   Business Model Canvas  Vasilios Tavlaridis MBA Program Manager </vt:lpstr>
      <vt:lpstr>PowerPoint Presentation</vt:lpstr>
      <vt:lpstr>Practical class activity</vt:lpstr>
      <vt:lpstr>QUESTIONS</vt:lpstr>
      <vt:lpstr>Business Development proposal Module   (LCMB7037)   Ethical, Green &amp;  Sustainable Trading   Vasilios Tavlaridis MBA Program Manager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Dissertation Module   (LCMB7020) Workshop 1 Module Overview  and Introduction to Research Methods</dc:title>
  <dc:creator>Tarila Zuofa</dc:creator>
  <cp:lastModifiedBy>Vasilios Tavlaridis</cp:lastModifiedBy>
  <cp:revision>20</cp:revision>
  <dcterms:created xsi:type="dcterms:W3CDTF">2022-05-23T09:49:04Z</dcterms:created>
  <dcterms:modified xsi:type="dcterms:W3CDTF">2026-09-22T22:34:15Z</dcterms:modified>
</cp:coreProperties>
</file>