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2"/>
  </p:notesMasterIdLst>
  <p:sldIdLst>
    <p:sldId id="256" r:id="rId5"/>
    <p:sldId id="266" r:id="rId6"/>
    <p:sldId id="257" r:id="rId7"/>
    <p:sldId id="258" r:id="rId8"/>
    <p:sldId id="259" r:id="rId9"/>
    <p:sldId id="260" r:id="rId10"/>
    <p:sldId id="261" r:id="rId11"/>
    <p:sldId id="262" r:id="rId12"/>
    <p:sldId id="263" r:id="rId13"/>
    <p:sldId id="268" r:id="rId14"/>
    <p:sldId id="264" r:id="rId15"/>
    <p:sldId id="269" r:id="rId16"/>
    <p:sldId id="270" r:id="rId17"/>
    <p:sldId id="271" r:id="rId18"/>
    <p:sldId id="272" r:id="rId19"/>
    <p:sldId id="273" r:id="rId20"/>
    <p:sldId id="274" r:id="rId21"/>
  </p:sldIdLst>
  <p:sldSz cx="18288000" cy="10287000"/>
  <p:notesSz cx="6858000" cy="9144000"/>
  <p:embeddedFontLst>
    <p:embeddedFont>
      <p:font typeface="Breeze-kissed" panose="020B0604020202020204" charset="-128"/>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02B22-98AD-D521-06BE-C5AE25CE1D69}" v="56" dt="2025-10-07T08:19:59.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343" autoAdjust="0"/>
  </p:normalViewPr>
  <p:slideViewPr>
    <p:cSldViewPr>
      <p:cViewPr varScale="1">
        <p:scale>
          <a:sx n="42" d="100"/>
          <a:sy n="42" d="100"/>
        </p:scale>
        <p:origin x="7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ren Kaleem (2414630)" userId="S::2414630@student.uwtsd.ac.uk::7facb42b-6bdf-4fa9-9d5e-aa1e2d3ee734" providerId="AD" clId="Web-{5B802B22-98AD-D521-06BE-C5AE25CE1D69}"/>
    <pc:docChg chg="modSld">
      <pc:chgData name="Simren Kaleem (2414630)" userId="S::2414630@student.uwtsd.ac.uk::7facb42b-6bdf-4fa9-9d5e-aa1e2d3ee734" providerId="AD" clId="Web-{5B802B22-98AD-D521-06BE-C5AE25CE1D69}" dt="2025-10-07T08:19:52.667" v="51"/>
      <pc:docMkLst>
        <pc:docMk/>
      </pc:docMkLst>
      <pc:sldChg chg="modSp">
        <pc:chgData name="Simren Kaleem (2414630)" userId="S::2414630@student.uwtsd.ac.uk::7facb42b-6bdf-4fa9-9d5e-aa1e2d3ee734" providerId="AD" clId="Web-{5B802B22-98AD-D521-06BE-C5AE25CE1D69}" dt="2025-10-07T08:19:52.667" v="51"/>
        <pc:sldMkLst>
          <pc:docMk/>
          <pc:sldMk cId="2360678115" sldId="266"/>
        </pc:sldMkLst>
        <pc:graphicFrameChg chg="mod modGraphic">
          <ac:chgData name="Simren Kaleem (2414630)" userId="S::2414630@student.uwtsd.ac.uk::7facb42b-6bdf-4fa9-9d5e-aa1e2d3ee734" providerId="AD" clId="Web-{5B802B22-98AD-D521-06BE-C5AE25CE1D69}" dt="2025-10-07T08:19:52.667" v="51"/>
          <ac:graphicFrameMkLst>
            <pc:docMk/>
            <pc:sldMk cId="2360678115" sldId="266"/>
            <ac:graphicFrameMk id="12"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83C98-59CF-4B92-B228-0CF3E0F189DA}" type="datetimeFigureOut">
              <a:rPr lang="en-IN" smtClean="0"/>
              <a:t>07-10-2025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7B2C4-8D5D-427E-8BB6-F1EF4D98ECE0}" type="slidenum">
              <a:rPr lang="en-IN" smtClean="0"/>
              <a:t>‹#›</a:t>
            </a:fld>
            <a:endParaRPr lang="en-IN"/>
          </a:p>
        </p:txBody>
      </p:sp>
    </p:spTree>
    <p:extLst>
      <p:ext uri="{BB962C8B-B14F-4D97-AF65-F5344CB8AC3E}">
        <p14:creationId xmlns:p14="http://schemas.microsoft.com/office/powerpoint/2010/main" val="931873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hsbc.com/careers/students-and-graduates/applying-to-hsbc" TargetMode="External"/><Relationship Id="rId13" Type="http://schemas.openxmlformats.org/officeDocument/2006/relationships/hyperlink" Target="https://www.jobzmall.com/hsbc/job/risk-compliance-transformation-project-manager" TargetMode="External"/><Relationship Id="rId18" Type="http://schemas.openxmlformats.org/officeDocument/2006/relationships/hyperlink" Target="https://www.benchmarkemail.com/blog/simon-sinek-quotes-will-change-your-business/" TargetMode="External"/><Relationship Id="rId3" Type="http://schemas.openxmlformats.org/officeDocument/2006/relationships/hyperlink" Target="https://www.fintest.io/employers/hsbc" TargetMode="External"/><Relationship Id="rId7" Type="http://schemas.openxmlformats.org/officeDocument/2006/relationships/hyperlink" Target="https://www.hsbc.com/who-we-are/hsbc-and-digital" TargetMode="External"/><Relationship Id="rId12" Type="http://schemas.openxmlformats.org/officeDocument/2006/relationships/hyperlink" Target="https://www.hsbc.com/careers/our-business-areas-and-teams/group-infrastructure" TargetMode="External"/><Relationship Id="rId17" Type="http://schemas.openxmlformats.org/officeDocument/2006/relationships/hyperlink" Target="https://positivepsychology.com/socratic-questioning/" TargetMode="External"/><Relationship Id="rId2" Type="http://schemas.openxmlformats.org/officeDocument/2006/relationships/slide" Target="../slides/slide17.xml"/><Relationship Id="rId16" Type="http://schemas.openxmlformats.org/officeDocument/2006/relationships/hyperlink" Target="https://stefania-montagna21.medium.com/preparing-for-an-interview-apply-the-socratic-questions-to-land-your-next-job-b4c89ddf0300" TargetMode="External"/><Relationship Id="rId1" Type="http://schemas.openxmlformats.org/officeDocument/2006/relationships/notesMaster" Target="../notesMasters/notesMaster1.xml"/><Relationship Id="rId6" Type="http://schemas.openxmlformats.org/officeDocument/2006/relationships/hyperlink" Target="https://en.wizbii.com/company/hsbc/job/senior-digital-project-manager-hsbc-technology-and-services" TargetMode="External"/><Relationship Id="rId11" Type="http://schemas.openxmlformats.org/officeDocument/2006/relationships/hyperlink" Target="https://www.hsbc.com/investors/results-and-announcements/annual-report" TargetMode="External"/><Relationship Id="rId5" Type="http://schemas.openxmlformats.org/officeDocument/2006/relationships/hyperlink" Target="https://www.betterup.com/blog/star-interview-method" TargetMode="External"/><Relationship Id="rId15" Type="http://schemas.openxmlformats.org/officeDocument/2006/relationships/hyperlink" Target="https://capd.mit.edu/resources/the-star-method-for-behavioral-interviews/" TargetMode="External"/><Relationship Id="rId10" Type="http://schemas.openxmlformats.org/officeDocument/2006/relationships/hyperlink" Target="https://www.hsbc.com/careers" TargetMode="External"/><Relationship Id="rId19" Type="http://schemas.openxmlformats.org/officeDocument/2006/relationships/hyperlink" Target="https://finchannel.com/how-structured-interviewing-reduces-bias-in-hiring/125211/business-2/2025/04/" TargetMode="External"/><Relationship Id="rId4" Type="http://schemas.openxmlformats.org/officeDocument/2006/relationships/hyperlink" Target="https://www.computerweekly.com/news/252496927/Tech-enabled-hybrid-working-enables-HSBC-to-cut-40-of-its-global-office-space" TargetMode="External"/><Relationship Id="rId9" Type="http://schemas.openxmlformats.org/officeDocument/2006/relationships/hyperlink" Target="https://www.jobzmall.com/hsbc/job/head-of-digital-asset-technology" TargetMode="External"/><Relationship Id="rId14" Type="http://schemas.openxmlformats.org/officeDocument/2006/relationships/hyperlink" Target="https://www.personneltoday.com/hr/hsbc-employees-warned-of-office-attendance-link-to-pa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2</a:t>
            </a:fld>
            <a:endParaRPr lang="en-IN"/>
          </a:p>
        </p:txBody>
      </p:sp>
    </p:spTree>
    <p:extLst>
      <p:ext uri="{BB962C8B-B14F-4D97-AF65-F5344CB8AC3E}">
        <p14:creationId xmlns:p14="http://schemas.microsoft.com/office/powerpoint/2010/main" val="1279327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HSBC is a British multinational banking and financial services organisation, which was founded in 1865 as a subsidiary of the Bank of England and has its headquarters in London, with its main offices being at Canada Square 8, at Canary Wharf </a:t>
            </a:r>
            <a:r>
              <a:rPr lang="en-IN" sz="1200" kern="1200" dirty="0">
                <a:solidFill>
                  <a:schemeClr val="tx1"/>
                </a:solidFill>
                <a:effectLst/>
                <a:latin typeface="+mn-lt"/>
                <a:ea typeface="+mn-ea"/>
                <a:cs typeface="+mn-cs"/>
              </a:rPr>
              <a:t>(McCulloch, 2025)</a:t>
            </a:r>
            <a:r>
              <a:rPr lang="en-GB" sz="1200" kern="1200" dirty="0">
                <a:solidFill>
                  <a:schemeClr val="tx1"/>
                </a:solidFill>
                <a:effectLst/>
                <a:latin typeface="+mn-lt"/>
                <a:ea typeface="+mn-ea"/>
                <a:cs typeface="+mn-cs"/>
              </a:rPr>
              <a:t>.  At present, HSBC has 62 countries where it works and that has around 39 million clients worldwide. It has a global presence and a size as it currently employs approximately 211,300 people. This presentation discusses the HSBC recruitment and selection process in its headquarters in London considering the steps to recruit the right talent, the interview process, method of questioning and a comparison draw between face-to-wear and online interview process. It outlines the strength of recruitment in transformation in business as well as resonating with the HSBC innovation, compliance and global strategy.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4</a:t>
            </a:fld>
            <a:endParaRPr lang="en-IN"/>
          </a:p>
        </p:txBody>
      </p:sp>
    </p:spTree>
    <p:extLst>
      <p:ext uri="{BB962C8B-B14F-4D97-AF65-F5344CB8AC3E}">
        <p14:creationId xmlns:p14="http://schemas.microsoft.com/office/powerpoint/2010/main" val="2011546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maxim of Simon Sinek, the leader, who states that people have to work for just money, should say, that in this case anyone have hired people </a:t>
            </a:r>
            <a:r>
              <a:rPr lang="en-IN" sz="1200" kern="1200" dirty="0">
                <a:solidFill>
                  <a:schemeClr val="tx1"/>
                </a:solidFill>
                <a:effectLst/>
                <a:latin typeface="+mn-lt"/>
                <a:ea typeface="+mn-ea"/>
                <a:cs typeface="+mn-cs"/>
              </a:rPr>
              <a:t>(Collins, 2025)</a:t>
            </a:r>
            <a:r>
              <a:rPr lang="en-GB" sz="1200" kern="1200" dirty="0">
                <a:solidFill>
                  <a:schemeClr val="tx1"/>
                </a:solidFill>
                <a:effectLst/>
                <a:latin typeface="+mn-lt"/>
                <a:ea typeface="+mn-ea"/>
                <a:cs typeface="+mn-cs"/>
              </a:rPr>
              <a:t>. But, when he employ people who think as he think, is particularly applicable to HSBC since it is undergoing change. In order to be successful the bank cannot just afford to tap skilled hands, rather it needs to tap talent who buy into bank values, vision and change agenda. Recruitment is therefore not only about filling positions, but it is also about creating a work force that is within the HSBC holistic transformation objectives.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5</a:t>
            </a:fld>
            <a:endParaRPr lang="en-IN"/>
          </a:p>
        </p:txBody>
      </p:sp>
    </p:spTree>
    <p:extLst>
      <p:ext uri="{BB962C8B-B14F-4D97-AF65-F5344CB8AC3E}">
        <p14:creationId xmlns:p14="http://schemas.microsoft.com/office/powerpoint/2010/main" val="4267930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these phases are crucial in reducing the error in hiring and the lack of strategic alignment in HSBC:</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Planning of the workforce assists in creating a load forecast in the future, avoiding overcapacity or understaffing </a:t>
            </a:r>
            <a:r>
              <a:rPr lang="en-IN" sz="1200" kern="1200" dirty="0">
                <a:solidFill>
                  <a:schemeClr val="tx1"/>
                </a:solidFill>
                <a:effectLst/>
                <a:latin typeface="+mn-lt"/>
                <a:ea typeface="+mn-ea"/>
                <a:cs typeface="+mn-cs"/>
              </a:rPr>
              <a:t>(Collins, 2025a)</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Job analysis provides clarity by defining the role duties, as well as the essential competencies.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Job description is a formalisation of duties and reporting line, and applicants get to know what is expected of them.</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Person specification gets the benchmark on the critical and ideal characteristics.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Advertising &amp; sourcing makes sure that the appropriate channels access to quality candidates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Flited through shortlisting and interviewing is the most suitable.</a:t>
            </a:r>
            <a:endParaRPr lang="en-IN" sz="1200" kern="1200" dirty="0">
              <a:solidFill>
                <a:schemeClr val="tx1"/>
              </a:solidFill>
              <a:effectLst/>
              <a:latin typeface="+mn-lt"/>
              <a:ea typeface="+mn-ea"/>
              <a:cs typeface="+mn-cs"/>
            </a:endParaRPr>
          </a:p>
          <a:p>
            <a:pPr lvl="0"/>
            <a:r>
              <a:rPr lang="en-GB" sz="1200" kern="1200" dirty="0" err="1">
                <a:solidFill>
                  <a:schemeClr val="tx1"/>
                </a:solidFill>
                <a:effectLst/>
                <a:latin typeface="+mn-lt"/>
                <a:ea typeface="+mn-ea"/>
                <a:cs typeface="+mn-cs"/>
              </a:rPr>
              <a:t>Onboarding</a:t>
            </a:r>
            <a:r>
              <a:rPr lang="en-GB" sz="1200" kern="1200" dirty="0">
                <a:solidFill>
                  <a:schemeClr val="tx1"/>
                </a:solidFill>
                <a:effectLst/>
                <a:latin typeface="+mn-lt"/>
                <a:ea typeface="+mn-ea"/>
                <a:cs typeface="+mn-cs"/>
              </a:rPr>
              <a:t> and selection completes the recruiting process and assimilates the new employees to HSBC culture.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6</a:t>
            </a:fld>
            <a:endParaRPr lang="en-IN"/>
          </a:p>
        </p:txBody>
      </p:sp>
    </p:spTree>
    <p:extLst>
      <p:ext uri="{BB962C8B-B14F-4D97-AF65-F5344CB8AC3E}">
        <p14:creationId xmlns:p14="http://schemas.microsoft.com/office/powerpoint/2010/main" val="1962473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step that must be critical is job analysis. It identically refers to what should be done (tasks), how (responsibilities), and using what capabilities (skills, knowledge, attributes) the position will require </a:t>
            </a:r>
            <a:r>
              <a:rPr lang="en-IN" sz="1200" kern="1200" dirty="0">
                <a:solidFill>
                  <a:schemeClr val="tx1"/>
                </a:solidFill>
                <a:effectLst/>
                <a:latin typeface="+mn-lt"/>
                <a:ea typeface="+mn-ea"/>
                <a:cs typeface="+mn-cs"/>
              </a:rPr>
              <a:t>(HSBC, 2025b)</a:t>
            </a:r>
            <a:r>
              <a:rPr lang="en-GB" sz="1200" kern="1200" dirty="0">
                <a:solidFill>
                  <a:schemeClr val="tx1"/>
                </a:solidFill>
                <a:effectLst/>
                <a:latin typeface="+mn-lt"/>
                <a:ea typeface="+mn-ea"/>
                <a:cs typeface="+mn-cs"/>
              </a:rPr>
              <a:t>. To illustrate, the tasks of a Project Manager in the transformation project of HSBC would include the delivery of digital change projects, regulatory compliance, cross-functional stakeholder coordination, budget control, </a:t>
            </a:r>
            <a:r>
              <a:rPr lang="en-GB" sz="1200" kern="1200" dirty="0" err="1">
                <a:solidFill>
                  <a:schemeClr val="tx1"/>
                </a:solidFill>
                <a:effectLst/>
                <a:latin typeface="+mn-lt"/>
                <a:ea typeface="+mn-ea"/>
                <a:cs typeface="+mn-cs"/>
              </a:rPr>
              <a:t>timeliary</a:t>
            </a:r>
            <a:r>
              <a:rPr lang="en-GB" sz="1200" kern="1200" dirty="0">
                <a:solidFill>
                  <a:schemeClr val="tx1"/>
                </a:solidFill>
                <a:effectLst/>
                <a:latin typeface="+mn-lt"/>
                <a:ea typeface="+mn-ea"/>
                <a:cs typeface="+mn-cs"/>
              </a:rPr>
              <a:t> introduction, and risk management.  An essential initial step is job analysis: understanding in detail what the position is expected to do (tasks), where the job must be done (responsibilities) and with what the position (in terms of capabilities) of the job (skills, knowledge, attributes). As an illustration, one of the Project Managers at HSBC in the transformation project would oversee the delivery of digital change projects, will be in regulatory compliance, cross-functional stakeholder coordination, budget control, timeline and risk control.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7</a:t>
            </a:fld>
            <a:endParaRPr lang="en-IN"/>
          </a:p>
        </p:txBody>
      </p:sp>
    </p:spTree>
    <p:extLst>
      <p:ext uri="{BB962C8B-B14F-4D97-AF65-F5344CB8AC3E}">
        <p14:creationId xmlns:p14="http://schemas.microsoft.com/office/powerpoint/2010/main" val="830242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where a job description relating to a Project Manager is defined at the HSBC headquarters UK-London. Such an individual will manage the entire scope of the project life cycle - initiating, planning, executing, monitoring and closing business transformation projects </a:t>
            </a:r>
            <a:r>
              <a:rPr lang="en-IN" sz="1200" kern="1200" dirty="0">
                <a:solidFill>
                  <a:schemeClr val="tx1"/>
                </a:solidFill>
                <a:effectLst/>
                <a:latin typeface="+mn-lt"/>
                <a:ea typeface="+mn-ea"/>
                <a:cs typeface="+mn-cs"/>
              </a:rPr>
              <a:t>(HSBC, 2025b)</a:t>
            </a:r>
            <a:r>
              <a:rPr lang="en-GB" sz="1200" kern="1200" dirty="0">
                <a:solidFill>
                  <a:schemeClr val="tx1"/>
                </a:solidFill>
                <a:effectLst/>
                <a:latin typeface="+mn-lt"/>
                <a:ea typeface="+mn-ea"/>
                <a:cs typeface="+mn-cs"/>
              </a:rPr>
              <a:t>. They will have to direct the budget, coordinate the deliverables with key performance indicators (KPIs), and handle various stakeholders (e.g., IT, compliance, and business units), and address the risks and control change. He/she will report the Business Transformation Director and report and escalate in case of need. A well-stated list of duties, responsibilities and reporting lines encourages fairness and transparency, everyone (applicants and hiring personnel) knows what to expect, eliminating role ambiguity and conflict down the line.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8</a:t>
            </a:fld>
            <a:endParaRPr lang="en-IN"/>
          </a:p>
        </p:txBody>
      </p:sp>
    </p:spTree>
    <p:extLst>
      <p:ext uri="{BB962C8B-B14F-4D97-AF65-F5344CB8AC3E}">
        <p14:creationId xmlns:p14="http://schemas.microsoft.com/office/powerpoint/2010/main" val="224985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London HQ transformation project at HSBC, person specification should include aspects of culture and strategic fit along with a technical capability </a:t>
            </a:r>
            <a:r>
              <a:rPr lang="en-IN" sz="1200" kern="1200" dirty="0">
                <a:solidFill>
                  <a:schemeClr val="tx1"/>
                </a:solidFill>
                <a:effectLst/>
                <a:latin typeface="+mn-lt"/>
                <a:ea typeface="+mn-ea"/>
                <a:cs typeface="+mn-cs"/>
              </a:rPr>
              <a:t>(Team, 2023)</a:t>
            </a:r>
            <a:r>
              <a:rPr lang="en-GB" sz="1200" kern="1200" dirty="0">
                <a:solidFill>
                  <a:schemeClr val="tx1"/>
                </a:solidFill>
                <a:effectLst/>
                <a:latin typeface="+mn-lt"/>
                <a:ea typeface="+mn-ea"/>
                <a:cs typeface="+mn-cs"/>
              </a:rPr>
              <a:t>. The prerequisites are successful experience in project management, ability to lead people, and positive regulatory skills (banking highly requires compliance). In terms of desirables, we want Agile or PRINCE2 certified, and post-exposure to </a:t>
            </a:r>
            <a:r>
              <a:rPr lang="en-GB" sz="1200" kern="1200" dirty="0" err="1">
                <a:solidFill>
                  <a:schemeClr val="tx1"/>
                </a:solidFill>
                <a:effectLst/>
                <a:latin typeface="+mn-lt"/>
                <a:ea typeface="+mn-ea"/>
                <a:cs typeface="+mn-cs"/>
              </a:rPr>
              <a:t>fintech</a:t>
            </a:r>
            <a:r>
              <a:rPr lang="en-GB" sz="1200" kern="1200" dirty="0">
                <a:solidFill>
                  <a:schemeClr val="tx1"/>
                </a:solidFill>
                <a:effectLst/>
                <a:latin typeface="+mn-lt"/>
                <a:ea typeface="+mn-ea"/>
                <a:cs typeface="+mn-cs"/>
              </a:rPr>
              <a:t> or digital transformation projects. On the soft skills, flexible and ethical, teamwork, and good communicative skills are what the candidates must display. Combining tech and behavioural guidelines, this specification can be the same approach as that of the philosophy of Simon Sinek: not what they can do, but because they believe in what HSBC believes (what its values, mission, vision bring) hire them.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9</a:t>
            </a:fld>
            <a:endParaRPr lang="en-IN"/>
          </a:p>
        </p:txBody>
      </p:sp>
    </p:spTree>
    <p:extLst>
      <p:ext uri="{BB962C8B-B14F-4D97-AF65-F5344CB8AC3E}">
        <p14:creationId xmlns:p14="http://schemas.microsoft.com/office/powerpoint/2010/main" val="3848707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 structured interview where a set of predetermined questions is presented to all candidates, most frequently based on key competencies, and scored by reference to using a standard rubric </a:t>
            </a:r>
            <a:r>
              <a:rPr lang="en-IN" sz="1200" kern="1200" dirty="0">
                <a:solidFill>
                  <a:schemeClr val="tx1"/>
                </a:solidFill>
                <a:effectLst/>
                <a:latin typeface="+mn-lt"/>
                <a:ea typeface="+mn-ea"/>
                <a:cs typeface="+mn-cs"/>
              </a:rPr>
              <a:t>(The FINANCIAL, 2025)</a:t>
            </a:r>
            <a:r>
              <a:rPr lang="en-GB" sz="1200" kern="1200" dirty="0">
                <a:solidFill>
                  <a:schemeClr val="tx1"/>
                </a:solidFill>
                <a:effectLst/>
                <a:latin typeface="+mn-lt"/>
                <a:ea typeface="+mn-ea"/>
                <a:cs typeface="+mn-cs"/>
              </a:rPr>
              <a:t>. This method fosters uniformity and impartially of all applicants. Structured interviews would be preferable to HSBC, as it aids in establishing fairness. Every applicant is measured to the same metric27 and it will help eliminate interviewer bias and judgement. Literature shows that structured interviews minimize the biasness and enhance the diversities in selection.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10</a:t>
            </a:fld>
            <a:endParaRPr lang="en-IN"/>
          </a:p>
        </p:txBody>
      </p:sp>
    </p:spTree>
    <p:extLst>
      <p:ext uri="{BB962C8B-B14F-4D97-AF65-F5344CB8AC3E}">
        <p14:creationId xmlns:p14="http://schemas.microsoft.com/office/powerpoint/2010/main" val="4077977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panel interview is the interview carried out by two or more people (say, the Human Resource, the business transformation director and one compliance representative) simultaneously interviewing the candidate </a:t>
            </a:r>
            <a:r>
              <a:rPr lang="en-IN" sz="1200" kern="1200" dirty="0">
                <a:solidFill>
                  <a:schemeClr val="tx1"/>
                </a:solidFill>
                <a:effectLst/>
                <a:latin typeface="+mn-lt"/>
                <a:ea typeface="+mn-ea"/>
                <a:cs typeface="+mn-cs"/>
              </a:rPr>
              <a:t>(Director, 2025)</a:t>
            </a:r>
            <a:r>
              <a:rPr lang="en-GB" sz="1200" kern="1200" dirty="0">
                <a:solidFill>
                  <a:schemeClr val="tx1"/>
                </a:solidFill>
                <a:effectLst/>
                <a:latin typeface="+mn-lt"/>
                <a:ea typeface="+mn-ea"/>
                <a:cs typeface="+mn-cs"/>
              </a:rPr>
              <a:t>. This is a more informative means of assessment as all the panel members have alternative lenses they may cast their eyes; technical, strategic, regulatory, and therefore it offers a many-lensed view to the quality of the decisions. Individual bias extends less through the use of panel interviewing, as the judgment is communicated; and therefore subject to the evaluation and moderation of another individual. They also assist in accelerating the process by bringing up several perspectives during one session as opposed to the serial interviews. In the case of HSBC incurring a Project Manager to bring transformation, this guarantees that not only the technical but also the cultural fit, sensitivity to risks, and cross-functional fit is given due consideration by the relevant stakeholders.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11</a:t>
            </a:fld>
            <a:endParaRPr lang="en-IN"/>
          </a:p>
        </p:txBody>
      </p:sp>
    </p:spTree>
    <p:extLst>
      <p:ext uri="{BB962C8B-B14F-4D97-AF65-F5344CB8AC3E}">
        <p14:creationId xmlns:p14="http://schemas.microsoft.com/office/powerpoint/2010/main" val="1013899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assessment centre is a complex evaluation platform which involves several exercises like case studies, group works and psychometrics tests to evaluate various competencies in real life situation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Fintest</a:t>
            </a:r>
            <a:r>
              <a:rPr lang="en-IN"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Assessment centres which it sometimes refers to as Super-Days are regularly employed by HSBC, especially in its graduate and leadership recruitment paths. These centres provide a comprehensive evaluation: in addition to the information that one interview may bring, they offer a look into the leadership of the candidate, their cooperation, decision-making, and management of stress.  A selection interview could involve a test of this by asking a prospective employee to chair a team in a simulated compliance dilemma balancing interest of stakeholders, interpret regulatory restraint and how to marshal and or coordinate group efforts under time pressure. This situation is not only a test of knowledge but behaviour when in the midst of stress, the clarity of leadership and how a team functions.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12</a:t>
            </a:fld>
            <a:endParaRPr lang="en-IN"/>
          </a:p>
        </p:txBody>
      </p:sp>
    </p:spTree>
    <p:extLst>
      <p:ext uri="{BB962C8B-B14F-4D97-AF65-F5344CB8AC3E}">
        <p14:creationId xmlns:p14="http://schemas.microsoft.com/office/powerpoint/2010/main" val="1331241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interview with HSBC to work as a Project Manager means it is important to write the appropriate questions. The asking of probing questions enables the interviewer to explore candidate responses further providing clarity or follow up of detail </a:t>
            </a:r>
            <a:r>
              <a:rPr lang="en-IN" sz="1200" kern="1200" dirty="0">
                <a:solidFill>
                  <a:schemeClr val="tx1"/>
                </a:solidFill>
                <a:effectLst/>
                <a:latin typeface="+mn-lt"/>
                <a:ea typeface="+mn-ea"/>
                <a:cs typeface="+mn-cs"/>
              </a:rPr>
              <a:t>(Sutton, 2020)</a:t>
            </a:r>
            <a:r>
              <a:rPr lang="en-GB" sz="1200" kern="1200" dirty="0">
                <a:solidFill>
                  <a:schemeClr val="tx1"/>
                </a:solidFill>
                <a:effectLst/>
                <a:latin typeface="+mn-lt"/>
                <a:ea typeface="+mn-ea"/>
                <a:cs typeface="+mn-cs"/>
              </a:rPr>
              <a:t>. The Behavioural or STAR method (Situation, Task, Action, and Result) assists applicants to format actual instances of previous behaviour which case-studies have proven to be a valid predictor of future work.  Socratic questioning means posing open and thoughtful questions that are challenging to assumptions, and in this type of questioning, candidates are ask to clarify their reasoning, or dig deeper into their thinking. In the case of the Project Manager role of HSBC, a mix of STAR (behavioural) questions and probing questions will probably present the most valid answers concerning the capabilities and mind-set of the candidates.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13</a:t>
            </a:fld>
            <a:endParaRPr lang="en-IN"/>
          </a:p>
        </p:txBody>
      </p:sp>
    </p:spTree>
    <p:extLst>
      <p:ext uri="{BB962C8B-B14F-4D97-AF65-F5344CB8AC3E}">
        <p14:creationId xmlns:p14="http://schemas.microsoft.com/office/powerpoint/2010/main" val="4090258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Prominent benefits of face-to-face interviews include being able to detect non-verbal environmental communication and confidence as well as to connect more efficiently (building rapport) with interviewees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Montagna</a:t>
            </a:r>
            <a:r>
              <a:rPr lang="en-IN"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Senior positions or higher leadership on a project and where trust, presence and interpersonal influence is of importance, this personal connection will be especially essential. Nonetheless, such interviews will be more expensive (travel, venue), harder to schedule, and both the candidate and the panel might take a lot of time. In the case of HSBC, face-to-face interviews are usually saved on last stage final positions (such as Project Managers or executives) in the organization where investment is warranted to guarantee the inclusion of the necessary presence; leading behaviour, values in line and strategic decisions.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14</a:t>
            </a:fld>
            <a:endParaRPr lang="en-IN"/>
          </a:p>
        </p:txBody>
      </p:sp>
    </p:spTree>
    <p:extLst>
      <p:ext uri="{BB962C8B-B14F-4D97-AF65-F5344CB8AC3E}">
        <p14:creationId xmlns:p14="http://schemas.microsoft.com/office/powerpoint/2010/main" val="2361360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online interviews, HSBC will be able to access a larger talent pool by geography, minimize travel and logistics spending and </a:t>
            </a:r>
            <a:r>
              <a:rPr lang="en-GB" sz="1200" kern="1200" dirty="0" err="1">
                <a:solidFill>
                  <a:schemeClr val="tx1"/>
                </a:solidFill>
                <a:effectLst/>
                <a:latin typeface="+mn-lt"/>
                <a:ea typeface="+mn-ea"/>
                <a:cs typeface="+mn-cs"/>
              </a:rPr>
              <a:t>speeden</a:t>
            </a:r>
            <a:r>
              <a:rPr lang="en-GB" sz="1200" kern="1200" dirty="0">
                <a:solidFill>
                  <a:schemeClr val="tx1"/>
                </a:solidFill>
                <a:effectLst/>
                <a:latin typeface="+mn-lt"/>
                <a:ea typeface="+mn-ea"/>
                <a:cs typeface="+mn-cs"/>
              </a:rPr>
              <a:t> up initial recruitment processes </a:t>
            </a:r>
            <a:r>
              <a:rPr lang="en-IN" sz="1200" kern="1200" dirty="0">
                <a:solidFill>
                  <a:schemeClr val="tx1"/>
                </a:solidFill>
                <a:effectLst/>
                <a:latin typeface="+mn-lt"/>
                <a:ea typeface="+mn-ea"/>
                <a:cs typeface="+mn-cs"/>
              </a:rPr>
              <a:t>(HSBC, 2024c)</a:t>
            </a:r>
            <a:r>
              <a:rPr lang="en-GB" sz="1200" kern="1200" dirty="0">
                <a:solidFill>
                  <a:schemeClr val="tx1"/>
                </a:solidFill>
                <a:effectLst/>
                <a:latin typeface="+mn-lt"/>
                <a:ea typeface="+mn-ea"/>
                <a:cs typeface="+mn-cs"/>
              </a:rPr>
              <a:t>. Such interviews are particularly effective when it comes to screening the candidates prior to inviting them to face-to-face rounds. But online has its own drawbacks: technical problems (connection delays, audio/video blatant), and the inability to evaluate body language or create a strong connection. After the pandemic, HSBC has been thoroughly committed to transitional practices in recruitment, such as adding in-person and virtual steps to the recruitment process. As an example, by lowering its global office by approximately 40 percent, HSBC shifted towards hybrid working a phenomenon that influences digital hiring methods such as online interviews.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15</a:t>
            </a:fld>
            <a:endParaRPr lang="en-IN"/>
          </a:p>
        </p:txBody>
      </p:sp>
    </p:spTree>
    <p:extLst>
      <p:ext uri="{BB962C8B-B14F-4D97-AF65-F5344CB8AC3E}">
        <p14:creationId xmlns:p14="http://schemas.microsoft.com/office/powerpoint/2010/main" val="2929943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effective recruitment also contributes to the successful change in HSBC and adds additional value to the notion expressed by Simon Sinek does to hiring on beliefs and skills.</a:t>
            </a:r>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16</a:t>
            </a:fld>
            <a:endParaRPr lang="en-IN"/>
          </a:p>
        </p:txBody>
      </p:sp>
    </p:spTree>
    <p:extLst>
      <p:ext uri="{BB962C8B-B14F-4D97-AF65-F5344CB8AC3E}">
        <p14:creationId xmlns:p14="http://schemas.microsoft.com/office/powerpoint/2010/main" val="2171395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Fintest</a:t>
            </a:r>
            <a:r>
              <a:rPr lang="en-IN" sz="1200" kern="1200" dirty="0">
                <a:solidFill>
                  <a:schemeClr val="tx1"/>
                </a:solidFill>
                <a:effectLst/>
                <a:latin typeface="+mn-lt"/>
                <a:ea typeface="+mn-ea"/>
                <a:cs typeface="+mn-cs"/>
              </a:rPr>
              <a:t>. (2021). </a:t>
            </a:r>
            <a:r>
              <a:rPr lang="en-IN" sz="1200" i="1" kern="1200" dirty="0">
                <a:solidFill>
                  <a:schemeClr val="tx1"/>
                </a:solidFill>
                <a:effectLst/>
                <a:latin typeface="+mn-lt"/>
                <a:ea typeface="+mn-ea"/>
                <a:cs typeface="+mn-cs"/>
              </a:rPr>
              <a:t>HSBC</a:t>
            </a:r>
            <a:r>
              <a:rPr lang="en-IN" sz="1200" kern="1200" dirty="0">
                <a:solidFill>
                  <a:schemeClr val="tx1"/>
                </a:solidFill>
                <a:effectLst/>
                <a:latin typeface="+mn-lt"/>
                <a:ea typeface="+mn-ea"/>
                <a:cs typeface="+mn-cs"/>
              </a:rPr>
              <a:t>. [online] Available at: </a:t>
            </a:r>
            <a:r>
              <a:rPr lang="en-IN" sz="1200" u="sng" kern="1200" dirty="0">
                <a:solidFill>
                  <a:schemeClr val="tx1"/>
                </a:solidFill>
                <a:effectLst/>
                <a:latin typeface="+mn-lt"/>
                <a:ea typeface="+mn-ea"/>
                <a:cs typeface="+mn-cs"/>
                <a:hlinkClick r:id="rId3"/>
              </a:rPr>
              <a:t>https://www.fintest.io/employers/hsbc</a:t>
            </a:r>
            <a:r>
              <a:rPr lang="en-IN" sz="1200" kern="1200" dirty="0">
                <a:solidFill>
                  <a:schemeClr val="tx1"/>
                </a:solidFill>
                <a:effectLst/>
                <a:latin typeface="+mn-lt"/>
                <a:ea typeface="+mn-ea"/>
                <a:cs typeface="+mn-cs"/>
              </a:rPr>
              <a:t> [Accessed 4 Oct. 2025].</a:t>
            </a:r>
          </a:p>
          <a:p>
            <a:r>
              <a:rPr lang="en-IN" sz="1200" kern="1200" dirty="0">
                <a:solidFill>
                  <a:schemeClr val="tx1"/>
                </a:solidFill>
                <a:effectLst/>
                <a:latin typeface="+mn-lt"/>
                <a:ea typeface="+mn-ea"/>
                <a:cs typeface="+mn-cs"/>
              </a:rPr>
              <a:t>Flinders, K. (2021). </a:t>
            </a:r>
            <a:r>
              <a:rPr lang="en-IN" sz="1200" i="1" kern="1200" dirty="0">
                <a:solidFill>
                  <a:schemeClr val="tx1"/>
                </a:solidFill>
                <a:effectLst/>
                <a:latin typeface="+mn-lt"/>
                <a:ea typeface="+mn-ea"/>
                <a:cs typeface="+mn-cs"/>
              </a:rPr>
              <a:t>Tech-enabled hybrid working enables HSBC to cut 40% of its global office space</a:t>
            </a:r>
            <a:r>
              <a:rPr lang="en-IN" sz="1200" kern="1200" dirty="0">
                <a:solidFill>
                  <a:schemeClr val="tx1"/>
                </a:solidFill>
                <a:effectLst/>
                <a:latin typeface="+mn-lt"/>
                <a:ea typeface="+mn-ea"/>
                <a:cs typeface="+mn-cs"/>
              </a:rPr>
              <a:t>. [online] ComputerWeekly.com. Available at: 	</a:t>
            </a:r>
            <a:r>
              <a:rPr lang="en-IN" sz="1200" u="sng" kern="1200" dirty="0">
                <a:solidFill>
                  <a:schemeClr val="tx1"/>
                </a:solidFill>
                <a:effectLst/>
                <a:latin typeface="+mn-lt"/>
                <a:ea typeface="+mn-ea"/>
                <a:cs typeface="+mn-cs"/>
                <a:hlinkClick r:id="rId4"/>
              </a:rPr>
              <a:t>https://www.computerweekly.com/news/252496927/Tech-enabled-hybrid-working-enables-HSBC-to-cut-40-of-its-global-office-space</a:t>
            </a:r>
            <a:r>
              <a:rPr lang="en-IN" sz="1200" kern="1200" dirty="0">
                <a:solidFill>
                  <a:schemeClr val="tx1"/>
                </a:solidFill>
                <a:effectLst/>
                <a:latin typeface="+mn-lt"/>
                <a:ea typeface="+mn-ea"/>
                <a:cs typeface="+mn-cs"/>
              </a:rPr>
              <a:t>. </a:t>
            </a:r>
          </a:p>
          <a:p>
            <a:r>
              <a:rPr lang="en-IN" sz="1200" kern="1200" dirty="0" err="1">
                <a:solidFill>
                  <a:schemeClr val="tx1"/>
                </a:solidFill>
                <a:effectLst/>
                <a:latin typeface="+mn-lt"/>
                <a:ea typeface="+mn-ea"/>
                <a:cs typeface="+mn-cs"/>
              </a:rPr>
              <a:t>Helvajian</a:t>
            </a:r>
            <a:r>
              <a:rPr lang="en-IN" sz="1200" kern="1200" dirty="0">
                <a:solidFill>
                  <a:schemeClr val="tx1"/>
                </a:solidFill>
                <a:effectLst/>
                <a:latin typeface="+mn-lt"/>
                <a:ea typeface="+mn-ea"/>
                <a:cs typeface="+mn-cs"/>
              </a:rPr>
              <a:t>, C. (2024). </a:t>
            </a:r>
            <a:r>
              <a:rPr lang="en-IN" sz="1200" i="1" kern="1200" dirty="0">
                <a:solidFill>
                  <a:schemeClr val="tx1"/>
                </a:solidFill>
                <a:effectLst/>
                <a:latin typeface="+mn-lt"/>
                <a:ea typeface="+mn-ea"/>
                <a:cs typeface="+mn-cs"/>
              </a:rPr>
              <a:t>How to Use the Star Interview Method (with Examples)</a:t>
            </a:r>
            <a:r>
              <a:rPr lang="en-IN" sz="1200" kern="1200" dirty="0">
                <a:solidFill>
                  <a:schemeClr val="tx1"/>
                </a:solidFill>
                <a:effectLst/>
                <a:latin typeface="+mn-lt"/>
                <a:ea typeface="+mn-ea"/>
                <a:cs typeface="+mn-cs"/>
              </a:rPr>
              <a:t>. [online] www.betterup.com. Available at: </a:t>
            </a:r>
            <a:r>
              <a:rPr lang="en-IN" sz="1200" u="sng" kern="1200" dirty="0">
                <a:solidFill>
                  <a:schemeClr val="tx1"/>
                </a:solidFill>
                <a:effectLst/>
                <a:latin typeface="+mn-lt"/>
                <a:ea typeface="+mn-ea"/>
                <a:cs typeface="+mn-cs"/>
                <a:hlinkClick r:id="rId5"/>
              </a:rPr>
              <a:t>https://www.betterup.com/blog/star-interview-method</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(2015). </a:t>
            </a:r>
            <a:r>
              <a:rPr lang="en-IN" sz="1200" i="1" kern="1200" dirty="0">
                <a:solidFill>
                  <a:schemeClr val="tx1"/>
                </a:solidFill>
                <a:effectLst/>
                <a:latin typeface="+mn-lt"/>
                <a:ea typeface="+mn-ea"/>
                <a:cs typeface="+mn-cs"/>
              </a:rPr>
              <a:t>Senior Digital Project Manager - Global Change Delivery - HSBC - Hong Kong - WIZBII</a:t>
            </a:r>
            <a:r>
              <a:rPr lang="en-IN" sz="1200" kern="1200" dirty="0">
                <a:solidFill>
                  <a:schemeClr val="tx1"/>
                </a:solidFill>
                <a:effectLst/>
                <a:latin typeface="+mn-lt"/>
                <a:ea typeface="+mn-ea"/>
                <a:cs typeface="+mn-cs"/>
              </a:rPr>
              <a:t>. [online] Wizbii.com. Available at: 	</a:t>
            </a:r>
            <a:r>
              <a:rPr lang="en-IN" sz="1200" u="sng" kern="1200" dirty="0">
                <a:solidFill>
                  <a:schemeClr val="tx1"/>
                </a:solidFill>
                <a:effectLst/>
                <a:latin typeface="+mn-lt"/>
                <a:ea typeface="+mn-ea"/>
                <a:cs typeface="+mn-cs"/>
                <a:hlinkClick r:id="rId6"/>
              </a:rPr>
              <a:t>https://en.wizbii.com/company/hsbc/job/senior-digital-project-manager-hsbc-technology-and-services</a:t>
            </a:r>
            <a:r>
              <a:rPr lang="en-IN" sz="1200" kern="1200" dirty="0">
                <a:solidFill>
                  <a:schemeClr val="tx1"/>
                </a:solidFill>
                <a:effectLst/>
                <a:latin typeface="+mn-lt"/>
                <a:ea typeface="+mn-ea"/>
                <a:cs typeface="+mn-cs"/>
              </a:rPr>
              <a:t> [Accessed 4 Oct. 2025].</a:t>
            </a:r>
          </a:p>
          <a:p>
            <a:r>
              <a:rPr lang="en-IN" sz="1200" kern="1200" dirty="0">
                <a:solidFill>
                  <a:schemeClr val="tx1"/>
                </a:solidFill>
                <a:effectLst/>
                <a:latin typeface="+mn-lt"/>
                <a:ea typeface="+mn-ea"/>
                <a:cs typeface="+mn-cs"/>
              </a:rPr>
              <a:t>HSBC (2022). </a:t>
            </a:r>
            <a:r>
              <a:rPr lang="en-IN" sz="1200" i="1" kern="1200" dirty="0">
                <a:solidFill>
                  <a:schemeClr val="tx1"/>
                </a:solidFill>
                <a:effectLst/>
                <a:latin typeface="+mn-lt"/>
                <a:ea typeface="+mn-ea"/>
                <a:cs typeface="+mn-cs"/>
              </a:rPr>
              <a:t>Pay with a tap</a:t>
            </a:r>
            <a:r>
              <a:rPr lang="en-IN" sz="1200" kern="1200" dirty="0">
                <a:solidFill>
                  <a:schemeClr val="tx1"/>
                </a:solidFill>
                <a:effectLst/>
                <a:latin typeface="+mn-lt"/>
                <a:ea typeface="+mn-ea"/>
                <a:cs typeface="+mn-cs"/>
              </a:rPr>
              <a:t>. [online] HSBC. Available at: </a:t>
            </a:r>
            <a:r>
              <a:rPr lang="en-IN" sz="1200" u="sng" kern="1200" dirty="0">
                <a:solidFill>
                  <a:schemeClr val="tx1"/>
                </a:solidFill>
                <a:effectLst/>
                <a:latin typeface="+mn-lt"/>
                <a:ea typeface="+mn-ea"/>
                <a:cs typeface="+mn-cs"/>
                <a:hlinkClick r:id="rId7"/>
              </a:rPr>
              <a:t>https://www.hsbc.com/who-we-are/hsbc-and-digital</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(2024a). </a:t>
            </a:r>
            <a:r>
              <a:rPr lang="en-IN" sz="1200" i="1" kern="1200" dirty="0">
                <a:solidFill>
                  <a:schemeClr val="tx1"/>
                </a:solidFill>
                <a:effectLst/>
                <a:latin typeface="+mn-lt"/>
                <a:ea typeface="+mn-ea"/>
                <a:cs typeface="+mn-cs"/>
              </a:rPr>
              <a:t>Applying to HSBC | Students and graduates | HSBC Holdings plc</a:t>
            </a:r>
            <a:r>
              <a:rPr lang="en-IN" sz="1200" kern="1200" dirty="0">
                <a:solidFill>
                  <a:schemeClr val="tx1"/>
                </a:solidFill>
                <a:effectLst/>
                <a:latin typeface="+mn-lt"/>
                <a:ea typeface="+mn-ea"/>
                <a:cs typeface="+mn-cs"/>
              </a:rPr>
              <a:t>. [online] HSBC. Available at: </a:t>
            </a:r>
            <a:r>
              <a:rPr lang="en-IN" sz="1200" u="sng" kern="1200" dirty="0">
                <a:solidFill>
                  <a:schemeClr val="tx1"/>
                </a:solidFill>
                <a:effectLst/>
                <a:latin typeface="+mn-lt"/>
                <a:ea typeface="+mn-ea"/>
                <a:cs typeface="+mn-cs"/>
                <a:hlinkClick r:id="rId8"/>
              </a:rPr>
              <a:t>https://www.hsbc.com/careers/students-and-graduates/applying-	to-</a:t>
            </a:r>
            <a:r>
              <a:rPr lang="en-IN" sz="1200" u="sng" kern="1200" dirty="0" err="1">
                <a:solidFill>
                  <a:schemeClr val="tx1"/>
                </a:solidFill>
                <a:effectLst/>
                <a:latin typeface="+mn-lt"/>
                <a:ea typeface="+mn-ea"/>
                <a:cs typeface="+mn-cs"/>
                <a:hlinkClick r:id="rId8"/>
              </a:rPr>
              <a:t>hsbc</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(2024b). </a:t>
            </a:r>
            <a:r>
              <a:rPr lang="en-IN" sz="1200" i="1" kern="1200" dirty="0">
                <a:solidFill>
                  <a:schemeClr val="tx1"/>
                </a:solidFill>
                <a:effectLst/>
                <a:latin typeface="+mn-lt"/>
                <a:ea typeface="+mn-ea"/>
                <a:cs typeface="+mn-cs"/>
              </a:rPr>
              <a:t>Head of Digital Asset Technology @ HSBC | </a:t>
            </a:r>
            <a:r>
              <a:rPr lang="en-IN" sz="1200" i="1" kern="1200" dirty="0" err="1">
                <a:solidFill>
                  <a:schemeClr val="tx1"/>
                </a:solidFill>
                <a:effectLst/>
                <a:latin typeface="+mn-lt"/>
                <a:ea typeface="+mn-ea"/>
                <a:cs typeface="+mn-cs"/>
              </a:rPr>
              <a:t>JobzMall</a:t>
            </a:r>
            <a:r>
              <a:rPr lang="en-IN" sz="1200" kern="1200" dirty="0">
                <a:solidFill>
                  <a:schemeClr val="tx1"/>
                </a:solidFill>
                <a:effectLst/>
                <a:latin typeface="+mn-lt"/>
                <a:ea typeface="+mn-ea"/>
                <a:cs typeface="+mn-cs"/>
              </a:rPr>
              <a:t>. [online] Jobzmall.com. Available at: </a:t>
            </a:r>
            <a:r>
              <a:rPr lang="en-IN" sz="1200" u="sng" kern="1200" dirty="0">
                <a:solidFill>
                  <a:schemeClr val="tx1"/>
                </a:solidFill>
                <a:effectLst/>
                <a:latin typeface="+mn-lt"/>
                <a:ea typeface="+mn-ea"/>
                <a:cs typeface="+mn-cs"/>
                <a:hlinkClick r:id="rId9"/>
              </a:rPr>
              <a:t>https://www.jobzmall.com/hsbc/job/head-of-digital-asset-	technology</a:t>
            </a:r>
            <a:r>
              <a:rPr lang="en-IN" sz="1200" kern="1200" dirty="0">
                <a:solidFill>
                  <a:schemeClr val="tx1"/>
                </a:solidFill>
                <a:effectLst/>
                <a:latin typeface="+mn-lt"/>
                <a:ea typeface="+mn-ea"/>
                <a:cs typeface="+mn-cs"/>
              </a:rPr>
              <a:t> [Accessed 4 Oct. 2025].</a:t>
            </a:r>
          </a:p>
          <a:p>
            <a:r>
              <a:rPr lang="en-IN" sz="1200" kern="1200" dirty="0">
                <a:solidFill>
                  <a:schemeClr val="tx1"/>
                </a:solidFill>
                <a:effectLst/>
                <a:latin typeface="+mn-lt"/>
                <a:ea typeface="+mn-ea"/>
                <a:cs typeface="+mn-cs"/>
              </a:rPr>
              <a:t>HSBC (2024c). </a:t>
            </a:r>
            <a:r>
              <a:rPr lang="en-IN" sz="1200" i="1" kern="1200" dirty="0">
                <a:solidFill>
                  <a:schemeClr val="tx1"/>
                </a:solidFill>
                <a:effectLst/>
                <a:latin typeface="+mn-lt"/>
                <a:ea typeface="+mn-ea"/>
                <a:cs typeface="+mn-cs"/>
              </a:rPr>
              <a:t>Recent students and graduates talk about their experiences of beginning their careers in different parts of HSBC all over the globe</a:t>
            </a:r>
            <a:r>
              <a:rPr lang="en-IN" sz="1200" kern="1200" dirty="0">
                <a:solidFill>
                  <a:schemeClr val="tx1"/>
                </a:solidFill>
                <a:effectLst/>
                <a:latin typeface="+mn-lt"/>
                <a:ea typeface="+mn-ea"/>
                <a:cs typeface="+mn-cs"/>
              </a:rPr>
              <a:t>. [online] HSBC. Available at: 	</a:t>
            </a:r>
            <a:r>
              <a:rPr lang="en-IN" sz="1200" u="sng" kern="1200" dirty="0">
                <a:solidFill>
                  <a:schemeClr val="tx1"/>
                </a:solidFill>
                <a:effectLst/>
                <a:latin typeface="+mn-lt"/>
                <a:ea typeface="+mn-ea"/>
                <a:cs typeface="+mn-cs"/>
                <a:hlinkClick r:id="rId10"/>
              </a:rPr>
              <a:t>https://www.hsbc.com/careers</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(2025a). </a:t>
            </a:r>
            <a:r>
              <a:rPr lang="en-IN" sz="1200" i="1" kern="1200" dirty="0">
                <a:solidFill>
                  <a:schemeClr val="tx1"/>
                </a:solidFill>
                <a:effectLst/>
                <a:latin typeface="+mn-lt"/>
                <a:ea typeface="+mn-ea"/>
                <a:cs typeface="+mn-cs"/>
              </a:rPr>
              <a:t>Annual Report | HSBC Holdings plc</a:t>
            </a:r>
            <a:r>
              <a:rPr lang="en-IN" sz="1200" kern="1200" dirty="0">
                <a:solidFill>
                  <a:schemeClr val="tx1"/>
                </a:solidFill>
                <a:effectLst/>
                <a:latin typeface="+mn-lt"/>
                <a:ea typeface="+mn-ea"/>
                <a:cs typeface="+mn-cs"/>
              </a:rPr>
              <a:t>. [online] HSBC. Available at: </a:t>
            </a:r>
            <a:r>
              <a:rPr lang="en-IN" sz="1200" u="sng" kern="1200" dirty="0">
                <a:solidFill>
                  <a:schemeClr val="tx1"/>
                </a:solidFill>
                <a:effectLst/>
                <a:latin typeface="+mn-lt"/>
                <a:ea typeface="+mn-ea"/>
                <a:cs typeface="+mn-cs"/>
                <a:hlinkClick r:id="rId11"/>
              </a:rPr>
              <a:t>https://www.hsbc.com/investors/results-and-announcements/annual-report</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(2025b). </a:t>
            </a:r>
            <a:r>
              <a:rPr lang="en-IN" sz="1200" i="1" kern="1200" dirty="0">
                <a:solidFill>
                  <a:schemeClr val="tx1"/>
                </a:solidFill>
                <a:effectLst/>
                <a:latin typeface="+mn-lt"/>
                <a:ea typeface="+mn-ea"/>
                <a:cs typeface="+mn-cs"/>
              </a:rPr>
              <a:t>Group Infrastructure | Careers | HSBC Holdings plc</a:t>
            </a:r>
            <a:r>
              <a:rPr lang="en-IN" sz="1200" kern="1200" dirty="0">
                <a:solidFill>
                  <a:schemeClr val="tx1"/>
                </a:solidFill>
                <a:effectLst/>
                <a:latin typeface="+mn-lt"/>
                <a:ea typeface="+mn-ea"/>
                <a:cs typeface="+mn-cs"/>
              </a:rPr>
              <a:t>. [online] HSBC. Available at: </a:t>
            </a:r>
            <a:r>
              <a:rPr lang="en-IN" sz="1200" u="sng" kern="1200" dirty="0">
                <a:solidFill>
                  <a:schemeClr val="tx1"/>
                </a:solidFill>
                <a:effectLst/>
                <a:latin typeface="+mn-lt"/>
                <a:ea typeface="+mn-ea"/>
                <a:cs typeface="+mn-cs"/>
                <a:hlinkClick r:id="rId12"/>
              </a:rPr>
              <a:t>https://www.hsbc.com/careers/our-business-areas-and-teams/group-	infrastructure</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HSBC (2025c). </a:t>
            </a:r>
            <a:r>
              <a:rPr lang="en-IN" sz="1200" i="1" kern="1200" dirty="0">
                <a:solidFill>
                  <a:schemeClr val="tx1"/>
                </a:solidFill>
                <a:effectLst/>
                <a:latin typeface="+mn-lt"/>
                <a:ea typeface="+mn-ea"/>
                <a:cs typeface="+mn-cs"/>
              </a:rPr>
              <a:t>Risk &amp; Compliance Transformation Project Manager @ HSBC | </a:t>
            </a:r>
            <a:r>
              <a:rPr lang="en-IN" sz="1200" i="1" kern="1200" dirty="0" err="1">
                <a:solidFill>
                  <a:schemeClr val="tx1"/>
                </a:solidFill>
                <a:effectLst/>
                <a:latin typeface="+mn-lt"/>
                <a:ea typeface="+mn-ea"/>
                <a:cs typeface="+mn-cs"/>
              </a:rPr>
              <a:t>JobzMall</a:t>
            </a:r>
            <a:r>
              <a:rPr lang="en-IN" sz="1200" kern="1200" dirty="0">
                <a:solidFill>
                  <a:schemeClr val="tx1"/>
                </a:solidFill>
                <a:effectLst/>
                <a:latin typeface="+mn-lt"/>
                <a:ea typeface="+mn-ea"/>
                <a:cs typeface="+mn-cs"/>
              </a:rPr>
              <a:t>. [online] Jobzmall.com. Available at: </a:t>
            </a:r>
            <a:r>
              <a:rPr lang="en-IN" sz="1200" u="sng" kern="1200" dirty="0">
                <a:solidFill>
                  <a:schemeClr val="tx1"/>
                </a:solidFill>
                <a:effectLst/>
                <a:latin typeface="+mn-lt"/>
                <a:ea typeface="+mn-ea"/>
                <a:cs typeface="+mn-cs"/>
                <a:hlinkClick r:id="rId13"/>
              </a:rPr>
              <a:t>https://www.jobzmall.com/hsbc/job/risk-	compliance-transformation-project-manager</a:t>
            </a:r>
            <a:r>
              <a:rPr lang="en-IN" sz="1200" kern="1200" dirty="0">
                <a:solidFill>
                  <a:schemeClr val="tx1"/>
                </a:solidFill>
                <a:effectLst/>
                <a:latin typeface="+mn-lt"/>
                <a:ea typeface="+mn-ea"/>
                <a:cs typeface="+mn-cs"/>
              </a:rPr>
              <a:t> [Accessed 4 Oct. 2025].</a:t>
            </a:r>
          </a:p>
          <a:p>
            <a:r>
              <a:rPr lang="en-IN" sz="1200" kern="1200" dirty="0">
                <a:solidFill>
                  <a:schemeClr val="tx1"/>
                </a:solidFill>
                <a:effectLst/>
                <a:latin typeface="+mn-lt"/>
                <a:ea typeface="+mn-ea"/>
                <a:cs typeface="+mn-cs"/>
              </a:rPr>
              <a:t>McCulloch, A. (2025). </a:t>
            </a:r>
            <a:r>
              <a:rPr lang="en-IN" sz="1200" i="1" kern="1200" dirty="0">
                <a:solidFill>
                  <a:schemeClr val="tx1"/>
                </a:solidFill>
                <a:effectLst/>
                <a:latin typeface="+mn-lt"/>
                <a:ea typeface="+mn-ea"/>
                <a:cs typeface="+mn-cs"/>
              </a:rPr>
              <a:t>HSBC employees warned of office attendance link to pay</a:t>
            </a:r>
            <a:r>
              <a:rPr lang="en-IN" sz="1200" kern="1200" dirty="0">
                <a:solidFill>
                  <a:schemeClr val="tx1"/>
                </a:solidFill>
                <a:effectLst/>
                <a:latin typeface="+mn-lt"/>
                <a:ea typeface="+mn-ea"/>
                <a:cs typeface="+mn-cs"/>
              </a:rPr>
              <a:t>. [online] Personnel Today. Available at: </a:t>
            </a:r>
            <a:r>
              <a:rPr lang="en-IN" sz="1200" u="sng" kern="1200" dirty="0">
                <a:solidFill>
                  <a:schemeClr val="tx1"/>
                </a:solidFill>
                <a:effectLst/>
                <a:latin typeface="+mn-lt"/>
                <a:ea typeface="+mn-ea"/>
                <a:cs typeface="+mn-cs"/>
                <a:hlinkClick r:id="rId14"/>
              </a:rPr>
              <a:t>https://www.personneltoday.com/hr/hsbc-employees-	warned-of-office-attendance-link-to-pay/</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MIT (2022). </a:t>
            </a:r>
            <a:r>
              <a:rPr lang="en-IN" sz="1200" i="1" kern="1200" dirty="0">
                <a:solidFill>
                  <a:schemeClr val="tx1"/>
                </a:solidFill>
                <a:effectLst/>
                <a:latin typeface="+mn-lt"/>
                <a:ea typeface="+mn-ea"/>
                <a:cs typeface="+mn-cs"/>
              </a:rPr>
              <a:t>Using the STAR method for your next </a:t>
            </a:r>
            <a:r>
              <a:rPr lang="en-IN" sz="1200" i="1" kern="1200" dirty="0" err="1">
                <a:solidFill>
                  <a:schemeClr val="tx1"/>
                </a:solidFill>
                <a:effectLst/>
                <a:latin typeface="+mn-lt"/>
                <a:ea typeface="+mn-ea"/>
                <a:cs typeface="+mn-cs"/>
              </a:rPr>
              <a:t>behavioral</a:t>
            </a:r>
            <a:r>
              <a:rPr lang="en-IN" sz="1200" i="1" kern="1200" dirty="0">
                <a:solidFill>
                  <a:schemeClr val="tx1"/>
                </a:solidFill>
                <a:effectLst/>
                <a:latin typeface="+mn-lt"/>
                <a:ea typeface="+mn-ea"/>
                <a:cs typeface="+mn-cs"/>
              </a:rPr>
              <a:t> interview</a:t>
            </a:r>
            <a:r>
              <a:rPr lang="en-IN" sz="1200" kern="1200" dirty="0">
                <a:solidFill>
                  <a:schemeClr val="tx1"/>
                </a:solidFill>
                <a:effectLst/>
                <a:latin typeface="+mn-lt"/>
                <a:ea typeface="+mn-ea"/>
                <a:cs typeface="+mn-cs"/>
              </a:rPr>
              <a:t>. [online] Career Advising &amp; Professional Development | MIT. Available at: 	</a:t>
            </a:r>
            <a:r>
              <a:rPr lang="en-IN" sz="1200" u="sng" kern="1200" dirty="0">
                <a:solidFill>
                  <a:schemeClr val="tx1"/>
                </a:solidFill>
                <a:effectLst/>
                <a:latin typeface="+mn-lt"/>
                <a:ea typeface="+mn-ea"/>
                <a:cs typeface="+mn-cs"/>
                <a:hlinkClick r:id="rId15"/>
              </a:rPr>
              <a:t>https://capd.mit.edu/resources/the-star-method-for-behavioral-interviews/</a:t>
            </a:r>
            <a:r>
              <a:rPr lang="en-IN" sz="1200" kern="1200" dirty="0">
                <a:solidFill>
                  <a:schemeClr val="tx1"/>
                </a:solidFill>
                <a:effectLst/>
                <a:latin typeface="+mn-lt"/>
                <a:ea typeface="+mn-ea"/>
                <a:cs typeface="+mn-cs"/>
              </a:rPr>
              <a:t>. </a:t>
            </a:r>
          </a:p>
          <a:p>
            <a:r>
              <a:rPr lang="en-IN" sz="1200" kern="1200" dirty="0" err="1">
                <a:solidFill>
                  <a:schemeClr val="tx1"/>
                </a:solidFill>
                <a:effectLst/>
                <a:latin typeface="+mn-lt"/>
                <a:ea typeface="+mn-ea"/>
                <a:cs typeface="+mn-cs"/>
              </a:rPr>
              <a:t>Montagna</a:t>
            </a:r>
            <a:r>
              <a:rPr lang="en-IN" sz="1200" kern="1200" dirty="0">
                <a:solidFill>
                  <a:schemeClr val="tx1"/>
                </a:solidFill>
                <a:effectLst/>
                <a:latin typeface="+mn-lt"/>
                <a:ea typeface="+mn-ea"/>
                <a:cs typeface="+mn-cs"/>
              </a:rPr>
              <a:t>, S. (2022). </a:t>
            </a:r>
            <a:r>
              <a:rPr lang="en-IN" sz="1200" i="1" kern="1200" dirty="0">
                <a:solidFill>
                  <a:schemeClr val="tx1"/>
                </a:solidFill>
                <a:effectLst/>
                <a:latin typeface="+mn-lt"/>
                <a:ea typeface="+mn-ea"/>
                <a:cs typeface="+mn-cs"/>
              </a:rPr>
              <a:t>Preparing for an interview? Apply the Socratic Questions to land your next job</a:t>
            </a:r>
            <a:r>
              <a:rPr lang="en-IN" sz="1200" kern="1200" dirty="0">
                <a:solidFill>
                  <a:schemeClr val="tx1"/>
                </a:solidFill>
                <a:effectLst/>
                <a:latin typeface="+mn-lt"/>
                <a:ea typeface="+mn-ea"/>
                <a:cs typeface="+mn-cs"/>
              </a:rPr>
              <a:t>. [online] Medium. Available at: </a:t>
            </a:r>
            <a:r>
              <a:rPr lang="en-IN" sz="1200" u="sng" kern="1200" dirty="0">
                <a:solidFill>
                  <a:schemeClr val="tx1"/>
                </a:solidFill>
                <a:effectLst/>
                <a:latin typeface="+mn-lt"/>
                <a:ea typeface="+mn-ea"/>
                <a:cs typeface="+mn-cs"/>
                <a:hlinkClick r:id="rId16"/>
              </a:rPr>
              <a:t>https://stefania-	montagna21.medium.com/preparing-for-an-interview-apply-the-socratic-questions-to-land-your-next-job-b4c89ddf0300</a:t>
            </a:r>
            <a:r>
              <a:rPr lang="en-IN" sz="1200" kern="1200" dirty="0">
                <a:solidFill>
                  <a:schemeClr val="tx1"/>
                </a:solidFill>
                <a:effectLst/>
                <a:latin typeface="+mn-lt"/>
                <a:ea typeface="+mn-ea"/>
                <a:cs typeface="+mn-cs"/>
              </a:rPr>
              <a:t> [Accessed 4 Oct. 2025].</a:t>
            </a:r>
          </a:p>
          <a:p>
            <a:r>
              <a:rPr lang="en-IN" sz="1200" kern="1200" dirty="0">
                <a:solidFill>
                  <a:schemeClr val="tx1"/>
                </a:solidFill>
                <a:effectLst/>
                <a:latin typeface="+mn-lt"/>
                <a:ea typeface="+mn-ea"/>
                <a:cs typeface="+mn-cs"/>
              </a:rPr>
              <a:t>Sutton, J. (2020). </a:t>
            </a:r>
            <a:r>
              <a:rPr lang="en-IN" sz="1200" i="1" kern="1200" dirty="0">
                <a:solidFill>
                  <a:schemeClr val="tx1"/>
                </a:solidFill>
                <a:effectLst/>
                <a:latin typeface="+mn-lt"/>
                <a:ea typeface="+mn-ea"/>
                <a:cs typeface="+mn-cs"/>
              </a:rPr>
              <a:t>Socratic questioning in psychology: Examples and techniques</a:t>
            </a:r>
            <a:r>
              <a:rPr lang="en-IN" sz="1200" kern="1200" dirty="0">
                <a:solidFill>
                  <a:schemeClr val="tx1"/>
                </a:solidFill>
                <a:effectLst/>
                <a:latin typeface="+mn-lt"/>
                <a:ea typeface="+mn-ea"/>
                <a:cs typeface="+mn-cs"/>
              </a:rPr>
              <a:t>. [online] Positive Psychology. Available at: </a:t>
            </a:r>
            <a:r>
              <a:rPr lang="en-IN" sz="1200" u="sng" kern="1200" dirty="0">
                <a:solidFill>
                  <a:schemeClr val="tx1"/>
                </a:solidFill>
                <a:effectLst/>
                <a:latin typeface="+mn-lt"/>
                <a:ea typeface="+mn-ea"/>
                <a:cs typeface="+mn-cs"/>
                <a:hlinkClick r:id="rId17"/>
              </a:rPr>
              <a:t>https://positivepsychology.com/socratic-	questioning/</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Team, B. (2023). </a:t>
            </a:r>
            <a:r>
              <a:rPr lang="en-IN" sz="1200" i="1" kern="1200" dirty="0">
                <a:solidFill>
                  <a:schemeClr val="tx1"/>
                </a:solidFill>
                <a:effectLst/>
                <a:latin typeface="+mn-lt"/>
                <a:ea typeface="+mn-ea"/>
                <a:cs typeface="+mn-cs"/>
              </a:rPr>
              <a:t>8 Simon Sinek Quotes That Will Change The Way You Do Business</a:t>
            </a:r>
            <a:r>
              <a:rPr lang="en-IN" sz="1200" kern="1200" dirty="0">
                <a:solidFill>
                  <a:schemeClr val="tx1"/>
                </a:solidFill>
                <a:effectLst/>
                <a:latin typeface="+mn-lt"/>
                <a:ea typeface="+mn-ea"/>
                <a:cs typeface="+mn-cs"/>
              </a:rPr>
              <a:t>. [online] Benchmark Email. Available at: </a:t>
            </a:r>
            <a:r>
              <a:rPr lang="en-IN" sz="1200" u="sng" kern="1200" dirty="0">
                <a:solidFill>
                  <a:schemeClr val="tx1"/>
                </a:solidFill>
                <a:effectLst/>
                <a:latin typeface="+mn-lt"/>
                <a:ea typeface="+mn-ea"/>
                <a:cs typeface="+mn-cs"/>
                <a:hlinkClick r:id="rId18"/>
              </a:rPr>
              <a:t>https://www.benchmarkemail.com/blog/simon-	</a:t>
            </a:r>
            <a:r>
              <a:rPr lang="en-IN" sz="1200" u="sng" kern="1200" dirty="0" err="1">
                <a:solidFill>
                  <a:schemeClr val="tx1"/>
                </a:solidFill>
                <a:effectLst/>
                <a:latin typeface="+mn-lt"/>
                <a:ea typeface="+mn-ea"/>
                <a:cs typeface="+mn-cs"/>
                <a:hlinkClick r:id="rId18"/>
              </a:rPr>
              <a:t>sinek</a:t>
            </a:r>
            <a:r>
              <a:rPr lang="en-IN" sz="1200" u="sng" kern="1200" dirty="0">
                <a:solidFill>
                  <a:schemeClr val="tx1"/>
                </a:solidFill>
                <a:effectLst/>
                <a:latin typeface="+mn-lt"/>
                <a:ea typeface="+mn-ea"/>
                <a:cs typeface="+mn-cs"/>
                <a:hlinkClick r:id="rId18"/>
              </a:rPr>
              <a:t>-quotes-will-change-your-business/</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The FINANCIAL (2025). </a:t>
            </a:r>
            <a:r>
              <a:rPr lang="en-IN" sz="1200" i="1" kern="1200" dirty="0">
                <a:solidFill>
                  <a:schemeClr val="tx1"/>
                </a:solidFill>
                <a:effectLst/>
                <a:latin typeface="+mn-lt"/>
                <a:ea typeface="+mn-ea"/>
                <a:cs typeface="+mn-cs"/>
              </a:rPr>
              <a:t>How Structured Interviewing Reduces Bias in Hiring</a:t>
            </a:r>
            <a:r>
              <a:rPr lang="en-IN" sz="1200" kern="1200" dirty="0">
                <a:solidFill>
                  <a:schemeClr val="tx1"/>
                </a:solidFill>
                <a:effectLst/>
                <a:latin typeface="+mn-lt"/>
                <a:ea typeface="+mn-ea"/>
                <a:cs typeface="+mn-cs"/>
              </a:rPr>
              <a:t>. [online] FINCHANNEL. Available at: </a:t>
            </a:r>
            <a:r>
              <a:rPr lang="en-IN" sz="1200" u="sng" kern="1200" dirty="0">
                <a:solidFill>
                  <a:schemeClr val="tx1"/>
                </a:solidFill>
                <a:effectLst/>
                <a:latin typeface="+mn-lt"/>
                <a:ea typeface="+mn-ea"/>
                <a:cs typeface="+mn-cs"/>
                <a:hlinkClick r:id="rId19"/>
              </a:rPr>
              <a:t>https://finchannel.com/how-structured-interviewing-reduces-	bias-in-hiring/125211/business-2/2025/04/</a:t>
            </a:r>
            <a:r>
              <a:rPr lang="en-IN"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0F7B2C4-8D5D-427E-8BB6-F1EF4D98ECE0}" type="slidenum">
              <a:rPr lang="en-IN" smtClean="0"/>
              <a:t>17</a:t>
            </a:fld>
            <a:endParaRPr lang="en-IN"/>
          </a:p>
        </p:txBody>
      </p:sp>
    </p:spTree>
    <p:extLst>
      <p:ext uri="{BB962C8B-B14F-4D97-AF65-F5344CB8AC3E}">
        <p14:creationId xmlns:p14="http://schemas.microsoft.com/office/powerpoint/2010/main" val="2917052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jpe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jpe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jpe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13.jpe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2.svg"/><Relationship Id="rId11" Type="http://schemas.openxmlformats.org/officeDocument/2006/relationships/image" Target="../media/image35.png"/><Relationship Id="rId5" Type="http://schemas.openxmlformats.org/officeDocument/2006/relationships/image" Target="../media/image31.png"/><Relationship Id="rId10" Type="http://schemas.openxmlformats.org/officeDocument/2006/relationships/image" Target="../media/image34.png"/><Relationship Id="rId4" Type="http://schemas.openxmlformats.org/officeDocument/2006/relationships/image" Target="../media/image13.jpeg"/><Relationship Id="rId9" Type="http://schemas.openxmlformats.org/officeDocument/2006/relationships/image" Target="../media/image33.png"/></Relationships>
</file>

<file path=ppt/slides/_rels/slide10.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13.jpeg"/><Relationship Id="rId9"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13.jpeg"/><Relationship Id="rId9" Type="http://schemas.openxmlformats.org/officeDocument/2006/relationships/image" Target="../media/image39.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jpeg"/><Relationship Id="rId7"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13.jpeg"/><Relationship Id="rId9" Type="http://schemas.openxmlformats.org/officeDocument/2006/relationships/image" Target="../media/image43.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24.sv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1.jpeg"/><Relationship Id="rId7"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8" Type="http://schemas.openxmlformats.org/officeDocument/2006/relationships/hyperlink" Target="https://www.business.gov.uk/campaign/uk-services-for-buyers-in-the-middle-east/uk-fintech-middle-east/uk-fintech-middle-east/uk-fintech-middle-east-hsbc" TargetMode="External"/><Relationship Id="rId13" Type="http://schemas.openxmlformats.org/officeDocument/2006/relationships/image" Target="../media/image41.svg"/><Relationship Id="rId3" Type="http://schemas.openxmlformats.org/officeDocument/2006/relationships/image" Target="../media/image1.jpeg"/><Relationship Id="rId7" Type="http://schemas.openxmlformats.org/officeDocument/2006/relationships/hyperlink" Target="https://workjoy.co/blog/simon-sinek-quotes" TargetMode="External"/><Relationship Id="rId12"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1007/s11934-022-01116-7" TargetMode="External"/><Relationship Id="rId11" Type="http://schemas.openxmlformats.org/officeDocument/2006/relationships/hyperlink" Target="https://www.hercjobs.org/panel-interviews-101-proven-strategies-for-success" TargetMode="External"/><Relationship Id="rId5" Type="http://schemas.openxmlformats.org/officeDocument/2006/relationships/hyperlink" Target="https://www.barraiser.com/blogs/one-on-one-interview-vs-panel-interview-key-differences-benefits-best-practices" TargetMode="External"/><Relationship Id="rId10" Type="http://schemas.openxmlformats.org/officeDocument/2006/relationships/hyperlink" Target="https://technologymagazine.com/news/hsbc-us-54-1bn-investment-to-transition-to-net-zero" TargetMode="External"/><Relationship Id="rId4" Type="http://schemas.openxmlformats.org/officeDocument/2006/relationships/image" Target="../media/image2.jpeg"/><Relationship Id="rId9" Type="http://schemas.openxmlformats.org/officeDocument/2006/relationships/hyperlink" Target="https://aimagazine.com/news/hsbc-us-54-1bn-investment-to-transition-to-net-zero" TargetMode="External"/><Relationship Id="rId1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70" b="-3370"/>
            </a:stretch>
          </a:blipFill>
        </p:spPr>
        <p:txBody>
          <a:bodyPr/>
          <a:lstStyle/>
          <a:p>
            <a:endParaRPr lang="en-GB"/>
          </a:p>
        </p:txBody>
      </p:sp>
      <p:sp>
        <p:nvSpPr>
          <p:cNvPr id="3" name="Freeform 3"/>
          <p:cNvSpPr/>
          <p:nvPr/>
        </p:nvSpPr>
        <p:spPr>
          <a:xfrm>
            <a:off x="3447733" y="3531342"/>
            <a:ext cx="12505046" cy="3615073"/>
          </a:xfrm>
          <a:custGeom>
            <a:avLst/>
            <a:gdLst/>
            <a:ahLst/>
            <a:cxnLst/>
            <a:rect l="l" t="t" r="r" b="b"/>
            <a:pathLst>
              <a:path w="13617558" h="4005832">
                <a:moveTo>
                  <a:pt x="0" y="0"/>
                </a:moveTo>
                <a:lnTo>
                  <a:pt x="13617558" y="0"/>
                </a:lnTo>
                <a:lnTo>
                  <a:pt x="13617558" y="4005832"/>
                </a:lnTo>
                <a:lnTo>
                  <a:pt x="0" y="4005832"/>
                </a:lnTo>
                <a:lnTo>
                  <a:pt x="0" y="0"/>
                </a:lnTo>
                <a:close/>
              </a:path>
            </a:pathLst>
          </a:custGeom>
          <a:blipFill>
            <a:blip r:embed="rId3"/>
            <a:stretch>
              <a:fillRect/>
            </a:stretch>
          </a:blipFill>
        </p:spPr>
        <p:txBody>
          <a:bodyPr/>
          <a:lstStyle/>
          <a:p>
            <a:endParaRPr lang="en-GB"/>
          </a:p>
        </p:txBody>
      </p:sp>
      <p:sp>
        <p:nvSpPr>
          <p:cNvPr id="4" name="Freeform 4"/>
          <p:cNvSpPr/>
          <p:nvPr/>
        </p:nvSpPr>
        <p:spPr>
          <a:xfrm rot="-587749">
            <a:off x="896731" y="902603"/>
            <a:ext cx="3669743" cy="3957566"/>
          </a:xfrm>
          <a:custGeom>
            <a:avLst/>
            <a:gdLst/>
            <a:ahLst/>
            <a:cxnLst/>
            <a:rect l="l" t="t" r="r" b="b"/>
            <a:pathLst>
              <a:path w="3669743" h="3957566">
                <a:moveTo>
                  <a:pt x="0" y="0"/>
                </a:moveTo>
                <a:lnTo>
                  <a:pt x="3669743" y="0"/>
                </a:lnTo>
                <a:lnTo>
                  <a:pt x="3669743" y="3957566"/>
                </a:lnTo>
                <a:lnTo>
                  <a:pt x="0" y="3957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4200808" y="5523025"/>
            <a:ext cx="3503943" cy="4194960"/>
          </a:xfrm>
          <a:custGeom>
            <a:avLst/>
            <a:gdLst/>
            <a:ahLst/>
            <a:cxnLst/>
            <a:rect l="l" t="t" r="r" b="b"/>
            <a:pathLst>
              <a:path w="3503943" h="4194960">
                <a:moveTo>
                  <a:pt x="0" y="0"/>
                </a:moveTo>
                <a:lnTo>
                  <a:pt x="3503943" y="0"/>
                </a:lnTo>
                <a:lnTo>
                  <a:pt x="3503943" y="4194960"/>
                </a:lnTo>
                <a:lnTo>
                  <a:pt x="0" y="419496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2205046">
            <a:off x="1284217" y="6453093"/>
            <a:ext cx="3401537" cy="3307863"/>
          </a:xfrm>
          <a:custGeom>
            <a:avLst/>
            <a:gdLst/>
            <a:ahLst/>
            <a:cxnLst/>
            <a:rect l="l" t="t" r="r" b="b"/>
            <a:pathLst>
              <a:path w="3401537" h="3307863">
                <a:moveTo>
                  <a:pt x="0" y="0"/>
                </a:moveTo>
                <a:lnTo>
                  <a:pt x="3401537" y="0"/>
                </a:lnTo>
                <a:lnTo>
                  <a:pt x="3401537" y="3307863"/>
                </a:lnTo>
                <a:lnTo>
                  <a:pt x="0" y="330786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7862188" y="7620505"/>
            <a:ext cx="2885191" cy="3063427"/>
          </a:xfrm>
          <a:custGeom>
            <a:avLst/>
            <a:gdLst/>
            <a:ahLst/>
            <a:cxnLst/>
            <a:rect l="l" t="t" r="r" b="b"/>
            <a:pathLst>
              <a:path w="2885191" h="3063427">
                <a:moveTo>
                  <a:pt x="0" y="0"/>
                </a:moveTo>
                <a:lnTo>
                  <a:pt x="2885191" y="0"/>
                </a:lnTo>
                <a:lnTo>
                  <a:pt x="2885191" y="3063427"/>
                </a:lnTo>
                <a:lnTo>
                  <a:pt x="0" y="306342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rot="2205046">
            <a:off x="7222746" y="-195142"/>
            <a:ext cx="3373222" cy="3280328"/>
          </a:xfrm>
          <a:custGeom>
            <a:avLst/>
            <a:gdLst/>
            <a:ahLst/>
            <a:cxnLst/>
            <a:rect l="l" t="t" r="r" b="b"/>
            <a:pathLst>
              <a:path w="3373222" h="3280328">
                <a:moveTo>
                  <a:pt x="0" y="0"/>
                </a:moveTo>
                <a:lnTo>
                  <a:pt x="3373222" y="0"/>
                </a:lnTo>
                <a:lnTo>
                  <a:pt x="3373222" y="3280328"/>
                </a:lnTo>
                <a:lnTo>
                  <a:pt x="0" y="32803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rot="-2046185">
            <a:off x="13892874" y="465869"/>
            <a:ext cx="2885191" cy="3063427"/>
          </a:xfrm>
          <a:custGeom>
            <a:avLst/>
            <a:gdLst/>
            <a:ahLst/>
            <a:cxnLst/>
            <a:rect l="l" t="t" r="r" b="b"/>
            <a:pathLst>
              <a:path w="2885191" h="3063427">
                <a:moveTo>
                  <a:pt x="0" y="0"/>
                </a:moveTo>
                <a:lnTo>
                  <a:pt x="2885191" y="0"/>
                </a:lnTo>
                <a:lnTo>
                  <a:pt x="2885191" y="3063427"/>
                </a:lnTo>
                <a:lnTo>
                  <a:pt x="0" y="306342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rot="2586496">
            <a:off x="4301332" y="116295"/>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p:cNvSpPr txBox="1"/>
          <p:nvPr/>
        </p:nvSpPr>
        <p:spPr>
          <a:xfrm>
            <a:off x="3110274" y="3623144"/>
            <a:ext cx="12203447" cy="3331618"/>
          </a:xfrm>
          <a:prstGeom prst="rect">
            <a:avLst/>
          </a:prstGeom>
        </p:spPr>
        <p:txBody>
          <a:bodyPr lIns="0" tIns="0" rIns="0" bIns="0" rtlCol="0" anchor="t">
            <a:spAutoFit/>
          </a:bodyPr>
          <a:lstStyle/>
          <a:p>
            <a:pPr algn="ctr">
              <a:lnSpc>
                <a:spcPts val="9032"/>
              </a:lnSpc>
              <a:spcBef>
                <a:spcPct val="0"/>
              </a:spcBef>
            </a:pPr>
            <a:r>
              <a:rPr lang="en-GB" sz="5400" b="1" spc="406" dirty="0">
                <a:solidFill>
                  <a:srgbClr val="543923"/>
                </a:solidFill>
                <a:latin typeface="Arial" panose="020B0604020202020204" pitchFamily="34" charset="0"/>
                <a:ea typeface="Blueberry"/>
                <a:cs typeface="Arial" panose="020B0604020202020204" pitchFamily="34" charset="0"/>
                <a:sym typeface="Blueberry"/>
              </a:rPr>
              <a:t>LCLM5002 Developing and Managing Individuals and Teams</a:t>
            </a:r>
            <a:endParaRPr lang="en-US" sz="5400" b="1" spc="406"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13" name="Freeform 13"/>
          <p:cNvSpPr/>
          <p:nvPr/>
        </p:nvSpPr>
        <p:spPr>
          <a:xfrm rot="-1767038">
            <a:off x="16822625" y="383729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rot="-1767038">
            <a:off x="12145953" y="116295"/>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5" name="Freeform 15"/>
          <p:cNvSpPr/>
          <p:nvPr/>
        </p:nvSpPr>
        <p:spPr>
          <a:xfrm rot="1951986">
            <a:off x="11914682" y="8764427"/>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6" name="Freeform 16"/>
          <p:cNvSpPr/>
          <p:nvPr/>
        </p:nvSpPr>
        <p:spPr>
          <a:xfrm rot="-1422059">
            <a:off x="4301332" y="9812658"/>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7" name="Freeform 17"/>
          <p:cNvSpPr/>
          <p:nvPr/>
        </p:nvSpPr>
        <p:spPr>
          <a:xfrm rot="-1422059">
            <a:off x="-672347" y="6160594"/>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Freeform 18"/>
          <p:cNvSpPr/>
          <p:nvPr/>
        </p:nvSpPr>
        <p:spPr>
          <a:xfrm rot="-1422059">
            <a:off x="-449175" y="34012"/>
            <a:ext cx="2071986" cy="474869"/>
          </a:xfrm>
          <a:custGeom>
            <a:avLst/>
            <a:gdLst/>
            <a:ahLst/>
            <a:cxnLst/>
            <a:rect l="l" t="t" r="r" b="b"/>
            <a:pathLst>
              <a:path w="2071986" h="474869">
                <a:moveTo>
                  <a:pt x="0" y="0"/>
                </a:moveTo>
                <a:lnTo>
                  <a:pt x="2071985" y="0"/>
                </a:lnTo>
                <a:lnTo>
                  <a:pt x="2071985" y="474868"/>
                </a:lnTo>
                <a:lnTo>
                  <a:pt x="0" y="474868"/>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9" name="Freeform 19"/>
          <p:cNvSpPr/>
          <p:nvPr/>
        </p:nvSpPr>
        <p:spPr>
          <a:xfrm rot="-1422059">
            <a:off x="16847816" y="10049566"/>
            <a:ext cx="2071986" cy="474869"/>
          </a:xfrm>
          <a:custGeom>
            <a:avLst/>
            <a:gdLst/>
            <a:ahLst/>
            <a:cxnLst/>
            <a:rect l="l" t="t" r="r" b="b"/>
            <a:pathLst>
              <a:path w="2071986" h="474869">
                <a:moveTo>
                  <a:pt x="0" y="0"/>
                </a:moveTo>
                <a:lnTo>
                  <a:pt x="2071986" y="0"/>
                </a:lnTo>
                <a:lnTo>
                  <a:pt x="2071986" y="474868"/>
                </a:lnTo>
                <a:lnTo>
                  <a:pt x="0" y="474868"/>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0" name="Freeform 20"/>
          <p:cNvSpPr/>
          <p:nvPr/>
        </p:nvSpPr>
        <p:spPr>
          <a:xfrm rot="-6750975">
            <a:off x="-7293" y="1022676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1" name="Freeform 21"/>
          <p:cNvSpPr/>
          <p:nvPr/>
        </p:nvSpPr>
        <p:spPr>
          <a:xfrm rot="1436379">
            <a:off x="17396010" y="399954"/>
            <a:ext cx="2071986" cy="474869"/>
          </a:xfrm>
          <a:custGeom>
            <a:avLst/>
            <a:gdLst/>
            <a:ahLst/>
            <a:cxnLst/>
            <a:rect l="l" t="t" r="r" b="b"/>
            <a:pathLst>
              <a:path w="2071986" h="474869">
                <a:moveTo>
                  <a:pt x="0" y="0"/>
                </a:moveTo>
                <a:lnTo>
                  <a:pt x="2071986" y="0"/>
                </a:lnTo>
                <a:lnTo>
                  <a:pt x="2071986" y="474868"/>
                </a:lnTo>
                <a:lnTo>
                  <a:pt x="0" y="474868"/>
                </a:lnTo>
                <a:lnTo>
                  <a:pt x="0" y="0"/>
                </a:lnTo>
                <a:close/>
              </a:path>
            </a:pathLst>
          </a:custGeom>
          <a:blipFill>
            <a:blip r:embed="rId12">
              <a:alphaModFix amt="83000"/>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Freeform 3"/>
          <p:cNvSpPr/>
          <p:nvPr/>
        </p:nvSpPr>
        <p:spPr>
          <a:xfrm>
            <a:off x="2335221" y="3140584"/>
            <a:ext cx="13617558" cy="4005832"/>
          </a:xfrm>
          <a:custGeom>
            <a:avLst/>
            <a:gdLst/>
            <a:ahLst/>
            <a:cxnLst/>
            <a:rect l="l" t="t" r="r" b="b"/>
            <a:pathLst>
              <a:path w="13617558" h="4005832">
                <a:moveTo>
                  <a:pt x="0" y="0"/>
                </a:moveTo>
                <a:lnTo>
                  <a:pt x="13617558" y="0"/>
                </a:lnTo>
                <a:lnTo>
                  <a:pt x="13617558" y="4005832"/>
                </a:lnTo>
                <a:lnTo>
                  <a:pt x="0" y="4005832"/>
                </a:lnTo>
                <a:lnTo>
                  <a:pt x="0" y="0"/>
                </a:lnTo>
                <a:close/>
              </a:path>
            </a:pathLst>
          </a:custGeom>
          <a:blipFill>
            <a:blip r:embed="rId4"/>
            <a:stretch>
              <a:fillRect/>
            </a:stretch>
          </a:blipFill>
        </p:spPr>
        <p:txBody>
          <a:bodyPr/>
          <a:lstStyle/>
          <a:p>
            <a:endParaRPr lang="en-GB"/>
          </a:p>
        </p:txBody>
      </p:sp>
      <p:sp>
        <p:nvSpPr>
          <p:cNvPr id="4" name="Freeform 4"/>
          <p:cNvSpPr/>
          <p:nvPr/>
        </p:nvSpPr>
        <p:spPr>
          <a:xfrm rot="-587749">
            <a:off x="896731" y="902603"/>
            <a:ext cx="3669743" cy="3957566"/>
          </a:xfrm>
          <a:custGeom>
            <a:avLst/>
            <a:gdLst/>
            <a:ahLst/>
            <a:cxnLst/>
            <a:rect l="l" t="t" r="r" b="b"/>
            <a:pathLst>
              <a:path w="3669743" h="3957566">
                <a:moveTo>
                  <a:pt x="0" y="0"/>
                </a:moveTo>
                <a:lnTo>
                  <a:pt x="3669743" y="0"/>
                </a:lnTo>
                <a:lnTo>
                  <a:pt x="3669743" y="3957566"/>
                </a:lnTo>
                <a:lnTo>
                  <a:pt x="0" y="39575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4200808" y="5523025"/>
            <a:ext cx="3503943" cy="4194960"/>
          </a:xfrm>
          <a:custGeom>
            <a:avLst/>
            <a:gdLst/>
            <a:ahLst/>
            <a:cxnLst/>
            <a:rect l="l" t="t" r="r" b="b"/>
            <a:pathLst>
              <a:path w="3503943" h="4194960">
                <a:moveTo>
                  <a:pt x="0" y="0"/>
                </a:moveTo>
                <a:lnTo>
                  <a:pt x="3503943" y="0"/>
                </a:lnTo>
                <a:lnTo>
                  <a:pt x="3503943" y="4194960"/>
                </a:lnTo>
                <a:lnTo>
                  <a:pt x="0" y="41949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2205046">
            <a:off x="1284217" y="6453093"/>
            <a:ext cx="3401537" cy="3307863"/>
          </a:xfrm>
          <a:custGeom>
            <a:avLst/>
            <a:gdLst/>
            <a:ahLst/>
            <a:cxnLst/>
            <a:rect l="l" t="t" r="r" b="b"/>
            <a:pathLst>
              <a:path w="3401537" h="3307863">
                <a:moveTo>
                  <a:pt x="0" y="0"/>
                </a:moveTo>
                <a:lnTo>
                  <a:pt x="3401537" y="0"/>
                </a:lnTo>
                <a:lnTo>
                  <a:pt x="3401537" y="3307863"/>
                </a:lnTo>
                <a:lnTo>
                  <a:pt x="0" y="330786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7862188" y="7620505"/>
            <a:ext cx="2885191" cy="3063427"/>
          </a:xfrm>
          <a:custGeom>
            <a:avLst/>
            <a:gdLst/>
            <a:ahLst/>
            <a:cxnLst/>
            <a:rect l="l" t="t" r="r" b="b"/>
            <a:pathLst>
              <a:path w="2885191" h="3063427">
                <a:moveTo>
                  <a:pt x="0" y="0"/>
                </a:moveTo>
                <a:lnTo>
                  <a:pt x="2885191" y="0"/>
                </a:lnTo>
                <a:lnTo>
                  <a:pt x="2885191" y="3063427"/>
                </a:lnTo>
                <a:lnTo>
                  <a:pt x="0" y="306342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rot="2205046">
            <a:off x="7222746" y="-195142"/>
            <a:ext cx="3373222" cy="3280328"/>
          </a:xfrm>
          <a:custGeom>
            <a:avLst/>
            <a:gdLst/>
            <a:ahLst/>
            <a:cxnLst/>
            <a:rect l="l" t="t" r="r" b="b"/>
            <a:pathLst>
              <a:path w="3373222" h="3280328">
                <a:moveTo>
                  <a:pt x="0" y="0"/>
                </a:moveTo>
                <a:lnTo>
                  <a:pt x="3373222" y="0"/>
                </a:lnTo>
                <a:lnTo>
                  <a:pt x="3373222" y="3280328"/>
                </a:lnTo>
                <a:lnTo>
                  <a:pt x="0" y="32803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rot="-2046185">
            <a:off x="13892874" y="465869"/>
            <a:ext cx="2885191" cy="3063427"/>
          </a:xfrm>
          <a:custGeom>
            <a:avLst/>
            <a:gdLst/>
            <a:ahLst/>
            <a:cxnLst/>
            <a:rect l="l" t="t" r="r" b="b"/>
            <a:pathLst>
              <a:path w="2885191" h="3063427">
                <a:moveTo>
                  <a:pt x="0" y="0"/>
                </a:moveTo>
                <a:lnTo>
                  <a:pt x="2885191" y="0"/>
                </a:lnTo>
                <a:lnTo>
                  <a:pt x="2885191" y="3063427"/>
                </a:lnTo>
                <a:lnTo>
                  <a:pt x="0" y="306342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rot="2586496">
            <a:off x="4301332" y="116295"/>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3" name="Freeform 13"/>
          <p:cNvSpPr/>
          <p:nvPr/>
        </p:nvSpPr>
        <p:spPr>
          <a:xfrm rot="-1767038">
            <a:off x="16822625" y="383729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4" name="Freeform 14"/>
          <p:cNvSpPr/>
          <p:nvPr/>
        </p:nvSpPr>
        <p:spPr>
          <a:xfrm rot="-1767038">
            <a:off x="12145953" y="116295"/>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5" name="Freeform 15"/>
          <p:cNvSpPr/>
          <p:nvPr/>
        </p:nvSpPr>
        <p:spPr>
          <a:xfrm rot="1951986">
            <a:off x="11914682" y="8764427"/>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rot="-1422059">
            <a:off x="4301332" y="9812658"/>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rot="-1422059">
            <a:off x="-672347" y="6160594"/>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8" name="Freeform 18"/>
          <p:cNvSpPr/>
          <p:nvPr/>
        </p:nvSpPr>
        <p:spPr>
          <a:xfrm rot="-1422059">
            <a:off x="-449175" y="34012"/>
            <a:ext cx="2071986" cy="474869"/>
          </a:xfrm>
          <a:custGeom>
            <a:avLst/>
            <a:gdLst/>
            <a:ahLst/>
            <a:cxnLst/>
            <a:rect l="l" t="t" r="r" b="b"/>
            <a:pathLst>
              <a:path w="2071986" h="474869">
                <a:moveTo>
                  <a:pt x="0" y="0"/>
                </a:moveTo>
                <a:lnTo>
                  <a:pt x="2071985" y="0"/>
                </a:lnTo>
                <a:lnTo>
                  <a:pt x="2071985" y="474868"/>
                </a:lnTo>
                <a:lnTo>
                  <a:pt x="0" y="474868"/>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9" name="Freeform 19"/>
          <p:cNvSpPr/>
          <p:nvPr/>
        </p:nvSpPr>
        <p:spPr>
          <a:xfrm rot="-1422059">
            <a:off x="16847816" y="10049566"/>
            <a:ext cx="2071986" cy="474869"/>
          </a:xfrm>
          <a:custGeom>
            <a:avLst/>
            <a:gdLst/>
            <a:ahLst/>
            <a:cxnLst/>
            <a:rect l="l" t="t" r="r" b="b"/>
            <a:pathLst>
              <a:path w="2071986" h="474869">
                <a:moveTo>
                  <a:pt x="0" y="0"/>
                </a:moveTo>
                <a:lnTo>
                  <a:pt x="2071986" y="0"/>
                </a:lnTo>
                <a:lnTo>
                  <a:pt x="2071986" y="474868"/>
                </a:lnTo>
                <a:lnTo>
                  <a:pt x="0" y="474868"/>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rot="-6750975">
            <a:off x="-7293" y="1022676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1" name="Freeform 21"/>
          <p:cNvSpPr/>
          <p:nvPr/>
        </p:nvSpPr>
        <p:spPr>
          <a:xfrm rot="1436379">
            <a:off x="17396010" y="399954"/>
            <a:ext cx="2071986" cy="474869"/>
          </a:xfrm>
          <a:custGeom>
            <a:avLst/>
            <a:gdLst/>
            <a:ahLst/>
            <a:cxnLst/>
            <a:rect l="l" t="t" r="r" b="b"/>
            <a:pathLst>
              <a:path w="2071986" h="474869">
                <a:moveTo>
                  <a:pt x="0" y="0"/>
                </a:moveTo>
                <a:lnTo>
                  <a:pt x="2071986" y="0"/>
                </a:lnTo>
                <a:lnTo>
                  <a:pt x="2071986" y="474868"/>
                </a:lnTo>
                <a:lnTo>
                  <a:pt x="0" y="474868"/>
                </a:lnTo>
                <a:lnTo>
                  <a:pt x="0" y="0"/>
                </a:lnTo>
                <a:close/>
              </a:path>
            </a:pathLst>
          </a:custGeom>
          <a:blipFill>
            <a:blip r:embed="rId13">
              <a:alphaModFix amt="83000"/>
              <a:extLst>
                <a:ext uri="{96DAC541-7B7A-43D3-8B79-37D633B846F1}">
                  <asvg:svgBlip xmlns:asvg="http://schemas.microsoft.com/office/drawing/2016/SVG/main" r:embed="rId14"/>
                </a:ext>
              </a:extLst>
            </a:blip>
            <a:stretch>
              <a:fillRect/>
            </a:stretch>
          </a:blipFill>
        </p:spPr>
        <p:txBody>
          <a:bodyPr/>
          <a:lstStyle/>
          <a:p>
            <a:endParaRPr lang="en-GB"/>
          </a:p>
        </p:txBody>
      </p:sp>
      <p:graphicFrame>
        <p:nvGraphicFramePr>
          <p:cNvPr id="12" name="Table 11"/>
          <p:cNvGraphicFramePr>
            <a:graphicFrameLocks noGrp="1"/>
          </p:cNvGraphicFramePr>
          <p:nvPr>
            <p:extLst>
              <p:ext uri="{D42A27DB-BD31-4B8C-83A1-F6EECF244321}">
                <p14:modId xmlns:p14="http://schemas.microsoft.com/office/powerpoint/2010/main" val="3997885106"/>
              </p:ext>
            </p:extLst>
          </p:nvPr>
        </p:nvGraphicFramePr>
        <p:xfrm>
          <a:off x="3110274" y="3648593"/>
          <a:ext cx="12192000" cy="3135006"/>
        </p:xfrm>
        <a:graphic>
          <a:graphicData uri="http://schemas.openxmlformats.org/drawingml/2006/table">
            <a:tbl>
              <a:tblPr firstRow="1" bandRow="1">
                <a:tableStyleId>{912C8C85-51F0-491E-9774-3900AFEF0FD7}</a:tableStyleId>
              </a:tblPr>
              <a:tblGrid>
                <a:gridCol w="6096000">
                  <a:extLst>
                    <a:ext uri="{9D8B030D-6E8A-4147-A177-3AD203B41FA5}">
                      <a16:colId xmlns:a16="http://schemas.microsoft.com/office/drawing/2014/main" val="4058147674"/>
                    </a:ext>
                  </a:extLst>
                </a:gridCol>
                <a:gridCol w="6096000">
                  <a:extLst>
                    <a:ext uri="{9D8B030D-6E8A-4147-A177-3AD203B41FA5}">
                      <a16:colId xmlns:a16="http://schemas.microsoft.com/office/drawing/2014/main" val="3842401578"/>
                    </a:ext>
                  </a:extLst>
                </a:gridCol>
              </a:tblGrid>
              <a:tr h="74020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effectLst/>
                          <a:latin typeface="Arial" panose="020B0604020202020204" pitchFamily="34" charset="0"/>
                          <a:cs typeface="Arial" panose="020B0604020202020204" pitchFamily="34" charset="0"/>
                        </a:rPr>
                        <a:t>Student Name</a:t>
                      </a:r>
                      <a:endParaRPr lang="en-IN" sz="1800" kern="1200" dirty="0">
                        <a:effectLst/>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a:txBody>
                  <a:tcPr/>
                </a:tc>
                <a:tc>
                  <a:txBody>
                    <a:bodyPr/>
                    <a:lstStyle/>
                    <a:p>
                      <a:pPr algn="just"/>
                      <a:r>
                        <a:rPr lang="en-IN" dirty="0">
                          <a:latin typeface="Arial"/>
                          <a:cs typeface="Arial"/>
                        </a:rPr>
                        <a:t>Simren </a:t>
                      </a:r>
                      <a:r>
                        <a:rPr lang="en-IN" dirty="0" err="1">
                          <a:latin typeface="Arial"/>
                          <a:cs typeface="Arial"/>
                        </a:rPr>
                        <a:t>kaleem</a:t>
                      </a:r>
                      <a:r>
                        <a:rPr lang="en-IN" dirty="0">
                          <a:latin typeface="Arial"/>
                          <a:cs typeface="Arial"/>
                        </a:rPr>
                        <a:t> 2414630</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83353809"/>
                  </a:ext>
                </a:extLst>
              </a:tr>
              <a:tr h="740202">
                <a:tc>
                  <a:txBody>
                    <a:bodyPr/>
                    <a:lstStyle/>
                    <a:p>
                      <a:pPr algn="just"/>
                      <a:r>
                        <a:rPr lang="en-GB" sz="1800" kern="1200" dirty="0">
                          <a:effectLst/>
                          <a:latin typeface="Arial" panose="020B0604020202020204" pitchFamily="34" charset="0"/>
                          <a:cs typeface="Arial" panose="020B0604020202020204" pitchFamily="34" charset="0"/>
                        </a:rPr>
                        <a:t>Module Name &amp; Code</a:t>
                      </a:r>
                      <a:endParaRPr lang="en-IN" dirty="0">
                        <a:latin typeface="Arial" panose="020B0604020202020204" pitchFamily="34" charset="0"/>
                        <a:cs typeface="Arial" panose="020B0604020202020204" pitchFamily="34" charset="0"/>
                      </a:endParaRPr>
                    </a:p>
                  </a:txBody>
                  <a:tcPr/>
                </a:tc>
                <a:tc>
                  <a:txBody>
                    <a:bodyPr/>
                    <a:lstStyle/>
                    <a:p>
                      <a:pPr lvl="1" algn="just"/>
                      <a:r>
                        <a:rPr lang="en-GB" sz="1800" kern="1200" dirty="0">
                          <a:effectLst/>
                          <a:latin typeface="Arial" panose="020B0604020202020204" pitchFamily="34" charset="0"/>
                          <a:cs typeface="Arial" panose="020B0604020202020204" pitchFamily="34" charset="0"/>
                        </a:rPr>
                        <a:t>LCLM5002 – Developing and Managing Individuals and Teams</a:t>
                      </a:r>
                      <a:endParaRPr lang="en-IN" sz="18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833079617"/>
                  </a:ext>
                </a:extLst>
              </a:tr>
              <a:tr h="74020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effectLst/>
                          <a:latin typeface="Arial" panose="020B0604020202020204" pitchFamily="34" charset="0"/>
                          <a:cs typeface="Arial" panose="020B0604020202020204" pitchFamily="34" charset="0"/>
                        </a:rPr>
                        <a:t>Lecturer Name</a:t>
                      </a:r>
                      <a:endParaRPr lang="en-IN" sz="1800" kern="1200" dirty="0">
                        <a:effectLst/>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a:txBody>
                  <a:tcPr/>
                </a:tc>
                <a:tc>
                  <a:txBody>
                    <a:bodyPr/>
                    <a:lstStyle/>
                    <a:p>
                      <a:pPr algn="just"/>
                      <a:r>
                        <a:rPr lang="en-IN" dirty="0">
                          <a:latin typeface="Arial"/>
                          <a:cs typeface="Arial"/>
                        </a:rPr>
                        <a:t>Dr </a:t>
                      </a:r>
                      <a:r>
                        <a:rPr lang="en-IN" dirty="0" err="1">
                          <a:latin typeface="Arial"/>
                          <a:cs typeface="Arial"/>
                        </a:rPr>
                        <a:t>doreen</a:t>
                      </a:r>
                      <a:r>
                        <a:rPr lang="en-IN" dirty="0">
                          <a:latin typeface="Arial"/>
                          <a:cs typeface="Arial"/>
                        </a:rPr>
                        <a:t> </a:t>
                      </a:r>
                    </a:p>
                  </a:txBody>
                  <a:tcPr/>
                </a:tc>
                <a:extLst>
                  <a:ext uri="{0D108BD9-81ED-4DB2-BD59-A6C34878D82A}">
                    <a16:rowId xmlns:a16="http://schemas.microsoft.com/office/drawing/2014/main" val="3910434897"/>
                  </a:ext>
                </a:extLst>
              </a:tr>
              <a:tr h="740202">
                <a:tc>
                  <a:txBody>
                    <a:bodyPr/>
                    <a:lstStyle/>
                    <a:p>
                      <a:pPr algn="just"/>
                      <a:r>
                        <a:rPr lang="en-GB" sz="1800" kern="1200" dirty="0">
                          <a:effectLst/>
                          <a:latin typeface="Arial" panose="020B0604020202020204" pitchFamily="34" charset="0"/>
                          <a:cs typeface="Arial" panose="020B0604020202020204" pitchFamily="34" charset="0"/>
                        </a:rPr>
                        <a:t>Title</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effectLst/>
                          <a:latin typeface="Arial" panose="020B0604020202020204" pitchFamily="34" charset="0"/>
                          <a:cs typeface="Arial" panose="020B0604020202020204" pitchFamily="34" charset="0"/>
                        </a:rPr>
                        <a:t>Recruitment &amp; Selection at HSBC Bank – London Headquarters</a:t>
                      </a:r>
                      <a:endParaRPr lang="en-IN" sz="1800" kern="1200" dirty="0">
                        <a:effectLst/>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87695650"/>
                  </a:ext>
                </a:extLst>
              </a:tr>
            </a:tbl>
          </a:graphicData>
        </a:graphic>
      </p:graphicFrame>
    </p:spTree>
    <p:extLst>
      <p:ext uri="{BB962C8B-B14F-4D97-AF65-F5344CB8AC3E}">
        <p14:creationId xmlns:p14="http://schemas.microsoft.com/office/powerpoint/2010/main" val="2360678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04799"/>
            <a:ext cx="18288000" cy="10629899"/>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370" b="-3370"/>
            </a:stretch>
          </a:blipFill>
        </p:spPr>
        <p:txBody>
          <a:bodyPr/>
          <a:lstStyle/>
          <a:p>
            <a:endParaRPr lang="en-GB"/>
          </a:p>
        </p:txBody>
      </p:sp>
      <p:sp>
        <p:nvSpPr>
          <p:cNvPr id="4" name="Freeform 4"/>
          <p:cNvSpPr/>
          <p:nvPr/>
        </p:nvSpPr>
        <p:spPr>
          <a:xfrm>
            <a:off x="4611312" y="2349617"/>
            <a:ext cx="9790488" cy="7594484"/>
          </a:xfrm>
          <a:custGeom>
            <a:avLst/>
            <a:gdLst/>
            <a:ahLst/>
            <a:cxnLst/>
            <a:rect l="l" t="t" r="r" b="b"/>
            <a:pathLst>
              <a:path w="4814056" h="3209371">
                <a:moveTo>
                  <a:pt x="0" y="0"/>
                </a:moveTo>
                <a:lnTo>
                  <a:pt x="4814056" y="0"/>
                </a:lnTo>
                <a:lnTo>
                  <a:pt x="4814056" y="3209371"/>
                </a:lnTo>
                <a:lnTo>
                  <a:pt x="0" y="3209371"/>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4611312" y="1225014"/>
            <a:ext cx="9065375" cy="1124603"/>
          </a:xfrm>
          <a:prstGeom prst="rect">
            <a:avLst/>
          </a:prstGeom>
        </p:spPr>
        <p:txBody>
          <a:bodyPr lIns="0" tIns="0" rIns="0" bIns="0" rtlCol="0" anchor="t">
            <a:spAutoFit/>
          </a:bodyPr>
          <a:lstStyle/>
          <a:p>
            <a:pPr algn="ctr">
              <a:lnSpc>
                <a:spcPts val="10601"/>
              </a:lnSpc>
              <a:spcBef>
                <a:spcPct val="0"/>
              </a:spcBef>
            </a:pPr>
            <a:r>
              <a:rPr lang="en-GB" sz="3600" b="1" dirty="0">
                <a:latin typeface="Arial" panose="020B0604020202020204" pitchFamily="34" charset="0"/>
                <a:cs typeface="Arial" panose="020B0604020202020204" pitchFamily="34" charset="0"/>
              </a:rPr>
              <a:t>Table of Contents </a:t>
            </a:r>
            <a:endParaRPr lang="en-US" sz="3600" b="1" spc="477"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Freeform 7"/>
          <p:cNvSpPr/>
          <p:nvPr/>
        </p:nvSpPr>
        <p:spPr>
          <a:xfrm rot="930594">
            <a:off x="1468637" y="1047386"/>
            <a:ext cx="2892346" cy="3063427"/>
          </a:xfrm>
          <a:custGeom>
            <a:avLst/>
            <a:gdLst/>
            <a:ahLst/>
            <a:cxnLst/>
            <a:rect l="l" t="t" r="r" b="b"/>
            <a:pathLst>
              <a:path w="2892346" h="3063427">
                <a:moveTo>
                  <a:pt x="0" y="0"/>
                </a:moveTo>
                <a:lnTo>
                  <a:pt x="2892346" y="0"/>
                </a:lnTo>
                <a:lnTo>
                  <a:pt x="2892346" y="3063428"/>
                </a:lnTo>
                <a:lnTo>
                  <a:pt x="0" y="30634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1073152" flipH="1">
            <a:off x="13966425" y="1086575"/>
            <a:ext cx="2892346" cy="3063427"/>
          </a:xfrm>
          <a:custGeom>
            <a:avLst/>
            <a:gdLst/>
            <a:ahLst/>
            <a:cxnLst/>
            <a:rect l="l" t="t" r="r" b="b"/>
            <a:pathLst>
              <a:path w="2892346" h="3063427">
                <a:moveTo>
                  <a:pt x="2892345" y="0"/>
                </a:moveTo>
                <a:lnTo>
                  <a:pt x="0" y="0"/>
                </a:lnTo>
                <a:lnTo>
                  <a:pt x="0" y="3063427"/>
                </a:lnTo>
                <a:lnTo>
                  <a:pt x="2892345" y="3063427"/>
                </a:lnTo>
                <a:lnTo>
                  <a:pt x="2892345"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6845929" y="2618288"/>
            <a:ext cx="5691267" cy="5873403"/>
          </a:xfrm>
          <a:prstGeom prst="rect">
            <a:avLst/>
          </a:prstGeom>
        </p:spPr>
        <p:txBody>
          <a:bodyPr wrap="square" lIns="0" tIns="0" rIns="0" bIns="0" rtlCol="0" anchor="t">
            <a:spAutoFit/>
          </a:bodyPr>
          <a:lstStyle/>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Introduction to HSBC</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Importance of Recruitment in Transformation</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Recruitment Process Overview</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Job Analysis</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Job Description</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Person Specification</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Structured Interview</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Panel Interview</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Assessment Centre</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Questioning Techniques</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Face-to-Face Interview</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Online Interview</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Comparison (Face-to-Face vs Online)</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Conclusion</a:t>
            </a:r>
            <a:endParaRPr lang="en-IN"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References</a:t>
            </a:r>
            <a:endParaRPr lang="en-IN" sz="2000" dirty="0">
              <a:latin typeface="Arial" panose="020B0604020202020204" pitchFamily="34" charset="0"/>
              <a:cs typeface="Arial" panose="020B0604020202020204" pitchFamily="34" charset="0"/>
            </a:endParaRPr>
          </a:p>
          <a:p>
            <a:pPr marL="285750" indent="-285750">
              <a:lnSpc>
                <a:spcPts val="7425"/>
              </a:lnSpc>
              <a:spcBef>
                <a:spcPct val="0"/>
              </a:spcBef>
              <a:buFont typeface="Arial" panose="020B0604020202020204" pitchFamily="34" charset="0"/>
              <a:buChar char="•"/>
            </a:pPr>
            <a:endParaRPr lang="en-US" sz="2000" dirty="0">
              <a:solidFill>
                <a:srgbClr val="000000"/>
              </a:solidFill>
              <a:latin typeface="Arial" panose="020B0604020202020204" pitchFamily="34" charset="0"/>
              <a:ea typeface="Breeze-kissed"/>
              <a:cs typeface="Arial" panose="020B0604020202020204" pitchFamily="34" charset="0"/>
              <a:sym typeface="Breeze-kis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30908" y="0"/>
            <a:ext cx="18518907" cy="10468187"/>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4" name="Freeform 4"/>
          <p:cNvSpPr/>
          <p:nvPr/>
        </p:nvSpPr>
        <p:spPr>
          <a:xfrm>
            <a:off x="5562600" y="5212736"/>
            <a:ext cx="5491014" cy="1620813"/>
          </a:xfrm>
          <a:custGeom>
            <a:avLst/>
            <a:gdLst/>
            <a:ahLst/>
            <a:cxnLst/>
            <a:rect l="l" t="t" r="r" b="b"/>
            <a:pathLst>
              <a:path w="10907569" h="3208643">
                <a:moveTo>
                  <a:pt x="0" y="0"/>
                </a:moveTo>
                <a:lnTo>
                  <a:pt x="10907569" y="0"/>
                </a:lnTo>
                <a:lnTo>
                  <a:pt x="10907569" y="3208643"/>
                </a:lnTo>
                <a:lnTo>
                  <a:pt x="0" y="320864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436926" y="876300"/>
            <a:ext cx="4761140" cy="913007"/>
          </a:xfrm>
          <a:prstGeom prst="rect">
            <a:avLst/>
          </a:prstGeom>
        </p:spPr>
        <p:txBody>
          <a:bodyPr lIns="0" tIns="0" rIns="0" bIns="0" rtlCol="0" anchor="t">
            <a:spAutoFit/>
          </a:bodyPr>
          <a:lstStyle/>
          <a:p>
            <a:pPr algn="ctr">
              <a:lnSpc>
                <a:spcPts val="8434"/>
              </a:lnSpc>
            </a:pPr>
            <a:r>
              <a:rPr lang="en-GB" sz="3600" b="1" dirty="0">
                <a:latin typeface="Arial" panose="020B0604020202020204" pitchFamily="34" charset="0"/>
                <a:cs typeface="Arial" panose="020B0604020202020204" pitchFamily="34" charset="0"/>
              </a:rPr>
              <a:t>Introduction to HSBC </a:t>
            </a: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TextBox 7"/>
          <p:cNvSpPr txBox="1"/>
          <p:nvPr/>
        </p:nvSpPr>
        <p:spPr>
          <a:xfrm>
            <a:off x="5786586" y="5551278"/>
            <a:ext cx="5491014" cy="1269578"/>
          </a:xfrm>
          <a:prstGeom prst="rect">
            <a:avLst/>
          </a:prstGeom>
        </p:spPr>
        <p:txBody>
          <a:bodyPr wrap="square" lIns="0" tIns="0" rIns="0" bIns="0" rtlCol="0" anchor="t">
            <a:spAutoFit/>
          </a:bodyPr>
          <a:lstStyle/>
          <a:p>
            <a:pPr marL="171450" lvl="0" indent="-171450" algn="just">
              <a:lnSpc>
                <a:spcPct val="150000"/>
              </a:lnSpc>
              <a:buFont typeface="Arial" panose="020B0604020202020204" pitchFamily="34" charset="0"/>
              <a:buChar char="•"/>
            </a:pPr>
            <a:r>
              <a:rPr lang="en-GB" sz="1100" dirty="0"/>
              <a:t>Founded in 1865, with headquarters in London (8 Canada Square, Canary Wharf).</a:t>
            </a:r>
            <a:endParaRPr lang="en-IN" sz="1100" dirty="0"/>
          </a:p>
          <a:p>
            <a:pPr marL="171450" lvl="0" indent="-171450" algn="just">
              <a:lnSpc>
                <a:spcPct val="150000"/>
              </a:lnSpc>
              <a:buFont typeface="Arial" panose="020B0604020202020204" pitchFamily="34" charset="0"/>
              <a:buChar char="•"/>
            </a:pPr>
            <a:r>
              <a:rPr lang="en-GB" sz="1100" dirty="0"/>
              <a:t>It has operations in 62 countries and provides an approximate of 39 million customers. </a:t>
            </a:r>
            <a:endParaRPr lang="en-IN" sz="1100" dirty="0"/>
          </a:p>
          <a:p>
            <a:pPr marL="171450" lvl="0" indent="-171450" algn="just">
              <a:lnSpc>
                <a:spcPct val="150000"/>
              </a:lnSpc>
              <a:buFont typeface="Arial" panose="020B0604020202020204" pitchFamily="34" charset="0"/>
              <a:buChar char="•"/>
            </a:pPr>
            <a:r>
              <a:rPr lang="en-GB" sz="1100" dirty="0"/>
              <a:t>Employee 211,300 workers around the world may include December 2024 </a:t>
            </a:r>
            <a:r>
              <a:rPr lang="en-IN" sz="1100" dirty="0"/>
              <a:t>(HSBC, 2025)</a:t>
            </a:r>
            <a:r>
              <a:rPr lang="en-GB" sz="1100" dirty="0"/>
              <a:t>. </a:t>
            </a:r>
            <a:endParaRPr lang="en-IN" sz="1100" dirty="0"/>
          </a:p>
          <a:p>
            <a:pPr marL="171450" lvl="0" indent="-171450" algn="just">
              <a:lnSpc>
                <a:spcPct val="150000"/>
              </a:lnSpc>
              <a:buFont typeface="Arial" panose="020B0604020202020204" pitchFamily="34" charset="0"/>
              <a:buChar char="•"/>
            </a:pPr>
            <a:r>
              <a:rPr lang="en-GB" sz="1100" dirty="0"/>
              <a:t>The nerve centre is London HQ: strategy, innovativeness, compliance, digital banking.</a:t>
            </a:r>
            <a:endParaRPr lang="en-IN" sz="1100" dirty="0"/>
          </a:p>
          <a:p>
            <a:pPr marL="171450" indent="-171450" algn="just">
              <a:lnSpc>
                <a:spcPct val="150000"/>
              </a:lnSpc>
              <a:spcBef>
                <a:spcPct val="0"/>
              </a:spcBef>
              <a:buFont typeface="Arial" panose="020B0604020202020204" pitchFamily="34" charset="0"/>
              <a:buChar char="•"/>
            </a:pPr>
            <a:endParaRPr lang="en-US" sz="1100" dirty="0">
              <a:solidFill>
                <a:srgbClr val="000000"/>
              </a:solidFill>
              <a:latin typeface="Breeze-kissed"/>
              <a:ea typeface="Breeze-kissed"/>
              <a:cs typeface="Breeze-kissed"/>
              <a:sym typeface="Breeze-kissed"/>
            </a:endParaRPr>
          </a:p>
        </p:txBody>
      </p:sp>
      <p:pic>
        <p:nvPicPr>
          <p:cNvPr id="9" name="Picture 8"/>
          <p:cNvPicPr>
            <a:picLocks noChangeAspect="1"/>
          </p:cNvPicPr>
          <p:nvPr/>
        </p:nvPicPr>
        <p:blipFill>
          <a:blip r:embed="rId5"/>
          <a:stretch>
            <a:fillRect/>
          </a:stretch>
        </p:blipFill>
        <p:spPr>
          <a:xfrm>
            <a:off x="12236925" y="1332803"/>
            <a:ext cx="5039408" cy="3353497"/>
          </a:xfrm>
          <a:prstGeom prst="rect">
            <a:avLst/>
          </a:prstGeom>
        </p:spPr>
      </p:pic>
      <p:pic>
        <p:nvPicPr>
          <p:cNvPr id="10" name="Picture 9"/>
          <p:cNvPicPr>
            <a:picLocks noChangeAspect="1"/>
          </p:cNvPicPr>
          <p:nvPr/>
        </p:nvPicPr>
        <p:blipFill>
          <a:blip r:embed="rId6"/>
          <a:stretch>
            <a:fillRect/>
          </a:stretch>
        </p:blipFill>
        <p:spPr>
          <a:xfrm>
            <a:off x="252305" y="7353301"/>
            <a:ext cx="5081695" cy="225175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2514600" y="381327"/>
            <a:ext cx="13971998" cy="2154436"/>
          </a:xfrm>
          <a:prstGeom prst="rect">
            <a:avLst/>
          </a:prstGeom>
        </p:spPr>
        <p:txBody>
          <a:bodyPr wrap="square" lIns="0" tIns="0" rIns="0" bIns="0" rtlCol="0" anchor="t">
            <a:spAutoFit/>
          </a:bodyPr>
          <a:lstStyle/>
          <a:p>
            <a:pPr algn="ctr">
              <a:lnSpc>
                <a:spcPts val="8434"/>
              </a:lnSpc>
              <a:spcBef>
                <a:spcPct val="0"/>
              </a:spcBef>
            </a:pPr>
            <a:r>
              <a:rPr lang="en-GB" sz="3600" b="1" dirty="0">
                <a:latin typeface="Arial" panose="020B0604020202020204" pitchFamily="34" charset="0"/>
                <a:cs typeface="Arial" panose="020B0604020202020204" pitchFamily="34" charset="0"/>
              </a:rPr>
              <a:t>Importance of Recruitment in Transformation</a:t>
            </a:r>
            <a:endParaRPr lang="en-IN" sz="3600" b="1" dirty="0">
              <a:latin typeface="Arial" panose="020B0604020202020204" pitchFamily="34" charset="0"/>
              <a:cs typeface="Arial" panose="020B0604020202020204" pitchFamily="34" charset="0"/>
            </a:endParaRPr>
          </a:p>
          <a:p>
            <a:pPr algn="ctr">
              <a:lnSpc>
                <a:spcPts val="8434"/>
              </a:lnSpc>
              <a:spcBef>
                <a:spcPct val="0"/>
              </a:spcBef>
            </a:pP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1676400" y="6134100"/>
            <a:ext cx="6307527" cy="1930885"/>
          </a:xfrm>
          <a:custGeom>
            <a:avLst/>
            <a:gdLst/>
            <a:ahLst/>
            <a:cxnLst/>
            <a:rect l="l" t="t" r="r" b="b"/>
            <a:pathLst>
              <a:path w="7244255" h="4826485">
                <a:moveTo>
                  <a:pt x="0" y="0"/>
                </a:moveTo>
                <a:lnTo>
                  <a:pt x="7244255" y="0"/>
                </a:lnTo>
                <a:lnTo>
                  <a:pt x="7244255" y="4826485"/>
                </a:lnTo>
                <a:lnTo>
                  <a:pt x="0" y="4826485"/>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729476" y="6607388"/>
            <a:ext cx="6377287" cy="984308"/>
          </a:xfrm>
          <a:prstGeom prst="rect">
            <a:avLst/>
          </a:prstGeom>
        </p:spPr>
        <p:txBody>
          <a:bodyPr lIns="0" tIns="0" rIns="0" bIns="0" rtlCol="0" anchor="t">
            <a:spAutoFit/>
          </a:bodyPr>
          <a:lstStyle/>
          <a:p>
            <a:pPr marL="285750" lvl="0" indent="-2857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Hire as believer not simply as ability"-Simon Sinek </a:t>
            </a:r>
            <a:r>
              <a:rPr lang="en-IN" sz="1100" dirty="0">
                <a:latin typeface="Arial" panose="020B0604020202020204" pitchFamily="34" charset="0"/>
                <a:cs typeface="Arial" panose="020B0604020202020204" pitchFamily="34" charset="0"/>
              </a:rPr>
              <a:t>(HSBC, 2022)</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Business transformation provides business refinement, digitalisation, and compliance.</a:t>
            </a:r>
            <a:endParaRPr lang="en-IN" sz="11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Recruitment provides an assurance of skills and cultural fit in regard to change.</a:t>
            </a:r>
            <a:endParaRPr lang="en-IN" sz="1100" dirty="0">
              <a:latin typeface="Arial" panose="020B0604020202020204" pitchFamily="34" charset="0"/>
              <a:cs typeface="Arial" panose="020B0604020202020204" pitchFamily="34" charset="0"/>
            </a:endParaRPr>
          </a:p>
          <a:p>
            <a:pPr marL="571500" indent="-571500" algn="just">
              <a:lnSpc>
                <a:spcPct val="150000"/>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Freeform 8"/>
          <p:cNvSpPr/>
          <p:nvPr/>
        </p:nvSpPr>
        <p:spPr>
          <a:xfrm rot="-3306892">
            <a:off x="7423490" y="2400536"/>
            <a:ext cx="2216731" cy="2390592"/>
          </a:xfrm>
          <a:custGeom>
            <a:avLst/>
            <a:gdLst/>
            <a:ahLst/>
            <a:cxnLst/>
            <a:rect l="l" t="t" r="r" b="b"/>
            <a:pathLst>
              <a:path w="2216731" h="2390592">
                <a:moveTo>
                  <a:pt x="0" y="0"/>
                </a:moveTo>
                <a:lnTo>
                  <a:pt x="2216731" y="0"/>
                </a:lnTo>
                <a:lnTo>
                  <a:pt x="2216731" y="2390592"/>
                </a:lnTo>
                <a:lnTo>
                  <a:pt x="0" y="23905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192474">
            <a:off x="9209151" y="2400536"/>
            <a:ext cx="2216731" cy="2390592"/>
          </a:xfrm>
          <a:custGeom>
            <a:avLst/>
            <a:gdLst/>
            <a:ahLst/>
            <a:cxnLst/>
            <a:rect l="l" t="t" r="r" b="b"/>
            <a:pathLst>
              <a:path w="2216731" h="2390592">
                <a:moveTo>
                  <a:pt x="0" y="0"/>
                </a:moveTo>
                <a:lnTo>
                  <a:pt x="2216731" y="0"/>
                </a:lnTo>
                <a:lnTo>
                  <a:pt x="2216731" y="2390592"/>
                </a:lnTo>
                <a:lnTo>
                  <a:pt x="0" y="23905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10" name="Picture 9"/>
          <p:cNvPicPr>
            <a:picLocks noChangeAspect="1"/>
          </p:cNvPicPr>
          <p:nvPr/>
        </p:nvPicPr>
        <p:blipFill rotWithShape="1">
          <a:blip r:embed="rId7"/>
          <a:srcRect r="545" b="6079"/>
          <a:stretch/>
        </p:blipFill>
        <p:spPr>
          <a:xfrm>
            <a:off x="8531855" y="5881093"/>
            <a:ext cx="3762048" cy="2566944"/>
          </a:xfrm>
          <a:prstGeom prst="rect">
            <a:avLst/>
          </a:prstGeom>
        </p:spPr>
      </p:pic>
      <p:pic>
        <p:nvPicPr>
          <p:cNvPr id="11" name="Picture 10"/>
          <p:cNvPicPr>
            <a:picLocks noChangeAspect="1"/>
          </p:cNvPicPr>
          <p:nvPr/>
        </p:nvPicPr>
        <p:blipFill>
          <a:blip r:embed="rId8"/>
          <a:stretch>
            <a:fillRect/>
          </a:stretch>
        </p:blipFill>
        <p:spPr>
          <a:xfrm>
            <a:off x="12372734" y="5881093"/>
            <a:ext cx="4143048" cy="256694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5559818" y="1855287"/>
            <a:ext cx="6824812" cy="1141338"/>
          </a:xfrm>
          <a:prstGeom prst="rect">
            <a:avLst/>
          </a:prstGeom>
        </p:spPr>
        <p:txBody>
          <a:bodyPr wrap="square" lIns="0" tIns="0" rIns="0" bIns="0" rtlCol="0" anchor="t">
            <a:spAutoFit/>
          </a:bodyPr>
          <a:lstStyle/>
          <a:p>
            <a:pPr>
              <a:lnSpc>
                <a:spcPts val="8925"/>
              </a:lnSpc>
              <a:spcBef>
                <a:spcPct val="0"/>
              </a:spcBef>
            </a:pPr>
            <a:r>
              <a:rPr lang="en-GB" sz="3600" b="1" dirty="0">
                <a:latin typeface="Arial" panose="020B0604020202020204" pitchFamily="34" charset="0"/>
                <a:cs typeface="Arial" panose="020B0604020202020204" pitchFamily="34" charset="0"/>
              </a:rPr>
              <a:t>Recruitment Process Overview</a:t>
            </a:r>
            <a:endParaRPr lang="en-US" sz="3600" b="1" spc="401"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1596035" y="4851911"/>
            <a:ext cx="14752379" cy="4339658"/>
          </a:xfrm>
          <a:custGeom>
            <a:avLst/>
            <a:gdLst/>
            <a:ahLst/>
            <a:cxnLst/>
            <a:rect l="l" t="t" r="r" b="b"/>
            <a:pathLst>
              <a:path w="14752379" h="4339658">
                <a:moveTo>
                  <a:pt x="0" y="0"/>
                </a:moveTo>
                <a:lnTo>
                  <a:pt x="14752378" y="0"/>
                </a:lnTo>
                <a:lnTo>
                  <a:pt x="14752378" y="4339658"/>
                </a:lnTo>
                <a:lnTo>
                  <a:pt x="0" y="4339658"/>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2057400" y="5600700"/>
            <a:ext cx="3127582" cy="2031325"/>
          </a:xfrm>
          <a:prstGeom prst="rect">
            <a:avLst/>
          </a:prstGeom>
        </p:spPr>
        <p:txBody>
          <a:bodyPr wrap="square"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Workforce planning</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Job analysis</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Job description </a:t>
            </a:r>
            <a:r>
              <a:rPr lang="en-IN" sz="1100" dirty="0">
                <a:latin typeface="Arial" panose="020B0604020202020204" pitchFamily="34" charset="0"/>
                <a:cs typeface="Arial" panose="020B0604020202020204" pitchFamily="34" charset="0"/>
              </a:rPr>
              <a:t>(Business.gov.uk, 2025)</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Person specification</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Advertising &amp; sourcing</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Shortlisting &amp; interviewing</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Selection &amp; on boarding</a:t>
            </a:r>
            <a:endParaRPr lang="en-IN" sz="1100" dirty="0">
              <a:latin typeface="Arial" panose="020B0604020202020204" pitchFamily="34" charset="0"/>
              <a:cs typeface="Arial" panose="020B0604020202020204" pitchFamily="34" charset="0"/>
            </a:endParaRPr>
          </a:p>
          <a:p>
            <a:pPr marL="171450" indent="-171450" algn="just">
              <a:lnSpc>
                <a:spcPct val="150000"/>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6" name="Freeform 6"/>
          <p:cNvSpPr/>
          <p:nvPr/>
        </p:nvSpPr>
        <p:spPr>
          <a:xfrm>
            <a:off x="1344903" y="1028700"/>
            <a:ext cx="3620942" cy="3242006"/>
          </a:xfrm>
          <a:custGeom>
            <a:avLst/>
            <a:gdLst/>
            <a:ahLst/>
            <a:cxnLst/>
            <a:rect l="l" t="t" r="r" b="b"/>
            <a:pathLst>
              <a:path w="3620942" h="3242006">
                <a:moveTo>
                  <a:pt x="0" y="0"/>
                </a:moveTo>
                <a:lnTo>
                  <a:pt x="3620942" y="0"/>
                </a:lnTo>
                <a:lnTo>
                  <a:pt x="3620942" y="3242006"/>
                </a:lnTo>
                <a:lnTo>
                  <a:pt x="0" y="32420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7" name="Picture 6"/>
          <p:cNvPicPr>
            <a:picLocks noChangeAspect="1"/>
          </p:cNvPicPr>
          <p:nvPr/>
        </p:nvPicPr>
        <p:blipFill>
          <a:blip r:embed="rId7"/>
          <a:stretch>
            <a:fillRect/>
          </a:stretch>
        </p:blipFill>
        <p:spPr>
          <a:xfrm>
            <a:off x="8088334" y="4844291"/>
            <a:ext cx="8229600" cy="432441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1752600" y="1011177"/>
            <a:ext cx="4328085" cy="2000548"/>
          </a:xfrm>
          <a:prstGeom prst="rect">
            <a:avLst/>
          </a:prstGeom>
        </p:spPr>
        <p:txBody>
          <a:bodyPr wrap="square" lIns="0" tIns="0" rIns="0" bIns="0" rtlCol="0" anchor="t">
            <a:spAutoFit/>
          </a:bodyPr>
          <a:lstStyle/>
          <a:p>
            <a:pPr>
              <a:lnSpc>
                <a:spcPts val="7793"/>
              </a:lnSpc>
              <a:spcBef>
                <a:spcPct val="0"/>
              </a:spcBef>
            </a:pPr>
            <a:r>
              <a:rPr lang="en-GB" sz="3600" b="1" dirty="0">
                <a:latin typeface="Arial" panose="020B0604020202020204" pitchFamily="34" charset="0"/>
                <a:cs typeface="Arial" panose="020B0604020202020204" pitchFamily="34" charset="0"/>
              </a:rPr>
              <a:t>Job Analysis </a:t>
            </a:r>
            <a:endParaRPr lang="en-IN" sz="3600" b="1" dirty="0">
              <a:latin typeface="Arial" panose="020B0604020202020204" pitchFamily="34" charset="0"/>
              <a:cs typeface="Arial" panose="020B0604020202020204" pitchFamily="34" charset="0"/>
            </a:endParaRPr>
          </a:p>
          <a:p>
            <a:pPr algn="l">
              <a:lnSpc>
                <a:spcPts val="7793"/>
              </a:lnSpc>
              <a:spcBef>
                <a:spcPct val="0"/>
              </a:spcBef>
            </a:pPr>
            <a:endParaRPr lang="en-US" sz="3600" b="1" spc="350"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1066800" y="2940984"/>
            <a:ext cx="4328085" cy="5646514"/>
          </a:xfrm>
          <a:custGeom>
            <a:avLst/>
            <a:gdLst/>
            <a:ahLst/>
            <a:cxnLst/>
            <a:rect l="l" t="t" r="r" b="b"/>
            <a:pathLst>
              <a:path w="4328085" h="5646514">
                <a:moveTo>
                  <a:pt x="0" y="0"/>
                </a:moveTo>
                <a:lnTo>
                  <a:pt x="4328085" y="0"/>
                </a:lnTo>
                <a:lnTo>
                  <a:pt x="4328085" y="5646513"/>
                </a:lnTo>
                <a:lnTo>
                  <a:pt x="0" y="56465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5791200" y="2491788"/>
            <a:ext cx="4767528" cy="1523494"/>
          </a:xfrm>
          <a:prstGeom prst="rect">
            <a:avLst/>
          </a:prstGeom>
        </p:spPr>
        <p:txBody>
          <a:bodyPr wrap="square"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Clear up tasks, duties, abilities.</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Example: HSBC Project manager, online change delivery, regulation, coordination, and control of the budgets. </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Acts as basis to job description and person specification </a:t>
            </a:r>
            <a:r>
              <a:rPr lang="en-IN" sz="1100" dirty="0">
                <a:latin typeface="Arial" panose="020B0604020202020204" pitchFamily="34" charset="0"/>
                <a:cs typeface="Arial" panose="020B0604020202020204" pitchFamily="34" charset="0"/>
              </a:rPr>
              <a:t>(HSBC, 2015)</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algn="just">
              <a:lnSpc>
                <a:spcPct val="150000"/>
              </a:lnSpc>
            </a:pPr>
            <a:endParaRPr lang="en-IN" sz="1100" dirty="0">
              <a:latin typeface="Arial" panose="020B0604020202020204" pitchFamily="34" charset="0"/>
              <a:cs typeface="Arial" panose="020B0604020202020204" pitchFamily="34" charset="0"/>
            </a:endParaRPr>
          </a:p>
          <a:p>
            <a:pPr marL="171450" indent="-171450" algn="just">
              <a:lnSpc>
                <a:spcPct val="150000"/>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pic>
        <p:nvPicPr>
          <p:cNvPr id="7" name="Picture 6"/>
          <p:cNvPicPr>
            <a:picLocks noChangeAspect="1"/>
          </p:cNvPicPr>
          <p:nvPr/>
        </p:nvPicPr>
        <p:blipFill>
          <a:blip r:embed="rId6"/>
          <a:stretch>
            <a:fillRect/>
          </a:stretch>
        </p:blipFill>
        <p:spPr>
          <a:xfrm>
            <a:off x="5791200" y="3771900"/>
            <a:ext cx="12496800" cy="646453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048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228600" y="647700"/>
            <a:ext cx="7366909" cy="874535"/>
          </a:xfrm>
          <a:prstGeom prst="rect">
            <a:avLst/>
          </a:prstGeom>
        </p:spPr>
        <p:txBody>
          <a:bodyPr lIns="0" tIns="0" rIns="0" bIns="0" rtlCol="0" anchor="t">
            <a:spAutoFit/>
          </a:bodyPr>
          <a:lstStyle/>
          <a:p>
            <a:pPr algn="ctr">
              <a:lnSpc>
                <a:spcPts val="8026"/>
              </a:lnSpc>
              <a:spcBef>
                <a:spcPct val="0"/>
              </a:spcBef>
            </a:pPr>
            <a:r>
              <a:rPr lang="en-GB" sz="3600" b="1" dirty="0">
                <a:latin typeface="Arial" panose="020B0604020202020204" pitchFamily="34" charset="0"/>
                <a:cs typeface="Arial" panose="020B0604020202020204" pitchFamily="34" charset="0"/>
              </a:rPr>
              <a:t>Job Description </a:t>
            </a:r>
            <a:endParaRPr lang="en-US" sz="3600" b="1" spc="361"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1979585" y="2850982"/>
            <a:ext cx="4814056" cy="3209371"/>
          </a:xfrm>
          <a:custGeom>
            <a:avLst/>
            <a:gdLst/>
            <a:ahLst/>
            <a:cxnLst/>
            <a:rect l="l" t="t" r="r" b="b"/>
            <a:pathLst>
              <a:path w="4814056" h="3209371">
                <a:moveTo>
                  <a:pt x="0" y="0"/>
                </a:moveTo>
                <a:lnTo>
                  <a:pt x="4814056" y="0"/>
                </a:lnTo>
                <a:lnTo>
                  <a:pt x="4814056" y="3209371"/>
                </a:lnTo>
                <a:lnTo>
                  <a:pt x="0" y="3209371"/>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2167039" y="3393918"/>
            <a:ext cx="4363101" cy="1999971"/>
          </a:xfrm>
          <a:prstGeom prst="rect">
            <a:avLst/>
          </a:prstGeom>
        </p:spPr>
        <p:txBody>
          <a:bodyPr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Position: HSBC London HQ Project Manager.</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Responsibilities: Do complete project life cycle (initiation, planning, execution, closure).</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Resize; perform budget supervision, monitoring, stakeholder control, risk and change management </a:t>
            </a:r>
            <a:r>
              <a:rPr lang="en-IN" sz="1100" dirty="0">
                <a:latin typeface="Arial" panose="020B0604020202020204" pitchFamily="34" charset="0"/>
                <a:cs typeface="Arial" panose="020B0604020202020204" pitchFamily="34" charset="0"/>
              </a:rPr>
              <a:t>(HSBC, 2024)</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Supervisors: Business Transformation Director, Executive Drivers/Fork and Dagger.</a:t>
            </a:r>
            <a:endParaRPr lang="en-IN"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10" name="Freeform 10"/>
          <p:cNvSpPr/>
          <p:nvPr/>
        </p:nvSpPr>
        <p:spPr>
          <a:xfrm rot="-576217">
            <a:off x="13852275" y="5420052"/>
            <a:ext cx="3681268" cy="4355923"/>
          </a:xfrm>
          <a:custGeom>
            <a:avLst/>
            <a:gdLst/>
            <a:ahLst/>
            <a:cxnLst/>
            <a:rect l="l" t="t" r="r" b="b"/>
            <a:pathLst>
              <a:path w="3681268" h="4355923">
                <a:moveTo>
                  <a:pt x="0" y="0"/>
                </a:moveTo>
                <a:lnTo>
                  <a:pt x="3681268" y="0"/>
                </a:lnTo>
                <a:lnTo>
                  <a:pt x="3681268" y="4355923"/>
                </a:lnTo>
                <a:lnTo>
                  <a:pt x="0" y="43559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5631893">
            <a:off x="3695310" y="1973126"/>
            <a:ext cx="908046" cy="414296"/>
          </a:xfrm>
          <a:custGeom>
            <a:avLst/>
            <a:gdLst/>
            <a:ahLst/>
            <a:cxnLst/>
            <a:rect l="l" t="t" r="r" b="b"/>
            <a:pathLst>
              <a:path w="908046" h="414296">
                <a:moveTo>
                  <a:pt x="0" y="0"/>
                </a:moveTo>
                <a:lnTo>
                  <a:pt x="908046" y="0"/>
                </a:lnTo>
                <a:lnTo>
                  <a:pt x="908046" y="414296"/>
                </a:lnTo>
                <a:lnTo>
                  <a:pt x="0" y="41429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4" name="Picture 13"/>
          <p:cNvPicPr>
            <a:picLocks noChangeAspect="1"/>
          </p:cNvPicPr>
          <p:nvPr/>
        </p:nvPicPr>
        <p:blipFill rotWithShape="1">
          <a:blip r:embed="rId9"/>
          <a:srcRect l="-1" r="-529" b="34891"/>
          <a:stretch/>
        </p:blipFill>
        <p:spPr>
          <a:xfrm>
            <a:off x="7548360" y="5482690"/>
            <a:ext cx="5966359" cy="24270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1173971" y="454273"/>
            <a:ext cx="4998229" cy="1538883"/>
          </a:xfrm>
          <a:prstGeom prst="rect">
            <a:avLst/>
          </a:prstGeom>
        </p:spPr>
        <p:txBody>
          <a:bodyPr wrap="square" lIns="0" tIns="0" rIns="0" bIns="0" rtlCol="0" anchor="t">
            <a:spAutoFit/>
          </a:bodyPr>
          <a:lstStyle/>
          <a:p>
            <a:pPr>
              <a:lnSpc>
                <a:spcPts val="12018"/>
              </a:lnSpc>
              <a:spcBef>
                <a:spcPct val="0"/>
              </a:spcBef>
            </a:pPr>
            <a:r>
              <a:rPr lang="en-GB" sz="3600" b="1" dirty="0">
                <a:latin typeface="Arial" panose="020B0604020202020204" pitchFamily="34" charset="0"/>
                <a:cs typeface="Arial" panose="020B0604020202020204" pitchFamily="34" charset="0"/>
              </a:rPr>
              <a:t>Person Specification </a:t>
            </a:r>
            <a:endParaRPr lang="en-US" sz="3600" b="1" spc="540"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910393" y="4716790"/>
            <a:ext cx="4814056" cy="3209371"/>
          </a:xfrm>
          <a:custGeom>
            <a:avLst/>
            <a:gdLst/>
            <a:ahLst/>
            <a:cxnLst/>
            <a:rect l="l" t="t" r="r" b="b"/>
            <a:pathLst>
              <a:path w="4814056" h="3209371">
                <a:moveTo>
                  <a:pt x="0" y="0"/>
                </a:moveTo>
                <a:lnTo>
                  <a:pt x="4814057" y="0"/>
                </a:lnTo>
                <a:lnTo>
                  <a:pt x="4814057" y="3209371"/>
                </a:lnTo>
                <a:lnTo>
                  <a:pt x="0" y="3209371"/>
                </a:lnTo>
                <a:lnTo>
                  <a:pt x="0" y="0"/>
                </a:lnTo>
                <a:close/>
              </a:path>
            </a:pathLst>
          </a:custGeom>
          <a:blipFill>
            <a:blip r:embed="rId4"/>
            <a:stretch>
              <a:fillRect/>
            </a:stretch>
          </a:blipFill>
        </p:spPr>
        <p:txBody>
          <a:bodyPr/>
          <a:lstStyle/>
          <a:p>
            <a:endParaRPr lang="en-GB"/>
          </a:p>
        </p:txBody>
      </p:sp>
      <p:sp>
        <p:nvSpPr>
          <p:cNvPr id="5" name="Freeform 5"/>
          <p:cNvSpPr/>
          <p:nvPr/>
        </p:nvSpPr>
        <p:spPr>
          <a:xfrm>
            <a:off x="6736972" y="4716790"/>
            <a:ext cx="4814056" cy="3209371"/>
          </a:xfrm>
          <a:custGeom>
            <a:avLst/>
            <a:gdLst/>
            <a:ahLst/>
            <a:cxnLst/>
            <a:rect l="l" t="t" r="r" b="b"/>
            <a:pathLst>
              <a:path w="4814056" h="3209371">
                <a:moveTo>
                  <a:pt x="0" y="0"/>
                </a:moveTo>
                <a:lnTo>
                  <a:pt x="4814056" y="0"/>
                </a:lnTo>
                <a:lnTo>
                  <a:pt x="4814056" y="3209371"/>
                </a:lnTo>
                <a:lnTo>
                  <a:pt x="0" y="3209371"/>
                </a:lnTo>
                <a:lnTo>
                  <a:pt x="0" y="0"/>
                </a:lnTo>
                <a:close/>
              </a:path>
            </a:pathLst>
          </a:custGeom>
          <a:blipFill>
            <a:blip r:embed="rId4"/>
            <a:stretch>
              <a:fillRect/>
            </a:stretch>
          </a:blipFill>
        </p:spPr>
        <p:txBody>
          <a:bodyPr/>
          <a:lstStyle/>
          <a:p>
            <a:endParaRPr lang="en-GB"/>
          </a:p>
        </p:txBody>
      </p:sp>
      <p:sp>
        <p:nvSpPr>
          <p:cNvPr id="6" name="Freeform 6"/>
          <p:cNvSpPr/>
          <p:nvPr/>
        </p:nvSpPr>
        <p:spPr>
          <a:xfrm>
            <a:off x="12563550" y="4716790"/>
            <a:ext cx="4814056" cy="3209371"/>
          </a:xfrm>
          <a:custGeom>
            <a:avLst/>
            <a:gdLst/>
            <a:ahLst/>
            <a:cxnLst/>
            <a:rect l="l" t="t" r="r" b="b"/>
            <a:pathLst>
              <a:path w="4814056" h="3209371">
                <a:moveTo>
                  <a:pt x="0" y="0"/>
                </a:moveTo>
                <a:lnTo>
                  <a:pt x="4814057" y="0"/>
                </a:lnTo>
                <a:lnTo>
                  <a:pt x="4814057" y="3209371"/>
                </a:lnTo>
                <a:lnTo>
                  <a:pt x="0" y="3209371"/>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1135870" y="5453960"/>
            <a:ext cx="4363101" cy="1372235"/>
          </a:xfrm>
          <a:prstGeom prst="rect">
            <a:avLst/>
          </a:prstGeom>
        </p:spPr>
        <p:txBody>
          <a:bodyPr lIns="0" tIns="0" rIns="0" bIns="0" rtlCol="0" anchor="t">
            <a:spAutoFit/>
          </a:bodyPr>
          <a:lstStyle/>
          <a:p>
            <a:pPr algn="ctr">
              <a:lnSpc>
                <a:spcPts val="3837"/>
              </a:lnSpc>
            </a:pPr>
            <a:r>
              <a:rPr lang="en-GB" sz="1100" dirty="0">
                <a:latin typeface="Arial" panose="020B0604020202020204" pitchFamily="34" charset="0"/>
                <a:cs typeface="Arial" panose="020B0604020202020204" pitchFamily="34" charset="0"/>
              </a:rPr>
              <a:t>Prerequisite: Delivery of project management expertise, leadership traits, regulation expertise.</a:t>
            </a:r>
            <a:endParaRPr lang="en-IN" sz="1100" dirty="0">
              <a:latin typeface="Arial" panose="020B0604020202020204" pitchFamily="34" charset="0"/>
              <a:cs typeface="Arial" panose="020B0604020202020204" pitchFamily="34" charset="0"/>
            </a:endParaRPr>
          </a:p>
          <a:p>
            <a:pPr algn="ctr">
              <a:lnSpc>
                <a:spcPts val="3837"/>
              </a:lnSpc>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TextBox 8"/>
          <p:cNvSpPr txBox="1"/>
          <p:nvPr/>
        </p:nvSpPr>
        <p:spPr>
          <a:xfrm>
            <a:off x="7187927" y="5774880"/>
            <a:ext cx="4363101" cy="730393"/>
          </a:xfrm>
          <a:prstGeom prst="rect">
            <a:avLst/>
          </a:prstGeom>
        </p:spPr>
        <p:txBody>
          <a:bodyPr lIns="0" tIns="0" rIns="0" bIns="0" rtlCol="0" anchor="t">
            <a:spAutoFit/>
          </a:bodyPr>
          <a:lstStyle/>
          <a:p>
            <a:pPr algn="ctr">
              <a:lnSpc>
                <a:spcPct val="150000"/>
              </a:lnSpc>
            </a:pPr>
            <a:r>
              <a:rPr lang="en-GB" sz="1100" dirty="0">
                <a:latin typeface="Arial" panose="020B0604020202020204" pitchFamily="34" charset="0"/>
                <a:cs typeface="Arial" panose="020B0604020202020204" pitchFamily="34" charset="0"/>
              </a:rPr>
              <a:t>Essential: Agile / PRINCE2 qualification, </a:t>
            </a:r>
            <a:r>
              <a:rPr lang="en-GB" sz="1100" dirty="0" err="1">
                <a:latin typeface="Arial" panose="020B0604020202020204" pitchFamily="34" charset="0"/>
                <a:cs typeface="Arial" panose="020B0604020202020204" pitchFamily="34" charset="0"/>
              </a:rPr>
              <a:t>fintech</a:t>
            </a:r>
            <a:r>
              <a:rPr lang="en-GB" sz="1100" dirty="0">
                <a:latin typeface="Arial" panose="020B0604020202020204" pitchFamily="34" charset="0"/>
                <a:cs typeface="Arial" panose="020B0604020202020204" pitchFamily="34" charset="0"/>
              </a:rPr>
              <a:t> / digital transformation experience </a:t>
            </a:r>
            <a:r>
              <a:rPr lang="en-IN" sz="1100" dirty="0">
                <a:latin typeface="Arial" panose="020B0604020202020204" pitchFamily="34" charset="0"/>
                <a:cs typeface="Arial" panose="020B0604020202020204" pitchFamily="34" charset="0"/>
              </a:rPr>
              <a:t>(</a:t>
            </a:r>
            <a:r>
              <a:rPr lang="en-IN" sz="1100" dirty="0" err="1">
                <a:latin typeface="Arial" panose="020B0604020202020204" pitchFamily="34" charset="0"/>
                <a:cs typeface="Arial" panose="020B0604020202020204" pitchFamily="34" charset="0"/>
              </a:rPr>
              <a:t>Boavida</a:t>
            </a:r>
            <a:r>
              <a:rPr lang="en-IN" sz="1100" dirty="0">
                <a:latin typeface="Arial" panose="020B0604020202020204" pitchFamily="34" charset="0"/>
                <a:cs typeface="Arial" panose="020B0604020202020204" pitchFamily="34" charset="0"/>
              </a:rPr>
              <a:t>, 2024)</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algn="ctr">
              <a:lnSpc>
                <a:spcPct val="150000"/>
              </a:lnSpc>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9" name="TextBox 9"/>
          <p:cNvSpPr txBox="1"/>
          <p:nvPr/>
        </p:nvSpPr>
        <p:spPr>
          <a:xfrm>
            <a:off x="12958771" y="5925320"/>
            <a:ext cx="4363101" cy="476477"/>
          </a:xfrm>
          <a:prstGeom prst="rect">
            <a:avLst/>
          </a:prstGeom>
        </p:spPr>
        <p:txBody>
          <a:bodyPr lIns="0" tIns="0" rIns="0" bIns="0" rtlCol="0" anchor="t">
            <a:spAutoFit/>
          </a:bodyPr>
          <a:lstStyle/>
          <a:p>
            <a:pPr algn="ctr">
              <a:lnSpc>
                <a:spcPct val="150000"/>
              </a:lnSpc>
            </a:pPr>
            <a:r>
              <a:rPr lang="en-GB" sz="1100" dirty="0">
                <a:latin typeface="Arial" panose="020B0604020202020204" pitchFamily="34" charset="0"/>
                <a:cs typeface="Arial" panose="020B0604020202020204" pitchFamily="34" charset="0"/>
              </a:rPr>
              <a:t>Soft skills Teamwork, ethics, adaptability, communication.</a:t>
            </a:r>
            <a:endParaRPr lang="en-IN" sz="1100" dirty="0">
              <a:latin typeface="Arial" panose="020B0604020202020204" pitchFamily="34" charset="0"/>
              <a:cs typeface="Arial" panose="020B0604020202020204" pitchFamily="34" charset="0"/>
            </a:endParaRPr>
          </a:p>
          <a:p>
            <a:pPr algn="ctr">
              <a:lnSpc>
                <a:spcPct val="150000"/>
              </a:lnSpc>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10" name="Freeform 10"/>
          <p:cNvSpPr/>
          <p:nvPr/>
        </p:nvSpPr>
        <p:spPr>
          <a:xfrm>
            <a:off x="7480709" y="509868"/>
            <a:ext cx="2699284" cy="1740752"/>
          </a:xfrm>
          <a:custGeom>
            <a:avLst/>
            <a:gdLst/>
            <a:ahLst/>
            <a:cxnLst/>
            <a:rect l="l" t="t" r="r" b="b"/>
            <a:pathLst>
              <a:path w="4322514" h="3255226">
                <a:moveTo>
                  <a:pt x="0" y="0"/>
                </a:moveTo>
                <a:lnTo>
                  <a:pt x="4322513" y="0"/>
                </a:lnTo>
                <a:lnTo>
                  <a:pt x="4322513" y="3255227"/>
                </a:lnTo>
                <a:lnTo>
                  <a:pt x="0" y="32552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2281429" y="8526673"/>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8108007" y="852667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13934586" y="8526673"/>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4" name="Picture 13"/>
          <p:cNvPicPr>
            <a:picLocks noChangeAspect="1"/>
          </p:cNvPicPr>
          <p:nvPr/>
        </p:nvPicPr>
        <p:blipFill rotWithShape="1">
          <a:blip r:embed="rId9"/>
          <a:srcRect t="13616" r="5490"/>
          <a:stretch/>
        </p:blipFill>
        <p:spPr>
          <a:xfrm>
            <a:off x="1326109" y="2250621"/>
            <a:ext cx="3065406" cy="2408184"/>
          </a:xfrm>
          <a:prstGeom prst="rect">
            <a:avLst/>
          </a:prstGeom>
        </p:spPr>
      </p:pic>
      <p:pic>
        <p:nvPicPr>
          <p:cNvPr id="15" name="Picture 14"/>
          <p:cNvPicPr>
            <a:picLocks noChangeAspect="1"/>
          </p:cNvPicPr>
          <p:nvPr/>
        </p:nvPicPr>
        <p:blipFill rotWithShape="1">
          <a:blip r:embed="rId10"/>
          <a:srcRect t="16667" r="4667"/>
          <a:stretch/>
        </p:blipFill>
        <p:spPr>
          <a:xfrm>
            <a:off x="6934200" y="2353639"/>
            <a:ext cx="4363100" cy="2135783"/>
          </a:xfrm>
          <a:prstGeom prst="rect">
            <a:avLst/>
          </a:prstGeom>
        </p:spPr>
      </p:pic>
      <p:pic>
        <p:nvPicPr>
          <p:cNvPr id="16" name="Picture 15"/>
          <p:cNvPicPr>
            <a:picLocks noChangeAspect="1"/>
          </p:cNvPicPr>
          <p:nvPr/>
        </p:nvPicPr>
        <p:blipFill>
          <a:blip r:embed="rId11"/>
          <a:stretch>
            <a:fillRect/>
          </a:stretch>
        </p:blipFill>
        <p:spPr>
          <a:xfrm>
            <a:off x="12725400" y="2391739"/>
            <a:ext cx="4289137" cy="223421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1135871" y="281233"/>
            <a:ext cx="5417329" cy="3077766"/>
          </a:xfrm>
          <a:prstGeom prst="rect">
            <a:avLst/>
          </a:prstGeom>
        </p:spPr>
        <p:txBody>
          <a:bodyPr wrap="square" lIns="0" tIns="0" rIns="0" bIns="0" rtlCol="0" anchor="t">
            <a:spAutoFit/>
          </a:bodyPr>
          <a:lstStyle/>
          <a:p>
            <a:pPr>
              <a:lnSpc>
                <a:spcPts val="12018"/>
              </a:lnSpc>
              <a:spcBef>
                <a:spcPct val="0"/>
              </a:spcBef>
            </a:pPr>
            <a:r>
              <a:rPr lang="en-GB" sz="3600" b="1" dirty="0">
                <a:latin typeface="Arial" panose="020B0604020202020204" pitchFamily="34" charset="0"/>
                <a:cs typeface="Arial" panose="020B0604020202020204" pitchFamily="34" charset="0"/>
              </a:rPr>
              <a:t>Structured Interview</a:t>
            </a:r>
            <a:endParaRPr lang="en-IN" sz="3600" b="1" dirty="0">
              <a:latin typeface="Arial" panose="020B0604020202020204" pitchFamily="34" charset="0"/>
              <a:cs typeface="Arial" panose="020B0604020202020204" pitchFamily="34" charset="0"/>
            </a:endParaRPr>
          </a:p>
          <a:p>
            <a:pPr>
              <a:lnSpc>
                <a:spcPts val="12018"/>
              </a:lnSpc>
              <a:spcBef>
                <a:spcPct val="0"/>
              </a:spcBef>
            </a:pPr>
            <a:endParaRPr lang="en-US" sz="3600" b="1" spc="540"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910393" y="4716790"/>
            <a:ext cx="4814056" cy="3209371"/>
          </a:xfrm>
          <a:custGeom>
            <a:avLst/>
            <a:gdLst/>
            <a:ahLst/>
            <a:cxnLst/>
            <a:rect l="l" t="t" r="r" b="b"/>
            <a:pathLst>
              <a:path w="4814056" h="3209371">
                <a:moveTo>
                  <a:pt x="0" y="0"/>
                </a:moveTo>
                <a:lnTo>
                  <a:pt x="4814057" y="0"/>
                </a:lnTo>
                <a:lnTo>
                  <a:pt x="4814057" y="3209371"/>
                </a:lnTo>
                <a:lnTo>
                  <a:pt x="0" y="3209371"/>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1135870" y="5330859"/>
            <a:ext cx="4363101" cy="1492140"/>
          </a:xfrm>
          <a:prstGeom prst="rect">
            <a:avLst/>
          </a:prstGeom>
        </p:spPr>
        <p:txBody>
          <a:bodyPr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Definitions Standardised, competency based, interview.</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Application of HSBC: Provides equality and justice </a:t>
            </a:r>
            <a:r>
              <a:rPr lang="en-IN" sz="1100" dirty="0">
                <a:latin typeface="Arial" panose="020B0604020202020204" pitchFamily="34" charset="0"/>
                <a:cs typeface="Arial" panose="020B0604020202020204" pitchFamily="34" charset="0"/>
              </a:rPr>
              <a:t>(</a:t>
            </a:r>
            <a:r>
              <a:rPr lang="en-IN" sz="1100" dirty="0" err="1">
                <a:latin typeface="Arial" panose="020B0604020202020204" pitchFamily="34" charset="0"/>
                <a:cs typeface="Arial" panose="020B0604020202020204" pitchFamily="34" charset="0"/>
              </a:rPr>
              <a:t>Bergelson</a:t>
            </a:r>
            <a:r>
              <a:rPr lang="en-IN" sz="1100" dirty="0">
                <a:latin typeface="Arial" panose="020B0604020202020204" pitchFamily="34" charset="0"/>
                <a:cs typeface="Arial" panose="020B0604020202020204" pitchFamily="34" charset="0"/>
              </a:rPr>
              <a:t>, Tracy and </a:t>
            </a:r>
            <a:r>
              <a:rPr lang="en-IN" sz="1100" dirty="0" err="1">
                <a:latin typeface="Arial" panose="020B0604020202020204" pitchFamily="34" charset="0"/>
                <a:cs typeface="Arial" panose="020B0604020202020204" pitchFamily="34" charset="0"/>
              </a:rPr>
              <a:t>Takacs</a:t>
            </a:r>
            <a:r>
              <a:rPr lang="en-IN" sz="1100" dirty="0">
                <a:latin typeface="Arial" panose="020B0604020202020204" pitchFamily="34" charset="0"/>
                <a:cs typeface="Arial" panose="020B0604020202020204" pitchFamily="34" charset="0"/>
              </a:rPr>
              <a:t>, 2022)</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Sample question: How about a situation when you achieved a tight deadline.</a:t>
            </a:r>
            <a:endParaRPr lang="en-IN"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10" name="Freeform 10"/>
          <p:cNvSpPr/>
          <p:nvPr/>
        </p:nvSpPr>
        <p:spPr>
          <a:xfrm>
            <a:off x="12778570" y="615199"/>
            <a:ext cx="4322514" cy="3255226"/>
          </a:xfrm>
          <a:custGeom>
            <a:avLst/>
            <a:gdLst/>
            <a:ahLst/>
            <a:cxnLst/>
            <a:rect l="l" t="t" r="r" b="b"/>
            <a:pathLst>
              <a:path w="4322514" h="3255226">
                <a:moveTo>
                  <a:pt x="0" y="0"/>
                </a:moveTo>
                <a:lnTo>
                  <a:pt x="4322513" y="0"/>
                </a:lnTo>
                <a:lnTo>
                  <a:pt x="4322513" y="3255227"/>
                </a:lnTo>
                <a:lnTo>
                  <a:pt x="0" y="32552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2281429" y="8526673"/>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8108007" y="8526673"/>
            <a:ext cx="2071986" cy="474869"/>
          </a:xfrm>
          <a:custGeom>
            <a:avLst/>
            <a:gdLst/>
            <a:ahLst/>
            <a:cxnLst/>
            <a:rect l="l" t="t" r="r" b="b"/>
            <a:pathLst>
              <a:path w="2071986" h="474869">
                <a:moveTo>
                  <a:pt x="0" y="0"/>
                </a:moveTo>
                <a:lnTo>
                  <a:pt x="2071986" y="0"/>
                </a:lnTo>
                <a:lnTo>
                  <a:pt x="2071986"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13934586" y="8526673"/>
            <a:ext cx="2071986" cy="474869"/>
          </a:xfrm>
          <a:custGeom>
            <a:avLst/>
            <a:gdLst/>
            <a:ahLst/>
            <a:cxnLst/>
            <a:rect l="l" t="t" r="r" b="b"/>
            <a:pathLst>
              <a:path w="2071986" h="474869">
                <a:moveTo>
                  <a:pt x="0" y="0"/>
                </a:moveTo>
                <a:lnTo>
                  <a:pt x="2071985" y="0"/>
                </a:lnTo>
                <a:lnTo>
                  <a:pt x="2071985" y="474869"/>
                </a:lnTo>
                <a:lnTo>
                  <a:pt x="0" y="4748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4" name="Picture 13"/>
          <p:cNvPicPr>
            <a:picLocks noChangeAspect="1"/>
          </p:cNvPicPr>
          <p:nvPr/>
        </p:nvPicPr>
        <p:blipFill>
          <a:blip r:embed="rId9"/>
          <a:stretch>
            <a:fillRect/>
          </a:stretch>
        </p:blipFill>
        <p:spPr>
          <a:xfrm>
            <a:off x="6459685" y="2749877"/>
            <a:ext cx="6296025" cy="3933825"/>
          </a:xfrm>
          <a:prstGeom prst="rect">
            <a:avLst/>
          </a:prstGeom>
        </p:spPr>
      </p:pic>
    </p:spTree>
    <p:extLst>
      <p:ext uri="{BB962C8B-B14F-4D97-AF65-F5344CB8AC3E}">
        <p14:creationId xmlns:p14="http://schemas.microsoft.com/office/powerpoint/2010/main" val="106255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9350" y="-21653"/>
            <a:ext cx="18367349"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Freeform 3"/>
          <p:cNvSpPr/>
          <p:nvPr/>
        </p:nvSpPr>
        <p:spPr>
          <a:xfrm>
            <a:off x="5105400" y="3238501"/>
            <a:ext cx="8153400" cy="5257800"/>
          </a:xfrm>
          <a:custGeom>
            <a:avLst/>
            <a:gdLst/>
            <a:ahLst/>
            <a:cxnLst/>
            <a:rect l="l" t="t" r="r" b="b"/>
            <a:pathLst>
              <a:path w="8582188" h="5721459">
                <a:moveTo>
                  <a:pt x="0" y="0"/>
                </a:moveTo>
                <a:lnTo>
                  <a:pt x="8582188" y="0"/>
                </a:lnTo>
                <a:lnTo>
                  <a:pt x="8582188" y="5721458"/>
                </a:lnTo>
                <a:lnTo>
                  <a:pt x="0" y="5721458"/>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6408874" y="3750482"/>
            <a:ext cx="6650231" cy="1523494"/>
          </a:xfrm>
          <a:prstGeom prst="rect">
            <a:avLst/>
          </a:prstGeom>
        </p:spPr>
        <p:txBody>
          <a:bodyPr wrap="square" lIns="0" tIns="0" rIns="0" bIns="0" rtlCol="0" anchor="t">
            <a:spAutoFit/>
          </a:bodyPr>
          <a:lstStyle/>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definition: Multi interviewer (e.g. HR, senior manager, compliance lead)</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Advantages: Various points of view, less bias, quicker decision making.</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Application to HSBC: Applicable to high-stakes jobs such as Project Manager </a:t>
            </a:r>
            <a:r>
              <a:rPr lang="en-IN" sz="1100" dirty="0">
                <a:latin typeface="Arial" panose="020B0604020202020204" pitchFamily="34" charset="0"/>
                <a:cs typeface="Arial" panose="020B0604020202020204" pitchFamily="34" charset="0"/>
              </a:rPr>
              <a:t>(</a:t>
            </a:r>
            <a:r>
              <a:rPr lang="en-IN" sz="1100" dirty="0" err="1">
                <a:latin typeface="Arial" panose="020B0604020202020204" pitchFamily="34" charset="0"/>
                <a:cs typeface="Arial" panose="020B0604020202020204" pitchFamily="34" charset="0"/>
              </a:rPr>
              <a:t>basitahmaddar</a:t>
            </a:r>
            <a:r>
              <a:rPr lang="en-IN" sz="1100" dirty="0">
                <a:latin typeface="Arial" panose="020B0604020202020204" pitchFamily="34" charset="0"/>
                <a:cs typeface="Arial" panose="020B0604020202020204" pitchFamily="34" charset="0"/>
              </a:rPr>
              <a:t>, 2025)</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endParaRPr lang="en-IN" sz="1100" b="1"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US" sz="1100" spc="524"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5" name="Freeform 5"/>
          <p:cNvSpPr/>
          <p:nvPr/>
        </p:nvSpPr>
        <p:spPr>
          <a:xfrm>
            <a:off x="12403898" y="5429250"/>
            <a:ext cx="4713059" cy="4392443"/>
          </a:xfrm>
          <a:custGeom>
            <a:avLst/>
            <a:gdLst/>
            <a:ahLst/>
            <a:cxnLst/>
            <a:rect l="l" t="t" r="r" b="b"/>
            <a:pathLst>
              <a:path w="4713059" h="4392443">
                <a:moveTo>
                  <a:pt x="0" y="0"/>
                </a:moveTo>
                <a:lnTo>
                  <a:pt x="4713059" y="0"/>
                </a:lnTo>
                <a:lnTo>
                  <a:pt x="4713059" y="4392443"/>
                </a:lnTo>
                <a:lnTo>
                  <a:pt x="0" y="43924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28700" y="751057"/>
            <a:ext cx="4713059" cy="4392443"/>
          </a:xfrm>
          <a:custGeom>
            <a:avLst/>
            <a:gdLst/>
            <a:ahLst/>
            <a:cxnLst/>
            <a:rect l="l" t="t" r="r" b="b"/>
            <a:pathLst>
              <a:path w="4713059" h="4392443">
                <a:moveTo>
                  <a:pt x="0" y="0"/>
                </a:moveTo>
                <a:lnTo>
                  <a:pt x="4713059" y="0"/>
                </a:lnTo>
                <a:lnTo>
                  <a:pt x="4713059" y="4392443"/>
                </a:lnTo>
                <a:lnTo>
                  <a:pt x="0" y="43924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1526603">
            <a:off x="2993568" y="7497699"/>
            <a:ext cx="4420269" cy="1013061"/>
          </a:xfrm>
          <a:custGeom>
            <a:avLst/>
            <a:gdLst/>
            <a:ahLst/>
            <a:cxnLst/>
            <a:rect l="l" t="t" r="r" b="b"/>
            <a:pathLst>
              <a:path w="4420269" h="1013061">
                <a:moveTo>
                  <a:pt x="0" y="0"/>
                </a:moveTo>
                <a:lnTo>
                  <a:pt x="4420269" y="0"/>
                </a:lnTo>
                <a:lnTo>
                  <a:pt x="4420269" y="1013061"/>
                </a:lnTo>
                <a:lnTo>
                  <a:pt x="0" y="10130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rot="1526603">
            <a:off x="10963271" y="1929088"/>
            <a:ext cx="4420269" cy="1013061"/>
          </a:xfrm>
          <a:custGeom>
            <a:avLst/>
            <a:gdLst/>
            <a:ahLst/>
            <a:cxnLst/>
            <a:rect l="l" t="t" r="r" b="b"/>
            <a:pathLst>
              <a:path w="4420269" h="1013061">
                <a:moveTo>
                  <a:pt x="0" y="0"/>
                </a:moveTo>
                <a:lnTo>
                  <a:pt x="4420270" y="0"/>
                </a:lnTo>
                <a:lnTo>
                  <a:pt x="4420270" y="1013060"/>
                </a:lnTo>
                <a:lnTo>
                  <a:pt x="0" y="10130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8"/>
          <p:cNvSpPr txBox="1"/>
          <p:nvPr/>
        </p:nvSpPr>
        <p:spPr>
          <a:xfrm>
            <a:off x="6184947" y="427891"/>
            <a:ext cx="4392841" cy="646331"/>
          </a:xfrm>
          <a:prstGeom prst="rect">
            <a:avLst/>
          </a:prstGeom>
          <a:noFill/>
        </p:spPr>
        <p:txBody>
          <a:bodyPr wrap="square" rtlCol="0">
            <a:spAutoFit/>
          </a:bodyPr>
          <a:lstStyle/>
          <a:p>
            <a:r>
              <a:rPr lang="en-IN" sz="3600" b="1" dirty="0">
                <a:latin typeface="Arial" panose="020B0604020202020204" pitchFamily="34" charset="0"/>
                <a:cs typeface="Arial" panose="020B0604020202020204" pitchFamily="34" charset="0"/>
              </a:rPr>
              <a:t>Panel Interview</a:t>
            </a:r>
          </a:p>
        </p:txBody>
      </p:sp>
      <p:pic>
        <p:nvPicPr>
          <p:cNvPr id="10" name="Picture 9"/>
          <p:cNvPicPr>
            <a:picLocks noChangeAspect="1"/>
          </p:cNvPicPr>
          <p:nvPr/>
        </p:nvPicPr>
        <p:blipFill>
          <a:blip r:embed="rId9"/>
          <a:stretch>
            <a:fillRect/>
          </a:stretch>
        </p:blipFill>
        <p:spPr>
          <a:xfrm>
            <a:off x="7315468" y="5001894"/>
            <a:ext cx="4307462" cy="349440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62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4" name="Freeform 4"/>
          <p:cNvSpPr/>
          <p:nvPr/>
        </p:nvSpPr>
        <p:spPr>
          <a:xfrm>
            <a:off x="5398159" y="4178304"/>
            <a:ext cx="6884114" cy="3837100"/>
          </a:xfrm>
          <a:custGeom>
            <a:avLst/>
            <a:gdLst/>
            <a:ahLst/>
            <a:cxnLst/>
            <a:rect l="l" t="t" r="r" b="b"/>
            <a:pathLst>
              <a:path w="10907569" h="3208643">
                <a:moveTo>
                  <a:pt x="0" y="0"/>
                </a:moveTo>
                <a:lnTo>
                  <a:pt x="10907569" y="0"/>
                </a:lnTo>
                <a:lnTo>
                  <a:pt x="10907569" y="3208643"/>
                </a:lnTo>
                <a:lnTo>
                  <a:pt x="0" y="320864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421686" y="419100"/>
            <a:ext cx="4761140" cy="1990225"/>
          </a:xfrm>
          <a:prstGeom prst="rect">
            <a:avLst/>
          </a:prstGeom>
        </p:spPr>
        <p:txBody>
          <a:bodyPr lIns="0" tIns="0" rIns="0" bIns="0" rtlCol="0" anchor="t">
            <a:spAutoFit/>
          </a:bodyPr>
          <a:lstStyle/>
          <a:p>
            <a:pPr algn="ctr">
              <a:lnSpc>
                <a:spcPts val="8434"/>
              </a:lnSpc>
            </a:pPr>
            <a:r>
              <a:rPr lang="en-GB" sz="3600" b="1" dirty="0">
                <a:latin typeface="Arial" panose="020B0604020202020204" pitchFamily="34" charset="0"/>
                <a:cs typeface="Arial" panose="020B0604020202020204" pitchFamily="34" charset="0"/>
              </a:rPr>
              <a:t>Assessment Centre</a:t>
            </a:r>
            <a:endParaRPr lang="en-IN" sz="3600" b="1" dirty="0">
              <a:latin typeface="Arial" panose="020B0604020202020204" pitchFamily="34" charset="0"/>
              <a:cs typeface="Arial" panose="020B0604020202020204" pitchFamily="34" charset="0"/>
            </a:endParaRPr>
          </a:p>
          <a:p>
            <a:pPr algn="ctr">
              <a:lnSpc>
                <a:spcPts val="8434"/>
              </a:lnSpc>
            </a:pP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TextBox 7"/>
          <p:cNvSpPr txBox="1"/>
          <p:nvPr/>
        </p:nvSpPr>
        <p:spPr>
          <a:xfrm>
            <a:off x="5786807" y="5332499"/>
            <a:ext cx="6324600" cy="1015663"/>
          </a:xfrm>
          <a:prstGeom prst="rect">
            <a:avLst/>
          </a:prstGeom>
        </p:spPr>
        <p:txBody>
          <a:bodyPr wrap="square"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Activities Case studies, group tasks, psychometrics tests </a:t>
            </a:r>
            <a:r>
              <a:rPr lang="en-IN" sz="1100" dirty="0">
                <a:latin typeface="Arial" panose="020B0604020202020204" pitchFamily="34" charset="0"/>
                <a:cs typeface="Arial" panose="020B0604020202020204" pitchFamily="34" charset="0"/>
              </a:rPr>
              <a:t>(HSBC, 2024a)</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HSBC application: Isle leadership roles and graduate uses (assessment centre / "Super-Day" ) </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Advantages: Multifunctional assessment of a leader, group work, decision making. </a:t>
            </a:r>
            <a:endParaRPr lang="en-IN" sz="1100" dirty="0">
              <a:latin typeface="Arial" panose="020B0604020202020204" pitchFamily="34" charset="0"/>
              <a:cs typeface="Arial" panose="020B0604020202020204" pitchFamily="34" charset="0"/>
            </a:endParaRPr>
          </a:p>
          <a:p>
            <a:pPr marL="171450" indent="-171450" algn="just">
              <a:lnSpc>
                <a:spcPct val="150000"/>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Freeform 8"/>
          <p:cNvSpPr/>
          <p:nvPr/>
        </p:nvSpPr>
        <p:spPr>
          <a:xfrm>
            <a:off x="695010" y="6096854"/>
            <a:ext cx="3977659" cy="3690612"/>
          </a:xfrm>
          <a:custGeom>
            <a:avLst/>
            <a:gdLst/>
            <a:ahLst/>
            <a:cxnLst/>
            <a:rect l="l" t="t" r="r" b="b"/>
            <a:pathLst>
              <a:path w="3977659" h="3690612">
                <a:moveTo>
                  <a:pt x="0" y="0"/>
                </a:moveTo>
                <a:lnTo>
                  <a:pt x="3977660" y="0"/>
                </a:lnTo>
                <a:lnTo>
                  <a:pt x="3977660" y="3690612"/>
                </a:lnTo>
                <a:lnTo>
                  <a:pt x="0" y="36906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3" name="Picture 2"/>
          <p:cNvPicPr>
            <a:picLocks noChangeAspect="1"/>
          </p:cNvPicPr>
          <p:nvPr/>
        </p:nvPicPr>
        <p:blipFill rotWithShape="1">
          <a:blip r:embed="rId7"/>
          <a:srcRect l="-399" t="8400" r="400" b="400"/>
          <a:stretch/>
        </p:blipFill>
        <p:spPr>
          <a:xfrm>
            <a:off x="11422602" y="0"/>
            <a:ext cx="6857778" cy="3808594"/>
          </a:xfrm>
          <a:prstGeom prst="rect">
            <a:avLst/>
          </a:prstGeom>
        </p:spPr>
      </p:pic>
    </p:spTree>
    <p:extLst>
      <p:ext uri="{BB962C8B-B14F-4D97-AF65-F5344CB8AC3E}">
        <p14:creationId xmlns:p14="http://schemas.microsoft.com/office/powerpoint/2010/main" val="31354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1066800" y="687322"/>
            <a:ext cx="7366909" cy="1962717"/>
          </a:xfrm>
          <a:prstGeom prst="rect">
            <a:avLst/>
          </a:prstGeom>
        </p:spPr>
        <p:txBody>
          <a:bodyPr lIns="0" tIns="0" rIns="0" bIns="0" rtlCol="0" anchor="t">
            <a:spAutoFit/>
          </a:bodyPr>
          <a:lstStyle/>
          <a:p>
            <a:pPr algn="ctr">
              <a:lnSpc>
                <a:spcPts val="8026"/>
              </a:lnSpc>
              <a:spcBef>
                <a:spcPct val="0"/>
              </a:spcBef>
            </a:pPr>
            <a:r>
              <a:rPr lang="en-GB" sz="3600" b="1" dirty="0">
                <a:latin typeface="Arial" panose="020B0604020202020204" pitchFamily="34" charset="0"/>
                <a:cs typeface="Arial" panose="020B0604020202020204" pitchFamily="34" charset="0"/>
              </a:rPr>
              <a:t>Questioning Techniques</a:t>
            </a:r>
            <a:endParaRPr lang="en-IN" sz="3600" b="1" dirty="0">
              <a:latin typeface="Arial" panose="020B0604020202020204" pitchFamily="34" charset="0"/>
              <a:cs typeface="Arial" panose="020B0604020202020204" pitchFamily="34" charset="0"/>
            </a:endParaRPr>
          </a:p>
          <a:p>
            <a:pPr algn="ctr">
              <a:lnSpc>
                <a:spcPts val="8026"/>
              </a:lnSpc>
              <a:spcBef>
                <a:spcPct val="0"/>
              </a:spcBef>
            </a:pPr>
            <a:endParaRPr lang="en-US" sz="3600" b="1" spc="361"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8245662" y="4076700"/>
            <a:ext cx="4814056" cy="3209371"/>
          </a:xfrm>
          <a:custGeom>
            <a:avLst/>
            <a:gdLst/>
            <a:ahLst/>
            <a:cxnLst/>
            <a:rect l="l" t="t" r="r" b="b"/>
            <a:pathLst>
              <a:path w="4814056" h="3209371">
                <a:moveTo>
                  <a:pt x="0" y="0"/>
                </a:moveTo>
                <a:lnTo>
                  <a:pt x="4814056" y="0"/>
                </a:lnTo>
                <a:lnTo>
                  <a:pt x="4814056" y="3209371"/>
                </a:lnTo>
                <a:lnTo>
                  <a:pt x="0" y="3209371"/>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8696617" y="4792680"/>
            <a:ext cx="4363101" cy="1777410"/>
          </a:xfrm>
          <a:prstGeom prst="rect">
            <a:avLst/>
          </a:prstGeom>
        </p:spPr>
        <p:txBody>
          <a:bodyPr lIns="0" tIns="0" rIns="0" bIns="0" rtlCol="0" anchor="t">
            <a:spAutoFit/>
          </a:bodyPr>
          <a:lstStyle/>
          <a:p>
            <a:pPr marL="171450" lvl="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Probing - get a deeper answer, make things clear.</a:t>
            </a:r>
            <a:endParaRPr lang="en-IN" sz="11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Behavioural / STAR - previous performance is a predictor of the future behaviour.</a:t>
            </a:r>
            <a:endParaRPr lang="en-IN" sz="11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Thought provoking - scrutinize premises, provoke thought </a:t>
            </a:r>
            <a:r>
              <a:rPr lang="en-IN" sz="1100" dirty="0">
                <a:latin typeface="Arial" panose="020B0604020202020204" pitchFamily="34" charset="0"/>
                <a:cs typeface="Arial" panose="020B0604020202020204" pitchFamily="34" charset="0"/>
              </a:rPr>
              <a:t>(MIT, 2022)</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Leading - applied but sparingly to explain, and not to prejudice.</a:t>
            </a:r>
            <a:endParaRPr lang="en-IN" sz="1100" dirty="0">
              <a:latin typeface="Arial" panose="020B0604020202020204" pitchFamily="34" charset="0"/>
              <a:cs typeface="Arial" panose="020B0604020202020204" pitchFamily="34" charset="0"/>
            </a:endParaRPr>
          </a:p>
          <a:p>
            <a:pPr marL="171450" indent="-171450" algn="ctr">
              <a:lnSpc>
                <a:spcPct val="150000"/>
              </a:lnSpc>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10" name="Freeform 10"/>
          <p:cNvSpPr/>
          <p:nvPr/>
        </p:nvSpPr>
        <p:spPr>
          <a:xfrm rot="-576217">
            <a:off x="13852275" y="5420052"/>
            <a:ext cx="3681268" cy="4355923"/>
          </a:xfrm>
          <a:custGeom>
            <a:avLst/>
            <a:gdLst/>
            <a:ahLst/>
            <a:cxnLst/>
            <a:rect l="l" t="t" r="r" b="b"/>
            <a:pathLst>
              <a:path w="3681268" h="4355923">
                <a:moveTo>
                  <a:pt x="0" y="0"/>
                </a:moveTo>
                <a:lnTo>
                  <a:pt x="3681268" y="0"/>
                </a:lnTo>
                <a:lnTo>
                  <a:pt x="3681268" y="4355923"/>
                </a:lnTo>
                <a:lnTo>
                  <a:pt x="0" y="43559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5631893">
            <a:off x="9961388" y="2909844"/>
            <a:ext cx="908046" cy="414296"/>
          </a:xfrm>
          <a:custGeom>
            <a:avLst/>
            <a:gdLst/>
            <a:ahLst/>
            <a:cxnLst/>
            <a:rect l="l" t="t" r="r" b="b"/>
            <a:pathLst>
              <a:path w="908046" h="414296">
                <a:moveTo>
                  <a:pt x="0" y="0"/>
                </a:moveTo>
                <a:lnTo>
                  <a:pt x="908046" y="0"/>
                </a:lnTo>
                <a:lnTo>
                  <a:pt x="908046" y="414296"/>
                </a:lnTo>
                <a:lnTo>
                  <a:pt x="0" y="41429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5" name="Picture 4"/>
          <p:cNvPicPr>
            <a:picLocks noChangeAspect="1"/>
          </p:cNvPicPr>
          <p:nvPr/>
        </p:nvPicPr>
        <p:blipFill>
          <a:blip r:embed="rId9"/>
          <a:stretch>
            <a:fillRect/>
          </a:stretch>
        </p:blipFill>
        <p:spPr>
          <a:xfrm>
            <a:off x="879352" y="1979058"/>
            <a:ext cx="5650789" cy="3164442"/>
          </a:xfrm>
          <a:prstGeom prst="rect">
            <a:avLst/>
          </a:prstGeom>
        </p:spPr>
      </p:pic>
    </p:spTree>
    <p:extLst>
      <p:ext uri="{BB962C8B-B14F-4D97-AF65-F5344CB8AC3E}">
        <p14:creationId xmlns:p14="http://schemas.microsoft.com/office/powerpoint/2010/main" val="3149026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3" name="TextBox 3"/>
          <p:cNvSpPr txBox="1"/>
          <p:nvPr/>
        </p:nvSpPr>
        <p:spPr>
          <a:xfrm>
            <a:off x="6139128" y="428476"/>
            <a:ext cx="5486400" cy="2000548"/>
          </a:xfrm>
          <a:prstGeom prst="rect">
            <a:avLst/>
          </a:prstGeom>
        </p:spPr>
        <p:txBody>
          <a:bodyPr wrap="square" lIns="0" tIns="0" rIns="0" bIns="0" rtlCol="0" anchor="t">
            <a:spAutoFit/>
          </a:bodyPr>
          <a:lstStyle/>
          <a:p>
            <a:pPr>
              <a:lnSpc>
                <a:spcPts val="7793"/>
              </a:lnSpc>
              <a:spcBef>
                <a:spcPct val="0"/>
              </a:spcBef>
            </a:pPr>
            <a:r>
              <a:rPr lang="en-GB" sz="3600" b="1" dirty="0">
                <a:latin typeface="Arial" panose="020B0604020202020204" pitchFamily="34" charset="0"/>
                <a:cs typeface="Arial" panose="020B0604020202020204" pitchFamily="34" charset="0"/>
              </a:rPr>
              <a:t>Face-to-Face Interview</a:t>
            </a:r>
            <a:endParaRPr lang="en-IN" sz="3600" b="1" dirty="0">
              <a:latin typeface="Arial" panose="020B0604020202020204" pitchFamily="34" charset="0"/>
              <a:cs typeface="Arial" panose="020B0604020202020204" pitchFamily="34" charset="0"/>
            </a:endParaRPr>
          </a:p>
          <a:p>
            <a:pPr algn="l">
              <a:lnSpc>
                <a:spcPts val="7793"/>
              </a:lnSpc>
              <a:spcBef>
                <a:spcPct val="0"/>
              </a:spcBef>
            </a:pPr>
            <a:endParaRPr lang="en-US" sz="3600" b="1" spc="350"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4" name="Freeform 4"/>
          <p:cNvSpPr/>
          <p:nvPr/>
        </p:nvSpPr>
        <p:spPr>
          <a:xfrm>
            <a:off x="457200" y="5524500"/>
            <a:ext cx="3657600" cy="4369316"/>
          </a:xfrm>
          <a:custGeom>
            <a:avLst/>
            <a:gdLst/>
            <a:ahLst/>
            <a:cxnLst/>
            <a:rect l="l" t="t" r="r" b="b"/>
            <a:pathLst>
              <a:path w="4328085" h="5646514">
                <a:moveTo>
                  <a:pt x="0" y="0"/>
                </a:moveTo>
                <a:lnTo>
                  <a:pt x="4328085" y="0"/>
                </a:lnTo>
                <a:lnTo>
                  <a:pt x="4328085" y="5646513"/>
                </a:lnTo>
                <a:lnTo>
                  <a:pt x="0" y="56465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6019800" y="4666193"/>
            <a:ext cx="5725056" cy="1269578"/>
          </a:xfrm>
          <a:prstGeom prst="rect">
            <a:avLst/>
          </a:prstGeom>
        </p:spPr>
        <p:txBody>
          <a:bodyPr wrap="square" lIns="0" tIns="0" rIns="0" bIns="0" rtlCol="0" anchor="t">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Advantages: Establishes rapport, ability to evaluate body language, there is greater personal connection </a:t>
            </a:r>
            <a:r>
              <a:rPr lang="en-IN" sz="1100" dirty="0">
                <a:latin typeface="Arial" panose="020B0604020202020204" pitchFamily="34" charset="0"/>
                <a:cs typeface="Arial" panose="020B0604020202020204" pitchFamily="34" charset="0"/>
              </a:rPr>
              <a:t>(</a:t>
            </a:r>
            <a:r>
              <a:rPr lang="en-IN" sz="1100" dirty="0" err="1">
                <a:latin typeface="Arial" panose="020B0604020202020204" pitchFamily="34" charset="0"/>
                <a:cs typeface="Arial" panose="020B0604020202020204" pitchFamily="34" charset="0"/>
              </a:rPr>
              <a:t>Helvajian</a:t>
            </a:r>
            <a:r>
              <a:rPr lang="en-IN" sz="1100" dirty="0">
                <a:latin typeface="Arial" panose="020B0604020202020204" pitchFamily="34" charset="0"/>
                <a:cs typeface="Arial" panose="020B0604020202020204" pitchFamily="34" charset="0"/>
              </a:rPr>
              <a:t>, 2024)</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Disadvantages: More expensive, time and logistic, time-consuming.</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HSBC application: Normally final stages of senior management / project positions. </a:t>
            </a:r>
            <a:endParaRPr lang="en-IN" sz="1100" dirty="0">
              <a:latin typeface="Arial" panose="020B0604020202020204" pitchFamily="34" charset="0"/>
              <a:cs typeface="Arial" panose="020B0604020202020204" pitchFamily="34" charset="0"/>
            </a:endParaRPr>
          </a:p>
          <a:p>
            <a:pPr marL="171450" indent="-171450" algn="just">
              <a:lnSpc>
                <a:spcPct val="150000"/>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pic>
        <p:nvPicPr>
          <p:cNvPr id="6" name="Picture 5"/>
          <p:cNvPicPr>
            <a:picLocks noChangeAspect="1"/>
          </p:cNvPicPr>
          <p:nvPr/>
        </p:nvPicPr>
        <p:blipFill>
          <a:blip r:embed="rId6"/>
          <a:stretch>
            <a:fillRect/>
          </a:stretch>
        </p:blipFill>
        <p:spPr>
          <a:xfrm>
            <a:off x="12801600" y="800100"/>
            <a:ext cx="4538928" cy="3866093"/>
          </a:xfrm>
          <a:prstGeom prst="rect">
            <a:avLst/>
          </a:prstGeom>
        </p:spPr>
      </p:pic>
    </p:spTree>
    <p:extLst>
      <p:ext uri="{BB962C8B-B14F-4D97-AF65-F5344CB8AC3E}">
        <p14:creationId xmlns:p14="http://schemas.microsoft.com/office/powerpoint/2010/main" val="1635683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633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4" name="Freeform 4"/>
          <p:cNvSpPr/>
          <p:nvPr/>
        </p:nvSpPr>
        <p:spPr>
          <a:xfrm>
            <a:off x="6096000" y="1963146"/>
            <a:ext cx="7888060" cy="3379802"/>
          </a:xfrm>
          <a:custGeom>
            <a:avLst/>
            <a:gdLst/>
            <a:ahLst/>
            <a:cxnLst/>
            <a:rect l="l" t="t" r="r" b="b"/>
            <a:pathLst>
              <a:path w="10907569" h="3208643">
                <a:moveTo>
                  <a:pt x="0" y="0"/>
                </a:moveTo>
                <a:lnTo>
                  <a:pt x="10907569" y="0"/>
                </a:lnTo>
                <a:lnTo>
                  <a:pt x="10907569" y="3208643"/>
                </a:lnTo>
                <a:lnTo>
                  <a:pt x="0" y="320864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6477000" y="568023"/>
            <a:ext cx="4761140" cy="1990225"/>
          </a:xfrm>
          <a:prstGeom prst="rect">
            <a:avLst/>
          </a:prstGeom>
        </p:spPr>
        <p:txBody>
          <a:bodyPr lIns="0" tIns="0" rIns="0" bIns="0" rtlCol="0" anchor="t">
            <a:spAutoFit/>
          </a:bodyPr>
          <a:lstStyle/>
          <a:p>
            <a:pPr algn="ctr">
              <a:lnSpc>
                <a:spcPts val="8434"/>
              </a:lnSpc>
            </a:pPr>
            <a:r>
              <a:rPr lang="en-GB" sz="3600" b="1" dirty="0">
                <a:latin typeface="Arial" panose="020B0604020202020204" pitchFamily="34" charset="0"/>
                <a:cs typeface="Arial" panose="020B0604020202020204" pitchFamily="34" charset="0"/>
              </a:rPr>
              <a:t>Online Interview </a:t>
            </a:r>
            <a:endParaRPr lang="en-IN" sz="3600" b="1" dirty="0">
              <a:latin typeface="Arial" panose="020B0604020202020204" pitchFamily="34" charset="0"/>
              <a:cs typeface="Arial" panose="020B0604020202020204" pitchFamily="34" charset="0"/>
            </a:endParaRPr>
          </a:p>
          <a:p>
            <a:pPr algn="ctr">
              <a:lnSpc>
                <a:spcPts val="8434"/>
              </a:lnSpc>
            </a:pP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TextBox 7"/>
          <p:cNvSpPr txBox="1"/>
          <p:nvPr/>
        </p:nvSpPr>
        <p:spPr>
          <a:xfrm>
            <a:off x="6477000" y="3160893"/>
            <a:ext cx="10010394" cy="984308"/>
          </a:xfrm>
          <a:prstGeom prst="rect">
            <a:avLst/>
          </a:prstGeom>
        </p:spPr>
        <p:txBody>
          <a:bodyPr lIns="0" tIns="0" rIns="0" bIns="0" rtlCol="0" anchor="t">
            <a:spAutoFit/>
          </a:bodyPr>
          <a:lstStyle/>
          <a:p>
            <a:pPr marL="171450" lvl="0" indent="-17145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Advantages: Economical, time efficient and international.</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Disadvantages: Technology reliability problems, less trusting relationship, poor nonverbal use </a:t>
            </a:r>
            <a:r>
              <a:rPr lang="en-IN" sz="1100" dirty="0">
                <a:latin typeface="Arial" panose="020B0604020202020204" pitchFamily="34" charset="0"/>
                <a:cs typeface="Arial" panose="020B0604020202020204" pitchFamily="34" charset="0"/>
              </a:rPr>
              <a:t>(Flinders, 2021)</a:t>
            </a:r>
            <a:r>
              <a:rPr lang="en-GB" sz="1100" dirty="0">
                <a:latin typeface="Arial" panose="020B0604020202020204" pitchFamily="34" charset="0"/>
                <a:cs typeface="Arial" panose="020B0604020202020204" pitchFamily="34" charset="0"/>
              </a:rPr>
              <a:t>.</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HSBC application: Pre-screening and international / distant applicant jobs.</a:t>
            </a:r>
            <a:endParaRPr lang="en-IN" sz="1100" dirty="0">
              <a:latin typeface="Arial" panose="020B0604020202020204" pitchFamily="34" charset="0"/>
              <a:cs typeface="Arial" panose="020B0604020202020204" pitchFamily="34" charset="0"/>
            </a:endParaRPr>
          </a:p>
          <a:p>
            <a:pPr marL="171450" indent="-171450" algn="just">
              <a:lnSpc>
                <a:spcPct val="150000"/>
              </a:lnSpc>
              <a:spcBef>
                <a:spcPct val="0"/>
              </a:spcBef>
              <a:buFont typeface="Wingdings" panose="05000000000000000000" pitchFamily="2" charset="2"/>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Freeform 8"/>
          <p:cNvSpPr/>
          <p:nvPr/>
        </p:nvSpPr>
        <p:spPr>
          <a:xfrm>
            <a:off x="868671" y="1963146"/>
            <a:ext cx="3977659" cy="3690612"/>
          </a:xfrm>
          <a:custGeom>
            <a:avLst/>
            <a:gdLst/>
            <a:ahLst/>
            <a:cxnLst/>
            <a:rect l="l" t="t" r="r" b="b"/>
            <a:pathLst>
              <a:path w="3977659" h="3690612">
                <a:moveTo>
                  <a:pt x="0" y="0"/>
                </a:moveTo>
                <a:lnTo>
                  <a:pt x="3977660" y="0"/>
                </a:lnTo>
                <a:lnTo>
                  <a:pt x="3977660" y="3690612"/>
                </a:lnTo>
                <a:lnTo>
                  <a:pt x="0" y="36906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3" name="Picture 2"/>
          <p:cNvPicPr>
            <a:picLocks noChangeAspect="1"/>
          </p:cNvPicPr>
          <p:nvPr/>
        </p:nvPicPr>
        <p:blipFill>
          <a:blip r:embed="rId7"/>
          <a:stretch>
            <a:fillRect/>
          </a:stretch>
        </p:blipFill>
        <p:spPr>
          <a:xfrm>
            <a:off x="3186112" y="5937973"/>
            <a:ext cx="6581775" cy="4036523"/>
          </a:xfrm>
          <a:prstGeom prst="rect">
            <a:avLst/>
          </a:prstGeom>
        </p:spPr>
      </p:pic>
      <p:pic>
        <p:nvPicPr>
          <p:cNvPr id="6" name="Picture 5"/>
          <p:cNvPicPr>
            <a:picLocks noChangeAspect="1"/>
          </p:cNvPicPr>
          <p:nvPr/>
        </p:nvPicPr>
        <p:blipFill>
          <a:blip r:embed="rId8"/>
          <a:stretch>
            <a:fillRect/>
          </a:stretch>
        </p:blipFill>
        <p:spPr>
          <a:xfrm>
            <a:off x="9982200" y="5945592"/>
            <a:ext cx="6918972" cy="4028903"/>
          </a:xfrm>
          <a:prstGeom prst="rect">
            <a:avLst/>
          </a:prstGeom>
        </p:spPr>
      </p:pic>
    </p:spTree>
    <p:extLst>
      <p:ext uri="{BB962C8B-B14F-4D97-AF65-F5344CB8AC3E}">
        <p14:creationId xmlns:p14="http://schemas.microsoft.com/office/powerpoint/2010/main" val="535923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4" name="Freeform 4"/>
          <p:cNvSpPr/>
          <p:nvPr/>
        </p:nvSpPr>
        <p:spPr>
          <a:xfrm>
            <a:off x="5067300" y="3771900"/>
            <a:ext cx="7924800" cy="2743199"/>
          </a:xfrm>
          <a:custGeom>
            <a:avLst/>
            <a:gdLst/>
            <a:ahLst/>
            <a:cxnLst/>
            <a:rect l="l" t="t" r="r" b="b"/>
            <a:pathLst>
              <a:path w="10907569" h="3208643">
                <a:moveTo>
                  <a:pt x="0" y="0"/>
                </a:moveTo>
                <a:lnTo>
                  <a:pt x="10907569" y="0"/>
                </a:lnTo>
                <a:lnTo>
                  <a:pt x="10907569" y="3208643"/>
                </a:lnTo>
                <a:lnTo>
                  <a:pt x="0" y="320864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990600" y="703920"/>
            <a:ext cx="6411674" cy="2154436"/>
          </a:xfrm>
          <a:prstGeom prst="rect">
            <a:avLst/>
          </a:prstGeom>
        </p:spPr>
        <p:txBody>
          <a:bodyPr wrap="square" lIns="0" tIns="0" rIns="0" bIns="0" rtlCol="0" anchor="t">
            <a:spAutoFit/>
          </a:bodyPr>
          <a:lstStyle/>
          <a:p>
            <a:pPr algn="ctr">
              <a:lnSpc>
                <a:spcPts val="8434"/>
              </a:lnSpc>
            </a:pPr>
            <a:r>
              <a:rPr lang="en-GB" sz="3600" b="1" dirty="0">
                <a:latin typeface="Arial" panose="020B0604020202020204" pitchFamily="34" charset="0"/>
                <a:cs typeface="Arial" panose="020B0604020202020204" pitchFamily="34" charset="0"/>
              </a:rPr>
              <a:t>Conclusion </a:t>
            </a:r>
            <a:endParaRPr lang="en-IN" sz="3600" b="1" dirty="0">
              <a:latin typeface="Arial" panose="020B0604020202020204" pitchFamily="34" charset="0"/>
              <a:cs typeface="Arial" panose="020B0604020202020204" pitchFamily="34" charset="0"/>
            </a:endParaRPr>
          </a:p>
          <a:p>
            <a:pPr algn="ctr">
              <a:lnSpc>
                <a:spcPts val="8434"/>
              </a:lnSpc>
            </a:pP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TextBox 7"/>
          <p:cNvSpPr txBox="1"/>
          <p:nvPr/>
        </p:nvSpPr>
        <p:spPr>
          <a:xfrm>
            <a:off x="5257800" y="4120402"/>
            <a:ext cx="7543800" cy="1523494"/>
          </a:xfrm>
          <a:prstGeom prst="rect">
            <a:avLst/>
          </a:prstGeom>
        </p:spPr>
        <p:txBody>
          <a:bodyPr wrap="square" lIns="0" tIns="0" rIns="0" bIns="0" rtlCol="0" anchor="t">
            <a:spAutoFit/>
          </a:bodyPr>
          <a:lstStyle/>
          <a:p>
            <a:pPr marL="171450" indent="-171450" algn="just">
              <a:lnSpc>
                <a:spcPct val="150000"/>
              </a:lnSpc>
              <a:spcBef>
                <a:spcPct val="0"/>
              </a:spcBef>
              <a:buFont typeface="Arial" panose="020B0604020202020204" pitchFamily="34" charset="0"/>
              <a:buChar char="•"/>
            </a:pPr>
            <a:r>
              <a:rPr lang="en-GB" sz="1100" dirty="0">
                <a:latin typeface="Arial" panose="020B0604020202020204" pitchFamily="34" charset="0"/>
                <a:cs typeface="Arial" panose="020B0604020202020204" pitchFamily="34" charset="0"/>
              </a:rPr>
              <a:t>To evaluate the methods used in the interviewing process, the face-to-face trick offers better rapport and better ability to measure body language but has higher costs and logistics meaning that the online interview is cheaper, saves time, and enlarges the global coverage of HSBC but offers less personal connection. In this way, HSBC would benefit the most with a hybrid: the initial screening with the help of online platforms and the final selection with the help of the face formatting. This is in line with the systematic recruitment process, provides fairness by utilizing things such as structured, panel, and assessment centre interviews and queries as a means of demonstrating quality assessment. </a:t>
            </a: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Freeform 8"/>
          <p:cNvSpPr/>
          <p:nvPr/>
        </p:nvSpPr>
        <p:spPr>
          <a:xfrm>
            <a:off x="990600" y="6530339"/>
            <a:ext cx="3352800" cy="2891366"/>
          </a:xfrm>
          <a:custGeom>
            <a:avLst/>
            <a:gdLst/>
            <a:ahLst/>
            <a:cxnLst/>
            <a:rect l="l" t="t" r="r" b="b"/>
            <a:pathLst>
              <a:path w="3977659" h="3690612">
                <a:moveTo>
                  <a:pt x="0" y="0"/>
                </a:moveTo>
                <a:lnTo>
                  <a:pt x="3977660" y="0"/>
                </a:lnTo>
                <a:lnTo>
                  <a:pt x="3977660" y="3690612"/>
                </a:lnTo>
                <a:lnTo>
                  <a:pt x="0" y="36906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3" name="Picture 2"/>
          <p:cNvPicPr>
            <a:picLocks noChangeAspect="1"/>
          </p:cNvPicPr>
          <p:nvPr/>
        </p:nvPicPr>
        <p:blipFill>
          <a:blip r:embed="rId7"/>
          <a:stretch>
            <a:fillRect/>
          </a:stretch>
        </p:blipFill>
        <p:spPr>
          <a:xfrm>
            <a:off x="13258800" y="703920"/>
            <a:ext cx="4638675" cy="2416287"/>
          </a:xfrm>
          <a:prstGeom prst="rect">
            <a:avLst/>
          </a:prstGeom>
        </p:spPr>
      </p:pic>
    </p:spTree>
    <p:extLst>
      <p:ext uri="{BB962C8B-B14F-4D97-AF65-F5344CB8AC3E}">
        <p14:creationId xmlns:p14="http://schemas.microsoft.com/office/powerpoint/2010/main" val="412685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8214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370" b="-3370"/>
            </a:stretch>
          </a:blipFill>
        </p:spPr>
        <p:txBody>
          <a:bodyPr/>
          <a:lstStyle/>
          <a:p>
            <a:endParaRPr lang="en-GB"/>
          </a:p>
        </p:txBody>
      </p:sp>
      <p:sp>
        <p:nvSpPr>
          <p:cNvPr id="4" name="Freeform 4"/>
          <p:cNvSpPr/>
          <p:nvPr/>
        </p:nvSpPr>
        <p:spPr>
          <a:xfrm>
            <a:off x="4876800" y="3238500"/>
            <a:ext cx="10439400" cy="2626555"/>
          </a:xfrm>
          <a:custGeom>
            <a:avLst/>
            <a:gdLst/>
            <a:ahLst/>
            <a:cxnLst/>
            <a:rect l="l" t="t" r="r" b="b"/>
            <a:pathLst>
              <a:path w="10907569" h="3208643">
                <a:moveTo>
                  <a:pt x="0" y="0"/>
                </a:moveTo>
                <a:lnTo>
                  <a:pt x="10907569" y="0"/>
                </a:lnTo>
                <a:lnTo>
                  <a:pt x="10907569" y="3208643"/>
                </a:lnTo>
                <a:lnTo>
                  <a:pt x="0" y="320864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5105400" y="483281"/>
            <a:ext cx="4761140" cy="1990225"/>
          </a:xfrm>
          <a:prstGeom prst="rect">
            <a:avLst/>
          </a:prstGeom>
        </p:spPr>
        <p:txBody>
          <a:bodyPr lIns="0" tIns="0" rIns="0" bIns="0" rtlCol="0" anchor="t">
            <a:spAutoFit/>
          </a:bodyPr>
          <a:lstStyle/>
          <a:p>
            <a:pPr algn="ctr">
              <a:lnSpc>
                <a:spcPts val="8434"/>
              </a:lnSpc>
            </a:pPr>
            <a:r>
              <a:rPr lang="en-GB" sz="3600" b="1" dirty="0">
                <a:latin typeface="Arial" panose="020B0604020202020204" pitchFamily="34" charset="0"/>
                <a:cs typeface="Arial" panose="020B0604020202020204" pitchFamily="34" charset="0"/>
              </a:rPr>
              <a:t>References </a:t>
            </a:r>
            <a:endParaRPr lang="en-IN" sz="3600" b="1" dirty="0">
              <a:latin typeface="Arial" panose="020B0604020202020204" pitchFamily="34" charset="0"/>
              <a:cs typeface="Arial" panose="020B0604020202020204" pitchFamily="34" charset="0"/>
            </a:endParaRPr>
          </a:p>
          <a:p>
            <a:pPr algn="ctr">
              <a:lnSpc>
                <a:spcPts val="8434"/>
              </a:lnSpc>
            </a:pPr>
            <a:endParaRPr lang="en-US" sz="3600" b="1" spc="379" dirty="0">
              <a:solidFill>
                <a:srgbClr val="543923"/>
              </a:solidFill>
              <a:latin typeface="Arial" panose="020B0604020202020204" pitchFamily="34" charset="0"/>
              <a:ea typeface="Blueberry"/>
              <a:cs typeface="Arial" panose="020B0604020202020204" pitchFamily="34" charset="0"/>
              <a:sym typeface="Blueberry"/>
            </a:endParaRPr>
          </a:p>
        </p:txBody>
      </p:sp>
      <p:sp>
        <p:nvSpPr>
          <p:cNvPr id="7" name="TextBox 7"/>
          <p:cNvSpPr txBox="1"/>
          <p:nvPr/>
        </p:nvSpPr>
        <p:spPr>
          <a:xfrm>
            <a:off x="5128260" y="3391549"/>
            <a:ext cx="10010394" cy="3152145"/>
          </a:xfrm>
          <a:prstGeom prst="rect">
            <a:avLst/>
          </a:prstGeom>
        </p:spPr>
        <p:txBody>
          <a:bodyPr lIns="0" tIns="0" rIns="0" bIns="0" rtlCol="0" anchor="t">
            <a:spAutoFit/>
          </a:bodyPr>
          <a:lstStyle/>
          <a:p>
            <a:pPr algn="just"/>
            <a:r>
              <a:rPr lang="en-IN" sz="1100" dirty="0" err="1">
                <a:latin typeface="Arial" panose="020B0604020202020204" pitchFamily="34" charset="0"/>
                <a:cs typeface="Arial" panose="020B0604020202020204" pitchFamily="34" charset="0"/>
              </a:rPr>
              <a:t>basitahmaddar</a:t>
            </a:r>
            <a:r>
              <a:rPr lang="en-IN" sz="1100" dirty="0">
                <a:latin typeface="Arial" panose="020B0604020202020204" pitchFamily="34" charset="0"/>
                <a:cs typeface="Arial" panose="020B0604020202020204" pitchFamily="34" charset="0"/>
              </a:rPr>
              <a:t> (2025). </a:t>
            </a:r>
            <a:r>
              <a:rPr lang="en-IN" sz="1100" i="1" dirty="0">
                <a:latin typeface="Arial" panose="020B0604020202020204" pitchFamily="34" charset="0"/>
                <a:cs typeface="Arial" panose="020B0604020202020204" pitchFamily="34" charset="0"/>
              </a:rPr>
              <a:t>One on One Interview vs Panel Interview: Key Differences, Benefits &amp; Best Practices</a:t>
            </a:r>
            <a:r>
              <a:rPr lang="en-IN" sz="1100" dirty="0">
                <a:latin typeface="Arial" panose="020B0604020202020204" pitchFamily="34" charset="0"/>
                <a:cs typeface="Arial" panose="020B0604020202020204" pitchFamily="34" charset="0"/>
              </a:rPr>
              <a:t>. [online] </a:t>
            </a:r>
            <a:r>
              <a:rPr lang="en-IN" sz="1100" dirty="0" err="1">
                <a:latin typeface="Arial" panose="020B0604020202020204" pitchFamily="34" charset="0"/>
                <a:cs typeface="Arial" panose="020B0604020202020204" pitchFamily="34" charset="0"/>
              </a:rPr>
              <a:t>BarRaiser</a:t>
            </a:r>
            <a:r>
              <a:rPr lang="en-IN" sz="1100" dirty="0">
                <a:latin typeface="Arial" panose="020B0604020202020204" pitchFamily="34" charset="0"/>
                <a:cs typeface="Arial" panose="020B0604020202020204" pitchFamily="34" charset="0"/>
              </a:rPr>
              <a:t>. Available at: 	</a:t>
            </a:r>
            <a:r>
              <a:rPr lang="en-IN" sz="1100" u="sng" dirty="0">
                <a:latin typeface="Arial" panose="020B0604020202020204" pitchFamily="34" charset="0"/>
                <a:cs typeface="Arial" panose="020B0604020202020204" pitchFamily="34" charset="0"/>
                <a:hlinkClick r:id="rId5"/>
              </a:rPr>
              <a:t>https://www.barraiser.com/blogs/one-on-one-interview-vs-panel-interview-key-differences-benefits-best-practices</a:t>
            </a:r>
            <a:r>
              <a:rPr lang="en-IN" sz="1100" dirty="0">
                <a:latin typeface="Arial" panose="020B0604020202020204" pitchFamily="34" charset="0"/>
                <a:cs typeface="Arial" panose="020B0604020202020204" pitchFamily="34" charset="0"/>
              </a:rPr>
              <a:t>. </a:t>
            </a:r>
          </a:p>
          <a:p>
            <a:pPr algn="just"/>
            <a:r>
              <a:rPr lang="en-IN" sz="1100" dirty="0" err="1">
                <a:latin typeface="Arial" panose="020B0604020202020204" pitchFamily="34" charset="0"/>
                <a:cs typeface="Arial" panose="020B0604020202020204" pitchFamily="34" charset="0"/>
              </a:rPr>
              <a:t>Bergelson</a:t>
            </a:r>
            <a:r>
              <a:rPr lang="en-IN" sz="1100" dirty="0">
                <a:latin typeface="Arial" panose="020B0604020202020204" pitchFamily="34" charset="0"/>
                <a:cs typeface="Arial" panose="020B0604020202020204" pitchFamily="34" charset="0"/>
              </a:rPr>
              <a:t>, I., Tracy, C. and </a:t>
            </a:r>
            <a:r>
              <a:rPr lang="en-IN" sz="1100" dirty="0" err="1">
                <a:latin typeface="Arial" panose="020B0604020202020204" pitchFamily="34" charset="0"/>
                <a:cs typeface="Arial" panose="020B0604020202020204" pitchFamily="34" charset="0"/>
              </a:rPr>
              <a:t>Takacs</a:t>
            </a:r>
            <a:r>
              <a:rPr lang="en-IN" sz="1100" dirty="0">
                <a:latin typeface="Arial" panose="020B0604020202020204" pitchFamily="34" charset="0"/>
                <a:cs typeface="Arial" panose="020B0604020202020204" pitchFamily="34" charset="0"/>
              </a:rPr>
              <a:t>, E. (2022). Best Practices for Reducing Bias in the Interview Process. </a:t>
            </a:r>
            <a:r>
              <a:rPr lang="en-IN" sz="1100" i="1" dirty="0">
                <a:latin typeface="Arial" panose="020B0604020202020204" pitchFamily="34" charset="0"/>
                <a:cs typeface="Arial" panose="020B0604020202020204" pitchFamily="34" charset="0"/>
              </a:rPr>
              <a:t>Current Urology Reports</a:t>
            </a:r>
            <a:r>
              <a:rPr lang="en-IN" sz="1100" dirty="0">
                <a:latin typeface="Arial" panose="020B0604020202020204" pitchFamily="34" charset="0"/>
                <a:cs typeface="Arial" panose="020B0604020202020204" pitchFamily="34" charset="0"/>
              </a:rPr>
              <a:t>, 23(11), pp.319–325. </a:t>
            </a:r>
            <a:r>
              <a:rPr lang="en-IN" sz="1100" dirty="0" err="1">
                <a:latin typeface="Arial" panose="020B0604020202020204" pitchFamily="34" charset="0"/>
                <a:cs typeface="Arial" panose="020B0604020202020204" pitchFamily="34" charset="0"/>
              </a:rPr>
              <a:t>doi</a:t>
            </a:r>
            <a:r>
              <a:rPr lang="en-IN" sz="1100" dirty="0">
                <a:latin typeface="Arial" panose="020B0604020202020204" pitchFamily="34" charset="0"/>
                <a:cs typeface="Arial" panose="020B0604020202020204" pitchFamily="34" charset="0"/>
              </a:rPr>
              <a:t>: 	</a:t>
            </a:r>
            <a:r>
              <a:rPr lang="en-IN" sz="1100" u="sng" dirty="0">
                <a:latin typeface="Arial" panose="020B0604020202020204" pitchFamily="34" charset="0"/>
                <a:cs typeface="Arial" panose="020B0604020202020204" pitchFamily="34" charset="0"/>
                <a:hlinkClick r:id="rId6"/>
              </a:rPr>
              <a:t>https://doi.org/10.1007/s11934-022-01116-7</a:t>
            </a:r>
            <a:r>
              <a:rPr lang="en-IN" sz="1100" dirty="0">
                <a:latin typeface="Arial" panose="020B0604020202020204" pitchFamily="34" charset="0"/>
                <a:cs typeface="Arial" panose="020B0604020202020204" pitchFamily="34" charset="0"/>
              </a:rPr>
              <a:t>.   </a:t>
            </a:r>
          </a:p>
          <a:p>
            <a:pPr algn="just"/>
            <a:r>
              <a:rPr lang="en-IN" sz="1100" dirty="0" err="1">
                <a:latin typeface="Arial" panose="020B0604020202020204" pitchFamily="34" charset="0"/>
                <a:cs typeface="Arial" panose="020B0604020202020204" pitchFamily="34" charset="0"/>
              </a:rPr>
              <a:t>Boavida</a:t>
            </a:r>
            <a:r>
              <a:rPr lang="en-IN" sz="1100" dirty="0">
                <a:latin typeface="Arial" panose="020B0604020202020204" pitchFamily="34" charset="0"/>
                <a:cs typeface="Arial" panose="020B0604020202020204" pitchFamily="34" charset="0"/>
              </a:rPr>
              <a:t>, B. (2024). </a:t>
            </a:r>
            <a:r>
              <a:rPr lang="en-IN" sz="1100" i="1" dirty="0">
                <a:latin typeface="Arial" panose="020B0604020202020204" pitchFamily="34" charset="0"/>
                <a:cs typeface="Arial" panose="020B0604020202020204" pitchFamily="34" charset="0"/>
              </a:rPr>
              <a:t>5 Best Simon Sinek Quotes and How You Can Apply Them</a:t>
            </a:r>
            <a:r>
              <a:rPr lang="en-IN" sz="1100" dirty="0">
                <a:latin typeface="Arial" panose="020B0604020202020204" pitchFamily="34" charset="0"/>
                <a:cs typeface="Arial" panose="020B0604020202020204" pitchFamily="34" charset="0"/>
              </a:rPr>
              <a:t>. [online] Workjoy.co. Available at: </a:t>
            </a:r>
            <a:r>
              <a:rPr lang="en-IN" sz="1100" u="sng" dirty="0">
                <a:latin typeface="Arial" panose="020B0604020202020204" pitchFamily="34" charset="0"/>
                <a:cs typeface="Arial" panose="020B0604020202020204" pitchFamily="34" charset="0"/>
                <a:hlinkClick r:id="rId7"/>
              </a:rPr>
              <a:t>https://workjoy.co/blog/simon-sinek-quotes</a:t>
            </a:r>
            <a:r>
              <a:rPr lang="en-IN" sz="1100" dirty="0">
                <a:latin typeface="Arial" panose="020B0604020202020204" pitchFamily="34" charset="0"/>
                <a:cs typeface="Arial" panose="020B0604020202020204" pitchFamily="34" charset="0"/>
              </a:rPr>
              <a:t>. </a:t>
            </a:r>
          </a:p>
          <a:p>
            <a:pPr algn="just"/>
            <a:r>
              <a:rPr lang="en-IN" sz="1100" dirty="0">
                <a:latin typeface="Arial" panose="020B0604020202020204" pitchFamily="34" charset="0"/>
                <a:cs typeface="Arial" panose="020B0604020202020204" pitchFamily="34" charset="0"/>
              </a:rPr>
              <a:t>Business.gov.uk. (2025). </a:t>
            </a:r>
            <a:r>
              <a:rPr lang="en-IN" sz="1100" i="1" dirty="0">
                <a:latin typeface="Arial" panose="020B0604020202020204" pitchFamily="34" charset="0"/>
                <a:cs typeface="Arial" panose="020B0604020202020204" pitchFamily="34" charset="0"/>
              </a:rPr>
              <a:t>HSBC: Digitising banking to drive innovation and growth</a:t>
            </a:r>
            <a:r>
              <a:rPr lang="en-IN" sz="1100" dirty="0">
                <a:latin typeface="Arial" panose="020B0604020202020204" pitchFamily="34" charset="0"/>
                <a:cs typeface="Arial" panose="020B0604020202020204" pitchFamily="34" charset="0"/>
              </a:rPr>
              <a:t>. [online] Available at: </a:t>
            </a:r>
            <a:r>
              <a:rPr lang="en-IN" sz="1100" u="sng" dirty="0">
                <a:latin typeface="Arial" panose="020B0604020202020204" pitchFamily="34" charset="0"/>
                <a:cs typeface="Arial" panose="020B0604020202020204" pitchFamily="34" charset="0"/>
                <a:hlinkClick r:id="rId8"/>
              </a:rPr>
              <a:t>https://www.business.gov.uk/campaign/uk-services-for-	buyers-in-the-middle-east/</a:t>
            </a:r>
            <a:r>
              <a:rPr lang="en-IN" sz="1100" u="sng" dirty="0" err="1">
                <a:latin typeface="Arial" panose="020B0604020202020204" pitchFamily="34" charset="0"/>
                <a:cs typeface="Arial" panose="020B0604020202020204" pitchFamily="34" charset="0"/>
                <a:hlinkClick r:id="rId8"/>
              </a:rPr>
              <a:t>uk</a:t>
            </a:r>
            <a:r>
              <a:rPr lang="en-IN" sz="1100" u="sng" dirty="0">
                <a:latin typeface="Arial" panose="020B0604020202020204" pitchFamily="34" charset="0"/>
                <a:cs typeface="Arial" panose="020B0604020202020204" pitchFamily="34" charset="0"/>
                <a:hlinkClick r:id="rId8"/>
              </a:rPr>
              <a:t>-</a:t>
            </a:r>
            <a:r>
              <a:rPr lang="en-IN" sz="1100" u="sng" dirty="0" err="1">
                <a:latin typeface="Arial" panose="020B0604020202020204" pitchFamily="34" charset="0"/>
                <a:cs typeface="Arial" panose="020B0604020202020204" pitchFamily="34" charset="0"/>
                <a:hlinkClick r:id="rId8"/>
              </a:rPr>
              <a:t>fintech</a:t>
            </a:r>
            <a:r>
              <a:rPr lang="en-IN" sz="1100" u="sng" dirty="0">
                <a:latin typeface="Arial" panose="020B0604020202020204" pitchFamily="34" charset="0"/>
                <a:cs typeface="Arial" panose="020B0604020202020204" pitchFamily="34" charset="0"/>
                <a:hlinkClick r:id="rId8"/>
              </a:rPr>
              <a:t>-middle-east/</a:t>
            </a:r>
            <a:r>
              <a:rPr lang="en-IN" sz="1100" u="sng" dirty="0" err="1">
                <a:latin typeface="Arial" panose="020B0604020202020204" pitchFamily="34" charset="0"/>
                <a:cs typeface="Arial" panose="020B0604020202020204" pitchFamily="34" charset="0"/>
                <a:hlinkClick r:id="rId8"/>
              </a:rPr>
              <a:t>uk</a:t>
            </a:r>
            <a:r>
              <a:rPr lang="en-IN" sz="1100" u="sng" dirty="0">
                <a:latin typeface="Arial" panose="020B0604020202020204" pitchFamily="34" charset="0"/>
                <a:cs typeface="Arial" panose="020B0604020202020204" pitchFamily="34" charset="0"/>
                <a:hlinkClick r:id="rId8"/>
              </a:rPr>
              <a:t>-</a:t>
            </a:r>
            <a:r>
              <a:rPr lang="en-IN" sz="1100" u="sng" dirty="0" err="1">
                <a:latin typeface="Arial" panose="020B0604020202020204" pitchFamily="34" charset="0"/>
                <a:cs typeface="Arial" panose="020B0604020202020204" pitchFamily="34" charset="0"/>
                <a:hlinkClick r:id="rId8"/>
              </a:rPr>
              <a:t>fintech</a:t>
            </a:r>
            <a:r>
              <a:rPr lang="en-IN" sz="1100" u="sng" dirty="0">
                <a:latin typeface="Arial" panose="020B0604020202020204" pitchFamily="34" charset="0"/>
                <a:cs typeface="Arial" panose="020B0604020202020204" pitchFamily="34" charset="0"/>
                <a:hlinkClick r:id="rId8"/>
              </a:rPr>
              <a:t>-middle-east/</a:t>
            </a:r>
            <a:r>
              <a:rPr lang="en-IN" sz="1100" u="sng" dirty="0" err="1">
                <a:latin typeface="Arial" panose="020B0604020202020204" pitchFamily="34" charset="0"/>
                <a:cs typeface="Arial" panose="020B0604020202020204" pitchFamily="34" charset="0"/>
                <a:hlinkClick r:id="rId8"/>
              </a:rPr>
              <a:t>uk</a:t>
            </a:r>
            <a:r>
              <a:rPr lang="en-IN" sz="1100" u="sng" dirty="0">
                <a:latin typeface="Arial" panose="020B0604020202020204" pitchFamily="34" charset="0"/>
                <a:cs typeface="Arial" panose="020B0604020202020204" pitchFamily="34" charset="0"/>
                <a:hlinkClick r:id="rId8"/>
              </a:rPr>
              <a:t>-</a:t>
            </a:r>
            <a:r>
              <a:rPr lang="en-IN" sz="1100" u="sng" dirty="0" err="1">
                <a:latin typeface="Arial" panose="020B0604020202020204" pitchFamily="34" charset="0"/>
                <a:cs typeface="Arial" panose="020B0604020202020204" pitchFamily="34" charset="0"/>
                <a:hlinkClick r:id="rId8"/>
              </a:rPr>
              <a:t>fintech</a:t>
            </a:r>
            <a:r>
              <a:rPr lang="en-IN" sz="1100" u="sng" dirty="0">
                <a:latin typeface="Arial" panose="020B0604020202020204" pitchFamily="34" charset="0"/>
                <a:cs typeface="Arial" panose="020B0604020202020204" pitchFamily="34" charset="0"/>
                <a:hlinkClick r:id="rId8"/>
              </a:rPr>
              <a:t>-middle-east-</a:t>
            </a:r>
            <a:r>
              <a:rPr lang="en-IN" sz="1100" u="sng" dirty="0" err="1">
                <a:latin typeface="Arial" panose="020B0604020202020204" pitchFamily="34" charset="0"/>
                <a:cs typeface="Arial" panose="020B0604020202020204" pitchFamily="34" charset="0"/>
                <a:hlinkClick r:id="rId8"/>
              </a:rPr>
              <a:t>hsbc</a:t>
            </a:r>
            <a:r>
              <a:rPr lang="en-IN" sz="1100" dirty="0">
                <a:latin typeface="Arial" panose="020B0604020202020204" pitchFamily="34" charset="0"/>
                <a:cs typeface="Arial" panose="020B0604020202020204" pitchFamily="34" charset="0"/>
              </a:rPr>
              <a:t> [Accessed 4 Oct. 2025].</a:t>
            </a:r>
          </a:p>
          <a:p>
            <a:pPr algn="just"/>
            <a:r>
              <a:rPr lang="en-IN" sz="1100" dirty="0">
                <a:latin typeface="Arial" panose="020B0604020202020204" pitchFamily="34" charset="0"/>
                <a:cs typeface="Arial" panose="020B0604020202020204" pitchFamily="34" charset="0"/>
              </a:rPr>
              <a:t>Collins, G. (2025a). </a:t>
            </a:r>
            <a:r>
              <a:rPr lang="en-IN" sz="1100" i="1" dirty="0">
                <a:latin typeface="Arial" panose="020B0604020202020204" pitchFamily="34" charset="0"/>
                <a:cs typeface="Arial" panose="020B0604020202020204" pitchFamily="34" charset="0"/>
              </a:rPr>
              <a:t>AI Strategies Drive HSBC’s 2025 Sustainable Finance Plan</a:t>
            </a:r>
            <a:r>
              <a:rPr lang="en-IN" sz="1100" dirty="0">
                <a:latin typeface="Arial" panose="020B0604020202020204" pitchFamily="34" charset="0"/>
                <a:cs typeface="Arial" panose="020B0604020202020204" pitchFamily="34" charset="0"/>
              </a:rPr>
              <a:t>. [online] Aimagazine.com. Available at: </a:t>
            </a:r>
            <a:r>
              <a:rPr lang="en-IN" sz="1100" u="sng" dirty="0">
                <a:latin typeface="Arial" panose="020B0604020202020204" pitchFamily="34" charset="0"/>
                <a:cs typeface="Arial" panose="020B0604020202020204" pitchFamily="34" charset="0"/>
                <a:hlinkClick r:id="rId9"/>
              </a:rPr>
              <a:t>https://aimagazine.com/news/hsbc-us-54-	1bn-investment-to-transition-to-net-zero</a:t>
            </a:r>
            <a:r>
              <a:rPr lang="en-IN" sz="1100" dirty="0">
                <a:latin typeface="Arial" panose="020B0604020202020204" pitchFamily="34" charset="0"/>
                <a:cs typeface="Arial" panose="020B0604020202020204" pitchFamily="34" charset="0"/>
              </a:rPr>
              <a:t>. </a:t>
            </a:r>
          </a:p>
          <a:p>
            <a:pPr algn="just"/>
            <a:r>
              <a:rPr lang="en-IN" sz="1100" dirty="0">
                <a:latin typeface="Arial" panose="020B0604020202020204" pitchFamily="34" charset="0"/>
                <a:cs typeface="Arial" panose="020B0604020202020204" pitchFamily="34" charset="0"/>
              </a:rPr>
              <a:t>Collins, G. (2025b). </a:t>
            </a:r>
            <a:r>
              <a:rPr lang="en-IN" sz="1100" i="1" dirty="0">
                <a:latin typeface="Arial" panose="020B0604020202020204" pitchFamily="34" charset="0"/>
                <a:cs typeface="Arial" panose="020B0604020202020204" pitchFamily="34" charset="0"/>
              </a:rPr>
              <a:t>HSBC Empowers Sustainable Tech Initiatives with US$54.1bn</a:t>
            </a:r>
            <a:r>
              <a:rPr lang="en-IN" sz="1100" dirty="0">
                <a:latin typeface="Arial" panose="020B0604020202020204" pitchFamily="34" charset="0"/>
                <a:cs typeface="Arial" panose="020B0604020202020204" pitchFamily="34" charset="0"/>
              </a:rPr>
              <a:t>. [online] Technologymagazine.com. Available at: 	</a:t>
            </a:r>
            <a:r>
              <a:rPr lang="en-IN" sz="1100" u="sng" dirty="0">
                <a:latin typeface="Arial" panose="020B0604020202020204" pitchFamily="34" charset="0"/>
                <a:cs typeface="Arial" panose="020B0604020202020204" pitchFamily="34" charset="0"/>
                <a:hlinkClick r:id="rId10"/>
              </a:rPr>
              <a:t>https://technologymagazine.com/news/hsbc-us-54-1bn-investment-to-transition-to-net-zero</a:t>
            </a:r>
            <a:r>
              <a:rPr lang="en-IN" sz="1100" dirty="0">
                <a:latin typeface="Arial" panose="020B0604020202020204" pitchFamily="34" charset="0"/>
                <a:cs typeface="Arial" panose="020B0604020202020204" pitchFamily="34" charset="0"/>
              </a:rPr>
              <a:t>. </a:t>
            </a:r>
          </a:p>
          <a:p>
            <a:pPr algn="just"/>
            <a:r>
              <a:rPr lang="en-IN" sz="1100" dirty="0">
                <a:latin typeface="Arial" panose="020B0604020202020204" pitchFamily="34" charset="0"/>
                <a:cs typeface="Arial" panose="020B0604020202020204" pitchFamily="34" charset="0"/>
              </a:rPr>
              <a:t>Director, M. (2025). </a:t>
            </a:r>
            <a:r>
              <a:rPr lang="en-IN" sz="1100" i="1" dirty="0">
                <a:latin typeface="Arial" panose="020B0604020202020204" pitchFamily="34" charset="0"/>
                <a:cs typeface="Arial" panose="020B0604020202020204" pitchFamily="34" charset="0"/>
              </a:rPr>
              <a:t>Panel Interviews 101: Proven Strategies for Success - Higher Education Jobs - Higher Education Recruitment Consortium</a:t>
            </a:r>
            <a:r>
              <a:rPr lang="en-IN" sz="1100" dirty="0">
                <a:latin typeface="Arial" panose="020B0604020202020204" pitchFamily="34" charset="0"/>
                <a:cs typeface="Arial" panose="020B0604020202020204" pitchFamily="34" charset="0"/>
              </a:rPr>
              <a:t>. [online] Higher 	Education Jobs - Higher Education Recruitment Consortium. Available at: </a:t>
            </a:r>
            <a:r>
              <a:rPr lang="en-IN" sz="1100" u="sng" dirty="0">
                <a:latin typeface="Arial" panose="020B0604020202020204" pitchFamily="34" charset="0"/>
                <a:cs typeface="Arial" panose="020B0604020202020204" pitchFamily="34" charset="0"/>
                <a:hlinkClick r:id="rId11"/>
              </a:rPr>
              <a:t>https://www.hercjobs.org/panel-interviews-101-proven-strategies-for-	success</a:t>
            </a:r>
            <a:r>
              <a:rPr lang="en-IN" sz="1100" dirty="0">
                <a:latin typeface="Arial" panose="020B0604020202020204" pitchFamily="34" charset="0"/>
                <a:cs typeface="Arial" panose="020B0604020202020204" pitchFamily="34" charset="0"/>
              </a:rPr>
              <a:t> [Accessed 4 Oct. 2025].</a:t>
            </a:r>
          </a:p>
          <a:p>
            <a:pPr marL="171450" indent="-171450" algn="just">
              <a:lnSpc>
                <a:spcPts val="6111"/>
              </a:lnSpc>
              <a:spcBef>
                <a:spcPct val="0"/>
              </a:spcBef>
              <a:buFont typeface="Arial" panose="020B0604020202020204" pitchFamily="34" charset="0"/>
              <a:buChar char="•"/>
            </a:pPr>
            <a:endParaRPr lang="en-US" sz="1100" dirty="0">
              <a:solidFill>
                <a:srgbClr val="000000"/>
              </a:solidFill>
              <a:latin typeface="Arial" panose="020B0604020202020204" pitchFamily="34" charset="0"/>
              <a:ea typeface="Breeze-kissed"/>
              <a:cs typeface="Arial" panose="020B0604020202020204" pitchFamily="34" charset="0"/>
              <a:sym typeface="Breeze-kissed"/>
            </a:endParaRPr>
          </a:p>
        </p:txBody>
      </p:sp>
      <p:sp>
        <p:nvSpPr>
          <p:cNvPr id="8" name="Freeform 8"/>
          <p:cNvSpPr/>
          <p:nvPr/>
        </p:nvSpPr>
        <p:spPr>
          <a:xfrm>
            <a:off x="15554359" y="7372131"/>
            <a:ext cx="2200590" cy="2586566"/>
          </a:xfrm>
          <a:custGeom>
            <a:avLst/>
            <a:gdLst/>
            <a:ahLst/>
            <a:cxnLst/>
            <a:rect l="l" t="t" r="r" b="b"/>
            <a:pathLst>
              <a:path w="3977659" h="3690612">
                <a:moveTo>
                  <a:pt x="0" y="0"/>
                </a:moveTo>
                <a:lnTo>
                  <a:pt x="3977660" y="0"/>
                </a:lnTo>
                <a:lnTo>
                  <a:pt x="3977660" y="3690612"/>
                </a:lnTo>
                <a:lnTo>
                  <a:pt x="0" y="369061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pic>
        <p:nvPicPr>
          <p:cNvPr id="6" name="Picture 5"/>
          <p:cNvPicPr>
            <a:picLocks noChangeAspect="1"/>
          </p:cNvPicPr>
          <p:nvPr/>
        </p:nvPicPr>
        <p:blipFill>
          <a:blip r:embed="rId14"/>
          <a:stretch>
            <a:fillRect/>
          </a:stretch>
        </p:blipFill>
        <p:spPr>
          <a:xfrm>
            <a:off x="1656235" y="992463"/>
            <a:ext cx="2478732" cy="2962085"/>
          </a:xfrm>
          <a:prstGeom prst="rect">
            <a:avLst/>
          </a:prstGeom>
        </p:spPr>
      </p:pic>
    </p:spTree>
    <p:extLst>
      <p:ext uri="{BB962C8B-B14F-4D97-AF65-F5344CB8AC3E}">
        <p14:creationId xmlns:p14="http://schemas.microsoft.com/office/powerpoint/2010/main" val="2311625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b37c2b6f9eeb81e27acafd0e552c4b42">
  <xsd:schema xmlns:xsd="http://www.w3.org/2001/XMLSchema" xmlns:xs="http://www.w3.org/2001/XMLSchema" xmlns:p="http://schemas.microsoft.com/office/2006/metadata/properties" xmlns:ns3="0085e1a2-9cbf-4b92-866b-21f3c89040b6" targetNamespace="http://schemas.microsoft.com/office/2006/metadata/properties" ma:root="true" ma:fieldsID="dc274a0d4e86c4e07b3be9b9830114f4"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786E47-E32C-43C5-8C1F-1B799315A720}">
  <ds:schemaRefs>
    <ds:schemaRef ds:uri="http://schemas.microsoft.com/office/infopath/2007/PartnerControls"/>
    <ds:schemaRef ds:uri="http://purl.org/dc/elements/1.1/"/>
    <ds:schemaRef ds:uri="http://schemas.openxmlformats.org/package/2006/metadata/core-properties"/>
    <ds:schemaRef ds:uri="http://purl.org/dc/terms/"/>
    <ds:schemaRef ds:uri="http://schemas.microsoft.com/office/2006/documentManagement/types"/>
    <ds:schemaRef ds:uri="0085e1a2-9cbf-4b92-866b-21f3c89040b6"/>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9F479E76-5347-4925-93CB-B39673827DF8}">
  <ds:schemaRefs>
    <ds:schemaRef ds:uri="http://schemas.microsoft.com/sharepoint/v3/contenttype/forms"/>
  </ds:schemaRefs>
</ds:datastoreItem>
</file>

<file path=customXml/itemProps3.xml><?xml version="1.0" encoding="utf-8"?>
<ds:datastoreItem xmlns:ds="http://schemas.openxmlformats.org/officeDocument/2006/customXml" ds:itemID="{7EFE3138-7010-45B4-BCDA-76BFAC46BA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79</TotalTime>
  <Words>3604</Words>
  <Application>Microsoft Office PowerPoint</Application>
  <PresentationFormat>Custom</PresentationFormat>
  <Paragraphs>156</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Simren Kaleem (2414630)</cp:lastModifiedBy>
  <cp:revision>39</cp:revision>
  <dcterms:created xsi:type="dcterms:W3CDTF">2006-08-16T00:00:00Z</dcterms:created>
  <dcterms:modified xsi:type="dcterms:W3CDTF">2025-10-07T08:20:09Z</dcterms:modified>
  <dc:identifier>DAG00oYMBYE</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