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8" r:id="rId5"/>
    <p:sldMasterId id="2147483666" r:id="rId6"/>
  </p:sldMasterIdLst>
  <p:notesMasterIdLst>
    <p:notesMasterId r:id="rId48"/>
  </p:notesMasterIdLst>
  <p:sldIdLst>
    <p:sldId id="256" r:id="rId7"/>
    <p:sldId id="259" r:id="rId8"/>
    <p:sldId id="702" r:id="rId9"/>
    <p:sldId id="705" r:id="rId10"/>
    <p:sldId id="706" r:id="rId11"/>
    <p:sldId id="707" r:id="rId12"/>
    <p:sldId id="307" r:id="rId13"/>
    <p:sldId id="708" r:id="rId14"/>
    <p:sldId id="266" r:id="rId15"/>
    <p:sldId id="458" r:id="rId16"/>
    <p:sldId id="709" r:id="rId17"/>
    <p:sldId id="704" r:id="rId18"/>
    <p:sldId id="664" r:id="rId19"/>
    <p:sldId id="654" r:id="rId20"/>
    <p:sldId id="662" r:id="rId21"/>
    <p:sldId id="720" r:id="rId22"/>
    <p:sldId id="576" r:id="rId23"/>
    <p:sldId id="710" r:id="rId24"/>
    <p:sldId id="472" r:id="rId25"/>
    <p:sldId id="470" r:id="rId26"/>
    <p:sldId id="717" r:id="rId27"/>
    <p:sldId id="718" r:id="rId28"/>
    <p:sldId id="374" r:id="rId29"/>
    <p:sldId id="573" r:id="rId30"/>
    <p:sldId id="719" r:id="rId31"/>
    <p:sldId id="587" r:id="rId32"/>
    <p:sldId id="584" r:id="rId33"/>
    <p:sldId id="673" r:id="rId34"/>
    <p:sldId id="721" r:id="rId35"/>
    <p:sldId id="580" r:id="rId36"/>
    <p:sldId id="336" r:id="rId37"/>
    <p:sldId id="566" r:id="rId38"/>
    <p:sldId id="658" r:id="rId39"/>
    <p:sldId id="665" r:id="rId40"/>
    <p:sldId id="269" r:id="rId41"/>
    <p:sldId id="690" r:id="rId42"/>
    <p:sldId id="459" r:id="rId43"/>
    <p:sldId id="273" r:id="rId44"/>
    <p:sldId id="274" r:id="rId45"/>
    <p:sldId id="700" r:id="rId46"/>
    <p:sldId id="722" r:id="rId4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4455408-C3E4-4B19-84E8-7F10139D1922}" v="14" dt="2026-10-15T12:57:08.71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736"/>
    <p:restoredTop sz="96327"/>
  </p:normalViewPr>
  <p:slideViewPr>
    <p:cSldViewPr snapToGrid="0" snapToObjects="1">
      <p:cViewPr varScale="1">
        <p:scale>
          <a:sx n="92" d="100"/>
          <a:sy n="92" d="100"/>
        </p:scale>
        <p:origin x="72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50" Type="http://schemas.openxmlformats.org/officeDocument/2006/relationships/viewProps" Target="viewProps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2.xml"/><Relationship Id="rId51" Type="http://schemas.openxmlformats.org/officeDocument/2006/relationships/theme" Target="theme/theme1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F74893-F3FA-487C-BB41-7278442825B4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663359-DA6F-41AD-A045-3D0B46A552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9894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400">
                <a:latin typeface="Aptos" panose="020B0004020202020204" pitchFamily="34" charset="0"/>
              </a:rPr>
              <a:t>When considering the best available evidence in your work, it is essential you critically evaluate it.</a:t>
            </a:r>
          </a:p>
          <a:p>
            <a:endParaRPr lang="en-GB" sz="1400">
              <a:latin typeface="Aptos" panose="020B0004020202020204" pitchFamily="34" charset="0"/>
            </a:endParaRPr>
          </a:p>
          <a:p>
            <a:r>
              <a:rPr lang="en-GB" sz="1400">
                <a:latin typeface="Aptos" panose="020B0004020202020204" pitchFamily="34" charset="0"/>
              </a:rPr>
              <a:t>To help you, consider using one of the following tests: the CRAAP, SIFT or ACORN tests.</a:t>
            </a:r>
          </a:p>
          <a:p>
            <a:endParaRPr lang="en-GB" sz="1400">
              <a:latin typeface="Aptos" panose="020B0004020202020204" pitchFamily="34" charset="0"/>
            </a:endParaRPr>
          </a:p>
          <a:p>
            <a:r>
              <a:rPr lang="en-GB" sz="1400">
                <a:latin typeface="Aptos" panose="020B0004020202020204" pitchFamily="34" charset="0"/>
              </a:rPr>
              <a:t>To explore further – explore the external video links and complete the Evaluating Information infoskills unit. </a:t>
            </a:r>
            <a:endParaRPr lang="en-US" sz="1400">
              <a:latin typeface="Aptos" panose="020B00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23562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84761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 well planned search strategy saves time, reduce irrelevant results, and ensures a more comprehensive literature review.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19231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6347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400">
                <a:latin typeface="Aptos" panose="020B0004020202020204" pitchFamily="34" charset="0"/>
              </a:rPr>
              <a:t>If you are at a loss as where to start with your keyword searching and possible Boolean search string, you can ask AI for some ideas.</a:t>
            </a:r>
            <a:endParaRPr lang="en-US" sz="1400">
              <a:latin typeface="Aptos" panose="020B00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378742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8249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400">
                <a:latin typeface="Aptos" panose="020B0004020202020204" pitchFamily="34" charset="0"/>
              </a:rPr>
              <a:t>I have included some useful links to some support links and pages for some of our big databases. </a:t>
            </a:r>
          </a:p>
          <a:p>
            <a:r>
              <a:rPr lang="en-GB" sz="1400">
                <a:latin typeface="Aptos" panose="020B0004020202020204" pitchFamily="34" charset="0"/>
              </a:rPr>
              <a:t>Again this is only a selection and you should explore the help guides and support on the smaller ones to familiarise yourself with the recommended searching strategies. </a:t>
            </a:r>
            <a:endParaRPr lang="en-US" sz="1400">
              <a:latin typeface="Aptos" panose="020B00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110234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None/>
            </a:pPr>
            <a:endParaRPr lang="en-GB"/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22036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400">
                <a:latin typeface="Aptos" panose="020B0004020202020204" pitchFamily="34" charset="0"/>
              </a:rPr>
              <a:t>Generated AI information is now appearing in all our online searches. It can be difficult to ascertain the authority, currency, relevance and origin of the information we find.</a:t>
            </a:r>
          </a:p>
          <a:p>
            <a:endParaRPr lang="en-GB" sz="1400">
              <a:latin typeface="Aptos" panose="020B0004020202020204" pitchFamily="34" charset="0"/>
            </a:endParaRPr>
          </a:p>
          <a:p>
            <a:r>
              <a:rPr lang="en-GB" sz="1400">
                <a:latin typeface="Aptos" panose="020B0004020202020204" pitchFamily="34" charset="0"/>
              </a:rPr>
              <a:t>Bristol University have produced a useful AI CRAAP test to help you consider some of the issues of using GENAI information. </a:t>
            </a:r>
          </a:p>
          <a:p>
            <a:endParaRPr lang="en-GB" sz="1400">
              <a:latin typeface="Aptos" panose="020B0004020202020204" pitchFamily="34" charset="0"/>
            </a:endParaRPr>
          </a:p>
          <a:p>
            <a:r>
              <a:rPr lang="en-GB" sz="1400">
                <a:latin typeface="Aptos" panose="020B0004020202020204" pitchFamily="34" charset="0"/>
              </a:rPr>
              <a:t>We advise all students to explore the GENAI infoskills unit to find out more about GENAI and why the library is still the best place to find accurate academic information.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5161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400">
                <a:latin typeface="Aptos" panose="020B0004020202020204" pitchFamily="34" charset="0"/>
              </a:rPr>
              <a:t>In addition to academic articles, you will very likely need grey literature such as government reports, or professional bodies etc. </a:t>
            </a:r>
          </a:p>
          <a:p>
            <a:endParaRPr lang="en-GB" sz="1400">
              <a:latin typeface="Aptos" panose="020B0004020202020204" pitchFamily="34" charset="0"/>
            </a:endParaRPr>
          </a:p>
          <a:p>
            <a:r>
              <a:rPr lang="en-GB" sz="1400">
                <a:latin typeface="Aptos" panose="020B0004020202020204" pitchFamily="34" charset="0"/>
              </a:rPr>
              <a:t>These are found through an internet search and are not typically peer-reviewed. </a:t>
            </a:r>
          </a:p>
          <a:p>
            <a:endParaRPr lang="en-GB" sz="1400">
              <a:latin typeface="Aptos" panose="020B0004020202020204" pitchFamily="34" charset="0"/>
            </a:endParaRPr>
          </a:p>
          <a:p>
            <a:r>
              <a:rPr lang="en-GB" sz="1400">
                <a:latin typeface="Aptos" panose="020B0004020202020204" pitchFamily="34" charset="0"/>
              </a:rPr>
              <a:t>They often contain useful information and statistics not available through the library.</a:t>
            </a:r>
            <a:endParaRPr lang="en-US" sz="1400">
              <a:latin typeface="Aptos" panose="020B00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441841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427857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203363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400">
                <a:latin typeface="Aptos" panose="020B0004020202020204" pitchFamily="34" charset="0"/>
                <a:cs typeface="Calibri"/>
              </a:rPr>
              <a:t>As always, I am available for support should you need it.</a:t>
            </a:r>
          </a:p>
          <a:p>
            <a:endParaRPr lang="en-GB" sz="1400">
              <a:latin typeface="Aptos" panose="020B0004020202020204" pitchFamily="34" charset="0"/>
              <a:cs typeface="Calibri"/>
            </a:endParaRPr>
          </a:p>
          <a:p>
            <a:r>
              <a:rPr lang="en-GB" sz="1400">
                <a:latin typeface="Aptos" panose="020B0004020202020204" pitchFamily="34" charset="0"/>
                <a:cs typeface="Calibri"/>
              </a:rPr>
              <a:t>You can also the library chat  for an instant response to any library related issue</a:t>
            </a:r>
            <a:r>
              <a:rPr lang="en-GB">
                <a:cs typeface="Calibri"/>
              </a:rPr>
              <a:t>.</a:t>
            </a:r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3327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575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228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08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60873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9836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38840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71778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4917778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.xml"/><Relationship Id="rId3" Type="http://schemas.openxmlformats.org/officeDocument/2006/relationships/slideLayout" Target="../slideLayouts/slideLayout6.xml"/><Relationship Id="rId7" Type="http://schemas.openxmlformats.org/officeDocument/2006/relationships/slideLayout" Target="../slideLayouts/slideLayout10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11" Type="http://schemas.openxmlformats.org/officeDocument/2006/relationships/image" Target="../media/image4.png"/><Relationship Id="rId5" Type="http://schemas.openxmlformats.org/officeDocument/2006/relationships/slideLayout" Target="../slideLayouts/slideLayout8.xml"/><Relationship Id="rId10" Type="http://schemas.openxmlformats.org/officeDocument/2006/relationships/theme" Target="../theme/theme2.xml"/><Relationship Id="rId4" Type="http://schemas.openxmlformats.org/officeDocument/2006/relationships/slideLayout" Target="../slideLayouts/slideLayout7.xml"/><Relationship Id="rId9" Type="http://schemas.openxmlformats.org/officeDocument/2006/relationships/slideLayout" Target="../slideLayouts/slideLayout1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70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1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5" r:id="rId2"/>
    <p:sldLayoutId id="2147483684" r:id="rId3"/>
    <p:sldLayoutId id="2147483686" r:id="rId4"/>
    <p:sldLayoutId id="2147483708" r:id="rId5"/>
    <p:sldLayoutId id="2147483709" r:id="rId6"/>
    <p:sldLayoutId id="2147483712" r:id="rId7"/>
    <p:sldLayoutId id="2147483714" r:id="rId8"/>
    <p:sldLayoutId id="2147483715" r:id="rId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mailto:l.ellis@uwtsd.ac.uk" TargetMode="External"/><Relationship Id="rId7" Type="http://schemas.openxmlformats.org/officeDocument/2006/relationships/image" Target="../media/image14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8.xml"/><Relationship Id="rId6" Type="http://schemas.openxmlformats.org/officeDocument/2006/relationships/hyperlink" Target="mailto:lEmily.wild@uwtsd.ac.uk" TargetMode="External"/><Relationship Id="rId5" Type="http://schemas.openxmlformats.org/officeDocument/2006/relationships/image" Target="../media/image13.png"/><Relationship Id="rId4" Type="http://schemas.openxmlformats.org/officeDocument/2006/relationships/hyperlink" Target="mailto:c.davage@uwtsd.ac.uk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s://moodle.uwtsd.ac.uk/course/view.php?id=11455" TargetMode="Externa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page/view.php?id=475602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Relationship Id="rId6" Type="http://schemas.openxmlformats.org/officeDocument/2006/relationships/hyperlink" Target="https://youtu.be/2WJN-U4j2_A?si=kxS-M-IPT0SXfQTH" TargetMode="External"/><Relationship Id="rId5" Type="http://schemas.openxmlformats.org/officeDocument/2006/relationships/hyperlink" Target="https://youtu.be/eZV_4sYtD40?si=05jArRmNYX6oiBUk" TargetMode="External"/><Relationship Id="rId4" Type="http://schemas.openxmlformats.org/officeDocument/2006/relationships/hyperlink" Target="https://www-citethemrightonline-com.uwtsd.idm.oclc.org/article?docid=b-9781350928060&amp;tocid=b-9781350928060-which-sources-should-you-use&amp;st=academic+credibility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page/view.php?id=475600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1.xml"/><Relationship Id="rId6" Type="http://schemas.openxmlformats.org/officeDocument/2006/relationships/hyperlink" Target="https://digitalservices.uwtsd.ac.uk/library/" TargetMode="External"/><Relationship Id="rId5" Type="http://schemas.openxmlformats.org/officeDocument/2006/relationships/image" Target="../media/image17.jpeg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page/view.php?id=475601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moodle.uwtsd.ac.uk/mod/scorm/player.php?a=7714&amp;currentorg=articulate_rise&amp;scoid=16961&amp;sesskey=oX2GOodlen&amp;display=popup&amp;mode=normal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services.uwtsd.ac.uk/library/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hyperlink" Target="https://librarysearch.uwtsd.ac.uk/discovery/search?vid=44WHELF_UWTSD:44WHELF_UWTSD_VU1&amp;lang=en&amp;mode=advanced" TargetMode="External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hyperlink" Target="https://librarysearch.uwtsd.ac.uk/discovery/fulldisplay?docid=cdi_elsevier_sciencedirect_doi_10_1016_j_resconrec_2022_106566&amp;context=PC&amp;vid=44WHELF_UWTSD:44WHELF_UWTSD_VU1&amp;lang=en&amp;search_scope=Search_ELEC&amp;adaptor=Primo%20Central&amp;tab=Everything&amp;query=any,contains,%22sustainable%20building%22,AND&amp;query=any,contains,wood*%20OR%20timber,AND&amp;mode=advanced&amp;offset=0" TargetMode="Externa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2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discovery/search?query=any,contains,%22sustainable%20building%22,AND&amp;query=any,contains,wood*%20OR%20timber,AND&amp;tab=Everything&amp;search_scope=Search_ELEC&amp;vid=44WHELF_UWTSD:44WHELF_UWTSD_VU1&amp;lang=en&amp;mode=advanced&amp;offset=0" TargetMode="External"/><Relationship Id="rId2" Type="http://schemas.openxmlformats.org/officeDocument/2006/relationships/hyperlink" Target="https://librarysearch.uwtsd.ac.uk/discovery/fulldisplay?docid=cdi_elsevier_sciencedirect_doi_10_1016_j_resconrec_2022_106566&amp;context=PC&amp;vid=44WHELF_UWTSD:44WHELF_UWTSD_VU1&amp;lang=en&amp;search_scope=Search_ELEC&amp;adaptor=Primo%20Central&amp;tab=Everything&amp;query=any,contains,%22sustainable%20building%22,AND&amp;query=any,contains,wood*%20OR%20timber,AND&amp;mode=advanced&amp;offset=0" TargetMode="Externa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23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rplexity.ai/computer/tasks/201aa7b8-e877-411e-86cf-46c45084e9ac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2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browzine.com/libraries/1422/subjects" TargetMode="External"/><Relationship Id="rId2" Type="http://schemas.openxmlformats.org/officeDocument/2006/relationships/hyperlink" Target="https://moodle.uwtsd.ac.uk/mod/scorm/player.php?a=7561&amp;currentorg=articulate_rise&amp;scoid=16494&amp;sesskey=QOEo35udXV&amp;display=popup&amp;mode=normal" TargetMode="Externa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hyperlink" Target="https://browzine.com/libraries/1422/subjects?query=construction&amp;sort=title" TargetMode="External"/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hyperlink" Target="https://librarysearch.uwtsd.ac.uk/discovery/fulldisplay?docid=alma99100437309302421&amp;context=L&amp;vid=44WHELF_UWTSD:44WHELF_UWTSD_VU1&amp;lang=en&amp;search_scope=Search_ELEC&amp;adaptor=Local%20Search%20Engine&amp;tab=Everything&amp;query=any,contains,architecture&amp;pfilter=rtype,exact,journals&amp;offset=0" TargetMode="Externa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3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Relationship Id="rId4" Type="http://schemas.openxmlformats.org/officeDocument/2006/relationships/hyperlink" Target="https://moodle.uwtsd.ac.uk/mod/scorm/player.php?a=7562&amp;currentorg=articulate_rise&amp;scoid=16496&amp;sesskey=QOEo35udXV&amp;display=popup&amp;mode=normal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hyperlink" Target="https://librarysearch.uwtsd.ac.uk/discovery/dbsearch?vid=44WHELF_UWTSD:44WHELF_UWTSD_VU1" TargetMode="External"/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hyperlink" Target="https://librarysearch.uwtsd.ac.uk/discovery/dbfulldisplay?docid=alma99100361956202421&amp;context=L&amp;vid=44WHELF_UWTSD:44WHELF_UWTSD_VU1&amp;lang=en&amp;adaptor=Local%20Search%20Engine&amp;tab=jsearch_slot&amp;query=any,contains,&amp;offset=0&amp;databases=letter,en,B" TargetMode="Externa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35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7" Type="http://schemas.openxmlformats.org/officeDocument/2006/relationships/hyperlink" Target="https://learningonscreen.ac.uk/bob-curated-playlists/" TargetMode="External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8.xml"/><Relationship Id="rId6" Type="http://schemas.openxmlformats.org/officeDocument/2006/relationships/hyperlink" Target="https://learningonscreen.ac.uk/bob/how-to-use-bob/" TargetMode="External"/><Relationship Id="rId5" Type="http://schemas.openxmlformats.org/officeDocument/2006/relationships/hyperlink" Target="https://learningonscreen.ac.uk/ondemand/help.php/faq" TargetMode="External"/><Relationship Id="rId4" Type="http://schemas.openxmlformats.org/officeDocument/2006/relationships/image" Target="../media/image38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hyperlink" Target="https://librarysearch.uwtsd.ac.uk/discovery/fulldisplay?docid=alma99100604602802421&amp;context=L&amp;vid=44WHELF_UWTSD:44WHELF_UWTSD_VU1&amp;lang=en&amp;search_scope=MyInst_and_CI&amp;adaptor=Local%20Search%20Engine&amp;tab=Everything&amp;query=any,contains,cis&amp;pfilter=rtype,exact,databases&amp;offset=0" TargetMode="External"/><Relationship Id="rId1" Type="http://schemas.openxmlformats.org/officeDocument/2006/relationships/slideLayout" Target="../slideLayouts/slideLayout10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hyperlink" Target="https://librarysearch.uwtsd.ac.uk/discovery/fulldisplay?docid=alma99100224560102421&amp;context=L&amp;vid=44WHELF_UWTSD:44WHELF_UWTSD_VU1&amp;lang=en&amp;search_scope=MyInst_and_CI&amp;adaptor=Local%20Search%20Engine&amp;tab=Everything&amp;query=any,contains,sciencedirect" TargetMode="External"/><Relationship Id="rId1" Type="http://schemas.openxmlformats.org/officeDocument/2006/relationships/slideLayout" Target="../slideLayouts/slideLayout10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hyperlink" Target="https://librarysearch.uwtsd.ac.uk/discovery/fulldisplay?docid=alma99100224559102421&amp;context=L&amp;vid=44WHELF_UWTSD:44WHELF_UWTSD_VU1&amp;lang=en&amp;search_scope=MyInst_and_CI&amp;adaptor=Local%20Search%20Engine&amp;tab=Everything&amp;query=any,contains,Proquest%20Central&amp;offset=0" TargetMode="Externa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hyperlink" Target="https://librarysearch.uwtsd.ac.uk/discovery/fulldisplay?docid=cdi_doaj_primary_oai_doaj_org_article_e5545f6bb9c94c1bb189d81d8bb5b0eb&amp;context=PC&amp;vid=44WHELF_UWTSD:44WHELF_UWTSD_VU1&amp;lang=en&amp;search_scope=Search_ELEC&amp;adaptor=Primo%20Central&amp;tab=Everything&amp;query=any,exact,%22political%20art%22,OR&amp;query=any,exact,%22protest%20art%22,AND&amp;query=sub,contains,graffiti,AND&amp;sortby=rank&amp;mode=advanced&amp;offset=0" TargetMode="External"/><Relationship Id="rId1" Type="http://schemas.openxmlformats.org/officeDocument/2006/relationships/slideLayout" Target="../slideLayouts/slideLayout10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hyperlink" Target="https://librarysearch.uwtsd.ac.uk/discovery/fulldisplay?docid=cdi_crossref_citationtrail_10_1080_13604813_2021_1943233&amp;context=PC&amp;vid=44WHELF_UWTSD:44WHELF_UWTSD_VU1&amp;lang=en&amp;search_scope=MyInst_and_CI&amp;adaptor=Primo%20Central&amp;tab=Everything&amp;query=any,contains,political%20art&amp;facet=rtype,include,articles&amp;offset=0" TargetMode="External"/><Relationship Id="rId1" Type="http://schemas.openxmlformats.org/officeDocument/2006/relationships/slideLayout" Target="../slideLayouts/slideLayout10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hyperlink" Target="https://connect.ebsco.com/s/article/EBSCO-Database-Help-Files?language=en_US" TargetMode="External"/><Relationship Id="rId3" Type="http://schemas.openxmlformats.org/officeDocument/2006/relationships/hyperlink" Target="https://videos.clarivate.com/watch/trrHGsmCDVC6S9pqqqoHsw" TargetMode="External"/><Relationship Id="rId7" Type="http://schemas.openxmlformats.org/officeDocument/2006/relationships/hyperlink" Target="https://www.youtube.com/watch?v=deoo7Ajp2mg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Relationship Id="rId6" Type="http://schemas.openxmlformats.org/officeDocument/2006/relationships/hyperlink" Target="https://proquest.libguides.com/proquestplatform/home" TargetMode="External"/><Relationship Id="rId5" Type="http://schemas.openxmlformats.org/officeDocument/2006/relationships/hyperlink" Target="https://videos.clarivate.com/watch/pGADdeGwZMBjejBJHpjWoQ" TargetMode="External"/><Relationship Id="rId4" Type="http://schemas.openxmlformats.org/officeDocument/2006/relationships/hyperlink" Target="https://videos.clarivate.com/watch/R9Kyz9SMN6UtDRFZMh2mRm" TargetMode="External"/><Relationship Id="rId9" Type="http://schemas.openxmlformats.org/officeDocument/2006/relationships/hyperlink" Target="https://connect.ebsco.com/s/all-videos?language=en_US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hyperlink" Target="https://librarysearch.uwtsd.ac.uk/discovery/dbfulldisplay?docid=alma99100436002502421&amp;context=L&amp;vid=44WHELF_UWTSD:44WHELF_UWTSD_VU1&amp;lang=en&amp;adaptor=Local%20Search%20Engine&amp;tab=jsearch_slot&amp;query=any,contains,Cite%20them%20right%20:%20the%20essential%20referencing%20guide.&amp;offset=0&amp;databases=any,Cite%20them%20right%20:%20the%20essential%20referencing%20guide." TargetMode="External"/><Relationship Id="rId1" Type="http://schemas.openxmlformats.org/officeDocument/2006/relationships/slideLayout" Target="../slideLayouts/slideLayout1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discovery/dbsearch?vid=44WHELF_UWTSD:44WHELF_UWTSD_VU1" TargetMode="External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48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moodle.uwtsd.ac.uk/course/section.php?id=193465" TargetMode="Externa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hyperlink" Target="https://librarysearch.uwtsd.ac.uk/discovery/search?query=any,contains,(sustainable%20building%20materials%20UK)%20OR%20(eco-friendly%20construction%20materials%20UK)%20OR%20(environmentally%20friendly%20building%20materials%20UK)%20OR%20(green%20building%20materials%20UK)%20OR%20(recyclable%20construction%20materials%20UK)%20OR%20(sustainable%20construction%20materials%20UK)%20OR%20(eco-friendly%20building%20materials%20in%20the%20United%20Kingdom)%20OR%20(environmentally%20friendly%20construction%20materials%20used%20in%20Britain)%20OR%20(green%20building%20materials%20UK)%20OR%20(recyclable%20materials%20for%20construction%20in%20the%20UK)%20OR%20(What%20are%20the%20most%20sustainable%20building%20materials%20used%20in%20the%20UK%3F)&amp;tab=Everything&amp;search_scope=Search_ELEC&amp;vid=44WHELF_UWTSD:44WHELF_UWTSD_VU1&amp;offset=0&amp;pcAvailability=true" TargetMode="Externa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51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Relationship Id="rId5" Type="http://schemas.openxmlformats.org/officeDocument/2006/relationships/hyperlink" Target="https://moodle.uwtsd.ac.uk/course/section.php?id=193465" TargetMode="External"/><Relationship Id="rId4" Type="http://schemas.openxmlformats.org/officeDocument/2006/relationships/hyperlink" Target="https://bristol.libguides.com/ai-and-the-library/using-the-craap-framework" TargetMode="Externa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scorm/player.php?scoid=16963&amp;cm=577393&amp;currentorg=articulate_rise&amp;display=popup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8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scholar.google.com/intl/en/scholar/help.html#searching" TargetMode="External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8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8.xml"/><Relationship Id="rId5" Type="http://schemas.openxmlformats.org/officeDocument/2006/relationships/hyperlink" Target="https://scholar.googleblog.com/" TargetMode="External"/><Relationship Id="rId4" Type="http://schemas.openxmlformats.org/officeDocument/2006/relationships/image" Target="../media/image56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services.uwtsd.ac.uk/library/academic-and-infoskills/resources-for-research/" TargetMode="External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58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ac.uk/library/contact-us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59.jpeg"/><Relationship Id="rId4" Type="http://schemas.openxmlformats.org/officeDocument/2006/relationships/hyperlink" Target="https://uwtsd.ac.uk/library/need-more/" TargetMode="Externa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upgrip/alma99100436002502421" TargetMode="External"/><Relationship Id="rId7" Type="http://schemas.openxmlformats.org/officeDocument/2006/relationships/hyperlink" Target="https://moodle.uwtsd.ac.uk/course/section.php?id=152564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60.png"/><Relationship Id="rId5" Type="http://schemas.openxmlformats.org/officeDocument/2006/relationships/hyperlink" Target="https://moodle.uwtsd.ac.uk/course/view.php?id=11455" TargetMode="External"/><Relationship Id="rId4" Type="http://schemas.openxmlformats.org/officeDocument/2006/relationships/hyperlink" Target="https://www.uwtsd.ac.uk/library/infoskills/" TargetMode="External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hyperlink" Target="https://digitalservices.uwtsd.ac.uk/library/" TargetMode="External"/><Relationship Id="rId3" Type="http://schemas.openxmlformats.org/officeDocument/2006/relationships/hyperlink" Target="mailto:l.ellis@uwtsd.ac.uk" TargetMode="External"/><Relationship Id="rId7" Type="http://schemas.openxmlformats.org/officeDocument/2006/relationships/image" Target="../media/image61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1.xml"/><Relationship Id="rId6" Type="http://schemas.openxmlformats.org/officeDocument/2006/relationships/hyperlink" Target="mailto:infoskills@uwtsd.ac.uk" TargetMode="External"/><Relationship Id="rId11" Type="http://schemas.openxmlformats.org/officeDocument/2006/relationships/hyperlink" Target="Image%20by%20%3ca%20href=%22https:/pixabay.com/users/geralt-9301/?utm_source=link-attribution&amp;utm_medium=referral&amp;utm_campaign=image&amp;utm_content=1699948%22%3eGerd%20Altmann%3c/a%3e%20from%20%3ca%20href=%22https://pixabay.com//?utm_source=link-attribution&amp;utm_medium=referral&amp;utm_campaign=image&amp;utm_content=1699948%22%3ePixabay%3c/a%3e" TargetMode="External"/><Relationship Id="rId5" Type="http://schemas.openxmlformats.org/officeDocument/2006/relationships/hyperlink" Target="mailto:library@uwtsd.ac.uk" TargetMode="External"/><Relationship Id="rId10" Type="http://schemas.microsoft.com/office/2007/relationships/hdphoto" Target="../media/hdphoto1.wdp"/><Relationship Id="rId4" Type="http://schemas.openxmlformats.org/officeDocument/2006/relationships/hyperlink" Target="mailto:emily.wild@uwtsd.ac.uk" TargetMode="External"/><Relationship Id="rId9" Type="http://schemas.openxmlformats.org/officeDocument/2006/relationships/image" Target="../media/image62.png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Placeholder 4">
            <a:extLst>
              <a:ext uri="{FF2B5EF4-FFF2-40B4-BE49-F238E27FC236}">
                <a16:creationId xmlns:a16="http://schemas.microsoft.com/office/drawing/2014/main" id="{2EE82926-B10C-88E5-3687-A434DEE5B21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2507" r="2" b="2"/>
          <a:stretch>
            <a:fillRect/>
          </a:stretch>
        </p:blipFill>
        <p:spPr>
          <a:xfrm>
            <a:off x="5488574" y="326165"/>
            <a:ext cx="6394744" cy="5567929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7139AEF-6BF7-E188-89DB-32D9083A2BC4}"/>
              </a:ext>
            </a:extLst>
          </p:cNvPr>
          <p:cNvSpPr txBox="1"/>
          <p:nvPr/>
        </p:nvSpPr>
        <p:spPr>
          <a:xfrm>
            <a:off x="308682" y="1775110"/>
            <a:ext cx="4857387" cy="36009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400" dirty="0">
                <a:solidFill>
                  <a:schemeClr val="bg1"/>
                </a:solidFill>
              </a:rPr>
              <a:t>Advanced Searching</a:t>
            </a:r>
          </a:p>
          <a:p>
            <a:endParaRPr lang="en-US" sz="2800" dirty="0">
              <a:solidFill>
                <a:schemeClr val="bg1"/>
              </a:solidFill>
            </a:endParaRPr>
          </a:p>
          <a:p>
            <a:r>
              <a:rPr lang="en-US" sz="4400" dirty="0">
                <a:solidFill>
                  <a:schemeClr val="bg1"/>
                </a:solidFill>
              </a:rPr>
              <a:t>MSc Architecture</a:t>
            </a:r>
          </a:p>
          <a:p>
            <a:endParaRPr lang="en-US" sz="2800" dirty="0">
              <a:solidFill>
                <a:schemeClr val="bg1"/>
              </a:solidFill>
            </a:endParaRPr>
          </a:p>
          <a:p>
            <a:endParaRPr lang="en-US" sz="2800" dirty="0">
              <a:solidFill>
                <a:schemeClr val="bg1"/>
              </a:solidFill>
            </a:endParaRPr>
          </a:p>
          <a:p>
            <a:r>
              <a:rPr lang="en-US" sz="2800" dirty="0">
                <a:solidFill>
                  <a:schemeClr val="bg1"/>
                </a:solidFill>
              </a:rPr>
              <a:t>Emily Wild</a:t>
            </a:r>
          </a:p>
          <a:p>
            <a:r>
              <a:rPr lang="en-US" sz="2800" dirty="0">
                <a:solidFill>
                  <a:schemeClr val="bg1"/>
                </a:solidFill>
              </a:rPr>
              <a:t>2026</a:t>
            </a:r>
          </a:p>
        </p:txBody>
      </p:sp>
    </p:spTree>
    <p:extLst>
      <p:ext uri="{BB962C8B-B14F-4D97-AF65-F5344CB8AC3E}">
        <p14:creationId xmlns:p14="http://schemas.microsoft.com/office/powerpoint/2010/main" val="42310188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FDD1CD-6B2B-835E-BE72-E3191AE594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FFE891-B208-F73E-474E-9F8D46321C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371" y="197180"/>
            <a:ext cx="11481847" cy="655003"/>
          </a:xfrm>
        </p:spPr>
        <p:txBody>
          <a:bodyPr>
            <a:normAutofit fontScale="90000"/>
          </a:bodyPr>
          <a:lstStyle/>
          <a:p>
            <a:r>
              <a:rPr lang="en-GB">
                <a:latin typeface="Calibri"/>
                <a:ea typeface="Calibri"/>
                <a:cs typeface="Calibri"/>
              </a:rPr>
              <a:t>Aims of today's session</a:t>
            </a:r>
            <a:endParaRPr lang="en-US"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1E2A96-2FE2-7856-3D10-9A6E43D488C4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878632" y="1999563"/>
            <a:ext cx="7444396" cy="3647244"/>
          </a:xfrm>
        </p:spPr>
        <p:txBody>
          <a:bodyPr vert="horz" lIns="91440" tIns="45720" rIns="91440" bIns="45720" rtlCol="0" anchor="t">
            <a:noAutofit/>
          </a:bodyPr>
          <a:lstStyle/>
          <a:p>
            <a:pPr lvl="0" fontAlgn="base"/>
            <a:r>
              <a:rPr lang="en-GB" sz="2000"/>
              <a:t>Consider advanced search options in the library catalogue.</a:t>
            </a:r>
          </a:p>
          <a:p>
            <a:pPr lvl="0" fontAlgn="base"/>
            <a:endParaRPr lang="en-GB" sz="2000"/>
          </a:p>
          <a:p>
            <a:pPr lvl="0" fontAlgn="base"/>
            <a:r>
              <a:rPr lang="en-GB" sz="2000"/>
              <a:t>Locating and searching specialist databases.</a:t>
            </a:r>
          </a:p>
          <a:p>
            <a:pPr lvl="0" fontAlgn="base"/>
            <a:endParaRPr lang="en-GB" sz="2000"/>
          </a:p>
          <a:p>
            <a:pPr lvl="0" fontAlgn="base"/>
            <a:r>
              <a:rPr lang="en-GB" sz="2000"/>
              <a:t>Grey Literature.</a:t>
            </a:r>
          </a:p>
          <a:p>
            <a:pPr lvl="0" fontAlgn="base"/>
            <a:endParaRPr lang="en-GB" sz="2000"/>
          </a:p>
          <a:p>
            <a:pPr lvl="0" fontAlgn="base"/>
            <a:r>
              <a:rPr lang="en-GB" sz="2000"/>
              <a:t>Consider AI in your research.</a:t>
            </a:r>
          </a:p>
          <a:p>
            <a:pPr lvl="0" fontAlgn="base"/>
            <a:endParaRPr lang="en-GB" sz="2000"/>
          </a:p>
          <a:p>
            <a:pPr lvl="0" fontAlgn="base"/>
            <a:r>
              <a:rPr lang="en-GB" sz="2000"/>
              <a:t>Find help and support.</a:t>
            </a:r>
          </a:p>
          <a:p>
            <a:pPr marL="0" lvl="0" indent="0" fontAlgn="base">
              <a:buNone/>
            </a:pPr>
            <a:endParaRPr lang="en-US" sz="2000"/>
          </a:p>
          <a:p>
            <a:pPr lvl="0" fontAlgn="base"/>
            <a:endParaRPr lang="en-GB" sz="2000"/>
          </a:p>
          <a:p>
            <a:pPr marL="114300" indent="0">
              <a:spcBef>
                <a:spcPts val="0"/>
              </a:spcBef>
              <a:spcAft>
                <a:spcPts val="600"/>
              </a:spcAft>
              <a:buNone/>
            </a:pPr>
            <a:endParaRPr lang="en-US" sz="2200">
              <a:latin typeface="Calibri"/>
              <a:ea typeface="Calibri"/>
              <a:cs typeface="Calibri"/>
            </a:endParaRPr>
          </a:p>
          <a:p>
            <a:pPr marL="342900"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endParaRPr lang="en-US" sz="2400">
              <a:latin typeface="Calibri"/>
              <a:ea typeface="Calibri"/>
              <a:cs typeface="Calibri"/>
            </a:endParaRPr>
          </a:p>
          <a:p>
            <a:pPr marL="0" indent="0">
              <a:spcAft>
                <a:spcPts val="600"/>
              </a:spcAft>
              <a:buNone/>
            </a:pPr>
            <a:endParaRPr lang="en-US" sz="2400">
              <a:latin typeface="Calibri"/>
              <a:ea typeface="Calibri"/>
              <a:cs typeface="Calibri"/>
            </a:endParaRPr>
          </a:p>
          <a:p>
            <a:pPr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latin typeface="Calibri "/>
            </a:endParaRPr>
          </a:p>
        </p:txBody>
      </p:sp>
      <p:pic>
        <p:nvPicPr>
          <p:cNvPr id="6" name="Picture 5" descr="A red pin on a road&#10;&#10;AI-generated content may be incorrect.">
            <a:extLst>
              <a:ext uri="{FF2B5EF4-FFF2-40B4-BE49-F238E27FC236}">
                <a16:creationId xmlns:a16="http://schemas.microsoft.com/office/drawing/2014/main" id="{E3184A3D-FEF5-9858-FA89-73791343C83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672" r="11187" b="-1"/>
          <a:stretch>
            <a:fillRect/>
          </a:stretch>
        </p:blipFill>
        <p:spPr>
          <a:xfrm flipH="1">
            <a:off x="2" y="1719072"/>
            <a:ext cx="4024934" cy="4007058"/>
          </a:xfrm>
          <a:custGeom>
            <a:avLst/>
            <a:gdLst/>
            <a:ahLst/>
            <a:cxnLst/>
            <a:rect l="l" t="t" r="r" b="b"/>
            <a:pathLst>
              <a:path w="7308978" h="6858000">
                <a:moveTo>
                  <a:pt x="0" y="0"/>
                </a:moveTo>
                <a:lnTo>
                  <a:pt x="7308978" y="0"/>
                </a:lnTo>
                <a:lnTo>
                  <a:pt x="7308978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8" y="4741056"/>
                  <a:pt x="1212978" y="3429000"/>
                </a:cubicBezTo>
                <a:cubicBezTo>
                  <a:pt x="1212978" y="2116944"/>
                  <a:pt x="773509" y="929100"/>
                  <a:pt x="62983" y="69271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97F5A64-F514-2F95-F3BB-AB07C07C4B5D}"/>
              </a:ext>
            </a:extLst>
          </p:cNvPr>
          <p:cNvSpPr txBox="1"/>
          <p:nvPr/>
        </p:nvSpPr>
        <p:spPr>
          <a:xfrm>
            <a:off x="230886" y="870308"/>
            <a:ext cx="11363706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14300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2200">
                <a:latin typeface="Calibri"/>
                <a:ea typeface="Calibri"/>
                <a:cs typeface="Calibri"/>
              </a:rPr>
              <a:t>To strengthen your search strategy by exploring more advanced search techniques and methods using a range of library resources and Google.</a:t>
            </a:r>
          </a:p>
        </p:txBody>
      </p:sp>
    </p:spTree>
    <p:extLst>
      <p:ext uri="{BB962C8B-B14F-4D97-AF65-F5344CB8AC3E}">
        <p14:creationId xmlns:p14="http://schemas.microsoft.com/office/powerpoint/2010/main" val="38517786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50385-681D-4C58-B214-B7B0A67A34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657314"/>
          </a:xfrm>
        </p:spPr>
        <p:txBody>
          <a:bodyPr>
            <a:normAutofit fontScale="90000"/>
          </a:bodyPr>
          <a:lstStyle/>
          <a:p>
            <a:r>
              <a:rPr lang="en-GB" b="1">
                <a:latin typeface="+mn-lt"/>
              </a:rPr>
              <a:t>Information Skills Librarians</a:t>
            </a:r>
          </a:p>
        </p:txBody>
      </p:sp>
      <p:pic>
        <p:nvPicPr>
          <p:cNvPr id="4" name="Picture 4" descr="A picture containing wall, indoor, posing&#10;&#10;Description automatically generated">
            <a:extLst>
              <a:ext uri="{FF2B5EF4-FFF2-40B4-BE49-F238E27FC236}">
                <a16:creationId xmlns:a16="http://schemas.microsoft.com/office/drawing/2014/main" id="{708ADCEF-FBB6-4D0C-B5EE-B0E19377A3A0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4046825" y="1040576"/>
            <a:ext cx="1277502" cy="131471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966D30F-0DEA-47A8-BA92-C17EFEBAEB1E}"/>
              </a:ext>
            </a:extLst>
          </p:cNvPr>
          <p:cNvSpPr txBox="1"/>
          <p:nvPr/>
        </p:nvSpPr>
        <p:spPr>
          <a:xfrm>
            <a:off x="388011" y="1347544"/>
            <a:ext cx="3745077" cy="1200329"/>
          </a:xfrm>
          <a:prstGeom prst="rect">
            <a:avLst/>
          </a:prstGeom>
          <a:noFill/>
          <a:ln w="28575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solidFill>
                  <a:schemeClr val="accent2"/>
                </a:solidFill>
                <a:latin typeface="Calibri"/>
                <a:cs typeface="Arial"/>
              </a:rPr>
              <a:t>Lisa Ellis </a:t>
            </a:r>
          </a:p>
          <a:p>
            <a:r>
              <a:rPr lang="en-GB" sz="2400" b="1">
                <a:latin typeface="Calibri"/>
                <a:cs typeface="Arial"/>
              </a:rPr>
              <a:t>Email:  </a:t>
            </a:r>
            <a:r>
              <a:rPr lang="en-GB" sz="2400">
                <a:latin typeface="Calibri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l.ellis@uwtsd.ac.uk</a:t>
            </a:r>
            <a:endParaRPr lang="en-GB" sz="2400">
              <a:latin typeface="Calibri"/>
              <a:cs typeface="Arial"/>
            </a:endParaRPr>
          </a:p>
          <a:p>
            <a:endParaRPr lang="en-GB" sz="2400">
              <a:latin typeface="Calibri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69E8C04-E35C-40C5-81B5-0458F5634362}"/>
              </a:ext>
            </a:extLst>
          </p:cNvPr>
          <p:cNvSpPr txBox="1"/>
          <p:nvPr/>
        </p:nvSpPr>
        <p:spPr>
          <a:xfrm>
            <a:off x="358219" y="2283257"/>
            <a:ext cx="4966108" cy="707886"/>
          </a:xfrm>
          <a:prstGeom prst="rect">
            <a:avLst/>
          </a:prstGeom>
          <a:noFill/>
          <a:ln w="28575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accent2"/>
                </a:solidFill>
                <a:latin typeface="Calibri"/>
                <a:ea typeface="+mn-lt"/>
                <a:cs typeface="+mn-lt"/>
              </a:rPr>
              <a:t>Campus: </a:t>
            </a:r>
            <a:r>
              <a:rPr lang="en-GB" sz="2000" b="1">
                <a:latin typeface="Calibri"/>
                <a:ea typeface="+mn-lt"/>
                <a:cs typeface="+mn-lt"/>
              </a:rPr>
              <a:t>Swansea Campus (Y Fforwm)</a:t>
            </a:r>
            <a:endParaRPr lang="en-GB" sz="2000">
              <a:cs typeface="Calibri Light"/>
            </a:endParaRPr>
          </a:p>
          <a:p>
            <a:r>
              <a:rPr lang="en-GB" sz="2000" b="1">
                <a:solidFill>
                  <a:schemeClr val="accent2"/>
                </a:solidFill>
                <a:latin typeface="Calibri"/>
                <a:cs typeface="Calibri Light"/>
              </a:rPr>
              <a:t>Available:</a:t>
            </a:r>
            <a:r>
              <a:rPr lang="en-GB" sz="2000" b="1">
                <a:latin typeface="Calibri"/>
                <a:cs typeface="Calibri Light"/>
              </a:rPr>
              <a:t> </a:t>
            </a:r>
            <a:r>
              <a:rPr lang="en-GB" sz="2000">
                <a:latin typeface="Calibri"/>
                <a:cs typeface="Calibri Light"/>
              </a:rPr>
              <a:t>Monday to Friday, 9am - 4:30pm</a:t>
            </a:r>
            <a:endParaRPr lang="en-GB" sz="2000">
              <a:latin typeface="Calibri"/>
              <a:ea typeface="Calibri"/>
              <a:cs typeface="Calibri Light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3344D90-08F8-42EA-6DF2-81A96A5CB882}"/>
              </a:ext>
            </a:extLst>
          </p:cNvPr>
          <p:cNvSpPr txBox="1"/>
          <p:nvPr/>
        </p:nvSpPr>
        <p:spPr>
          <a:xfrm>
            <a:off x="6845085" y="2639028"/>
            <a:ext cx="413100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>
                <a:solidFill>
                  <a:schemeClr val="accent2"/>
                </a:solidFill>
                <a:latin typeface="Calibri"/>
                <a:cs typeface="Arial"/>
              </a:rPr>
              <a:t>Connie Davage</a:t>
            </a:r>
          </a:p>
          <a:p>
            <a:r>
              <a:rPr lang="en-GB" sz="2400" b="1">
                <a:latin typeface="Calibri"/>
                <a:cs typeface="Arial"/>
              </a:rPr>
              <a:t>Email</a:t>
            </a:r>
            <a:r>
              <a:rPr lang="en-GB" sz="2400">
                <a:latin typeface="Calibri"/>
                <a:cs typeface="Arial"/>
              </a:rPr>
              <a:t>: </a:t>
            </a:r>
            <a:r>
              <a:rPr lang="en-GB" sz="2400">
                <a:latin typeface="Calibri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c.davage@uwtsd.ac.uk</a:t>
            </a:r>
            <a:endParaRPr lang="en-GB" sz="2400">
              <a:latin typeface="Calibri"/>
              <a:cs typeface="Arial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78DB90A-AC44-F7D6-0A90-DCC1EE5E18CB}"/>
              </a:ext>
            </a:extLst>
          </p:cNvPr>
          <p:cNvSpPr txBox="1"/>
          <p:nvPr/>
        </p:nvSpPr>
        <p:spPr>
          <a:xfrm>
            <a:off x="6843127" y="3565924"/>
            <a:ext cx="4817775" cy="707886"/>
          </a:xfrm>
          <a:prstGeom prst="rect">
            <a:avLst/>
          </a:prstGeom>
          <a:noFill/>
          <a:ln w="28575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accent2"/>
                </a:solidFill>
                <a:latin typeface="Calibri"/>
                <a:ea typeface="+mn-lt"/>
                <a:cs typeface="+mn-lt"/>
              </a:rPr>
              <a:t>Campus: </a:t>
            </a:r>
            <a:r>
              <a:rPr lang="en-GB" sz="2000" b="1">
                <a:latin typeface="Calibri"/>
                <a:ea typeface="+mn-lt"/>
                <a:cs typeface="+mn-lt"/>
              </a:rPr>
              <a:t>Carmarthen Campus</a:t>
            </a:r>
            <a:endParaRPr lang="en-GB" sz="2000">
              <a:cs typeface="Calibri Light"/>
            </a:endParaRPr>
          </a:p>
          <a:p>
            <a:r>
              <a:rPr lang="en-GB" sz="2000" b="1">
                <a:solidFill>
                  <a:schemeClr val="accent2"/>
                </a:solidFill>
                <a:latin typeface="Calibri"/>
                <a:cs typeface="Calibri Light"/>
              </a:rPr>
              <a:t>Available:</a:t>
            </a:r>
            <a:r>
              <a:rPr lang="en-GB" sz="2000" b="1">
                <a:latin typeface="Calibri"/>
                <a:cs typeface="Calibri Light"/>
              </a:rPr>
              <a:t> </a:t>
            </a:r>
            <a:r>
              <a:rPr lang="en-GB" sz="2000">
                <a:latin typeface="Calibri"/>
                <a:cs typeface="Calibri Light"/>
              </a:rPr>
              <a:t>Monday to Friday, 9am - 4:30pm</a:t>
            </a:r>
            <a:endParaRPr lang="en-GB" sz="2000">
              <a:latin typeface="Calibri"/>
              <a:ea typeface="Calibri"/>
              <a:cs typeface="Calibri Light"/>
            </a:endParaRPr>
          </a:p>
        </p:txBody>
      </p:sp>
      <p:pic>
        <p:nvPicPr>
          <p:cNvPr id="12" name="Picture 11" descr="A person with sunglasses on her head&#10;&#10;AI-generated content may be incorrect.">
            <a:extLst>
              <a:ext uri="{FF2B5EF4-FFF2-40B4-BE49-F238E27FC236}">
                <a16:creationId xmlns:a16="http://schemas.microsoft.com/office/drawing/2014/main" id="{26E50BAD-158A-3E9C-5183-EBE7EAF62D8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08861" y="2032068"/>
            <a:ext cx="1331398" cy="165491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FD9B5FC-4274-0FE9-E8AC-FD73A8A01942}"/>
              </a:ext>
            </a:extLst>
          </p:cNvPr>
          <p:cNvSpPr txBox="1"/>
          <p:nvPr/>
        </p:nvSpPr>
        <p:spPr>
          <a:xfrm>
            <a:off x="357986" y="3681865"/>
            <a:ext cx="4218433" cy="1200329"/>
          </a:xfrm>
          <a:prstGeom prst="rect">
            <a:avLst/>
          </a:prstGeom>
          <a:noFill/>
          <a:ln w="28575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solidFill>
                  <a:schemeClr val="accent2"/>
                </a:solidFill>
                <a:latin typeface="Calibri"/>
                <a:cs typeface="Arial"/>
              </a:rPr>
              <a:t>Emily Wild</a:t>
            </a:r>
          </a:p>
          <a:p>
            <a:r>
              <a:rPr lang="en-GB" sz="2400" b="1">
                <a:latin typeface="Calibri"/>
                <a:cs typeface="Arial"/>
              </a:rPr>
              <a:t>Email:  </a:t>
            </a:r>
            <a:r>
              <a:rPr lang="en-GB" sz="2400">
                <a:latin typeface="Calibri"/>
                <a:cs typeface="Arial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Emily.wild@uwtsd.ac.uk</a:t>
            </a:r>
            <a:endParaRPr lang="en-GB" sz="2400">
              <a:latin typeface="Calibri"/>
              <a:cs typeface="Arial"/>
            </a:endParaRPr>
          </a:p>
          <a:p>
            <a:endParaRPr lang="en-GB" sz="2400">
              <a:latin typeface="Calibri"/>
              <a:cs typeface="Arial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DC73546-8435-199E-2698-6B9D3F2BAF39}"/>
              </a:ext>
            </a:extLst>
          </p:cNvPr>
          <p:cNvSpPr txBox="1"/>
          <p:nvPr/>
        </p:nvSpPr>
        <p:spPr>
          <a:xfrm>
            <a:off x="389474" y="4724610"/>
            <a:ext cx="4804564" cy="707886"/>
          </a:xfrm>
          <a:prstGeom prst="rect">
            <a:avLst/>
          </a:prstGeom>
          <a:noFill/>
          <a:ln w="28575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accent2"/>
                </a:solidFill>
                <a:latin typeface="Calibri"/>
                <a:ea typeface="+mn-lt"/>
                <a:cs typeface="+mn-lt"/>
              </a:rPr>
              <a:t>Campus: </a:t>
            </a:r>
            <a:r>
              <a:rPr lang="en-GB" sz="2000" b="1" dirty="0">
                <a:latin typeface="Calibri"/>
                <a:ea typeface="+mn-lt"/>
                <a:cs typeface="+mn-lt"/>
              </a:rPr>
              <a:t>Swansea &amp; Cardiff Campus </a:t>
            </a:r>
            <a:r>
              <a:rPr lang="en-GB" sz="2000" b="1" dirty="0">
                <a:solidFill>
                  <a:schemeClr val="accent2"/>
                </a:solidFill>
                <a:latin typeface="Calibri"/>
                <a:cs typeface="Calibri Light"/>
              </a:rPr>
              <a:t>Available:</a:t>
            </a:r>
            <a:r>
              <a:rPr lang="en-GB" sz="2000" b="1" dirty="0">
                <a:latin typeface="Calibri"/>
                <a:cs typeface="Calibri Light"/>
              </a:rPr>
              <a:t> </a:t>
            </a:r>
            <a:r>
              <a:rPr lang="en-GB" sz="2000" dirty="0">
                <a:latin typeface="Calibri"/>
                <a:cs typeface="Calibri Light"/>
              </a:rPr>
              <a:t>Tuesday to Friday, 9am - 4:30pm</a:t>
            </a:r>
            <a:endParaRPr lang="en-GB" sz="2000" dirty="0">
              <a:latin typeface="Calibri"/>
              <a:ea typeface="Calibri"/>
              <a:cs typeface="Calibri Light"/>
            </a:endParaRPr>
          </a:p>
        </p:txBody>
      </p:sp>
      <p:pic>
        <p:nvPicPr>
          <p:cNvPr id="15" name="Content Placeholder 3" descr="A person with dark hair&#10;&#10;AI-generated content may be incorrect.">
            <a:extLst>
              <a:ext uri="{FF2B5EF4-FFF2-40B4-BE49-F238E27FC236}">
                <a16:creationId xmlns:a16="http://schemas.microsoft.com/office/drawing/2014/main" id="{4A123E07-DE63-E3D2-E5F2-52A31F5E7FC1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7739" t="32772" r="6721" b="8116"/>
          <a:stretch>
            <a:fillRect/>
          </a:stretch>
        </p:blipFill>
        <p:spPr>
          <a:xfrm>
            <a:off x="4420703" y="3572593"/>
            <a:ext cx="1550374" cy="140584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9868646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7795C0-9835-A2EC-1C80-7B3EE7A578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787083"/>
          </a:xfrm>
        </p:spPr>
        <p:txBody>
          <a:bodyPr/>
          <a:lstStyle/>
          <a:p>
            <a:r>
              <a:rPr lang="en-GB">
                <a:latin typeface="Calibri"/>
                <a:ea typeface="Calibri"/>
                <a:cs typeface="Calibri"/>
              </a:rPr>
              <a:t>Links in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A6E4F6-8DD7-2815-E5BF-679448AA2A1C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58219" y="1375941"/>
            <a:ext cx="7208379" cy="430022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>
                <a:latin typeface="Calibri"/>
                <a:ea typeface="Calibri"/>
                <a:cs typeface="Calibri"/>
              </a:rPr>
              <a:t>Our online information literacy skills content is linked (via the orange infoskills buttons) at key points throughout the presentation. </a:t>
            </a:r>
          </a:p>
          <a:p>
            <a:pPr marL="0" indent="0">
              <a:buNone/>
            </a:pPr>
            <a:endParaRPr lang="en-GB" sz="2400">
              <a:latin typeface="Calibri"/>
              <a:ea typeface="Calibri"/>
              <a:cs typeface="Calibri"/>
            </a:endParaRPr>
          </a:p>
          <a:p>
            <a:r>
              <a:rPr lang="en-GB" sz="2400">
                <a:latin typeface="Calibri"/>
                <a:ea typeface="Calibri"/>
                <a:cs typeface="Calibri"/>
              </a:rPr>
              <a:t>Use these infoskills to support, expand, and refresh your academic skills during your studies.</a:t>
            </a:r>
          </a:p>
          <a:p>
            <a:endParaRPr lang="en-GB" sz="2400">
              <a:latin typeface="Calibri"/>
              <a:ea typeface="Calibri"/>
              <a:cs typeface="Calibri"/>
            </a:endParaRPr>
          </a:p>
          <a:p>
            <a:r>
              <a:rPr lang="en-GB" sz="2400">
                <a:ea typeface="Calibri Light"/>
                <a:cs typeface="Calibri Light"/>
              </a:rPr>
              <a:t>QR codes may also be provided throughout the presentation to enable quick access to relevant webpages, resources, or further information.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DD916B7-7C34-64BC-360B-048ADA506824}"/>
              </a:ext>
            </a:extLst>
          </p:cNvPr>
          <p:cNvSpPr txBox="1"/>
          <p:nvPr/>
        </p:nvSpPr>
        <p:spPr>
          <a:xfrm>
            <a:off x="8049030" y="2019071"/>
            <a:ext cx="3820677" cy="584775"/>
          </a:xfrm>
          <a:prstGeom prst="rect">
            <a:avLst/>
          </a:prstGeom>
          <a:solidFill>
            <a:schemeClr val="accent2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>
                <a:solidFill>
                  <a:schemeClr val="bg1"/>
                </a:solidFill>
                <a:latin typeface="Calibri"/>
                <a:ea typeface="Calibri Light"/>
                <a:cs typeface="Calibri Ligh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Library infoskills Link</a:t>
            </a:r>
            <a:r>
              <a:rPr lang="en-GB" sz="3200" b="1">
                <a:solidFill>
                  <a:schemeClr val="bg1"/>
                </a:solidFill>
                <a:latin typeface="Calibri"/>
                <a:ea typeface="Calibri Light"/>
                <a:cs typeface="Calibri Light"/>
              </a:rPr>
              <a:t>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71EE687-1596-A772-0C21-D6BE8B1C3A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64689" y="3398738"/>
            <a:ext cx="1549591" cy="151161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15469D8-F1B3-DB12-110D-4DFF5345D931}"/>
              </a:ext>
            </a:extLst>
          </p:cNvPr>
          <p:cNvSpPr txBox="1"/>
          <p:nvPr/>
        </p:nvSpPr>
        <p:spPr>
          <a:xfrm rot="21168798">
            <a:off x="9263298" y="4965159"/>
            <a:ext cx="20547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latin typeface="Comic Sans MS" panose="030F0702030302020204" pitchFamily="66" charset="0"/>
              </a:rPr>
              <a:t>Scan Me</a:t>
            </a:r>
            <a:endParaRPr lang="en-US" sz="3200" b="1">
              <a:latin typeface="Comic Sans MS" panose="030F0702030302020204" pitchFamily="66" charset="0"/>
            </a:endParaRPr>
          </a:p>
        </p:txBody>
      </p:sp>
      <p:sp>
        <p:nvSpPr>
          <p:cNvPr id="11" name="Arrow: Curved Right 10">
            <a:extLst>
              <a:ext uri="{FF2B5EF4-FFF2-40B4-BE49-F238E27FC236}">
                <a16:creationId xmlns:a16="http://schemas.microsoft.com/office/drawing/2014/main" id="{CF9DB689-57B4-CC71-46FB-5C17A3E80743}"/>
              </a:ext>
            </a:extLst>
          </p:cNvPr>
          <p:cNvSpPr/>
          <p:nvPr/>
        </p:nvSpPr>
        <p:spPr>
          <a:xfrm flipV="1">
            <a:off x="8759952" y="3941063"/>
            <a:ext cx="504737" cy="1274183"/>
          </a:xfrm>
          <a:prstGeom prst="curvedRightArrow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78622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B65FD9-7B6A-8B7E-0618-7AD3DAE323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570516"/>
          </a:xfrm>
        </p:spPr>
        <p:txBody>
          <a:bodyPr>
            <a:normAutofit fontScale="90000"/>
          </a:bodyPr>
          <a:lstStyle/>
          <a:p>
            <a:r>
              <a:rPr lang="en-GB">
                <a:latin typeface="+mn-lt"/>
              </a:rPr>
              <a:t>Evaluating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EB13B0-6C8B-BE66-3283-9EF3E023B3D3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49219" y="1123660"/>
            <a:ext cx="8903828" cy="78024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2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Consider</a:t>
            </a:r>
            <a:r>
              <a:rPr lang="en-GB" sz="2200" b="1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>
                <a:latin typeface="Calibri" panose="020F0502020204030204" pitchFamily="34" charset="0"/>
                <a:cs typeface="Calibri" panose="020F0502020204030204" pitchFamily="34" charset="0"/>
              </a:rPr>
              <a:t>the source and quality of the information you are using. </a:t>
            </a:r>
          </a:p>
          <a:p>
            <a:pPr marL="0" indent="0">
              <a:buNone/>
            </a:pPr>
            <a:r>
              <a:rPr lang="en-GB" sz="22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Apply</a:t>
            </a:r>
            <a:r>
              <a:rPr lang="en-GB" sz="2200">
                <a:latin typeface="Calibri" panose="020F0502020204030204" pitchFamily="34" charset="0"/>
                <a:cs typeface="Calibri" panose="020F0502020204030204" pitchFamily="34" charset="0"/>
              </a:rPr>
              <a:t> critical thinking and reasoning.</a:t>
            </a:r>
          </a:p>
          <a:p>
            <a:pPr marL="0" indent="0">
              <a:buNone/>
            </a:pPr>
            <a:r>
              <a:rPr lang="en-GB" sz="200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sz="2000">
              <a:solidFill>
                <a:schemeClr val="accent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8A9E2B70-896C-D70A-1D3D-A3F8E90307BD}"/>
              </a:ext>
            </a:extLst>
          </p:cNvPr>
          <p:cNvGrpSpPr/>
          <p:nvPr/>
        </p:nvGrpSpPr>
        <p:grpSpPr>
          <a:xfrm>
            <a:off x="903772" y="2073871"/>
            <a:ext cx="1648796" cy="2862322"/>
            <a:chOff x="698241" y="2989595"/>
            <a:chExt cx="1648796" cy="2862322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EF565730-5568-37E4-29A5-BE4D062D1A5B}"/>
                </a:ext>
              </a:extLst>
            </p:cNvPr>
            <p:cNvSpPr txBox="1"/>
            <p:nvPr/>
          </p:nvSpPr>
          <p:spPr>
            <a:xfrm>
              <a:off x="698241" y="2989595"/>
              <a:ext cx="593965" cy="28623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600" b="1">
                  <a:solidFill>
                    <a:schemeClr val="accent2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C</a:t>
              </a:r>
            </a:p>
            <a:p>
              <a:r>
                <a:rPr lang="en-GB" sz="3600" b="1">
                  <a:solidFill>
                    <a:schemeClr val="accent2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R</a:t>
              </a:r>
            </a:p>
            <a:p>
              <a:r>
                <a:rPr lang="en-GB" sz="3600" b="1">
                  <a:solidFill>
                    <a:schemeClr val="accent2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A</a:t>
              </a:r>
            </a:p>
            <a:p>
              <a:r>
                <a:rPr lang="en-GB" sz="3600" b="1">
                  <a:solidFill>
                    <a:schemeClr val="accent2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A</a:t>
              </a:r>
            </a:p>
            <a:p>
              <a:r>
                <a:rPr lang="en-GB" sz="3600" b="1">
                  <a:solidFill>
                    <a:schemeClr val="accent2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P</a:t>
              </a:r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F44FDBC5-170E-5696-3F68-9BCCCF95A879}"/>
                </a:ext>
              </a:extLst>
            </p:cNvPr>
            <p:cNvSpPr txBox="1"/>
            <p:nvPr/>
          </p:nvSpPr>
          <p:spPr>
            <a:xfrm>
              <a:off x="1002303" y="3095355"/>
              <a:ext cx="13123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err="1">
                  <a:latin typeface="Calibri" panose="020F0502020204030204" pitchFamily="34" charset="0"/>
                  <a:cs typeface="Calibri" panose="020F0502020204030204" pitchFamily="34" charset="0"/>
                </a:rPr>
                <a:t>urrency</a:t>
              </a:r>
              <a:endParaRPr lang="en-GB" sz="240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FD654139-2E49-B9C1-239E-1977386FCC1D}"/>
                </a:ext>
              </a:extLst>
            </p:cNvPr>
            <p:cNvSpPr txBox="1"/>
            <p:nvPr/>
          </p:nvSpPr>
          <p:spPr>
            <a:xfrm>
              <a:off x="1034664" y="3666530"/>
              <a:ext cx="13123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err="1">
                  <a:latin typeface="Calibri" panose="020F0502020204030204" pitchFamily="34" charset="0"/>
                  <a:cs typeface="Calibri" panose="020F0502020204030204" pitchFamily="34" charset="0"/>
                </a:rPr>
                <a:t>elevance</a:t>
              </a:r>
              <a:endParaRPr lang="en-GB" sz="240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7D8129C2-19BF-0C18-08E4-DDB8A8CD1E03}"/>
                </a:ext>
              </a:extLst>
            </p:cNvPr>
            <p:cNvSpPr txBox="1"/>
            <p:nvPr/>
          </p:nvSpPr>
          <p:spPr>
            <a:xfrm>
              <a:off x="1034663" y="4215730"/>
              <a:ext cx="13123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err="1">
                  <a:latin typeface="Calibri" panose="020F0502020204030204" pitchFamily="34" charset="0"/>
                  <a:cs typeface="Calibri" panose="020F0502020204030204" pitchFamily="34" charset="0"/>
                </a:rPr>
                <a:t>uthority</a:t>
              </a:r>
              <a:endParaRPr lang="en-GB" sz="240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E101AD1E-28CB-2E3E-20BA-D07E5F2148D6}"/>
                </a:ext>
              </a:extLst>
            </p:cNvPr>
            <p:cNvSpPr txBox="1"/>
            <p:nvPr/>
          </p:nvSpPr>
          <p:spPr>
            <a:xfrm>
              <a:off x="1034663" y="4748236"/>
              <a:ext cx="13123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err="1">
                  <a:latin typeface="Calibri" panose="020F0502020204030204" pitchFamily="34" charset="0"/>
                  <a:cs typeface="Calibri" panose="020F0502020204030204" pitchFamily="34" charset="0"/>
                </a:rPr>
                <a:t>ccuracy</a:t>
              </a:r>
              <a:endParaRPr lang="en-GB" sz="240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714F0F62-9EC8-3453-9B49-935FBCEDF923}"/>
                </a:ext>
              </a:extLst>
            </p:cNvPr>
            <p:cNvSpPr txBox="1"/>
            <p:nvPr/>
          </p:nvSpPr>
          <p:spPr>
            <a:xfrm>
              <a:off x="981218" y="5280742"/>
              <a:ext cx="13123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err="1">
                  <a:latin typeface="Calibri" panose="020F0502020204030204" pitchFamily="34" charset="0"/>
                  <a:cs typeface="Calibri" panose="020F0502020204030204" pitchFamily="34" charset="0"/>
                </a:rPr>
                <a:t>urpose</a:t>
              </a:r>
              <a:endParaRPr lang="en-GB" sz="240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90CABB8F-7514-D127-5D1F-58280B099BB3}"/>
              </a:ext>
            </a:extLst>
          </p:cNvPr>
          <p:cNvGrpSpPr/>
          <p:nvPr/>
        </p:nvGrpSpPr>
        <p:grpSpPr>
          <a:xfrm>
            <a:off x="4024212" y="2179631"/>
            <a:ext cx="4065229" cy="2308324"/>
            <a:chOff x="7856620" y="3203250"/>
            <a:chExt cx="4260549" cy="2308324"/>
          </a:xfrm>
        </p:grpSpPr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7A732E86-8468-4A8B-DC01-92FB6171A4B0}"/>
                </a:ext>
              </a:extLst>
            </p:cNvPr>
            <p:cNvSpPr txBox="1"/>
            <p:nvPr/>
          </p:nvSpPr>
          <p:spPr>
            <a:xfrm>
              <a:off x="7856620" y="3203250"/>
              <a:ext cx="593965" cy="230832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600" b="1">
                  <a:solidFill>
                    <a:schemeClr val="accent2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S</a:t>
              </a:r>
            </a:p>
            <a:p>
              <a:r>
                <a:rPr lang="en-GB" sz="3600" b="1">
                  <a:solidFill>
                    <a:schemeClr val="accent2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I</a:t>
              </a:r>
            </a:p>
            <a:p>
              <a:r>
                <a:rPr lang="en-GB" sz="3600" b="1">
                  <a:solidFill>
                    <a:schemeClr val="accent2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FT</a:t>
              </a: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52520716-CC2A-F0DD-697B-3B0CE7E12288}"/>
                </a:ext>
              </a:extLst>
            </p:cNvPr>
            <p:cNvSpPr txBox="1"/>
            <p:nvPr/>
          </p:nvSpPr>
          <p:spPr>
            <a:xfrm>
              <a:off x="8093932" y="3327556"/>
              <a:ext cx="13123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>
                  <a:latin typeface="Calibri" panose="020F0502020204030204" pitchFamily="34" charset="0"/>
                  <a:cs typeface="Calibri" panose="020F0502020204030204" pitchFamily="34" charset="0"/>
                </a:rPr>
                <a:t>top</a:t>
              </a: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83075980-2496-DAD4-477C-BBD6FAA536F7}"/>
                </a:ext>
              </a:extLst>
            </p:cNvPr>
            <p:cNvSpPr txBox="1"/>
            <p:nvPr/>
          </p:nvSpPr>
          <p:spPr>
            <a:xfrm>
              <a:off x="8023810" y="3843224"/>
              <a:ext cx="215899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err="1">
                  <a:latin typeface="Calibri" panose="020F0502020204030204" pitchFamily="34" charset="0"/>
                  <a:cs typeface="Calibri" panose="020F0502020204030204" pitchFamily="34" charset="0"/>
                </a:rPr>
                <a:t>nvestigate</a:t>
              </a:r>
              <a:endParaRPr lang="en-GB" sz="240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7E266362-15A6-9A9D-0677-4585B820E1D8}"/>
                </a:ext>
              </a:extLst>
            </p:cNvPr>
            <p:cNvSpPr txBox="1"/>
            <p:nvPr/>
          </p:nvSpPr>
          <p:spPr>
            <a:xfrm>
              <a:off x="8093931" y="4429195"/>
              <a:ext cx="310284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err="1">
                  <a:latin typeface="Calibri" panose="020F0502020204030204" pitchFamily="34" charset="0"/>
                  <a:cs typeface="Calibri" panose="020F0502020204030204" pitchFamily="34" charset="0"/>
                </a:rPr>
                <a:t>ind</a:t>
              </a:r>
              <a:r>
                <a:rPr lang="en-GB" sz="2400">
                  <a:latin typeface="Calibri" panose="020F0502020204030204" pitchFamily="34" charset="0"/>
                  <a:cs typeface="Calibri" panose="020F0502020204030204" pitchFamily="34" charset="0"/>
                </a:rPr>
                <a:t> better coverage</a:t>
              </a:r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441C7468-FAF2-7E05-E4A6-088DF97431B1}"/>
                </a:ext>
              </a:extLst>
            </p:cNvPr>
            <p:cNvSpPr txBox="1"/>
            <p:nvPr/>
          </p:nvSpPr>
          <p:spPr>
            <a:xfrm>
              <a:off x="8093931" y="4970384"/>
              <a:ext cx="402323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>
                  <a:latin typeface="Calibri" panose="020F0502020204030204" pitchFamily="34" charset="0"/>
                  <a:cs typeface="Calibri" panose="020F0502020204030204" pitchFamily="34" charset="0"/>
                </a:rPr>
                <a:t>race back to original context.</a:t>
              </a:r>
            </a:p>
          </p:txBody>
        </p:sp>
      </p:grpSp>
      <p:sp>
        <p:nvSpPr>
          <p:cNvPr id="13" name="TextBox 12">
            <a:extLst>
              <a:ext uri="{FF2B5EF4-FFF2-40B4-BE49-F238E27FC236}">
                <a16:creationId xmlns:a16="http://schemas.microsoft.com/office/drawing/2014/main" id="{29E9202D-A7F4-2017-2B8E-A68DF4283CB2}"/>
              </a:ext>
            </a:extLst>
          </p:cNvPr>
          <p:cNvSpPr txBox="1"/>
          <p:nvPr/>
        </p:nvSpPr>
        <p:spPr>
          <a:xfrm>
            <a:off x="9244786" y="331002"/>
            <a:ext cx="2667294" cy="400110"/>
          </a:xfrm>
          <a:prstGeom prst="rect">
            <a:avLst/>
          </a:prstGeom>
          <a:solidFill>
            <a:schemeClr val="accent2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bg1"/>
                </a:solidFill>
                <a:latin typeface="Calibri"/>
                <a:ea typeface="Calibri Light"/>
                <a:cs typeface="Calibri Ligh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Evaluating Information</a:t>
            </a:r>
            <a:endParaRPr lang="en-GB" sz="2000" b="1">
              <a:solidFill>
                <a:schemeClr val="bg1"/>
              </a:solidFill>
              <a:latin typeface="Calibri"/>
              <a:ea typeface="Calibri Light"/>
              <a:cs typeface="Calibri Light"/>
            </a:endParaRPr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E3D0479B-59AA-04F7-8980-0F79956D045C}"/>
              </a:ext>
            </a:extLst>
          </p:cNvPr>
          <p:cNvGrpSpPr/>
          <p:nvPr/>
        </p:nvGrpSpPr>
        <p:grpSpPr>
          <a:xfrm>
            <a:off x="9040419" y="1876294"/>
            <a:ext cx="2595280" cy="2862322"/>
            <a:chOff x="7454499" y="2315611"/>
            <a:chExt cx="2595280" cy="2862322"/>
          </a:xfrm>
        </p:grpSpPr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9D0570D5-4A52-FCA8-D694-553868B381F6}"/>
                </a:ext>
              </a:extLst>
            </p:cNvPr>
            <p:cNvGrpSpPr/>
            <p:nvPr/>
          </p:nvGrpSpPr>
          <p:grpSpPr>
            <a:xfrm>
              <a:off x="7454499" y="2315611"/>
              <a:ext cx="2595280" cy="2862322"/>
              <a:chOff x="7856620" y="3203250"/>
              <a:chExt cx="2465392" cy="2862322"/>
            </a:xfrm>
          </p:grpSpPr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86E968BD-4B9B-0325-B2FA-3BC902178D86}"/>
                  </a:ext>
                </a:extLst>
              </p:cNvPr>
              <p:cNvSpPr txBox="1"/>
              <p:nvPr/>
            </p:nvSpPr>
            <p:spPr>
              <a:xfrm>
                <a:off x="7856620" y="3203250"/>
                <a:ext cx="593965" cy="286232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3600" b="1">
                    <a:solidFill>
                      <a:schemeClr val="accent2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A</a:t>
                </a:r>
              </a:p>
              <a:p>
                <a:r>
                  <a:rPr lang="en-GB" sz="3600" b="1">
                    <a:solidFill>
                      <a:schemeClr val="accent2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C</a:t>
                </a:r>
              </a:p>
              <a:p>
                <a:r>
                  <a:rPr lang="en-GB" sz="3600" b="1">
                    <a:solidFill>
                      <a:schemeClr val="accent2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O</a:t>
                </a:r>
              </a:p>
              <a:p>
                <a:r>
                  <a:rPr lang="en-GB" sz="3600" b="1">
                    <a:solidFill>
                      <a:schemeClr val="accent2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R</a:t>
                </a:r>
              </a:p>
              <a:p>
                <a:r>
                  <a:rPr lang="en-GB" sz="3600" b="1">
                    <a:solidFill>
                      <a:schemeClr val="accent2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N</a:t>
                </a:r>
              </a:p>
            </p:txBody>
          </p:sp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1D6C3994-7989-9891-076B-41397B1C026B}"/>
                  </a:ext>
                </a:extLst>
              </p:cNvPr>
              <p:cNvSpPr txBox="1"/>
              <p:nvPr/>
            </p:nvSpPr>
            <p:spPr>
              <a:xfrm>
                <a:off x="8156154" y="3335552"/>
                <a:ext cx="1312373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400" err="1">
                    <a:latin typeface="Calibri" panose="020F0502020204030204" pitchFamily="34" charset="0"/>
                    <a:cs typeface="Calibri" panose="020F0502020204030204" pitchFamily="34" charset="0"/>
                  </a:rPr>
                  <a:t>ccurate</a:t>
                </a:r>
                <a:endParaRPr lang="en-GB" sz="24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D7E2731D-C95E-637D-4E8B-CE08F1B13262}"/>
                  </a:ext>
                </a:extLst>
              </p:cNvPr>
              <p:cNvSpPr txBox="1"/>
              <p:nvPr/>
            </p:nvSpPr>
            <p:spPr>
              <a:xfrm>
                <a:off x="8163019" y="3861770"/>
                <a:ext cx="2158993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400" err="1">
                    <a:latin typeface="Calibri" panose="020F0502020204030204" pitchFamily="34" charset="0"/>
                    <a:cs typeface="Calibri" panose="020F0502020204030204" pitchFamily="34" charset="0"/>
                  </a:rPr>
                  <a:t>urrent</a:t>
                </a:r>
                <a:endParaRPr lang="en-GB" sz="24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B9B736C6-C45C-39C5-180E-4D5BC04F3738}"/>
                  </a:ext>
                </a:extLst>
              </p:cNvPr>
              <p:cNvSpPr txBox="1"/>
              <p:nvPr/>
            </p:nvSpPr>
            <p:spPr>
              <a:xfrm>
                <a:off x="8206866" y="4403578"/>
                <a:ext cx="117943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400" err="1">
                    <a:latin typeface="Calibri" panose="020F0502020204030204" pitchFamily="34" charset="0"/>
                    <a:cs typeface="Calibri" panose="020F0502020204030204" pitchFamily="34" charset="0"/>
                  </a:rPr>
                  <a:t>bjective</a:t>
                </a:r>
                <a:endParaRPr lang="en-GB" sz="24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26" name="TextBox 25">
                <a:extLst>
                  <a:ext uri="{FF2B5EF4-FFF2-40B4-BE49-F238E27FC236}">
                    <a16:creationId xmlns:a16="http://schemas.microsoft.com/office/drawing/2014/main" id="{268F3085-525F-B027-91D9-379155F7ED7F}"/>
                  </a:ext>
                </a:extLst>
              </p:cNvPr>
              <p:cNvSpPr txBox="1"/>
              <p:nvPr/>
            </p:nvSpPr>
            <p:spPr>
              <a:xfrm>
                <a:off x="8153602" y="4961891"/>
                <a:ext cx="124149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400" err="1">
                    <a:latin typeface="Calibri" panose="020F0502020204030204" pitchFamily="34" charset="0"/>
                    <a:cs typeface="Calibri" panose="020F0502020204030204" pitchFamily="34" charset="0"/>
                  </a:rPr>
                  <a:t>elevant</a:t>
                </a:r>
                <a:endParaRPr lang="en-GB" sz="24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</p:grp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AFA476DB-5E40-30C0-57C5-D0DCDB97FFC8}"/>
                </a:ext>
              </a:extLst>
            </p:cNvPr>
            <p:cNvSpPr txBox="1"/>
            <p:nvPr/>
          </p:nvSpPr>
          <p:spPr>
            <a:xfrm>
              <a:off x="7807938" y="4623131"/>
              <a:ext cx="118457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err="1">
                  <a:latin typeface="Calibri" panose="020F0502020204030204" pitchFamily="34" charset="0"/>
                  <a:cs typeface="Calibri" panose="020F0502020204030204" pitchFamily="34" charset="0"/>
                </a:rPr>
                <a:t>amed</a:t>
              </a:r>
              <a:endParaRPr lang="en-GB" sz="240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sp>
        <p:nvSpPr>
          <p:cNvPr id="29" name="TextBox 28">
            <a:extLst>
              <a:ext uri="{FF2B5EF4-FFF2-40B4-BE49-F238E27FC236}">
                <a16:creationId xmlns:a16="http://schemas.microsoft.com/office/drawing/2014/main" id="{5D4BC15B-D817-ABF5-BBC4-BCB2CF667184}"/>
              </a:ext>
            </a:extLst>
          </p:cNvPr>
          <p:cNvSpPr txBox="1"/>
          <p:nvPr/>
        </p:nvSpPr>
        <p:spPr>
          <a:xfrm>
            <a:off x="8868613" y="4951621"/>
            <a:ext cx="26786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ACORN</a:t>
            </a:r>
            <a:r>
              <a:rPr lang="en-GB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(article and video)</a:t>
            </a:r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8117880-C260-AB01-799B-62130D3215CC}"/>
              </a:ext>
            </a:extLst>
          </p:cNvPr>
          <p:cNvSpPr txBox="1"/>
          <p:nvPr/>
        </p:nvSpPr>
        <p:spPr>
          <a:xfrm>
            <a:off x="4509694" y="4894855"/>
            <a:ext cx="14081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SIFT </a:t>
            </a:r>
            <a:r>
              <a:rPr lang="en-GB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(video)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46A13661-E957-5B7C-B9D9-026244612B3B}"/>
              </a:ext>
            </a:extLst>
          </p:cNvPr>
          <p:cNvSpPr txBox="1"/>
          <p:nvPr/>
        </p:nvSpPr>
        <p:spPr>
          <a:xfrm>
            <a:off x="903772" y="4897524"/>
            <a:ext cx="17536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CRAAP</a:t>
            </a:r>
            <a:r>
              <a:rPr lang="en-GB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(video)</a:t>
            </a:r>
          </a:p>
        </p:txBody>
      </p:sp>
    </p:spTree>
    <p:extLst>
      <p:ext uri="{BB962C8B-B14F-4D97-AF65-F5344CB8AC3E}">
        <p14:creationId xmlns:p14="http://schemas.microsoft.com/office/powerpoint/2010/main" val="3559784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24600">
        <p:fade/>
      </p:transition>
    </mc:Choice>
    <mc:Fallback xmlns="">
      <p:transition spd="med" advTm="24600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F990998-2335-4562-8B0C-361C72EEA8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9834" y="953370"/>
            <a:ext cx="4390670" cy="480094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200" b="1" dirty="0">
                <a:latin typeface="Calibri "/>
                <a:cs typeface="Arial"/>
              </a:rPr>
              <a:t>Search for information.</a:t>
            </a:r>
            <a:endParaRPr lang="en-US" sz="2200" dirty="0">
              <a:latin typeface="Calibri "/>
              <a:ea typeface="+mn-lt"/>
              <a:cs typeface="+mn-lt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200" dirty="0">
                <a:latin typeface="Calibri "/>
                <a:cs typeface="Arial"/>
              </a:rPr>
              <a:t> </a:t>
            </a:r>
            <a:r>
              <a:rPr lang="en-GB" sz="2200" dirty="0">
                <a:latin typeface="Calibri"/>
                <a:ea typeface="+mn-lt"/>
                <a:cs typeface="+mn-lt"/>
              </a:rPr>
              <a:t>Good quality, up-to-date resources in your subject area.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200" dirty="0">
              <a:latin typeface="Calibri 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200" b="1" dirty="0">
                <a:latin typeface="Calibri "/>
                <a:cs typeface="Arial"/>
              </a:rPr>
              <a:t>Manage information.</a:t>
            </a:r>
            <a:endParaRPr lang="en-GB" sz="2200" dirty="0">
              <a:latin typeface="Calibri "/>
              <a:ea typeface="+mn-lt"/>
              <a:cs typeface="+mn-l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200" dirty="0">
                <a:latin typeface="Calibri "/>
                <a:cs typeface="Arial"/>
              </a:rPr>
              <a:t>Save and organise favourite items.</a:t>
            </a:r>
            <a:endParaRPr lang="en-US" sz="2200" dirty="0">
              <a:latin typeface="Calibri "/>
              <a:cs typeface="Calibri Ligh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200" dirty="0">
                <a:latin typeface="Calibri "/>
                <a:ea typeface="+mn-lt"/>
                <a:cs typeface="Arial"/>
              </a:rPr>
              <a:t>Save queries and set alerts.</a:t>
            </a:r>
            <a:endParaRPr lang="en-GB" sz="2200" dirty="0">
              <a:latin typeface="Calibri 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200" dirty="0">
              <a:latin typeface="Calibri "/>
              <a:ea typeface="+mn-lt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200" b="1" dirty="0">
                <a:latin typeface="Calibri "/>
                <a:ea typeface="+mn-lt"/>
                <a:cs typeface="Arial"/>
              </a:rPr>
              <a:t>You can also access ...</a:t>
            </a: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200" dirty="0">
                <a:latin typeface="Calibri "/>
                <a:cs typeface="Calibri"/>
              </a:rPr>
              <a:t>Research Assistant.</a:t>
            </a:r>
            <a:endParaRPr lang="en-GB" sz="2200" b="1" dirty="0">
              <a:latin typeface="Calibri "/>
              <a:ea typeface="+mn-lt"/>
              <a:cs typeface="Arial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200" dirty="0">
                <a:latin typeface="Calibri "/>
                <a:cs typeface="Arial"/>
              </a:rPr>
              <a:t>Browse eJournals.         </a:t>
            </a: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200" dirty="0">
                <a:latin typeface="Calibri "/>
                <a:ea typeface="+mn-lt"/>
                <a:cs typeface="Calibri"/>
              </a:rPr>
              <a:t>Database Search.</a:t>
            </a: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200" dirty="0">
                <a:latin typeface="Calibri "/>
                <a:cs typeface="Calibri"/>
              </a:rPr>
              <a:t>Need More?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latin typeface="Calibri"/>
              <a:cs typeface="Arial"/>
            </a:endParaRPr>
          </a:p>
          <a:p>
            <a:pPr marL="0" indent="0">
              <a:buNone/>
            </a:pPr>
            <a:endParaRPr lang="en-GB" sz="2000" dirty="0">
              <a:latin typeface="Calibri"/>
              <a:cs typeface="Calibri Ligh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4396659-F15E-4CFC-8301-D943864FB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834" y="-6244"/>
            <a:ext cx="5396160" cy="1003916"/>
          </a:xfrm>
        </p:spPr>
        <p:txBody>
          <a:bodyPr>
            <a:normAutofit fontScale="90000"/>
          </a:bodyPr>
          <a:lstStyle/>
          <a:p>
            <a:pPr algn="ctr"/>
            <a:r>
              <a:rPr lang="en-GB">
                <a:latin typeface="Calibri"/>
                <a:cs typeface="Calibri"/>
              </a:rPr>
              <a:t>Library catalogue search.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96893AD-5F9F-E759-7080-7FBBCBEECCC4}"/>
              </a:ext>
            </a:extLst>
          </p:cNvPr>
          <p:cNvSpPr txBox="1"/>
          <p:nvPr/>
        </p:nvSpPr>
        <p:spPr>
          <a:xfrm>
            <a:off x="8531142" y="1008905"/>
            <a:ext cx="2888967" cy="400110"/>
          </a:xfrm>
          <a:prstGeom prst="rect">
            <a:avLst/>
          </a:prstGeom>
          <a:solidFill>
            <a:schemeClr val="accent2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b="1">
                <a:solidFill>
                  <a:schemeClr val="bg1"/>
                </a:solidFill>
                <a:latin typeface="Calibri"/>
                <a:ea typeface="Calibri Light"/>
                <a:cs typeface="Calibri Ligh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Searching for information</a:t>
            </a:r>
            <a:endParaRPr lang="en-US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D581D82-9979-EC83-515D-6A008121526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0504" y="1675872"/>
            <a:ext cx="7261881" cy="2628015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ED15E84-BE4C-5620-7BAE-7898387B52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477742" y="4570745"/>
            <a:ext cx="1374643" cy="135576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FE5D3AC-A955-DA88-E19F-722EBE408DB2}"/>
              </a:ext>
            </a:extLst>
          </p:cNvPr>
          <p:cNvSpPr txBox="1"/>
          <p:nvPr/>
        </p:nvSpPr>
        <p:spPr>
          <a:xfrm>
            <a:off x="8839906" y="5213901"/>
            <a:ext cx="832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6"/>
              </a:rPr>
              <a:t>Library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43091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6ABB45C2-163C-9C09-ACFF-D35A531067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819" y="178534"/>
            <a:ext cx="10795518" cy="735866"/>
          </a:xfrm>
        </p:spPr>
        <p:txBody>
          <a:bodyPr anchor="ctr">
            <a:normAutofit/>
          </a:bodyPr>
          <a:lstStyle/>
          <a:p>
            <a:r>
              <a:rPr lang="en-US">
                <a:latin typeface="+mn-lt"/>
              </a:rPr>
              <a:t>Advanced searching </a:t>
            </a:r>
            <a:endParaRPr lang="en-US">
              <a:solidFill>
                <a:srgbClr val="000000"/>
              </a:solidFill>
              <a:latin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47CD4D6-EBBB-63C5-8027-AAF7C3912294}"/>
              </a:ext>
            </a:extLst>
          </p:cNvPr>
          <p:cNvSpPr txBox="1"/>
          <p:nvPr/>
        </p:nvSpPr>
        <p:spPr>
          <a:xfrm>
            <a:off x="8417094" y="452735"/>
            <a:ext cx="3303087" cy="461665"/>
          </a:xfrm>
          <a:prstGeom prst="rect">
            <a:avLst/>
          </a:prstGeom>
          <a:solidFill>
            <a:schemeClr val="accent2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solidFill>
                  <a:schemeClr val="bg1"/>
                </a:solidFill>
                <a:latin typeface="Calibri"/>
                <a:ea typeface="Calibri Light"/>
                <a:cs typeface="Calibri Ligh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Advanced Searching</a:t>
            </a:r>
            <a:endParaRPr lang="en-US" sz="2400">
              <a:solidFill>
                <a:schemeClr val="bg1"/>
              </a:solidFill>
              <a:ea typeface="Calibri Light"/>
              <a:cs typeface="Calibri Light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8451891-8B5C-A57C-CAA4-122321C191C0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141980"/>
            <a:ext cx="10795518" cy="4574040"/>
          </a:xfrm>
        </p:spPr>
        <p:txBody>
          <a:bodyPr/>
          <a:lstStyle/>
          <a:p>
            <a:r>
              <a:rPr lang="en-GB" sz="2400"/>
              <a:t>Advanced searching helps you find more relevant and focused academic information on your topic.</a:t>
            </a:r>
          </a:p>
          <a:p>
            <a:endParaRPr lang="en-GB" sz="2400"/>
          </a:p>
          <a:p>
            <a:r>
              <a:rPr lang="en-GB" sz="2400"/>
              <a:t>It allows you to combine keywords using Boolean operators to broaden or narrow your results.</a:t>
            </a:r>
          </a:p>
          <a:p>
            <a:endParaRPr lang="en-GB" sz="2400"/>
          </a:p>
          <a:p>
            <a:r>
              <a:rPr lang="en-GB" sz="2400"/>
              <a:t>Search techniques such as phrase searching and wildcard symbols can improve retrieval of relevant literature.</a:t>
            </a:r>
          </a:p>
          <a:p>
            <a:endParaRPr lang="en-GB" sz="2400"/>
          </a:p>
          <a:p>
            <a:r>
              <a:rPr lang="en-GB" sz="2400"/>
              <a:t>Applying filters such as date, publication type, subject area, and peer-reviewed content can help refine search results</a:t>
            </a:r>
            <a:r>
              <a:rPr lang="en-GB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612459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25389">
        <p:fade/>
      </p:transition>
    </mc:Choice>
    <mc:Fallback xmlns="">
      <p:transition spd="med" advTm="25389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14A1F2-730B-4BDD-BAE6-D1FC5E751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622427"/>
          </a:xfrm>
        </p:spPr>
        <p:txBody>
          <a:bodyPr>
            <a:normAutofit fontScale="90000"/>
          </a:bodyPr>
          <a:lstStyle/>
          <a:p>
            <a:r>
              <a:rPr lang="en-GB">
                <a:latin typeface="+mn-lt"/>
              </a:rPr>
              <a:t>Phrase searching &amp; terminology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E448A93-D980-6994-885D-99F78FF4252B}"/>
              </a:ext>
            </a:extLst>
          </p:cNvPr>
          <p:cNvSpPr txBox="1"/>
          <p:nvPr/>
        </p:nvSpPr>
        <p:spPr>
          <a:xfrm>
            <a:off x="3264912" y="1549774"/>
            <a:ext cx="8740911" cy="403700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400" dirty="0">
                <a:cs typeface="Calibri Light" panose="020F0302020204030204" pitchFamily="34" charset="0"/>
              </a:rPr>
              <a:t>Consider different terminology that may be used.</a:t>
            </a:r>
            <a:endParaRPr lang="en-GB" sz="2400" dirty="0">
              <a:ea typeface="+mn-lt"/>
              <a:cs typeface="Calibri Light" panose="020F0302020204030204" pitchFamily="34" charset="0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endParaRPr lang="en-GB" sz="2400" dirty="0">
              <a:cs typeface="Calibri Light" panose="020F0302020204030204" pitchFamily="34" charset="0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2400" b="1" dirty="0">
                <a:solidFill>
                  <a:schemeClr val="accent2"/>
                </a:solidFill>
                <a:cs typeface="Calibri Light" panose="020F0302020204030204" pitchFamily="34" charset="0"/>
              </a:rPr>
              <a:t>Alternative words: </a:t>
            </a:r>
            <a:r>
              <a:rPr lang="en-GB" sz="2400" dirty="0">
                <a:cs typeface="Calibri Light" panose="020F0302020204030204" pitchFamily="34" charset="0"/>
              </a:rPr>
              <a:t>Synonyms / Antonyms.</a:t>
            </a:r>
            <a:endParaRPr lang="en-GB" sz="2400" dirty="0">
              <a:ea typeface="+mn-lt"/>
              <a:cs typeface="Calibri Light" panose="020F0302020204030204" pitchFamily="34" charset="0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endParaRPr lang="en-GB" sz="2400" dirty="0">
              <a:ea typeface="+mn-lt"/>
              <a:cs typeface="Calibri Light" panose="020F0302020204030204" pitchFamily="34" charset="0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2400" b="1" dirty="0">
                <a:solidFill>
                  <a:schemeClr val="accent2"/>
                </a:solidFill>
                <a:cs typeface="Calibri Light" panose="020F0302020204030204" pitchFamily="34" charset="0"/>
              </a:rPr>
              <a:t>Phrase searching:</a:t>
            </a:r>
            <a:r>
              <a:rPr lang="en-GB" sz="2400" dirty="0">
                <a:cs typeface="Calibri Light" panose="020F0302020204030204" pitchFamily="34" charset="0"/>
              </a:rPr>
              <a:t> Search for a phrase in quotations “political art”.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GB" sz="2400" dirty="0">
              <a:cs typeface="Calibri Light" panose="020F0302020204030204" pitchFamily="34" charset="0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2400" b="1" dirty="0">
                <a:solidFill>
                  <a:schemeClr val="accent2"/>
                </a:solidFill>
                <a:cs typeface="Calibri Light" panose="020F0302020204030204" pitchFamily="34" charset="0"/>
              </a:rPr>
              <a:t>Subject headings</a:t>
            </a:r>
            <a:r>
              <a:rPr lang="en-GB" sz="2400" b="1" dirty="0">
                <a:solidFill>
                  <a:schemeClr val="accent2"/>
                </a:solidFill>
                <a:ea typeface="+mn-lt"/>
                <a:cs typeface="Calibri Light" panose="020F0302020204030204" pitchFamily="34" charset="0"/>
              </a:rPr>
              <a:t>:</a:t>
            </a:r>
            <a:r>
              <a:rPr lang="en-GB" sz="2400" dirty="0">
                <a:ea typeface="+mn-lt"/>
                <a:cs typeface="Calibri Light" panose="020F0302020204030204" pitchFamily="34" charset="0"/>
              </a:rPr>
              <a:t> Look at the subject headings within an item record.  Click on these to start new searches.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GB" sz="2800" dirty="0">
              <a:cs typeface="Calibri Light"/>
            </a:endParaRPr>
          </a:p>
        </p:txBody>
      </p:sp>
      <p:pic>
        <p:nvPicPr>
          <p:cNvPr id="9" name="Graphic 9" descr="Quotes with solid fill">
            <a:extLst>
              <a:ext uri="{FF2B5EF4-FFF2-40B4-BE49-F238E27FC236}">
                <a16:creationId xmlns:a16="http://schemas.microsoft.com/office/drawing/2014/main" id="{C19BE454-B228-44E3-F12A-4D7EDE3CDCE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-55532" y="1981547"/>
            <a:ext cx="3398788" cy="342070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5181752-0911-08E1-65B4-5A675B18688D}"/>
              </a:ext>
            </a:extLst>
          </p:cNvPr>
          <p:cNvSpPr txBox="1"/>
          <p:nvPr/>
        </p:nvSpPr>
        <p:spPr>
          <a:xfrm>
            <a:off x="8381029" y="827851"/>
            <a:ext cx="3624795" cy="400110"/>
          </a:xfrm>
          <a:prstGeom prst="rect">
            <a:avLst/>
          </a:prstGeom>
          <a:solidFill>
            <a:schemeClr val="accent2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bg1"/>
                </a:solidFill>
                <a:latin typeface="Calibri"/>
                <a:ea typeface="Calibri Light"/>
                <a:cs typeface="Calibri Ligh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Further Searching Techniques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42160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red circle with black lines&#10;&#10;Description automatically generated">
            <a:extLst>
              <a:ext uri="{FF2B5EF4-FFF2-40B4-BE49-F238E27FC236}">
                <a16:creationId xmlns:a16="http://schemas.microsoft.com/office/drawing/2014/main" id="{B4576455-148E-79AC-2FC0-0886346A93D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52" t="-944" r="3343" b="2055"/>
          <a:stretch/>
        </p:blipFill>
        <p:spPr>
          <a:xfrm>
            <a:off x="3561" y="2530"/>
            <a:ext cx="12188582" cy="287362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0DCB5C7-9A11-0FA6-6469-5BB293367BBC}"/>
              </a:ext>
            </a:extLst>
          </p:cNvPr>
          <p:cNvSpPr txBox="1"/>
          <p:nvPr/>
        </p:nvSpPr>
        <p:spPr>
          <a:xfrm>
            <a:off x="5496000" y="2868000"/>
            <a:ext cx="14832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5400" b="1">
                <a:cs typeface="Calibri Light"/>
              </a:rPr>
              <a:t>OR</a:t>
            </a:r>
            <a:endParaRPr lang="en-GB" sz="5400" b="1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8A9AAE3-58E2-A0B1-343F-CADA50F70CD3}"/>
              </a:ext>
            </a:extLst>
          </p:cNvPr>
          <p:cNvSpPr txBox="1"/>
          <p:nvPr/>
        </p:nvSpPr>
        <p:spPr>
          <a:xfrm>
            <a:off x="1512000" y="2874144"/>
            <a:ext cx="1790458" cy="91718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5400" b="1">
                <a:cs typeface="Calibri Light"/>
              </a:rPr>
              <a:t>AND</a:t>
            </a:r>
            <a:endParaRPr lang="en-GB" sz="5400" b="1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335CA7C-4ABE-B83A-F9AC-6B889FE07CB8}"/>
              </a:ext>
            </a:extLst>
          </p:cNvPr>
          <p:cNvSpPr txBox="1"/>
          <p:nvPr/>
        </p:nvSpPr>
        <p:spPr>
          <a:xfrm>
            <a:off x="9192000" y="2867999"/>
            <a:ext cx="14832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5400" b="1">
                <a:cs typeface="Calibri Light"/>
              </a:rPr>
              <a:t>NOT</a:t>
            </a:r>
            <a:endParaRPr lang="en-GB" sz="5400" b="1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0210611-0F97-6FF8-32EB-698A92FD51E0}"/>
              </a:ext>
            </a:extLst>
          </p:cNvPr>
          <p:cNvSpPr txBox="1"/>
          <p:nvPr/>
        </p:nvSpPr>
        <p:spPr>
          <a:xfrm>
            <a:off x="364434" y="3982278"/>
            <a:ext cx="11469758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Calibri"/>
                <a:cs typeface="Arial"/>
              </a:rPr>
              <a:t>Boolean Operators </a:t>
            </a:r>
            <a:r>
              <a:rPr lang="en-GB" sz="2000">
                <a:latin typeface="Calibri"/>
                <a:cs typeface="Arial"/>
              </a:rPr>
              <a:t>allow you to </a:t>
            </a:r>
            <a:r>
              <a:rPr lang="en-GB" sz="2000" b="1">
                <a:latin typeface="Calibri"/>
                <a:cs typeface="Arial"/>
              </a:rPr>
              <a:t>combine your keywords</a:t>
            </a:r>
            <a:r>
              <a:rPr lang="en-GB" sz="2000">
                <a:latin typeface="Calibri"/>
                <a:cs typeface="Arial"/>
              </a:rPr>
              <a:t> to narrow or broaden your search.</a:t>
            </a:r>
            <a:r>
              <a:rPr lang="en-US" sz="2000">
                <a:latin typeface="Calibri"/>
                <a:cs typeface="Arial"/>
              </a:rPr>
              <a:t>​</a:t>
            </a:r>
            <a:endParaRPr lang="en-US" sz="2000">
              <a:latin typeface="Calibri"/>
              <a:ea typeface="Calibri"/>
              <a:cs typeface="Arial"/>
            </a:endParaRPr>
          </a:p>
          <a:p>
            <a:pPr marL="228600" indent="-228600">
              <a:buFont typeface="Arial,Sans-Serif"/>
              <a:buChar char="•"/>
            </a:pPr>
            <a:endParaRPr lang="en-GB" sz="2000">
              <a:latin typeface="Calibri"/>
              <a:ea typeface="Calibri"/>
              <a:cs typeface="Arial"/>
            </a:endParaRPr>
          </a:p>
          <a:p>
            <a:pPr marL="228600" indent="-228600">
              <a:buFont typeface="Arial,Sans-Serif"/>
              <a:buChar char="•"/>
            </a:pPr>
            <a:r>
              <a:rPr lang="en-GB" sz="2000" b="1">
                <a:solidFill>
                  <a:srgbClr val="FF0000"/>
                </a:solidFill>
                <a:latin typeface="Calibri"/>
                <a:cs typeface="Arial"/>
              </a:rPr>
              <a:t>AND</a:t>
            </a:r>
            <a:r>
              <a:rPr lang="en-GB" sz="2000">
                <a:latin typeface="Calibri"/>
                <a:cs typeface="Arial"/>
              </a:rPr>
              <a:t>: narrows your search by only giving results where </a:t>
            </a:r>
            <a:r>
              <a:rPr lang="en-GB" sz="2000" b="1">
                <a:solidFill>
                  <a:srgbClr val="FF0000"/>
                </a:solidFill>
                <a:latin typeface="Calibri"/>
                <a:cs typeface="Arial"/>
              </a:rPr>
              <a:t>ALL</a:t>
            </a:r>
            <a:r>
              <a:rPr lang="en-GB" sz="2000">
                <a:latin typeface="Calibri"/>
                <a:cs typeface="Arial"/>
              </a:rPr>
              <a:t> your search terms are present.</a:t>
            </a:r>
            <a:r>
              <a:rPr lang="en-US" sz="2000">
                <a:latin typeface="Calibri"/>
                <a:cs typeface="Arial"/>
              </a:rPr>
              <a:t>​</a:t>
            </a:r>
            <a:endParaRPr lang="en-US" sz="2000">
              <a:latin typeface="Calibri"/>
              <a:ea typeface="Calibri"/>
              <a:cs typeface="Arial"/>
            </a:endParaRPr>
          </a:p>
          <a:p>
            <a:pPr marL="228600" indent="-228600">
              <a:buFont typeface="Arial,Sans-Serif"/>
              <a:buChar char="•"/>
            </a:pPr>
            <a:endParaRPr lang="en-GB" sz="2000">
              <a:latin typeface="Calibri"/>
              <a:ea typeface="Calibri"/>
              <a:cs typeface="Arial"/>
            </a:endParaRPr>
          </a:p>
          <a:p>
            <a:pPr marL="228600" indent="-228600">
              <a:buFont typeface="Arial,Sans-Serif"/>
              <a:buChar char="•"/>
            </a:pPr>
            <a:r>
              <a:rPr lang="en-GB" sz="2000" b="1">
                <a:solidFill>
                  <a:srgbClr val="FF0000"/>
                </a:solidFill>
                <a:latin typeface="Calibri"/>
                <a:cs typeface="Arial"/>
              </a:rPr>
              <a:t>OR</a:t>
            </a:r>
            <a:r>
              <a:rPr lang="en-GB" sz="2000">
                <a:latin typeface="Calibri"/>
                <a:cs typeface="Arial"/>
              </a:rPr>
              <a:t>: broadens your search where </a:t>
            </a:r>
            <a:r>
              <a:rPr lang="en-GB" sz="2000" b="1">
                <a:solidFill>
                  <a:srgbClr val="FF0000"/>
                </a:solidFill>
                <a:latin typeface="Calibri"/>
                <a:cs typeface="Arial"/>
              </a:rPr>
              <a:t>ANY </a:t>
            </a:r>
            <a:r>
              <a:rPr lang="en-GB" sz="2000">
                <a:latin typeface="Calibri"/>
                <a:cs typeface="Arial"/>
              </a:rPr>
              <a:t>of your search terms are present.</a:t>
            </a:r>
            <a:r>
              <a:rPr lang="en-US" sz="2000">
                <a:latin typeface="Calibri"/>
                <a:cs typeface="Arial"/>
              </a:rPr>
              <a:t>​</a:t>
            </a:r>
            <a:endParaRPr lang="en-US" sz="2000">
              <a:latin typeface="Calibri"/>
              <a:ea typeface="Calibri"/>
              <a:cs typeface="Arial"/>
            </a:endParaRPr>
          </a:p>
          <a:p>
            <a:pPr marL="228600" indent="-228600">
              <a:buFont typeface="Arial,Sans-Serif"/>
              <a:buChar char="•"/>
            </a:pPr>
            <a:endParaRPr lang="en-GB" sz="2000">
              <a:latin typeface="Calibri"/>
              <a:ea typeface="Calibri"/>
              <a:cs typeface="Arial"/>
            </a:endParaRPr>
          </a:p>
          <a:p>
            <a:pPr marL="228600" indent="-228600">
              <a:buFont typeface="Arial,Sans-Serif"/>
              <a:buChar char="•"/>
            </a:pPr>
            <a:r>
              <a:rPr lang="en-GB" sz="2000" b="1">
                <a:solidFill>
                  <a:srgbClr val="FF0000"/>
                </a:solidFill>
                <a:latin typeface="Calibri"/>
                <a:cs typeface="Arial"/>
              </a:rPr>
              <a:t>NOT</a:t>
            </a:r>
            <a:r>
              <a:rPr lang="en-GB" sz="2000">
                <a:latin typeface="Calibri"/>
                <a:cs typeface="Arial"/>
              </a:rPr>
              <a:t>: Excludes specific terms</a:t>
            </a:r>
            <a:r>
              <a:rPr lang="en-US" sz="2000">
                <a:latin typeface="Calibri"/>
                <a:cs typeface="Arial"/>
              </a:rPr>
              <a:t>​</a:t>
            </a:r>
            <a:endParaRPr lang="en-US" sz="2000">
              <a:latin typeface="Calibri"/>
              <a:ea typeface="Calibri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8F92C18-84C5-8B05-66BE-5E0CED2A02A3}"/>
              </a:ext>
            </a:extLst>
          </p:cNvPr>
          <p:cNvSpPr txBox="1"/>
          <p:nvPr/>
        </p:nvSpPr>
        <p:spPr>
          <a:xfrm>
            <a:off x="7353300" y="6324600"/>
            <a:ext cx="447675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latin typeface="Calibri"/>
                <a:ea typeface="Calibri"/>
                <a:cs typeface="Calibri"/>
                <a:hlinkClick r:id="rId3"/>
              </a:rPr>
              <a:t>https://digitalservices.uwtsd.ac.uk/library/</a:t>
            </a:r>
            <a:endParaRPr lang="en-US" b="1">
              <a:latin typeface="Calibri"/>
              <a:ea typeface="Calibri"/>
              <a:cs typeface="Calibri"/>
            </a:endParaRPr>
          </a:p>
          <a:p>
            <a:endParaRPr lang="en-US" b="1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997816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CC129F4-8FD3-5557-3A20-B326563AEC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406658"/>
          </a:xfrm>
        </p:spPr>
        <p:txBody>
          <a:bodyPr>
            <a:normAutofit fontScale="90000"/>
          </a:bodyPr>
          <a:lstStyle/>
          <a:p>
            <a:r>
              <a:rPr lang="en-GB">
                <a:latin typeface="+mn-lt"/>
              </a:rPr>
              <a:t>Advanced Search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311028-1145-ECCB-5D81-5C029DCCE698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63675" y="1601316"/>
            <a:ext cx="3871510" cy="3153564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ea typeface="Calibri"/>
                <a:cs typeface="Calibri"/>
              </a:rPr>
              <a:t>Use Boolean Operators.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400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ea typeface="Calibri"/>
                <a:cs typeface="Calibri"/>
              </a:rPr>
              <a:t>Try truncation.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400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ea typeface="Calibri"/>
                <a:cs typeface="Calibri"/>
              </a:rPr>
              <a:t>Apply phrase searching.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400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ea typeface="Calibri"/>
                <a:cs typeface="Calibri"/>
              </a:rPr>
              <a:t>Experiment with drop-down options.</a:t>
            </a:r>
          </a:p>
          <a:p>
            <a:pPr marL="0" indent="0">
              <a:buNone/>
            </a:pPr>
            <a:endParaRPr lang="en-GB" dirty="0">
              <a:ea typeface="Calibri Light"/>
              <a:cs typeface="Calibri Ligh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801CE04-F59E-84DB-8632-06529EF313BD}"/>
              </a:ext>
            </a:extLst>
          </p:cNvPr>
          <p:cNvSpPr txBox="1"/>
          <p:nvPr/>
        </p:nvSpPr>
        <p:spPr>
          <a:xfrm>
            <a:off x="534835" y="5198288"/>
            <a:ext cx="2305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Search results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B368580-7F34-FF57-6032-E92E952DA79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05" t="12824" r="24107" b="18726"/>
          <a:stretch>
            <a:fillRect/>
          </a:stretch>
        </p:blipFill>
        <p:spPr>
          <a:xfrm>
            <a:off x="4304087" y="517329"/>
            <a:ext cx="7712547" cy="468095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34F70BFF-9D14-B67B-3D5E-F55813C0E9E6}"/>
              </a:ext>
            </a:extLst>
          </p:cNvPr>
          <p:cNvSpPr/>
          <p:nvPr/>
        </p:nvSpPr>
        <p:spPr>
          <a:xfrm>
            <a:off x="5498048" y="4461340"/>
            <a:ext cx="4589473" cy="553299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57616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3E002-C166-4DCF-9FD6-C92FF6B0CD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252" y="696509"/>
            <a:ext cx="11481847" cy="594995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+mn-lt"/>
              </a:rPr>
              <a:t>Subject Headings</a:t>
            </a:r>
            <a:endParaRPr lang="en-US" dirty="0">
              <a:latin typeface="+mn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081AB06-C0BF-7970-2AFA-5A97F92F531E}"/>
              </a:ext>
            </a:extLst>
          </p:cNvPr>
          <p:cNvSpPr txBox="1"/>
          <p:nvPr/>
        </p:nvSpPr>
        <p:spPr>
          <a:xfrm>
            <a:off x="1566716" y="4997894"/>
            <a:ext cx="24123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Search results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CFBA25D-25F5-9C4B-2998-198A3D0283A8}"/>
              </a:ext>
            </a:extLst>
          </p:cNvPr>
          <p:cNvSpPr txBox="1"/>
          <p:nvPr/>
        </p:nvSpPr>
        <p:spPr>
          <a:xfrm>
            <a:off x="7965389" y="3378227"/>
            <a:ext cx="347472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Explore subject headings in the item record and click on </a:t>
            </a:r>
            <a:r>
              <a:rPr lang="en-GB" sz="2400" dirty="0">
                <a:solidFill>
                  <a:schemeClr val="accent1"/>
                </a:solidFill>
              </a:rPr>
              <a:t>hyper links </a:t>
            </a:r>
            <a:r>
              <a:rPr lang="en-GB" sz="2400" dirty="0"/>
              <a:t>to obtain a different search result.</a:t>
            </a:r>
            <a:endParaRPr lang="en-US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2CB6532-8385-851F-F024-F103F572909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541" t="15990" r="24500" b="51860"/>
          <a:stretch>
            <a:fillRect/>
          </a:stretch>
        </p:blipFill>
        <p:spPr>
          <a:xfrm>
            <a:off x="445121" y="2596588"/>
            <a:ext cx="6534756" cy="2189900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0A6A4FC-42F3-E7E5-9D50-C4BE57C4861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0500" t="12739" r="23654" b="56179"/>
          <a:stretch>
            <a:fillRect/>
          </a:stretch>
        </p:blipFill>
        <p:spPr>
          <a:xfrm>
            <a:off x="5249550" y="581414"/>
            <a:ext cx="6773549" cy="213165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15200468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B6E39E-02DB-2088-171A-EAA0A6F1DA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566888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+mn-lt"/>
              </a:rPr>
              <a:t>Results </a:t>
            </a:r>
            <a:endParaRPr lang="en-GB" dirty="0">
              <a:solidFill>
                <a:srgbClr val="000000"/>
              </a:solidFill>
              <a:latin typeface="+mn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0786B26-155D-9B95-1135-E071464C0F30}"/>
              </a:ext>
            </a:extLst>
          </p:cNvPr>
          <p:cNvSpPr txBox="1"/>
          <p:nvPr/>
        </p:nvSpPr>
        <p:spPr>
          <a:xfrm>
            <a:off x="1201381" y="1150253"/>
            <a:ext cx="155824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Aptos"/>
                <a:ea typeface="Calibri Light"/>
                <a:cs typeface="Calibri Light"/>
              </a:rPr>
              <a:t>Source</a:t>
            </a:r>
            <a:endParaRPr lang="en-US" sz="2400" dirty="0">
              <a:latin typeface="Apto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D1C68DB-7043-3724-FA82-86616FE963E3}"/>
              </a:ext>
            </a:extLst>
          </p:cNvPr>
          <p:cNvSpPr txBox="1"/>
          <p:nvPr/>
        </p:nvSpPr>
        <p:spPr>
          <a:xfrm>
            <a:off x="358219" y="4698185"/>
            <a:ext cx="396865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Aptos"/>
                <a:ea typeface="Calibri Light"/>
                <a:cs typeface="Calibri Light"/>
              </a:rPr>
              <a:t>Look for peer reviewed</a:t>
            </a:r>
            <a:endParaRPr lang="en-US" sz="2400" dirty="0">
              <a:latin typeface="Apto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031FB6D-A168-F6A7-1099-D13B015B51ED}"/>
              </a:ext>
            </a:extLst>
          </p:cNvPr>
          <p:cNvSpPr txBox="1"/>
          <p:nvPr/>
        </p:nvSpPr>
        <p:spPr>
          <a:xfrm>
            <a:off x="4194181" y="1015127"/>
            <a:ext cx="413971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Aptos"/>
                <a:ea typeface="Calibri Light"/>
                <a:cs typeface="Calibri Light"/>
              </a:rPr>
              <a:t>Find more linked sources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0C59950-D5D0-021C-C7EE-7CFD34ED25C8}"/>
              </a:ext>
            </a:extLst>
          </p:cNvPr>
          <p:cNvSpPr txBox="1"/>
          <p:nvPr/>
        </p:nvSpPr>
        <p:spPr>
          <a:xfrm>
            <a:off x="6598833" y="4568368"/>
            <a:ext cx="396044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Aptos"/>
                <a:ea typeface="Calibri Light"/>
                <a:cs typeface="Calibri Light"/>
              </a:rPr>
              <a:t>Title of Journal published in.</a:t>
            </a:r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BFCB678-F85E-3CF2-3984-128EDD25DE07}"/>
              </a:ext>
            </a:extLst>
          </p:cNvPr>
          <p:cNvSpPr txBox="1"/>
          <p:nvPr/>
        </p:nvSpPr>
        <p:spPr>
          <a:xfrm>
            <a:off x="8919963" y="734754"/>
            <a:ext cx="3049633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Aptos"/>
                <a:ea typeface="Calibri Light"/>
                <a:cs typeface="Calibri Light"/>
              </a:rPr>
              <a:t>Export, save to reading list etc.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B28EB6C-BFD9-6F6A-5055-747DA81A79C0}"/>
              </a:ext>
            </a:extLst>
          </p:cNvPr>
          <p:cNvSpPr txBox="1"/>
          <p:nvPr/>
        </p:nvSpPr>
        <p:spPr>
          <a:xfrm>
            <a:off x="3565431" y="5188252"/>
            <a:ext cx="18457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hlinkClick r:id="rId2"/>
              </a:rPr>
              <a:t>Article Link</a:t>
            </a:r>
            <a:endParaRPr lang="en-US" sz="24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9B88D86-2195-1228-FA04-200127EAB641}"/>
              </a:ext>
            </a:extLst>
          </p:cNvPr>
          <p:cNvSpPr txBox="1"/>
          <p:nvPr/>
        </p:nvSpPr>
        <p:spPr>
          <a:xfrm>
            <a:off x="1594833" y="5182984"/>
            <a:ext cx="1956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 "/>
                <a:hlinkClick r:id="rId3"/>
              </a:rPr>
              <a:t>Results page</a:t>
            </a:r>
            <a:endParaRPr lang="en-US" sz="2400" dirty="0">
              <a:latin typeface="Calibri 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BD4A051-E459-F909-58F6-FD0DDBEDF06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0918" t="30998" r="18672" b="40127"/>
          <a:stretch>
            <a:fillRect/>
          </a:stretch>
        </p:blipFill>
        <p:spPr>
          <a:xfrm>
            <a:off x="1230310" y="1750937"/>
            <a:ext cx="8361759" cy="266447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3CAC4CF2-7812-5CA0-2466-9D58672D3C00}"/>
              </a:ext>
            </a:extLst>
          </p:cNvPr>
          <p:cNvSpPr/>
          <p:nvPr/>
        </p:nvSpPr>
        <p:spPr>
          <a:xfrm>
            <a:off x="2399572" y="2061768"/>
            <a:ext cx="576596" cy="232968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A6C2F09-BA2D-8635-8E1A-7996384FE214}"/>
              </a:ext>
            </a:extLst>
          </p:cNvPr>
          <p:cNvSpPr/>
          <p:nvPr/>
        </p:nvSpPr>
        <p:spPr>
          <a:xfrm>
            <a:off x="7082232" y="1939460"/>
            <a:ext cx="768795" cy="442639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E93E602-CC5D-A209-31A2-63B2E63ED48E}"/>
              </a:ext>
            </a:extLst>
          </p:cNvPr>
          <p:cNvSpPr/>
          <p:nvPr/>
        </p:nvSpPr>
        <p:spPr>
          <a:xfrm>
            <a:off x="9068285" y="1980229"/>
            <a:ext cx="366925" cy="40187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31FD071-D324-D523-193C-DF003E6DD41F}"/>
              </a:ext>
            </a:extLst>
          </p:cNvPr>
          <p:cNvSpPr/>
          <p:nvPr/>
        </p:nvSpPr>
        <p:spPr>
          <a:xfrm>
            <a:off x="2399572" y="3477050"/>
            <a:ext cx="1368688" cy="40187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9BE3D5B-3035-1527-8C9E-27F0DD6341A5}"/>
              </a:ext>
            </a:extLst>
          </p:cNvPr>
          <p:cNvSpPr/>
          <p:nvPr/>
        </p:nvSpPr>
        <p:spPr>
          <a:xfrm>
            <a:off x="3232433" y="2894629"/>
            <a:ext cx="2492759" cy="308276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95F4A946-6E37-D7F9-F613-71117B697133}"/>
              </a:ext>
            </a:extLst>
          </p:cNvPr>
          <p:cNvCxnSpPr/>
          <p:nvPr/>
        </p:nvCxnSpPr>
        <p:spPr>
          <a:xfrm>
            <a:off x="2335506" y="1426930"/>
            <a:ext cx="198023" cy="51253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4F7A1BB9-E4C7-A916-AA93-B7459471C6A2}"/>
              </a:ext>
            </a:extLst>
          </p:cNvPr>
          <p:cNvCxnSpPr>
            <a:cxnSpLocks/>
          </p:cNvCxnSpPr>
          <p:nvPr/>
        </p:nvCxnSpPr>
        <p:spPr>
          <a:xfrm>
            <a:off x="6866736" y="1377780"/>
            <a:ext cx="390222" cy="462668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6A96AA44-C639-E438-53CD-39DEB2A9E4E8}"/>
              </a:ext>
            </a:extLst>
          </p:cNvPr>
          <p:cNvCxnSpPr/>
          <p:nvPr/>
        </p:nvCxnSpPr>
        <p:spPr>
          <a:xfrm flipH="1">
            <a:off x="9510925" y="1565751"/>
            <a:ext cx="588244" cy="373709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E9769EC2-22D4-CC7A-2590-D336C23670D3}"/>
              </a:ext>
            </a:extLst>
          </p:cNvPr>
          <p:cNvCxnSpPr/>
          <p:nvPr/>
        </p:nvCxnSpPr>
        <p:spPr>
          <a:xfrm flipH="1" flipV="1">
            <a:off x="5795083" y="3279027"/>
            <a:ext cx="1927811" cy="1174711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37023A60-4351-734C-5C62-F830A27816FA}"/>
              </a:ext>
            </a:extLst>
          </p:cNvPr>
          <p:cNvCxnSpPr>
            <a:cxnSpLocks/>
          </p:cNvCxnSpPr>
          <p:nvPr/>
        </p:nvCxnSpPr>
        <p:spPr>
          <a:xfrm flipV="1">
            <a:off x="1632720" y="3878920"/>
            <a:ext cx="702786" cy="879455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90207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958"/>
    </mc:Choice>
    <mc:Fallback xmlns="">
      <p:transition spd="slow" advTm="32958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BF62F2-DDF8-7D90-F2A0-5E15672B3E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1763" y="200534"/>
            <a:ext cx="10835160" cy="627812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+mn-lt"/>
              </a:rPr>
              <a:t>Tips</a:t>
            </a:r>
            <a:endParaRPr lang="en-US" b="1" dirty="0">
              <a:latin typeface="+mn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615A2A5-9A1C-95EC-F99A-76DD79995EF2}"/>
              </a:ext>
            </a:extLst>
          </p:cNvPr>
          <p:cNvSpPr txBox="1"/>
          <p:nvPr/>
        </p:nvSpPr>
        <p:spPr>
          <a:xfrm>
            <a:off x="905347" y="939005"/>
            <a:ext cx="10119872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latin typeface="Calibri"/>
                <a:ea typeface="Calibri"/>
                <a:cs typeface="Calibri"/>
              </a:rPr>
              <a:t>Finding a relevant article / book can lead to many more resources.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Note </a:t>
            </a:r>
            <a:r>
              <a:rPr lang="en-GB" sz="2400" dirty="0">
                <a:latin typeface="Calibri"/>
                <a:ea typeface="Calibri"/>
                <a:cs typeface="Calibri"/>
              </a:rPr>
              <a:t>key words / concepts / terminology used in articles found.</a:t>
            </a:r>
            <a:endParaRPr lang="en-US" sz="2400" dirty="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endParaRPr lang="en-GB" sz="2400" b="1" dirty="0">
              <a:solidFill>
                <a:schemeClr val="accen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Check</a:t>
            </a:r>
            <a:r>
              <a:rPr lang="en-GB" sz="2400" b="1" dirty="0">
                <a:solidFill>
                  <a:schemeClr val="accent1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400" dirty="0">
                <a:latin typeface="Calibri"/>
                <a:ea typeface="Calibri"/>
                <a:cs typeface="Calibri"/>
              </a:rPr>
              <a:t>cited in and cited by</a:t>
            </a:r>
          </a:p>
          <a:p>
            <a:pPr marL="285750" indent="-285750">
              <a:buFont typeface="Arial"/>
              <a:buChar char="•"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Locate</a:t>
            </a:r>
            <a:r>
              <a:rPr lang="en-GB" sz="2400" dirty="0">
                <a:latin typeface="Calibri"/>
                <a:ea typeface="Calibri"/>
                <a:cs typeface="Calibri"/>
              </a:rPr>
              <a:t> key databases, journals and authors.</a:t>
            </a:r>
          </a:p>
          <a:p>
            <a:pPr marL="285750" indent="-285750">
              <a:buFont typeface="Arial"/>
              <a:buChar char="•"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Explore</a:t>
            </a:r>
            <a:r>
              <a:rPr lang="en-GB" sz="2400" dirty="0">
                <a:latin typeface="Calibri"/>
                <a:ea typeface="Calibri"/>
                <a:cs typeface="Calibri"/>
              </a:rPr>
              <a:t> subject headings.</a:t>
            </a:r>
          </a:p>
          <a:p>
            <a:pPr marL="285750" indent="-285750">
              <a:buFont typeface="Arial"/>
              <a:buChar char="•"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Use</a:t>
            </a:r>
            <a:r>
              <a:rPr lang="en-GB" sz="2400" dirty="0">
                <a:latin typeface="Calibri"/>
                <a:ea typeface="Calibri"/>
                <a:cs typeface="Calibri"/>
              </a:rPr>
              <a:t> filters: date, location, type of resource.</a:t>
            </a:r>
          </a:p>
          <a:p>
            <a:endParaRPr lang="en-GB" sz="2400" dirty="0">
              <a:latin typeface="Calibri"/>
              <a:ea typeface="Calibri"/>
              <a:cs typeface="Calibri"/>
            </a:endParaRPr>
          </a:p>
        </p:txBody>
      </p:sp>
      <p:pic>
        <p:nvPicPr>
          <p:cNvPr id="3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97006796-2880-A75E-C298-FD66DE53C72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825" t="32704" r="10526" b="15094"/>
          <a:stretch/>
        </p:blipFill>
        <p:spPr>
          <a:xfrm>
            <a:off x="5003457" y="2384793"/>
            <a:ext cx="1310095" cy="477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25055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832E7-ACB2-E163-83FF-89108652E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7722" y="824"/>
            <a:ext cx="11496558" cy="1003916"/>
          </a:xfrm>
        </p:spPr>
        <p:txBody>
          <a:bodyPr>
            <a:normAutofit/>
          </a:bodyPr>
          <a:lstStyle/>
          <a:p>
            <a:r>
              <a:rPr lang="en-GB">
                <a:latin typeface="+mn-lt"/>
              </a:rPr>
              <a:t>Also try... </a:t>
            </a:r>
            <a:endParaRPr lang="en-GB">
              <a:solidFill>
                <a:srgbClr val="000000"/>
              </a:solidFill>
              <a:latin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C4CB150-2424-6955-B887-3359379DD5EB}"/>
              </a:ext>
            </a:extLst>
          </p:cNvPr>
          <p:cNvSpPr txBox="1"/>
          <p:nvPr/>
        </p:nvSpPr>
        <p:spPr>
          <a:xfrm>
            <a:off x="347722" y="1332542"/>
            <a:ext cx="4878474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latin typeface="Calibri"/>
                <a:ea typeface="Calibri"/>
                <a:cs typeface="Calibri"/>
              </a:rPr>
              <a:t>Asking an AI tool (e.g. Perplexity, ChatGPT, or Co-Pilot) to:</a:t>
            </a:r>
          </a:p>
          <a:p>
            <a:endParaRPr lang="en-GB" sz="2400" dirty="0">
              <a:latin typeface="Calibri"/>
              <a:ea typeface="Calibri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latin typeface="Calibri"/>
                <a:ea typeface="Calibri"/>
                <a:cs typeface="Calibri"/>
              </a:rPr>
              <a:t>Provide a list of keywords to use in a library database search.</a:t>
            </a:r>
            <a:endParaRPr lang="en-GB" dirty="0">
              <a:latin typeface="Calibri Light"/>
              <a:ea typeface="Calibri Light"/>
              <a:cs typeface="Calibri Light"/>
            </a:endParaRPr>
          </a:p>
          <a:p>
            <a:endParaRPr lang="en-GB" sz="2400" dirty="0">
              <a:latin typeface="Calibri"/>
              <a:ea typeface="Calibri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latin typeface="Calibri"/>
                <a:ea typeface="Calibri"/>
                <a:cs typeface="Calibri"/>
              </a:rPr>
              <a:t>Create a Boolean search string with those keywords.</a:t>
            </a:r>
            <a:endParaRPr lang="en-GB" dirty="0">
              <a:ea typeface="Calibri Light"/>
              <a:cs typeface="Calibri Light"/>
            </a:endParaRPr>
          </a:p>
          <a:p>
            <a:pPr algn="l"/>
            <a:endParaRPr lang="en-GB" sz="2400" dirty="0">
              <a:latin typeface="Calibri"/>
              <a:ea typeface="Calibri Light"/>
              <a:cs typeface="Calibri Ligh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E1E4472-9497-D376-8DF2-4280695632AE}"/>
              </a:ext>
            </a:extLst>
          </p:cNvPr>
          <p:cNvSpPr txBox="1"/>
          <p:nvPr/>
        </p:nvSpPr>
        <p:spPr>
          <a:xfrm>
            <a:off x="738001" y="4862544"/>
            <a:ext cx="219363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Calibri"/>
                <a:ea typeface="Calibri Light"/>
                <a:cs typeface="Calibri Light"/>
                <a:hlinkClick r:id="rId3"/>
              </a:rPr>
              <a:t>Perplexity example</a:t>
            </a:r>
            <a:endParaRPr lang="en-GB" dirty="0">
              <a:latin typeface="Calibri"/>
              <a:ea typeface="Calibri"/>
              <a:cs typeface="Calibri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CE0FF19-BA4A-564E-F024-AF7EB0CD859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7973" t="12739" r="24221" b="15245"/>
          <a:stretch>
            <a:fillRect/>
          </a:stretch>
        </p:blipFill>
        <p:spPr>
          <a:xfrm>
            <a:off x="5562115" y="331980"/>
            <a:ext cx="5993106" cy="4977624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1673827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33999">
        <p:fade/>
      </p:transition>
    </mc:Choice>
    <mc:Fallback xmlns="">
      <p:transition spd="med" advTm="33999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753256"/>
          </a:xfrm>
        </p:spPr>
        <p:txBody>
          <a:bodyPr>
            <a:normAutofit/>
          </a:bodyPr>
          <a:lstStyle/>
          <a:p>
            <a:r>
              <a:rPr lang="en-GB" dirty="0">
                <a:latin typeface="+mn-lt"/>
                <a:cs typeface="Calibri"/>
              </a:rPr>
              <a:t>Search for journals - Browzine</a:t>
            </a:r>
            <a:endParaRPr lang="en-GB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0"/>
          </p:nvPr>
        </p:nvSpPr>
        <p:spPr>
          <a:xfrm>
            <a:off x="316544" y="1296482"/>
            <a:ext cx="4371939" cy="4132467"/>
          </a:xfrm>
          <a:ln w="57150">
            <a:solidFill>
              <a:schemeClr val="accent2"/>
            </a:solidFill>
          </a:ln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>
                <a:latin typeface="Calibri "/>
                <a:cs typeface="Calibri Light" panose="020F0302020204030204" pitchFamily="34" charset="0"/>
              </a:rPr>
              <a:t>Keep up-to-date with the latest issues of your favourite journals.</a:t>
            </a:r>
          </a:p>
          <a:p>
            <a:pPr marL="0" indent="0">
              <a:buNone/>
            </a:pPr>
            <a:endParaRPr lang="en-GB" dirty="0">
              <a:latin typeface="Calibri "/>
              <a:cs typeface="Calibri Light" panose="020F030202020403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Calibri "/>
                <a:cs typeface="Calibri Light" panose="020F0302020204030204" pitchFamily="34" charset="0"/>
              </a:rPr>
              <a:t>Browse by subject or use the search box and search by title, subject or ISSN.</a:t>
            </a:r>
          </a:p>
          <a:p>
            <a:pPr marL="0" indent="0">
              <a:buNone/>
            </a:pPr>
            <a:endParaRPr lang="en-GB" dirty="0">
              <a:latin typeface="Calibri "/>
              <a:cs typeface="Calibri Light" panose="020F030202020403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Calibri "/>
                <a:cs typeface="Calibri Light" panose="020F0302020204030204" pitchFamily="34" charset="0"/>
              </a:rPr>
              <a:t>Use My Bookshelf and My Articles to save favourite content.</a:t>
            </a:r>
            <a:endParaRPr lang="en-GB" sz="31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2C3DD14-A86F-3F2A-6844-8B81563D1460}"/>
              </a:ext>
            </a:extLst>
          </p:cNvPr>
          <p:cNvSpPr txBox="1"/>
          <p:nvPr/>
        </p:nvSpPr>
        <p:spPr>
          <a:xfrm>
            <a:off x="8385261" y="541699"/>
            <a:ext cx="3527205" cy="400110"/>
          </a:xfrm>
          <a:prstGeom prst="rect">
            <a:avLst/>
          </a:prstGeom>
          <a:solidFill>
            <a:schemeClr val="accent2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  <a:latin typeface="Calibri"/>
                <a:ea typeface="Calibri Light"/>
                <a:cs typeface="Calibri Ligh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Searching for Journal Articles</a:t>
            </a:r>
            <a:endParaRPr lang="en-GB" sz="2000" b="1" dirty="0">
              <a:solidFill>
                <a:schemeClr val="bg1"/>
              </a:solidFill>
              <a:latin typeface="Calibri"/>
              <a:ea typeface="Calibri Light"/>
              <a:cs typeface="Calibri Ligh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0D813BB-4CF4-4EC1-4A6D-97F72B99ED72}"/>
              </a:ext>
            </a:extLst>
          </p:cNvPr>
          <p:cNvSpPr txBox="1"/>
          <p:nvPr/>
        </p:nvSpPr>
        <p:spPr>
          <a:xfrm>
            <a:off x="6445589" y="5188767"/>
            <a:ext cx="3407159" cy="5693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3100" dirty="0">
                <a:cs typeface="Calibri Light" panose="020F0302020204030204" pitchFamily="34" charset="0"/>
                <a:hlinkClick r:id="rId3"/>
              </a:rPr>
              <a:t>Browzine</a:t>
            </a:r>
            <a:endParaRPr lang="en-GB" sz="3100" dirty="0">
              <a:cs typeface="Calibri Light" panose="020F030202020403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105C96A-B8EB-E5E4-1A93-75E5A62CB9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8888" y="4308205"/>
            <a:ext cx="1353596" cy="134199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B62FCCB-8A16-6349-330F-7EB44D635CF9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648" t="12484" r="1579" b="5325"/>
          <a:stretch>
            <a:fillRect/>
          </a:stretch>
        </p:blipFill>
        <p:spPr>
          <a:xfrm>
            <a:off x="4968046" y="1118382"/>
            <a:ext cx="4939841" cy="2768418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3857628-8CB7-769E-4D08-D74464819BE3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762" t="21571" r="8820" b="28153"/>
          <a:stretch>
            <a:fillRect/>
          </a:stretch>
        </p:blipFill>
        <p:spPr>
          <a:xfrm>
            <a:off x="6382889" y="3073788"/>
            <a:ext cx="5705442" cy="211497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93108295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2504" y="-58855"/>
            <a:ext cx="11481847" cy="1325563"/>
          </a:xfrm>
        </p:spPr>
        <p:txBody>
          <a:bodyPr>
            <a:no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Search by Subject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0"/>
          </p:nvPr>
        </p:nvSpPr>
        <p:spPr>
          <a:xfrm>
            <a:off x="482453" y="1809487"/>
            <a:ext cx="3379488" cy="34654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Use the search box to find journals on construction.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latin typeface="Calibri Light" panose="020F0302020204030204" pitchFamily="34" charset="0"/>
                <a:cs typeface="Calibri Light" panose="020F0302020204030204" pitchFamily="34" charset="0"/>
                <a:hlinkClick r:id="rId2"/>
              </a:rPr>
              <a:t>Browzine</a:t>
            </a:r>
            <a:endParaRPr lang="en-GB" sz="24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457200" indent="-457200">
              <a:buFont typeface="Arial"/>
              <a:buChar char="•"/>
            </a:pPr>
            <a:endParaRPr lang="en-GB" dirty="0">
              <a:latin typeface="Calibri"/>
              <a:cs typeface="Calibri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A52CD16-47A8-B470-0F26-53071B4E960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61" t="11398" r="1231" b="4624"/>
          <a:stretch/>
        </p:blipFill>
        <p:spPr>
          <a:xfrm>
            <a:off x="4061890" y="1082044"/>
            <a:ext cx="7702461" cy="4390964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105320191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13A4DB-6575-311C-886E-8F94DFA7B6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17737"/>
            <a:ext cx="11481847" cy="788503"/>
          </a:xfrm>
        </p:spPr>
        <p:txBody>
          <a:bodyPr>
            <a:normAutofit/>
          </a:bodyPr>
          <a:lstStyle/>
          <a:p>
            <a:r>
              <a:rPr lang="en-GB" dirty="0">
                <a:latin typeface="+mn-lt"/>
                <a:cs typeface="Calibri"/>
              </a:rPr>
              <a:t>Searching within a single journal </a:t>
            </a:r>
            <a:endParaRPr lang="en-GB" dirty="0">
              <a:latin typeface="+mn-lt"/>
              <a:cs typeface="Calibri" panose="020F050202020403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0B6F977-14B5-0AC0-53DA-20AEB00DF97D}"/>
              </a:ext>
            </a:extLst>
          </p:cNvPr>
          <p:cNvSpPr txBox="1"/>
          <p:nvPr/>
        </p:nvSpPr>
        <p:spPr>
          <a:xfrm>
            <a:off x="6882267" y="845581"/>
            <a:ext cx="5737781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cs typeface="Calibri Light" panose="020F0302020204030204" pitchFamily="34" charset="0"/>
              </a:rPr>
              <a:t>Search within a specific journal.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cs typeface="Calibri Light" panose="020F03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cs typeface="Calibri Light" panose="020F0302020204030204" pitchFamily="34" charset="0"/>
              </a:rPr>
              <a:t>Click on the journal title.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cs typeface="Calibri Light" panose="020F03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cs typeface="Calibri Light" panose="020F0302020204030204" pitchFamily="34" charset="0"/>
              </a:rPr>
              <a:t>Go to the ‘Search inside’ section.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cs typeface="Calibri Light" panose="020F03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cs typeface="Calibri Light" panose="020F0302020204030204" pitchFamily="34" charset="0"/>
              </a:rPr>
              <a:t>Put your keywords in the search box.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cs typeface="Calibri Light" panose="020F03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cs typeface="Calibri Light" panose="020F0302020204030204" pitchFamily="34" charset="0"/>
              </a:rPr>
              <a:t>This will bring up a set of results only from that journal.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755B5D4-E661-E89B-F43D-6E5B7CC27B60}"/>
              </a:ext>
            </a:extLst>
          </p:cNvPr>
          <p:cNvSpPr txBox="1"/>
          <p:nvPr/>
        </p:nvSpPr>
        <p:spPr>
          <a:xfrm>
            <a:off x="7295788" y="5074411"/>
            <a:ext cx="20054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Search results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565B20E-434E-39D5-9493-53B113EC0FF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727" t="13078" r="23598" b="31721"/>
          <a:stretch>
            <a:fillRect/>
          </a:stretch>
        </p:blipFill>
        <p:spPr>
          <a:xfrm>
            <a:off x="251721" y="1322093"/>
            <a:ext cx="6517155" cy="3651777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239A987-F77A-C2BF-BA6A-2A91F661066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94334" y="4337145"/>
            <a:ext cx="1621554" cy="1621554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6438EA63-7C5F-EDEF-3170-7702B7A3D81D}"/>
              </a:ext>
            </a:extLst>
          </p:cNvPr>
          <p:cNvSpPr/>
          <p:nvPr/>
        </p:nvSpPr>
        <p:spPr>
          <a:xfrm>
            <a:off x="251721" y="3774084"/>
            <a:ext cx="3411703" cy="113572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795037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69AC982-293E-43ED-8EC4-6D00512C86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514" y="242479"/>
            <a:ext cx="11826971" cy="618984"/>
          </a:xfrm>
        </p:spPr>
        <p:txBody>
          <a:bodyPr>
            <a:noAutofit/>
          </a:bodyPr>
          <a:lstStyle/>
          <a:p>
            <a:r>
              <a:rPr lang="en-GB" sz="4800">
                <a:latin typeface="+mn-lt"/>
              </a:rPr>
              <a:t>Why use individual databases?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545FB40-0767-4DA7-9D52-ADAF5921D0C1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323050" y="1113120"/>
            <a:ext cx="6933906" cy="99218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sz="2400">
                <a:cs typeface="Calibri Light" panose="020F0302020204030204" pitchFamily="34" charset="0"/>
              </a:rPr>
              <a:t>The library catalogue searches most of our databases when it performs a search, so why choose to search an individual  database? 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22B0968-3F33-4D5E-883A-0D148BC00CA0}"/>
              </a:ext>
            </a:extLst>
          </p:cNvPr>
          <p:cNvSpPr txBox="1"/>
          <p:nvPr/>
        </p:nvSpPr>
        <p:spPr>
          <a:xfrm>
            <a:off x="323050" y="2322429"/>
            <a:ext cx="7848307" cy="3293209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600">
                <a:latin typeface="Calibri "/>
                <a:cs typeface="Calibri Light" panose="020F0302020204030204" pitchFamily="34" charset="0"/>
              </a:rPr>
              <a:t>More specialised content – fewer, more relevant results.</a:t>
            </a:r>
          </a:p>
          <a:p>
            <a:pPr marL="342900" indent="-342900">
              <a:buFont typeface="Arial"/>
              <a:buChar char="•"/>
            </a:pPr>
            <a:endParaRPr lang="en-GB" sz="2600">
              <a:latin typeface="Calibri "/>
              <a:cs typeface="Calibri Light" panose="020F0302020204030204" pitchFamily="34" charset="0"/>
            </a:endParaRPr>
          </a:p>
          <a:p>
            <a:pPr marL="342900" indent="-342900">
              <a:buFont typeface="Arial"/>
              <a:buChar char="•"/>
            </a:pPr>
            <a:r>
              <a:rPr lang="en-GB" sz="2600">
                <a:latin typeface="Calibri "/>
                <a:cs typeface="Calibri Light" panose="020F0302020204030204" pitchFamily="34" charset="0"/>
              </a:rPr>
              <a:t>More controlled indexing – filter results in greater detail.</a:t>
            </a:r>
          </a:p>
          <a:p>
            <a:pPr marL="342900" indent="-342900">
              <a:buFont typeface="Arial"/>
              <a:buChar char="•"/>
            </a:pPr>
            <a:endParaRPr lang="en-GB" sz="2600">
              <a:latin typeface="Calibri "/>
              <a:cs typeface="Calibri Light" panose="020F0302020204030204" pitchFamily="34" charset="0"/>
            </a:endParaRPr>
          </a:p>
          <a:p>
            <a:pPr marL="342900" indent="-342900">
              <a:buFont typeface="Arial"/>
              <a:buChar char="•"/>
            </a:pPr>
            <a:r>
              <a:rPr lang="en-GB" sz="2600">
                <a:latin typeface="Calibri "/>
                <a:cs typeface="Calibri Light" panose="020F0302020204030204" pitchFamily="34" charset="0"/>
              </a:rPr>
              <a:t>Not every specialist database is indexed by the library catalogue.</a:t>
            </a:r>
          </a:p>
        </p:txBody>
      </p:sp>
      <p:pic>
        <p:nvPicPr>
          <p:cNvPr id="5" name="Picture 6" descr="A person sitting at a table using a computer&#10;&#10;Description automatically generated">
            <a:extLst>
              <a:ext uri="{FF2B5EF4-FFF2-40B4-BE49-F238E27FC236}">
                <a16:creationId xmlns:a16="http://schemas.microsoft.com/office/drawing/2014/main" id="{FB2A98E9-4C5A-4F8C-AA92-BA8A9C7255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06167" y="2603092"/>
            <a:ext cx="3608154" cy="2668590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12B8916-58D5-D32C-6592-3B142516079E}"/>
              </a:ext>
            </a:extLst>
          </p:cNvPr>
          <p:cNvSpPr txBox="1"/>
          <p:nvPr/>
        </p:nvSpPr>
        <p:spPr>
          <a:xfrm>
            <a:off x="7578834" y="991781"/>
            <a:ext cx="4430651" cy="400110"/>
          </a:xfrm>
          <a:prstGeom prst="rect">
            <a:avLst/>
          </a:prstGeom>
          <a:solidFill>
            <a:schemeClr val="accent2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bg1"/>
                </a:solidFill>
                <a:latin typeface="Calibri"/>
                <a:ea typeface="Calibri Light"/>
                <a:cs typeface="Calibri Ligh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Finding &amp; Using Specialised Information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21596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1">
            <a:extLst>
              <a:ext uri="{FF2B5EF4-FFF2-40B4-BE49-F238E27FC236}">
                <a16:creationId xmlns:a16="http://schemas.microsoft.com/office/drawing/2014/main" id="{D92420CA-AEE8-4CA8-AB01-42C508CC15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97901" y="5566305"/>
            <a:ext cx="5253297" cy="494722"/>
          </a:xfrm>
        </p:spPr>
        <p:txBody>
          <a:bodyPr/>
          <a:lstStyle/>
          <a:p>
            <a:r>
              <a:rPr lang="en-US">
                <a:hlinkClick r:id="rId2"/>
              </a:rPr>
              <a:t>Database Search</a:t>
            </a:r>
            <a:endParaRPr lang="en-US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E119CEF-03E0-410C-8B3B-137DE0DA4C8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2991" y="1456149"/>
            <a:ext cx="4684641" cy="4060483"/>
          </a:xfrm>
          <a:ln w="57150">
            <a:solidFill>
              <a:schemeClr val="accent2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 dirty="0"/>
              <a:t>Browse databases not searched by the library search:</a:t>
            </a:r>
          </a:p>
          <a:p>
            <a:pPr lvl="1"/>
            <a:r>
              <a:rPr lang="en-GB" sz="1800" dirty="0"/>
              <a:t>BoB.</a:t>
            </a:r>
          </a:p>
          <a:p>
            <a:pPr lvl="1"/>
            <a:r>
              <a:rPr lang="en-GB" sz="1800" dirty="0"/>
              <a:t>Digimap.</a:t>
            </a:r>
          </a:p>
          <a:p>
            <a:pPr lvl="1"/>
            <a:r>
              <a:rPr lang="en-GB" sz="1800" dirty="0"/>
              <a:t>CIS (Construction Information Service).</a:t>
            </a:r>
          </a:p>
          <a:p>
            <a:pPr lvl="1"/>
            <a:r>
              <a:rPr lang="en-GB" sz="1800" dirty="0"/>
              <a:t>Cite Them Right.</a:t>
            </a:r>
          </a:p>
          <a:p>
            <a:r>
              <a:rPr lang="en-GB" sz="2200" dirty="0"/>
              <a:t>Go directly to subject specific databases:</a:t>
            </a:r>
          </a:p>
          <a:p>
            <a:pPr lvl="1"/>
            <a:r>
              <a:rPr lang="en-GB" sz="1800" b="0" i="0" dirty="0">
                <a:solidFill>
                  <a:srgbClr val="3A3A3A"/>
                </a:solidFill>
                <a:effectLst/>
              </a:rPr>
              <a:t>Art and Architecture Source.</a:t>
            </a:r>
          </a:p>
          <a:p>
            <a:pPr lvl="1"/>
            <a:r>
              <a:rPr lang="en-GB" sz="1800" b="0" i="0" dirty="0">
                <a:solidFill>
                  <a:srgbClr val="3A3A3A"/>
                </a:solidFill>
                <a:effectLst/>
              </a:rPr>
              <a:t>IEEE Xplore Digital </a:t>
            </a:r>
            <a:r>
              <a:rPr lang="en-GB" sz="1800" dirty="0">
                <a:solidFill>
                  <a:srgbClr val="3A3A3A"/>
                </a:solidFill>
              </a:rPr>
              <a:t>L</a:t>
            </a:r>
            <a:r>
              <a:rPr lang="en-GB" sz="1800" b="0" i="0" dirty="0">
                <a:solidFill>
                  <a:srgbClr val="3A3A3A"/>
                </a:solidFill>
                <a:effectLst/>
              </a:rPr>
              <a:t>ibrary.</a:t>
            </a:r>
          </a:p>
          <a:p>
            <a:pPr lvl="1"/>
            <a:r>
              <a:rPr lang="en-GB" sz="1800" dirty="0"/>
              <a:t>Proquest Central.</a:t>
            </a:r>
          </a:p>
          <a:p>
            <a:pPr lvl="1"/>
            <a:r>
              <a:rPr lang="en-GB" sz="1800" dirty="0"/>
              <a:t>Science Direct.</a:t>
            </a:r>
          </a:p>
          <a:p>
            <a:endParaRPr lang="en-GB" sz="2200" dirty="0"/>
          </a:p>
          <a:p>
            <a:endParaRPr lang="en-GB" sz="2200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D940B5C-BFBC-41CC-A8F5-9904EDC6C6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>
                <a:latin typeface="+mn-lt"/>
              </a:rPr>
              <a:t>Database Search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37688F6-02C0-B990-BC41-F5A5E1CD438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9" t="38826" r="39042" b="8930"/>
          <a:stretch/>
        </p:blipFill>
        <p:spPr>
          <a:xfrm>
            <a:off x="5631125" y="1269207"/>
            <a:ext cx="6251277" cy="358283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112680054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5FC86C-A4B7-2F65-7C2B-24992120F0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010" y="-67212"/>
            <a:ext cx="11481847" cy="1325563"/>
          </a:xfrm>
        </p:spPr>
        <p:txBody>
          <a:bodyPr/>
          <a:lstStyle/>
          <a:p>
            <a:r>
              <a:rPr lang="en-GB" dirty="0">
                <a:latin typeface="+mn-lt"/>
              </a:rPr>
              <a:t>Box of Broadcasts (BoB)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278FDFF-4C1C-5E5E-A9B2-1777FB2C9766}"/>
              </a:ext>
            </a:extLst>
          </p:cNvPr>
          <p:cNvSpPr txBox="1"/>
          <p:nvPr/>
        </p:nvSpPr>
        <p:spPr>
          <a:xfrm>
            <a:off x="291010" y="889437"/>
            <a:ext cx="616217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A3A3A"/>
                </a:solidFill>
              </a:rPr>
              <a:t>BoB is a TV and radio service for education.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Set up a personal account with your UWTDS details.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Create your playlists or search for public playlists.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Create clips with your recordings.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D72166C-5374-7B72-C235-A28BD40B3BC4}"/>
              </a:ext>
            </a:extLst>
          </p:cNvPr>
          <p:cNvSpPr txBox="1"/>
          <p:nvPr/>
        </p:nvSpPr>
        <p:spPr>
          <a:xfrm>
            <a:off x="6453187" y="5106480"/>
            <a:ext cx="30662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Box of Broadcasts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CC34C10-26C5-9530-0A1E-8B6BF3C3A05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1528" t="11263" r="32769" b="4867"/>
          <a:stretch>
            <a:fillRect/>
          </a:stretch>
        </p:blipFill>
        <p:spPr>
          <a:xfrm>
            <a:off x="450521" y="2212876"/>
            <a:ext cx="4989285" cy="3250880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9DCAF62-A109-F915-7E9B-A0BB848880F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2252" t="11748" r="32769" b="6356"/>
          <a:stretch>
            <a:fillRect/>
          </a:stretch>
        </p:blipFill>
        <p:spPr>
          <a:xfrm>
            <a:off x="6299151" y="1170581"/>
            <a:ext cx="5627743" cy="3654755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106135901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9ABB5B-BC4C-5397-1F39-F800812CB7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968408-62EC-512C-488A-4768FA108B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19250"/>
            <a:ext cx="11481847" cy="1325563"/>
          </a:xfrm>
        </p:spPr>
        <p:txBody>
          <a:bodyPr>
            <a:normAutofit/>
          </a:bodyPr>
          <a:lstStyle/>
          <a:p>
            <a:r>
              <a:rPr lang="en-GB" dirty="0">
                <a:latin typeface="+mn-lt"/>
              </a:rPr>
              <a:t>Search Box of Broadcasts (BoB)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60D7C8C-D7BE-E725-D5A3-5C3047D162C8}"/>
              </a:ext>
            </a:extLst>
          </p:cNvPr>
          <p:cNvSpPr txBox="1"/>
          <p:nvPr/>
        </p:nvSpPr>
        <p:spPr>
          <a:xfrm>
            <a:off x="257346" y="1061372"/>
            <a:ext cx="6335095" cy="163121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A3A3A"/>
                </a:solidFill>
              </a:rPr>
              <a:t>From the guide select a day and time of a programme you want to view.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Search by programme or by public playlist.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Curated Playlists to search for pre-created lists; click on the Learning on Screen logo, then  Content Hub.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9AAE6A3C-9DE7-1B8C-822D-DC30D0A61D6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265" t="20229" r="33928" b="5080"/>
          <a:stretch>
            <a:fillRect/>
          </a:stretch>
        </p:blipFill>
        <p:spPr>
          <a:xfrm>
            <a:off x="6689124" y="1045689"/>
            <a:ext cx="5245529" cy="3312605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E52DA6E0-EAB8-A80C-3FA3-220AFE094A0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0000" t="11424" r="30299" b="62831"/>
          <a:stretch>
            <a:fillRect/>
          </a:stretch>
        </p:blipFill>
        <p:spPr>
          <a:xfrm>
            <a:off x="403781" y="2669848"/>
            <a:ext cx="5920363" cy="1064862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FB40157C-DD91-E860-ECC3-31373A8F0AE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9776" t="53846" r="30030" b="12477"/>
          <a:stretch>
            <a:fillRect/>
          </a:stretch>
        </p:blipFill>
        <p:spPr>
          <a:xfrm>
            <a:off x="403781" y="3942932"/>
            <a:ext cx="5908010" cy="1373035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C44B1A4-2F83-8DC8-8F9F-3764000F85F9}"/>
              </a:ext>
            </a:extLst>
          </p:cNvPr>
          <p:cNvSpPr txBox="1"/>
          <p:nvPr/>
        </p:nvSpPr>
        <p:spPr>
          <a:xfrm>
            <a:off x="6531285" y="4587149"/>
            <a:ext cx="4894384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3210" indent="-283210" algn="l" rtl="0">
              <a:buFont typeface="Arial"/>
              <a:buChar char="•"/>
            </a:pPr>
            <a:r>
              <a:rPr lang="en-GB" sz="2000" kern="1200" dirty="0">
                <a:ea typeface="+mn-ea"/>
                <a:cs typeface="+mn-cs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Help</a:t>
            </a:r>
            <a:endParaRPr lang="en-GB" sz="2000" kern="1200" dirty="0"/>
          </a:p>
          <a:p>
            <a:pPr marL="283210" indent="-283210" algn="l" rtl="0">
              <a:buFont typeface="Arial"/>
              <a:buChar char="•"/>
            </a:pPr>
            <a:r>
              <a:rPr lang="en-GB" sz="2000" kern="1200" dirty="0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How to videos</a:t>
            </a:r>
            <a:endParaRPr lang="en-GB" sz="2000" kern="1200" dirty="0"/>
          </a:p>
          <a:p>
            <a:pPr marL="283210" indent="-283210">
              <a:buFont typeface="Arial"/>
              <a:buChar char="•"/>
            </a:pPr>
            <a:r>
              <a:rPr lang="en-GB" sz="2000" dirty="0">
                <a:ea typeface="Calibri Light"/>
                <a:cs typeface="Calibri Light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BoB Curated Playlists · Learning on Screen</a:t>
            </a:r>
            <a:endParaRPr lang="en-GB" sz="2000" dirty="0"/>
          </a:p>
          <a:p>
            <a:pPr algn="ctr"/>
            <a:endParaRPr lang="en-GB" sz="2000" dirty="0"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78349676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1">
            <a:extLst>
              <a:ext uri="{FF2B5EF4-FFF2-40B4-BE49-F238E27FC236}">
                <a16:creationId xmlns:a16="http://schemas.microsoft.com/office/drawing/2014/main" id="{D92420CA-AEE8-4CA8-AB01-42C508CC15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22440" y="5165085"/>
            <a:ext cx="5253297" cy="494722"/>
          </a:xfrm>
        </p:spPr>
        <p:txBody>
          <a:bodyPr/>
          <a:lstStyle/>
          <a:p>
            <a:r>
              <a:rPr lang="en-US" dirty="0">
                <a:hlinkClick r:id="rId2"/>
              </a:rPr>
              <a:t>CIS</a:t>
            </a:r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D940B5C-BFBC-41CC-A8F5-9904EDC6C6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>
                <a:latin typeface="+mn-lt"/>
              </a:rPr>
              <a:t>Construction Information Service (CIS)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4624B7F-074F-D5AA-DE1E-7B666BBACD5C}"/>
              </a:ext>
            </a:extLst>
          </p:cNvPr>
          <p:cNvSpPr txBox="1"/>
          <p:nvPr/>
        </p:nvSpPr>
        <p:spPr>
          <a:xfrm>
            <a:off x="391828" y="1327381"/>
            <a:ext cx="3983825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A3A3A"/>
                </a:solidFill>
              </a:rPr>
              <a:t>Has resources for Environmental Engineering.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3A3A3A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A3A3A"/>
                </a:solidFill>
              </a:rPr>
              <a:t>CIS contains, news, British Standards, articles, access to the Architects’ Journal, legislation, BIM.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000000"/>
                </a:solidFill>
                <a:effectLst/>
              </a:rPr>
              <a:t>Create your own personal project folders.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000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00"/>
                </a:solidFill>
              </a:rPr>
              <a:t>Save searches and create alerts</a:t>
            </a:r>
            <a:r>
              <a:rPr lang="en-GB" dirty="0">
                <a:solidFill>
                  <a:srgbClr val="000000"/>
                </a:solidFill>
              </a:rPr>
              <a:t>.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E2BC0E4-1EDA-13BD-FBB0-D6802E1A991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1590" r="1027" b="5492"/>
          <a:stretch/>
        </p:blipFill>
        <p:spPr>
          <a:xfrm>
            <a:off x="4874858" y="1269207"/>
            <a:ext cx="6562336" cy="3665194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272184038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1">
            <a:extLst>
              <a:ext uri="{FF2B5EF4-FFF2-40B4-BE49-F238E27FC236}">
                <a16:creationId xmlns:a16="http://schemas.microsoft.com/office/drawing/2014/main" id="{D92420CA-AEE8-4CA8-AB01-42C508CC15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7250" y="4905402"/>
            <a:ext cx="5253297" cy="494722"/>
          </a:xfrm>
        </p:spPr>
        <p:txBody>
          <a:bodyPr/>
          <a:lstStyle/>
          <a:p>
            <a:r>
              <a:rPr lang="en-US" dirty="0">
                <a:hlinkClick r:id="rId2"/>
              </a:rPr>
              <a:t>ScienceDirect</a:t>
            </a:r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D940B5C-BFBC-41CC-A8F5-9904EDC6C6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1" y="71250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>
                <a:latin typeface="+mn-lt"/>
              </a:rPr>
              <a:t>ScienceDirect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4624B7F-074F-D5AA-DE1E-7B666BBACD5C}"/>
              </a:ext>
            </a:extLst>
          </p:cNvPr>
          <p:cNvSpPr txBox="1"/>
          <p:nvPr/>
        </p:nvSpPr>
        <p:spPr>
          <a:xfrm>
            <a:off x="629230" y="1166455"/>
            <a:ext cx="4713396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000" b="0" i="0" dirty="0">
                <a:solidFill>
                  <a:srgbClr val="1F1F1F"/>
                </a:solidFill>
                <a:effectLst/>
              </a:rPr>
              <a:t>Search for peer-reviewed journal articles and book chapters including open access content.</a:t>
            </a:r>
            <a:endParaRPr lang="en-GB" sz="2000" b="0" i="0" dirty="0">
              <a:solidFill>
                <a:srgbClr val="3A3A3A"/>
              </a:solidFill>
              <a:effectLst/>
            </a:endParaRPr>
          </a:p>
          <a:p>
            <a:pPr algn="l"/>
            <a:endParaRPr lang="en-GB" sz="2000" dirty="0">
              <a:solidFill>
                <a:srgbClr val="3A3A3A"/>
              </a:solidFill>
            </a:endParaRPr>
          </a:p>
          <a:p>
            <a:pPr algn="l"/>
            <a:r>
              <a:rPr lang="en-GB" sz="2000" b="0" i="0" dirty="0">
                <a:solidFill>
                  <a:srgbClr val="3A3A3A"/>
                </a:solidFill>
                <a:effectLst/>
              </a:rPr>
              <a:t>Science Direct covers:</a:t>
            </a:r>
          </a:p>
          <a:p>
            <a:pPr algn="l"/>
            <a:endParaRPr lang="en-GB" sz="2000" b="0" i="0" dirty="0">
              <a:solidFill>
                <a:srgbClr val="3A3A3A"/>
              </a:solidFill>
              <a:effectLst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A3A3A"/>
                </a:solidFill>
              </a:rPr>
              <a:t>Physical Sciences and Engineering.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3A3A3A"/>
                </a:solidFill>
                <a:effectLst/>
              </a:rPr>
              <a:t>Life Sciences.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A3A3A"/>
                </a:solidFill>
              </a:rPr>
              <a:t>Health Sciences.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3A3A3A"/>
                </a:solidFill>
                <a:effectLst/>
              </a:rPr>
              <a:t>Soc</a:t>
            </a:r>
            <a:r>
              <a:rPr lang="en-GB" sz="2000" dirty="0">
                <a:solidFill>
                  <a:srgbClr val="3A3A3A"/>
                </a:solidFill>
              </a:rPr>
              <a:t>ial Sciences and Humanities.</a:t>
            </a:r>
          </a:p>
          <a:p>
            <a:pPr algn="l"/>
            <a:endParaRPr lang="en-GB" sz="2000" b="0" i="0" dirty="0">
              <a:solidFill>
                <a:srgbClr val="3A3A3A"/>
              </a:solidFill>
              <a:effectLst/>
            </a:endParaRPr>
          </a:p>
          <a:p>
            <a:pPr algn="l"/>
            <a:r>
              <a:rPr lang="en-GB" sz="2000" b="0" i="0" dirty="0">
                <a:solidFill>
                  <a:srgbClr val="1F1F1F"/>
                </a:solidFill>
                <a:effectLst/>
              </a:rPr>
              <a:t>There are also help pages and online video tutorials to help you use this database.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47972D3-B7C5-5CC7-0A5D-6D5FAF1333C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25" t="11801" r="46509" b="5073"/>
          <a:stretch/>
        </p:blipFill>
        <p:spPr>
          <a:xfrm>
            <a:off x="5249439" y="503167"/>
            <a:ext cx="6469812" cy="3970318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57897008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1">
            <a:extLst>
              <a:ext uri="{FF2B5EF4-FFF2-40B4-BE49-F238E27FC236}">
                <a16:creationId xmlns:a16="http://schemas.microsoft.com/office/drawing/2014/main" id="{D92420CA-AEE8-4CA8-AB01-42C508CC15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568401" y="2860494"/>
            <a:ext cx="2617976" cy="494722"/>
          </a:xfrm>
        </p:spPr>
        <p:txBody>
          <a:bodyPr/>
          <a:lstStyle/>
          <a:p>
            <a:r>
              <a:rPr lang="en-US" dirty="0">
                <a:hlinkClick r:id="rId2"/>
              </a:rPr>
              <a:t>ProQuest Central</a:t>
            </a:r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D940B5C-BFBC-41CC-A8F5-9904EDC6C6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9083" y="-232821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Proquest Central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3A1AC0A-D70C-719B-9C6E-DDC29DCDA4D0}"/>
              </a:ext>
            </a:extLst>
          </p:cNvPr>
          <p:cNvSpPr txBox="1"/>
          <p:nvPr/>
        </p:nvSpPr>
        <p:spPr>
          <a:xfrm>
            <a:off x="227144" y="700371"/>
            <a:ext cx="11638113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  <a:defRPr/>
            </a:pPr>
            <a:r>
              <a:rPr lang="en-GB" sz="2400" b="0" i="0" dirty="0">
                <a:solidFill>
                  <a:srgbClr val="555555"/>
                </a:solidFill>
                <a:effectLst/>
              </a:rPr>
              <a:t>ProQuest Central is the largest single periodical resource available; it contains complete databases across all major subject areas.  Try going to ‘Also Available to You’ and select Arts and </a:t>
            </a:r>
            <a:r>
              <a:rPr lang="en-GB" sz="2400" dirty="0">
                <a:solidFill>
                  <a:srgbClr val="555555"/>
                </a:solidFill>
              </a:rPr>
              <a:t>Humanities for Architecture, Environmental </a:t>
            </a:r>
            <a:r>
              <a:rPr lang="en-GB" sz="2400" b="0" i="0" dirty="0">
                <a:solidFill>
                  <a:srgbClr val="555555"/>
                </a:solidFill>
                <a:effectLst/>
              </a:rPr>
              <a:t>Science &amp; </a:t>
            </a:r>
            <a:r>
              <a:rPr lang="en-GB" sz="2400" dirty="0">
                <a:solidFill>
                  <a:srgbClr val="555555"/>
                </a:solidFill>
              </a:rPr>
              <a:t>T</a:t>
            </a:r>
            <a:r>
              <a:rPr lang="en-GB" sz="2400" b="0" i="0" dirty="0">
                <a:solidFill>
                  <a:srgbClr val="555555"/>
                </a:solidFill>
                <a:effectLst/>
              </a:rPr>
              <a:t>echnology databases to limit your searches to this area.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64F43A6-C50F-2247-2961-BD3F21DFD6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43892" y="3502785"/>
            <a:ext cx="2162158" cy="216215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4805800-3FA0-7F6A-741A-2F822508CF9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744" t="21062" r="7236" b="5733"/>
          <a:stretch>
            <a:fillRect/>
          </a:stretch>
        </p:blipFill>
        <p:spPr>
          <a:xfrm>
            <a:off x="3671533" y="2076864"/>
            <a:ext cx="5782913" cy="3243248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DB387A7E-1623-7B9E-EA61-D80B501172FF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991" t="12399" r="35000" b="7006"/>
          <a:stretch>
            <a:fillRect/>
          </a:stretch>
        </p:blipFill>
        <p:spPr>
          <a:xfrm>
            <a:off x="660304" y="2410521"/>
            <a:ext cx="3627073" cy="3194278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AA61CB2D-8AA9-A64D-E39F-6A0FF6738C21}"/>
              </a:ext>
            </a:extLst>
          </p:cNvPr>
          <p:cNvSpPr/>
          <p:nvPr/>
        </p:nvSpPr>
        <p:spPr>
          <a:xfrm>
            <a:off x="7553992" y="4569134"/>
            <a:ext cx="1211435" cy="26209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E40821E-3FF2-BDB8-FE6A-3C49DC0B662B}"/>
              </a:ext>
            </a:extLst>
          </p:cNvPr>
          <p:cNvSpPr/>
          <p:nvPr/>
        </p:nvSpPr>
        <p:spPr>
          <a:xfrm>
            <a:off x="745498" y="5171893"/>
            <a:ext cx="698904" cy="209671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83691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1A3FC0-1863-68BB-D99F-3C6055A2BA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532675-8437-74E2-AD28-EFDCF1CC89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04802" y="1333668"/>
            <a:ext cx="3976448" cy="375129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/>
              <a:t>Research Assistant contains: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Key takeaway.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Suggested sources.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Indexing terms.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Brainstorming section.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3F233CE1-F694-035C-B16D-E50D4E4EE8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557669"/>
          </a:xfrm>
        </p:spPr>
        <p:txBody>
          <a:bodyPr>
            <a:normAutofit fontScale="90000"/>
          </a:bodyPr>
          <a:lstStyle/>
          <a:p>
            <a:r>
              <a:rPr lang="en-GB">
                <a:latin typeface="+mn-lt"/>
              </a:rPr>
              <a:t>Research Assistant options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4A9A63B-4B34-18A0-9EC5-D1BF56943484}"/>
              </a:ext>
            </a:extLst>
          </p:cNvPr>
          <p:cNvSpPr txBox="1"/>
          <p:nvPr/>
        </p:nvSpPr>
        <p:spPr>
          <a:xfrm>
            <a:off x="589144" y="4916063"/>
            <a:ext cx="36921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hlinkClick r:id="rId2"/>
              </a:rPr>
              <a:t>Article record</a:t>
            </a:r>
            <a:endParaRPr lang="en-GB" sz="240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93E6FBA-DBA4-935E-2542-8D6A7519302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69" t="11497" r="1369" b="6747"/>
          <a:stretch>
            <a:fillRect/>
          </a:stretch>
        </p:blipFill>
        <p:spPr>
          <a:xfrm>
            <a:off x="4314655" y="1014220"/>
            <a:ext cx="7572543" cy="4196042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154773628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CE19B8-7136-0962-A206-1B60D4E242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F80EAD-97A3-EDC0-29EA-B2ECD032B8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01047" y="1311370"/>
            <a:ext cx="3976448" cy="3751297"/>
          </a:xfrm>
        </p:spPr>
        <p:txBody>
          <a:bodyPr>
            <a:normAutofit fontScale="925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/>
              <a:t>Link to the PDF.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Related research and recommended reading.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Links to the Journal.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Link to the abstract, references and further details.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Option to save in your personal folder.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ADA92925-E853-8F31-0D4F-235E92036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>
                <a:latin typeface="+mn-lt"/>
              </a:rPr>
              <a:t>What an article record includes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CF4786F-A6EB-28D2-6706-B74800860262}"/>
              </a:ext>
            </a:extLst>
          </p:cNvPr>
          <p:cNvSpPr txBox="1"/>
          <p:nvPr/>
        </p:nvSpPr>
        <p:spPr>
          <a:xfrm>
            <a:off x="1075653" y="5104830"/>
            <a:ext cx="36921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hlinkClick r:id="rId2"/>
              </a:rPr>
              <a:t>Article record</a:t>
            </a:r>
            <a:endParaRPr lang="en-GB" sz="24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058E525-EDE8-7C69-8159-A0928226E87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28" t="12934" r="1369" b="6267"/>
          <a:stretch>
            <a:fillRect/>
          </a:stretch>
        </p:blipFill>
        <p:spPr>
          <a:xfrm>
            <a:off x="4598119" y="1269207"/>
            <a:ext cx="7277338" cy="3991690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185843574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B6BB09-89FC-6BB5-364A-546244E9C7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1322" y="365125"/>
            <a:ext cx="11088744" cy="659003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+mn-lt"/>
              </a:rPr>
              <a:t>Useful links and resources</a:t>
            </a:r>
            <a:endParaRPr lang="en-US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56D174-9DB2-BA0C-E42E-9DA59D3B3DF1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592262"/>
            <a:ext cx="4661409" cy="305732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>
                <a:latin typeface="Calibri "/>
              </a:rPr>
              <a:t>PROQUEST Database</a:t>
            </a:r>
            <a:endParaRPr lang="en-GB" sz="2400" b="1">
              <a:latin typeface="Calibri "/>
              <a:hlinkClick r:id="rId3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Calibri "/>
                <a:hlinkClick r:id="rId3"/>
              </a:rPr>
              <a:t>Advanced search video</a:t>
            </a:r>
            <a:r>
              <a:rPr lang="en-GB" sz="2400">
                <a:latin typeface="Calibri "/>
              </a:rPr>
              <a:t> (6min)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Calibri "/>
                <a:hlinkClick r:id="rId4"/>
              </a:rPr>
              <a:t>Working with your results video</a:t>
            </a:r>
            <a:r>
              <a:rPr lang="en-GB" sz="2400">
                <a:latin typeface="Calibri "/>
              </a:rPr>
              <a:t> (4min)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Calibri "/>
                <a:hlinkClick r:id="rId5"/>
              </a:rPr>
              <a:t>Thesaurus search video</a:t>
            </a:r>
            <a:r>
              <a:rPr lang="en-GB" sz="2400">
                <a:latin typeface="Calibri "/>
              </a:rPr>
              <a:t> (5 min)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Calibri "/>
                <a:hlinkClick r:id="rId6"/>
              </a:rPr>
              <a:t>ProQuest Libguide</a:t>
            </a:r>
            <a:endParaRPr lang="en-US" sz="2400">
              <a:latin typeface="Calibri 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B0D3A36-9C0A-C2E2-0A54-93FEC40325ED}"/>
              </a:ext>
            </a:extLst>
          </p:cNvPr>
          <p:cNvSpPr txBox="1">
            <a:spLocks/>
          </p:cNvSpPr>
          <p:nvPr/>
        </p:nvSpPr>
        <p:spPr>
          <a:xfrm>
            <a:off x="6096000" y="1663181"/>
            <a:ext cx="5918662" cy="34408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" panose="05000000000000000000" pitchFamily="2" charset="2"/>
              <a:buNone/>
            </a:pPr>
            <a:r>
              <a:rPr lang="en-GB" sz="2400" b="1">
                <a:latin typeface="Calibri "/>
              </a:rPr>
              <a:t>EBSCOhost Databases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Calibri "/>
                <a:hlinkClick r:id="rId7"/>
              </a:rPr>
              <a:t>Introduction to EBSCO</a:t>
            </a:r>
            <a:r>
              <a:rPr lang="en-GB" sz="2400">
                <a:latin typeface="Calibri "/>
              </a:rPr>
              <a:t> (5min)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Calibri "/>
                <a:hlinkClick r:id="rId8"/>
              </a:rPr>
              <a:t>Help for individual databases within EBSCO</a:t>
            </a:r>
            <a:endParaRPr lang="en-GB" sz="2400">
              <a:latin typeface="Calibri 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Calibri "/>
                <a:hlinkClick r:id="rId9"/>
              </a:rPr>
              <a:t>EBSCO videos (select language and primary audience - students and researchers) and apply</a:t>
            </a:r>
            <a:endParaRPr lang="en-GB" sz="2400">
              <a:latin typeface="Calibri "/>
            </a:endParaRPr>
          </a:p>
        </p:txBody>
      </p:sp>
    </p:spTree>
    <p:extLst>
      <p:ext uri="{BB962C8B-B14F-4D97-AF65-F5344CB8AC3E}">
        <p14:creationId xmlns:p14="http://schemas.microsoft.com/office/powerpoint/2010/main" val="126462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24474">
        <p:fade/>
      </p:transition>
    </mc:Choice>
    <mc:Fallback xmlns="">
      <p:transition spd="med" advTm="24474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>
                <a:latin typeface="+mn-lt"/>
              </a:rPr>
              <a:t>Cite Them Right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1640F94-C234-D656-369F-3D84414DB6D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3261" y="2445242"/>
            <a:ext cx="3030084" cy="2946779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How to reference.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Plagiarism.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Study skills.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sz="1800" dirty="0">
                <a:hlinkClick r:id="rId2"/>
              </a:rPr>
              <a:t>Cite them right online</a:t>
            </a:r>
            <a:endParaRPr lang="en-GB" sz="1800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27EF983-8A6C-D99F-3576-F24C7BDB12F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365" t="17512" r="7170" b="13320"/>
          <a:stretch/>
        </p:blipFill>
        <p:spPr>
          <a:xfrm>
            <a:off x="3807858" y="1300667"/>
            <a:ext cx="8073935" cy="4256665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238180203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">
            <a:extLst>
              <a:ext uri="{FF2B5EF4-FFF2-40B4-BE49-F238E27FC236}">
                <a16:creationId xmlns:a16="http://schemas.microsoft.com/office/drawing/2014/main" id="{F615B06C-42C3-4DC0-8667-25F2F56D5C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6695" y="1426929"/>
            <a:ext cx="4746077" cy="3214961"/>
          </a:xfrm>
          <a:ln w="57150">
            <a:solidFill>
              <a:schemeClr val="accent2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000" dirty="0"/>
              <a:t>Click on the ebooks link in Database Search.</a:t>
            </a:r>
          </a:p>
          <a:p>
            <a:pPr marL="0" indent="0">
              <a:buNone/>
            </a:pPr>
            <a:endParaRPr lang="en-US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Bloomsbury Academic.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Taylor &amp; Francis.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Ebook Central.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VLeBooks.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/>
              <a:t>Make sure to limit to content you have access to.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A1B2F3C-C3A5-4E1B-A5C7-7335A632CA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906" y="61094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>
                <a:latin typeface="+mn-lt"/>
              </a:rPr>
              <a:t>Ebook content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77BEF56-9DC1-478B-838D-8C109FFBF8D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/>
          <a:srcRect l="113" t="11291" r="3468" b="5416"/>
          <a:stretch/>
        </p:blipFill>
        <p:spPr>
          <a:xfrm>
            <a:off x="5493812" y="491105"/>
            <a:ext cx="6501296" cy="3748915"/>
          </a:xfr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AB3FEB8-B247-4D7E-BA93-E43CBDCEF4C8}"/>
              </a:ext>
            </a:extLst>
          </p:cNvPr>
          <p:cNvSpPr txBox="1"/>
          <p:nvPr/>
        </p:nvSpPr>
        <p:spPr>
          <a:xfrm>
            <a:off x="7152500" y="4856001"/>
            <a:ext cx="28582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hlinkClick r:id="rId3"/>
              </a:rPr>
              <a:t>Database Search</a:t>
            </a:r>
            <a:endParaRPr lang="en-GB" sz="2400" b="1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B3DABB6-0517-6F74-832B-09560BAF907C}"/>
              </a:ext>
            </a:extLst>
          </p:cNvPr>
          <p:cNvSpPr/>
          <p:nvPr/>
        </p:nvSpPr>
        <p:spPr>
          <a:xfrm>
            <a:off x="5748489" y="1566711"/>
            <a:ext cx="347511" cy="192199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457F982-826E-6514-F7AF-051EC562590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96204" y="4520111"/>
            <a:ext cx="1476596" cy="14765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674254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A robot with a face">
            <a:extLst>
              <a:ext uri="{FF2B5EF4-FFF2-40B4-BE49-F238E27FC236}">
                <a16:creationId xmlns:a16="http://schemas.microsoft.com/office/drawing/2014/main" id="{225412C2-5B2F-5E30-60E3-4999608C416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7138" b="837"/>
          <a:stretch>
            <a:fillRect/>
          </a:stretch>
        </p:blipFill>
        <p:spPr>
          <a:xfrm>
            <a:off x="0" y="922186"/>
            <a:ext cx="6840060" cy="478596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B3A6CEE-EB32-9185-08F8-77D7AB64CE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3068" y="94967"/>
            <a:ext cx="9389656" cy="1003916"/>
          </a:xfrm>
        </p:spPr>
        <p:txBody>
          <a:bodyPr/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What about Artificial Intelligence (AI)?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22EEB50-7643-3C45-87B5-367F3DCBADB9}"/>
              </a:ext>
            </a:extLst>
          </p:cNvPr>
          <p:cNvSpPr txBox="1"/>
          <p:nvPr/>
        </p:nvSpPr>
        <p:spPr>
          <a:xfrm>
            <a:off x="263068" y="4111841"/>
            <a:ext cx="4236870" cy="107721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Always check</a:t>
            </a:r>
            <a:r>
              <a:rPr lang="en-GB" sz="2400" b="1">
                <a:latin typeface="Calibri"/>
                <a:ea typeface="Calibri"/>
                <a:cs typeface="Arial"/>
              </a:rPr>
              <a:t> </a:t>
            </a:r>
            <a:r>
              <a:rPr lang="en-GB" sz="2000" b="1">
                <a:latin typeface="Calibri"/>
                <a:ea typeface="Calibri"/>
                <a:cs typeface="Arial"/>
              </a:rPr>
              <a:t>your assignment brief and with your tutor to confirm if use of AI is permitted!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F28702F-5816-2280-1F9B-81F8C5319859}"/>
              </a:ext>
            </a:extLst>
          </p:cNvPr>
          <p:cNvSpPr txBox="1"/>
          <p:nvPr/>
        </p:nvSpPr>
        <p:spPr>
          <a:xfrm>
            <a:off x="7183818" y="2023877"/>
            <a:ext cx="4917799" cy="36009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b="1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Use AI tools effectively, critically, ethically</a:t>
            </a:r>
            <a:r>
              <a:rPr lang="en-GB" sz="1900">
                <a:latin typeface="Calibri"/>
                <a:ea typeface="Calibri"/>
                <a:cs typeface="Arial"/>
              </a:rPr>
              <a:t> and within permitted guidelines.</a:t>
            </a:r>
          </a:p>
          <a:p>
            <a:endParaRPr lang="en-GB" sz="1900">
              <a:latin typeface="Calibri"/>
              <a:ea typeface="Calibri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b="1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Be aware of limitations</a:t>
            </a:r>
            <a:r>
              <a:rPr lang="en-GB" sz="1900" b="1">
                <a:latin typeface="Calibri"/>
                <a:ea typeface="Calibri"/>
                <a:cs typeface="Arial"/>
              </a:rPr>
              <a:t>, </a:t>
            </a:r>
            <a:r>
              <a:rPr lang="en-GB" sz="1900">
                <a:latin typeface="Calibri"/>
                <a:ea typeface="Calibri"/>
                <a:cs typeface="Arial"/>
              </a:rPr>
              <a:t>e.g. accountability, inaccuracy, bias, unintentional plagiarism, over reliance.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900">
              <a:latin typeface="Calibri"/>
              <a:ea typeface="Calibri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b="1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Evaluate</a:t>
            </a:r>
            <a:r>
              <a:rPr lang="en-GB" sz="1900">
                <a:latin typeface="Calibri"/>
                <a:ea typeface="Calibri"/>
                <a:cs typeface="Arial"/>
              </a:rPr>
              <a:t> all generated text critically.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900">
              <a:latin typeface="Calibri"/>
              <a:ea typeface="Calibri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b="1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Acknowledge</a:t>
            </a:r>
            <a:r>
              <a:rPr lang="en-GB" sz="1900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 </a:t>
            </a:r>
            <a:r>
              <a:rPr lang="en-GB" sz="1900">
                <a:latin typeface="Calibri"/>
                <a:ea typeface="Calibri"/>
                <a:cs typeface="Arial"/>
              </a:rPr>
              <a:t>any AI use</a:t>
            </a:r>
            <a:r>
              <a:rPr lang="en-GB" sz="1900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.</a:t>
            </a:r>
            <a:endParaRPr lang="en-GB" sz="1900">
              <a:latin typeface="Calibri"/>
              <a:ea typeface="Calibri"/>
              <a:cs typeface="Arial"/>
            </a:endParaRPr>
          </a:p>
          <a:p>
            <a:endParaRPr lang="en-GB" sz="1900">
              <a:solidFill>
                <a:srgbClr val="000000"/>
              </a:solidFill>
              <a:latin typeface="Calibri"/>
              <a:ea typeface="Calibri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b="1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Complete</a:t>
            </a:r>
            <a:r>
              <a:rPr lang="en-GB" sz="1900">
                <a:latin typeface="Calibri"/>
                <a:ea typeface="Calibri"/>
                <a:cs typeface="Arial"/>
              </a:rPr>
              <a:t> the AI sections in infoskills.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BA43E62-7282-0A8D-17F5-91D49CBFFCCB}"/>
              </a:ext>
            </a:extLst>
          </p:cNvPr>
          <p:cNvSpPr txBox="1"/>
          <p:nvPr/>
        </p:nvSpPr>
        <p:spPr>
          <a:xfrm>
            <a:off x="140872" y="1490945"/>
            <a:ext cx="344380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latin typeface="Calibri "/>
              </a:rPr>
              <a:t>Know the difference between AI enhanced tools and Generative AI tools! </a:t>
            </a:r>
            <a:r>
              <a:rPr lang="en-GB" sz="2000">
                <a:latin typeface="Calibri "/>
              </a:rPr>
              <a:t>Check out our infoskills unit on AI.</a:t>
            </a:r>
            <a:endParaRPr lang="en-US" sz="2000">
              <a:latin typeface="Calibri 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8A5A295-FF6C-EAA7-5024-BD61765C24B4}"/>
              </a:ext>
            </a:extLst>
          </p:cNvPr>
          <p:cNvSpPr txBox="1"/>
          <p:nvPr/>
        </p:nvSpPr>
        <p:spPr>
          <a:xfrm>
            <a:off x="8443648" y="1086599"/>
            <a:ext cx="2404008" cy="461665"/>
          </a:xfrm>
          <a:prstGeom prst="rect">
            <a:avLst/>
          </a:prstGeom>
          <a:solidFill>
            <a:schemeClr val="accent2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solidFill>
                  <a:schemeClr val="bg1"/>
                </a:solidFill>
                <a:latin typeface="Calibri"/>
                <a:ea typeface="Calibri Light"/>
                <a:cs typeface="Calibri Ligh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Generative AI</a:t>
            </a:r>
            <a:endParaRPr lang="en-GB" sz="2400" b="1">
              <a:solidFill>
                <a:schemeClr val="bg1"/>
              </a:solidFill>
              <a:latin typeface="Calibri"/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80502763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046641-9B6D-03BC-6C5E-7D81E32881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DB965D-73D5-A0EB-4F96-E88D47A396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622" y="-101991"/>
            <a:ext cx="11481847" cy="1325563"/>
          </a:xfrm>
        </p:spPr>
        <p:txBody>
          <a:bodyPr/>
          <a:lstStyle/>
          <a:p>
            <a:r>
              <a:rPr lang="en-US" dirty="0"/>
              <a:t> </a:t>
            </a:r>
            <a:r>
              <a:rPr lang="en-US" dirty="0">
                <a:latin typeface="+mn-lt"/>
              </a:rPr>
              <a:t>Add your search question</a:t>
            </a:r>
          </a:p>
        </p:txBody>
      </p:sp>
      <p:sp>
        <p:nvSpPr>
          <p:cNvPr id="4" name="Arrow: Curved Left 3">
            <a:extLst>
              <a:ext uri="{FF2B5EF4-FFF2-40B4-BE49-F238E27FC236}">
                <a16:creationId xmlns:a16="http://schemas.microsoft.com/office/drawing/2014/main" id="{56DD97A1-3171-B7AC-5FDD-5CCC7CA69C08}"/>
              </a:ext>
            </a:extLst>
          </p:cNvPr>
          <p:cNvSpPr/>
          <p:nvPr/>
        </p:nvSpPr>
        <p:spPr>
          <a:xfrm>
            <a:off x="10960322" y="2548626"/>
            <a:ext cx="859147" cy="2560650"/>
          </a:xfrm>
          <a:prstGeom prst="curved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94DF2493-0B11-3648-660D-3FCF0E512588}"/>
              </a:ext>
            </a:extLst>
          </p:cNvPr>
          <p:cNvSpPr/>
          <p:nvPr/>
        </p:nvSpPr>
        <p:spPr>
          <a:xfrm>
            <a:off x="2037273" y="1104387"/>
            <a:ext cx="767817" cy="343118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F5A58BCE-DB6C-CBDC-B7C1-B7EE38C30C1D}"/>
              </a:ext>
            </a:extLst>
          </p:cNvPr>
          <p:cNvSpPr/>
          <p:nvPr/>
        </p:nvSpPr>
        <p:spPr>
          <a:xfrm>
            <a:off x="1651751" y="2021351"/>
            <a:ext cx="771043" cy="343118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FAB868F5-03EB-F22B-B2CA-A24392838D91}"/>
              </a:ext>
            </a:extLst>
          </p:cNvPr>
          <p:cNvSpPr/>
          <p:nvPr/>
        </p:nvSpPr>
        <p:spPr>
          <a:xfrm>
            <a:off x="1603623" y="4165993"/>
            <a:ext cx="817558" cy="343118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C9EFC20-CF39-D889-E9A1-EDED93A4E045}"/>
              </a:ext>
            </a:extLst>
          </p:cNvPr>
          <p:cNvSpPr txBox="1"/>
          <p:nvPr/>
        </p:nvSpPr>
        <p:spPr>
          <a:xfrm>
            <a:off x="326683" y="1038906"/>
            <a:ext cx="189970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Calibri Light" panose="020F0302020204030204" pitchFamily="34" charset="0"/>
                <a:ea typeface="Calibri Light"/>
                <a:cs typeface="Calibri Light" panose="020F0302020204030204" pitchFamily="34" charset="0"/>
              </a:rPr>
              <a:t>Search question.</a:t>
            </a:r>
            <a:endParaRPr lang="en-US" dirty="0">
              <a:latin typeface="Calibri Light" panose="020F0302020204030204" pitchFamily="34" charset="0"/>
              <a:ea typeface="Calibri"/>
              <a:cs typeface="Calibri Light" panose="020F030202020403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AF6F57C-C62D-9FC3-2FC0-3A0594BAF6C5}"/>
              </a:ext>
            </a:extLst>
          </p:cNvPr>
          <p:cNvSpPr txBox="1"/>
          <p:nvPr/>
        </p:nvSpPr>
        <p:spPr>
          <a:xfrm>
            <a:off x="269265" y="1951334"/>
            <a:ext cx="1382486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Calibri Light" panose="020F0302020204030204" pitchFamily="34" charset="0"/>
                <a:ea typeface="Calibri Light"/>
                <a:cs typeface="Calibri Light" panose="020F0302020204030204" pitchFamily="34" charset="0"/>
              </a:rPr>
              <a:t>Results. </a:t>
            </a:r>
            <a:r>
              <a:rPr lang="en-US" b="1" dirty="0">
                <a:latin typeface="Calibri Light" panose="020F0302020204030204" pitchFamily="34" charset="0"/>
                <a:ea typeface="Calibri Light"/>
                <a:cs typeface="Calibri Light" panose="020F0302020204030204" pitchFamily="34" charset="0"/>
              </a:rPr>
              <a:t>Note:</a:t>
            </a:r>
            <a:r>
              <a:rPr lang="en-US" dirty="0">
                <a:latin typeface="Calibri Light" panose="020F0302020204030204" pitchFamily="34" charset="0"/>
                <a:ea typeface="Calibri Light"/>
                <a:cs typeface="Calibri Light" panose="020F0302020204030204" pitchFamily="34" charset="0"/>
              </a:rPr>
              <a:t> not all may be available via our library. </a:t>
            </a:r>
            <a:endParaRPr lang="en-US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5659DFC-483D-D305-569A-BB0A0CC38628}"/>
              </a:ext>
            </a:extLst>
          </p:cNvPr>
          <p:cNvSpPr txBox="1"/>
          <p:nvPr/>
        </p:nvSpPr>
        <p:spPr>
          <a:xfrm>
            <a:off x="257971" y="3908947"/>
            <a:ext cx="1382486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Calibri Light" panose="020F0302020204030204" pitchFamily="34" charset="0"/>
                <a:ea typeface="Calibri Light"/>
                <a:cs typeface="Calibri Light" panose="020F0302020204030204" pitchFamily="34" charset="0"/>
              </a:rPr>
              <a:t>Further related question prompts.</a:t>
            </a:r>
            <a:endParaRPr lang="en-US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D745538-2F6F-4725-B94C-379E98F24C0C}"/>
              </a:ext>
            </a:extLst>
          </p:cNvPr>
          <p:cNvSpPr txBox="1"/>
          <p:nvPr/>
        </p:nvSpPr>
        <p:spPr>
          <a:xfrm>
            <a:off x="10479836" y="994547"/>
            <a:ext cx="1374542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Calibri Light" panose="020F0302020204030204" pitchFamily="34" charset="0"/>
                <a:ea typeface="Calibri Light"/>
                <a:cs typeface="Calibri Light" panose="020F0302020204030204" pitchFamily="34" charset="0"/>
              </a:rPr>
              <a:t>Results from UWTSD library.</a:t>
            </a:r>
            <a:endParaRPr lang="en-US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17" name="Arrow: Right 16">
            <a:extLst>
              <a:ext uri="{FF2B5EF4-FFF2-40B4-BE49-F238E27FC236}">
                <a16:creationId xmlns:a16="http://schemas.microsoft.com/office/drawing/2014/main" id="{D8000A00-B612-6C88-56CC-1E88A2DEDB7C}"/>
              </a:ext>
            </a:extLst>
          </p:cNvPr>
          <p:cNvSpPr/>
          <p:nvPr/>
        </p:nvSpPr>
        <p:spPr>
          <a:xfrm rot="5400000">
            <a:off x="9821712" y="1275946"/>
            <a:ext cx="640951" cy="343118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7BD89EE-C378-199A-9FA8-F9615E15A6D6}"/>
              </a:ext>
            </a:extLst>
          </p:cNvPr>
          <p:cNvSpPr txBox="1"/>
          <p:nvPr/>
        </p:nvSpPr>
        <p:spPr>
          <a:xfrm>
            <a:off x="9172603" y="4755458"/>
            <a:ext cx="1647825" cy="369332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 Light"/>
                <a:hlinkClick r:id="rId2"/>
              </a:rPr>
              <a:t>Library Results</a:t>
            </a:r>
            <a:endParaRPr lang="en-US" dirty="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81DB15F3-D6C1-4E0D-C51D-01E7FAF96D4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429" t="24180" r="66283" b="70313"/>
          <a:stretch/>
        </p:blipFill>
        <p:spPr>
          <a:xfrm>
            <a:off x="2868596" y="994547"/>
            <a:ext cx="6902222" cy="473002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5845B290-1775-5743-EB57-6257958A1EB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1184" t="26019" r="60874" b="47956"/>
          <a:stretch/>
        </p:blipFill>
        <p:spPr>
          <a:xfrm>
            <a:off x="2550323" y="1767981"/>
            <a:ext cx="8130211" cy="2010858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9B1FC090-0C58-E082-AA66-0BA551DA33A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1429" t="51225" r="64006" b="19339"/>
          <a:stretch/>
        </p:blipFill>
        <p:spPr>
          <a:xfrm>
            <a:off x="2651096" y="3828951"/>
            <a:ext cx="5121729" cy="1702298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414F88DC-8206-4E43-609E-248E6B3AB276}"/>
              </a:ext>
            </a:extLst>
          </p:cNvPr>
          <p:cNvSpPr/>
          <p:nvPr/>
        </p:nvSpPr>
        <p:spPr>
          <a:xfrm>
            <a:off x="9325542" y="2060084"/>
            <a:ext cx="1290171" cy="1697400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046385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56424-351B-F77F-0BC7-0FE537205E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801" y="148767"/>
            <a:ext cx="10795518" cy="679369"/>
          </a:xfrm>
        </p:spPr>
        <p:txBody>
          <a:bodyPr anchor="b">
            <a:normAutofit fontScale="90000"/>
          </a:bodyPr>
          <a:lstStyle/>
          <a:p>
            <a:r>
              <a:rPr lang="en-GB">
                <a:latin typeface="+mn-lt"/>
              </a:rPr>
              <a:t>AI CRAAP Test</a:t>
            </a:r>
          </a:p>
        </p:txBody>
      </p:sp>
      <p:pic>
        <p:nvPicPr>
          <p:cNvPr id="7" name="Picture Placeholder 6" descr="A diagram of a company's company's company's company's company's company's company's company's company's company's company's company'&#10;&#10;AI-generated content may be incorrect.">
            <a:extLst>
              <a:ext uri="{FF2B5EF4-FFF2-40B4-BE49-F238E27FC236}">
                <a16:creationId xmlns:a16="http://schemas.microsoft.com/office/drawing/2014/main" id="{7993DC1A-3BAF-7D86-8926-F5971297481D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9"/>
          <a:stretch>
            <a:fillRect/>
          </a:stretch>
        </p:blipFill>
        <p:spPr>
          <a:xfrm>
            <a:off x="1938068" y="749557"/>
            <a:ext cx="8625474" cy="4616210"/>
          </a:xfrm>
          <a:noFill/>
          <a:ln>
            <a:noFill/>
          </a:ln>
          <a:effectLst/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3EFE270-3905-E6D5-E3A9-88649CFC904D}"/>
              </a:ext>
            </a:extLst>
          </p:cNvPr>
          <p:cNvSpPr txBox="1"/>
          <p:nvPr/>
        </p:nvSpPr>
        <p:spPr>
          <a:xfrm>
            <a:off x="5459220" y="5365767"/>
            <a:ext cx="65892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Adapted and reproduced with kind permission from </a:t>
            </a:r>
            <a:r>
              <a:rPr lang="en-GB" sz="16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Bristol University Library.</a:t>
            </a:r>
            <a:endParaRPr lang="en-US" sz="16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2D34101-1C02-A2E4-CDC3-0B50B3F91F5E}"/>
              </a:ext>
            </a:extLst>
          </p:cNvPr>
          <p:cNvSpPr txBox="1"/>
          <p:nvPr/>
        </p:nvSpPr>
        <p:spPr>
          <a:xfrm>
            <a:off x="10191064" y="210948"/>
            <a:ext cx="1794510" cy="400110"/>
          </a:xfrm>
          <a:prstGeom prst="rect">
            <a:avLst/>
          </a:prstGeom>
          <a:solidFill>
            <a:schemeClr val="accent2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bg1"/>
                </a:solidFill>
                <a:latin typeface="Calibri"/>
                <a:ea typeface="Calibri Light"/>
                <a:cs typeface="Calibri Ligh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Generative AI</a:t>
            </a:r>
            <a:endParaRPr lang="en-GB" sz="2000" b="1">
              <a:solidFill>
                <a:schemeClr val="bg1"/>
              </a:solidFill>
              <a:latin typeface="Calibri"/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106259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31353"/>
    </mc:Choice>
    <mc:Fallback xmlns="">
      <p:transition advTm="31353"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768CE3-4A33-B133-D1DE-47AFAF9FC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971" y="365125"/>
            <a:ext cx="11077095" cy="576707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+mn-lt"/>
              </a:rPr>
              <a:t>Grey Literature</a:t>
            </a:r>
            <a:endParaRPr lang="en-US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C5F206-4AAC-7A3C-C2F1-329DBF9EFBA5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1" y="1481427"/>
            <a:ext cx="11203732" cy="417870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>
                <a:latin typeface="Calibri "/>
                <a:ea typeface="Calibri"/>
                <a:cs typeface="Calibri"/>
              </a:rPr>
              <a:t>Includes a wide range of information found outside of library databases. It can provide useful statistics, information, opinion, and case studies.</a:t>
            </a:r>
            <a:endParaRPr lang="en-GB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400" b="1">
                <a:latin typeface="Calibri "/>
                <a:ea typeface="Calibri"/>
                <a:cs typeface="Calibri"/>
              </a:rPr>
              <a:t>They are not however, typically peer-reviewed.</a:t>
            </a:r>
          </a:p>
          <a:p>
            <a:pPr marL="0" indent="0">
              <a:buNone/>
            </a:pPr>
            <a:endParaRPr lang="en-GB" sz="2400">
              <a:latin typeface="Calibri 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>
                <a:latin typeface="Calibri "/>
                <a:ea typeface="Calibri" panose="020F0502020204030204" pitchFamily="34" charset="0"/>
                <a:cs typeface="Calibri" panose="020F0502020204030204" pitchFamily="34" charset="0"/>
              </a:rPr>
              <a:t>Sources can include: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>
                <a:latin typeface="Calibri "/>
              </a:rPr>
              <a:t>Government information and legislation.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>
                <a:latin typeface="Calibri "/>
              </a:rPr>
              <a:t>Non-governmental organisations (NGO’s) e.g. World Health Organisation (WHO).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>
                <a:latin typeface="Calibri "/>
              </a:rPr>
              <a:t>Professional bodies.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>
                <a:latin typeface="Calibri "/>
              </a:rPr>
              <a:t>Charities.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56DBA38-5AD3-C606-19C0-E6E3B9398B9D}"/>
              </a:ext>
            </a:extLst>
          </p:cNvPr>
          <p:cNvSpPr txBox="1"/>
          <p:nvPr/>
        </p:nvSpPr>
        <p:spPr>
          <a:xfrm>
            <a:off x="8842397" y="627796"/>
            <a:ext cx="2778130" cy="400110"/>
          </a:xfrm>
          <a:prstGeom prst="rect">
            <a:avLst/>
          </a:prstGeom>
          <a:solidFill>
            <a:schemeClr val="accent2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bg1"/>
                </a:solidFill>
                <a:latin typeface="Calibri"/>
                <a:ea typeface="Calibri Light"/>
                <a:cs typeface="Calibri Ligh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Searching the internet</a:t>
            </a:r>
            <a:endParaRPr lang="en-GB" sz="2000" b="1">
              <a:solidFill>
                <a:schemeClr val="bg1"/>
              </a:solidFill>
              <a:latin typeface="Calibri"/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509503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2026">
        <p:fade/>
      </p:transition>
    </mc:Choice>
    <mc:Fallback xmlns="">
      <p:transition spd="med" advTm="12026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D28DA-0DB6-4E34-82AF-C1D51C98A4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65586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3600">
                <a:latin typeface="+mn-lt"/>
                <a:ea typeface="+mj-lt"/>
                <a:cs typeface="+mj-lt"/>
              </a:rPr>
              <a:t>Linking Google Scholar </a:t>
            </a:r>
            <a:endParaRPr lang="en-US" sz="3600">
              <a:latin typeface="+mn-lt"/>
              <a:ea typeface="+mj-lt"/>
              <a:cs typeface="+mj-lt"/>
            </a:endParaRPr>
          </a:p>
        </p:txBody>
      </p:sp>
      <p:pic>
        <p:nvPicPr>
          <p:cNvPr id="7" name="Picture 7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FB108C15-F2FE-4A53-AF63-DF36E20893B5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4838282" y="1458553"/>
            <a:ext cx="6913781" cy="3501610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89AB2D8-9A8D-4973-B548-8E49626686EF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204886" y="1796774"/>
            <a:ext cx="4504892" cy="386888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US" sz="2200">
                <a:latin typeface="Calibri "/>
                <a:cs typeface="Calibri"/>
              </a:rPr>
              <a:t>Search for Google Scholar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200">
                <a:latin typeface="Calibri "/>
                <a:cs typeface="Calibri"/>
              </a:rPr>
              <a:t>Click on site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200">
                <a:latin typeface="Calibri "/>
                <a:cs typeface="Calibri"/>
              </a:rPr>
              <a:t>Click on 3 lines (top left of page)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200">
                <a:latin typeface="Calibri "/>
                <a:cs typeface="Calibri"/>
              </a:rPr>
              <a:t>Choose settings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200">
                <a:latin typeface="Calibri "/>
                <a:cs typeface="Calibri"/>
              </a:rPr>
              <a:t>Click library links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200">
                <a:latin typeface="Calibri "/>
                <a:cs typeface="Calibri"/>
              </a:rPr>
              <a:t>Type in UW Trinity 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200">
                <a:latin typeface="Calibri "/>
                <a:cs typeface="Calibri"/>
              </a:rPr>
              <a:t>Click search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200">
                <a:latin typeface="Calibri "/>
                <a:cs typeface="Calibri"/>
              </a:rPr>
              <a:t>Tick the box with View it @ UWTSD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200">
                <a:latin typeface="Calibri "/>
                <a:cs typeface="Calibri"/>
              </a:rPr>
              <a:t>Save</a:t>
            </a:r>
          </a:p>
          <a:p>
            <a:pPr marL="342900" indent="-342900">
              <a:buFont typeface="Arial" panose="05000000000000000000" pitchFamily="2" charset="2"/>
              <a:buChar char="•"/>
            </a:pPr>
            <a:endParaRPr lang="en-US" sz="2000">
              <a:latin typeface="Calibri "/>
              <a:cs typeface="Calibri"/>
            </a:endParaRPr>
          </a:p>
          <a:p>
            <a:endParaRPr lang="en-US" sz="2000"/>
          </a:p>
          <a:p>
            <a:endParaRPr lang="en-US" sz="2000"/>
          </a:p>
          <a:p>
            <a:pPr marL="0"/>
            <a:endParaRPr lang="en-US" sz="20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35E9544-5610-7EB8-A04C-4E8E483C2234}"/>
              </a:ext>
            </a:extLst>
          </p:cNvPr>
          <p:cNvSpPr txBox="1"/>
          <p:nvPr/>
        </p:nvSpPr>
        <p:spPr>
          <a:xfrm>
            <a:off x="439937" y="1076844"/>
            <a:ext cx="257088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b="1">
                <a:solidFill>
                  <a:srgbClr val="0070C0"/>
                </a:solidFill>
                <a:latin typeface="Calibri Light"/>
              </a:rPr>
              <a:t>G</a:t>
            </a:r>
            <a:r>
              <a:rPr lang="en-GB" sz="2400" b="1">
                <a:solidFill>
                  <a:srgbClr val="FF0000"/>
                </a:solidFill>
                <a:latin typeface="Calibri Light"/>
              </a:rPr>
              <a:t>o</a:t>
            </a:r>
            <a:r>
              <a:rPr lang="en-GB" sz="2400" b="1">
                <a:solidFill>
                  <a:srgbClr val="FFC000"/>
                </a:solidFill>
                <a:latin typeface="Calibri Light"/>
              </a:rPr>
              <a:t>o</a:t>
            </a:r>
            <a:r>
              <a:rPr lang="en-GB" sz="2400" b="1">
                <a:solidFill>
                  <a:srgbClr val="0070C0"/>
                </a:solidFill>
                <a:latin typeface="Calibri Light"/>
              </a:rPr>
              <a:t>g</a:t>
            </a:r>
            <a:r>
              <a:rPr lang="en-GB" sz="2400" b="1">
                <a:solidFill>
                  <a:srgbClr val="00B050"/>
                </a:solidFill>
                <a:latin typeface="Calibri Light"/>
              </a:rPr>
              <a:t>l</a:t>
            </a:r>
            <a:r>
              <a:rPr lang="en-GB" sz="2400" b="1">
                <a:solidFill>
                  <a:srgbClr val="FF0000"/>
                </a:solidFill>
                <a:latin typeface="Calibri Light"/>
              </a:rPr>
              <a:t>e</a:t>
            </a:r>
            <a:r>
              <a:rPr lang="en-GB" sz="2400" b="1">
                <a:latin typeface="Calibri Light"/>
              </a:rPr>
              <a:t> </a:t>
            </a:r>
            <a:r>
              <a:rPr lang="en-GB" sz="2400" b="1">
                <a:solidFill>
                  <a:srgbClr val="7F7F7F"/>
                </a:solidFill>
                <a:latin typeface="Calibri Light"/>
              </a:rPr>
              <a:t>Scholar </a:t>
            </a:r>
            <a:r>
              <a:rPr lang="en-GB" sz="2400">
                <a:latin typeface="Calibri Light"/>
                <a:ea typeface="Calibri Light"/>
                <a:cs typeface="Calibri Light"/>
              </a:rPr>
              <a:t>​</a:t>
            </a:r>
            <a:endParaRPr lang="en-GB" sz="2400">
              <a:cs typeface="Calibri Ligh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C99E3EC-8E5C-0E01-7286-693C1C203626}"/>
              </a:ext>
            </a:extLst>
          </p:cNvPr>
          <p:cNvSpPr txBox="1"/>
          <p:nvPr/>
        </p:nvSpPr>
        <p:spPr>
          <a:xfrm>
            <a:off x="8890638" y="536579"/>
            <a:ext cx="2570884" cy="400110"/>
          </a:xfrm>
          <a:prstGeom prst="rect">
            <a:avLst/>
          </a:prstGeom>
          <a:solidFill>
            <a:schemeClr val="accent2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bg1"/>
                </a:solidFill>
                <a:latin typeface="Calibri"/>
                <a:ea typeface="Calibri Light"/>
                <a:cs typeface="Calibri Light"/>
              </a:rPr>
              <a:t>Advanced Searching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776EB25-2C34-C1B4-2D9C-8EC0FE1165E4}"/>
              </a:ext>
            </a:extLst>
          </p:cNvPr>
          <p:cNvSpPr txBox="1"/>
          <p:nvPr/>
        </p:nvSpPr>
        <p:spPr>
          <a:xfrm>
            <a:off x="8686800" y="5213062"/>
            <a:ext cx="2633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hlinkClick r:id="rId3"/>
              </a:rPr>
              <a:t>Google Scholar help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880530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07E5BA-D8B4-B06B-10D5-6781DB80F6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583102"/>
          </a:xfrm>
        </p:spPr>
        <p:txBody>
          <a:bodyPr>
            <a:normAutofit fontScale="90000"/>
          </a:bodyPr>
          <a:lstStyle/>
          <a:p>
            <a:r>
              <a:rPr lang="en-GB">
                <a:latin typeface="Calibri"/>
                <a:ea typeface="Calibri"/>
                <a:cs typeface="Calibri"/>
              </a:rPr>
              <a:t>Google Scholar Labs – AI enhanced tool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F97AD65-5B72-4147-4DE9-A537A167F7F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1963" t="51" r="-60" b="-386"/>
          <a:stretch>
            <a:fillRect/>
          </a:stretch>
        </p:blipFill>
        <p:spPr>
          <a:xfrm>
            <a:off x="660156" y="1320604"/>
            <a:ext cx="4383909" cy="394519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BED35E8-A08F-F3D3-A22A-91011BC425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72488" y="1255020"/>
            <a:ext cx="4959356" cy="3858846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11" name="Arrow: Right 10">
            <a:extLst>
              <a:ext uri="{FF2B5EF4-FFF2-40B4-BE49-F238E27FC236}">
                <a16:creationId xmlns:a16="http://schemas.microsoft.com/office/drawing/2014/main" id="{952C0F7E-E7CC-2CD0-D6DA-442E5741170F}"/>
              </a:ext>
            </a:extLst>
          </p:cNvPr>
          <p:cNvSpPr/>
          <p:nvPr/>
        </p:nvSpPr>
        <p:spPr>
          <a:xfrm>
            <a:off x="4484815" y="1255020"/>
            <a:ext cx="1408253" cy="494401"/>
          </a:xfrm>
          <a:prstGeom prst="rightArrow">
            <a:avLst/>
          </a:prstGeom>
          <a:solidFill>
            <a:srgbClr val="ED7D3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131A799-BFC1-EF0D-5F10-5B8179339D8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0156" y="1241791"/>
            <a:ext cx="3486150" cy="46672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D2B0A8C-4AB6-0D3E-78A1-19651C05BD77}"/>
              </a:ext>
            </a:extLst>
          </p:cNvPr>
          <p:cNvSpPr txBox="1"/>
          <p:nvPr/>
        </p:nvSpPr>
        <p:spPr>
          <a:xfrm>
            <a:off x="6520720" y="5340829"/>
            <a:ext cx="2633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5"/>
              </a:rPr>
              <a:t>Google Scholar blog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233889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A9A578-6794-2B42-B9E0-2832C293D5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78467"/>
            <a:ext cx="11481847" cy="549275"/>
          </a:xfrm>
        </p:spPr>
        <p:txBody>
          <a:bodyPr>
            <a:normAutofit fontScale="90000"/>
          </a:bodyPr>
          <a:lstStyle/>
          <a:p>
            <a:r>
              <a:rPr lang="en-GB">
                <a:latin typeface="+mn-lt"/>
              </a:rPr>
              <a:t>LibKey Nomad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78D22F-C7A1-7451-24A4-44A79D34D8E5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90261" y="1454828"/>
            <a:ext cx="4842393" cy="342900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anose="05000000000000000000" pitchFamily="2" charset="2"/>
              <a:buChar char="•"/>
            </a:pPr>
            <a:r>
              <a:rPr lang="en-GB" sz="24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Automatically provides full-text access to journal articles and eBooks subscribed to by UWTSD or open access alternatives while you are carrying out your research on the web.</a:t>
            </a:r>
          </a:p>
          <a:p>
            <a:pPr>
              <a:buFont typeface="Arial" panose="05000000000000000000" pitchFamily="2" charset="2"/>
              <a:buChar char="•"/>
            </a:pPr>
            <a:endParaRPr lang="en-GB" sz="2400" dirty="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>
              <a:buFont typeface="Arial" panose="05000000000000000000" pitchFamily="2" charset="2"/>
              <a:buChar char="•"/>
            </a:pPr>
            <a:r>
              <a:rPr lang="en-GB" sz="24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It is pre-installed on UWTSD devices.</a:t>
            </a:r>
          </a:p>
        </p:txBody>
      </p:sp>
      <p:pic>
        <p:nvPicPr>
          <p:cNvPr id="4" name="Picture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B32091AE-2AA7-B710-12F9-BE47903678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9601" y="513241"/>
            <a:ext cx="6145575" cy="3982461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CDD39C3-A2E9-CCF7-9FEE-EF4AE32AEEDA}"/>
              </a:ext>
            </a:extLst>
          </p:cNvPr>
          <p:cNvSpPr txBox="1"/>
          <p:nvPr/>
        </p:nvSpPr>
        <p:spPr>
          <a:xfrm>
            <a:off x="6738620" y="5063142"/>
            <a:ext cx="331304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cs typeface="Calibri Light"/>
                <a:hlinkClick r:id="rId3"/>
              </a:rPr>
              <a:t>Library :Resources for Research</a:t>
            </a:r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0287EE9-3D22-2BD7-C4A3-9C71CB8C515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589807" y="4765978"/>
            <a:ext cx="1250259" cy="1235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151972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44FD9E6-A011-4D66-8F1A-F6982721B1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7" y="520573"/>
            <a:ext cx="5640574" cy="530987"/>
          </a:xfrm>
        </p:spPr>
        <p:txBody>
          <a:bodyPr>
            <a:normAutofit fontScale="90000"/>
          </a:bodyPr>
          <a:lstStyle/>
          <a:p>
            <a:r>
              <a:rPr lang="en-GB">
                <a:latin typeface="+mn-lt"/>
              </a:rPr>
              <a:t>Need More?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EA25130-E6E9-4C65-AADF-A9CA0BD4DDD4}"/>
              </a:ext>
            </a:extLst>
          </p:cNvPr>
          <p:cNvSpPr txBox="1"/>
          <p:nvPr/>
        </p:nvSpPr>
        <p:spPr>
          <a:xfrm>
            <a:off x="358219" y="2015234"/>
            <a:ext cx="5737781" cy="3046988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2400">
                <a:latin typeface="Arial"/>
                <a:cs typeface="Arial"/>
              </a:rPr>
              <a:t>Can’t find what you need? </a:t>
            </a:r>
            <a:r>
              <a:rPr lang="en-GB" sz="2400">
                <a:solidFill>
                  <a:srgbClr val="007F7C"/>
                </a:solidFill>
                <a:latin typeface="Arial"/>
                <a:cs typeface="Arial"/>
                <a:hlinkClick r:id="rId3"/>
              </a:rPr>
              <a:t>Contact us for help</a:t>
            </a:r>
            <a:r>
              <a:rPr lang="en-GB" sz="2400">
                <a:latin typeface="Arial"/>
                <a:cs typeface="Arial"/>
              </a:rPr>
              <a:t>.</a:t>
            </a:r>
          </a:p>
          <a:p>
            <a:pPr marL="0" indent="0">
              <a:lnSpc>
                <a:spcPct val="100000"/>
              </a:lnSpc>
              <a:buNone/>
            </a:pP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>
                <a:latin typeface="Arial"/>
                <a:cs typeface="Arial"/>
              </a:rPr>
              <a:t>If we don’t have what you need, please request it via our </a:t>
            </a:r>
            <a:r>
              <a:rPr lang="en-GB" sz="2400">
                <a:latin typeface="Arial"/>
                <a:cs typeface="Arial"/>
                <a:hlinkClick r:id="rId4"/>
              </a:rPr>
              <a:t>NeedMore</a:t>
            </a:r>
            <a:r>
              <a:rPr lang="en-GB" sz="2400">
                <a:latin typeface="Arial"/>
                <a:cs typeface="Arial"/>
              </a:rPr>
              <a:t> Service. </a:t>
            </a: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Content Placeholder 3">
            <a:extLst>
              <a:ext uri="{FF2B5EF4-FFF2-40B4-BE49-F238E27FC236}">
                <a16:creationId xmlns:a16="http://schemas.microsoft.com/office/drawing/2014/main" id="{EB18924D-74BA-49DB-8E9B-609CA9185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35" r="11735"/>
          <a:stretch>
            <a:fillRect/>
          </a:stretch>
        </p:blipFill>
        <p:spPr>
          <a:xfrm>
            <a:off x="6196351" y="0"/>
            <a:ext cx="5995649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5194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D6AF236A-9847-44A0-9842-6E3040D93A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588147"/>
          </a:xfrm>
        </p:spPr>
        <p:txBody>
          <a:bodyPr>
            <a:normAutofit fontScale="90000"/>
          </a:bodyPr>
          <a:lstStyle/>
          <a:p>
            <a:r>
              <a:rPr lang="en-GB">
                <a:latin typeface="+mn-lt"/>
              </a:rPr>
              <a:t>Harvard Referencing Style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5152E7C-B9D6-4817-8E4D-28BC1A7D07AC}"/>
              </a:ext>
            </a:extLst>
          </p:cNvPr>
          <p:cNvSpPr txBox="1"/>
          <p:nvPr/>
        </p:nvSpPr>
        <p:spPr>
          <a:xfrm>
            <a:off x="422779" y="1180121"/>
            <a:ext cx="7851898" cy="418576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400">
                <a:latin typeface="Arial"/>
                <a:cs typeface="Arial"/>
              </a:rPr>
              <a:t>There are many different styles of referencing and different versions of each style.</a:t>
            </a:r>
            <a:endParaRPr lang="en-US" sz="2400" b="1">
              <a:solidFill>
                <a:srgbClr val="007F7C"/>
              </a:solidFill>
              <a:latin typeface="Calibri Light"/>
              <a:ea typeface="Calibri Light"/>
              <a:cs typeface="Calibri Ligh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GB" sz="2400">
              <a:latin typeface="Arial"/>
              <a:cs typeface="Arial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We use Harvard Referencing, following the </a:t>
            </a:r>
            <a:r>
              <a:rPr lang="en-GB" sz="2400" b="1">
                <a:solidFill>
                  <a:srgbClr val="007F7C"/>
                </a:solidFill>
                <a:latin typeface="Arial"/>
                <a:cs typeface="Arial"/>
              </a:rPr>
              <a:t>Cite Them Right 13th edition. </a:t>
            </a:r>
            <a:endParaRPr lang="en-US" sz="2400" b="1">
              <a:solidFill>
                <a:srgbClr val="007F7C"/>
              </a:solidFill>
              <a:ea typeface="Calibri Light"/>
              <a:cs typeface="Calibri Light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GB" sz="2400" b="1">
              <a:solidFill>
                <a:srgbClr val="007F7C"/>
              </a:solidFill>
              <a:latin typeface="Arial"/>
              <a:cs typeface="Arial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>
                <a:latin typeface="Arial"/>
                <a:cs typeface="Arial"/>
                <a:hlinkClick r:id="rId3"/>
              </a:rPr>
              <a:t>Database</a:t>
            </a:r>
            <a:r>
              <a:rPr lang="en-GB" sz="2400">
                <a:latin typeface="Arial"/>
                <a:cs typeface="Arial"/>
              </a:rPr>
              <a:t> available through the library.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GB" sz="2400">
              <a:latin typeface="Arial"/>
              <a:cs typeface="Arial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Our handbook and further support and guidance found in </a:t>
            </a:r>
            <a:r>
              <a:rPr lang="en-GB" sz="2400">
                <a:latin typeface="Arial"/>
                <a:cs typeface="Arial"/>
                <a:hlinkClick r:id="rId4"/>
              </a:rPr>
              <a:t>Infoskills</a:t>
            </a:r>
            <a:r>
              <a:rPr lang="en-GB" sz="2400">
                <a:latin typeface="Arial"/>
                <a:cs typeface="Arial"/>
              </a:rPr>
              <a:t> on Library website and </a:t>
            </a:r>
            <a:r>
              <a:rPr lang="en-GB" sz="2400">
                <a:latin typeface="Arial"/>
                <a:cs typeface="Arial"/>
                <a:hlinkClick r:id="rId5"/>
              </a:rPr>
              <a:t>Moodle</a:t>
            </a:r>
            <a:endParaRPr lang="en-GB" sz="2400">
              <a:latin typeface="Arial"/>
              <a:cs typeface="Arial"/>
            </a:endParaRPr>
          </a:p>
        </p:txBody>
      </p:sp>
      <p:pic>
        <p:nvPicPr>
          <p:cNvPr id="2" name="Picture 1" descr="A blue book cover with white text&#10;&#10;Description automatically generated">
            <a:extLst>
              <a:ext uri="{FF2B5EF4-FFF2-40B4-BE49-F238E27FC236}">
                <a16:creationId xmlns:a16="http://schemas.microsoft.com/office/drawing/2014/main" id="{E323065C-ABA5-8CF4-A725-5661CE8BDCF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61504" y="1128831"/>
            <a:ext cx="3178562" cy="4288340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7E1CADA-C903-71AB-53D3-9D4458B44A86}"/>
              </a:ext>
            </a:extLst>
          </p:cNvPr>
          <p:cNvSpPr txBox="1"/>
          <p:nvPr/>
        </p:nvSpPr>
        <p:spPr>
          <a:xfrm>
            <a:off x="9475854" y="365125"/>
            <a:ext cx="1816986" cy="400110"/>
          </a:xfrm>
          <a:prstGeom prst="rect">
            <a:avLst/>
          </a:prstGeom>
          <a:solidFill>
            <a:schemeClr val="accent2"/>
          </a:solidFill>
          <a:ln w="5715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bg1"/>
                </a:solidFill>
                <a:latin typeface="Calibri"/>
                <a:ea typeface="Calibri Light"/>
                <a:cs typeface="Calibri Light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Referencing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992311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17906078-604B-44F8-A239-19312807BC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955262" y="1276437"/>
            <a:ext cx="5942044" cy="100391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Lisa Ellis: 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l.ellis@uwtsd.ac.uk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Emily Wild: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emily.wild@uwtsd.ac.uk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8558DB5-790B-7EB9-7057-7CCEDD737E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465" y="251994"/>
            <a:ext cx="10795518" cy="659960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+mn-lt"/>
              </a:rPr>
              <a:t>Contact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A702D1B-954C-5D98-BEAE-B40AB4BD77DB}"/>
              </a:ext>
            </a:extLst>
          </p:cNvPr>
          <p:cNvCxnSpPr>
            <a:cxnSpLocks/>
          </p:cNvCxnSpPr>
          <p:nvPr/>
        </p:nvCxnSpPr>
        <p:spPr>
          <a:xfrm>
            <a:off x="5976052" y="2462842"/>
            <a:ext cx="564467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881144C6-7DB8-E5EC-6396-4C52E85F1624}"/>
              </a:ext>
            </a:extLst>
          </p:cNvPr>
          <p:cNvSpPr txBox="1"/>
          <p:nvPr/>
        </p:nvSpPr>
        <p:spPr>
          <a:xfrm>
            <a:off x="5976052" y="2633964"/>
            <a:ext cx="6342744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Library:    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library@uwtsd.ac.uk</a:t>
            </a: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3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Infoskills: 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infoskills@uwtsd.ac.uk</a:t>
            </a: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Library Chat: 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pic>
        <p:nvPicPr>
          <p:cNvPr id="1028" name="Picture 4" descr="A tablet with words on it&#10;&#10;Description automatically generated">
            <a:extLst>
              <a:ext uri="{FF2B5EF4-FFF2-40B4-BE49-F238E27FC236}">
                <a16:creationId xmlns:a16="http://schemas.microsoft.com/office/drawing/2014/main" id="{A39D1D79-D595-B0FC-0819-7778881B5C3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953" r="-1"/>
          <a:stretch/>
        </p:blipFill>
        <p:spPr bwMode="auto">
          <a:xfrm>
            <a:off x="8962" y="1169316"/>
            <a:ext cx="4748496" cy="4519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>
            <a:hlinkClick r:id="rId8"/>
            <a:extLst>
              <a:ext uri="{FF2B5EF4-FFF2-40B4-BE49-F238E27FC236}">
                <a16:creationId xmlns:a16="http://schemas.microsoft.com/office/drawing/2014/main" id="{6CE3850F-2918-F351-623C-BFF1CE5C4347}"/>
              </a:ext>
            </a:extLst>
          </p:cNvPr>
          <p:cNvPicPr>
            <a:picLocks noChangeAspect="1"/>
          </p:cNvPicPr>
          <p:nvPr/>
        </p:nvPicPr>
        <p:blipFill>
          <a:blip r:embed="rId9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287359" y="4622548"/>
            <a:ext cx="1022060" cy="94518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E492D92-BDFD-AC37-D116-6527E0CE69F9}"/>
              </a:ext>
            </a:extLst>
          </p:cNvPr>
          <p:cNvSpPr txBox="1">
            <a:spLocks/>
          </p:cNvSpPr>
          <p:nvPr/>
        </p:nvSpPr>
        <p:spPr>
          <a:xfrm>
            <a:off x="82296" y="5318459"/>
            <a:ext cx="3265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Source: </a:t>
            </a:r>
            <a:r>
              <a:rPr lang="en-GB" dirty="0" err="1">
                <a:solidFill>
                  <a:schemeClr val="bg1">
                    <a:lumMod val="95000"/>
                  </a:schemeClr>
                </a:solidFill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Pixabay</a:t>
            </a:r>
            <a:r>
              <a:rPr lang="en-GB" dirty="0">
                <a:solidFill>
                  <a:schemeClr val="bg1">
                    <a:lumMod val="95000"/>
                  </a:schemeClr>
                </a:solidFill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 image by Geralt</a:t>
            </a:r>
            <a:endParaRPr lang="en-GB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9667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1702">
        <p:fade/>
      </p:transition>
    </mc:Choice>
    <mc:Fallback xmlns="">
      <p:transition spd="med" advTm="11702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E86E9C7-E461-7451-46B5-33D2A86AAE2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18041" y="2351916"/>
            <a:ext cx="6216669" cy="2063009"/>
          </a:xfrm>
        </p:spPr>
        <p:txBody>
          <a:bodyPr/>
          <a:lstStyle/>
          <a:p>
            <a:pPr marL="0" indent="0">
              <a:buNone/>
            </a:pPr>
            <a:r>
              <a:rPr lang="en-GB" sz="3200"/>
              <a:t>If you have 5 minutes, please scan the QR code and complete our short feedback form. </a:t>
            </a:r>
            <a:endParaRPr lang="en-US" sz="3200"/>
          </a:p>
          <a:p>
            <a:pPr marL="0" indent="0">
              <a:buNone/>
            </a:pPr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AD2A3C2-607A-5495-7A4D-0E67A45321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477" y="268475"/>
            <a:ext cx="10795518" cy="1066660"/>
          </a:xfrm>
        </p:spPr>
        <p:txBody>
          <a:bodyPr/>
          <a:lstStyle/>
          <a:p>
            <a:r>
              <a:rPr lang="en-GB" b="1">
                <a:latin typeface="+mn-lt"/>
              </a:rPr>
              <a:t>Let us know how we did…</a:t>
            </a:r>
            <a:endParaRPr lang="en-US" b="1">
              <a:latin typeface="+mn-lt"/>
            </a:endParaRP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1D0092F4-2DF8-F51E-6E79-29C8D83B37E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5065" r="5065"/>
          <a:stretch/>
        </p:blipFill>
        <p:spPr>
          <a:xfrm>
            <a:off x="7683959" y="992937"/>
            <a:ext cx="4120564" cy="4630810"/>
          </a:xfrm>
        </p:spPr>
      </p:pic>
    </p:spTree>
    <p:extLst>
      <p:ext uri="{BB962C8B-B14F-4D97-AF65-F5344CB8AC3E}">
        <p14:creationId xmlns:p14="http://schemas.microsoft.com/office/powerpoint/2010/main" val="13398735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3dbf9b-b85b-46a0-94f1-894078c07ecd" xsi:nil="true"/>
    <lcf76f155ced4ddcb4097134ff3c332f xmlns="211f9404-bca0-4bcf-9c1d-965ccb6f8d2d">
      <Terms xmlns="http://schemas.microsoft.com/office/infopath/2007/PartnerControls"/>
    </lcf76f155ced4ddcb4097134ff3c332f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ab2a199a1a827bb2a776a2aab96a8706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8f65977e4c16e8d6e64cbf3bcd3168e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D040630-A62C-4063-B6E2-E8C2D35B5414}">
  <ds:schemaRefs>
    <ds:schemaRef ds:uri="http://purl.org/dc/terms/"/>
    <ds:schemaRef ds:uri="http://www.w3.org/XML/1998/namespace"/>
    <ds:schemaRef ds:uri="http://schemas.microsoft.com/office/infopath/2007/PartnerControls"/>
    <ds:schemaRef ds:uri="http://purl.org/dc/elements/1.1/"/>
    <ds:schemaRef ds:uri="http://schemas.microsoft.com/office/2006/documentManagement/types"/>
    <ds:schemaRef ds:uri="303dbf9b-b85b-46a0-94f1-894078c07ecd"/>
    <ds:schemaRef ds:uri="211f9404-bca0-4bcf-9c1d-965ccb6f8d2d"/>
    <ds:schemaRef ds:uri="http://purl.org/dc/dcmitype/"/>
    <ds:schemaRef ds:uri="http://schemas.openxmlformats.org/package/2006/metadata/core-properties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980E6990-2BAD-4C9B-94C1-F2D088B1672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005B358-F4C1-4779-9208-30E86E3F7A2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2172</Words>
  <Application>Microsoft Office PowerPoint</Application>
  <PresentationFormat>Widescreen</PresentationFormat>
  <Paragraphs>397</Paragraphs>
  <Slides>41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41</vt:i4>
      </vt:variant>
    </vt:vector>
  </HeadingPairs>
  <TitlesOfParts>
    <vt:vector size="52" baseType="lpstr">
      <vt:lpstr>Arial,Sans-Serif</vt:lpstr>
      <vt:lpstr>Calibri </vt:lpstr>
      <vt:lpstr>Aptos</vt:lpstr>
      <vt:lpstr>Arial</vt:lpstr>
      <vt:lpstr>Calibri</vt:lpstr>
      <vt:lpstr>Calibri Light</vt:lpstr>
      <vt:lpstr>Comic Sans MS</vt:lpstr>
      <vt:lpstr>Wingdings</vt:lpstr>
      <vt:lpstr>UWTSD Holding Page</vt:lpstr>
      <vt:lpstr>UWTSD Text 2</vt:lpstr>
      <vt:lpstr>UWTSD Logo Variations place image in Background</vt:lpstr>
      <vt:lpstr>PowerPoint Presentation</vt:lpstr>
      <vt:lpstr>PowerPoint Presentation</vt:lpstr>
      <vt:lpstr>Aims of today's session</vt:lpstr>
      <vt:lpstr>Information Skills Librarians</vt:lpstr>
      <vt:lpstr>Links in presentation</vt:lpstr>
      <vt:lpstr>Evaluating Information</vt:lpstr>
      <vt:lpstr>Library catalogue search.</vt:lpstr>
      <vt:lpstr>Advanced searching </vt:lpstr>
      <vt:lpstr>Phrase searching &amp; terminology</vt:lpstr>
      <vt:lpstr>PowerPoint Presentation</vt:lpstr>
      <vt:lpstr>Advanced Search</vt:lpstr>
      <vt:lpstr>Subject Headings</vt:lpstr>
      <vt:lpstr>Results </vt:lpstr>
      <vt:lpstr>Tips</vt:lpstr>
      <vt:lpstr>Also try... </vt:lpstr>
      <vt:lpstr>Search for journals - Browzine</vt:lpstr>
      <vt:lpstr>Search by Subject</vt:lpstr>
      <vt:lpstr>Searching within a single journal </vt:lpstr>
      <vt:lpstr>Why use individual databases?</vt:lpstr>
      <vt:lpstr>Database Search</vt:lpstr>
      <vt:lpstr>Box of Broadcasts (BoB)</vt:lpstr>
      <vt:lpstr>Search Box of Broadcasts (BoB)</vt:lpstr>
      <vt:lpstr>Construction Information Service (CIS)</vt:lpstr>
      <vt:lpstr>ScienceDirect</vt:lpstr>
      <vt:lpstr>Proquest Central</vt:lpstr>
      <vt:lpstr>Research Assistant options</vt:lpstr>
      <vt:lpstr>What an article record includes</vt:lpstr>
      <vt:lpstr>Useful links and resources</vt:lpstr>
      <vt:lpstr>Cite Them Right</vt:lpstr>
      <vt:lpstr>Ebook content</vt:lpstr>
      <vt:lpstr>What about Artificial Intelligence (AI)?</vt:lpstr>
      <vt:lpstr> Add your search question</vt:lpstr>
      <vt:lpstr>AI CRAAP Test</vt:lpstr>
      <vt:lpstr>Grey Literature</vt:lpstr>
      <vt:lpstr>Linking Google Scholar </vt:lpstr>
      <vt:lpstr>Google Scholar Labs – AI enhanced tool</vt:lpstr>
      <vt:lpstr>LibKey Nomad</vt:lpstr>
      <vt:lpstr>Need More?</vt:lpstr>
      <vt:lpstr>Harvard Referencing Style</vt:lpstr>
      <vt:lpstr>Contact</vt:lpstr>
      <vt:lpstr>Let us know how we did…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Lara Hopkinson</cp:lastModifiedBy>
  <cp:revision>21</cp:revision>
  <dcterms:created xsi:type="dcterms:W3CDTF">2021-03-09T15:35:42Z</dcterms:created>
  <dcterms:modified xsi:type="dcterms:W3CDTF">2026-10-16T07:57:58Z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MediaServiceImageTags">
    <vt:lpwstr/>
  </property>
</Properties>
</file>