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1" r:id="rId6"/>
    <p:sldId id="262" r:id="rId7"/>
    <p:sldId id="263" r:id="rId8"/>
    <p:sldId id="264" r:id="rId9"/>
    <p:sldId id="265" r:id="rId10"/>
    <p:sldId id="266" r:id="rId11"/>
    <p:sldId id="267" r:id="rId12"/>
    <p:sldId id="260"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93" autoAdjust="0"/>
    <p:restoredTop sz="94660"/>
  </p:normalViewPr>
  <p:slideViewPr>
    <p:cSldViewPr snapToGrid="0">
      <p:cViewPr varScale="1">
        <p:scale>
          <a:sx n="107" d="100"/>
          <a:sy n="107" d="100"/>
        </p:scale>
        <p:origin x="84" y="1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2E4714-76A9-AA61-CCFF-386EA86D108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398F10F-B4B1-CFC2-B8AA-89040F5DB9D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23FD282-FDB6-7776-5ADF-C1491FF2C287}"/>
              </a:ext>
            </a:extLst>
          </p:cNvPr>
          <p:cNvSpPr>
            <a:spLocks noGrp="1"/>
          </p:cNvSpPr>
          <p:nvPr>
            <p:ph type="dt" sz="half" idx="10"/>
          </p:nvPr>
        </p:nvSpPr>
        <p:spPr/>
        <p:txBody>
          <a:bodyPr/>
          <a:lstStyle/>
          <a:p>
            <a:fld id="{B09F7678-5EAE-4D9F-8995-563FDCE3F525}" type="datetimeFigureOut">
              <a:rPr lang="en-GB" smtClean="0"/>
              <a:t>10/08/2022</a:t>
            </a:fld>
            <a:endParaRPr lang="en-GB"/>
          </a:p>
        </p:txBody>
      </p:sp>
      <p:sp>
        <p:nvSpPr>
          <p:cNvPr id="5" name="Footer Placeholder 4">
            <a:extLst>
              <a:ext uri="{FF2B5EF4-FFF2-40B4-BE49-F238E27FC236}">
                <a16:creationId xmlns:a16="http://schemas.microsoft.com/office/drawing/2014/main" id="{33E1C560-95DE-E7BA-1047-EBB0DBB307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845B42-327F-13C8-CF93-3C321B2E4A18}"/>
              </a:ext>
            </a:extLst>
          </p:cNvPr>
          <p:cNvSpPr>
            <a:spLocks noGrp="1"/>
          </p:cNvSpPr>
          <p:nvPr>
            <p:ph type="sldNum" sz="quarter" idx="12"/>
          </p:nvPr>
        </p:nvSpPr>
        <p:spPr/>
        <p:txBody>
          <a:bodyPr/>
          <a:lstStyle/>
          <a:p>
            <a:fld id="{1F1FB893-82FA-4EA1-BCE4-6A0155A889AF}" type="slidenum">
              <a:rPr lang="en-GB" smtClean="0"/>
              <a:t>‹#›</a:t>
            </a:fld>
            <a:endParaRPr lang="en-GB"/>
          </a:p>
        </p:txBody>
      </p:sp>
    </p:spTree>
    <p:extLst>
      <p:ext uri="{BB962C8B-B14F-4D97-AF65-F5344CB8AC3E}">
        <p14:creationId xmlns:p14="http://schemas.microsoft.com/office/powerpoint/2010/main" val="17107711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7CEC4-2AFF-87B1-ECE2-00CE62C0AB2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4F88416-4A18-643B-0C87-66868508682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E8AC7F-6632-0993-EA82-6F9496743EB5}"/>
              </a:ext>
            </a:extLst>
          </p:cNvPr>
          <p:cNvSpPr>
            <a:spLocks noGrp="1"/>
          </p:cNvSpPr>
          <p:nvPr>
            <p:ph type="dt" sz="half" idx="10"/>
          </p:nvPr>
        </p:nvSpPr>
        <p:spPr/>
        <p:txBody>
          <a:bodyPr/>
          <a:lstStyle/>
          <a:p>
            <a:fld id="{B09F7678-5EAE-4D9F-8995-563FDCE3F525}" type="datetimeFigureOut">
              <a:rPr lang="en-GB" smtClean="0"/>
              <a:t>10/08/2022</a:t>
            </a:fld>
            <a:endParaRPr lang="en-GB"/>
          </a:p>
        </p:txBody>
      </p:sp>
      <p:sp>
        <p:nvSpPr>
          <p:cNvPr id="5" name="Footer Placeholder 4">
            <a:extLst>
              <a:ext uri="{FF2B5EF4-FFF2-40B4-BE49-F238E27FC236}">
                <a16:creationId xmlns:a16="http://schemas.microsoft.com/office/drawing/2014/main" id="{B27CC73C-77AA-DFE9-7835-BCE827EF65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010F3C-DF91-23E6-B57B-8EA8E2031AF9}"/>
              </a:ext>
            </a:extLst>
          </p:cNvPr>
          <p:cNvSpPr>
            <a:spLocks noGrp="1"/>
          </p:cNvSpPr>
          <p:nvPr>
            <p:ph type="sldNum" sz="quarter" idx="12"/>
          </p:nvPr>
        </p:nvSpPr>
        <p:spPr/>
        <p:txBody>
          <a:bodyPr/>
          <a:lstStyle/>
          <a:p>
            <a:fld id="{1F1FB893-82FA-4EA1-BCE4-6A0155A889AF}" type="slidenum">
              <a:rPr lang="en-GB" smtClean="0"/>
              <a:t>‹#›</a:t>
            </a:fld>
            <a:endParaRPr lang="en-GB"/>
          </a:p>
        </p:txBody>
      </p:sp>
    </p:spTree>
    <p:extLst>
      <p:ext uri="{BB962C8B-B14F-4D97-AF65-F5344CB8AC3E}">
        <p14:creationId xmlns:p14="http://schemas.microsoft.com/office/powerpoint/2010/main" val="3232084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1CFB4-1482-9E7A-FF79-A9FB4DBBE47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65CD8DE-272E-613C-2196-9EDD1E63898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8AADD0-8E52-C195-3EC2-218AEB6AA076}"/>
              </a:ext>
            </a:extLst>
          </p:cNvPr>
          <p:cNvSpPr>
            <a:spLocks noGrp="1"/>
          </p:cNvSpPr>
          <p:nvPr>
            <p:ph type="dt" sz="half" idx="10"/>
          </p:nvPr>
        </p:nvSpPr>
        <p:spPr/>
        <p:txBody>
          <a:bodyPr/>
          <a:lstStyle/>
          <a:p>
            <a:fld id="{B09F7678-5EAE-4D9F-8995-563FDCE3F525}" type="datetimeFigureOut">
              <a:rPr lang="en-GB" smtClean="0"/>
              <a:t>10/08/2022</a:t>
            </a:fld>
            <a:endParaRPr lang="en-GB"/>
          </a:p>
        </p:txBody>
      </p:sp>
      <p:sp>
        <p:nvSpPr>
          <p:cNvPr id="5" name="Footer Placeholder 4">
            <a:extLst>
              <a:ext uri="{FF2B5EF4-FFF2-40B4-BE49-F238E27FC236}">
                <a16:creationId xmlns:a16="http://schemas.microsoft.com/office/drawing/2014/main" id="{25242DEA-4A17-49BC-2E02-FAAB14E4E4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B38262-A6AD-CE4E-C831-28769D89C500}"/>
              </a:ext>
            </a:extLst>
          </p:cNvPr>
          <p:cNvSpPr>
            <a:spLocks noGrp="1"/>
          </p:cNvSpPr>
          <p:nvPr>
            <p:ph type="sldNum" sz="quarter" idx="12"/>
          </p:nvPr>
        </p:nvSpPr>
        <p:spPr/>
        <p:txBody>
          <a:bodyPr/>
          <a:lstStyle/>
          <a:p>
            <a:fld id="{1F1FB893-82FA-4EA1-BCE4-6A0155A889AF}" type="slidenum">
              <a:rPr lang="en-GB" smtClean="0"/>
              <a:t>‹#›</a:t>
            </a:fld>
            <a:endParaRPr lang="en-GB"/>
          </a:p>
        </p:txBody>
      </p:sp>
    </p:spTree>
    <p:extLst>
      <p:ext uri="{BB962C8B-B14F-4D97-AF65-F5344CB8AC3E}">
        <p14:creationId xmlns:p14="http://schemas.microsoft.com/office/powerpoint/2010/main" val="1235622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6744FD-B472-E29D-DFB1-2FED7F8B536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340C3A4-59C3-E33B-8360-DB8C6C88055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6E15755-30EA-22D2-61FE-B4634F54327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39F8716-0CBD-7976-298F-F893B223E7FD}"/>
              </a:ext>
            </a:extLst>
          </p:cNvPr>
          <p:cNvSpPr>
            <a:spLocks noGrp="1"/>
          </p:cNvSpPr>
          <p:nvPr>
            <p:ph type="dt" sz="half" idx="10"/>
          </p:nvPr>
        </p:nvSpPr>
        <p:spPr/>
        <p:txBody>
          <a:bodyPr/>
          <a:lstStyle/>
          <a:p>
            <a:fld id="{B09F7678-5EAE-4D9F-8995-563FDCE3F525}" type="datetimeFigureOut">
              <a:rPr lang="en-GB" smtClean="0"/>
              <a:t>10/08/2022</a:t>
            </a:fld>
            <a:endParaRPr lang="en-GB"/>
          </a:p>
        </p:txBody>
      </p:sp>
      <p:sp>
        <p:nvSpPr>
          <p:cNvPr id="6" name="Footer Placeholder 5">
            <a:extLst>
              <a:ext uri="{FF2B5EF4-FFF2-40B4-BE49-F238E27FC236}">
                <a16:creationId xmlns:a16="http://schemas.microsoft.com/office/drawing/2014/main" id="{9C59A24D-48D7-872F-51DE-DFC1E3EBA10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B76DF69-E0E8-3302-DE2C-D99424CB5DE0}"/>
              </a:ext>
            </a:extLst>
          </p:cNvPr>
          <p:cNvSpPr>
            <a:spLocks noGrp="1"/>
          </p:cNvSpPr>
          <p:nvPr>
            <p:ph type="sldNum" sz="quarter" idx="12"/>
          </p:nvPr>
        </p:nvSpPr>
        <p:spPr/>
        <p:txBody>
          <a:bodyPr/>
          <a:lstStyle/>
          <a:p>
            <a:fld id="{1F1FB893-82FA-4EA1-BCE4-6A0155A889AF}" type="slidenum">
              <a:rPr lang="en-GB" smtClean="0"/>
              <a:t>‹#›</a:t>
            </a:fld>
            <a:endParaRPr lang="en-GB"/>
          </a:p>
        </p:txBody>
      </p:sp>
    </p:spTree>
    <p:extLst>
      <p:ext uri="{BB962C8B-B14F-4D97-AF65-F5344CB8AC3E}">
        <p14:creationId xmlns:p14="http://schemas.microsoft.com/office/powerpoint/2010/main" val="12043609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66AE8-A4A4-1D4B-D853-8B24A159C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55574F2-A5EF-7383-7737-E68AFAC9607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205E9B-6D7E-AFD2-365F-F9AE507F04D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9EADF0F-95CC-A4D3-1288-C6284500D04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04B836-90C5-D234-2000-E984E507876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2ABE350-CA50-06A0-3745-082D6AC8C7F4}"/>
              </a:ext>
            </a:extLst>
          </p:cNvPr>
          <p:cNvSpPr>
            <a:spLocks noGrp="1"/>
          </p:cNvSpPr>
          <p:nvPr>
            <p:ph type="dt" sz="half" idx="10"/>
          </p:nvPr>
        </p:nvSpPr>
        <p:spPr/>
        <p:txBody>
          <a:bodyPr/>
          <a:lstStyle/>
          <a:p>
            <a:fld id="{B09F7678-5EAE-4D9F-8995-563FDCE3F525}" type="datetimeFigureOut">
              <a:rPr lang="en-GB" smtClean="0"/>
              <a:t>10/08/2022</a:t>
            </a:fld>
            <a:endParaRPr lang="en-GB"/>
          </a:p>
        </p:txBody>
      </p:sp>
      <p:sp>
        <p:nvSpPr>
          <p:cNvPr id="8" name="Footer Placeholder 7">
            <a:extLst>
              <a:ext uri="{FF2B5EF4-FFF2-40B4-BE49-F238E27FC236}">
                <a16:creationId xmlns:a16="http://schemas.microsoft.com/office/drawing/2014/main" id="{D9E2513C-6112-0AE9-8BA9-16A9E1BB311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05C17C9-B263-537A-7A53-12261AF47D28}"/>
              </a:ext>
            </a:extLst>
          </p:cNvPr>
          <p:cNvSpPr>
            <a:spLocks noGrp="1"/>
          </p:cNvSpPr>
          <p:nvPr>
            <p:ph type="sldNum" sz="quarter" idx="12"/>
          </p:nvPr>
        </p:nvSpPr>
        <p:spPr/>
        <p:txBody>
          <a:bodyPr/>
          <a:lstStyle/>
          <a:p>
            <a:fld id="{1F1FB893-82FA-4EA1-BCE4-6A0155A889AF}" type="slidenum">
              <a:rPr lang="en-GB" smtClean="0"/>
              <a:t>‹#›</a:t>
            </a:fld>
            <a:endParaRPr lang="en-GB"/>
          </a:p>
        </p:txBody>
      </p:sp>
    </p:spTree>
    <p:extLst>
      <p:ext uri="{BB962C8B-B14F-4D97-AF65-F5344CB8AC3E}">
        <p14:creationId xmlns:p14="http://schemas.microsoft.com/office/powerpoint/2010/main" val="24600945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C5A29-C83D-1B57-14AF-7B748EF08EE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1AC17A9-3F67-9281-9196-E85CCF64E417}"/>
              </a:ext>
            </a:extLst>
          </p:cNvPr>
          <p:cNvSpPr>
            <a:spLocks noGrp="1"/>
          </p:cNvSpPr>
          <p:nvPr>
            <p:ph type="dt" sz="half" idx="10"/>
          </p:nvPr>
        </p:nvSpPr>
        <p:spPr/>
        <p:txBody>
          <a:bodyPr/>
          <a:lstStyle/>
          <a:p>
            <a:fld id="{B09F7678-5EAE-4D9F-8995-563FDCE3F525}" type="datetimeFigureOut">
              <a:rPr lang="en-GB" smtClean="0"/>
              <a:t>10/08/2022</a:t>
            </a:fld>
            <a:endParaRPr lang="en-GB"/>
          </a:p>
        </p:txBody>
      </p:sp>
      <p:sp>
        <p:nvSpPr>
          <p:cNvPr id="4" name="Footer Placeholder 3">
            <a:extLst>
              <a:ext uri="{FF2B5EF4-FFF2-40B4-BE49-F238E27FC236}">
                <a16:creationId xmlns:a16="http://schemas.microsoft.com/office/drawing/2014/main" id="{405E1060-D7E0-7FB5-2309-221A40E074F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3F34718-C64D-6E6B-FC48-98F3FF63F30B}"/>
              </a:ext>
            </a:extLst>
          </p:cNvPr>
          <p:cNvSpPr>
            <a:spLocks noGrp="1"/>
          </p:cNvSpPr>
          <p:nvPr>
            <p:ph type="sldNum" sz="quarter" idx="12"/>
          </p:nvPr>
        </p:nvSpPr>
        <p:spPr/>
        <p:txBody>
          <a:bodyPr/>
          <a:lstStyle/>
          <a:p>
            <a:fld id="{1F1FB893-82FA-4EA1-BCE4-6A0155A889AF}" type="slidenum">
              <a:rPr lang="en-GB" smtClean="0"/>
              <a:t>‹#›</a:t>
            </a:fld>
            <a:endParaRPr lang="en-GB"/>
          </a:p>
        </p:txBody>
      </p:sp>
    </p:spTree>
    <p:extLst>
      <p:ext uri="{BB962C8B-B14F-4D97-AF65-F5344CB8AC3E}">
        <p14:creationId xmlns:p14="http://schemas.microsoft.com/office/powerpoint/2010/main" val="32520014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E1CE920-186A-43B0-FDE6-6784457F2C52}"/>
              </a:ext>
            </a:extLst>
          </p:cNvPr>
          <p:cNvSpPr>
            <a:spLocks noGrp="1"/>
          </p:cNvSpPr>
          <p:nvPr>
            <p:ph type="dt" sz="half" idx="10"/>
          </p:nvPr>
        </p:nvSpPr>
        <p:spPr/>
        <p:txBody>
          <a:bodyPr/>
          <a:lstStyle/>
          <a:p>
            <a:fld id="{B09F7678-5EAE-4D9F-8995-563FDCE3F525}" type="datetimeFigureOut">
              <a:rPr lang="en-GB" smtClean="0"/>
              <a:t>10/08/2022</a:t>
            </a:fld>
            <a:endParaRPr lang="en-GB"/>
          </a:p>
        </p:txBody>
      </p:sp>
      <p:sp>
        <p:nvSpPr>
          <p:cNvPr id="3" name="Footer Placeholder 2">
            <a:extLst>
              <a:ext uri="{FF2B5EF4-FFF2-40B4-BE49-F238E27FC236}">
                <a16:creationId xmlns:a16="http://schemas.microsoft.com/office/drawing/2014/main" id="{C443C678-BC85-8AD0-48AB-BB035171628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8592381-67F4-651D-2D0D-D39EA0189DEF}"/>
              </a:ext>
            </a:extLst>
          </p:cNvPr>
          <p:cNvSpPr>
            <a:spLocks noGrp="1"/>
          </p:cNvSpPr>
          <p:nvPr>
            <p:ph type="sldNum" sz="quarter" idx="12"/>
          </p:nvPr>
        </p:nvSpPr>
        <p:spPr/>
        <p:txBody>
          <a:bodyPr/>
          <a:lstStyle/>
          <a:p>
            <a:fld id="{1F1FB893-82FA-4EA1-BCE4-6A0155A889AF}" type="slidenum">
              <a:rPr lang="en-GB" smtClean="0"/>
              <a:t>‹#›</a:t>
            </a:fld>
            <a:endParaRPr lang="en-GB"/>
          </a:p>
        </p:txBody>
      </p:sp>
    </p:spTree>
    <p:extLst>
      <p:ext uri="{BB962C8B-B14F-4D97-AF65-F5344CB8AC3E}">
        <p14:creationId xmlns:p14="http://schemas.microsoft.com/office/powerpoint/2010/main" val="5644400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64FD10-E7CD-F3BF-E602-C31B9504FDD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7DF0B34-3B5E-5C40-C9F0-ACBDAF25EEA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A7AC97F-B03B-D620-8068-60C825C3782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CD34673-993E-3FB9-4295-DADB2DFFFE07}"/>
              </a:ext>
            </a:extLst>
          </p:cNvPr>
          <p:cNvSpPr>
            <a:spLocks noGrp="1"/>
          </p:cNvSpPr>
          <p:nvPr>
            <p:ph type="dt" sz="half" idx="10"/>
          </p:nvPr>
        </p:nvSpPr>
        <p:spPr/>
        <p:txBody>
          <a:bodyPr/>
          <a:lstStyle/>
          <a:p>
            <a:fld id="{B09F7678-5EAE-4D9F-8995-563FDCE3F525}" type="datetimeFigureOut">
              <a:rPr lang="en-GB" smtClean="0"/>
              <a:t>10/08/2022</a:t>
            </a:fld>
            <a:endParaRPr lang="en-GB"/>
          </a:p>
        </p:txBody>
      </p:sp>
      <p:sp>
        <p:nvSpPr>
          <p:cNvPr id="6" name="Footer Placeholder 5">
            <a:extLst>
              <a:ext uri="{FF2B5EF4-FFF2-40B4-BE49-F238E27FC236}">
                <a16:creationId xmlns:a16="http://schemas.microsoft.com/office/drawing/2014/main" id="{EB14CE47-89D9-68AC-3949-B62E0811490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B30E8B0-9C59-032F-5AA5-66FB34E05976}"/>
              </a:ext>
            </a:extLst>
          </p:cNvPr>
          <p:cNvSpPr>
            <a:spLocks noGrp="1"/>
          </p:cNvSpPr>
          <p:nvPr>
            <p:ph type="sldNum" sz="quarter" idx="12"/>
          </p:nvPr>
        </p:nvSpPr>
        <p:spPr/>
        <p:txBody>
          <a:bodyPr/>
          <a:lstStyle/>
          <a:p>
            <a:fld id="{1F1FB893-82FA-4EA1-BCE4-6A0155A889AF}" type="slidenum">
              <a:rPr lang="en-GB" smtClean="0"/>
              <a:t>‹#›</a:t>
            </a:fld>
            <a:endParaRPr lang="en-GB"/>
          </a:p>
        </p:txBody>
      </p:sp>
    </p:spTree>
    <p:extLst>
      <p:ext uri="{BB962C8B-B14F-4D97-AF65-F5344CB8AC3E}">
        <p14:creationId xmlns:p14="http://schemas.microsoft.com/office/powerpoint/2010/main" val="11953233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4DAA7-4F10-3154-7596-CF5C0B15B12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F3E175F-C8DF-9D04-9602-9445C754D80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41F521B-6AE5-3B1D-44CC-F77DFE8FE06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7E92AAE-7611-93FB-E5BD-685169C6140D}"/>
              </a:ext>
            </a:extLst>
          </p:cNvPr>
          <p:cNvSpPr>
            <a:spLocks noGrp="1"/>
          </p:cNvSpPr>
          <p:nvPr>
            <p:ph type="dt" sz="half" idx="10"/>
          </p:nvPr>
        </p:nvSpPr>
        <p:spPr/>
        <p:txBody>
          <a:bodyPr/>
          <a:lstStyle/>
          <a:p>
            <a:fld id="{B09F7678-5EAE-4D9F-8995-563FDCE3F525}" type="datetimeFigureOut">
              <a:rPr lang="en-GB" smtClean="0"/>
              <a:t>10/08/2022</a:t>
            </a:fld>
            <a:endParaRPr lang="en-GB"/>
          </a:p>
        </p:txBody>
      </p:sp>
      <p:sp>
        <p:nvSpPr>
          <p:cNvPr id="6" name="Footer Placeholder 5">
            <a:extLst>
              <a:ext uri="{FF2B5EF4-FFF2-40B4-BE49-F238E27FC236}">
                <a16:creationId xmlns:a16="http://schemas.microsoft.com/office/drawing/2014/main" id="{457DA12A-65D8-0D7A-1CE1-AA765438624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69FB163-EE09-3ED8-F935-049786ED0601}"/>
              </a:ext>
            </a:extLst>
          </p:cNvPr>
          <p:cNvSpPr>
            <a:spLocks noGrp="1"/>
          </p:cNvSpPr>
          <p:nvPr>
            <p:ph type="sldNum" sz="quarter" idx="12"/>
          </p:nvPr>
        </p:nvSpPr>
        <p:spPr/>
        <p:txBody>
          <a:bodyPr/>
          <a:lstStyle/>
          <a:p>
            <a:fld id="{1F1FB893-82FA-4EA1-BCE4-6A0155A889AF}" type="slidenum">
              <a:rPr lang="en-GB" smtClean="0"/>
              <a:t>‹#›</a:t>
            </a:fld>
            <a:endParaRPr lang="en-GB"/>
          </a:p>
        </p:txBody>
      </p:sp>
    </p:spTree>
    <p:extLst>
      <p:ext uri="{BB962C8B-B14F-4D97-AF65-F5344CB8AC3E}">
        <p14:creationId xmlns:p14="http://schemas.microsoft.com/office/powerpoint/2010/main" val="17344137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4A7651-B0BD-DA5C-4B41-B309B7C5CC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0C483D5-E019-C221-C7F2-503BE8F90BC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4724BB6-137B-7BFF-92B4-7EE6802AC6B1}"/>
              </a:ext>
            </a:extLst>
          </p:cNvPr>
          <p:cNvSpPr>
            <a:spLocks noGrp="1"/>
          </p:cNvSpPr>
          <p:nvPr>
            <p:ph type="dt" sz="half" idx="10"/>
          </p:nvPr>
        </p:nvSpPr>
        <p:spPr/>
        <p:txBody>
          <a:bodyPr/>
          <a:lstStyle/>
          <a:p>
            <a:fld id="{B09F7678-5EAE-4D9F-8995-563FDCE3F525}" type="datetimeFigureOut">
              <a:rPr lang="en-GB" smtClean="0"/>
              <a:t>10/08/2022</a:t>
            </a:fld>
            <a:endParaRPr lang="en-GB"/>
          </a:p>
        </p:txBody>
      </p:sp>
      <p:sp>
        <p:nvSpPr>
          <p:cNvPr id="5" name="Footer Placeholder 4">
            <a:extLst>
              <a:ext uri="{FF2B5EF4-FFF2-40B4-BE49-F238E27FC236}">
                <a16:creationId xmlns:a16="http://schemas.microsoft.com/office/drawing/2014/main" id="{06258116-B8A2-1F56-22D5-37853F3D0E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43BB87-BBA8-E76D-A51E-F829C25318A4}"/>
              </a:ext>
            </a:extLst>
          </p:cNvPr>
          <p:cNvSpPr>
            <a:spLocks noGrp="1"/>
          </p:cNvSpPr>
          <p:nvPr>
            <p:ph type="sldNum" sz="quarter" idx="12"/>
          </p:nvPr>
        </p:nvSpPr>
        <p:spPr/>
        <p:txBody>
          <a:bodyPr/>
          <a:lstStyle/>
          <a:p>
            <a:fld id="{1F1FB893-82FA-4EA1-BCE4-6A0155A889AF}" type="slidenum">
              <a:rPr lang="en-GB" smtClean="0"/>
              <a:t>‹#›</a:t>
            </a:fld>
            <a:endParaRPr lang="en-GB"/>
          </a:p>
        </p:txBody>
      </p:sp>
    </p:spTree>
    <p:extLst>
      <p:ext uri="{BB962C8B-B14F-4D97-AF65-F5344CB8AC3E}">
        <p14:creationId xmlns:p14="http://schemas.microsoft.com/office/powerpoint/2010/main" val="40564329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FAF0971-7580-EFED-423A-ED6ACB509F2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E0D4EFF-BB26-1726-88C1-2252B398C3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8D7BB8-A9AC-2696-71F5-CBFAB6404433}"/>
              </a:ext>
            </a:extLst>
          </p:cNvPr>
          <p:cNvSpPr>
            <a:spLocks noGrp="1"/>
          </p:cNvSpPr>
          <p:nvPr>
            <p:ph type="dt" sz="half" idx="10"/>
          </p:nvPr>
        </p:nvSpPr>
        <p:spPr/>
        <p:txBody>
          <a:bodyPr/>
          <a:lstStyle/>
          <a:p>
            <a:fld id="{B09F7678-5EAE-4D9F-8995-563FDCE3F525}" type="datetimeFigureOut">
              <a:rPr lang="en-GB" smtClean="0"/>
              <a:t>10/08/2022</a:t>
            </a:fld>
            <a:endParaRPr lang="en-GB"/>
          </a:p>
        </p:txBody>
      </p:sp>
      <p:sp>
        <p:nvSpPr>
          <p:cNvPr id="5" name="Footer Placeholder 4">
            <a:extLst>
              <a:ext uri="{FF2B5EF4-FFF2-40B4-BE49-F238E27FC236}">
                <a16:creationId xmlns:a16="http://schemas.microsoft.com/office/drawing/2014/main" id="{79C4BCAE-D6D4-0C8F-F77D-7BA055DC31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4D50DEA-F2E5-FB65-6E7F-8D0D1A1CC195}"/>
              </a:ext>
            </a:extLst>
          </p:cNvPr>
          <p:cNvSpPr>
            <a:spLocks noGrp="1"/>
          </p:cNvSpPr>
          <p:nvPr>
            <p:ph type="sldNum" sz="quarter" idx="12"/>
          </p:nvPr>
        </p:nvSpPr>
        <p:spPr/>
        <p:txBody>
          <a:bodyPr/>
          <a:lstStyle/>
          <a:p>
            <a:fld id="{1F1FB893-82FA-4EA1-BCE4-6A0155A889AF}" type="slidenum">
              <a:rPr lang="en-GB" smtClean="0"/>
              <a:t>‹#›</a:t>
            </a:fld>
            <a:endParaRPr lang="en-GB"/>
          </a:p>
        </p:txBody>
      </p:sp>
    </p:spTree>
    <p:extLst>
      <p:ext uri="{BB962C8B-B14F-4D97-AF65-F5344CB8AC3E}">
        <p14:creationId xmlns:p14="http://schemas.microsoft.com/office/powerpoint/2010/main" val="39864699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11B0C4B-6C11-C254-6B42-9D6D59AB1E3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C483278-F16D-3CAB-C031-CF3BF0A23AF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600646-F7F6-90FE-85F9-1D4351E9CA2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09F7678-5EAE-4D9F-8995-563FDCE3F525}" type="datetimeFigureOut">
              <a:rPr lang="en-GB" smtClean="0"/>
              <a:t>10/08/2022</a:t>
            </a:fld>
            <a:endParaRPr lang="en-GB"/>
          </a:p>
        </p:txBody>
      </p:sp>
      <p:sp>
        <p:nvSpPr>
          <p:cNvPr id="5" name="Footer Placeholder 4">
            <a:extLst>
              <a:ext uri="{FF2B5EF4-FFF2-40B4-BE49-F238E27FC236}">
                <a16:creationId xmlns:a16="http://schemas.microsoft.com/office/drawing/2014/main" id="{33114C2A-024B-FC07-1F6D-A0F1C7653D6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EF9086A-B75C-FFE7-AEA1-D482F34E651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F1FB893-82FA-4EA1-BCE4-6A0155A889AF}" type="slidenum">
              <a:rPr lang="en-GB" smtClean="0"/>
              <a:t>‹#›</a:t>
            </a:fld>
            <a:endParaRPr lang="en-GB"/>
          </a:p>
        </p:txBody>
      </p:sp>
    </p:spTree>
    <p:extLst>
      <p:ext uri="{BB962C8B-B14F-4D97-AF65-F5344CB8AC3E}">
        <p14:creationId xmlns:p14="http://schemas.microsoft.com/office/powerpoint/2010/main" val="188157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simplypsychology.org/maslow.html"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lexisnexis.com/legalnewsroom/labor-employment/b/labor-employment-top-blogs/posts/direct-evidence-of-age-discrimination-and-the-sixth-circuit"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whatmobile.net/General-features/article/elderly-population-approach-technology" TargetMode="External"/><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legislation.gov.uk/ukpga/2010/15/part/2/chapter/1" TargetMode="External"/><Relationship Id="rId3" Type="http://schemas.openxmlformats.org/officeDocument/2006/relationships/hyperlink" Target="https://ageing-better.org.uk/housing-state-ageing-2022" TargetMode="External"/><Relationship Id="rId7" Type="http://schemas.openxmlformats.org/officeDocument/2006/relationships/hyperlink" Target="https://www.eajournals.org/wp-content/uploads/Abraham-Maslow%E2%80%99s-Hierarchy-of-Needs-and-Assessment-of-Needs-in-Community-Development.pdf" TargetMode="External"/><Relationship Id="rId2" Type="http://schemas.openxmlformats.org/officeDocument/2006/relationships/hyperlink" Target="https://www.ageuk.org.uk/hammersmithandfulham/our-services/digital-skills/" TargetMode="External"/><Relationship Id="rId1" Type="http://schemas.openxmlformats.org/officeDocument/2006/relationships/slideLayout" Target="../slideLayouts/slideLayout2.xml"/><Relationship Id="rId6" Type="http://schemas.openxmlformats.org/officeDocument/2006/relationships/hyperlink" Target="https://academic.oup.com/ppar/article/27/2/44/4056804?login=true#94860830" TargetMode="External"/><Relationship Id="rId5" Type="http://schemas.openxmlformats.org/officeDocument/2006/relationships/hyperlink" Target="https://ageing-better.org.uk/news/government-failing-ensure-decent-life-older-people-pensioner-poverty-spirals" TargetMode="External"/><Relationship Id="rId4" Type="http://schemas.openxmlformats.org/officeDocument/2006/relationships/hyperlink" Target="https://ageing-better.org.uk/communities-state-ageing-2022"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lbhf.gov.uk/sites/default/files/section_attachments/2019-imd-lbhf-report.pdf" TargetMode="External"/><Relationship Id="rId7" Type="http://schemas.openxmlformats.org/officeDocument/2006/relationships/hyperlink" Target="https://www.sciencedirect.com/science/article/pii/S0747563216304289" TargetMode="External"/><Relationship Id="rId2" Type="http://schemas.openxmlformats.org/officeDocument/2006/relationships/hyperlink" Target="http://democracy.lbhf.gov.uk/documents/s104561/The%20Report%20of%20the%20Older%20Peoples%20Commission%20-%20Supporting%20document%20qualitative%20findings.pdf" TargetMode="External"/><Relationship Id="rId1" Type="http://schemas.openxmlformats.org/officeDocument/2006/relationships/slideLayout" Target="../slideLayouts/slideLayout2.xml"/><Relationship Id="rId6" Type="http://schemas.openxmlformats.org/officeDocument/2006/relationships/hyperlink" Target="http://democracy.lbhf.gov.uk/documents/s82244/Draft%20Older%20Peoples%20Housing%20Strategy.pdf" TargetMode="External"/><Relationship Id="rId5" Type="http://schemas.openxmlformats.org/officeDocument/2006/relationships/hyperlink" Target="https://www.lbhf.gov.uk/councillors-and-democracy/resident-led-commissions/older-people-s-commission" TargetMode="External"/><Relationship Id="rId4" Type="http://schemas.openxmlformats.org/officeDocument/2006/relationships/hyperlink" Target="https://www.lbhf.gov.uk/sites/default/files/section_attachments/older_peoples_commission_final_report_march_2019.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ight Triangle 23">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A46B97-CFDD-666F-24A6-CBE752478AF0}"/>
              </a:ext>
            </a:extLst>
          </p:cNvPr>
          <p:cNvSpPr>
            <a:spLocks noGrp="1"/>
          </p:cNvSpPr>
          <p:nvPr>
            <p:ph type="ctrTitle"/>
          </p:nvPr>
        </p:nvSpPr>
        <p:spPr>
          <a:xfrm>
            <a:off x="965201" y="1036674"/>
            <a:ext cx="3689096" cy="3514364"/>
          </a:xfrm>
        </p:spPr>
        <p:txBody>
          <a:bodyPr vert="horz" lIns="91440" tIns="45720" rIns="91440" bIns="45720" rtlCol="0" anchor="b">
            <a:normAutofit/>
          </a:bodyPr>
          <a:lstStyle/>
          <a:p>
            <a:pPr algn="r"/>
            <a:r>
              <a:rPr lang="en-US" sz="5000" kern="1200">
                <a:latin typeface="+mj-lt"/>
                <a:ea typeface="+mj-ea"/>
                <a:cs typeface="+mj-cs"/>
              </a:rPr>
              <a:t>Community Care and Development</a:t>
            </a:r>
          </a:p>
        </p:txBody>
      </p:sp>
      <p:sp>
        <p:nvSpPr>
          <p:cNvPr id="3" name="Subtitle 2">
            <a:extLst>
              <a:ext uri="{FF2B5EF4-FFF2-40B4-BE49-F238E27FC236}">
                <a16:creationId xmlns:a16="http://schemas.microsoft.com/office/drawing/2014/main" id="{8891EC7A-43CB-7885-9337-65703E50DE7A}"/>
              </a:ext>
            </a:extLst>
          </p:cNvPr>
          <p:cNvSpPr>
            <a:spLocks noGrp="1"/>
          </p:cNvSpPr>
          <p:nvPr>
            <p:ph type="subTitle" idx="1"/>
          </p:nvPr>
        </p:nvSpPr>
        <p:spPr>
          <a:xfrm>
            <a:off x="965202" y="4582814"/>
            <a:ext cx="3689094" cy="1312657"/>
          </a:xfrm>
        </p:spPr>
        <p:txBody>
          <a:bodyPr anchor="t">
            <a:normAutofit/>
          </a:bodyPr>
          <a:lstStyle/>
          <a:p>
            <a:pPr algn="r"/>
            <a:r>
              <a:rPr lang="en-GB" sz="2000" b="1"/>
              <a:t>Assessment 1 –Viva Voce</a:t>
            </a:r>
          </a:p>
          <a:p>
            <a:pPr algn="r"/>
            <a:endParaRPr lang="en-GB" sz="2000" b="1"/>
          </a:p>
          <a:p>
            <a:pPr algn="r"/>
            <a:endParaRPr lang="en-GB" sz="2000"/>
          </a:p>
          <a:p>
            <a:pPr algn="r"/>
            <a:endParaRPr lang="en-GB" sz="2000"/>
          </a:p>
        </p:txBody>
      </p:sp>
      <p:graphicFrame>
        <p:nvGraphicFramePr>
          <p:cNvPr id="4" name="Table 4">
            <a:extLst>
              <a:ext uri="{FF2B5EF4-FFF2-40B4-BE49-F238E27FC236}">
                <a16:creationId xmlns:a16="http://schemas.microsoft.com/office/drawing/2014/main" id="{52FFA859-293B-9F30-62BB-B6692E4FC315}"/>
              </a:ext>
            </a:extLst>
          </p:cNvPr>
          <p:cNvGraphicFramePr>
            <a:graphicFrameLocks noGrp="1"/>
          </p:cNvGraphicFramePr>
          <p:nvPr>
            <p:extLst>
              <p:ext uri="{D42A27DB-BD31-4B8C-83A1-F6EECF244321}">
                <p14:modId xmlns:p14="http://schemas.microsoft.com/office/powerpoint/2010/main" val="1034229759"/>
              </p:ext>
            </p:extLst>
          </p:nvPr>
        </p:nvGraphicFramePr>
        <p:xfrm>
          <a:off x="5342862" y="1637432"/>
          <a:ext cx="4811872" cy="3052945"/>
        </p:xfrm>
        <a:graphic>
          <a:graphicData uri="http://schemas.openxmlformats.org/drawingml/2006/table">
            <a:tbl>
              <a:tblPr firstRow="1" bandRow="1">
                <a:noFill/>
                <a:tableStyleId>{00A15C55-8517-42AA-B614-E9B94910E393}</a:tableStyleId>
              </a:tblPr>
              <a:tblGrid>
                <a:gridCol w="4811872">
                  <a:extLst>
                    <a:ext uri="{9D8B030D-6E8A-4147-A177-3AD203B41FA5}">
                      <a16:colId xmlns:a16="http://schemas.microsoft.com/office/drawing/2014/main" val="823098335"/>
                    </a:ext>
                  </a:extLst>
                </a:gridCol>
              </a:tblGrid>
              <a:tr h="3016197">
                <a:tc>
                  <a:txBody>
                    <a:bodyPr/>
                    <a:lstStyle/>
                    <a:p>
                      <a:r>
                        <a:rPr lang="en-US" sz="1900" b="0" cap="none" spc="60">
                          <a:solidFill>
                            <a:schemeClr val="bg1"/>
                          </a:solidFill>
                        </a:rPr>
                        <a:t>Programme: BSc Health and Social Care</a:t>
                      </a:r>
                    </a:p>
                    <a:p>
                      <a:endParaRPr lang="en-US" sz="1900" b="0" cap="none" spc="60">
                        <a:solidFill>
                          <a:schemeClr val="bg1"/>
                        </a:solidFill>
                      </a:endParaRPr>
                    </a:p>
                    <a:p>
                      <a:r>
                        <a:rPr lang="en-GB" sz="1900" b="0" cap="none" spc="60">
                          <a:solidFill>
                            <a:schemeClr val="bg1"/>
                          </a:solidFill>
                        </a:rPr>
                        <a:t>Module code: BMHP6022</a:t>
                      </a:r>
                    </a:p>
                    <a:p>
                      <a:endParaRPr lang="en-GB" sz="1900" b="0" cap="none" spc="60">
                        <a:solidFill>
                          <a:schemeClr val="bg1"/>
                        </a:solidFill>
                      </a:endParaRPr>
                    </a:p>
                    <a:p>
                      <a:r>
                        <a:rPr lang="en-GB" sz="1900" b="0" cap="none" spc="60">
                          <a:solidFill>
                            <a:schemeClr val="bg1"/>
                          </a:solidFill>
                        </a:rPr>
                        <a:t>Student name: Florentina Gavril</a:t>
                      </a:r>
                    </a:p>
                    <a:p>
                      <a:endParaRPr lang="en-GB" sz="1900" b="0" cap="none" spc="60">
                        <a:solidFill>
                          <a:schemeClr val="bg1"/>
                        </a:solidFill>
                      </a:endParaRPr>
                    </a:p>
                    <a:p>
                      <a:r>
                        <a:rPr lang="en-GB" sz="1900" b="0" cap="none" spc="60">
                          <a:solidFill>
                            <a:schemeClr val="bg1"/>
                          </a:solidFill>
                        </a:rPr>
                        <a:t>Student id       : 1906521</a:t>
                      </a:r>
                    </a:p>
                    <a:p>
                      <a:endParaRPr lang="en-GB" sz="1900" b="0" cap="none" spc="60">
                        <a:solidFill>
                          <a:schemeClr val="bg1"/>
                        </a:solidFill>
                      </a:endParaRPr>
                    </a:p>
                    <a:p>
                      <a:r>
                        <a:rPr lang="en-GB" sz="1900" b="0" cap="none" spc="60">
                          <a:solidFill>
                            <a:schemeClr val="bg1"/>
                          </a:solidFill>
                        </a:rPr>
                        <a:t>Lecturer: Chizoba Esio-Bassey</a:t>
                      </a:r>
                    </a:p>
                    <a:p>
                      <a:endParaRPr lang="en-GB" sz="1900" b="0" cap="none" spc="60">
                        <a:solidFill>
                          <a:schemeClr val="bg1"/>
                        </a:solidFill>
                      </a:endParaRPr>
                    </a:p>
                  </a:txBody>
                  <a:tcPr marL="104897" marR="104897" marT="104897" marB="52448" anchor="ctr">
                    <a:lnL w="12700" cmpd="sng">
                      <a:noFill/>
                    </a:lnL>
                    <a:lnR w="12700" cmpd="sng">
                      <a:noFill/>
                    </a:lnR>
                    <a:lnT w="19050" cap="flat" cmpd="sng" algn="ctr">
                      <a:noFill/>
                      <a:prstDash val="solid"/>
                    </a:lnT>
                    <a:lnB w="38100" cmpd="sng">
                      <a:noFill/>
                    </a:lnB>
                    <a:solidFill>
                      <a:schemeClr val="accent1"/>
                    </a:solidFill>
                  </a:tcPr>
                </a:tc>
                <a:extLst>
                  <a:ext uri="{0D108BD9-81ED-4DB2-BD59-A6C34878D82A}">
                    <a16:rowId xmlns:a16="http://schemas.microsoft.com/office/drawing/2014/main" val="2709588385"/>
                  </a:ext>
                </a:extLst>
              </a:tr>
            </a:tbl>
          </a:graphicData>
        </a:graphic>
      </p:graphicFrame>
    </p:spTree>
    <p:extLst>
      <p:ext uri="{BB962C8B-B14F-4D97-AF65-F5344CB8AC3E}">
        <p14:creationId xmlns:p14="http://schemas.microsoft.com/office/powerpoint/2010/main" val="39575817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599DE-FF54-218E-F21C-1BE0C4C30A06}"/>
              </a:ext>
            </a:extLst>
          </p:cNvPr>
          <p:cNvSpPr>
            <a:spLocks noGrp="1"/>
          </p:cNvSpPr>
          <p:nvPr>
            <p:ph type="title"/>
          </p:nvPr>
        </p:nvSpPr>
        <p:spPr>
          <a:xfrm>
            <a:off x="7464614" y="1783959"/>
            <a:ext cx="4087306" cy="2889114"/>
          </a:xfrm>
        </p:spPr>
        <p:txBody>
          <a:bodyPr vert="horz" lIns="91440" tIns="45720" rIns="91440" bIns="45720" rtlCol="0" anchor="b">
            <a:normAutofit/>
          </a:bodyPr>
          <a:lstStyle/>
          <a:p>
            <a:r>
              <a:rPr lang="en-US" sz="4600"/>
              <a:t>Older people in Hammersmith and Fulham    Borough </a:t>
            </a:r>
          </a:p>
        </p:txBody>
      </p:sp>
      <p:sp>
        <p:nvSpPr>
          <p:cNvPr id="34" name="Freeform: Shape 33">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5" name="Content Placeholder 14" descr="A group of people sitting around a table&#10;&#10;Description automatically generated with medium confidence">
            <a:extLst>
              <a:ext uri="{FF2B5EF4-FFF2-40B4-BE49-F238E27FC236}">
                <a16:creationId xmlns:a16="http://schemas.microsoft.com/office/drawing/2014/main" id="{24FF0789-1494-724C-D579-52F60503EA70}"/>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9749" r="21840" b="-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3643603044"/>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25">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374DD7A-8654-5107-27AC-E3067C49BFAB}"/>
              </a:ext>
            </a:extLst>
          </p:cNvPr>
          <p:cNvSpPr>
            <a:spLocks noGrp="1"/>
          </p:cNvSpPr>
          <p:nvPr>
            <p:ph type="title"/>
          </p:nvPr>
        </p:nvSpPr>
        <p:spPr>
          <a:xfrm>
            <a:off x="643467" y="1698171"/>
            <a:ext cx="3962061" cy="4516360"/>
          </a:xfrm>
        </p:spPr>
        <p:txBody>
          <a:bodyPr anchor="t">
            <a:normAutofit/>
          </a:bodyPr>
          <a:lstStyle/>
          <a:p>
            <a:r>
              <a:rPr lang="en-GB" sz="3600"/>
              <a:t>                   Community Description</a:t>
            </a:r>
          </a:p>
        </p:txBody>
      </p:sp>
      <p:sp>
        <p:nvSpPr>
          <p:cNvPr id="41" name="Rectangle 27">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29">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3" name="Freeform: Shape 31">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4" name="Rectangle 33">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B910FEBA-87A3-E5B4-1270-390F63EFCC44}"/>
              </a:ext>
            </a:extLst>
          </p:cNvPr>
          <p:cNvSpPr>
            <a:spLocks noGrp="1"/>
          </p:cNvSpPr>
          <p:nvPr>
            <p:ph idx="1"/>
          </p:nvPr>
        </p:nvSpPr>
        <p:spPr>
          <a:xfrm>
            <a:off x="3004457" y="1561605"/>
            <a:ext cx="8544077" cy="4891537"/>
          </a:xfrm>
        </p:spPr>
        <p:txBody>
          <a:bodyPr>
            <a:normAutofit/>
          </a:bodyPr>
          <a:lstStyle/>
          <a:p>
            <a:pPr>
              <a:lnSpc>
                <a:spcPct val="150000"/>
              </a:lnSpc>
            </a:pPr>
            <a:r>
              <a:rPr lang="en-US" sz="1400" dirty="0">
                <a:latin typeface="Arial" panose="020B0604020202020204" pitchFamily="34" charset="0"/>
                <a:cs typeface="Arial" panose="020B0604020202020204" pitchFamily="34" charset="0"/>
              </a:rPr>
              <a:t>Hammersmith and Fulham has over 19,000 residents aged 65 and over (H&amp;F Older People’s Commission,2019). </a:t>
            </a:r>
          </a:p>
          <a:p>
            <a:pPr>
              <a:lnSpc>
                <a:spcPct val="150000"/>
              </a:lnSpc>
            </a:pPr>
            <a:r>
              <a:rPr lang="en-US" sz="1400" dirty="0">
                <a:latin typeface="Arial" panose="020B0604020202020204" pitchFamily="34" charset="0"/>
                <a:cs typeface="Arial" panose="020B0604020202020204" pitchFamily="34" charset="0"/>
              </a:rPr>
              <a:t>It is estimated that in the coming years, people aged 65 and over will increase by 37% and those aged 85 and over will increase by 64% (H&amp;F Older People’s Commission,2019).</a:t>
            </a:r>
          </a:p>
          <a:p>
            <a:pPr>
              <a:lnSpc>
                <a:spcPct val="150000"/>
              </a:lnSpc>
            </a:pPr>
            <a:r>
              <a:rPr lang="en-US" sz="1400" dirty="0">
                <a:latin typeface="Arial" panose="020B0604020202020204" pitchFamily="34" charset="0"/>
                <a:cs typeface="Arial" panose="020B0604020202020204" pitchFamily="34" charset="0"/>
              </a:rPr>
              <a:t>22% are African black and Asian , it is estimated that it will increase by up to 85% by 2030 (H&amp;F Older People’s Commission,2019).</a:t>
            </a:r>
          </a:p>
          <a:p>
            <a:pPr>
              <a:lnSpc>
                <a:spcPct val="150000"/>
              </a:lnSpc>
            </a:pPr>
            <a:r>
              <a:rPr lang="en-US" sz="1400" dirty="0">
                <a:latin typeface="Arial" panose="020B0604020202020204" pitchFamily="34" charset="0"/>
                <a:cs typeface="Arial" panose="020B0604020202020204" pitchFamily="34" charset="0"/>
              </a:rPr>
              <a:t>45% of the elderly live in council or housing association homes.17% of people aged 65 and over continue to work, remaining economically active (H&amp;F Older People’s Commission,2019).</a:t>
            </a:r>
          </a:p>
          <a:p>
            <a:pPr>
              <a:lnSpc>
                <a:spcPct val="150000"/>
              </a:lnSpc>
            </a:pPr>
            <a:r>
              <a:rPr lang="en-US" sz="1400" dirty="0">
                <a:latin typeface="Arial" panose="020B0604020202020204" pitchFamily="34" charset="0"/>
                <a:cs typeface="Arial" panose="020B0604020202020204" pitchFamily="34" charset="0"/>
              </a:rPr>
              <a:t>More than 51% of the elderly say they are in poor health; most face Dementia and it is estimated that the rate of this disease will increase up to  24% by 2025 (H&amp;F Older People’s Commission,2019).</a:t>
            </a:r>
            <a:endParaRPr lang="en-GB" sz="1400" dirty="0">
              <a:latin typeface="Arial" panose="020B0604020202020204" pitchFamily="34" charset="0"/>
              <a:cs typeface="Arial" panose="020B0604020202020204" pitchFamily="34" charset="0"/>
            </a:endParaRPr>
          </a:p>
        </p:txBody>
      </p:sp>
      <p:sp>
        <p:nvSpPr>
          <p:cNvPr id="45" name="Isosceles Triangle 35">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Isosceles Triangle 37">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740736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53F29798-D584-4792-9B62-3F5F5C36D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1" name="Table 11">
            <a:extLst>
              <a:ext uri="{FF2B5EF4-FFF2-40B4-BE49-F238E27FC236}">
                <a16:creationId xmlns:a16="http://schemas.microsoft.com/office/drawing/2014/main" id="{E9263F73-8111-5883-745F-5CDBA688C8A4}"/>
              </a:ext>
            </a:extLst>
          </p:cNvPr>
          <p:cNvGraphicFramePr>
            <a:graphicFrameLocks noGrp="1"/>
          </p:cNvGraphicFramePr>
          <p:nvPr>
            <p:extLst>
              <p:ext uri="{D42A27DB-BD31-4B8C-83A1-F6EECF244321}">
                <p14:modId xmlns:p14="http://schemas.microsoft.com/office/powerpoint/2010/main" val="983701181"/>
              </p:ext>
            </p:extLst>
          </p:nvPr>
        </p:nvGraphicFramePr>
        <p:xfrm>
          <a:off x="838200" y="1844675"/>
          <a:ext cx="7750173" cy="5034172"/>
        </p:xfrm>
        <a:graphic>
          <a:graphicData uri="http://schemas.openxmlformats.org/drawingml/2006/table">
            <a:tbl>
              <a:tblPr firstRow="1" bandRow="1">
                <a:tableStyleId>{00A15C55-8517-42AA-B614-E9B94910E393}</a:tableStyleId>
              </a:tblPr>
              <a:tblGrid>
                <a:gridCol w="2590702">
                  <a:extLst>
                    <a:ext uri="{9D8B030D-6E8A-4147-A177-3AD203B41FA5}">
                      <a16:colId xmlns:a16="http://schemas.microsoft.com/office/drawing/2014/main" val="2844600420"/>
                    </a:ext>
                  </a:extLst>
                </a:gridCol>
                <a:gridCol w="2576079">
                  <a:extLst>
                    <a:ext uri="{9D8B030D-6E8A-4147-A177-3AD203B41FA5}">
                      <a16:colId xmlns:a16="http://schemas.microsoft.com/office/drawing/2014/main" val="3637106232"/>
                    </a:ext>
                  </a:extLst>
                </a:gridCol>
                <a:gridCol w="2583392">
                  <a:extLst>
                    <a:ext uri="{9D8B030D-6E8A-4147-A177-3AD203B41FA5}">
                      <a16:colId xmlns:a16="http://schemas.microsoft.com/office/drawing/2014/main" val="815004214"/>
                    </a:ext>
                  </a:extLst>
                </a:gridCol>
              </a:tblGrid>
              <a:tr h="380222">
                <a:tc>
                  <a:txBody>
                    <a:bodyPr/>
                    <a:lstStyle/>
                    <a:p>
                      <a:pPr>
                        <a:lnSpc>
                          <a:spcPct val="150000"/>
                        </a:lnSpc>
                      </a:pPr>
                      <a:r>
                        <a:rPr lang="en-GB" sz="1400">
                          <a:solidFill>
                            <a:schemeClr val="tx1"/>
                          </a:solidFill>
                          <a:latin typeface="Arial" panose="020B0604020202020204" pitchFamily="34" charset="0"/>
                          <a:cs typeface="Arial" panose="020B0604020202020204" pitchFamily="34" charset="0"/>
                        </a:rPr>
                        <a:t>Isolation </a:t>
                      </a:r>
                    </a:p>
                  </a:txBody>
                  <a:tcPr marL="72545" marR="72545" marT="36272" marB="36272"/>
                </a:tc>
                <a:tc>
                  <a:txBody>
                    <a:bodyPr/>
                    <a:lstStyle/>
                    <a:p>
                      <a:pPr>
                        <a:lnSpc>
                          <a:spcPct val="150000"/>
                        </a:lnSpc>
                      </a:pPr>
                      <a:r>
                        <a:rPr lang="en-GB" sz="1400" dirty="0">
                          <a:solidFill>
                            <a:schemeClr val="tx1"/>
                          </a:solidFill>
                          <a:latin typeface="Arial" panose="020B0604020202020204" pitchFamily="34" charset="0"/>
                          <a:cs typeface="Arial" panose="020B0604020202020204" pitchFamily="34" charset="0"/>
                        </a:rPr>
                        <a:t>Poor Health</a:t>
                      </a:r>
                    </a:p>
                  </a:txBody>
                  <a:tcPr marL="72545" marR="72545" marT="36272" marB="36272"/>
                </a:tc>
                <a:tc>
                  <a:txBody>
                    <a:bodyPr/>
                    <a:lstStyle/>
                    <a:p>
                      <a:pPr>
                        <a:lnSpc>
                          <a:spcPct val="150000"/>
                        </a:lnSpc>
                      </a:pPr>
                      <a:r>
                        <a:rPr lang="en-GB" sz="1400">
                          <a:solidFill>
                            <a:schemeClr val="tx1"/>
                          </a:solidFill>
                          <a:latin typeface="Arial" panose="020B0604020202020204" pitchFamily="34" charset="0"/>
                          <a:cs typeface="Arial" panose="020B0604020202020204" pitchFamily="34" charset="0"/>
                        </a:rPr>
                        <a:t>Inequality</a:t>
                      </a:r>
                    </a:p>
                  </a:txBody>
                  <a:tcPr marL="72545" marR="72545" marT="36272" marB="36272"/>
                </a:tc>
                <a:extLst>
                  <a:ext uri="{0D108BD9-81ED-4DB2-BD59-A6C34878D82A}">
                    <a16:rowId xmlns:a16="http://schemas.microsoft.com/office/drawing/2014/main" val="2389012657"/>
                  </a:ext>
                </a:extLst>
              </a:tr>
              <a:tr h="3214615">
                <a:tc>
                  <a:txBody>
                    <a:bodyPr/>
                    <a:lstStyle/>
                    <a:p>
                      <a:pPr marL="285750" indent="-285750">
                        <a:lnSpc>
                          <a:spcPct val="150000"/>
                        </a:lnSpc>
                        <a:buFont typeface="Arial" panose="020B0604020202020204" pitchFamily="34" charset="0"/>
                        <a:buChar char="•"/>
                      </a:pPr>
                      <a:r>
                        <a:rPr lang="en-US" sz="1400" dirty="0">
                          <a:latin typeface="Arial" panose="020B0604020202020204" pitchFamily="34" charset="0"/>
                          <a:cs typeface="Arial" panose="020B0604020202020204" pitchFamily="34" charset="0"/>
                        </a:rPr>
                        <a:t> 43% of people aged 65 and over live alone(H&amp;F Older People’s Commission,2019). </a:t>
                      </a:r>
                      <a:endParaRPr lang="en-GB" sz="1400" dirty="0">
                        <a:latin typeface="Arial" panose="020B0604020202020204" pitchFamily="34" charset="0"/>
                        <a:cs typeface="Arial" panose="020B0604020202020204" pitchFamily="34" charset="0"/>
                      </a:endParaRPr>
                    </a:p>
                  </a:txBody>
                  <a:tcPr marL="72545" marR="72545" marT="36272" marB="36272"/>
                </a:tc>
                <a:tc>
                  <a:txBody>
                    <a:bodyPr/>
                    <a:lstStyle/>
                    <a:p>
                      <a:pPr marL="285750" indent="-285750">
                        <a:lnSpc>
                          <a:spcPct val="150000"/>
                        </a:lnSpc>
                        <a:buFont typeface="Arial" panose="020B0604020202020204" pitchFamily="34" charset="0"/>
                        <a:buChar char="•"/>
                      </a:pPr>
                      <a:r>
                        <a:rPr lang="en-US" sz="1400" dirty="0">
                          <a:latin typeface="Arial" panose="020B0604020202020204" pitchFamily="34" charset="0"/>
                          <a:cs typeface="Arial" panose="020B0604020202020204" pitchFamily="34" charset="0"/>
                        </a:rPr>
                        <a:t> 4000 (1 in 5) residents aged 65 and over face health or disability issues (H&amp;F Older People’s Commission,2019). </a:t>
                      </a:r>
                      <a:endParaRPr lang="en-GB" sz="1400" dirty="0">
                        <a:latin typeface="Arial" panose="020B0604020202020204" pitchFamily="34" charset="0"/>
                        <a:cs typeface="Arial" panose="020B0604020202020204" pitchFamily="34" charset="0"/>
                      </a:endParaRPr>
                    </a:p>
                  </a:txBody>
                  <a:tcPr marL="72545" marR="72545" marT="36272" marB="36272"/>
                </a:tc>
                <a:tc>
                  <a:txBody>
                    <a:bodyPr/>
                    <a:lstStyle/>
                    <a:p>
                      <a:pPr marL="285750" indent="-285750">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5000 (1 of 4) residents aged 65 and over live in poverty </a:t>
                      </a:r>
                      <a:r>
                        <a:rPr lang="en-US" sz="1400" dirty="0">
                          <a:latin typeface="Arial" panose="020B0604020202020204" pitchFamily="34" charset="0"/>
                          <a:cs typeface="Arial" panose="020B0604020202020204" pitchFamily="34" charset="0"/>
                        </a:rPr>
                        <a:t>(H&amp;F Older People’s Commission,2019). </a:t>
                      </a:r>
                      <a:endParaRPr lang="en-GB" sz="1400"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US" sz="1400" dirty="0">
                          <a:latin typeface="Arial" panose="020B0604020202020204" pitchFamily="34" charset="0"/>
                          <a:cs typeface="Arial" panose="020B0604020202020204" pitchFamily="34" charset="0"/>
                        </a:rPr>
                        <a:t> 9,460 of old people aged 65+ have income deprived (Deprivation in Hammersmith and Fulham Analysis, 2019).</a:t>
                      </a:r>
                      <a:endParaRPr lang="en-GB" sz="1400" dirty="0">
                        <a:latin typeface="Arial" panose="020B0604020202020204" pitchFamily="34" charset="0"/>
                        <a:cs typeface="Arial" panose="020B0604020202020204" pitchFamily="34" charset="0"/>
                      </a:endParaRPr>
                    </a:p>
                  </a:txBody>
                  <a:tcPr marL="72545" marR="72545" marT="36272" marB="36272"/>
                </a:tc>
                <a:extLst>
                  <a:ext uri="{0D108BD9-81ED-4DB2-BD59-A6C34878D82A}">
                    <a16:rowId xmlns:a16="http://schemas.microsoft.com/office/drawing/2014/main" val="3157015314"/>
                  </a:ext>
                </a:extLst>
              </a:tr>
              <a:tr h="0">
                <a:tc>
                  <a:txBody>
                    <a:bodyPr/>
                    <a:lstStyle/>
                    <a:p>
                      <a:pPr>
                        <a:lnSpc>
                          <a:spcPct val="150000"/>
                        </a:lnSpc>
                      </a:pPr>
                      <a:endParaRPr lang="en-GB" sz="1400" dirty="0">
                        <a:latin typeface="Arial" panose="020B0604020202020204" pitchFamily="34" charset="0"/>
                        <a:cs typeface="Arial" panose="020B0604020202020204" pitchFamily="34" charset="0"/>
                      </a:endParaRPr>
                    </a:p>
                    <a:p>
                      <a:pPr>
                        <a:lnSpc>
                          <a:spcPct val="150000"/>
                        </a:lnSpc>
                      </a:pPr>
                      <a:endParaRPr lang="en-GB" sz="1400" dirty="0">
                        <a:latin typeface="Arial" panose="020B0604020202020204" pitchFamily="34" charset="0"/>
                        <a:cs typeface="Arial" panose="020B0604020202020204" pitchFamily="34" charset="0"/>
                      </a:endParaRPr>
                    </a:p>
                    <a:p>
                      <a:pPr>
                        <a:lnSpc>
                          <a:spcPct val="150000"/>
                        </a:lnSpc>
                      </a:pPr>
                      <a:endParaRPr lang="en-GB" sz="1400" dirty="0">
                        <a:latin typeface="Arial" panose="020B0604020202020204" pitchFamily="34" charset="0"/>
                        <a:cs typeface="Arial" panose="020B0604020202020204" pitchFamily="34" charset="0"/>
                      </a:endParaRPr>
                    </a:p>
                  </a:txBody>
                  <a:tcPr marL="72545" marR="72545" marT="36272" marB="36272"/>
                </a:tc>
                <a:tc>
                  <a:txBody>
                    <a:bodyPr/>
                    <a:lstStyle/>
                    <a:p>
                      <a:pPr>
                        <a:lnSpc>
                          <a:spcPct val="150000"/>
                        </a:lnSpc>
                      </a:pPr>
                      <a:endParaRPr lang="en-GB" sz="1400">
                        <a:latin typeface="Arial" panose="020B0604020202020204" pitchFamily="34" charset="0"/>
                        <a:cs typeface="Arial" panose="020B0604020202020204" pitchFamily="34" charset="0"/>
                      </a:endParaRPr>
                    </a:p>
                  </a:txBody>
                  <a:tcPr marL="72545" marR="72545" marT="36272" marB="36272"/>
                </a:tc>
                <a:tc>
                  <a:txBody>
                    <a:bodyPr/>
                    <a:lstStyle/>
                    <a:p>
                      <a:pPr>
                        <a:lnSpc>
                          <a:spcPct val="150000"/>
                        </a:lnSpc>
                      </a:pPr>
                      <a:endParaRPr lang="en-GB" sz="1400">
                        <a:latin typeface="Arial" panose="020B0604020202020204" pitchFamily="34" charset="0"/>
                        <a:cs typeface="Arial" panose="020B0604020202020204" pitchFamily="34" charset="0"/>
                      </a:endParaRPr>
                    </a:p>
                  </a:txBody>
                  <a:tcPr marL="72545" marR="72545" marT="36272" marB="36272"/>
                </a:tc>
                <a:extLst>
                  <a:ext uri="{0D108BD9-81ED-4DB2-BD59-A6C34878D82A}">
                    <a16:rowId xmlns:a16="http://schemas.microsoft.com/office/drawing/2014/main" val="801995671"/>
                  </a:ext>
                </a:extLst>
              </a:tr>
              <a:tr h="427462">
                <a:tc>
                  <a:txBody>
                    <a:bodyPr/>
                    <a:lstStyle/>
                    <a:p>
                      <a:pPr>
                        <a:lnSpc>
                          <a:spcPct val="150000"/>
                        </a:lnSpc>
                      </a:pPr>
                      <a:endParaRPr lang="en-GB" sz="1400">
                        <a:latin typeface="Arial" panose="020B0604020202020204" pitchFamily="34" charset="0"/>
                        <a:cs typeface="Arial" panose="020B0604020202020204" pitchFamily="34" charset="0"/>
                      </a:endParaRPr>
                    </a:p>
                  </a:txBody>
                  <a:tcPr marL="72545" marR="72545" marT="36272" marB="36272"/>
                </a:tc>
                <a:tc>
                  <a:txBody>
                    <a:bodyPr/>
                    <a:lstStyle/>
                    <a:p>
                      <a:pPr>
                        <a:lnSpc>
                          <a:spcPct val="150000"/>
                        </a:lnSpc>
                      </a:pPr>
                      <a:endParaRPr lang="en-GB" sz="1400">
                        <a:latin typeface="Arial" panose="020B0604020202020204" pitchFamily="34" charset="0"/>
                        <a:cs typeface="Arial" panose="020B0604020202020204" pitchFamily="34" charset="0"/>
                      </a:endParaRPr>
                    </a:p>
                  </a:txBody>
                  <a:tcPr marL="72545" marR="72545" marT="36272" marB="36272"/>
                </a:tc>
                <a:tc>
                  <a:txBody>
                    <a:bodyPr/>
                    <a:lstStyle/>
                    <a:p>
                      <a:pPr>
                        <a:lnSpc>
                          <a:spcPct val="150000"/>
                        </a:lnSpc>
                      </a:pPr>
                      <a:endParaRPr lang="en-GB" sz="1400" dirty="0">
                        <a:latin typeface="Arial" panose="020B0604020202020204" pitchFamily="34" charset="0"/>
                        <a:cs typeface="Arial" panose="020B0604020202020204" pitchFamily="34" charset="0"/>
                      </a:endParaRPr>
                    </a:p>
                  </a:txBody>
                  <a:tcPr marL="72545" marR="72545" marT="36272" marB="36272"/>
                </a:tc>
                <a:extLst>
                  <a:ext uri="{0D108BD9-81ED-4DB2-BD59-A6C34878D82A}">
                    <a16:rowId xmlns:a16="http://schemas.microsoft.com/office/drawing/2014/main" val="2327939518"/>
                  </a:ext>
                </a:extLst>
              </a:tr>
            </a:tbl>
          </a:graphicData>
        </a:graphic>
      </p:graphicFrame>
      <p:graphicFrame>
        <p:nvGraphicFramePr>
          <p:cNvPr id="12" name="Table 12">
            <a:extLst>
              <a:ext uri="{FF2B5EF4-FFF2-40B4-BE49-F238E27FC236}">
                <a16:creationId xmlns:a16="http://schemas.microsoft.com/office/drawing/2014/main" id="{6B87F332-BBF2-E124-3EFA-637421D64B32}"/>
              </a:ext>
            </a:extLst>
          </p:cNvPr>
          <p:cNvGraphicFramePr>
            <a:graphicFrameLocks noGrp="1"/>
          </p:cNvGraphicFramePr>
          <p:nvPr>
            <p:extLst>
              <p:ext uri="{D42A27DB-BD31-4B8C-83A1-F6EECF244321}">
                <p14:modId xmlns:p14="http://schemas.microsoft.com/office/powerpoint/2010/main" val="3321995275"/>
              </p:ext>
            </p:extLst>
          </p:nvPr>
        </p:nvGraphicFramePr>
        <p:xfrm>
          <a:off x="8734301" y="1844675"/>
          <a:ext cx="2616325" cy="4449763"/>
        </p:xfrm>
        <a:graphic>
          <a:graphicData uri="http://schemas.openxmlformats.org/drawingml/2006/table">
            <a:tbl>
              <a:tblPr firstRow="1" bandRow="1">
                <a:tableStyleId>{5C22544A-7EE6-4342-B048-85BDC9FD1C3A}</a:tableStyleId>
              </a:tblPr>
              <a:tblGrid>
                <a:gridCol w="2616325">
                  <a:extLst>
                    <a:ext uri="{9D8B030D-6E8A-4147-A177-3AD203B41FA5}">
                      <a16:colId xmlns:a16="http://schemas.microsoft.com/office/drawing/2014/main" val="1298518736"/>
                    </a:ext>
                  </a:extLst>
                </a:gridCol>
              </a:tblGrid>
              <a:tr h="4449763">
                <a:tc>
                  <a:txBody>
                    <a:bodyPr/>
                    <a:lstStyle/>
                    <a:p>
                      <a:r>
                        <a:rPr lang="en-US" sz="1500" dirty="0">
                          <a:solidFill>
                            <a:schemeClr val="tx1"/>
                          </a:solidFill>
                        </a:rPr>
                        <a:t>The residents aged 50+ will become  unemployed due to poor health . (MelResearch,2019)</a:t>
                      </a:r>
                      <a:endParaRPr lang="en-GB" sz="1500" dirty="0">
                        <a:solidFill>
                          <a:schemeClr val="tx1"/>
                        </a:solidFill>
                      </a:endParaRPr>
                    </a:p>
                  </a:txBody>
                  <a:tcPr marL="77014" marR="77014" marT="38507" marB="38507">
                    <a:solidFill>
                      <a:schemeClr val="accent1">
                        <a:lumMod val="20000"/>
                        <a:lumOff val="80000"/>
                      </a:schemeClr>
                    </a:solidFill>
                  </a:tcPr>
                </a:tc>
                <a:extLst>
                  <a:ext uri="{0D108BD9-81ED-4DB2-BD59-A6C34878D82A}">
                    <a16:rowId xmlns:a16="http://schemas.microsoft.com/office/drawing/2014/main" val="3306509163"/>
                  </a:ext>
                </a:extLst>
              </a:tr>
            </a:tbl>
          </a:graphicData>
        </a:graphic>
      </p:graphicFrame>
      <p:sp>
        <p:nvSpPr>
          <p:cNvPr id="2" name="Title 1">
            <a:extLst>
              <a:ext uri="{FF2B5EF4-FFF2-40B4-BE49-F238E27FC236}">
                <a16:creationId xmlns:a16="http://schemas.microsoft.com/office/drawing/2014/main" id="{041DE01A-8E28-306E-60FA-E8DA7B2789E9}"/>
              </a:ext>
            </a:extLst>
          </p:cNvPr>
          <p:cNvSpPr>
            <a:spLocks noGrp="1"/>
          </p:cNvSpPr>
          <p:nvPr>
            <p:ph type="title"/>
          </p:nvPr>
        </p:nvSpPr>
        <p:spPr>
          <a:xfrm>
            <a:off x="838200" y="184805"/>
            <a:ext cx="10515600" cy="1505883"/>
          </a:xfrm>
        </p:spPr>
        <p:txBody>
          <a:bodyPr vert="horz" lIns="91440" tIns="45720" rIns="91440" bIns="45720" rtlCol="0" anchor="ctr">
            <a:normAutofit/>
          </a:bodyPr>
          <a:lstStyle/>
          <a:p>
            <a:r>
              <a:rPr lang="en-US" sz="5200" kern="1200" dirty="0">
                <a:solidFill>
                  <a:schemeClr val="tx1"/>
                </a:solidFill>
                <a:latin typeface="+mj-lt"/>
                <a:ea typeface="+mj-ea"/>
                <a:cs typeface="+mj-cs"/>
              </a:rPr>
              <a:t>                E</a:t>
            </a:r>
            <a:r>
              <a:rPr lang="en-US" sz="5200" dirty="0"/>
              <a:t>lderly </a:t>
            </a:r>
            <a:r>
              <a:rPr lang="en-US" sz="5200" kern="1200" dirty="0">
                <a:solidFill>
                  <a:schemeClr val="tx1"/>
                </a:solidFill>
                <a:latin typeface="+mj-lt"/>
                <a:ea typeface="+mj-ea"/>
                <a:cs typeface="+mj-cs"/>
              </a:rPr>
              <a:t> challenges </a:t>
            </a:r>
          </a:p>
        </p:txBody>
      </p:sp>
    </p:spTree>
    <p:extLst>
      <p:ext uri="{BB962C8B-B14F-4D97-AF65-F5344CB8AC3E}">
        <p14:creationId xmlns:p14="http://schemas.microsoft.com/office/powerpoint/2010/main" val="27594303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B06BF-9A56-E706-8213-F8FA5885DC05}"/>
              </a:ext>
            </a:extLst>
          </p:cNvPr>
          <p:cNvSpPr>
            <a:spLocks noGrp="1"/>
          </p:cNvSpPr>
          <p:nvPr>
            <p:ph type="title"/>
          </p:nvPr>
        </p:nvSpPr>
        <p:spPr/>
        <p:txBody>
          <a:bodyPr/>
          <a:lstStyle/>
          <a:p>
            <a:r>
              <a:rPr lang="en-US" dirty="0"/>
              <a:t>Abraham Maslow’s Hierarchy of Needs</a:t>
            </a:r>
            <a:endParaRPr lang="en-GB" dirty="0"/>
          </a:p>
        </p:txBody>
      </p:sp>
      <p:pic>
        <p:nvPicPr>
          <p:cNvPr id="5" name="Content Placeholder 4" descr="Diagram&#10;&#10;Description automatically generated">
            <a:extLst>
              <a:ext uri="{FF2B5EF4-FFF2-40B4-BE49-F238E27FC236}">
                <a16:creationId xmlns:a16="http://schemas.microsoft.com/office/drawing/2014/main" id="{4316C515-7AD1-2187-5709-1B08AFC301F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78340" y="1747837"/>
            <a:ext cx="5507809" cy="3362325"/>
          </a:xfrm>
        </p:spPr>
      </p:pic>
      <p:graphicFrame>
        <p:nvGraphicFramePr>
          <p:cNvPr id="6" name="Table 6">
            <a:extLst>
              <a:ext uri="{FF2B5EF4-FFF2-40B4-BE49-F238E27FC236}">
                <a16:creationId xmlns:a16="http://schemas.microsoft.com/office/drawing/2014/main" id="{72560D5F-C73A-275C-8616-0C023A04BBD0}"/>
              </a:ext>
            </a:extLst>
          </p:cNvPr>
          <p:cNvGraphicFramePr>
            <a:graphicFrameLocks noGrp="1"/>
          </p:cNvGraphicFramePr>
          <p:nvPr>
            <p:extLst>
              <p:ext uri="{D42A27DB-BD31-4B8C-83A1-F6EECF244321}">
                <p14:modId xmlns:p14="http://schemas.microsoft.com/office/powerpoint/2010/main" val="2475748809"/>
              </p:ext>
            </p:extLst>
          </p:nvPr>
        </p:nvGraphicFramePr>
        <p:xfrm>
          <a:off x="955964" y="4981891"/>
          <a:ext cx="4209802" cy="243840"/>
        </p:xfrm>
        <a:graphic>
          <a:graphicData uri="http://schemas.openxmlformats.org/drawingml/2006/table">
            <a:tbl>
              <a:tblPr firstRow="1" bandRow="1">
                <a:tableStyleId>{C083E6E3-FA7D-4D7B-A595-EF9225AFEA82}</a:tableStyleId>
              </a:tblPr>
              <a:tblGrid>
                <a:gridCol w="4209802">
                  <a:extLst>
                    <a:ext uri="{9D8B030D-6E8A-4147-A177-3AD203B41FA5}">
                      <a16:colId xmlns:a16="http://schemas.microsoft.com/office/drawing/2014/main" val="3766367599"/>
                    </a:ext>
                  </a:extLst>
                </a:gridCol>
              </a:tblGrid>
              <a:tr h="231377">
                <a:tc>
                  <a:txBody>
                    <a:bodyPr/>
                    <a:lstStyle/>
                    <a:p>
                      <a:r>
                        <a:rPr lang="en-GB" sz="1000" dirty="0"/>
                        <a:t>Source :</a:t>
                      </a:r>
                      <a:r>
                        <a:rPr lang="en-US" sz="1000" dirty="0">
                          <a:hlinkClick r:id="rId3"/>
                        </a:rPr>
                        <a:t>Maslow's Hierarchy of Needs | Simply Psychology</a:t>
                      </a:r>
                      <a:endParaRPr lang="en-GB" sz="1000" dirty="0"/>
                    </a:p>
                  </a:txBody>
                  <a:tcPr/>
                </a:tc>
                <a:extLst>
                  <a:ext uri="{0D108BD9-81ED-4DB2-BD59-A6C34878D82A}">
                    <a16:rowId xmlns:a16="http://schemas.microsoft.com/office/drawing/2014/main" val="2448984071"/>
                  </a:ext>
                </a:extLst>
              </a:tr>
            </a:tbl>
          </a:graphicData>
        </a:graphic>
      </p:graphicFrame>
      <p:graphicFrame>
        <p:nvGraphicFramePr>
          <p:cNvPr id="7" name="Table 7">
            <a:extLst>
              <a:ext uri="{FF2B5EF4-FFF2-40B4-BE49-F238E27FC236}">
                <a16:creationId xmlns:a16="http://schemas.microsoft.com/office/drawing/2014/main" id="{D07DC9FC-B172-EE53-F11B-B6672CFCEC88}"/>
              </a:ext>
            </a:extLst>
          </p:cNvPr>
          <p:cNvGraphicFramePr>
            <a:graphicFrameLocks noGrp="1"/>
          </p:cNvGraphicFramePr>
          <p:nvPr>
            <p:extLst>
              <p:ext uri="{D42A27DB-BD31-4B8C-83A1-F6EECF244321}">
                <p14:modId xmlns:p14="http://schemas.microsoft.com/office/powerpoint/2010/main" val="1084688113"/>
              </p:ext>
            </p:extLst>
          </p:nvPr>
        </p:nvGraphicFramePr>
        <p:xfrm>
          <a:off x="6305853" y="1585733"/>
          <a:ext cx="5257255" cy="4004839"/>
        </p:xfrm>
        <a:graphic>
          <a:graphicData uri="http://schemas.openxmlformats.org/drawingml/2006/table">
            <a:tbl>
              <a:tblPr firstRow="1" bandRow="1">
                <a:tableStyleId>{C083E6E3-FA7D-4D7B-A595-EF9225AFEA82}</a:tableStyleId>
              </a:tblPr>
              <a:tblGrid>
                <a:gridCol w="5257255">
                  <a:extLst>
                    <a:ext uri="{9D8B030D-6E8A-4147-A177-3AD203B41FA5}">
                      <a16:colId xmlns:a16="http://schemas.microsoft.com/office/drawing/2014/main" val="3505105515"/>
                    </a:ext>
                  </a:extLst>
                </a:gridCol>
              </a:tblGrid>
              <a:tr h="4004839">
                <a:tc>
                  <a:txBody>
                    <a:bodyPr/>
                    <a:lstStyle/>
                    <a:p>
                      <a:pPr marL="285750" indent="-285750">
                        <a:buFont typeface="Arial" panose="020B0604020202020204" pitchFamily="34" charset="0"/>
                        <a:buChar char="•"/>
                      </a:pPr>
                      <a:r>
                        <a:rPr lang="en-US" sz="1400" b="0" dirty="0"/>
                        <a:t>According to </a:t>
                      </a:r>
                      <a:r>
                        <a:rPr lang="en-US" sz="1400" b="0" dirty="0" err="1"/>
                        <a:t>Rondinelli</a:t>
                      </a:r>
                      <a:r>
                        <a:rPr lang="en-US" sz="1400" b="0" dirty="0"/>
                        <a:t> (1993), the basic needs of people consist in food, shelter, clothes and community services, otherwise  without these needs, life would disappear in society.</a:t>
                      </a:r>
                    </a:p>
                    <a:p>
                      <a:pPr marL="0" indent="0">
                        <a:buFont typeface="Arial" panose="020B0604020202020204" pitchFamily="34" charset="0"/>
                        <a:buNone/>
                      </a:pPr>
                      <a:endParaRPr lang="en-US" sz="1400" b="0" dirty="0"/>
                    </a:p>
                    <a:p>
                      <a:pPr marL="285750" indent="-285750">
                        <a:buFont typeface="Arial" panose="020B0604020202020204" pitchFamily="34" charset="0"/>
                        <a:buChar char="•"/>
                      </a:pPr>
                      <a:r>
                        <a:rPr lang="en-US" sz="1400" b="0" dirty="0"/>
                        <a:t>The need for safety or security of old people is essential because they need to feel protected from possible social disturbances, physical dangers that could threaten the lives of people from different communities of society (Santrock, 2001).</a:t>
                      </a:r>
                    </a:p>
                    <a:p>
                      <a:pPr marL="0" indent="0">
                        <a:buFont typeface="Arial" panose="020B0604020202020204" pitchFamily="34" charset="0"/>
                        <a:buNone/>
                      </a:pPr>
                      <a:endParaRPr lang="en-US" sz="1400" b="0" dirty="0"/>
                    </a:p>
                    <a:p>
                      <a:pPr marL="285750" indent="-285750">
                        <a:buFont typeface="Arial" panose="020B0604020202020204" pitchFamily="34" charset="0"/>
                        <a:buChar char="•"/>
                      </a:pPr>
                      <a:r>
                        <a:rPr lang="en-US" sz="1400" b="0" dirty="0"/>
                        <a:t>According to Mulwa (2008), when people feel safe, they tend to be part of a community. Love and belonging help old people to have confidence in their own capacity and this helps to promote community development in society.</a:t>
                      </a:r>
                    </a:p>
                    <a:p>
                      <a:pPr marL="285750" indent="-285750">
                        <a:buFont typeface="Arial" panose="020B0604020202020204" pitchFamily="34" charset="0"/>
                        <a:buChar char="•"/>
                      </a:pPr>
                      <a:endParaRPr lang="en-US" sz="1400" b="0" dirty="0"/>
                    </a:p>
                  </a:txBody>
                  <a:tcPr/>
                </a:tc>
                <a:extLst>
                  <a:ext uri="{0D108BD9-81ED-4DB2-BD59-A6C34878D82A}">
                    <a16:rowId xmlns:a16="http://schemas.microsoft.com/office/drawing/2014/main" val="3550327321"/>
                  </a:ext>
                </a:extLst>
              </a:tr>
            </a:tbl>
          </a:graphicData>
        </a:graphic>
      </p:graphicFrame>
    </p:spTree>
    <p:extLst>
      <p:ext uri="{BB962C8B-B14F-4D97-AF65-F5344CB8AC3E}">
        <p14:creationId xmlns:p14="http://schemas.microsoft.com/office/powerpoint/2010/main" val="31921242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4" name="Rectangle 91">
            <a:extLst>
              <a:ext uri="{FF2B5EF4-FFF2-40B4-BE49-F238E27FC236}">
                <a16:creationId xmlns:a16="http://schemas.microsoft.com/office/drawing/2014/main" id="{0AAD52C3-F510-4AD2-8B1D-7D8A574B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picture containing text, sign, sky, outdoor&#10;&#10;Description automatically generated">
            <a:extLst>
              <a:ext uri="{FF2B5EF4-FFF2-40B4-BE49-F238E27FC236}">
                <a16:creationId xmlns:a16="http://schemas.microsoft.com/office/drawing/2014/main" id="{BFF0BC7C-1235-70F7-4431-8C1A986D371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02192" y="548814"/>
            <a:ext cx="4643310" cy="3528916"/>
          </a:xfrm>
          <a:prstGeom prst="rect">
            <a:avLst/>
          </a:prstGeom>
        </p:spPr>
      </p:pic>
      <p:sp>
        <p:nvSpPr>
          <p:cNvPr id="3" name="Content Placeholder 2">
            <a:extLst>
              <a:ext uri="{FF2B5EF4-FFF2-40B4-BE49-F238E27FC236}">
                <a16:creationId xmlns:a16="http://schemas.microsoft.com/office/drawing/2014/main" id="{073B7CDE-B567-6E1B-3B22-CD0C66E05B98}"/>
              </a:ext>
            </a:extLst>
          </p:cNvPr>
          <p:cNvSpPr>
            <a:spLocks noGrp="1"/>
          </p:cNvSpPr>
          <p:nvPr>
            <p:ph idx="1"/>
          </p:nvPr>
        </p:nvSpPr>
        <p:spPr>
          <a:xfrm>
            <a:off x="5787342" y="2089230"/>
            <a:ext cx="5526115" cy="4031486"/>
          </a:xfrm>
        </p:spPr>
        <p:txBody>
          <a:bodyPr anchor="ctr">
            <a:noAutofit/>
          </a:bodyPr>
          <a:lstStyle/>
          <a:p>
            <a:r>
              <a:rPr lang="en-US" sz="1200" dirty="0">
                <a:latin typeface="Arial" panose="020B0604020202020204" pitchFamily="34" charset="0"/>
                <a:cs typeface="Arial" panose="020B0604020202020204" pitchFamily="34" charset="0"/>
              </a:rPr>
              <a:t>I</a:t>
            </a:r>
            <a:r>
              <a:rPr lang="en-US" sz="1200" b="0" i="0" dirty="0">
                <a:effectLst/>
                <a:latin typeface="Arial" panose="020B0604020202020204" pitchFamily="34" charset="0"/>
                <a:cs typeface="Arial" panose="020B0604020202020204" pitchFamily="34" charset="0"/>
              </a:rPr>
              <a:t>n 2021, in England life expectancy decreased as a result of the pandemic.( Ageing better UK, 2022).</a:t>
            </a:r>
          </a:p>
          <a:p>
            <a:r>
              <a:rPr lang="en-US" sz="1200" b="0" i="0" dirty="0">
                <a:effectLst/>
                <a:latin typeface="Arial" panose="020B0604020202020204" pitchFamily="34" charset="0"/>
                <a:cs typeface="Arial" panose="020B0604020202020204" pitchFamily="34" charset="0"/>
              </a:rPr>
              <a:t>The rate of physically inactive people increased after the age of 55 years in large proportions. The increase in physical activity acquired until the pandemic occurred among people over 75 years old, was lost</a:t>
            </a:r>
            <a:r>
              <a:rPr lang="en-US" sz="1200" dirty="0">
                <a:latin typeface="Arial" panose="020B0604020202020204" pitchFamily="34" charset="0"/>
                <a:cs typeface="Arial" panose="020B0604020202020204" pitchFamily="34" charset="0"/>
              </a:rPr>
              <a:t>(</a:t>
            </a:r>
            <a:r>
              <a:rPr lang="en-US" sz="1200" b="0" i="0" dirty="0">
                <a:effectLst/>
                <a:latin typeface="Arial" panose="020B0604020202020204" pitchFamily="34" charset="0"/>
                <a:cs typeface="Arial" panose="020B0604020202020204" pitchFamily="34" charset="0"/>
              </a:rPr>
              <a:t>Ageing better UK,2022).</a:t>
            </a:r>
          </a:p>
          <a:p>
            <a:r>
              <a:rPr lang="en-US" sz="1200" b="0" i="0" dirty="0">
                <a:effectLst/>
                <a:latin typeface="Arial" panose="020B0604020202020204" pitchFamily="34" charset="0"/>
                <a:cs typeface="Arial" panose="020B0604020202020204" pitchFamily="34" charset="0"/>
              </a:rPr>
              <a:t>People from  Black, Asian, Minority Ethnic community between the ages of 50 and 60 reported that the pandemic had a negative impact on community relations twice as much as the white community.(Ageing better UK,2022).</a:t>
            </a:r>
          </a:p>
          <a:p>
            <a:r>
              <a:rPr lang="en-US" sz="1200" b="0" i="0" dirty="0">
                <a:effectLst/>
                <a:latin typeface="Arial" panose="020B0604020202020204" pitchFamily="34" charset="0"/>
                <a:cs typeface="Arial" panose="020B0604020202020204" pitchFamily="34" charset="0"/>
              </a:rPr>
              <a:t>Inequality shapes people’s access to community support .The BAME community and people with financial problems did not know about the volunteer groups that help, they did not benefit from their help even during the pandemic.(Ageing better UK,2022).</a:t>
            </a:r>
          </a:p>
          <a:p>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p:txBody>
      </p:sp>
      <p:graphicFrame>
        <p:nvGraphicFramePr>
          <p:cNvPr id="6" name="Table 6">
            <a:extLst>
              <a:ext uri="{FF2B5EF4-FFF2-40B4-BE49-F238E27FC236}">
                <a16:creationId xmlns:a16="http://schemas.microsoft.com/office/drawing/2014/main" id="{BE696807-C532-9AE7-F079-33FE3232F7B6}"/>
              </a:ext>
            </a:extLst>
          </p:cNvPr>
          <p:cNvGraphicFramePr>
            <a:graphicFrameLocks noGrp="1"/>
          </p:cNvGraphicFramePr>
          <p:nvPr>
            <p:extLst>
              <p:ext uri="{D42A27DB-BD31-4B8C-83A1-F6EECF244321}">
                <p14:modId xmlns:p14="http://schemas.microsoft.com/office/powerpoint/2010/main" val="3939977967"/>
              </p:ext>
            </p:extLst>
          </p:nvPr>
        </p:nvGraphicFramePr>
        <p:xfrm>
          <a:off x="6590245" y="213334"/>
          <a:ext cx="3776557" cy="2078736"/>
        </p:xfrm>
        <a:graphic>
          <a:graphicData uri="http://schemas.openxmlformats.org/drawingml/2006/table">
            <a:tbl>
              <a:tblPr firstRow="1" bandRow="1">
                <a:noFill/>
                <a:tableStyleId>{ED083AE6-46FA-4A59-8FB0-9F97EB10719F}</a:tableStyleId>
              </a:tblPr>
              <a:tblGrid>
                <a:gridCol w="3776557">
                  <a:extLst>
                    <a:ext uri="{9D8B030D-6E8A-4147-A177-3AD203B41FA5}">
                      <a16:colId xmlns:a16="http://schemas.microsoft.com/office/drawing/2014/main" val="3950364364"/>
                    </a:ext>
                  </a:extLst>
                </a:gridCol>
              </a:tblGrid>
              <a:tr h="2078736">
                <a:tc>
                  <a:txBody>
                    <a:bodyPr/>
                    <a:lstStyle/>
                    <a:p>
                      <a:r>
                        <a:rPr lang="en-GB" sz="3300" b="1" cap="none" spc="0" dirty="0">
                          <a:solidFill>
                            <a:schemeClr val="tx1">
                              <a:lumMod val="75000"/>
                              <a:lumOff val="25000"/>
                            </a:schemeClr>
                          </a:solidFill>
                        </a:rPr>
                        <a:t> Old people in terms of      discrimination</a:t>
                      </a:r>
                    </a:p>
                  </a:txBody>
                  <a:tcPr marL="419100" marR="251460" marT="251460" marB="251460" anchor="b">
                    <a:lnL w="12700" cmpd="sng">
                      <a:noFill/>
                      <a:prstDash val="solid"/>
                    </a:lnL>
                    <a:lnR w="12700" cmpd="sng">
                      <a:noFill/>
                      <a:prstDash val="solid"/>
                    </a:lnR>
                    <a:lnT w="19050" cap="flat" cmpd="sng" algn="ctr">
                      <a:solidFill>
                        <a:srgbClr val="8F9A9D">
                          <a:alpha val="60000"/>
                        </a:srgbClr>
                      </a:solidFill>
                      <a:prstDash val="solid"/>
                    </a:lnT>
                    <a:lnB w="12700" cmpd="sng">
                      <a:noFill/>
                      <a:prstDash val="solid"/>
                    </a:lnB>
                    <a:noFill/>
                  </a:tcPr>
                </a:tc>
                <a:extLst>
                  <a:ext uri="{0D108BD9-81ED-4DB2-BD59-A6C34878D82A}">
                    <a16:rowId xmlns:a16="http://schemas.microsoft.com/office/drawing/2014/main" val="565909923"/>
                  </a:ext>
                </a:extLst>
              </a:tr>
            </a:tbl>
          </a:graphicData>
        </a:graphic>
      </p:graphicFrame>
      <p:graphicFrame>
        <p:nvGraphicFramePr>
          <p:cNvPr id="9" name="Table 9">
            <a:extLst>
              <a:ext uri="{FF2B5EF4-FFF2-40B4-BE49-F238E27FC236}">
                <a16:creationId xmlns:a16="http://schemas.microsoft.com/office/drawing/2014/main" id="{23E7F6E3-278F-160A-3BA1-6A008AB04710}"/>
              </a:ext>
            </a:extLst>
          </p:cNvPr>
          <p:cNvGraphicFramePr>
            <a:graphicFrameLocks noGrp="1"/>
          </p:cNvGraphicFramePr>
          <p:nvPr>
            <p:extLst>
              <p:ext uri="{D42A27DB-BD31-4B8C-83A1-F6EECF244321}">
                <p14:modId xmlns:p14="http://schemas.microsoft.com/office/powerpoint/2010/main" val="4083757947"/>
              </p:ext>
            </p:extLst>
          </p:nvPr>
        </p:nvGraphicFramePr>
        <p:xfrm>
          <a:off x="1185925" y="4144559"/>
          <a:ext cx="4692650" cy="353906"/>
        </p:xfrm>
        <a:graphic>
          <a:graphicData uri="http://schemas.openxmlformats.org/drawingml/2006/table">
            <a:tbl>
              <a:tblPr firstRow="1" bandRow="1">
                <a:tableStyleId>{2D5ABB26-0587-4C30-8999-92F81FD0307C}</a:tableStyleId>
              </a:tblPr>
              <a:tblGrid>
                <a:gridCol w="4692650">
                  <a:extLst>
                    <a:ext uri="{9D8B030D-6E8A-4147-A177-3AD203B41FA5}">
                      <a16:colId xmlns:a16="http://schemas.microsoft.com/office/drawing/2014/main" val="891488111"/>
                    </a:ext>
                  </a:extLst>
                </a:gridCol>
              </a:tblGrid>
              <a:tr h="353906">
                <a:tc>
                  <a:txBody>
                    <a:bodyPr/>
                    <a:lstStyle/>
                    <a:p>
                      <a:r>
                        <a:rPr lang="en-GB" sz="900" dirty="0"/>
                        <a:t>Source: </a:t>
                      </a:r>
                      <a:r>
                        <a:rPr lang="en-US" sz="900" dirty="0">
                          <a:hlinkClick r:id="rId3"/>
                        </a:rPr>
                        <a:t>Direct Evidence of Age Discrimination and the Sixth Circuit</a:t>
                      </a:r>
                      <a:endParaRPr lang="en-GB" sz="900" dirty="0"/>
                    </a:p>
                  </a:txBody>
                  <a:tcPr/>
                </a:tc>
                <a:extLst>
                  <a:ext uri="{0D108BD9-81ED-4DB2-BD59-A6C34878D82A}">
                    <a16:rowId xmlns:a16="http://schemas.microsoft.com/office/drawing/2014/main" val="1405140470"/>
                  </a:ext>
                </a:extLst>
              </a:tr>
            </a:tbl>
          </a:graphicData>
        </a:graphic>
      </p:graphicFrame>
    </p:spTree>
    <p:extLst>
      <p:ext uri="{BB962C8B-B14F-4D97-AF65-F5344CB8AC3E}">
        <p14:creationId xmlns:p14="http://schemas.microsoft.com/office/powerpoint/2010/main" val="23045058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F100AA7-7717-8419-6B68-81E0C58C9C5E}"/>
              </a:ext>
            </a:extLst>
          </p:cNvPr>
          <p:cNvSpPr>
            <a:spLocks noGrp="1"/>
          </p:cNvSpPr>
          <p:nvPr>
            <p:ph idx="1"/>
          </p:nvPr>
        </p:nvSpPr>
        <p:spPr>
          <a:xfrm>
            <a:off x="4447308" y="591344"/>
            <a:ext cx="6906491" cy="5585619"/>
          </a:xfrm>
        </p:spPr>
        <p:txBody>
          <a:bodyPr anchor="ctr">
            <a:normAutofit/>
          </a:bodyPr>
          <a:lstStyle/>
          <a:p>
            <a:r>
              <a:rPr lang="en-US" sz="1500" dirty="0">
                <a:latin typeface="Arial" panose="020B0604020202020204" pitchFamily="34" charset="0"/>
                <a:cs typeface="Arial" panose="020B0604020202020204" pitchFamily="34" charset="0"/>
              </a:rPr>
              <a:t>The UK state pension provides just 58% of previous earnings from work - Pension age has risen to 66 years, employment rates among people approaching retirement age have decrease to their lowest levels since 2016(Ageing better UK,2022)</a:t>
            </a:r>
          </a:p>
          <a:p>
            <a:r>
              <a:rPr lang="en-US" sz="1500" dirty="0">
                <a:latin typeface="Arial" panose="020B0604020202020204" pitchFamily="34" charset="0"/>
                <a:cs typeface="Arial" panose="020B0604020202020204" pitchFamily="34" charset="0"/>
              </a:rPr>
              <a:t>T</a:t>
            </a:r>
            <a:r>
              <a:rPr lang="en-US" sz="1500" b="0" i="0" dirty="0">
                <a:effectLst/>
                <a:latin typeface="Arial" panose="020B0604020202020204" pitchFamily="34" charset="0"/>
                <a:cs typeface="Arial" panose="020B0604020202020204" pitchFamily="34" charset="0"/>
              </a:rPr>
              <a:t>here are still many people aged 55 and over </a:t>
            </a:r>
            <a:r>
              <a:rPr lang="en-US" sz="1500" dirty="0">
                <a:latin typeface="Arial" panose="020B0604020202020204" pitchFamily="34" charset="0"/>
                <a:cs typeface="Arial" panose="020B0604020202020204" pitchFamily="34" charset="0"/>
              </a:rPr>
              <a:t>that</a:t>
            </a:r>
            <a:r>
              <a:rPr lang="en-US" sz="1500" b="0" i="0" dirty="0">
                <a:effectLst/>
                <a:latin typeface="Arial" panose="020B0604020202020204" pitchFamily="34" charset="0"/>
                <a:cs typeface="Arial" panose="020B0604020202020204" pitchFamily="34" charset="0"/>
              </a:rPr>
              <a:t> have never </a:t>
            </a:r>
            <a:r>
              <a:rPr lang="en-US" sz="1500" dirty="0">
                <a:latin typeface="Arial" panose="020B0604020202020204" pitchFamily="34" charset="0"/>
                <a:cs typeface="Arial" panose="020B0604020202020204" pitchFamily="34" charset="0"/>
              </a:rPr>
              <a:t>go on internet</a:t>
            </a:r>
            <a:r>
              <a:rPr lang="en-US" sz="1500" b="0" i="0" dirty="0">
                <a:effectLst/>
                <a:latin typeface="Arial" panose="020B0604020202020204" pitchFamily="34" charset="0"/>
                <a:cs typeface="Arial" panose="020B0604020202020204" pitchFamily="34" charset="0"/>
              </a:rPr>
              <a:t>. </a:t>
            </a:r>
            <a:r>
              <a:rPr lang="en-US" sz="1500" dirty="0">
                <a:latin typeface="Arial" panose="020B0604020202020204" pitchFamily="34" charset="0"/>
                <a:cs typeface="Arial" panose="020B0604020202020204" pitchFamily="34" charset="0"/>
              </a:rPr>
              <a:t>25% of</a:t>
            </a:r>
            <a:r>
              <a:rPr lang="en-US" sz="1500" b="0" i="0" dirty="0">
                <a:effectLst/>
                <a:latin typeface="Arial" panose="020B0604020202020204" pitchFamily="34" charset="0"/>
                <a:cs typeface="Arial" panose="020B0604020202020204" pitchFamily="34" charset="0"/>
              </a:rPr>
              <a:t> aged 65 and over </a:t>
            </a:r>
            <a:r>
              <a:rPr lang="en-US" sz="1500" dirty="0">
                <a:latin typeface="Arial" panose="020B0604020202020204" pitchFamily="34" charset="0"/>
                <a:cs typeface="Arial" panose="020B0604020202020204" pitchFamily="34" charset="0"/>
              </a:rPr>
              <a:t>do not have </a:t>
            </a:r>
            <a:r>
              <a:rPr lang="en-US" sz="1500" b="0" i="0" dirty="0">
                <a:effectLst/>
                <a:latin typeface="Arial" panose="020B0604020202020204" pitchFamily="34" charset="0"/>
                <a:cs typeface="Arial" panose="020B0604020202020204" pitchFamily="34" charset="0"/>
              </a:rPr>
              <a:t>internet access .(Ageing better UK,2022)</a:t>
            </a:r>
          </a:p>
          <a:p>
            <a:r>
              <a:rPr lang="en-US" sz="1500" dirty="0">
                <a:latin typeface="Arial" panose="020B0604020202020204" pitchFamily="34" charset="0"/>
                <a:cs typeface="Arial" panose="020B0604020202020204" pitchFamily="34" charset="0"/>
              </a:rPr>
              <a:t>Most older people live in homes with inadequate conditions that affect their health and well-being, due to a lack of money, time, support or advice (Ageing better UK, 2022)</a:t>
            </a:r>
          </a:p>
          <a:p>
            <a:r>
              <a:rPr lang="en-US" sz="1500" dirty="0">
                <a:latin typeface="Arial" panose="020B0604020202020204" pitchFamily="34" charset="0"/>
                <a:cs typeface="Arial" panose="020B0604020202020204" pitchFamily="34" charset="0"/>
              </a:rPr>
              <a:t>21.5% of excess winter deaths may be due to cold housing (Ageing better UK,2022)</a:t>
            </a:r>
          </a:p>
          <a:p>
            <a:endParaRPr lang="en-US" sz="1500" dirty="0">
              <a:latin typeface="Arial" panose="020B0604020202020204" pitchFamily="34" charset="0"/>
              <a:cs typeface="Arial" panose="020B0604020202020204" pitchFamily="34" charset="0"/>
            </a:endParaRPr>
          </a:p>
          <a:p>
            <a:pPr marL="0" indent="0">
              <a:buNone/>
            </a:pPr>
            <a:endParaRPr lang="en-GB" sz="1500" dirty="0">
              <a:latin typeface="Arial" panose="020B0604020202020204" pitchFamily="34" charset="0"/>
              <a:cs typeface="Arial" panose="020B0604020202020204" pitchFamily="34" charset="0"/>
            </a:endParaRPr>
          </a:p>
        </p:txBody>
      </p:sp>
      <p:graphicFrame>
        <p:nvGraphicFramePr>
          <p:cNvPr id="4" name="Table 4">
            <a:extLst>
              <a:ext uri="{FF2B5EF4-FFF2-40B4-BE49-F238E27FC236}">
                <a16:creationId xmlns:a16="http://schemas.microsoft.com/office/drawing/2014/main" id="{EFA77600-08A6-468B-CCB1-6BFCBCB11E85}"/>
              </a:ext>
            </a:extLst>
          </p:cNvPr>
          <p:cNvGraphicFramePr>
            <a:graphicFrameLocks noGrp="1"/>
          </p:cNvGraphicFramePr>
          <p:nvPr>
            <p:extLst>
              <p:ext uri="{D42A27DB-BD31-4B8C-83A1-F6EECF244321}">
                <p14:modId xmlns:p14="http://schemas.microsoft.com/office/powerpoint/2010/main" val="1934216629"/>
              </p:ext>
            </p:extLst>
          </p:nvPr>
        </p:nvGraphicFramePr>
        <p:xfrm>
          <a:off x="421548" y="1745928"/>
          <a:ext cx="3467595" cy="1419101"/>
        </p:xfrm>
        <a:graphic>
          <a:graphicData uri="http://schemas.openxmlformats.org/drawingml/2006/table">
            <a:tbl>
              <a:tblPr firstRow="1" bandRow="1">
                <a:tableStyleId>{00A15C55-8517-42AA-B614-E9B94910E393}</a:tableStyleId>
              </a:tblPr>
              <a:tblGrid>
                <a:gridCol w="3467595">
                  <a:extLst>
                    <a:ext uri="{9D8B030D-6E8A-4147-A177-3AD203B41FA5}">
                      <a16:colId xmlns:a16="http://schemas.microsoft.com/office/drawing/2014/main" val="2188956739"/>
                    </a:ext>
                  </a:extLst>
                </a:gridCol>
              </a:tblGrid>
              <a:tr h="1419101">
                <a:tc>
                  <a:txBody>
                    <a:bodyPr/>
                    <a:lstStyle/>
                    <a:p>
                      <a:r>
                        <a:rPr lang="en-GB" sz="3600" dirty="0">
                          <a:solidFill>
                            <a:schemeClr val="tx1"/>
                          </a:solidFill>
                        </a:rPr>
                        <a:t>           Stop  Discrimination ! </a:t>
                      </a:r>
                      <a:endParaRPr lang="en-GB" dirty="0">
                        <a:solidFill>
                          <a:schemeClr val="tx1"/>
                        </a:solidFill>
                      </a:endParaRPr>
                    </a:p>
                  </a:txBody>
                  <a:tcPr/>
                </a:tc>
                <a:extLst>
                  <a:ext uri="{0D108BD9-81ED-4DB2-BD59-A6C34878D82A}">
                    <a16:rowId xmlns:a16="http://schemas.microsoft.com/office/drawing/2014/main" val="25998777"/>
                  </a:ext>
                </a:extLst>
              </a:tr>
            </a:tbl>
          </a:graphicData>
        </a:graphic>
      </p:graphicFrame>
    </p:spTree>
    <p:extLst>
      <p:ext uri="{BB962C8B-B14F-4D97-AF65-F5344CB8AC3E}">
        <p14:creationId xmlns:p14="http://schemas.microsoft.com/office/powerpoint/2010/main" val="33632672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E020063-2385-44AC-BD67-258E1F0B9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E014A0B-5338-4077-AFE9-A90D04D449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78127680-150F-4A90-9950-F663925781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1"/>
            <a:ext cx="3362070" cy="2522849"/>
            <a:chOff x="-305" y="-1"/>
            <a:chExt cx="3832880" cy="2876136"/>
          </a:xfrm>
        </p:grpSpPr>
        <p:sp>
          <p:nvSpPr>
            <p:cNvPr id="15" name="Freeform: Shape 14">
              <a:extLst>
                <a:ext uri="{FF2B5EF4-FFF2-40B4-BE49-F238E27FC236}">
                  <a16:creationId xmlns:a16="http://schemas.microsoft.com/office/drawing/2014/main" id="{5088F97A-8362-4967-B664-D748B846EC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30F9DEDE-4318-412A-81C5-C8C90F689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09E97DE9-7844-4707-8928-1CD88ADB72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EC58954E-44A5-4A0D-97A9-8A2BB43D6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4C9553B1-7185-68AD-3814-D065782B1575}"/>
              </a:ext>
            </a:extLst>
          </p:cNvPr>
          <p:cNvSpPr>
            <a:spLocks noGrp="1"/>
          </p:cNvSpPr>
          <p:nvPr>
            <p:ph idx="1"/>
          </p:nvPr>
        </p:nvSpPr>
        <p:spPr>
          <a:xfrm>
            <a:off x="804672" y="0"/>
            <a:ext cx="5126896" cy="6055045"/>
          </a:xfrm>
        </p:spPr>
        <p:txBody>
          <a:bodyPr anchor="ctr">
            <a:normAutofit/>
          </a:bodyPr>
          <a:lstStyle/>
          <a:p>
            <a:pPr marL="342900" marR="0" lvl="0" indent="-342900" defTabSz="914400" rtl="0" eaLnBrk="1" fontAlgn="auto" latinLnBrk="0" hangingPunct="1">
              <a:spcBef>
                <a:spcPct val="20000"/>
              </a:spcBef>
              <a:spcAft>
                <a:spcPts val="0"/>
              </a:spcAft>
              <a:buClrTx/>
              <a:buSzTx/>
              <a:buFont typeface="Arial" pitchFamily="34" charset="0"/>
              <a:buChar char="•"/>
              <a:tabLst/>
              <a:defRPr/>
            </a:pPr>
            <a:r>
              <a:rPr kumimoji="0" lang="en-GB" sz="1600" b="0" i="1" u="none" strike="noStrike" kern="1200" cap="none" spc="0" normalizeH="0" baseline="0" noProof="0" dirty="0">
                <a:ln>
                  <a:noFill/>
                </a:ln>
                <a:solidFill>
                  <a:schemeClr val="tx2"/>
                </a:solidFill>
                <a:effectLst/>
                <a:uLnTx/>
                <a:uFillTx/>
                <a:latin typeface="Arial" panose="020B0604020202020204" pitchFamily="34" charset="0"/>
                <a:cs typeface="Arial" panose="020B0604020202020204" pitchFamily="34" charset="0"/>
              </a:rPr>
              <a:t>“The Equality Act talks about rights for those who may experience direct and indirect discrimination, harassment and victimisation and responsibilities on organisations to prevent and challenge such discrimination(GOV.UK,2022). “</a:t>
            </a:r>
          </a:p>
          <a:p>
            <a:pPr marL="0" marR="0" lvl="0" indent="0" defTabSz="914400" rtl="0" eaLnBrk="1" fontAlgn="auto" latinLnBrk="0" hangingPunct="1">
              <a:spcBef>
                <a:spcPct val="20000"/>
              </a:spcBef>
              <a:spcAft>
                <a:spcPts val="0"/>
              </a:spcAft>
              <a:buClrTx/>
              <a:buSzTx/>
              <a:buNone/>
              <a:tabLst/>
              <a:defRPr/>
            </a:pPr>
            <a:endParaRPr kumimoji="0" lang="en-GB" sz="1600" b="0" i="1" u="none" strike="noStrike" kern="1200" cap="none" spc="0" normalizeH="0" baseline="0" noProof="0" dirty="0">
              <a:ln>
                <a:noFill/>
              </a:ln>
              <a:solidFill>
                <a:schemeClr val="tx2"/>
              </a:solidFill>
              <a:effectLst/>
              <a:uLnTx/>
              <a:uFillTx/>
              <a:latin typeface="Arial" panose="020B0604020202020204" pitchFamily="34" charset="0"/>
              <a:cs typeface="Arial" panose="020B0604020202020204" pitchFamily="34" charset="0"/>
            </a:endParaRPr>
          </a:p>
          <a:p>
            <a:pPr marR="0" lvl="0" defTabSz="914400" rtl="0" eaLnBrk="1" fontAlgn="auto" latinLnBrk="0" hangingPunct="1">
              <a:spcBef>
                <a:spcPct val="20000"/>
              </a:spcBef>
              <a:spcAft>
                <a:spcPts val="0"/>
              </a:spcAft>
              <a:buClrTx/>
              <a:buSzTx/>
              <a:tabLst/>
              <a:defRPr/>
            </a:pPr>
            <a:r>
              <a:rPr kumimoji="0" lang="en-GB" sz="1600" b="0" i="1" u="none" strike="noStrike" kern="1200" cap="none" spc="0" normalizeH="0" baseline="0" noProof="0" dirty="0">
                <a:ln>
                  <a:noFill/>
                </a:ln>
                <a:solidFill>
                  <a:schemeClr val="tx2"/>
                </a:solidFill>
                <a:effectLst/>
                <a:uLnTx/>
                <a:uFillTx/>
                <a:latin typeface="Arial" panose="020B0604020202020204" pitchFamily="34" charset="0"/>
                <a:cs typeface="Arial" panose="020B0604020202020204" pitchFamily="34" charset="0"/>
              </a:rPr>
              <a:t> </a:t>
            </a:r>
            <a:r>
              <a:rPr kumimoji="0" lang="en-US" sz="1600" b="0" u="none" strike="noStrike" kern="1200" cap="none" spc="0" normalizeH="0" baseline="0" noProof="0" dirty="0">
                <a:ln>
                  <a:noFill/>
                </a:ln>
                <a:solidFill>
                  <a:schemeClr val="tx2"/>
                </a:solidFill>
                <a:effectLst/>
                <a:uLnTx/>
                <a:uFillTx/>
                <a:latin typeface="Arial" panose="020B0604020202020204" pitchFamily="34" charset="0"/>
                <a:cs typeface="Arial" panose="020B0604020202020204" pitchFamily="34" charset="0"/>
              </a:rPr>
              <a:t>The Equality Law states that people belonging to the categories mentioned below ,must not be discriminated against. The categories are: </a:t>
            </a:r>
            <a:endParaRPr kumimoji="0" lang="en-GB" sz="1600" b="0" u="none" strike="noStrike" kern="1200" cap="none" spc="0" normalizeH="0" baseline="0" noProof="0" dirty="0">
              <a:ln>
                <a:noFill/>
              </a:ln>
              <a:solidFill>
                <a:schemeClr val="tx2"/>
              </a:solidFill>
              <a:effectLst/>
              <a:uLnTx/>
              <a:uFillTx/>
              <a:latin typeface="Arial" panose="020B0604020202020204" pitchFamily="34" charset="0"/>
              <a:cs typeface="Arial" panose="020B0604020202020204" pitchFamily="34" charset="0"/>
            </a:endParaRPr>
          </a:p>
          <a:p>
            <a:pPr marL="0" marR="0" lvl="0" indent="0" defTabSz="914400" rtl="0" eaLnBrk="1" fontAlgn="auto" latinLnBrk="0" hangingPunct="1">
              <a:spcBef>
                <a:spcPct val="20000"/>
              </a:spcBef>
              <a:spcAft>
                <a:spcPts val="0"/>
              </a:spcAft>
              <a:buClrTx/>
              <a:buSzTx/>
              <a:buNone/>
              <a:tabLst/>
              <a:defRPr/>
            </a:pPr>
            <a:endParaRPr kumimoji="0" lang="en-GB" sz="1600" b="0" u="none" strike="noStrike" kern="1200" cap="none" spc="0" normalizeH="0" baseline="0" noProof="0" dirty="0">
              <a:ln>
                <a:noFill/>
              </a:ln>
              <a:solidFill>
                <a:schemeClr val="tx2"/>
              </a:solidFill>
              <a:effectLst/>
              <a:uLnTx/>
              <a:uFillTx/>
              <a:latin typeface="Arial" panose="020B0604020202020204" pitchFamily="34" charset="0"/>
              <a:cs typeface="Arial" panose="020B0604020202020204" pitchFamily="34" charset="0"/>
            </a:endParaRPr>
          </a:p>
          <a:p>
            <a:pPr marR="0" lvl="0" defTabSz="914400" rtl="0" eaLnBrk="1" fontAlgn="auto" latinLnBrk="0" hangingPunct="1">
              <a:spcBef>
                <a:spcPct val="20000"/>
              </a:spcBef>
              <a:spcAft>
                <a:spcPts val="0"/>
              </a:spcAft>
              <a:buClrTx/>
              <a:buSzTx/>
              <a:buFont typeface="Wingdings" panose="05000000000000000000" pitchFamily="2" charset="2"/>
              <a:buChar char="ü"/>
              <a:tabLst/>
              <a:defRPr/>
            </a:pPr>
            <a:r>
              <a:rPr kumimoji="0" lang="en-GB" sz="1600" b="0" i="1" u="none" strike="noStrike" kern="1200" cap="none" spc="0" normalizeH="0" baseline="0" noProof="0" dirty="0">
                <a:ln>
                  <a:noFill/>
                </a:ln>
                <a:solidFill>
                  <a:schemeClr val="tx2"/>
                </a:solidFill>
                <a:effectLst/>
                <a:uLnTx/>
                <a:uFillTx/>
                <a:latin typeface="Arial" panose="020B0604020202020204" pitchFamily="34" charset="0"/>
                <a:cs typeface="Arial" panose="020B0604020202020204" pitchFamily="34" charset="0"/>
              </a:rPr>
              <a:t>• age </a:t>
            </a:r>
          </a:p>
          <a:p>
            <a:pPr marR="0" lvl="0" defTabSz="914400" rtl="0" eaLnBrk="1" fontAlgn="auto" latinLnBrk="0" hangingPunct="1">
              <a:spcBef>
                <a:spcPct val="20000"/>
              </a:spcBef>
              <a:spcAft>
                <a:spcPts val="0"/>
              </a:spcAft>
              <a:buClrTx/>
              <a:buSzTx/>
              <a:buFont typeface="Wingdings" panose="05000000000000000000" pitchFamily="2" charset="2"/>
              <a:buChar char="ü"/>
              <a:tabLst/>
              <a:defRPr/>
            </a:pPr>
            <a:r>
              <a:rPr kumimoji="0" lang="en-GB" sz="1600" b="0" i="1" u="none" strike="noStrike" kern="1200" cap="none" spc="0" normalizeH="0" baseline="0" noProof="0" dirty="0">
                <a:ln>
                  <a:noFill/>
                </a:ln>
                <a:solidFill>
                  <a:schemeClr val="tx2"/>
                </a:solidFill>
                <a:effectLst/>
                <a:uLnTx/>
                <a:uFillTx/>
                <a:latin typeface="Arial" panose="020B0604020202020204" pitchFamily="34" charset="0"/>
                <a:cs typeface="Arial" panose="020B0604020202020204" pitchFamily="34" charset="0"/>
              </a:rPr>
              <a:t>• disability </a:t>
            </a:r>
          </a:p>
          <a:p>
            <a:pPr marR="0" lvl="0" defTabSz="914400" rtl="0" eaLnBrk="1" fontAlgn="auto" latinLnBrk="0" hangingPunct="1">
              <a:spcBef>
                <a:spcPct val="20000"/>
              </a:spcBef>
              <a:spcAft>
                <a:spcPts val="0"/>
              </a:spcAft>
              <a:buClrTx/>
              <a:buSzTx/>
              <a:buFont typeface="Wingdings" panose="05000000000000000000" pitchFamily="2" charset="2"/>
              <a:buChar char="ü"/>
              <a:tabLst/>
              <a:defRPr/>
            </a:pPr>
            <a:r>
              <a:rPr kumimoji="0" lang="en-GB" sz="1600" b="0" i="1" u="none" strike="noStrike" kern="1200" cap="none" spc="0" normalizeH="0" baseline="0" noProof="0" dirty="0">
                <a:ln>
                  <a:noFill/>
                </a:ln>
                <a:solidFill>
                  <a:schemeClr val="tx2"/>
                </a:solidFill>
                <a:effectLst/>
                <a:uLnTx/>
                <a:uFillTx/>
                <a:latin typeface="Arial" panose="020B0604020202020204" pitchFamily="34" charset="0"/>
                <a:cs typeface="Arial" panose="020B0604020202020204" pitchFamily="34" charset="0"/>
              </a:rPr>
              <a:t>• gender reassignment </a:t>
            </a:r>
          </a:p>
          <a:p>
            <a:pPr marR="0" lvl="0" defTabSz="914400" rtl="0" eaLnBrk="1" fontAlgn="auto" latinLnBrk="0" hangingPunct="1">
              <a:spcBef>
                <a:spcPct val="20000"/>
              </a:spcBef>
              <a:spcAft>
                <a:spcPts val="0"/>
              </a:spcAft>
              <a:buClrTx/>
              <a:buSzTx/>
              <a:buFont typeface="Wingdings" panose="05000000000000000000" pitchFamily="2" charset="2"/>
              <a:buChar char="ü"/>
              <a:tabLst/>
              <a:defRPr/>
            </a:pPr>
            <a:r>
              <a:rPr kumimoji="0" lang="en-GB" sz="1600" b="0" i="1" u="none" strike="noStrike" kern="1200" cap="none" spc="0" normalizeH="0" baseline="0" noProof="0" dirty="0">
                <a:ln>
                  <a:noFill/>
                </a:ln>
                <a:solidFill>
                  <a:schemeClr val="tx2"/>
                </a:solidFill>
                <a:effectLst/>
                <a:uLnTx/>
                <a:uFillTx/>
                <a:latin typeface="Arial" panose="020B0604020202020204" pitchFamily="34" charset="0"/>
                <a:cs typeface="Arial" panose="020B0604020202020204" pitchFamily="34" charset="0"/>
              </a:rPr>
              <a:t>• pregnancy and maternity </a:t>
            </a:r>
          </a:p>
          <a:p>
            <a:pPr marR="0" lvl="0" defTabSz="914400" rtl="0" eaLnBrk="1" fontAlgn="auto" latinLnBrk="0" hangingPunct="1">
              <a:spcBef>
                <a:spcPct val="20000"/>
              </a:spcBef>
              <a:spcAft>
                <a:spcPts val="0"/>
              </a:spcAft>
              <a:buClrTx/>
              <a:buSzTx/>
              <a:buFont typeface="Wingdings" panose="05000000000000000000" pitchFamily="2" charset="2"/>
              <a:buChar char="ü"/>
              <a:tabLst/>
              <a:defRPr/>
            </a:pPr>
            <a:r>
              <a:rPr kumimoji="0" lang="en-GB" sz="1600" b="0" i="1" u="none" strike="noStrike" kern="1200" cap="none" spc="0" normalizeH="0" baseline="0" noProof="0" dirty="0">
                <a:ln>
                  <a:noFill/>
                </a:ln>
                <a:solidFill>
                  <a:schemeClr val="tx2"/>
                </a:solidFill>
                <a:effectLst/>
                <a:uLnTx/>
                <a:uFillTx/>
                <a:latin typeface="Arial" panose="020B0604020202020204" pitchFamily="34" charset="0"/>
                <a:cs typeface="Arial" panose="020B0604020202020204" pitchFamily="34" charset="0"/>
              </a:rPr>
              <a:t>• race </a:t>
            </a:r>
          </a:p>
          <a:p>
            <a:pPr marR="0" lvl="0" defTabSz="914400" rtl="0" eaLnBrk="1" fontAlgn="auto" latinLnBrk="0" hangingPunct="1">
              <a:spcBef>
                <a:spcPct val="20000"/>
              </a:spcBef>
              <a:spcAft>
                <a:spcPts val="0"/>
              </a:spcAft>
              <a:buClrTx/>
              <a:buSzTx/>
              <a:buFont typeface="Wingdings" panose="05000000000000000000" pitchFamily="2" charset="2"/>
              <a:buChar char="ü"/>
              <a:tabLst/>
              <a:defRPr/>
            </a:pPr>
            <a:r>
              <a:rPr kumimoji="0" lang="en-GB" sz="1600" b="0" i="1" u="none" strike="noStrike" kern="1200" cap="none" spc="0" normalizeH="0" baseline="0" noProof="0" dirty="0">
                <a:ln>
                  <a:noFill/>
                </a:ln>
                <a:solidFill>
                  <a:schemeClr val="tx2"/>
                </a:solidFill>
                <a:effectLst/>
                <a:uLnTx/>
                <a:uFillTx/>
                <a:latin typeface="Arial" panose="020B0604020202020204" pitchFamily="34" charset="0"/>
                <a:cs typeface="Arial" panose="020B0604020202020204" pitchFamily="34" charset="0"/>
              </a:rPr>
              <a:t>• religion and belief </a:t>
            </a:r>
          </a:p>
          <a:p>
            <a:pPr marR="0" lvl="0" defTabSz="914400" rtl="0" eaLnBrk="1" fontAlgn="auto" latinLnBrk="0" hangingPunct="1">
              <a:spcBef>
                <a:spcPct val="20000"/>
              </a:spcBef>
              <a:spcAft>
                <a:spcPts val="0"/>
              </a:spcAft>
              <a:buClrTx/>
              <a:buSzTx/>
              <a:buFont typeface="Wingdings" panose="05000000000000000000" pitchFamily="2" charset="2"/>
              <a:buChar char="ü"/>
              <a:tabLst/>
              <a:defRPr/>
            </a:pPr>
            <a:r>
              <a:rPr kumimoji="0" lang="en-GB" sz="1600" b="0" i="1" u="none" strike="noStrike" kern="1200" cap="none" spc="0" normalizeH="0" baseline="0" noProof="0" dirty="0">
                <a:ln>
                  <a:noFill/>
                </a:ln>
                <a:solidFill>
                  <a:schemeClr val="tx2"/>
                </a:solidFill>
                <a:effectLst/>
                <a:uLnTx/>
                <a:uFillTx/>
                <a:latin typeface="Arial" panose="020B0604020202020204" pitchFamily="34" charset="0"/>
                <a:cs typeface="Arial" panose="020B0604020202020204" pitchFamily="34" charset="0"/>
              </a:rPr>
              <a:t>• sex </a:t>
            </a:r>
          </a:p>
          <a:p>
            <a:pPr marR="0" lvl="0" defTabSz="914400" rtl="0" eaLnBrk="1" fontAlgn="auto" latinLnBrk="0" hangingPunct="1">
              <a:spcBef>
                <a:spcPct val="20000"/>
              </a:spcBef>
              <a:spcAft>
                <a:spcPts val="0"/>
              </a:spcAft>
              <a:buClrTx/>
              <a:buSzTx/>
              <a:buFont typeface="Wingdings" panose="05000000000000000000" pitchFamily="2" charset="2"/>
              <a:buChar char="ü"/>
              <a:tabLst/>
              <a:defRPr/>
            </a:pPr>
            <a:r>
              <a:rPr kumimoji="0" lang="en-GB" sz="1600" b="0" i="1" u="none" strike="noStrike" kern="1200" cap="none" spc="0" normalizeH="0" baseline="0" noProof="0" dirty="0">
                <a:ln>
                  <a:noFill/>
                </a:ln>
                <a:solidFill>
                  <a:schemeClr val="tx2"/>
                </a:solidFill>
                <a:effectLst/>
                <a:uLnTx/>
                <a:uFillTx/>
                <a:latin typeface="Arial" panose="020B0604020202020204" pitchFamily="34" charset="0"/>
                <a:cs typeface="Arial" panose="020B0604020202020204" pitchFamily="34" charset="0"/>
              </a:rPr>
              <a:t>• sexual orientation.</a:t>
            </a:r>
          </a:p>
          <a:p>
            <a:pPr marL="0" indent="0">
              <a:buNone/>
            </a:pPr>
            <a:r>
              <a:rPr lang="en-GB" sz="1600" i="1" dirty="0">
                <a:solidFill>
                  <a:schemeClr val="tx2"/>
                </a:solidFill>
                <a:latin typeface="Arial" panose="020B0604020202020204" pitchFamily="34" charset="0"/>
                <a:cs typeface="Arial" panose="020B0604020202020204" pitchFamily="34" charset="0"/>
              </a:rPr>
              <a:t>(GOV.UK, 2022)</a:t>
            </a:r>
          </a:p>
        </p:txBody>
      </p:sp>
      <p:grpSp>
        <p:nvGrpSpPr>
          <p:cNvPr id="20" name="Group 19">
            <a:extLst>
              <a:ext uri="{FF2B5EF4-FFF2-40B4-BE49-F238E27FC236}">
                <a16:creationId xmlns:a16="http://schemas.microsoft.com/office/drawing/2014/main" id="{466920E5-8640-4C24-A775-8647637094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10185732" y="4852038"/>
            <a:ext cx="2151670" cy="1860256"/>
            <a:chOff x="-305" y="-4155"/>
            <a:chExt cx="2514948" cy="2174333"/>
          </a:xfrm>
        </p:grpSpPr>
        <p:sp>
          <p:nvSpPr>
            <p:cNvPr id="21" name="Freeform: Shape 20">
              <a:extLst>
                <a:ext uri="{FF2B5EF4-FFF2-40B4-BE49-F238E27FC236}">
                  <a16:creationId xmlns:a16="http://schemas.microsoft.com/office/drawing/2014/main" id="{2CBA3142-5A82-43CE-87A2-EB14B17A51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AEF5A1C7-9938-4A33-A5A4-2B05353B3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262A936D-E9F6-4A68-82C2-1D1CC77722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4" name="Freeform: Shape 23">
              <a:extLst>
                <a:ext uri="{FF2B5EF4-FFF2-40B4-BE49-F238E27FC236}">
                  <a16:creationId xmlns:a16="http://schemas.microsoft.com/office/drawing/2014/main" id="{C68A9229-BBBE-4934-9700-BA72A1BB03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descr="A picture containing text&#10;&#10;Description automatically generated">
            <a:extLst>
              <a:ext uri="{FF2B5EF4-FFF2-40B4-BE49-F238E27FC236}">
                <a16:creationId xmlns:a16="http://schemas.microsoft.com/office/drawing/2014/main" id="{D75C5FB9-882D-24C9-8E7F-896DF27506F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80945" y="2837712"/>
            <a:ext cx="3251559" cy="3217333"/>
          </a:xfrm>
          <a:prstGeom prst="rect">
            <a:avLst/>
          </a:prstGeom>
        </p:spPr>
      </p:pic>
    </p:spTree>
    <p:extLst>
      <p:ext uri="{BB962C8B-B14F-4D97-AF65-F5344CB8AC3E}">
        <p14:creationId xmlns:p14="http://schemas.microsoft.com/office/powerpoint/2010/main" val="1672374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56C20283-73E0-40EC-8AD8-057F581F64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28">
            <a:extLst>
              <a:ext uri="{FF2B5EF4-FFF2-40B4-BE49-F238E27FC236}">
                <a16:creationId xmlns:a16="http://schemas.microsoft.com/office/drawing/2014/main" id="{3FCC729B-E528-40C3-82D3-BA4375575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960120" y="0"/>
            <a:ext cx="11218661" cy="6858000"/>
          </a:xfrm>
          <a:custGeom>
            <a:avLst/>
            <a:gdLst>
              <a:gd name="connsiteX0" fmla="*/ 0 w 11218661"/>
              <a:gd name="connsiteY0" fmla="*/ 0 h 6858000"/>
              <a:gd name="connsiteX1" fmla="*/ 8042507 w 11218661"/>
              <a:gd name="connsiteY1" fmla="*/ 0 h 6858000"/>
              <a:gd name="connsiteX2" fmla="*/ 11218661 w 11218661"/>
              <a:gd name="connsiteY2" fmla="*/ 6858000 h 6858000"/>
              <a:gd name="connsiteX3" fmla="*/ 0 w 1121866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218661" h="6858000">
                <a:moveTo>
                  <a:pt x="0" y="0"/>
                </a:moveTo>
                <a:lnTo>
                  <a:pt x="8042507" y="0"/>
                </a:lnTo>
                <a:lnTo>
                  <a:pt x="11218661"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26">
            <a:extLst>
              <a:ext uri="{FF2B5EF4-FFF2-40B4-BE49-F238E27FC236}">
                <a16:creationId xmlns:a16="http://schemas.microsoft.com/office/drawing/2014/main" id="{58F1FB8D-1842-4A04-998D-6CF047AB2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420248" y="0"/>
            <a:ext cx="10771752" cy="6858000"/>
          </a:xfrm>
          <a:custGeom>
            <a:avLst/>
            <a:gdLst>
              <a:gd name="connsiteX0" fmla="*/ 0 w 10771752"/>
              <a:gd name="connsiteY0" fmla="*/ 0 h 6858000"/>
              <a:gd name="connsiteX1" fmla="*/ 7595598 w 10771752"/>
              <a:gd name="connsiteY1" fmla="*/ 0 h 6858000"/>
              <a:gd name="connsiteX2" fmla="*/ 10771752 w 10771752"/>
              <a:gd name="connsiteY2" fmla="*/ 6858000 h 6858000"/>
              <a:gd name="connsiteX3" fmla="*/ 0 w 1077175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771752" h="6858000">
                <a:moveTo>
                  <a:pt x="0" y="0"/>
                </a:moveTo>
                <a:lnTo>
                  <a:pt x="7595598" y="0"/>
                </a:lnTo>
                <a:lnTo>
                  <a:pt x="10771752"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EF6C2F6-A4C7-26E4-3380-F0F7BA189732}"/>
              </a:ext>
            </a:extLst>
          </p:cNvPr>
          <p:cNvSpPr>
            <a:spLocks noGrp="1"/>
          </p:cNvSpPr>
          <p:nvPr>
            <p:ph type="title"/>
          </p:nvPr>
        </p:nvSpPr>
        <p:spPr>
          <a:xfrm>
            <a:off x="4384039" y="365125"/>
            <a:ext cx="7164493" cy="1325563"/>
          </a:xfrm>
        </p:spPr>
        <p:txBody>
          <a:bodyPr>
            <a:normAutofit/>
          </a:bodyPr>
          <a:lstStyle/>
          <a:p>
            <a:r>
              <a:rPr lang="en-GB" dirty="0"/>
              <a:t>                  H&amp;F People’s Commission </a:t>
            </a:r>
          </a:p>
        </p:txBody>
      </p:sp>
      <p:pic>
        <p:nvPicPr>
          <p:cNvPr id="7" name="Picture 6" descr="Graphical user interface">
            <a:extLst>
              <a:ext uri="{FF2B5EF4-FFF2-40B4-BE49-F238E27FC236}">
                <a16:creationId xmlns:a16="http://schemas.microsoft.com/office/drawing/2014/main" id="{50F77D06-9144-9243-977E-1EFD11051010}"/>
              </a:ext>
            </a:extLst>
          </p:cNvPr>
          <p:cNvPicPr>
            <a:picLocks noChangeAspect="1"/>
          </p:cNvPicPr>
          <p:nvPr/>
        </p:nvPicPr>
        <p:blipFill rotWithShape="1">
          <a:blip r:embed="rId2">
            <a:extLst>
              <a:ext uri="{28A0092B-C50C-407E-A947-70E740481C1C}">
                <a14:useLocalDpi xmlns:a14="http://schemas.microsoft.com/office/drawing/2010/main" val="0"/>
              </a:ext>
            </a:extLst>
          </a:blip>
          <a:srcRect l="4511" r="-1" b="-1"/>
          <a:stretch/>
        </p:blipFill>
        <p:spPr>
          <a:xfrm>
            <a:off x="-230225" y="-41564"/>
            <a:ext cx="3425957" cy="5068479"/>
          </a:xfrm>
          <a:prstGeom prst="rect">
            <a:avLst/>
          </a:prstGeom>
        </p:spPr>
      </p:pic>
      <p:sp>
        <p:nvSpPr>
          <p:cNvPr id="3" name="Content Placeholder 2">
            <a:extLst>
              <a:ext uri="{FF2B5EF4-FFF2-40B4-BE49-F238E27FC236}">
                <a16:creationId xmlns:a16="http://schemas.microsoft.com/office/drawing/2014/main" id="{ABC5D686-A07A-D9FC-F8AC-801320B27F5F}"/>
              </a:ext>
            </a:extLst>
          </p:cNvPr>
          <p:cNvSpPr>
            <a:spLocks noGrp="1"/>
          </p:cNvSpPr>
          <p:nvPr>
            <p:ph idx="1"/>
          </p:nvPr>
        </p:nvSpPr>
        <p:spPr>
          <a:xfrm>
            <a:off x="3427481" y="1775361"/>
            <a:ext cx="8121052" cy="4589813"/>
          </a:xfrm>
        </p:spPr>
        <p:txBody>
          <a:bodyPr>
            <a:normAutofit/>
          </a:bodyPr>
          <a:lstStyle/>
          <a:p>
            <a:r>
              <a:rPr lang="en-US" sz="1400" b="0" i="0" dirty="0">
                <a:effectLst/>
                <a:latin typeface="Arial" panose="020B0604020202020204" pitchFamily="34" charset="0"/>
                <a:cs typeface="Arial" panose="020B0604020202020204" pitchFamily="34" charset="0"/>
              </a:rPr>
              <a:t>This independent community-led commission was </a:t>
            </a:r>
            <a:r>
              <a:rPr lang="en-US" sz="1400" dirty="0">
                <a:latin typeface="Arial" panose="020B0604020202020204" pitchFamily="34" charset="0"/>
                <a:cs typeface="Arial" panose="020B0604020202020204" pitchFamily="34" charset="0"/>
              </a:rPr>
              <a:t>made</a:t>
            </a:r>
            <a:r>
              <a:rPr lang="en-US" sz="1400" b="0" i="0" dirty="0">
                <a:effectLst/>
                <a:latin typeface="Arial" panose="020B0604020202020204" pitchFamily="34" charset="0"/>
                <a:cs typeface="Arial" panose="020B0604020202020204" pitchFamily="34" charset="0"/>
              </a:rPr>
              <a:t> to improve quality of life for elderly  in Hammersmith &amp; Fulham </a:t>
            </a:r>
            <a:r>
              <a:rPr lang="en-US" sz="1400" dirty="0">
                <a:latin typeface="Arial" panose="020B0604020202020204" pitchFamily="34" charset="0"/>
                <a:cs typeface="Arial" panose="020B0604020202020204" pitchFamily="34" charset="0"/>
              </a:rPr>
              <a:t>where old people can grow.</a:t>
            </a:r>
            <a:r>
              <a:rPr lang="en-US" sz="1400" b="0" i="0" dirty="0">
                <a:effectLst/>
                <a:latin typeface="Arial" panose="020B0604020202020204" pitchFamily="34" charset="0"/>
                <a:cs typeface="Arial" panose="020B0604020202020204" pitchFamily="34" charset="0"/>
              </a:rPr>
              <a:t> (H&amp;F,2017)</a:t>
            </a:r>
          </a:p>
          <a:p>
            <a:r>
              <a:rPr lang="en-US" sz="1400" dirty="0">
                <a:latin typeface="Arial" panose="020B0604020202020204" pitchFamily="34" charset="0"/>
                <a:cs typeface="Arial" panose="020B0604020202020204" pitchFamily="34" charset="0"/>
              </a:rPr>
              <a:t>It was set-up of residents, volunteers, charities and healthcare experts(</a:t>
            </a:r>
            <a:r>
              <a:rPr lang="en-US" sz="1400" b="0" i="0" dirty="0">
                <a:effectLst/>
                <a:latin typeface="Arial" panose="020B0604020202020204" pitchFamily="34" charset="0"/>
                <a:cs typeface="Arial" panose="020B0604020202020204" pitchFamily="34" charset="0"/>
              </a:rPr>
              <a:t>H&amp;F,2017).</a:t>
            </a:r>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The H&amp;F People's Commission seeks to involve all older people's </a:t>
            </a:r>
            <a:r>
              <a:rPr lang="en-US" sz="1400" dirty="0" err="1">
                <a:latin typeface="Arial" panose="020B0604020202020204" pitchFamily="34" charset="0"/>
                <a:cs typeface="Arial" panose="020B0604020202020204" pitchFamily="34" charset="0"/>
              </a:rPr>
              <a:t>organisations</a:t>
            </a:r>
            <a:r>
              <a:rPr lang="en-US" sz="1400" dirty="0">
                <a:latin typeface="Arial" panose="020B0604020202020204" pitchFamily="34" charset="0"/>
                <a:cs typeface="Arial" panose="020B0604020202020204" pitchFamily="34" charset="0"/>
              </a:rPr>
              <a:t>, statutory and voluntary, to consider recommendations based on the needs of older residents and consider the ways in which they work and provide services (H&amp;F, 2017)</a:t>
            </a:r>
          </a:p>
          <a:p>
            <a:r>
              <a:rPr lang="en-US" sz="1400" dirty="0">
                <a:latin typeface="Arial" panose="020B0604020202020204" pitchFamily="34" charset="0"/>
                <a:cs typeface="Arial" panose="020B0604020202020204" pitchFamily="34" charset="0"/>
              </a:rPr>
              <a:t>H&amp;F People’ Commission  it is based on combating isolation, loneliness, poverty and deprivation</a:t>
            </a:r>
          </a:p>
          <a:p>
            <a:r>
              <a:rPr lang="en-US" sz="1400" dirty="0">
                <a:latin typeface="Arial" panose="020B0604020202020204" pitchFamily="34" charset="0"/>
                <a:cs typeface="Arial" panose="020B0604020202020204" pitchFamily="34" charset="0"/>
              </a:rPr>
              <a:t> The methods on which this project is based are: </a:t>
            </a:r>
          </a:p>
          <a:p>
            <a:pPr>
              <a:buFont typeface="Wingdings" panose="05000000000000000000" pitchFamily="2" charset="2"/>
              <a:buChar char="ü"/>
            </a:pPr>
            <a:r>
              <a:rPr lang="en-US" sz="1400" dirty="0">
                <a:latin typeface="Arial" panose="020B0604020202020204" pitchFamily="34" charset="0"/>
                <a:cs typeface="Arial" panose="020B0604020202020204" pitchFamily="34" charset="0"/>
              </a:rPr>
              <a:t>Interviewing older people and addressing the problems they faced;</a:t>
            </a:r>
          </a:p>
          <a:p>
            <a:pPr>
              <a:buFont typeface="Wingdings" panose="05000000000000000000" pitchFamily="2" charset="2"/>
              <a:buChar char="ü"/>
            </a:pPr>
            <a:r>
              <a:rPr lang="en-US" sz="1400" dirty="0">
                <a:latin typeface="Arial" panose="020B0604020202020204" pitchFamily="34" charset="0"/>
                <a:cs typeface="Arial" panose="020B0604020202020204" pitchFamily="34" charset="0"/>
              </a:rPr>
              <a:t>Carrying out a detailed analysis of the information regarding the problems reported by the elderly;</a:t>
            </a:r>
          </a:p>
          <a:p>
            <a:pPr>
              <a:buFont typeface="Wingdings" panose="05000000000000000000" pitchFamily="2" charset="2"/>
              <a:buChar char="ü"/>
            </a:pPr>
            <a:r>
              <a:rPr lang="en-US" sz="1400" dirty="0">
                <a:latin typeface="Arial" panose="020B0604020202020204" pitchFamily="34" charset="0"/>
                <a:cs typeface="Arial" panose="020B0604020202020204" pitchFamily="34" charset="0"/>
              </a:rPr>
              <a:t>Conducting research with the elderly, suppliers and organizations;</a:t>
            </a:r>
          </a:p>
          <a:p>
            <a:pPr>
              <a:buFont typeface="Wingdings" panose="05000000000000000000" pitchFamily="2" charset="2"/>
              <a:buChar char="ü"/>
            </a:pPr>
            <a:r>
              <a:rPr lang="en-US" sz="1400" dirty="0">
                <a:latin typeface="Arial" panose="020B0604020202020204" pitchFamily="34" charset="0"/>
                <a:cs typeface="Arial" panose="020B0604020202020204" pitchFamily="34" charset="0"/>
              </a:rPr>
              <a:t>Recommendations to local, regional and national decision-makers based on the problems faced by the elderly, in order to improve their quality of life (</a:t>
            </a:r>
            <a:r>
              <a:rPr lang="en-US" sz="1400" b="0" i="0" dirty="0">
                <a:effectLst/>
                <a:latin typeface="Arial" panose="020B0604020202020204" pitchFamily="34" charset="0"/>
                <a:cs typeface="Arial" panose="020B0604020202020204" pitchFamily="34" charset="0"/>
              </a:rPr>
              <a:t>H&amp;F,2017)</a:t>
            </a:r>
          </a:p>
          <a:p>
            <a:pPr marL="0" indent="0">
              <a:buNone/>
            </a:pPr>
            <a:endParaRPr lang="en-GB" sz="1400" dirty="0">
              <a:latin typeface="Arial" panose="020B0604020202020204" pitchFamily="34" charset="0"/>
              <a:cs typeface="Arial" panose="020B0604020202020204" pitchFamily="34" charset="0"/>
            </a:endParaRPr>
          </a:p>
        </p:txBody>
      </p:sp>
      <p:graphicFrame>
        <p:nvGraphicFramePr>
          <p:cNvPr id="11" name="Table 16">
            <a:extLst>
              <a:ext uri="{FF2B5EF4-FFF2-40B4-BE49-F238E27FC236}">
                <a16:creationId xmlns:a16="http://schemas.microsoft.com/office/drawing/2014/main" id="{A5276534-92D0-C2A0-11B1-6D1E66A8A35D}"/>
              </a:ext>
            </a:extLst>
          </p:cNvPr>
          <p:cNvGraphicFramePr>
            <a:graphicFrameLocks noGrp="1"/>
          </p:cNvGraphicFramePr>
          <p:nvPr>
            <p:extLst>
              <p:ext uri="{D42A27DB-BD31-4B8C-83A1-F6EECF244321}">
                <p14:modId xmlns:p14="http://schemas.microsoft.com/office/powerpoint/2010/main" val="2659711936"/>
              </p:ext>
            </p:extLst>
          </p:nvPr>
        </p:nvGraphicFramePr>
        <p:xfrm>
          <a:off x="-170849" y="4882803"/>
          <a:ext cx="3425956" cy="640080"/>
        </p:xfrm>
        <a:graphic>
          <a:graphicData uri="http://schemas.openxmlformats.org/drawingml/2006/table">
            <a:tbl>
              <a:tblPr firstRow="1" bandRow="1">
                <a:tableStyleId>{5C22544A-7EE6-4342-B048-85BDC9FD1C3A}</a:tableStyleId>
              </a:tblPr>
              <a:tblGrid>
                <a:gridCol w="3425956">
                  <a:extLst>
                    <a:ext uri="{9D8B030D-6E8A-4147-A177-3AD203B41FA5}">
                      <a16:colId xmlns:a16="http://schemas.microsoft.com/office/drawing/2014/main" val="500053772"/>
                    </a:ext>
                  </a:extLst>
                </a:gridCol>
              </a:tblGrid>
              <a:tr h="615493">
                <a:tc>
                  <a:txBody>
                    <a:bodyPr/>
                    <a:lstStyle/>
                    <a:p>
                      <a:r>
                        <a:rPr lang="fr-FR" sz="900" dirty="0">
                          <a:latin typeface="Arial" panose="020B0604020202020204" pitchFamily="34" charset="0"/>
                          <a:cs typeface="Arial" panose="020B0604020202020204" pitchFamily="34" charset="0"/>
                        </a:rPr>
                        <a:t>Source: https://www.lbhf.gov.uk/sites/default/files/section_attachments/older_peoples_commission_final_report_march_2019.pdf</a:t>
                      </a:r>
                      <a:endParaRPr lang="en-GB" sz="9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995545039"/>
                  </a:ext>
                </a:extLst>
              </a:tr>
            </a:tbl>
          </a:graphicData>
        </a:graphic>
      </p:graphicFrame>
    </p:spTree>
    <p:extLst>
      <p:ext uri="{BB962C8B-B14F-4D97-AF65-F5344CB8AC3E}">
        <p14:creationId xmlns:p14="http://schemas.microsoft.com/office/powerpoint/2010/main" val="770874352"/>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44A515-75EB-F40C-FF33-E0F727421D30}"/>
              </a:ext>
            </a:extLst>
          </p:cNvPr>
          <p:cNvSpPr>
            <a:spLocks noGrp="1"/>
          </p:cNvSpPr>
          <p:nvPr>
            <p:ph type="title"/>
          </p:nvPr>
        </p:nvSpPr>
        <p:spPr>
          <a:xfrm>
            <a:off x="572493" y="238539"/>
            <a:ext cx="11018520" cy="1434415"/>
          </a:xfrm>
        </p:spPr>
        <p:txBody>
          <a:bodyPr anchor="b">
            <a:normAutofit/>
          </a:bodyPr>
          <a:lstStyle/>
          <a:p>
            <a:r>
              <a:rPr lang="en-GB" sz="4600"/>
              <a:t>How can technology can help older people ?</a:t>
            </a:r>
          </a:p>
        </p:txBody>
      </p:sp>
      <p:sp>
        <p:nvSpPr>
          <p:cNvPr id="1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47ADBA2-F116-4388-6AA6-C5C411BDA49D}"/>
              </a:ext>
            </a:extLst>
          </p:cNvPr>
          <p:cNvSpPr>
            <a:spLocks noGrp="1"/>
          </p:cNvSpPr>
          <p:nvPr>
            <p:ph idx="1"/>
          </p:nvPr>
        </p:nvSpPr>
        <p:spPr>
          <a:xfrm>
            <a:off x="41565" y="1744997"/>
            <a:ext cx="7634092" cy="4952686"/>
          </a:xfrm>
        </p:spPr>
        <p:txBody>
          <a:bodyPr anchor="t">
            <a:normAutofit fontScale="92500" lnSpcReduction="10000"/>
          </a:bodyPr>
          <a:lstStyle/>
          <a:p>
            <a:pPr>
              <a:lnSpc>
                <a:spcPct val="160000"/>
              </a:lnSpc>
            </a:pPr>
            <a:r>
              <a:rPr lang="en-GB" sz="1200" dirty="0">
                <a:latin typeface="Arial" panose="020B0604020202020204" pitchFamily="34" charset="0"/>
                <a:cs typeface="Arial" panose="020B0604020202020204" pitchFamily="34" charset="0"/>
              </a:rPr>
              <a:t>According to </a:t>
            </a:r>
            <a:r>
              <a:rPr lang="en-US" sz="1200" dirty="0">
                <a:latin typeface="Arial" panose="020B0604020202020204" pitchFamily="34" charset="0"/>
                <a:cs typeface="Arial" panose="020B0604020202020204" pitchFamily="34" charset="0"/>
              </a:rPr>
              <a:t>Choi, Kong &amp; Jung, 2012; </a:t>
            </a:r>
            <a:r>
              <a:rPr lang="en-US" sz="1200" dirty="0" err="1">
                <a:latin typeface="Arial" panose="020B0604020202020204" pitchFamily="34" charset="0"/>
                <a:cs typeface="Arial" panose="020B0604020202020204" pitchFamily="34" charset="0"/>
              </a:rPr>
              <a:t>Cotten</a:t>
            </a:r>
            <a:r>
              <a:rPr lang="en-US" sz="1200" dirty="0">
                <a:latin typeface="Arial" panose="020B0604020202020204" pitchFamily="34" charset="0"/>
                <a:cs typeface="Arial" panose="020B0604020202020204" pitchFamily="34" charset="0"/>
              </a:rPr>
              <a:t>, Anderson &amp; McCullough, 2013) the access to technology applications, like  Internet can improve quality of life and reduce the  loneliness among elderly.</a:t>
            </a:r>
          </a:p>
          <a:p>
            <a:pPr>
              <a:lnSpc>
                <a:spcPct val="160000"/>
              </a:lnSpc>
            </a:pPr>
            <a:r>
              <a:rPr lang="en-US" sz="1200" dirty="0">
                <a:latin typeface="Arial" panose="020B0604020202020204" pitchFamily="34" charset="0"/>
                <a:cs typeface="Arial" panose="020B0604020202020204" pitchFamily="34" charset="0"/>
              </a:rPr>
              <a:t>Pew Research Center indicated that of those 65 and older who go online, 34% use social media, an increase of 13% since 2014 (Pew Research Center, 2017).</a:t>
            </a:r>
          </a:p>
          <a:p>
            <a:pPr>
              <a:lnSpc>
                <a:spcPct val="160000"/>
              </a:lnSpc>
            </a:pPr>
            <a:r>
              <a:rPr lang="en-US" sz="1200" dirty="0">
                <a:latin typeface="Arial" panose="020B0604020202020204" pitchFamily="34" charset="0"/>
                <a:cs typeface="Arial" panose="020B0604020202020204" pitchFamily="34" charset="0"/>
              </a:rPr>
              <a:t> (Bell et al., 2013) found that older adults use Facebook to keep in touch with family. The use of social media is a  important way to remain socially connected.</a:t>
            </a:r>
          </a:p>
          <a:p>
            <a:pPr>
              <a:lnSpc>
                <a:spcPct val="160000"/>
              </a:lnSpc>
            </a:pPr>
            <a:r>
              <a:rPr lang="en-US" sz="1200" dirty="0">
                <a:latin typeface="Arial" panose="020B0604020202020204" pitchFamily="34" charset="0"/>
                <a:cs typeface="Arial" panose="020B0604020202020204" pitchFamily="34" charset="0"/>
              </a:rPr>
              <a:t>Online learning applications provide an opportunity for engaging in a new hobby or  can help to acquire new work skill. In a study (Lee, </a:t>
            </a:r>
            <a:r>
              <a:rPr lang="en-US" sz="1200" dirty="0" err="1">
                <a:latin typeface="Arial" panose="020B0604020202020204" pitchFamily="34" charset="0"/>
                <a:cs typeface="Arial" panose="020B0604020202020204" pitchFamily="34" charset="0"/>
              </a:rPr>
              <a:t>Czaja</a:t>
            </a:r>
            <a:r>
              <a:rPr lang="en-US" sz="1200" dirty="0">
                <a:latin typeface="Arial" panose="020B0604020202020204" pitchFamily="34" charset="0"/>
                <a:cs typeface="Arial" panose="020B0604020202020204" pitchFamily="34" charset="0"/>
              </a:rPr>
              <a:t>, &amp; </a:t>
            </a:r>
            <a:r>
              <a:rPr lang="en-US" sz="1200" dirty="0" err="1">
                <a:latin typeface="Arial" panose="020B0604020202020204" pitchFamily="34" charset="0"/>
                <a:cs typeface="Arial" panose="020B0604020202020204" pitchFamily="34" charset="0"/>
              </a:rPr>
              <a:t>Sharit</a:t>
            </a:r>
            <a:r>
              <a:rPr lang="en-US" sz="1200" dirty="0">
                <a:latin typeface="Arial" panose="020B0604020202020204" pitchFamily="34" charset="0"/>
                <a:cs typeface="Arial" panose="020B0604020202020204" pitchFamily="34" charset="0"/>
              </a:rPr>
              <a:t>, 2009)  found that a big barrier for older job seekers is lack of the technical skills for the workplace.</a:t>
            </a:r>
          </a:p>
          <a:p>
            <a:pPr>
              <a:lnSpc>
                <a:spcPct val="160000"/>
              </a:lnSpc>
            </a:pPr>
            <a:r>
              <a:rPr lang="en-US" sz="1200" dirty="0">
                <a:latin typeface="Arial" panose="020B0604020202020204" pitchFamily="34" charset="0"/>
                <a:cs typeface="Arial" panose="020B0604020202020204" pitchFamily="34" charset="0"/>
              </a:rPr>
              <a:t>Different online games with cognitive remediation programs  provide a means for cognitive engagement.(Czaja,2017).</a:t>
            </a:r>
          </a:p>
          <a:p>
            <a:pPr>
              <a:lnSpc>
                <a:spcPct val="160000"/>
              </a:lnSpc>
            </a:pPr>
            <a:r>
              <a:rPr lang="en-US" sz="1200" dirty="0">
                <a:latin typeface="Arial" panose="020B0604020202020204" pitchFamily="34" charset="0"/>
                <a:cs typeface="Arial" panose="020B0604020202020204" pitchFamily="34" charset="0"/>
              </a:rPr>
              <a:t>Two studies that investigate the impact of technology in elderly, shows  a significant reduction in loneliness (</a:t>
            </a:r>
            <a:r>
              <a:rPr lang="en-US" sz="1200" dirty="0" err="1">
                <a:latin typeface="Arial" panose="020B0604020202020204" pitchFamily="34" charset="0"/>
                <a:cs typeface="Arial" panose="020B0604020202020204" pitchFamily="34" charset="0"/>
              </a:rPr>
              <a:t>Cotten</a:t>
            </a:r>
            <a:r>
              <a:rPr lang="en-US" sz="1200" dirty="0">
                <a:latin typeface="Arial" panose="020B0604020202020204" pitchFamily="34" charset="0"/>
                <a:cs typeface="Arial" panose="020B0604020202020204" pitchFamily="34" charset="0"/>
              </a:rPr>
              <a:t> et al., 2012).</a:t>
            </a:r>
          </a:p>
          <a:p>
            <a:pPr>
              <a:lnSpc>
                <a:spcPct val="160000"/>
              </a:lnSpc>
            </a:pPr>
            <a:r>
              <a:rPr lang="en-US" sz="1200" dirty="0">
                <a:latin typeface="Arial" panose="020B0604020202020204" pitchFamily="34" charset="0"/>
                <a:cs typeface="Arial" panose="020B0604020202020204" pitchFamily="34" charset="0"/>
              </a:rPr>
              <a:t>The Tele-Care system uses ICT to assess health status and provide care anytime, anywhere (Chau et al., 2012). Tele-Care provides monitoring, communication, and support for older adults (</a:t>
            </a:r>
            <a:r>
              <a:rPr lang="en-US" sz="1200" dirty="0" err="1">
                <a:latin typeface="Arial" panose="020B0604020202020204" pitchFamily="34" charset="0"/>
                <a:cs typeface="Arial" panose="020B0604020202020204" pitchFamily="34" charset="0"/>
              </a:rPr>
              <a:t>Chumbler</a:t>
            </a:r>
            <a:r>
              <a:rPr lang="en-US" sz="1200" dirty="0">
                <a:latin typeface="Arial" panose="020B0604020202020204" pitchFamily="34" charset="0"/>
                <a:cs typeface="Arial" panose="020B0604020202020204" pitchFamily="34" charset="0"/>
              </a:rPr>
              <a:t>, Mann, Wu, Schmid, &amp; </a:t>
            </a:r>
            <a:r>
              <a:rPr lang="en-US" sz="1200" dirty="0" err="1">
                <a:latin typeface="Arial" panose="020B0604020202020204" pitchFamily="34" charset="0"/>
                <a:cs typeface="Arial" panose="020B0604020202020204" pitchFamily="34" charset="0"/>
              </a:rPr>
              <a:t>Kobb</a:t>
            </a:r>
            <a:r>
              <a:rPr lang="en-US" sz="1200" dirty="0">
                <a:latin typeface="Arial" panose="020B0604020202020204" pitchFamily="34" charset="0"/>
                <a:cs typeface="Arial" panose="020B0604020202020204" pitchFamily="34" charset="0"/>
              </a:rPr>
              <a:t>, 2004). It promotes the provision of health and social services by lowering health care costs everywhere.</a:t>
            </a:r>
          </a:p>
          <a:p>
            <a:pPr marL="0" indent="0">
              <a:lnSpc>
                <a:spcPct val="160000"/>
              </a:lnSpc>
              <a:buNone/>
            </a:pPr>
            <a:endParaRPr lang="en-GB" sz="900" b="1" dirty="0">
              <a:solidFill>
                <a:schemeClr val="lt1"/>
              </a:solidFill>
              <a:latin typeface="Arial" panose="020B0604020202020204" pitchFamily="34" charset="0"/>
              <a:cs typeface="Arial" panose="020B0604020202020204" pitchFamily="34" charset="0"/>
            </a:endParaRPr>
          </a:p>
        </p:txBody>
      </p:sp>
      <p:pic>
        <p:nvPicPr>
          <p:cNvPr id="5" name="Picture 4" descr="A person and person looking at a computer&#10;&#10;Description automatically generated with medium confidence">
            <a:extLst>
              <a:ext uri="{FF2B5EF4-FFF2-40B4-BE49-F238E27FC236}">
                <a16:creationId xmlns:a16="http://schemas.microsoft.com/office/drawing/2014/main" id="{DD3F25DA-66B5-6F65-14B0-BA444F3800DD}"/>
              </a:ext>
            </a:extLst>
          </p:cNvPr>
          <p:cNvPicPr>
            <a:picLocks noChangeAspect="1"/>
          </p:cNvPicPr>
          <p:nvPr/>
        </p:nvPicPr>
        <p:blipFill rotWithShape="1">
          <a:blip r:embed="rId2">
            <a:extLst>
              <a:ext uri="{28A0092B-C50C-407E-A947-70E740481C1C}">
                <a14:useLocalDpi xmlns:a14="http://schemas.microsoft.com/office/drawing/2010/main" val="0"/>
              </a:ext>
            </a:extLst>
          </a:blip>
          <a:srcRect l="24192" r="21693" b="2"/>
          <a:stretch/>
        </p:blipFill>
        <p:spPr>
          <a:xfrm>
            <a:off x="7675658" y="2093976"/>
            <a:ext cx="3941064" cy="4096512"/>
          </a:xfrm>
          <a:prstGeom prst="rect">
            <a:avLst/>
          </a:prstGeom>
        </p:spPr>
      </p:pic>
      <p:graphicFrame>
        <p:nvGraphicFramePr>
          <p:cNvPr id="6" name="Table 6">
            <a:extLst>
              <a:ext uri="{FF2B5EF4-FFF2-40B4-BE49-F238E27FC236}">
                <a16:creationId xmlns:a16="http://schemas.microsoft.com/office/drawing/2014/main" id="{0286FC40-81A8-2CD3-D24B-80A1694604ED}"/>
              </a:ext>
            </a:extLst>
          </p:cNvPr>
          <p:cNvGraphicFramePr>
            <a:graphicFrameLocks noGrp="1"/>
          </p:cNvGraphicFramePr>
          <p:nvPr>
            <p:extLst>
              <p:ext uri="{D42A27DB-BD31-4B8C-83A1-F6EECF244321}">
                <p14:modId xmlns:p14="http://schemas.microsoft.com/office/powerpoint/2010/main" val="2720782997"/>
              </p:ext>
            </p:extLst>
          </p:nvPr>
        </p:nvGraphicFramePr>
        <p:xfrm>
          <a:off x="7675657" y="6205361"/>
          <a:ext cx="4212469" cy="370840"/>
        </p:xfrm>
        <a:graphic>
          <a:graphicData uri="http://schemas.openxmlformats.org/drawingml/2006/table">
            <a:tbl>
              <a:tblPr firstRow="1" bandRow="1">
                <a:tableStyleId>{5C22544A-7EE6-4342-B048-85BDC9FD1C3A}</a:tableStyleId>
              </a:tblPr>
              <a:tblGrid>
                <a:gridCol w="4212469">
                  <a:extLst>
                    <a:ext uri="{9D8B030D-6E8A-4147-A177-3AD203B41FA5}">
                      <a16:colId xmlns:a16="http://schemas.microsoft.com/office/drawing/2014/main" val="214401297"/>
                    </a:ext>
                  </a:extLst>
                </a:gridCol>
              </a:tblGrid>
              <a:tr h="370840">
                <a:tc>
                  <a:txBody>
                    <a:bodyPr/>
                    <a:lstStyle/>
                    <a:p>
                      <a:r>
                        <a:rPr lang="en-GB" sz="900" dirty="0">
                          <a:latin typeface="Arial" panose="020B0604020202020204" pitchFamily="34" charset="0"/>
                          <a:cs typeface="Arial" panose="020B0604020202020204" pitchFamily="34" charset="0"/>
                        </a:rPr>
                        <a:t>Source: </a:t>
                      </a:r>
                      <a:r>
                        <a:rPr lang="en-US" sz="900" dirty="0">
                          <a:latin typeface="Arial" panose="020B0604020202020204" pitchFamily="34" charset="0"/>
                          <a:cs typeface="Arial" panose="020B0604020202020204" pitchFamily="34" charset="0"/>
                          <a:hlinkClick r:id="rId3"/>
                        </a:rPr>
                        <a:t>The elderly population and their... - General - What Mobile</a:t>
                      </a:r>
                      <a:endParaRPr lang="en-GB" sz="900" dirty="0">
                        <a:latin typeface="Arial" panose="020B0604020202020204" pitchFamily="34" charset="0"/>
                        <a:cs typeface="Arial" panose="020B0604020202020204" pitchFamily="34" charset="0"/>
                      </a:endParaRPr>
                    </a:p>
                  </a:txBody>
                  <a:tcPr>
                    <a:solidFill>
                      <a:schemeClr val="accent2"/>
                    </a:solidFill>
                  </a:tcPr>
                </a:tc>
                <a:extLst>
                  <a:ext uri="{0D108BD9-81ED-4DB2-BD59-A6C34878D82A}">
                    <a16:rowId xmlns:a16="http://schemas.microsoft.com/office/drawing/2014/main" val="984888076"/>
                  </a:ext>
                </a:extLst>
              </a:tr>
            </a:tbl>
          </a:graphicData>
        </a:graphic>
      </p:graphicFrame>
    </p:spTree>
    <p:extLst>
      <p:ext uri="{BB962C8B-B14F-4D97-AF65-F5344CB8AC3E}">
        <p14:creationId xmlns:p14="http://schemas.microsoft.com/office/powerpoint/2010/main" val="40761556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26D2C3-5C3C-2E8B-4AE1-9D1B64987AA8}"/>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                       Recommendation </a:t>
            </a:r>
          </a:p>
        </p:txBody>
      </p:sp>
      <p:sp>
        <p:nvSpPr>
          <p:cNvPr id="3" name="Content Placeholder 2">
            <a:extLst>
              <a:ext uri="{FF2B5EF4-FFF2-40B4-BE49-F238E27FC236}">
                <a16:creationId xmlns:a16="http://schemas.microsoft.com/office/drawing/2014/main" id="{ADAED4E8-31D3-8930-8182-6C39A56D466E}"/>
              </a:ext>
            </a:extLst>
          </p:cNvPr>
          <p:cNvSpPr>
            <a:spLocks noGrp="1"/>
          </p:cNvSpPr>
          <p:nvPr>
            <p:ph idx="1"/>
          </p:nvPr>
        </p:nvSpPr>
        <p:spPr>
          <a:xfrm>
            <a:off x="1371599" y="1684116"/>
            <a:ext cx="9724031" cy="5029200"/>
          </a:xfrm>
        </p:spPr>
        <p:txBody>
          <a:bodyPr anchor="ctr">
            <a:normAutofit/>
          </a:bodyPr>
          <a:lstStyle/>
          <a:p>
            <a:pPr>
              <a:lnSpc>
                <a:spcPct val="150000"/>
              </a:lnSpc>
            </a:pPr>
            <a:r>
              <a:rPr lang="en-US" sz="1400" dirty="0">
                <a:latin typeface="Arial" panose="020B0604020202020204" pitchFamily="34" charset="0"/>
                <a:cs typeface="Arial" panose="020B0604020202020204" pitchFamily="34" charset="0"/>
              </a:rPr>
              <a:t>The council should make improvements to the training of home care staff and increase support for residents with mental health problems and those living in poverty</a:t>
            </a:r>
          </a:p>
          <a:p>
            <a:pPr>
              <a:lnSpc>
                <a:spcPct val="150000"/>
              </a:lnSpc>
            </a:pPr>
            <a:r>
              <a:rPr lang="en-US" sz="1400" dirty="0">
                <a:latin typeface="Arial" panose="020B0604020202020204" pitchFamily="34" charset="0"/>
                <a:cs typeface="Arial" panose="020B0604020202020204" pitchFamily="34" charset="0"/>
              </a:rPr>
              <a:t>The Government should provide appropriate funds for the local authority.</a:t>
            </a:r>
          </a:p>
          <a:p>
            <a:pPr>
              <a:lnSpc>
                <a:spcPct val="150000"/>
              </a:lnSpc>
            </a:pPr>
            <a:r>
              <a:rPr lang="en-US" sz="1400" dirty="0">
                <a:latin typeface="Arial" panose="020B0604020202020204" pitchFamily="34" charset="0"/>
                <a:cs typeface="Arial" panose="020B0604020202020204" pitchFamily="34" charset="0"/>
              </a:rPr>
              <a:t>The council should consider increasing council Tax income  and consider adding the social care precept to council Tax bills.</a:t>
            </a:r>
          </a:p>
          <a:p>
            <a:pPr>
              <a:lnSpc>
                <a:spcPct val="150000"/>
              </a:lnSpc>
            </a:pPr>
            <a:r>
              <a:rPr lang="en-US" sz="1400" dirty="0">
                <a:latin typeface="Arial" panose="020B0604020202020204" pitchFamily="34" charset="0"/>
                <a:cs typeface="Arial" panose="020B0604020202020204" pitchFamily="34" charset="0"/>
              </a:rPr>
              <a:t>The council should increase the numbers of volunteer community  to support the vulnerable older residents. </a:t>
            </a:r>
          </a:p>
          <a:p>
            <a:pPr>
              <a:lnSpc>
                <a:spcPct val="150000"/>
              </a:lnSpc>
            </a:pPr>
            <a:r>
              <a:rPr lang="en-US" sz="1400" dirty="0">
                <a:latin typeface="Arial" panose="020B0604020202020204" pitchFamily="34" charset="0"/>
                <a:cs typeface="Arial" panose="020B0604020202020204" pitchFamily="34" charset="0"/>
              </a:rPr>
              <a:t>Older people  non-English speakers must be supported, and the council should offer  the relevant  benefits.</a:t>
            </a:r>
          </a:p>
          <a:p>
            <a:pPr>
              <a:lnSpc>
                <a:spcPct val="150000"/>
              </a:lnSpc>
            </a:pPr>
            <a:r>
              <a:rPr lang="en-US" sz="1400" dirty="0">
                <a:latin typeface="Arial" panose="020B0604020202020204" pitchFamily="34" charset="0"/>
                <a:cs typeface="Arial" panose="020B0604020202020204" pitchFamily="34" charset="0"/>
              </a:rPr>
              <a:t>Older residents who want to remain economically active should be supported to do so.</a:t>
            </a:r>
          </a:p>
          <a:p>
            <a:pPr>
              <a:lnSpc>
                <a:spcPct val="150000"/>
              </a:lnSpc>
            </a:pPr>
            <a:r>
              <a:rPr lang="en-US" sz="1400" dirty="0">
                <a:latin typeface="Arial" panose="020B0604020202020204" pitchFamily="34" charset="0"/>
                <a:cs typeface="Arial" panose="020B0604020202020204" pitchFamily="34" charset="0"/>
              </a:rPr>
              <a:t>The council should work with older residents to organize a range of activities throughout the year in the borough.</a:t>
            </a:r>
          </a:p>
        </p:txBody>
      </p:sp>
    </p:spTree>
    <p:extLst>
      <p:ext uri="{BB962C8B-B14F-4D97-AF65-F5344CB8AC3E}">
        <p14:creationId xmlns:p14="http://schemas.microsoft.com/office/powerpoint/2010/main" val="33809039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042078-ED1A-4E54-8BEF-897D945B33A0}"/>
              </a:ext>
            </a:extLst>
          </p:cNvPr>
          <p:cNvSpPr>
            <a:spLocks noGrp="1"/>
          </p:cNvSpPr>
          <p:nvPr>
            <p:ph type="title"/>
          </p:nvPr>
        </p:nvSpPr>
        <p:spPr>
          <a:xfrm>
            <a:off x="3604549" y="98907"/>
            <a:ext cx="10515600" cy="1325563"/>
          </a:xfrm>
        </p:spPr>
        <p:txBody>
          <a:bodyPr>
            <a:normAutofit/>
          </a:bodyPr>
          <a:lstStyle/>
          <a:p>
            <a:r>
              <a:rPr lang="en-GB" sz="5400"/>
              <a:t>Reference list </a:t>
            </a:r>
          </a:p>
        </p:txBody>
      </p:sp>
      <p:sp>
        <p:nvSpPr>
          <p:cNvPr id="2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Content Placeholder 2">
            <a:extLst>
              <a:ext uri="{FF2B5EF4-FFF2-40B4-BE49-F238E27FC236}">
                <a16:creationId xmlns:a16="http://schemas.microsoft.com/office/drawing/2014/main" id="{BE5F5560-32AE-1820-9232-728282E879AB}"/>
              </a:ext>
            </a:extLst>
          </p:cNvPr>
          <p:cNvSpPr>
            <a:spLocks noGrp="1"/>
          </p:cNvSpPr>
          <p:nvPr>
            <p:ph idx="1"/>
          </p:nvPr>
        </p:nvSpPr>
        <p:spPr>
          <a:xfrm>
            <a:off x="625033" y="1268212"/>
            <a:ext cx="11174347" cy="5589788"/>
          </a:xfrm>
        </p:spPr>
        <p:txBody>
          <a:bodyPr>
            <a:noAutofit/>
          </a:bodyPr>
          <a:lstStyle/>
          <a:p>
            <a:pPr marL="0" indent="0">
              <a:lnSpc>
                <a:spcPct val="150000"/>
              </a:lnSpc>
              <a:buNone/>
            </a:pPr>
            <a:endParaRPr lang="en-US" sz="1200" dirty="0">
              <a:latin typeface="Arial" panose="020B0604020202020204" pitchFamily="34" charset="0"/>
              <a:cs typeface="Arial" panose="020B0604020202020204" pitchFamily="34" charset="0"/>
            </a:endParaRPr>
          </a:p>
          <a:p>
            <a:pPr>
              <a:lnSpc>
                <a:spcPct val="150000"/>
              </a:lnSpc>
            </a:pPr>
            <a:r>
              <a:rPr lang="en-US" sz="1200" dirty="0" err="1">
                <a:latin typeface="Arial" panose="020B0604020202020204" pitchFamily="34" charset="0"/>
                <a:cs typeface="Arial" panose="020B0604020202020204" pitchFamily="34" charset="0"/>
              </a:rPr>
              <a:t>AgeUK</a:t>
            </a:r>
            <a:r>
              <a:rPr lang="en-US" sz="1200" dirty="0">
                <a:latin typeface="Arial" panose="020B0604020202020204" pitchFamily="34" charset="0"/>
                <a:cs typeface="Arial" panose="020B0604020202020204" pitchFamily="34" charset="0"/>
              </a:rPr>
              <a:t>(2021),” </a:t>
            </a:r>
            <a:r>
              <a:rPr lang="en-US" sz="1200" i="1" dirty="0">
                <a:latin typeface="Arial" panose="020B0604020202020204" pitchFamily="34" charset="0"/>
                <a:cs typeface="Arial" panose="020B0604020202020204" pitchFamily="34" charset="0"/>
              </a:rPr>
              <a:t>Digital Skills” , </a:t>
            </a:r>
            <a:r>
              <a:rPr lang="en-US"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2"/>
              </a:rPr>
              <a:t>Age UK Hammersmith and Fulham | Digital Skills</a:t>
            </a:r>
            <a:r>
              <a:rPr lang="en-GB" sz="1200" dirty="0">
                <a:latin typeface="Arial" panose="020B0604020202020204" pitchFamily="34" charset="0"/>
                <a:cs typeface="Arial" panose="020B0604020202020204" pitchFamily="34" charset="0"/>
              </a:rPr>
              <a:t>, (Accessed 13 July 2022)</a:t>
            </a:r>
          </a:p>
          <a:p>
            <a:pPr>
              <a:lnSpc>
                <a:spcPct val="150000"/>
              </a:lnSpc>
            </a:pPr>
            <a:r>
              <a:rPr lang="en-GB" sz="1200" dirty="0">
                <a:latin typeface="Arial" panose="020B0604020202020204" pitchFamily="34" charset="0"/>
                <a:cs typeface="Arial" panose="020B0604020202020204" pitchFamily="34" charset="0"/>
              </a:rPr>
              <a:t>Centre of aging better( 2022),”Housing, the State of Ageing 2022”, Available at :</a:t>
            </a:r>
            <a:r>
              <a:rPr lang="en-US" sz="1200" b="1" dirty="0">
                <a:solidFill>
                  <a:srgbClr val="FFFFFF"/>
                </a:solidFill>
                <a:latin typeface="Arial" panose="020B0604020202020204" pitchFamily="34" charset="0"/>
                <a:cs typeface="Arial" panose="020B0604020202020204" pitchFamily="34" charset="0"/>
              </a:rPr>
              <a:t>, </a:t>
            </a:r>
            <a:r>
              <a:rPr lang="en-US" sz="1200" b="1" i="0" dirty="0" err="1">
                <a:solidFill>
                  <a:srgbClr val="FFFFFF"/>
                </a:solidFill>
                <a:effectLst/>
                <a:latin typeface="Arial" panose="020B0604020202020204" pitchFamily="34" charset="0"/>
                <a:cs typeface="Arial" panose="020B0604020202020204" pitchFamily="34" charset="0"/>
              </a:rPr>
              <a:t>f</a:t>
            </a:r>
            <a:r>
              <a:rPr lang="en-US" sz="1200" dirty="0" err="1">
                <a:latin typeface="Arial" panose="020B0604020202020204" pitchFamily="34" charset="0"/>
                <a:cs typeface="Arial" panose="020B0604020202020204" pitchFamily="34" charset="0"/>
                <a:hlinkClick r:id="rId3"/>
              </a:rPr>
              <a:t>Housing</a:t>
            </a:r>
            <a:r>
              <a:rPr lang="en-US" sz="1200" dirty="0">
                <a:latin typeface="Arial" panose="020B0604020202020204" pitchFamily="34" charset="0"/>
                <a:cs typeface="Arial" panose="020B0604020202020204" pitchFamily="34" charset="0"/>
                <a:hlinkClick r:id="rId3"/>
              </a:rPr>
              <a:t> | The State of Ageing 2022 | Centre for Ageing Better (ageing-better.org.uk)</a:t>
            </a:r>
            <a:r>
              <a:rPr lang="en-US" sz="1200" dirty="0">
                <a:latin typeface="Arial" panose="020B0604020202020204" pitchFamily="34" charset="0"/>
                <a:cs typeface="Arial" panose="020B0604020202020204" pitchFamily="34" charset="0"/>
              </a:rPr>
              <a:t>, (Accessed 15 July 2022)</a:t>
            </a:r>
            <a:r>
              <a:rPr lang="en-US" sz="1200" b="1" i="0" dirty="0">
                <a:solidFill>
                  <a:srgbClr val="FFFFFF"/>
                </a:solidFill>
                <a:effectLst/>
                <a:latin typeface="Arial" panose="020B0604020202020204" pitchFamily="34" charset="0"/>
                <a:cs typeface="Arial" panose="020B0604020202020204" pitchFamily="34" charset="0"/>
              </a:rPr>
              <a:t>S</a:t>
            </a:r>
          </a:p>
          <a:p>
            <a:pPr marL="228600" marR="0" lvl="0" indent="-228600" algn="l" defTabSz="914400" rtl="0" eaLnBrk="1" fontAlgn="auto" latinLnBrk="0" hangingPunct="1">
              <a:lnSpc>
                <a:spcPct val="150000"/>
              </a:lnSpc>
              <a:spcBef>
                <a:spcPts val="1000"/>
              </a:spcBef>
              <a:spcAft>
                <a:spcPts val="0"/>
              </a:spcAft>
              <a:buClrTx/>
              <a:buSzTx/>
              <a:buFont typeface="Arial" panose="020B0604020202020204" pitchFamily="34" charset="0"/>
              <a:buChar char="•"/>
              <a:tabLst/>
              <a:defRPr/>
            </a:pPr>
            <a:r>
              <a:rPr lang="en-US" sz="1200" dirty="0">
                <a:latin typeface="Arial" panose="020B0604020202020204" pitchFamily="34" charset="0"/>
                <a:cs typeface="Arial" panose="020B0604020202020204" pitchFamily="34" charset="0"/>
              </a:rPr>
              <a:t>Centre of aging (2022), “Communities, The state of Ageing 2022” , Available at :</a:t>
            </a:r>
            <a:r>
              <a:rPr lang="en-US" sz="1200" dirty="0">
                <a:latin typeface="Arial" panose="020B0604020202020204" pitchFamily="34" charset="0"/>
                <a:cs typeface="Arial" panose="020B0604020202020204" pitchFamily="34" charset="0"/>
                <a:hlinkClick r:id="rId4"/>
              </a:rPr>
              <a:t>Communities | The State of Ageing 2022 | Centre for Ageing Better (ageing-better.org.uk)</a:t>
            </a:r>
            <a:r>
              <a:rPr lang="en-US" sz="1200" dirty="0">
                <a:latin typeface="Arial" panose="020B0604020202020204" pitchFamily="34" charset="0"/>
                <a:cs typeface="Arial" panose="020B0604020202020204" pitchFamily="34" charset="0"/>
              </a:rPr>
              <a:t>, (Accessed 15 July 2022)</a:t>
            </a:r>
            <a:r>
              <a:rPr kumimoji="0" lang="en-US" sz="1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t>
            </a:r>
          </a:p>
          <a:p>
            <a:pPr marL="228600" marR="0" lvl="0" indent="-228600" algn="l" defTabSz="914400" rtl="0" eaLnBrk="1" fontAlgn="auto" latinLnBrk="0" hangingPunct="1">
              <a:lnSpc>
                <a:spcPct val="150000"/>
              </a:lnSpc>
              <a:spcBef>
                <a:spcPts val="1000"/>
              </a:spcBef>
              <a:spcAft>
                <a:spcPts val="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Centre of aging better (2022), “Government failed to ensure a decent life for older people as pensioner poverty spirals”, Available at: </a:t>
            </a:r>
            <a:r>
              <a:rPr kumimoji="0" lang="en-US" sz="1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hlinkClick r:id="rId5"/>
              </a:rPr>
              <a:t>Government failing to ensure a decent life for older people as pensioner poverty spirals | Centre for Ageing Better (ageing-better.org.uk)</a:t>
            </a:r>
            <a:r>
              <a:rPr kumimoji="0" lang="en-US" sz="1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,(Accessed 15 July 2022)</a:t>
            </a:r>
          </a:p>
          <a:p>
            <a:pPr marL="228600" marR="0" lvl="0" indent="-228600" algn="l" defTabSz="914400" rtl="0" eaLnBrk="1" fontAlgn="auto" latinLnBrk="0" hangingPunct="1">
              <a:lnSpc>
                <a:spcPct val="150000"/>
              </a:lnSpc>
              <a:spcBef>
                <a:spcPts val="1000"/>
              </a:spcBef>
              <a:spcAft>
                <a:spcPts val="0"/>
              </a:spcAft>
              <a:buClrTx/>
              <a:buSzTx/>
              <a:buFont typeface="Arial" panose="020B0604020202020204" pitchFamily="34" charset="0"/>
              <a:buChar char="•"/>
              <a:tabLst/>
              <a:defRPr/>
            </a:pPr>
            <a:r>
              <a:rPr lang="en-US" sz="1200" dirty="0" err="1">
                <a:solidFill>
                  <a:prstClr val="black"/>
                </a:solidFill>
                <a:latin typeface="Arial" panose="020B0604020202020204" pitchFamily="34" charset="0"/>
                <a:cs typeface="Arial" panose="020B0604020202020204" pitchFamily="34" charset="0"/>
              </a:rPr>
              <a:t>Czaja.S</a:t>
            </a:r>
            <a:r>
              <a:rPr lang="en-US" sz="1200" dirty="0">
                <a:solidFill>
                  <a:prstClr val="black"/>
                </a:solidFill>
                <a:latin typeface="Arial" panose="020B0604020202020204" pitchFamily="34" charset="0"/>
                <a:cs typeface="Arial" panose="020B0604020202020204" pitchFamily="34" charset="0"/>
              </a:rPr>
              <a:t> (2017), “The Potential Role of Technology in Supporting Older Adults Get access Arrow”, </a:t>
            </a:r>
            <a:r>
              <a:rPr lang="en-US" sz="1200" i="1" dirty="0">
                <a:solidFill>
                  <a:prstClr val="black"/>
                </a:solidFill>
                <a:latin typeface="Arial" panose="020B0604020202020204" pitchFamily="34" charset="0"/>
                <a:cs typeface="Arial" panose="020B0604020202020204" pitchFamily="34" charset="0"/>
              </a:rPr>
              <a:t>Public Policy &amp; Aging Report,</a:t>
            </a:r>
            <a:r>
              <a:rPr lang="en-GB" sz="1200" b="0" i="0" dirty="0">
                <a:solidFill>
                  <a:srgbClr val="2A2A2A"/>
                </a:solidFill>
                <a:effectLst/>
                <a:latin typeface="Arial" panose="020B0604020202020204" pitchFamily="34" charset="0"/>
                <a:cs typeface="Arial" panose="020B0604020202020204" pitchFamily="34" charset="0"/>
              </a:rPr>
              <a:t>  Volume 27, Issue 2, 2017, Pages 44–48, Available at :</a:t>
            </a:r>
            <a:r>
              <a:rPr kumimoji="0" lang="en-US" sz="1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hlinkClick r:id="rId6"/>
              </a:rPr>
              <a:t>Potential Role of Technology in Supporting Older Adults | Public Policy &amp; Aging Report | Oxford Academic (oup.com)</a:t>
            </a:r>
            <a:r>
              <a:rPr kumimoji="0" lang="en-US" sz="1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Accessed 15 July 2022)</a:t>
            </a:r>
            <a:endParaRPr lang="en-GB" sz="1200" i="1" dirty="0">
              <a:latin typeface="Arial" panose="020B0604020202020204" pitchFamily="34" charset="0"/>
              <a:cs typeface="Arial" panose="020B0604020202020204" pitchFamily="34" charset="0"/>
            </a:endParaRPr>
          </a:p>
          <a:p>
            <a:pPr>
              <a:lnSpc>
                <a:spcPct val="150000"/>
              </a:lnSpc>
            </a:pPr>
            <a:r>
              <a:rPr lang="en-GB" sz="1200" dirty="0" err="1">
                <a:latin typeface="Arial" panose="020B0604020202020204" pitchFamily="34" charset="0"/>
                <a:cs typeface="Arial" panose="020B0604020202020204" pitchFamily="34" charset="0"/>
              </a:rPr>
              <a:t>Dr.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Aruma</a:t>
            </a:r>
            <a:r>
              <a:rPr lang="en-GB" sz="1200" dirty="0">
                <a:latin typeface="Arial" panose="020B0604020202020204" pitchFamily="34" charset="0"/>
                <a:cs typeface="Arial" panose="020B0604020202020204" pitchFamily="34" charset="0"/>
              </a:rPr>
              <a:t> E.O and </a:t>
            </a:r>
            <a:r>
              <a:rPr lang="en-GB" sz="1200" dirty="0" err="1">
                <a:latin typeface="Arial" panose="020B0604020202020204" pitchFamily="34" charset="0"/>
                <a:cs typeface="Arial" panose="020B0604020202020204" pitchFamily="34" charset="0"/>
              </a:rPr>
              <a:t>Dr.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Hanachor</a:t>
            </a:r>
            <a:r>
              <a:rPr lang="en-GB" sz="1200" dirty="0">
                <a:latin typeface="Arial" panose="020B0604020202020204" pitchFamily="34" charset="0"/>
                <a:cs typeface="Arial" panose="020B0604020202020204" pitchFamily="34" charset="0"/>
              </a:rPr>
              <a:t>. M.E(2017),”</a:t>
            </a:r>
            <a:r>
              <a:rPr lang="en-US" sz="1200" dirty="0">
                <a:latin typeface="Arial" panose="020B0604020202020204" pitchFamily="34" charset="0"/>
                <a:cs typeface="Arial" panose="020B0604020202020204" pitchFamily="34" charset="0"/>
              </a:rPr>
              <a:t> ABRAHAM MASLOW’S HIERARCHY OF NEEDS AND ASSESSMENT OF NEEDS IN COMMUNITY DEVELOPMENT</a:t>
            </a:r>
            <a:r>
              <a:rPr lang="en-US" sz="1200" i="1" dirty="0">
                <a:latin typeface="Arial" panose="020B0604020202020204" pitchFamily="34" charset="0"/>
                <a:cs typeface="Arial" panose="020B0604020202020204" pitchFamily="34" charset="0"/>
              </a:rPr>
              <a:t>”, International Journal of Development and Economic Sustainability ,</a:t>
            </a:r>
            <a:r>
              <a:rPr lang="en-GB" sz="1200" dirty="0">
                <a:latin typeface="Arial" panose="020B0604020202020204" pitchFamily="34" charset="0"/>
                <a:cs typeface="Arial" panose="020B0604020202020204" pitchFamily="34" charset="0"/>
              </a:rPr>
              <a:t> Vol.5, No.7, pp.15-27, Available at :</a:t>
            </a:r>
            <a:r>
              <a:rPr lang="en-GB" sz="1200" dirty="0">
                <a:latin typeface="Arial" panose="020B0604020202020204" pitchFamily="34" charset="0"/>
                <a:cs typeface="Arial" panose="020B0604020202020204" pitchFamily="34" charset="0"/>
                <a:hlinkClick r:id="rId7"/>
              </a:rPr>
              <a:t>Abraham-Maslow’s-Hierarchy-of-Needs-and-Assessment-of-Needs-in-Community-Development.pdf (eajournals.org)</a:t>
            </a:r>
            <a:r>
              <a:rPr lang="en-GB" sz="1200" dirty="0">
                <a:latin typeface="Arial" panose="020B0604020202020204" pitchFamily="34" charset="0"/>
                <a:cs typeface="Arial" panose="020B0604020202020204" pitchFamily="34" charset="0"/>
              </a:rPr>
              <a:t>, (Accessed :15 July 2022)</a:t>
            </a:r>
          </a:p>
          <a:p>
            <a:pPr>
              <a:lnSpc>
                <a:spcPct val="150000"/>
              </a:lnSpc>
            </a:pPr>
            <a:r>
              <a:rPr lang="en-GB" sz="1200" dirty="0">
                <a:latin typeface="Arial" panose="020B0604020202020204" pitchFamily="34" charset="0"/>
                <a:cs typeface="Arial" panose="020B0604020202020204" pitchFamily="34" charset="0"/>
              </a:rPr>
              <a:t>Equality Act 2010,  c.1. (online). Available at: </a:t>
            </a:r>
            <a:r>
              <a:rPr lang="en-GB" sz="1200" dirty="0">
                <a:latin typeface="Arial" panose="020B0604020202020204" pitchFamily="34" charset="0"/>
                <a:cs typeface="Arial" panose="020B0604020202020204" pitchFamily="34" charset="0"/>
                <a:hlinkClick r:id="rId8"/>
              </a:rPr>
              <a:t>https://www.legislation.gov.uk/ukpga/2010/15/part/2/chapter/1</a:t>
            </a:r>
            <a:r>
              <a:rPr lang="en-GB" sz="1200" dirty="0">
                <a:latin typeface="Arial" panose="020B0604020202020204" pitchFamily="34" charset="0"/>
                <a:cs typeface="Arial" panose="020B0604020202020204" pitchFamily="34" charset="0"/>
              </a:rPr>
              <a:t>  (Accessed: 9</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July 2022).</a:t>
            </a:r>
          </a:p>
          <a:p>
            <a:pPr>
              <a:lnSpc>
                <a:spcPct val="150000"/>
              </a:lnSpc>
            </a:pPr>
            <a:endParaRPr lang="en-US" sz="1200" b="1" i="0" dirty="0">
              <a:solidFill>
                <a:srgbClr val="FFFFFF"/>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387813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12666F-C6C6-7DF1-A957-817B5F818901}"/>
              </a:ext>
            </a:extLst>
          </p:cNvPr>
          <p:cNvSpPr>
            <a:spLocks noGrp="1"/>
          </p:cNvSpPr>
          <p:nvPr>
            <p:ph type="title"/>
          </p:nvPr>
        </p:nvSpPr>
        <p:spPr>
          <a:xfrm>
            <a:off x="838200" y="365125"/>
            <a:ext cx="10515600" cy="1325563"/>
          </a:xfrm>
        </p:spPr>
        <p:txBody>
          <a:bodyPr>
            <a:normAutofit/>
          </a:bodyPr>
          <a:lstStyle/>
          <a:p>
            <a:r>
              <a:rPr lang="en-GB" sz="5400" dirty="0"/>
              <a:t>                           Reference list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0C402E4-338F-8F9E-8DB0-FAB34B131BE0}"/>
              </a:ext>
            </a:extLst>
          </p:cNvPr>
          <p:cNvSpPr>
            <a:spLocks noGrp="1"/>
          </p:cNvSpPr>
          <p:nvPr>
            <p:ph idx="1"/>
          </p:nvPr>
        </p:nvSpPr>
        <p:spPr>
          <a:xfrm>
            <a:off x="838200" y="1929384"/>
            <a:ext cx="10515600" cy="4251960"/>
          </a:xfrm>
        </p:spPr>
        <p:txBody>
          <a:bodyPr>
            <a:normAutofit/>
          </a:bodyPr>
          <a:lstStyle/>
          <a:p>
            <a:pPr marL="228600" marR="0" lvl="0" indent="-228600" defTabSz="914400" rtl="0" eaLnBrk="1" fontAlgn="auto" latinLnBrk="0" hangingPunct="1">
              <a:lnSpc>
                <a:spcPct val="150000"/>
              </a:lnSpc>
              <a:spcBef>
                <a:spcPts val="1000"/>
              </a:spcBef>
              <a:spcAft>
                <a:spcPts val="0"/>
              </a:spcAft>
              <a:buClrTx/>
              <a:buSzTx/>
              <a:buFont typeface="Arial" panose="020B0604020202020204" pitchFamily="34" charset="0"/>
              <a:buChar char="•"/>
              <a:tabLst/>
              <a:defRPr/>
            </a:pPr>
            <a:r>
              <a:rPr lang="en-GB" sz="1200" dirty="0">
                <a:latin typeface="Arial" panose="020B0604020202020204" pitchFamily="34" charset="0"/>
                <a:cs typeface="Arial" panose="020B0604020202020204" pitchFamily="34" charset="0"/>
              </a:rPr>
              <a:t>GOV.UK(2018), “</a:t>
            </a:r>
            <a:r>
              <a:rPr lang="en-US" sz="1200" i="1" dirty="0">
                <a:latin typeface="Arial" panose="020B0604020202020204" pitchFamily="34" charset="0"/>
                <a:cs typeface="Arial" panose="020B0604020202020204" pitchFamily="34" charset="0"/>
              </a:rPr>
              <a:t>Older People’s Commission Qualitative research findings </a:t>
            </a:r>
            <a:r>
              <a:rPr lang="en-US" sz="1200" dirty="0">
                <a:latin typeface="Arial" panose="020B0604020202020204" pitchFamily="34" charset="0"/>
                <a:cs typeface="Arial" panose="020B0604020202020204" pitchFamily="34" charset="0"/>
              </a:rPr>
              <a:t>“, Available at :</a:t>
            </a:r>
            <a:r>
              <a:rPr kumimoji="0" lang="en-GB" sz="1200" b="0" i="0" u="none" strike="noStrike" kern="1200" cap="none" spc="0" normalizeH="0" baseline="0" noProof="0" dirty="0">
                <a:ln>
                  <a:noFill/>
                </a:ln>
                <a:effectLst/>
                <a:uLnTx/>
                <a:uFillTx/>
                <a:latin typeface="Arial" panose="020B0604020202020204" pitchFamily="34" charset="0"/>
                <a:cs typeface="Arial" panose="020B0604020202020204" pitchFamily="34" charset="0"/>
                <a:hlinkClick r:id="rId2"/>
              </a:rPr>
              <a:t>Slide 1 (lbhf.gov.uk)</a:t>
            </a:r>
            <a:r>
              <a:rPr kumimoji="0" lang="en-GB" sz="12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Accessed 14 July 2022)</a:t>
            </a:r>
          </a:p>
          <a:p>
            <a:pPr>
              <a:lnSpc>
                <a:spcPct val="150000"/>
              </a:lnSpc>
              <a:defRPr/>
            </a:pPr>
            <a:r>
              <a:rPr lang="en-US" sz="1200" dirty="0">
                <a:latin typeface="Arial" panose="020B0604020202020204" pitchFamily="34" charset="0"/>
                <a:cs typeface="Arial" panose="020B0604020202020204" pitchFamily="34" charset="0"/>
              </a:rPr>
              <a:t>GOV.UK(2019), “</a:t>
            </a:r>
            <a:r>
              <a:rPr lang="en-US" sz="1200" i="1" dirty="0">
                <a:latin typeface="Arial" panose="020B0604020202020204" pitchFamily="34" charset="0"/>
                <a:cs typeface="Arial" panose="020B0604020202020204" pitchFamily="34" charset="0"/>
              </a:rPr>
              <a:t>Deprivation in Hammersmith and Fulham Analysis of the 2019 Indices of Deprivation data</a:t>
            </a:r>
            <a:r>
              <a:rPr lang="en-US" sz="1200" dirty="0">
                <a:latin typeface="Arial" panose="020B0604020202020204" pitchFamily="34" charset="0"/>
                <a:cs typeface="Arial" panose="020B0604020202020204" pitchFamily="34" charset="0"/>
              </a:rPr>
              <a:t>”, Available at : </a:t>
            </a:r>
            <a:r>
              <a:rPr lang="en-US" sz="1200" dirty="0">
                <a:latin typeface="Arial" panose="020B0604020202020204" pitchFamily="34" charset="0"/>
                <a:cs typeface="Arial" panose="020B0604020202020204" pitchFamily="34" charset="0"/>
                <a:hlinkClick r:id="rId3"/>
              </a:rPr>
              <a:t>Deprivation in Hammersmith and Fulham (lbhf.gov.uk)</a:t>
            </a:r>
            <a:r>
              <a:rPr lang="en-US" sz="1200" dirty="0">
                <a:latin typeface="Arial" panose="020B0604020202020204" pitchFamily="34" charset="0"/>
                <a:cs typeface="Arial" panose="020B0604020202020204" pitchFamily="34" charset="0"/>
              </a:rPr>
              <a:t>,(Accessed : 11 July 2022)</a:t>
            </a:r>
          </a:p>
          <a:p>
            <a:pPr>
              <a:lnSpc>
                <a:spcPct val="150000"/>
              </a:lnSpc>
              <a:defRPr/>
            </a:pPr>
            <a:r>
              <a:rPr lang="en-US" sz="1200" dirty="0">
                <a:latin typeface="Arial" panose="020B0604020202020204" pitchFamily="34" charset="0"/>
                <a:cs typeface="Arial" panose="020B0604020202020204" pitchFamily="34" charset="0"/>
              </a:rPr>
              <a:t>GOV.UK(2019), “</a:t>
            </a:r>
            <a:r>
              <a:rPr lang="en-US" sz="1200" i="1" dirty="0">
                <a:latin typeface="Arial" panose="020B0604020202020204" pitchFamily="34" charset="0"/>
                <a:cs typeface="Arial" panose="020B0604020202020204" pitchFamily="34" charset="0"/>
              </a:rPr>
              <a:t>Older people’s commission final report March 2019”, </a:t>
            </a:r>
            <a:r>
              <a:rPr lang="en-US" sz="1200" dirty="0">
                <a:latin typeface="Arial" panose="020B0604020202020204" pitchFamily="34" charset="0"/>
                <a:cs typeface="Arial" panose="020B0604020202020204" pitchFamily="34" charset="0"/>
              </a:rPr>
              <a:t>Available at : </a:t>
            </a:r>
            <a:r>
              <a:rPr lang="en-US" sz="1200" dirty="0">
                <a:latin typeface="Arial" panose="020B0604020202020204" pitchFamily="34" charset="0"/>
                <a:cs typeface="Arial" panose="020B0604020202020204" pitchFamily="34" charset="0"/>
                <a:hlinkClick r:id="rId4"/>
              </a:rPr>
              <a:t>OLDER PEOPLE’S COMMISSION FINAL REPORT MARCH 2019 (lbhf.gov.uk)</a:t>
            </a:r>
            <a:r>
              <a:rPr lang="en-US" sz="1200" dirty="0">
                <a:latin typeface="Arial" panose="020B0604020202020204" pitchFamily="34" charset="0"/>
                <a:cs typeface="Arial" panose="020B0604020202020204" pitchFamily="34" charset="0"/>
              </a:rPr>
              <a:t>, (Accessed : 11 July 2022)</a:t>
            </a:r>
          </a:p>
          <a:p>
            <a:pPr>
              <a:lnSpc>
                <a:spcPct val="150000"/>
              </a:lnSpc>
              <a:defRPr/>
            </a:pPr>
            <a:r>
              <a:rPr lang="en-US" sz="1200" dirty="0">
                <a:latin typeface="Arial" panose="020B0604020202020204" pitchFamily="34" charset="0"/>
                <a:cs typeface="Arial" panose="020B0604020202020204" pitchFamily="34" charset="0"/>
              </a:rPr>
              <a:t>GOV.UK (2021) “Older People’s Commission”, Available at : </a:t>
            </a:r>
            <a:r>
              <a:rPr lang="en-GB" sz="1200" dirty="0">
                <a:latin typeface="Arial" panose="020B0604020202020204" pitchFamily="34" charset="0"/>
                <a:cs typeface="Arial" panose="020B0604020202020204" pitchFamily="34" charset="0"/>
                <a:hlinkClick r:id="rId5"/>
              </a:rPr>
              <a:t>Older People’s Commission | LBHF</a:t>
            </a:r>
            <a:r>
              <a:rPr lang="en-GB" sz="1200" dirty="0">
                <a:latin typeface="Arial" panose="020B0604020202020204" pitchFamily="34" charset="0"/>
                <a:cs typeface="Arial" panose="020B0604020202020204" pitchFamily="34" charset="0"/>
              </a:rPr>
              <a:t>, (Accessed 12 July 2022)</a:t>
            </a:r>
          </a:p>
          <a:p>
            <a:pPr>
              <a:lnSpc>
                <a:spcPct val="150000"/>
              </a:lnSpc>
              <a:defRPr/>
            </a:pPr>
            <a:r>
              <a:rPr lang="en-US" sz="1200" dirty="0">
                <a:latin typeface="Arial" panose="020B0604020202020204" pitchFamily="34" charset="0"/>
                <a:cs typeface="Arial" panose="020B0604020202020204" pitchFamily="34" charset="0"/>
              </a:rPr>
              <a:t>GOV.UK(2017</a:t>
            </a:r>
            <a:r>
              <a:rPr lang="en-US" sz="1200" i="1" dirty="0">
                <a:latin typeface="Arial" panose="020B0604020202020204" pitchFamily="34" charset="0"/>
                <a:cs typeface="Arial" panose="020B0604020202020204" pitchFamily="34" charset="0"/>
              </a:rPr>
              <a:t>), “London Borough of Hammersmith and Fulham Older People’s Housing Strategy (2017-2019)– Draft”, Available</a:t>
            </a:r>
            <a:r>
              <a:rPr lang="en-US" sz="1200" dirty="0">
                <a:latin typeface="Arial" panose="020B0604020202020204" pitchFamily="34" charset="0"/>
                <a:cs typeface="Arial" panose="020B0604020202020204" pitchFamily="34" charset="0"/>
              </a:rPr>
              <a:t> at :</a:t>
            </a:r>
            <a:r>
              <a:rPr lang="en-US" sz="1200" dirty="0">
                <a:latin typeface="Arial" panose="020B0604020202020204" pitchFamily="34" charset="0"/>
                <a:cs typeface="Arial" panose="020B0604020202020204" pitchFamily="34" charset="0"/>
                <a:hlinkClick r:id="rId6"/>
              </a:rPr>
              <a:t>,  Draft Older Peoples Housing Strategy.pdf (lbhf.gov.uk)</a:t>
            </a:r>
            <a:r>
              <a:rPr lang="en-US" sz="1200" dirty="0">
                <a:latin typeface="Arial" panose="020B0604020202020204" pitchFamily="34" charset="0"/>
                <a:cs typeface="Arial" panose="020B0604020202020204" pitchFamily="34" charset="0"/>
              </a:rPr>
              <a:t>, (Accessed: 10 July 2022)</a:t>
            </a:r>
          </a:p>
          <a:p>
            <a:pPr>
              <a:lnSpc>
                <a:spcPct val="150000"/>
              </a:lnSpc>
              <a:defRPr/>
            </a:pPr>
            <a:r>
              <a:rPr lang="en-US" sz="1200" dirty="0" err="1">
                <a:latin typeface="Arial" panose="020B0604020202020204" pitchFamily="34" charset="0"/>
                <a:cs typeface="Arial" panose="020B0604020202020204" pitchFamily="34" charset="0"/>
              </a:rPr>
              <a:t>Khrosavi</a:t>
            </a:r>
            <a:r>
              <a:rPr lang="en-US" sz="1200" dirty="0">
                <a:latin typeface="Arial" panose="020B0604020202020204" pitchFamily="34" charset="0"/>
                <a:cs typeface="Arial" panose="020B0604020202020204" pitchFamily="34" charset="0"/>
              </a:rPr>
              <a:t>. P et al.(2016), “The impact of technology on older adults’ social isolation”, </a:t>
            </a:r>
            <a:r>
              <a:rPr lang="en-US" sz="1200" i="1" dirty="0">
                <a:latin typeface="Arial" panose="020B0604020202020204" pitchFamily="34" charset="0"/>
                <a:cs typeface="Arial" panose="020B0604020202020204" pitchFamily="34" charset="0"/>
              </a:rPr>
              <a:t>Computers in Human Behavior,</a:t>
            </a:r>
            <a:r>
              <a:rPr lang="fr-FR" sz="1200" i="1" dirty="0">
                <a:latin typeface="Arial" panose="020B0604020202020204" pitchFamily="34" charset="0"/>
                <a:cs typeface="Arial" panose="020B0604020202020204" pitchFamily="34" charset="0"/>
              </a:rPr>
              <a:t> </a:t>
            </a:r>
            <a:r>
              <a:rPr lang="fr-FR" sz="1200" dirty="0">
                <a:latin typeface="Arial" panose="020B0604020202020204" pitchFamily="34" charset="0"/>
                <a:cs typeface="Arial" panose="020B0604020202020204" pitchFamily="34" charset="0"/>
              </a:rPr>
              <a:t>Volume 63, </a:t>
            </a:r>
            <a:r>
              <a:rPr lang="fr-FR" sz="1200" dirty="0" err="1">
                <a:latin typeface="Arial" panose="020B0604020202020204" pitchFamily="34" charset="0"/>
                <a:cs typeface="Arial" panose="020B0604020202020204" pitchFamily="34" charset="0"/>
              </a:rPr>
              <a:t>October</a:t>
            </a:r>
            <a:r>
              <a:rPr lang="fr-FR" sz="1200" dirty="0">
                <a:latin typeface="Arial" panose="020B0604020202020204" pitchFamily="34" charset="0"/>
                <a:cs typeface="Arial" panose="020B0604020202020204" pitchFamily="34" charset="0"/>
              </a:rPr>
              <a:t> 2016, Pages 594-603, </a:t>
            </a:r>
            <a:r>
              <a:rPr lang="fr-FR" sz="1200" dirty="0" err="1">
                <a:latin typeface="Arial" panose="020B0604020202020204" pitchFamily="34" charset="0"/>
                <a:cs typeface="Arial" panose="020B0604020202020204" pitchFamily="34" charset="0"/>
              </a:rPr>
              <a:t>Available</a:t>
            </a:r>
            <a:r>
              <a:rPr lang="fr-FR" sz="1200" dirty="0">
                <a:latin typeface="Arial" panose="020B0604020202020204" pitchFamily="34" charset="0"/>
                <a:cs typeface="Arial" panose="020B0604020202020204" pitchFamily="34" charset="0"/>
              </a:rPr>
              <a:t> at:</a:t>
            </a:r>
            <a:r>
              <a:rPr lang="en-US" sz="1200" dirty="0">
                <a:latin typeface="Arial" panose="020B0604020202020204" pitchFamily="34" charset="0"/>
                <a:cs typeface="Arial" panose="020B0604020202020204" pitchFamily="34" charset="0"/>
                <a:hlinkClick r:id="rId7"/>
              </a:rPr>
              <a:t>The impact of technology on older adults’ social isolation – ScienceDirect</a:t>
            </a:r>
            <a:r>
              <a:rPr lang="en-US" sz="1200" dirty="0">
                <a:latin typeface="Arial" panose="020B0604020202020204" pitchFamily="34" charset="0"/>
                <a:cs typeface="Arial" panose="020B0604020202020204" pitchFamily="34" charset="0"/>
              </a:rPr>
              <a:t>, (Accessed 16 July 2022)</a:t>
            </a:r>
            <a:endParaRPr lang="en-GB" sz="1200" dirty="0">
              <a:latin typeface="Arial" panose="020B0604020202020204" pitchFamily="34" charset="0"/>
              <a:cs typeface="Arial" panose="020B0604020202020204" pitchFamily="34" charset="0"/>
            </a:endParaRPr>
          </a:p>
          <a:p>
            <a:pPr>
              <a:lnSpc>
                <a:spcPct val="150000"/>
              </a:lnSpc>
            </a:pP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223804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2021</TotalTime>
  <Words>2106</Words>
  <Application>Microsoft Office PowerPoint</Application>
  <PresentationFormat>Widescreen</PresentationFormat>
  <Paragraphs>105</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Wingdings</vt:lpstr>
      <vt:lpstr>Office Theme</vt:lpstr>
      <vt:lpstr>Community Care and Development</vt:lpstr>
      <vt:lpstr>Older people in Hammersmith and Fulham    Borough </vt:lpstr>
      <vt:lpstr>                   Community Description</vt:lpstr>
      <vt:lpstr>                Elderly  challenges </vt:lpstr>
      <vt:lpstr>Abraham Maslow’s Hierarchy of Needs</vt:lpstr>
      <vt:lpstr>PowerPoint Presentation</vt:lpstr>
      <vt:lpstr>PowerPoint Presentation</vt:lpstr>
      <vt:lpstr>PowerPoint Presentation</vt:lpstr>
      <vt:lpstr>                  H&amp;F People’s Commission </vt:lpstr>
      <vt:lpstr>How can technology can help older people ?</vt:lpstr>
      <vt:lpstr>                       Recommendation </vt:lpstr>
      <vt:lpstr>Reference list </vt:lpstr>
      <vt:lpstr>                           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Community Care and Development</dc:title>
  <dc:creator>Florentina Gavril</dc:creator>
  <cp:lastModifiedBy>Florentina Gavril</cp:lastModifiedBy>
  <cp:revision>14</cp:revision>
  <dcterms:created xsi:type="dcterms:W3CDTF">2022-07-22T09:09:32Z</dcterms:created>
  <dcterms:modified xsi:type="dcterms:W3CDTF">2022-08-10T15:24:36Z</dcterms:modified>
</cp:coreProperties>
</file>