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8"/>
  </p:notesMasterIdLst>
  <p:sldIdLst>
    <p:sldId id="259" r:id="rId5"/>
    <p:sldId id="261" r:id="rId6"/>
    <p:sldId id="894" r:id="rId7"/>
    <p:sldId id="886" r:id="rId8"/>
    <p:sldId id="802" r:id="rId9"/>
    <p:sldId id="483" r:id="rId10"/>
    <p:sldId id="815" r:id="rId11"/>
    <p:sldId id="882" r:id="rId12"/>
    <p:sldId id="897" r:id="rId13"/>
    <p:sldId id="896" r:id="rId14"/>
    <p:sldId id="491" r:id="rId15"/>
    <p:sldId id="493" r:id="rId16"/>
    <p:sldId id="906" r:id="rId17"/>
    <p:sldId id="501" r:id="rId18"/>
    <p:sldId id="912" r:id="rId19"/>
    <p:sldId id="915" r:id="rId20"/>
    <p:sldId id="496" r:id="rId21"/>
    <p:sldId id="497" r:id="rId22"/>
    <p:sldId id="553" r:id="rId23"/>
    <p:sldId id="922" r:id="rId24"/>
    <p:sldId id="502" r:id="rId25"/>
    <p:sldId id="504" r:id="rId26"/>
    <p:sldId id="512" r:id="rId27"/>
    <p:sldId id="507" r:id="rId28"/>
    <p:sldId id="519" r:id="rId29"/>
    <p:sldId id="832" r:id="rId30"/>
    <p:sldId id="834" r:id="rId31"/>
    <p:sldId id="917" r:id="rId32"/>
    <p:sldId id="835" r:id="rId33"/>
    <p:sldId id="525" r:id="rId34"/>
    <p:sldId id="916" r:id="rId35"/>
    <p:sldId id="895" r:id="rId36"/>
    <p:sldId id="500" r:id="rId37"/>
    <p:sldId id="539" r:id="rId38"/>
    <p:sldId id="515" r:id="rId39"/>
    <p:sldId id="840" r:id="rId40"/>
    <p:sldId id="516" r:id="rId41"/>
    <p:sldId id="534" r:id="rId42"/>
    <p:sldId id="538" r:id="rId43"/>
    <p:sldId id="511" r:id="rId44"/>
    <p:sldId id="541" r:id="rId45"/>
    <p:sldId id="542" r:id="rId46"/>
    <p:sldId id="843" r:id="rId47"/>
    <p:sldId id="555" r:id="rId48"/>
    <p:sldId id="920" r:id="rId49"/>
    <p:sldId id="918" r:id="rId50"/>
    <p:sldId id="919" r:id="rId51"/>
    <p:sldId id="921" r:id="rId52"/>
    <p:sldId id="909" r:id="rId53"/>
    <p:sldId id="910" r:id="rId54"/>
    <p:sldId id="911" r:id="rId55"/>
    <p:sldId id="914" r:id="rId56"/>
    <p:sldId id="868" r:id="rId57"/>
    <p:sldId id="907" r:id="rId58"/>
    <p:sldId id="848" r:id="rId59"/>
    <p:sldId id="574" r:id="rId60"/>
    <p:sldId id="899" r:id="rId61"/>
    <p:sldId id="548" r:id="rId62"/>
    <p:sldId id="551" r:id="rId63"/>
    <p:sldId id="908" r:id="rId64"/>
    <p:sldId id="812" r:id="rId65"/>
    <p:sldId id="913" r:id="rId66"/>
    <p:sldId id="602"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259"/>
            <p14:sldId id="261"/>
            <p14:sldId id="894"/>
            <p14:sldId id="886"/>
            <p14:sldId id="802"/>
            <p14:sldId id="483"/>
            <p14:sldId id="815"/>
            <p14:sldId id="882"/>
            <p14:sldId id="897"/>
            <p14:sldId id="896"/>
            <p14:sldId id="491"/>
            <p14:sldId id="493"/>
            <p14:sldId id="906"/>
            <p14:sldId id="501"/>
            <p14:sldId id="912"/>
            <p14:sldId id="915"/>
            <p14:sldId id="496"/>
            <p14:sldId id="497"/>
            <p14:sldId id="553"/>
            <p14:sldId id="922"/>
            <p14:sldId id="502"/>
            <p14:sldId id="504"/>
            <p14:sldId id="512"/>
            <p14:sldId id="507"/>
            <p14:sldId id="519"/>
            <p14:sldId id="832"/>
            <p14:sldId id="834"/>
            <p14:sldId id="917"/>
            <p14:sldId id="835"/>
            <p14:sldId id="525"/>
            <p14:sldId id="916"/>
            <p14:sldId id="895"/>
            <p14:sldId id="500"/>
            <p14:sldId id="539"/>
            <p14:sldId id="515"/>
            <p14:sldId id="840"/>
            <p14:sldId id="516"/>
            <p14:sldId id="534"/>
            <p14:sldId id="538"/>
            <p14:sldId id="511"/>
            <p14:sldId id="541"/>
            <p14:sldId id="542"/>
            <p14:sldId id="843"/>
            <p14:sldId id="555"/>
            <p14:sldId id="920"/>
            <p14:sldId id="918"/>
            <p14:sldId id="919"/>
            <p14:sldId id="921"/>
            <p14:sldId id="909"/>
            <p14:sldId id="910"/>
            <p14:sldId id="911"/>
            <p14:sldId id="914"/>
            <p14:sldId id="868"/>
            <p14:sldId id="907"/>
            <p14:sldId id="848"/>
            <p14:sldId id="574"/>
            <p14:sldId id="899"/>
            <p14:sldId id="548"/>
            <p14:sldId id="551"/>
            <p14:sldId id="908"/>
            <p14:sldId id="812"/>
            <p14:sldId id="913"/>
            <p14:sldId id="60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563C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ADE1EA-8FD3-44AC-A19F-D1CC15C082E8}" v="59" dt="2026-03-16T11:16:49.2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467" autoAdjust="0"/>
    <p:restoredTop sz="94533" autoAdjust="0"/>
  </p:normalViewPr>
  <p:slideViewPr>
    <p:cSldViewPr snapToGrid="0">
      <p:cViewPr varScale="1">
        <p:scale>
          <a:sx n="67" d="100"/>
          <a:sy n="67" d="100"/>
        </p:scale>
        <p:origin x="39" y="261"/>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 d="1"/>
        <a:sy n="1" d="1"/>
      </p:scale>
      <p:origin x="0" y="-4128"/>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modSection">
      <pc:chgData name="James Williams" userId="c957a50b-491f-4d94-b4bc-52aca3e2340d" providerId="ADAL" clId="{24AD1EBB-B856-443B-9200-42FCDD6529A9}" dt="2026-03-16T11:19:27.092" v="2836" actId="403"/>
      <pc:docMkLst>
        <pc:docMk/>
      </pc:docMkLst>
      <pc:sldChg chg="modSp mod">
        <pc:chgData name="James Williams" userId="c957a50b-491f-4d94-b4bc-52aca3e2340d" providerId="ADAL" clId="{24AD1EBB-B856-443B-9200-42FCDD6529A9}" dt="2026-03-16T09:55:56.721" v="2617" actId="113"/>
        <pc:sldMkLst>
          <pc:docMk/>
          <pc:sldMk cId="1082051791" sldId="259"/>
        </pc:sldMkLst>
        <pc:spChg chg="mod">
          <ac:chgData name="James Williams" userId="c957a50b-491f-4d94-b4bc-52aca3e2340d" providerId="ADAL" clId="{24AD1EBB-B856-443B-9200-42FCDD6529A9}" dt="2026-03-16T09:55:56.721" v="2617" actId="113"/>
          <ac:spMkLst>
            <pc:docMk/>
            <pc:sldMk cId="1082051791" sldId="259"/>
            <ac:spMk id="2" creationId="{7F53F7EE-5CE7-450A-96B3-B3B9BA4610AC}"/>
          </ac:spMkLst>
        </pc:spChg>
        <pc:spChg chg="mod">
          <ac:chgData name="James Williams" userId="c957a50b-491f-4d94-b4bc-52aca3e2340d" providerId="ADAL" clId="{24AD1EBB-B856-443B-9200-42FCDD6529A9}" dt="2026-03-15T11:03:33.832" v="409" actId="14100"/>
          <ac:spMkLst>
            <pc:docMk/>
            <pc:sldMk cId="1082051791" sldId="259"/>
            <ac:spMk id="3" creationId="{27BF5F47-B8F0-1FF0-A2F9-D740ACB89090}"/>
          </ac:spMkLst>
        </pc:spChg>
        <pc:picChg chg="mod">
          <ac:chgData name="James Williams" userId="c957a50b-491f-4d94-b4bc-52aca3e2340d" providerId="ADAL" clId="{24AD1EBB-B856-443B-9200-42FCDD6529A9}" dt="2026-03-15T11:02:44.655" v="399" actId="1076"/>
          <ac:picMkLst>
            <pc:docMk/>
            <pc:sldMk cId="1082051791" sldId="259"/>
            <ac:picMk id="6" creationId="{746BCC47-186B-463D-B530-A26876F1D84D}"/>
          </ac:picMkLst>
        </pc:picChg>
      </pc:sldChg>
      <pc:sldChg chg="modSp mod">
        <pc:chgData name="James Williams" userId="c957a50b-491f-4d94-b4bc-52aca3e2340d" providerId="ADAL" clId="{24AD1EBB-B856-443B-9200-42FCDD6529A9}" dt="2026-03-15T12:28:18.927" v="591" actId="1076"/>
        <pc:sldMkLst>
          <pc:docMk/>
          <pc:sldMk cId="3591285556" sldId="261"/>
        </pc:sldMkLst>
        <pc:spChg chg="mod">
          <ac:chgData name="James Williams" userId="c957a50b-491f-4d94-b4bc-52aca3e2340d" providerId="ADAL" clId="{24AD1EBB-B856-443B-9200-42FCDD6529A9}" dt="2026-03-15T12:28:13.726" v="589" actId="20577"/>
          <ac:spMkLst>
            <pc:docMk/>
            <pc:sldMk cId="3591285556" sldId="261"/>
            <ac:spMk id="2" creationId="{329DAD66-B956-4335-BD2B-207680BD0158}"/>
          </ac:spMkLst>
        </pc:spChg>
        <pc:spChg chg="mod">
          <ac:chgData name="James Williams" userId="c957a50b-491f-4d94-b4bc-52aca3e2340d" providerId="ADAL" clId="{24AD1EBB-B856-443B-9200-42FCDD6529A9}" dt="2026-03-15T12:28:11.376" v="588" actId="1076"/>
          <ac:spMkLst>
            <pc:docMk/>
            <pc:sldMk cId="3591285556" sldId="261"/>
            <ac:spMk id="3" creationId="{2881C62B-3FA4-4DF6-9424-CE1D5C355D82}"/>
          </ac:spMkLst>
        </pc:spChg>
        <pc:picChg chg="mod">
          <ac:chgData name="James Williams" userId="c957a50b-491f-4d94-b4bc-52aca3e2340d" providerId="ADAL" clId="{24AD1EBB-B856-443B-9200-42FCDD6529A9}" dt="2026-03-15T12:28:18.927" v="591" actId="1076"/>
          <ac:picMkLst>
            <pc:docMk/>
            <pc:sldMk cId="3591285556" sldId="261"/>
            <ac:picMk id="8" creationId="{88BE1DDD-EB19-4AA7-BD20-5A8B9F7373EF}"/>
          </ac:picMkLst>
        </pc:picChg>
      </pc:sldChg>
      <pc:sldChg chg="modSp mod">
        <pc:chgData name="James Williams" userId="c957a50b-491f-4d94-b4bc-52aca3e2340d" providerId="ADAL" clId="{24AD1EBB-B856-443B-9200-42FCDD6529A9}" dt="2026-03-15T12:30:56.775" v="641" actId="20577"/>
        <pc:sldMkLst>
          <pc:docMk/>
          <pc:sldMk cId="2798850410" sldId="483"/>
        </pc:sldMkLst>
        <pc:spChg chg="mod">
          <ac:chgData name="James Williams" userId="c957a50b-491f-4d94-b4bc-52aca3e2340d" providerId="ADAL" clId="{24AD1EBB-B856-443B-9200-42FCDD6529A9}" dt="2026-03-15T12:30:13.102" v="636" actId="403"/>
          <ac:spMkLst>
            <pc:docMk/>
            <pc:sldMk cId="2798850410" sldId="483"/>
            <ac:spMk id="2" creationId="{61365102-6F14-4FB7-8C3C-AB618E6179A2}"/>
          </ac:spMkLst>
        </pc:spChg>
        <pc:spChg chg="mod">
          <ac:chgData name="James Williams" userId="c957a50b-491f-4d94-b4bc-52aca3e2340d" providerId="ADAL" clId="{24AD1EBB-B856-443B-9200-42FCDD6529A9}" dt="2026-03-15T12:30:56.775" v="641" actId="20577"/>
          <ac:spMkLst>
            <pc:docMk/>
            <pc:sldMk cId="2798850410" sldId="483"/>
            <ac:spMk id="15" creationId="{005CED6A-A5A7-4341-8E5F-61ACE04CC2A1}"/>
          </ac:spMkLst>
        </pc:spChg>
      </pc:sldChg>
      <pc:sldChg chg="modSp mod ord">
        <pc:chgData name="James Williams" userId="c957a50b-491f-4d94-b4bc-52aca3e2340d" providerId="ADAL" clId="{24AD1EBB-B856-443B-9200-42FCDD6529A9}" dt="2026-03-15T16:19:04.580" v="1963"/>
        <pc:sldMkLst>
          <pc:docMk/>
          <pc:sldMk cId="1441704291" sldId="491"/>
        </pc:sldMkLst>
        <pc:spChg chg="mod">
          <ac:chgData name="James Williams" userId="c957a50b-491f-4d94-b4bc-52aca3e2340d" providerId="ADAL" clId="{24AD1EBB-B856-443B-9200-42FCDD6529A9}" dt="2026-03-15T13:04:38.723" v="1173" actId="207"/>
          <ac:spMkLst>
            <pc:docMk/>
            <pc:sldMk cId="1441704291" sldId="491"/>
            <ac:spMk id="2" creationId="{61365102-6F14-4FB7-8C3C-AB618E6179A2}"/>
          </ac:spMkLst>
        </pc:spChg>
        <pc:spChg chg="mod">
          <ac:chgData name="James Williams" userId="c957a50b-491f-4d94-b4bc-52aca3e2340d" providerId="ADAL" clId="{24AD1EBB-B856-443B-9200-42FCDD6529A9}" dt="2026-03-15T13:05:55.928" v="1217" actId="20577"/>
          <ac:spMkLst>
            <pc:docMk/>
            <pc:sldMk cId="1441704291" sldId="491"/>
            <ac:spMk id="15" creationId="{005CED6A-A5A7-4341-8E5F-61ACE04CC2A1}"/>
          </ac:spMkLst>
        </pc:spChg>
      </pc:sldChg>
      <pc:sldChg chg="del">
        <pc:chgData name="James Williams" userId="c957a50b-491f-4d94-b4bc-52aca3e2340d" providerId="ADAL" clId="{24AD1EBB-B856-443B-9200-42FCDD6529A9}" dt="2026-03-15T16:17:09.121" v="1958" actId="2696"/>
        <pc:sldMkLst>
          <pc:docMk/>
          <pc:sldMk cId="1041054266" sldId="493"/>
        </pc:sldMkLst>
      </pc:sldChg>
      <pc:sldChg chg="addSp modSp add mod ord">
        <pc:chgData name="James Williams" userId="c957a50b-491f-4d94-b4bc-52aca3e2340d" providerId="ADAL" clId="{24AD1EBB-B856-443B-9200-42FCDD6529A9}" dt="2026-03-15T16:25:43.441" v="1998" actId="13926"/>
        <pc:sldMkLst>
          <pc:docMk/>
          <pc:sldMk cId="4044526263" sldId="493"/>
        </pc:sldMkLst>
        <pc:spChg chg="mod">
          <ac:chgData name="James Williams" userId="c957a50b-491f-4d94-b4bc-52aca3e2340d" providerId="ADAL" clId="{24AD1EBB-B856-443B-9200-42FCDD6529A9}" dt="2026-03-15T16:24:28.821" v="1986" actId="1076"/>
          <ac:spMkLst>
            <pc:docMk/>
            <pc:sldMk cId="4044526263" sldId="493"/>
            <ac:spMk id="7" creationId="{145833C0-EC4F-4291-B881-A131686BDC9A}"/>
          </ac:spMkLst>
        </pc:spChg>
        <pc:spChg chg="mod">
          <ac:chgData name="James Williams" userId="c957a50b-491f-4d94-b4bc-52aca3e2340d" providerId="ADAL" clId="{24AD1EBB-B856-443B-9200-42FCDD6529A9}" dt="2026-03-15T16:25:43.441" v="1998" actId="13926"/>
          <ac:spMkLst>
            <pc:docMk/>
            <pc:sldMk cId="4044526263" sldId="493"/>
            <ac:spMk id="15" creationId="{005CED6A-A5A7-4341-8E5F-61ACE04CC2A1}"/>
          </ac:spMkLst>
        </pc:spChg>
        <pc:graphicFrameChg chg="add mod modGraphic">
          <ac:chgData name="James Williams" userId="c957a50b-491f-4d94-b4bc-52aca3e2340d" providerId="ADAL" clId="{24AD1EBB-B856-443B-9200-42FCDD6529A9}" dt="2026-03-15T16:25:01.226" v="1992" actId="14100"/>
          <ac:graphicFrameMkLst>
            <pc:docMk/>
            <pc:sldMk cId="4044526263" sldId="493"/>
            <ac:graphicFrameMk id="3" creationId="{35998C9A-BDEB-2ACC-8AB5-6A54CE9AB5B3}"/>
          </ac:graphicFrameMkLst>
        </pc:graphicFrameChg>
        <pc:graphicFrameChg chg="add mod modGraphic">
          <ac:chgData name="James Williams" userId="c957a50b-491f-4d94-b4bc-52aca3e2340d" providerId="ADAL" clId="{24AD1EBB-B856-443B-9200-42FCDD6529A9}" dt="2026-03-15T16:25:19.361" v="1997" actId="14100"/>
          <ac:graphicFrameMkLst>
            <pc:docMk/>
            <pc:sldMk cId="4044526263" sldId="493"/>
            <ac:graphicFrameMk id="5" creationId="{CA515515-B3B7-49E3-4678-62D628D6BFFD}"/>
          </ac:graphicFrameMkLst>
        </pc:graphicFrameChg>
        <pc:picChg chg="mod">
          <ac:chgData name="James Williams" userId="c957a50b-491f-4d94-b4bc-52aca3e2340d" providerId="ADAL" clId="{24AD1EBB-B856-443B-9200-42FCDD6529A9}" dt="2026-03-15T16:24:40.790" v="1989" actId="1076"/>
          <ac:picMkLst>
            <pc:docMk/>
            <pc:sldMk cId="4044526263" sldId="493"/>
            <ac:picMk id="4" creationId="{46DE98E9-E332-3E2E-62D5-4562E821696E}"/>
          </ac:picMkLst>
        </pc:picChg>
      </pc:sldChg>
      <pc:sldChg chg="modSp mod">
        <pc:chgData name="James Williams" userId="c957a50b-491f-4d94-b4bc-52aca3e2340d" providerId="ADAL" clId="{24AD1EBB-B856-443B-9200-42FCDD6529A9}" dt="2026-03-15T14:10:33.133" v="1487" actId="13926"/>
        <pc:sldMkLst>
          <pc:docMk/>
          <pc:sldMk cId="1050548624" sldId="496"/>
        </pc:sldMkLst>
        <pc:spChg chg="mod">
          <ac:chgData name="James Williams" userId="c957a50b-491f-4d94-b4bc-52aca3e2340d" providerId="ADAL" clId="{24AD1EBB-B856-443B-9200-42FCDD6529A9}" dt="2026-03-15T14:10:09.290" v="1484" actId="14100"/>
          <ac:spMkLst>
            <pc:docMk/>
            <pc:sldMk cId="1050548624" sldId="496"/>
            <ac:spMk id="2" creationId="{61365102-6F14-4FB7-8C3C-AB618E6179A2}"/>
          </ac:spMkLst>
        </pc:spChg>
        <pc:spChg chg="mod">
          <ac:chgData name="James Williams" userId="c957a50b-491f-4d94-b4bc-52aca3e2340d" providerId="ADAL" clId="{24AD1EBB-B856-443B-9200-42FCDD6529A9}" dt="2026-03-15T14:10:33.133" v="1487" actId="13926"/>
          <ac:spMkLst>
            <pc:docMk/>
            <pc:sldMk cId="1050548624" sldId="496"/>
            <ac:spMk id="7" creationId="{AADED197-3E3E-F526-F5E2-C42AC818B4C3}"/>
          </ac:spMkLst>
        </pc:spChg>
        <pc:spChg chg="mod">
          <ac:chgData name="James Williams" userId="c957a50b-491f-4d94-b4bc-52aca3e2340d" providerId="ADAL" clId="{24AD1EBB-B856-443B-9200-42FCDD6529A9}" dt="2026-03-15T14:10:19.675" v="1485" actId="13926"/>
          <ac:spMkLst>
            <pc:docMk/>
            <pc:sldMk cId="1050548624" sldId="496"/>
            <ac:spMk id="15" creationId="{005CED6A-A5A7-4341-8E5F-61ACE04CC2A1}"/>
          </ac:spMkLst>
        </pc:spChg>
      </pc:sldChg>
      <pc:sldChg chg="addSp delSp modSp mod">
        <pc:chgData name="James Williams" userId="c957a50b-491f-4d94-b4bc-52aca3e2340d" providerId="ADAL" clId="{24AD1EBB-B856-443B-9200-42FCDD6529A9}" dt="2026-03-16T10:58:51.320" v="2688" actId="166"/>
        <pc:sldMkLst>
          <pc:docMk/>
          <pc:sldMk cId="2781086994" sldId="497"/>
        </pc:sldMkLst>
        <pc:spChg chg="mod">
          <ac:chgData name="James Williams" userId="c957a50b-491f-4d94-b4bc-52aca3e2340d" providerId="ADAL" clId="{24AD1EBB-B856-443B-9200-42FCDD6529A9}" dt="2026-03-15T14:11:06.865" v="1488" actId="13926"/>
          <ac:spMkLst>
            <pc:docMk/>
            <pc:sldMk cId="2781086994" sldId="497"/>
            <ac:spMk id="15" creationId="{005CED6A-A5A7-4341-8E5F-61ACE04CC2A1}"/>
          </ac:spMkLst>
        </pc:spChg>
        <pc:picChg chg="add mod">
          <ac:chgData name="James Williams" userId="c957a50b-491f-4d94-b4bc-52aca3e2340d" providerId="ADAL" clId="{24AD1EBB-B856-443B-9200-42FCDD6529A9}" dt="2026-03-16T10:58:49.182" v="2687" actId="1076"/>
          <ac:picMkLst>
            <pc:docMk/>
            <pc:sldMk cId="2781086994" sldId="497"/>
            <ac:picMk id="5" creationId="{1FBD6C26-B44D-DD4C-1E0E-DFA4023D3348}"/>
          </ac:picMkLst>
        </pc:picChg>
        <pc:picChg chg="del">
          <ac:chgData name="James Williams" userId="c957a50b-491f-4d94-b4bc-52aca3e2340d" providerId="ADAL" clId="{24AD1EBB-B856-443B-9200-42FCDD6529A9}" dt="2026-03-16T10:58:39.866" v="2683" actId="478"/>
          <ac:picMkLst>
            <pc:docMk/>
            <pc:sldMk cId="2781086994" sldId="497"/>
            <ac:picMk id="7" creationId="{27715D04-821D-7BD6-E0BF-F59C24D68248}"/>
          </ac:picMkLst>
        </pc:picChg>
        <pc:picChg chg="ord">
          <ac:chgData name="James Williams" userId="c957a50b-491f-4d94-b4bc-52aca3e2340d" providerId="ADAL" clId="{24AD1EBB-B856-443B-9200-42FCDD6529A9}" dt="2026-03-16T10:58:51.320" v="2688" actId="166"/>
          <ac:picMkLst>
            <pc:docMk/>
            <pc:sldMk cId="2781086994" sldId="497"/>
            <ac:picMk id="17" creationId="{020E9F4D-C968-D6FC-9D42-1FC0DEB3C742}"/>
          </ac:picMkLst>
        </pc:picChg>
      </pc:sldChg>
      <pc:sldChg chg="modSp mod">
        <pc:chgData name="James Williams" userId="c957a50b-491f-4d94-b4bc-52aca3e2340d" providerId="ADAL" clId="{24AD1EBB-B856-443B-9200-42FCDD6529A9}" dt="2026-03-15T15:46:06.807" v="1920" actId="20577"/>
        <pc:sldMkLst>
          <pc:docMk/>
          <pc:sldMk cId="3982955700" sldId="500"/>
        </pc:sldMkLst>
        <pc:spChg chg="mod">
          <ac:chgData name="James Williams" userId="c957a50b-491f-4d94-b4bc-52aca3e2340d" providerId="ADAL" clId="{24AD1EBB-B856-443B-9200-42FCDD6529A9}" dt="2026-03-15T15:46:06.807" v="1920" actId="20577"/>
          <ac:spMkLst>
            <pc:docMk/>
            <pc:sldMk cId="3982955700" sldId="500"/>
            <ac:spMk id="15" creationId="{005CED6A-A5A7-4341-8E5F-61ACE04CC2A1}"/>
          </ac:spMkLst>
        </pc:spChg>
      </pc:sldChg>
      <pc:sldChg chg="modSp mod">
        <pc:chgData name="James Williams" userId="c957a50b-491f-4d94-b4bc-52aca3e2340d" providerId="ADAL" clId="{24AD1EBB-B856-443B-9200-42FCDD6529A9}" dt="2026-03-15T14:17:25.911" v="1536" actId="13926"/>
        <pc:sldMkLst>
          <pc:docMk/>
          <pc:sldMk cId="253625807" sldId="502"/>
        </pc:sldMkLst>
        <pc:spChg chg="mod">
          <ac:chgData name="James Williams" userId="c957a50b-491f-4d94-b4bc-52aca3e2340d" providerId="ADAL" clId="{24AD1EBB-B856-443B-9200-42FCDD6529A9}" dt="2026-03-15T14:17:25.911" v="1536" actId="13926"/>
          <ac:spMkLst>
            <pc:docMk/>
            <pc:sldMk cId="253625807" sldId="502"/>
            <ac:spMk id="15" creationId="{005CED6A-A5A7-4341-8E5F-61ACE04CC2A1}"/>
          </ac:spMkLst>
        </pc:spChg>
      </pc:sldChg>
      <pc:sldChg chg="modSp mod">
        <pc:chgData name="James Williams" userId="c957a50b-491f-4d94-b4bc-52aca3e2340d" providerId="ADAL" clId="{24AD1EBB-B856-443B-9200-42FCDD6529A9}" dt="2026-03-15T14:50:23.996" v="1537" actId="403"/>
        <pc:sldMkLst>
          <pc:docMk/>
          <pc:sldMk cId="3724004568" sldId="504"/>
        </pc:sldMkLst>
        <pc:spChg chg="mod">
          <ac:chgData name="James Williams" userId="c957a50b-491f-4d94-b4bc-52aca3e2340d" providerId="ADAL" clId="{24AD1EBB-B856-443B-9200-42FCDD6529A9}" dt="2026-03-15T14:50:23.996" v="1537" actId="403"/>
          <ac:spMkLst>
            <pc:docMk/>
            <pc:sldMk cId="3724004568" sldId="504"/>
            <ac:spMk id="2" creationId="{61365102-6F14-4FB7-8C3C-AB618E6179A2}"/>
          </ac:spMkLst>
        </pc:spChg>
      </pc:sldChg>
      <pc:sldChg chg="modSp mod">
        <pc:chgData name="James Williams" userId="c957a50b-491f-4d94-b4bc-52aca3e2340d" providerId="ADAL" clId="{24AD1EBB-B856-443B-9200-42FCDD6529A9}" dt="2026-03-15T16:14:28.388" v="1954" actId="403"/>
        <pc:sldMkLst>
          <pc:docMk/>
          <pc:sldMk cId="3920134031" sldId="511"/>
        </pc:sldMkLst>
        <pc:spChg chg="mod">
          <ac:chgData name="James Williams" userId="c957a50b-491f-4d94-b4bc-52aca3e2340d" providerId="ADAL" clId="{24AD1EBB-B856-443B-9200-42FCDD6529A9}" dt="2026-03-15T16:14:28.388" v="1954" actId="403"/>
          <ac:spMkLst>
            <pc:docMk/>
            <pc:sldMk cId="3920134031" sldId="511"/>
            <ac:spMk id="2" creationId="{61365102-6F14-4FB7-8C3C-AB618E6179A2}"/>
          </ac:spMkLst>
        </pc:spChg>
      </pc:sldChg>
      <pc:sldChg chg="modSp mod modNotesTx">
        <pc:chgData name="James Williams" userId="c957a50b-491f-4d94-b4bc-52aca3e2340d" providerId="ADAL" clId="{24AD1EBB-B856-443B-9200-42FCDD6529A9}" dt="2026-03-15T14:56:59.299" v="1660" actId="20577"/>
        <pc:sldMkLst>
          <pc:docMk/>
          <pc:sldMk cId="1813734778" sldId="512"/>
        </pc:sldMkLst>
        <pc:spChg chg="mod">
          <ac:chgData name="James Williams" userId="c957a50b-491f-4d94-b4bc-52aca3e2340d" providerId="ADAL" clId="{24AD1EBB-B856-443B-9200-42FCDD6529A9}" dt="2026-03-15T14:51:48.117" v="1545" actId="403"/>
          <ac:spMkLst>
            <pc:docMk/>
            <pc:sldMk cId="1813734778" sldId="512"/>
            <ac:spMk id="15" creationId="{005CED6A-A5A7-4341-8E5F-61ACE04CC2A1}"/>
          </ac:spMkLst>
        </pc:spChg>
      </pc:sldChg>
      <pc:sldChg chg="modSp mod">
        <pc:chgData name="James Williams" userId="c957a50b-491f-4d94-b4bc-52aca3e2340d" providerId="ADAL" clId="{24AD1EBB-B856-443B-9200-42FCDD6529A9}" dt="2026-03-15T16:06:09.065" v="1940" actId="13926"/>
        <pc:sldMkLst>
          <pc:docMk/>
          <pc:sldMk cId="2730975632" sldId="515"/>
        </pc:sldMkLst>
        <pc:spChg chg="mod">
          <ac:chgData name="James Williams" userId="c957a50b-491f-4d94-b4bc-52aca3e2340d" providerId="ADAL" clId="{24AD1EBB-B856-443B-9200-42FCDD6529A9}" dt="2026-03-15T16:02:18.743" v="1923" actId="1076"/>
          <ac:spMkLst>
            <pc:docMk/>
            <pc:sldMk cId="2730975632" sldId="515"/>
            <ac:spMk id="2" creationId="{61365102-6F14-4FB7-8C3C-AB618E6179A2}"/>
          </ac:spMkLst>
        </pc:spChg>
        <pc:spChg chg="mod ord">
          <ac:chgData name="James Williams" userId="c957a50b-491f-4d94-b4bc-52aca3e2340d" providerId="ADAL" clId="{24AD1EBB-B856-443B-9200-42FCDD6529A9}" dt="2026-03-15T16:06:09.065" v="1940" actId="13926"/>
          <ac:spMkLst>
            <pc:docMk/>
            <pc:sldMk cId="2730975632" sldId="515"/>
            <ac:spMk id="15" creationId="{005CED6A-A5A7-4341-8E5F-61ACE04CC2A1}"/>
          </ac:spMkLst>
        </pc:spChg>
        <pc:picChg chg="mod">
          <ac:chgData name="James Williams" userId="c957a50b-491f-4d94-b4bc-52aca3e2340d" providerId="ADAL" clId="{24AD1EBB-B856-443B-9200-42FCDD6529A9}" dt="2026-03-15T16:06:00.485" v="1939" actId="1076"/>
          <ac:picMkLst>
            <pc:docMk/>
            <pc:sldMk cId="2730975632" sldId="515"/>
            <ac:picMk id="6" creationId="{32DF32C8-B537-7CD5-EF0E-315FC0F6CDAC}"/>
          </ac:picMkLst>
        </pc:picChg>
      </pc:sldChg>
      <pc:sldChg chg="modSp mod">
        <pc:chgData name="James Williams" userId="c957a50b-491f-4d94-b4bc-52aca3e2340d" providerId="ADAL" clId="{24AD1EBB-B856-443B-9200-42FCDD6529A9}" dt="2026-03-15T15:33:03.900" v="1883" actId="20577"/>
        <pc:sldMkLst>
          <pc:docMk/>
          <pc:sldMk cId="578425687" sldId="519"/>
        </pc:sldMkLst>
        <pc:spChg chg="mod">
          <ac:chgData name="James Williams" userId="c957a50b-491f-4d94-b4bc-52aca3e2340d" providerId="ADAL" clId="{24AD1EBB-B856-443B-9200-42FCDD6529A9}" dt="2026-03-15T15:28:29.145" v="1840" actId="1076"/>
          <ac:spMkLst>
            <pc:docMk/>
            <pc:sldMk cId="578425687" sldId="519"/>
            <ac:spMk id="2" creationId="{61365102-6F14-4FB7-8C3C-AB618E6179A2}"/>
          </ac:spMkLst>
        </pc:spChg>
        <pc:spChg chg="mod">
          <ac:chgData name="James Williams" userId="c957a50b-491f-4d94-b4bc-52aca3e2340d" providerId="ADAL" clId="{24AD1EBB-B856-443B-9200-42FCDD6529A9}" dt="2026-03-15T15:28:40.117" v="1844" actId="13926"/>
          <ac:spMkLst>
            <pc:docMk/>
            <pc:sldMk cId="578425687" sldId="519"/>
            <ac:spMk id="3" creationId="{BE501D1B-FB7E-0EEB-B686-E5FC03C6ADD5}"/>
          </ac:spMkLst>
        </pc:spChg>
        <pc:spChg chg="mod">
          <ac:chgData name="James Williams" userId="c957a50b-491f-4d94-b4bc-52aca3e2340d" providerId="ADAL" clId="{24AD1EBB-B856-443B-9200-42FCDD6529A9}" dt="2026-03-15T15:33:03.900" v="1883" actId="20577"/>
          <ac:spMkLst>
            <pc:docMk/>
            <pc:sldMk cId="578425687" sldId="519"/>
            <ac:spMk id="15" creationId="{005CED6A-A5A7-4341-8E5F-61ACE04CC2A1}"/>
          </ac:spMkLst>
        </pc:spChg>
        <pc:picChg chg="mod">
          <ac:chgData name="James Williams" userId="c957a50b-491f-4d94-b4bc-52aca3e2340d" providerId="ADAL" clId="{24AD1EBB-B856-443B-9200-42FCDD6529A9}" dt="2026-03-15T15:28:33.976" v="1842" actId="1076"/>
          <ac:picMkLst>
            <pc:docMk/>
            <pc:sldMk cId="578425687" sldId="519"/>
            <ac:picMk id="4" creationId="{8390B83D-42BB-37D4-39C5-6C8B66C42D54}"/>
          </ac:picMkLst>
        </pc:picChg>
        <pc:picChg chg="mod">
          <ac:chgData name="James Williams" userId="c957a50b-491f-4d94-b4bc-52aca3e2340d" providerId="ADAL" clId="{24AD1EBB-B856-443B-9200-42FCDD6529A9}" dt="2026-03-15T15:28:49.065" v="1845" actId="1076"/>
          <ac:picMkLst>
            <pc:docMk/>
            <pc:sldMk cId="578425687" sldId="519"/>
            <ac:picMk id="6" creationId="{A53E6EED-AAC2-A877-B92D-7746D547B770}"/>
          </ac:picMkLst>
        </pc:picChg>
      </pc:sldChg>
      <pc:sldChg chg="modSp mod">
        <pc:chgData name="James Williams" userId="c957a50b-491f-4d94-b4bc-52aca3e2340d" providerId="ADAL" clId="{24AD1EBB-B856-443B-9200-42FCDD6529A9}" dt="2026-03-15T15:43:43.210" v="1910" actId="403"/>
        <pc:sldMkLst>
          <pc:docMk/>
          <pc:sldMk cId="3613906706" sldId="525"/>
        </pc:sldMkLst>
        <pc:spChg chg="mod">
          <ac:chgData name="James Williams" userId="c957a50b-491f-4d94-b4bc-52aca3e2340d" providerId="ADAL" clId="{24AD1EBB-B856-443B-9200-42FCDD6529A9}" dt="2026-03-15T15:43:43.210" v="1910" actId="403"/>
          <ac:spMkLst>
            <pc:docMk/>
            <pc:sldMk cId="3613906706" sldId="525"/>
            <ac:spMk id="2" creationId="{61365102-6F14-4FB7-8C3C-AB618E6179A2}"/>
          </ac:spMkLst>
        </pc:spChg>
      </pc:sldChg>
      <pc:sldChg chg="modSp mod">
        <pc:chgData name="James Williams" userId="c957a50b-491f-4d94-b4bc-52aca3e2340d" providerId="ADAL" clId="{24AD1EBB-B856-443B-9200-42FCDD6529A9}" dt="2026-03-15T16:11:29.793" v="1950" actId="1076"/>
        <pc:sldMkLst>
          <pc:docMk/>
          <pc:sldMk cId="4020162152" sldId="534"/>
        </pc:sldMkLst>
        <pc:spChg chg="mod">
          <ac:chgData name="James Williams" userId="c957a50b-491f-4d94-b4bc-52aca3e2340d" providerId="ADAL" clId="{24AD1EBB-B856-443B-9200-42FCDD6529A9}" dt="2026-03-15T16:10:34.108" v="1945" actId="14100"/>
          <ac:spMkLst>
            <pc:docMk/>
            <pc:sldMk cId="4020162152" sldId="534"/>
            <ac:spMk id="2" creationId="{61365102-6F14-4FB7-8C3C-AB618E6179A2}"/>
          </ac:spMkLst>
        </pc:spChg>
        <pc:spChg chg="mod">
          <ac:chgData name="James Williams" userId="c957a50b-491f-4d94-b4bc-52aca3e2340d" providerId="ADAL" clId="{24AD1EBB-B856-443B-9200-42FCDD6529A9}" dt="2026-03-15T16:11:29.793" v="1950" actId="1076"/>
          <ac:spMkLst>
            <pc:docMk/>
            <pc:sldMk cId="4020162152" sldId="534"/>
            <ac:spMk id="3" creationId="{E62C5104-6178-A943-4D0D-D07E324E8334}"/>
          </ac:spMkLst>
        </pc:spChg>
        <pc:spChg chg="mod">
          <ac:chgData name="James Williams" userId="c957a50b-491f-4d94-b4bc-52aca3e2340d" providerId="ADAL" clId="{24AD1EBB-B856-443B-9200-42FCDD6529A9}" dt="2026-03-15T16:11:08.506" v="1948" actId="20577"/>
          <ac:spMkLst>
            <pc:docMk/>
            <pc:sldMk cId="4020162152" sldId="534"/>
            <ac:spMk id="15" creationId="{005CED6A-A5A7-4341-8E5F-61ACE04CC2A1}"/>
          </ac:spMkLst>
        </pc:spChg>
      </pc:sldChg>
      <pc:sldChg chg="modSp mod">
        <pc:chgData name="James Williams" userId="c957a50b-491f-4d94-b4bc-52aca3e2340d" providerId="ADAL" clId="{24AD1EBB-B856-443B-9200-42FCDD6529A9}" dt="2026-03-15T16:13:23.484" v="1953" actId="20577"/>
        <pc:sldMkLst>
          <pc:docMk/>
          <pc:sldMk cId="1946114130" sldId="538"/>
        </pc:sldMkLst>
        <pc:spChg chg="mod">
          <ac:chgData name="James Williams" userId="c957a50b-491f-4d94-b4bc-52aca3e2340d" providerId="ADAL" clId="{24AD1EBB-B856-443B-9200-42FCDD6529A9}" dt="2026-03-15T16:13:23.484" v="1953" actId="20577"/>
          <ac:spMkLst>
            <pc:docMk/>
            <pc:sldMk cId="1946114130" sldId="538"/>
            <ac:spMk id="15" creationId="{005CED6A-A5A7-4341-8E5F-61ACE04CC2A1}"/>
          </ac:spMkLst>
        </pc:spChg>
      </pc:sldChg>
      <pc:sldChg chg="modSp mod">
        <pc:chgData name="James Williams" userId="c957a50b-491f-4d94-b4bc-52aca3e2340d" providerId="ADAL" clId="{24AD1EBB-B856-443B-9200-42FCDD6529A9}" dt="2026-03-15T15:49:01.743" v="1921" actId="13926"/>
        <pc:sldMkLst>
          <pc:docMk/>
          <pc:sldMk cId="1603877155" sldId="539"/>
        </pc:sldMkLst>
        <pc:spChg chg="mod">
          <ac:chgData name="James Williams" userId="c957a50b-491f-4d94-b4bc-52aca3e2340d" providerId="ADAL" clId="{24AD1EBB-B856-443B-9200-42FCDD6529A9}" dt="2026-03-15T15:49:01.743" v="1921" actId="13926"/>
          <ac:spMkLst>
            <pc:docMk/>
            <pc:sldMk cId="1603877155" sldId="539"/>
            <ac:spMk id="3" creationId="{6BFAC839-7422-02F6-EC72-FECDC9340E7A}"/>
          </ac:spMkLst>
        </pc:spChg>
      </pc:sldChg>
      <pc:sldChg chg="delSp modSp mod modNotesTx">
        <pc:chgData name="James Williams" userId="c957a50b-491f-4d94-b4bc-52aca3e2340d" providerId="ADAL" clId="{24AD1EBB-B856-443B-9200-42FCDD6529A9}" dt="2026-03-15T17:01:32.925" v="2429" actId="404"/>
        <pc:sldMkLst>
          <pc:docMk/>
          <pc:sldMk cId="3915827218" sldId="541"/>
        </pc:sldMkLst>
        <pc:spChg chg="mod">
          <ac:chgData name="James Williams" userId="c957a50b-491f-4d94-b4bc-52aca3e2340d" providerId="ADAL" clId="{24AD1EBB-B856-443B-9200-42FCDD6529A9}" dt="2026-03-15T17:01:32.925" v="2429" actId="404"/>
          <ac:spMkLst>
            <pc:docMk/>
            <pc:sldMk cId="3915827218" sldId="541"/>
            <ac:spMk id="3" creationId="{285E1326-5C69-AA66-7FC8-521710059E30}"/>
          </ac:spMkLst>
        </pc:spChg>
        <pc:spChg chg="del mod">
          <ac:chgData name="James Williams" userId="c957a50b-491f-4d94-b4bc-52aca3e2340d" providerId="ADAL" clId="{24AD1EBB-B856-443B-9200-42FCDD6529A9}" dt="2026-03-15T17:00:21.034" v="2420" actId="478"/>
          <ac:spMkLst>
            <pc:docMk/>
            <pc:sldMk cId="3915827218" sldId="541"/>
            <ac:spMk id="6" creationId="{1BFBC552-FEF5-CD14-649C-268121CDC5D4}"/>
          </ac:spMkLst>
        </pc:spChg>
        <pc:spChg chg="mod">
          <ac:chgData name="James Williams" userId="c957a50b-491f-4d94-b4bc-52aca3e2340d" providerId="ADAL" clId="{24AD1EBB-B856-443B-9200-42FCDD6529A9}" dt="2026-03-15T17:00:44.347" v="2424" actId="255"/>
          <ac:spMkLst>
            <pc:docMk/>
            <pc:sldMk cId="3915827218" sldId="541"/>
            <ac:spMk id="15" creationId="{005CED6A-A5A7-4341-8E5F-61ACE04CC2A1}"/>
          </ac:spMkLst>
        </pc:spChg>
      </pc:sldChg>
      <pc:sldChg chg="addSp delSp modSp mod">
        <pc:chgData name="James Williams" userId="c957a50b-491f-4d94-b4bc-52aca3e2340d" providerId="ADAL" clId="{24AD1EBB-B856-443B-9200-42FCDD6529A9}" dt="2026-03-15T17:05:36.193" v="2436" actId="208"/>
        <pc:sldMkLst>
          <pc:docMk/>
          <pc:sldMk cId="2895450602" sldId="542"/>
        </pc:sldMkLst>
        <pc:spChg chg="add del mod">
          <ac:chgData name="James Williams" userId="c957a50b-491f-4d94-b4bc-52aca3e2340d" providerId="ADAL" clId="{24AD1EBB-B856-443B-9200-42FCDD6529A9}" dt="2026-03-15T17:05:36.193" v="2436" actId="208"/>
          <ac:spMkLst>
            <pc:docMk/>
            <pc:sldMk cId="2895450602" sldId="542"/>
            <ac:spMk id="3" creationId="{7E9C7368-0910-9372-3DE2-CD706A117E43}"/>
          </ac:spMkLst>
        </pc:spChg>
      </pc:sldChg>
      <pc:sldChg chg="add">
        <pc:chgData name="James Williams" userId="c957a50b-491f-4d94-b4bc-52aca3e2340d" providerId="ADAL" clId="{24AD1EBB-B856-443B-9200-42FCDD6529A9}" dt="2026-03-15T16:17:02.126" v="1957"/>
        <pc:sldMkLst>
          <pc:docMk/>
          <pc:sldMk cId="1791620781" sldId="548"/>
        </pc:sldMkLst>
      </pc:sldChg>
      <pc:sldChg chg="modSp del mod">
        <pc:chgData name="James Williams" userId="c957a50b-491f-4d94-b4bc-52aca3e2340d" providerId="ADAL" clId="{24AD1EBB-B856-443B-9200-42FCDD6529A9}" dt="2026-03-15T16:16:46.542" v="1956" actId="2696"/>
        <pc:sldMkLst>
          <pc:docMk/>
          <pc:sldMk cId="3989281946" sldId="548"/>
        </pc:sldMkLst>
        <pc:spChg chg="mod">
          <ac:chgData name="James Williams" userId="c957a50b-491f-4d94-b4bc-52aca3e2340d" providerId="ADAL" clId="{24AD1EBB-B856-443B-9200-42FCDD6529A9}" dt="2026-03-15T16:14:52.941" v="1955" actId="403"/>
          <ac:spMkLst>
            <pc:docMk/>
            <pc:sldMk cId="3989281946" sldId="548"/>
            <ac:spMk id="2" creationId="{61365102-6F14-4FB7-8C3C-AB618E6179A2}"/>
          </ac:spMkLst>
        </pc:spChg>
      </pc:sldChg>
      <pc:sldChg chg="del">
        <pc:chgData name="James Williams" userId="c957a50b-491f-4d94-b4bc-52aca3e2340d" providerId="ADAL" clId="{24AD1EBB-B856-443B-9200-42FCDD6529A9}" dt="2026-03-15T16:16:46.542" v="1956" actId="2696"/>
        <pc:sldMkLst>
          <pc:docMk/>
          <pc:sldMk cId="1039045102" sldId="551"/>
        </pc:sldMkLst>
      </pc:sldChg>
      <pc:sldChg chg="add">
        <pc:chgData name="James Williams" userId="c957a50b-491f-4d94-b4bc-52aca3e2340d" providerId="ADAL" clId="{24AD1EBB-B856-443B-9200-42FCDD6529A9}" dt="2026-03-15T16:17:02.126" v="1957"/>
        <pc:sldMkLst>
          <pc:docMk/>
          <pc:sldMk cId="4117311102" sldId="551"/>
        </pc:sldMkLst>
      </pc:sldChg>
      <pc:sldChg chg="modSp mod ord modNotesTx">
        <pc:chgData name="James Williams" userId="c957a50b-491f-4d94-b4bc-52aca3e2340d" providerId="ADAL" clId="{24AD1EBB-B856-443B-9200-42FCDD6529A9}" dt="2026-03-16T11:19:27.092" v="2836" actId="403"/>
        <pc:sldMkLst>
          <pc:docMk/>
          <pc:sldMk cId="3454231266" sldId="553"/>
        </pc:sldMkLst>
        <pc:spChg chg="mod">
          <ac:chgData name="James Williams" userId="c957a50b-491f-4d94-b4bc-52aca3e2340d" providerId="ADAL" clId="{24AD1EBB-B856-443B-9200-42FCDD6529A9}" dt="2026-03-16T11:19:27.092" v="2836" actId="403"/>
          <ac:spMkLst>
            <pc:docMk/>
            <pc:sldMk cId="3454231266" sldId="553"/>
            <ac:spMk id="2" creationId="{61365102-6F14-4FB7-8C3C-AB618E6179A2}"/>
          </ac:spMkLst>
        </pc:spChg>
        <pc:spChg chg="mod">
          <ac:chgData name="James Williams" userId="c957a50b-491f-4d94-b4bc-52aca3e2340d" providerId="ADAL" clId="{24AD1EBB-B856-443B-9200-42FCDD6529A9}" dt="2026-03-15T14:16:47.857" v="1535" actId="20577"/>
          <ac:spMkLst>
            <pc:docMk/>
            <pc:sldMk cId="3454231266" sldId="553"/>
            <ac:spMk id="15" creationId="{005CED6A-A5A7-4341-8E5F-61ACE04CC2A1}"/>
          </ac:spMkLst>
        </pc:spChg>
        <pc:graphicFrameChg chg="mod">
          <ac:chgData name="James Williams" userId="c957a50b-491f-4d94-b4bc-52aca3e2340d" providerId="ADAL" clId="{24AD1EBB-B856-443B-9200-42FCDD6529A9}" dt="2026-03-15T14:15:40.177" v="1514" actId="1076"/>
          <ac:graphicFrameMkLst>
            <pc:docMk/>
            <pc:sldMk cId="3454231266" sldId="553"/>
            <ac:graphicFrameMk id="9" creationId="{88231312-0EBC-4401-9E21-8ABC4327B90C}"/>
          </ac:graphicFrameMkLst>
        </pc:graphicFrameChg>
        <pc:picChg chg="mod">
          <ac:chgData name="James Williams" userId="c957a50b-491f-4d94-b4bc-52aca3e2340d" providerId="ADAL" clId="{24AD1EBB-B856-443B-9200-42FCDD6529A9}" dt="2026-03-15T14:15:45.257" v="1515" actId="1076"/>
          <ac:picMkLst>
            <pc:docMk/>
            <pc:sldMk cId="3454231266" sldId="553"/>
            <ac:picMk id="23" creationId="{1760E1F9-FD47-4CC1-BAE2-FB2540437CC0}"/>
          </ac:picMkLst>
        </pc:picChg>
        <pc:picChg chg="mod">
          <ac:chgData name="James Williams" userId="c957a50b-491f-4d94-b4bc-52aca3e2340d" providerId="ADAL" clId="{24AD1EBB-B856-443B-9200-42FCDD6529A9}" dt="2026-03-15T14:15:40.177" v="1514" actId="1076"/>
          <ac:picMkLst>
            <pc:docMk/>
            <pc:sldMk cId="3454231266" sldId="553"/>
            <ac:picMk id="25" creationId="{070BC257-CE68-4D43-990B-C9FD4666B747}"/>
          </ac:picMkLst>
        </pc:picChg>
      </pc:sldChg>
      <pc:sldChg chg="modSp del mod">
        <pc:chgData name="James Williams" userId="c957a50b-491f-4d94-b4bc-52aca3e2340d" providerId="ADAL" clId="{24AD1EBB-B856-443B-9200-42FCDD6529A9}" dt="2026-03-15T17:10:26.808" v="2449" actId="2696"/>
        <pc:sldMkLst>
          <pc:docMk/>
          <pc:sldMk cId="54631504" sldId="557"/>
        </pc:sldMkLst>
        <pc:spChg chg="mod">
          <ac:chgData name="James Williams" userId="c957a50b-491f-4d94-b4bc-52aca3e2340d" providerId="ADAL" clId="{24AD1EBB-B856-443B-9200-42FCDD6529A9}" dt="2026-03-15T17:10:03.480" v="2446" actId="255"/>
          <ac:spMkLst>
            <pc:docMk/>
            <pc:sldMk cId="54631504" sldId="557"/>
            <ac:spMk id="15" creationId="{005CED6A-A5A7-4341-8E5F-61ACE04CC2A1}"/>
          </ac:spMkLst>
        </pc:spChg>
      </pc:sldChg>
      <pc:sldChg chg="modSp mod">
        <pc:chgData name="James Williams" userId="c957a50b-491f-4d94-b4bc-52aca3e2340d" providerId="ADAL" clId="{24AD1EBB-B856-443B-9200-42FCDD6529A9}" dt="2026-03-15T12:29:56.248" v="635" actId="27636"/>
        <pc:sldMkLst>
          <pc:docMk/>
          <pc:sldMk cId="3843751795" sldId="802"/>
        </pc:sldMkLst>
        <pc:spChg chg="mod">
          <ac:chgData name="James Williams" userId="c957a50b-491f-4d94-b4bc-52aca3e2340d" providerId="ADAL" clId="{24AD1EBB-B856-443B-9200-42FCDD6529A9}" dt="2026-03-15T12:29:56.248" v="635" actId="27636"/>
          <ac:spMkLst>
            <pc:docMk/>
            <pc:sldMk cId="3843751795" sldId="802"/>
            <ac:spMk id="7" creationId="{7AA20E84-7A60-867E-8EB4-EA3136895592}"/>
          </ac:spMkLst>
        </pc:spChg>
      </pc:sldChg>
      <pc:sldChg chg="modSp mod">
        <pc:chgData name="James Williams" userId="c957a50b-491f-4d94-b4bc-52aca3e2340d" providerId="ADAL" clId="{24AD1EBB-B856-443B-9200-42FCDD6529A9}" dt="2026-03-15T12:35:33.478" v="756" actId="5793"/>
        <pc:sldMkLst>
          <pc:docMk/>
          <pc:sldMk cId="128177236" sldId="815"/>
        </pc:sldMkLst>
        <pc:spChg chg="mod">
          <ac:chgData name="James Williams" userId="c957a50b-491f-4d94-b4bc-52aca3e2340d" providerId="ADAL" clId="{24AD1EBB-B856-443B-9200-42FCDD6529A9}" dt="2026-03-15T12:31:02.581" v="643" actId="403"/>
          <ac:spMkLst>
            <pc:docMk/>
            <pc:sldMk cId="128177236" sldId="815"/>
            <ac:spMk id="2" creationId="{61365102-6F14-4FB7-8C3C-AB618E6179A2}"/>
          </ac:spMkLst>
        </pc:spChg>
        <pc:spChg chg="mod">
          <ac:chgData name="James Williams" userId="c957a50b-491f-4d94-b4bc-52aca3e2340d" providerId="ADAL" clId="{24AD1EBB-B856-443B-9200-42FCDD6529A9}" dt="2026-03-15T12:35:33.478" v="756" actId="5793"/>
          <ac:spMkLst>
            <pc:docMk/>
            <pc:sldMk cId="128177236" sldId="815"/>
            <ac:spMk id="15" creationId="{005CED6A-A5A7-4341-8E5F-61ACE04CC2A1}"/>
          </ac:spMkLst>
        </pc:spChg>
      </pc:sldChg>
      <pc:sldChg chg="del">
        <pc:chgData name="James Williams" userId="c957a50b-491f-4d94-b4bc-52aca3e2340d" providerId="ADAL" clId="{24AD1EBB-B856-443B-9200-42FCDD6529A9}" dt="2026-03-15T13:13:13.475" v="1474" actId="2696"/>
        <pc:sldMkLst>
          <pc:docMk/>
          <pc:sldMk cId="3730988534" sldId="824"/>
        </pc:sldMkLst>
      </pc:sldChg>
      <pc:sldChg chg="modSp mod">
        <pc:chgData name="James Williams" userId="c957a50b-491f-4d94-b4bc-52aca3e2340d" providerId="ADAL" clId="{24AD1EBB-B856-443B-9200-42FCDD6529A9}" dt="2026-03-15T15:34:35.791" v="1884" actId="13926"/>
        <pc:sldMkLst>
          <pc:docMk/>
          <pc:sldMk cId="4023083635" sldId="834"/>
        </pc:sldMkLst>
        <pc:spChg chg="mod">
          <ac:chgData name="James Williams" userId="c957a50b-491f-4d94-b4bc-52aca3e2340d" providerId="ADAL" clId="{24AD1EBB-B856-443B-9200-42FCDD6529A9}" dt="2026-03-15T15:34:35.791" v="1884" actId="13926"/>
          <ac:spMkLst>
            <pc:docMk/>
            <pc:sldMk cId="4023083635" sldId="834"/>
            <ac:spMk id="3" creationId="{287E5ED2-1409-5B29-915C-E9AAAD1C152C}"/>
          </ac:spMkLst>
        </pc:spChg>
      </pc:sldChg>
      <pc:sldChg chg="ord">
        <pc:chgData name="James Williams" userId="c957a50b-491f-4d94-b4bc-52aca3e2340d" providerId="ADAL" clId="{24AD1EBB-B856-443B-9200-42FCDD6529A9}" dt="2026-03-15T15:44:07.675" v="1913"/>
        <pc:sldMkLst>
          <pc:docMk/>
          <pc:sldMk cId="3268306983" sldId="835"/>
        </pc:sldMkLst>
      </pc:sldChg>
      <pc:sldChg chg="modSp mod">
        <pc:chgData name="James Williams" userId="c957a50b-491f-4d94-b4bc-52aca3e2340d" providerId="ADAL" clId="{24AD1EBB-B856-443B-9200-42FCDD6529A9}" dt="2026-03-15T16:08:14.468" v="1941" actId="13926"/>
        <pc:sldMkLst>
          <pc:docMk/>
          <pc:sldMk cId="3927230657" sldId="840"/>
        </pc:sldMkLst>
        <pc:spChg chg="mod">
          <ac:chgData name="James Williams" userId="c957a50b-491f-4d94-b4bc-52aca3e2340d" providerId="ADAL" clId="{24AD1EBB-B856-443B-9200-42FCDD6529A9}" dt="2026-03-15T16:08:14.468" v="1941" actId="13926"/>
          <ac:spMkLst>
            <pc:docMk/>
            <pc:sldMk cId="3927230657" sldId="840"/>
            <ac:spMk id="5" creationId="{59234DAF-C887-DBB6-0C2F-D905634A5DA0}"/>
          </ac:spMkLst>
        </pc:spChg>
      </pc:sldChg>
      <pc:sldChg chg="modSp mod">
        <pc:chgData name="James Williams" userId="c957a50b-491f-4d94-b4bc-52aca3e2340d" providerId="ADAL" clId="{24AD1EBB-B856-443B-9200-42FCDD6529A9}" dt="2026-03-16T10:10:53.580" v="2619" actId="20577"/>
        <pc:sldMkLst>
          <pc:docMk/>
          <pc:sldMk cId="3832404334" sldId="882"/>
        </pc:sldMkLst>
        <pc:spChg chg="mod">
          <ac:chgData name="James Williams" userId="c957a50b-491f-4d94-b4bc-52aca3e2340d" providerId="ADAL" clId="{24AD1EBB-B856-443B-9200-42FCDD6529A9}" dt="2026-03-16T10:10:53.580" v="2619" actId="20577"/>
          <ac:spMkLst>
            <pc:docMk/>
            <pc:sldMk cId="3832404334" sldId="882"/>
            <ac:spMk id="4" creationId="{6F8C22D1-C00A-7DA2-150B-30FC8BF0243E}"/>
          </ac:spMkLst>
        </pc:spChg>
        <pc:spChg chg="mod">
          <ac:chgData name="James Williams" userId="c957a50b-491f-4d94-b4bc-52aca3e2340d" providerId="ADAL" clId="{24AD1EBB-B856-443B-9200-42FCDD6529A9}" dt="2026-03-15T12:40:36.112" v="813" actId="14100"/>
          <ac:spMkLst>
            <pc:docMk/>
            <pc:sldMk cId="3832404334" sldId="882"/>
            <ac:spMk id="5" creationId="{659A7C0B-35F5-055C-CBD2-647DD3F27815}"/>
          </ac:spMkLst>
        </pc:spChg>
        <pc:picChg chg="mod">
          <ac:chgData name="James Williams" userId="c957a50b-491f-4d94-b4bc-52aca3e2340d" providerId="ADAL" clId="{24AD1EBB-B856-443B-9200-42FCDD6529A9}" dt="2026-03-15T12:40:38.523" v="814" actId="14100"/>
          <ac:picMkLst>
            <pc:docMk/>
            <pc:sldMk cId="3832404334" sldId="882"/>
            <ac:picMk id="6" creationId="{7F081608-18C1-09B4-4D4D-8A102608603E}"/>
          </ac:picMkLst>
        </pc:picChg>
      </pc:sldChg>
      <pc:sldChg chg="modSp mod">
        <pc:chgData name="James Williams" userId="c957a50b-491f-4d94-b4bc-52aca3e2340d" providerId="ADAL" clId="{24AD1EBB-B856-443B-9200-42FCDD6529A9}" dt="2026-03-15T12:26:49.483" v="550" actId="15"/>
        <pc:sldMkLst>
          <pc:docMk/>
          <pc:sldMk cId="3679049222" sldId="886"/>
        </pc:sldMkLst>
        <pc:spChg chg="mod">
          <ac:chgData name="James Williams" userId="c957a50b-491f-4d94-b4bc-52aca3e2340d" providerId="ADAL" clId="{24AD1EBB-B856-443B-9200-42FCDD6529A9}" dt="2026-03-15T12:26:49.483" v="550" actId="15"/>
          <ac:spMkLst>
            <pc:docMk/>
            <pc:sldMk cId="3679049222" sldId="886"/>
            <ac:spMk id="4" creationId="{3B62FD4E-6FE2-065B-EBD6-1193FC2A457B}"/>
          </ac:spMkLst>
        </pc:spChg>
      </pc:sldChg>
      <pc:sldChg chg="modSp mod">
        <pc:chgData name="James Williams" userId="c957a50b-491f-4d94-b4bc-52aca3e2340d" providerId="ADAL" clId="{24AD1EBB-B856-443B-9200-42FCDD6529A9}" dt="2026-03-15T12:26:07.722" v="538" actId="20577"/>
        <pc:sldMkLst>
          <pc:docMk/>
          <pc:sldMk cId="2092658889" sldId="894"/>
        </pc:sldMkLst>
        <pc:spChg chg="mod">
          <ac:chgData name="James Williams" userId="c957a50b-491f-4d94-b4bc-52aca3e2340d" providerId="ADAL" clId="{24AD1EBB-B856-443B-9200-42FCDD6529A9}" dt="2026-03-15T12:26:07.722" v="538" actId="20577"/>
          <ac:spMkLst>
            <pc:docMk/>
            <pc:sldMk cId="2092658889" sldId="894"/>
            <ac:spMk id="4" creationId="{8C1596FC-1A2B-D1D3-802B-E79EC1F74D45}"/>
          </ac:spMkLst>
        </pc:spChg>
      </pc:sldChg>
      <pc:sldChg chg="modSp mod">
        <pc:chgData name="James Williams" userId="c957a50b-491f-4d94-b4bc-52aca3e2340d" providerId="ADAL" clId="{24AD1EBB-B856-443B-9200-42FCDD6529A9}" dt="2026-03-15T12:54:53.111" v="1135" actId="1076"/>
        <pc:sldMkLst>
          <pc:docMk/>
          <pc:sldMk cId="2207001226" sldId="896"/>
        </pc:sldMkLst>
        <pc:spChg chg="mod">
          <ac:chgData name="James Williams" userId="c957a50b-491f-4d94-b4bc-52aca3e2340d" providerId="ADAL" clId="{24AD1EBB-B856-443B-9200-42FCDD6529A9}" dt="2026-03-15T12:54:33.872" v="1117" actId="1076"/>
          <ac:spMkLst>
            <pc:docMk/>
            <pc:sldMk cId="2207001226" sldId="896"/>
            <ac:spMk id="15" creationId="{6A95A7DC-2296-5775-11F4-B8C700568853}"/>
          </ac:spMkLst>
        </pc:spChg>
        <pc:picChg chg="mod">
          <ac:chgData name="James Williams" userId="c957a50b-491f-4d94-b4bc-52aca3e2340d" providerId="ADAL" clId="{24AD1EBB-B856-443B-9200-42FCDD6529A9}" dt="2026-03-15T12:54:53.111" v="1135" actId="1076"/>
          <ac:picMkLst>
            <pc:docMk/>
            <pc:sldMk cId="2207001226" sldId="896"/>
            <ac:picMk id="4" creationId="{1600A642-36F2-E51F-770B-CBF1C3CA40C4}"/>
          </ac:picMkLst>
        </pc:picChg>
        <pc:picChg chg="mod modCrop">
          <ac:chgData name="James Williams" userId="c957a50b-491f-4d94-b4bc-52aca3e2340d" providerId="ADAL" clId="{24AD1EBB-B856-443B-9200-42FCDD6529A9}" dt="2026-03-15T12:52:04.380" v="1086" actId="1076"/>
          <ac:picMkLst>
            <pc:docMk/>
            <pc:sldMk cId="2207001226" sldId="896"/>
            <ac:picMk id="6" creationId="{DEF58F33-4E63-F949-9EC4-2131EC2ADFA4}"/>
          </ac:picMkLst>
        </pc:picChg>
      </pc:sldChg>
      <pc:sldChg chg="modSp mod">
        <pc:chgData name="James Williams" userId="c957a50b-491f-4d94-b4bc-52aca3e2340d" providerId="ADAL" clId="{24AD1EBB-B856-443B-9200-42FCDD6529A9}" dt="2026-03-15T12:48:50.411" v="1037" actId="20577"/>
        <pc:sldMkLst>
          <pc:docMk/>
          <pc:sldMk cId="1457464771" sldId="897"/>
        </pc:sldMkLst>
        <pc:spChg chg="mod">
          <ac:chgData name="James Williams" userId="c957a50b-491f-4d94-b4bc-52aca3e2340d" providerId="ADAL" clId="{24AD1EBB-B856-443B-9200-42FCDD6529A9}" dt="2026-03-15T12:45:01.021" v="916" actId="403"/>
          <ac:spMkLst>
            <pc:docMk/>
            <pc:sldMk cId="1457464771" sldId="897"/>
            <ac:spMk id="2" creationId="{4F8CEECE-B970-955E-1196-383700E4A0A2}"/>
          </ac:spMkLst>
        </pc:spChg>
        <pc:spChg chg="mod">
          <ac:chgData name="James Williams" userId="c957a50b-491f-4d94-b4bc-52aca3e2340d" providerId="ADAL" clId="{24AD1EBB-B856-443B-9200-42FCDD6529A9}" dt="2026-03-15T12:48:50.411" v="1037" actId="20577"/>
          <ac:spMkLst>
            <pc:docMk/>
            <pc:sldMk cId="1457464771" sldId="897"/>
            <ac:spMk id="3" creationId="{EDB3E891-B9FE-ED46-5B53-4CE107A52BA7}"/>
          </ac:spMkLst>
        </pc:spChg>
        <pc:picChg chg="mod">
          <ac:chgData name="James Williams" userId="c957a50b-491f-4d94-b4bc-52aca3e2340d" providerId="ADAL" clId="{24AD1EBB-B856-443B-9200-42FCDD6529A9}" dt="2026-03-15T12:48:44.232" v="1034" actId="1076"/>
          <ac:picMkLst>
            <pc:docMk/>
            <pc:sldMk cId="1457464771" sldId="897"/>
            <ac:picMk id="5" creationId="{112748C4-53A8-A4CC-9829-2E9B29BA80F6}"/>
          </ac:picMkLst>
        </pc:picChg>
      </pc:sldChg>
      <pc:sldChg chg="add">
        <pc:chgData name="James Williams" userId="c957a50b-491f-4d94-b4bc-52aca3e2340d" providerId="ADAL" clId="{24AD1EBB-B856-443B-9200-42FCDD6529A9}" dt="2026-03-15T12:55:47.648" v="1138"/>
        <pc:sldMkLst>
          <pc:docMk/>
          <pc:sldMk cId="1523919962" sldId="899"/>
        </pc:sldMkLst>
      </pc:sldChg>
      <pc:sldChg chg="modSp del mod">
        <pc:chgData name="James Williams" userId="c957a50b-491f-4d94-b4bc-52aca3e2340d" providerId="ADAL" clId="{24AD1EBB-B856-443B-9200-42FCDD6529A9}" dt="2026-03-15T12:55:19.135" v="1137" actId="2696"/>
        <pc:sldMkLst>
          <pc:docMk/>
          <pc:sldMk cId="2460738662" sldId="899"/>
        </pc:sldMkLst>
        <pc:spChg chg="mod">
          <ac:chgData name="James Williams" userId="c957a50b-491f-4d94-b4bc-52aca3e2340d" providerId="ADAL" clId="{24AD1EBB-B856-443B-9200-42FCDD6529A9}" dt="2026-03-15T12:55:01.849" v="1136" actId="403"/>
          <ac:spMkLst>
            <pc:docMk/>
            <pc:sldMk cId="2460738662" sldId="899"/>
            <ac:spMk id="5" creationId="{F221F93C-0DD2-29FA-F4E7-F7442B5B045F}"/>
          </ac:spMkLst>
        </pc:spChg>
      </pc:sldChg>
      <pc:sldChg chg="delSp add del mod">
        <pc:chgData name="James Williams" userId="c957a50b-491f-4d94-b4bc-52aca3e2340d" providerId="ADAL" clId="{24AD1EBB-B856-443B-9200-42FCDD6529A9}" dt="2026-03-15T10:56:51.965" v="393" actId="2696"/>
        <pc:sldMkLst>
          <pc:docMk/>
          <pc:sldMk cId="929474889" sldId="904"/>
        </pc:sldMkLst>
        <pc:spChg chg="del">
          <ac:chgData name="James Williams" userId="c957a50b-491f-4d94-b4bc-52aca3e2340d" providerId="ADAL" clId="{24AD1EBB-B856-443B-9200-42FCDD6529A9}" dt="2026-03-15T10:56:32.125" v="392" actId="478"/>
          <ac:spMkLst>
            <pc:docMk/>
            <pc:sldMk cId="929474889" sldId="904"/>
            <ac:spMk id="5" creationId="{D4E0C033-1DED-DAF2-2491-93771CE63526}"/>
          </ac:spMkLst>
        </pc:spChg>
      </pc:sldChg>
      <pc:sldChg chg="addSp delSp modSp add del mod">
        <pc:chgData name="James Williams" userId="c957a50b-491f-4d94-b4bc-52aca3e2340d" providerId="ADAL" clId="{24AD1EBB-B856-443B-9200-42FCDD6529A9}" dt="2026-03-15T10:56:24.268" v="390" actId="2696"/>
        <pc:sldMkLst>
          <pc:docMk/>
          <pc:sldMk cId="2753090032" sldId="904"/>
        </pc:sldMkLst>
      </pc:sldChg>
      <pc:sldChg chg="modSp mod">
        <pc:chgData name="James Williams" userId="c957a50b-491f-4d94-b4bc-52aca3e2340d" providerId="ADAL" clId="{24AD1EBB-B856-443B-9200-42FCDD6529A9}" dt="2026-03-15T13:03:59.770" v="1165" actId="20577"/>
        <pc:sldMkLst>
          <pc:docMk/>
          <pc:sldMk cId="1038459811" sldId="906"/>
        </pc:sldMkLst>
        <pc:spChg chg="mod">
          <ac:chgData name="James Williams" userId="c957a50b-491f-4d94-b4bc-52aca3e2340d" providerId="ADAL" clId="{24AD1EBB-B856-443B-9200-42FCDD6529A9}" dt="2026-03-15T13:03:59.770" v="1165" actId="20577"/>
          <ac:spMkLst>
            <pc:docMk/>
            <pc:sldMk cId="1038459811" sldId="906"/>
            <ac:spMk id="3" creationId="{08643C6E-56C0-5934-08C9-1355BE74B12B}"/>
          </ac:spMkLst>
        </pc:spChg>
      </pc:sldChg>
      <pc:sldChg chg="modSp mod">
        <pc:chgData name="James Williams" userId="c957a50b-491f-4d94-b4bc-52aca3e2340d" providerId="ADAL" clId="{24AD1EBB-B856-443B-9200-42FCDD6529A9}" dt="2026-03-15T17:16:50.516" v="2461" actId="20577"/>
        <pc:sldMkLst>
          <pc:docMk/>
          <pc:sldMk cId="2426078557" sldId="909"/>
        </pc:sldMkLst>
        <pc:spChg chg="mod">
          <ac:chgData name="James Williams" userId="c957a50b-491f-4d94-b4bc-52aca3e2340d" providerId="ADAL" clId="{24AD1EBB-B856-443B-9200-42FCDD6529A9}" dt="2026-03-15T17:16:50.516" v="2461" actId="20577"/>
          <ac:spMkLst>
            <pc:docMk/>
            <pc:sldMk cId="2426078557" sldId="909"/>
            <ac:spMk id="3" creationId="{8310F649-5B50-2872-7340-2D3693C0BAC5}"/>
          </ac:spMkLst>
        </pc:spChg>
      </pc:sldChg>
      <pc:sldChg chg="addSp delSp modSp mod">
        <pc:chgData name="James Williams" userId="c957a50b-491f-4d94-b4bc-52aca3e2340d" providerId="ADAL" clId="{24AD1EBB-B856-443B-9200-42FCDD6529A9}" dt="2026-03-15T17:18:59.894" v="2487" actId="1076"/>
        <pc:sldMkLst>
          <pc:docMk/>
          <pc:sldMk cId="3998835472" sldId="910"/>
        </pc:sldMkLst>
        <pc:spChg chg="mod">
          <ac:chgData name="James Williams" userId="c957a50b-491f-4d94-b4bc-52aca3e2340d" providerId="ADAL" clId="{24AD1EBB-B856-443B-9200-42FCDD6529A9}" dt="2026-03-15T17:18:59.894" v="2487" actId="1076"/>
          <ac:spMkLst>
            <pc:docMk/>
            <pc:sldMk cId="3998835472" sldId="910"/>
            <ac:spMk id="2" creationId="{9096D212-48EC-D44A-43A2-CA06B24AFB89}"/>
          </ac:spMkLst>
        </pc:spChg>
        <pc:spChg chg="mod">
          <ac:chgData name="James Williams" userId="c957a50b-491f-4d94-b4bc-52aca3e2340d" providerId="ADAL" clId="{24AD1EBB-B856-443B-9200-42FCDD6529A9}" dt="2026-03-15T17:18:44.670" v="2482" actId="20577"/>
          <ac:spMkLst>
            <pc:docMk/>
            <pc:sldMk cId="3998835472" sldId="910"/>
            <ac:spMk id="3" creationId="{872EF771-BFAA-EDE0-775C-91A3D1442802}"/>
          </ac:spMkLst>
        </pc:spChg>
        <pc:spChg chg="add del mod">
          <ac:chgData name="James Williams" userId="c957a50b-491f-4d94-b4bc-52aca3e2340d" providerId="ADAL" clId="{24AD1EBB-B856-443B-9200-42FCDD6529A9}" dt="2026-03-15T17:18:54.569" v="2485" actId="478"/>
          <ac:spMkLst>
            <pc:docMk/>
            <pc:sldMk cId="3998835472" sldId="910"/>
            <ac:spMk id="4" creationId="{E09BAE50-4E5B-C632-27C9-2CCD2A15A301}"/>
          </ac:spMkLst>
        </pc:spChg>
        <pc:picChg chg="add del">
          <ac:chgData name="James Williams" userId="c957a50b-491f-4d94-b4bc-52aca3e2340d" providerId="ADAL" clId="{24AD1EBB-B856-443B-9200-42FCDD6529A9}" dt="2026-03-15T17:18:53.037" v="2484" actId="478"/>
          <ac:picMkLst>
            <pc:docMk/>
            <pc:sldMk cId="3998835472" sldId="910"/>
            <ac:picMk id="10" creationId="{9751DED2-B656-7B47-A2A0-3AD7FACBAAB2}"/>
          </ac:picMkLst>
        </pc:picChg>
      </pc:sldChg>
      <pc:sldChg chg="modSp mod">
        <pc:chgData name="James Williams" userId="c957a50b-491f-4d94-b4bc-52aca3e2340d" providerId="ADAL" clId="{24AD1EBB-B856-443B-9200-42FCDD6529A9}" dt="2026-03-15T17:19:13.071" v="2490" actId="1076"/>
        <pc:sldMkLst>
          <pc:docMk/>
          <pc:sldMk cId="939271167" sldId="911"/>
        </pc:sldMkLst>
        <pc:spChg chg="mod">
          <ac:chgData name="James Williams" userId="c957a50b-491f-4d94-b4bc-52aca3e2340d" providerId="ADAL" clId="{24AD1EBB-B856-443B-9200-42FCDD6529A9}" dt="2026-03-15T17:19:13.071" v="2490" actId="1076"/>
          <ac:spMkLst>
            <pc:docMk/>
            <pc:sldMk cId="939271167" sldId="911"/>
            <ac:spMk id="2" creationId="{6F795E58-C309-D122-94EC-45C4E1BD22AA}"/>
          </ac:spMkLst>
        </pc:spChg>
      </pc:sldChg>
      <pc:sldChg chg="modSp mod">
        <pc:chgData name="James Williams" userId="c957a50b-491f-4d94-b4bc-52aca3e2340d" providerId="ADAL" clId="{24AD1EBB-B856-443B-9200-42FCDD6529A9}" dt="2026-03-15T13:09:10.304" v="1463" actId="27636"/>
        <pc:sldMkLst>
          <pc:docMk/>
          <pc:sldMk cId="377591174" sldId="912"/>
        </pc:sldMkLst>
        <pc:spChg chg="mod">
          <ac:chgData name="James Williams" userId="c957a50b-491f-4d94-b4bc-52aca3e2340d" providerId="ADAL" clId="{24AD1EBB-B856-443B-9200-42FCDD6529A9}" dt="2026-03-15T13:08:52.985" v="1460" actId="403"/>
          <ac:spMkLst>
            <pc:docMk/>
            <pc:sldMk cId="377591174" sldId="912"/>
            <ac:spMk id="2" creationId="{A2198852-65D5-356C-8687-EA90C99A64E7}"/>
          </ac:spMkLst>
        </pc:spChg>
        <pc:spChg chg="mod">
          <ac:chgData name="James Williams" userId="c957a50b-491f-4d94-b4bc-52aca3e2340d" providerId="ADAL" clId="{24AD1EBB-B856-443B-9200-42FCDD6529A9}" dt="2026-03-15T13:09:10.304" v="1463" actId="27636"/>
          <ac:spMkLst>
            <pc:docMk/>
            <pc:sldMk cId="377591174" sldId="912"/>
            <ac:spMk id="15" creationId="{7538EDD4-C2E7-EF60-A93B-2B437DF526BC}"/>
          </ac:spMkLst>
        </pc:spChg>
        <pc:picChg chg="mod">
          <ac:chgData name="James Williams" userId="c957a50b-491f-4d94-b4bc-52aca3e2340d" providerId="ADAL" clId="{24AD1EBB-B856-443B-9200-42FCDD6529A9}" dt="2026-03-15T13:08:56.953" v="1461" actId="1076"/>
          <ac:picMkLst>
            <pc:docMk/>
            <pc:sldMk cId="377591174" sldId="912"/>
            <ac:picMk id="4" creationId="{3FE09F35-87F0-3D7A-84F2-7EE8FA74AAB1}"/>
          </ac:picMkLst>
        </pc:picChg>
      </pc:sldChg>
      <pc:sldChg chg="modSp add mod">
        <pc:chgData name="James Williams" userId="c957a50b-491f-4d94-b4bc-52aca3e2340d" providerId="ADAL" clId="{24AD1EBB-B856-443B-9200-42FCDD6529A9}" dt="2026-03-15T17:20:29.305" v="2616" actId="27636"/>
        <pc:sldMkLst>
          <pc:docMk/>
          <pc:sldMk cId="430015362" sldId="914"/>
        </pc:sldMkLst>
        <pc:spChg chg="mod">
          <ac:chgData name="James Williams" userId="c957a50b-491f-4d94-b4bc-52aca3e2340d" providerId="ADAL" clId="{24AD1EBB-B856-443B-9200-42FCDD6529A9}" dt="2026-03-15T12:27:34.381" v="563" actId="1076"/>
          <ac:spMkLst>
            <pc:docMk/>
            <pc:sldMk cId="430015362" sldId="914"/>
            <ac:spMk id="2" creationId="{147AF9ED-DF53-AE03-B1B9-BE4818A25D4E}"/>
          </ac:spMkLst>
        </pc:spChg>
        <pc:spChg chg="mod">
          <ac:chgData name="James Williams" userId="c957a50b-491f-4d94-b4bc-52aca3e2340d" providerId="ADAL" clId="{24AD1EBB-B856-443B-9200-42FCDD6529A9}" dt="2026-03-15T17:20:29.305" v="2616" actId="27636"/>
          <ac:spMkLst>
            <pc:docMk/>
            <pc:sldMk cId="430015362" sldId="914"/>
            <ac:spMk id="3" creationId="{9D6DBA02-016F-E227-CB8F-89FB75D8CE86}"/>
          </ac:spMkLst>
        </pc:spChg>
        <pc:picChg chg="mod">
          <ac:chgData name="James Williams" userId="c957a50b-491f-4d94-b4bc-52aca3e2340d" providerId="ADAL" clId="{24AD1EBB-B856-443B-9200-42FCDD6529A9}" dt="2026-03-15T12:27:30.716" v="561" actId="1076"/>
          <ac:picMkLst>
            <pc:docMk/>
            <pc:sldMk cId="430015362" sldId="914"/>
            <ac:picMk id="8" creationId="{691C83EE-76CA-E8E6-1876-F9F6BC135803}"/>
          </ac:picMkLst>
        </pc:picChg>
      </pc:sldChg>
      <pc:sldChg chg="del">
        <pc:chgData name="James Williams" userId="c957a50b-491f-4d94-b4bc-52aca3e2340d" providerId="ADAL" clId="{24AD1EBB-B856-443B-9200-42FCDD6529A9}" dt="2026-03-15T11:02:23.547" v="394" actId="2696"/>
        <pc:sldMkLst>
          <pc:docMk/>
          <pc:sldMk cId="444551303" sldId="914"/>
        </pc:sldMkLst>
      </pc:sldChg>
      <pc:sldChg chg="add del">
        <pc:chgData name="James Williams" userId="c957a50b-491f-4d94-b4bc-52aca3e2340d" providerId="ADAL" clId="{24AD1EBB-B856-443B-9200-42FCDD6529A9}" dt="2026-03-15T12:39:10.633" v="776" actId="2890"/>
        <pc:sldMkLst>
          <pc:docMk/>
          <pc:sldMk cId="1796871139" sldId="915"/>
        </pc:sldMkLst>
      </pc:sldChg>
      <pc:sldChg chg="addSp modSp new mod">
        <pc:chgData name="James Williams" userId="c957a50b-491f-4d94-b4bc-52aca3e2340d" providerId="ADAL" clId="{24AD1EBB-B856-443B-9200-42FCDD6529A9}" dt="2026-03-16T11:06:00.555" v="2694" actId="1076"/>
        <pc:sldMkLst>
          <pc:docMk/>
          <pc:sldMk cId="2738247952" sldId="915"/>
        </pc:sldMkLst>
        <pc:spChg chg="add mod">
          <ac:chgData name="James Williams" userId="c957a50b-491f-4d94-b4bc-52aca3e2340d" providerId="ADAL" clId="{24AD1EBB-B856-443B-9200-42FCDD6529A9}" dt="2026-03-15T14:09:30.638" v="1481" actId="403"/>
          <ac:spMkLst>
            <pc:docMk/>
            <pc:sldMk cId="2738247952" sldId="915"/>
            <ac:spMk id="2" creationId="{868AD96C-DB3B-EF3F-7513-984E788B028C}"/>
          </ac:spMkLst>
        </pc:spChg>
        <pc:spChg chg="add mod">
          <ac:chgData name="James Williams" userId="c957a50b-491f-4d94-b4bc-52aca3e2340d" providerId="ADAL" clId="{24AD1EBB-B856-443B-9200-42FCDD6529A9}" dt="2026-03-16T11:05:57.479" v="2693" actId="20577"/>
          <ac:spMkLst>
            <pc:docMk/>
            <pc:sldMk cId="2738247952" sldId="915"/>
            <ac:spMk id="4" creationId="{77727B44-1675-96E3-5A32-E5CE69368CB7}"/>
          </ac:spMkLst>
        </pc:spChg>
        <pc:spChg chg="add mod">
          <ac:chgData name="James Williams" userId="c957a50b-491f-4d94-b4bc-52aca3e2340d" providerId="ADAL" clId="{24AD1EBB-B856-443B-9200-42FCDD6529A9}" dt="2026-03-16T11:06:00.555" v="2694" actId="1076"/>
          <ac:spMkLst>
            <pc:docMk/>
            <pc:sldMk cId="2738247952" sldId="915"/>
            <ac:spMk id="5" creationId="{FC2D1DAD-D219-C555-C364-B02D9EEFCAE1}"/>
          </ac:spMkLst>
        </pc:spChg>
        <pc:picChg chg="add mod">
          <ac:chgData name="James Williams" userId="c957a50b-491f-4d94-b4bc-52aca3e2340d" providerId="ADAL" clId="{24AD1EBB-B856-443B-9200-42FCDD6529A9}" dt="2026-03-15T13:09:48.252" v="1469" actId="1076"/>
          <ac:picMkLst>
            <pc:docMk/>
            <pc:sldMk cId="2738247952" sldId="915"/>
            <ac:picMk id="3" creationId="{DBB887A7-1607-0BDE-2A22-3940704D3AA2}"/>
          </ac:picMkLst>
        </pc:picChg>
      </pc:sldChg>
      <pc:sldChg chg="addSp delSp modSp add mod ord modNotesTx">
        <pc:chgData name="James Williams" userId="c957a50b-491f-4d94-b4bc-52aca3e2340d" providerId="ADAL" clId="{24AD1EBB-B856-443B-9200-42FCDD6529A9}" dt="2026-03-15T15:43:48.502" v="1911" actId="403"/>
        <pc:sldMkLst>
          <pc:docMk/>
          <pc:sldMk cId="3142194552" sldId="916"/>
        </pc:sldMkLst>
        <pc:spChg chg="mod">
          <ac:chgData name="James Williams" userId="c957a50b-491f-4d94-b4bc-52aca3e2340d" providerId="ADAL" clId="{24AD1EBB-B856-443B-9200-42FCDD6529A9}" dt="2026-03-15T15:43:48.502" v="1911" actId="403"/>
          <ac:spMkLst>
            <pc:docMk/>
            <pc:sldMk cId="3142194552" sldId="916"/>
            <ac:spMk id="2" creationId="{0C0ABC8A-64A5-8010-6927-8BCFEB34E62B}"/>
          </ac:spMkLst>
        </pc:spChg>
        <pc:spChg chg="del">
          <ac:chgData name="James Williams" userId="c957a50b-491f-4d94-b4bc-52aca3e2340d" providerId="ADAL" clId="{24AD1EBB-B856-443B-9200-42FCDD6529A9}" dt="2026-03-15T15:15:10.265" v="1681" actId="478"/>
          <ac:spMkLst>
            <pc:docMk/>
            <pc:sldMk cId="3142194552" sldId="916"/>
            <ac:spMk id="3" creationId="{F7860039-2E5D-CA80-EC10-EDA286866FA8}"/>
          </ac:spMkLst>
        </pc:spChg>
        <pc:spChg chg="add mod ord">
          <ac:chgData name="James Williams" userId="c957a50b-491f-4d94-b4bc-52aca3e2340d" providerId="ADAL" clId="{24AD1EBB-B856-443B-9200-42FCDD6529A9}" dt="2026-03-15T15:27:09.748" v="1836" actId="208"/>
          <ac:spMkLst>
            <pc:docMk/>
            <pc:sldMk cId="3142194552" sldId="916"/>
            <ac:spMk id="7" creationId="{27F36E39-3B5A-A42A-2044-E6210E761820}"/>
          </ac:spMkLst>
        </pc:spChg>
        <pc:spChg chg="mod">
          <ac:chgData name="James Williams" userId="c957a50b-491f-4d94-b4bc-52aca3e2340d" providerId="ADAL" clId="{24AD1EBB-B856-443B-9200-42FCDD6529A9}" dt="2026-03-15T15:20:30.575" v="1814" actId="20577"/>
          <ac:spMkLst>
            <pc:docMk/>
            <pc:sldMk cId="3142194552" sldId="916"/>
            <ac:spMk id="15" creationId="{C574D976-8645-BFFF-25D5-2FDE54CCD6A3}"/>
          </ac:spMkLst>
        </pc:spChg>
        <pc:spChg chg="del">
          <ac:chgData name="James Williams" userId="c957a50b-491f-4d94-b4bc-52aca3e2340d" providerId="ADAL" clId="{24AD1EBB-B856-443B-9200-42FCDD6529A9}" dt="2026-03-15T15:15:05.459" v="1680" actId="478"/>
          <ac:spMkLst>
            <pc:docMk/>
            <pc:sldMk cId="3142194552" sldId="916"/>
            <ac:spMk id="21" creationId="{5BC892B6-8BAA-2B72-63BC-DF33FC046FE6}"/>
          </ac:spMkLst>
        </pc:spChg>
        <pc:picChg chg="add del mod">
          <ac:chgData name="James Williams" userId="c957a50b-491f-4d94-b4bc-52aca3e2340d" providerId="ADAL" clId="{24AD1EBB-B856-443B-9200-42FCDD6529A9}" dt="2026-03-15T15:26:18.394" v="1825" actId="478"/>
          <ac:picMkLst>
            <pc:docMk/>
            <pc:sldMk cId="3142194552" sldId="916"/>
            <ac:picMk id="5" creationId="{F579AA7A-0A1E-91E0-0F20-5B3E59B968C2}"/>
          </ac:picMkLst>
        </pc:picChg>
        <pc:picChg chg="del">
          <ac:chgData name="James Williams" userId="c957a50b-491f-4d94-b4bc-52aca3e2340d" providerId="ADAL" clId="{24AD1EBB-B856-443B-9200-42FCDD6529A9}" dt="2026-03-15T15:15:03.130" v="1678" actId="478"/>
          <ac:picMkLst>
            <pc:docMk/>
            <pc:sldMk cId="3142194552" sldId="916"/>
            <ac:picMk id="6" creationId="{D6AE3010-EC4B-488D-4A23-6BABA6BF964B}"/>
          </ac:picMkLst>
        </pc:picChg>
        <pc:picChg chg="del">
          <ac:chgData name="James Williams" userId="c957a50b-491f-4d94-b4bc-52aca3e2340d" providerId="ADAL" clId="{24AD1EBB-B856-443B-9200-42FCDD6529A9}" dt="2026-03-15T15:15:03.968" v="1679" actId="478"/>
          <ac:picMkLst>
            <pc:docMk/>
            <pc:sldMk cId="3142194552" sldId="916"/>
            <ac:picMk id="9" creationId="{A1962B58-2ABC-B125-CC8E-3B945768A003}"/>
          </ac:picMkLst>
        </pc:picChg>
        <pc:picChg chg="add mod">
          <ac:chgData name="James Williams" userId="c957a50b-491f-4d94-b4bc-52aca3e2340d" providerId="ADAL" clId="{24AD1EBB-B856-443B-9200-42FCDD6529A9}" dt="2026-03-15T15:27:23.293" v="1838" actId="1076"/>
          <ac:picMkLst>
            <pc:docMk/>
            <pc:sldMk cId="3142194552" sldId="916"/>
            <ac:picMk id="13" creationId="{8A1F157C-EB2A-AEF0-EEB3-BCFFCCC856FC}"/>
          </ac:picMkLst>
        </pc:picChg>
      </pc:sldChg>
      <pc:sldChg chg="addSp modSp new mod">
        <pc:chgData name="James Williams" userId="c957a50b-491f-4d94-b4bc-52aca3e2340d" providerId="ADAL" clId="{24AD1EBB-B856-443B-9200-42FCDD6529A9}" dt="2026-03-15T15:43:31.440" v="1908" actId="1076"/>
        <pc:sldMkLst>
          <pc:docMk/>
          <pc:sldMk cId="3459942029" sldId="917"/>
        </pc:sldMkLst>
        <pc:spChg chg="add mod">
          <ac:chgData name="James Williams" userId="c957a50b-491f-4d94-b4bc-52aca3e2340d" providerId="ADAL" clId="{24AD1EBB-B856-443B-9200-42FCDD6529A9}" dt="2026-03-15T15:42:37.587" v="1890" actId="242"/>
          <ac:spMkLst>
            <pc:docMk/>
            <pc:sldMk cId="3459942029" sldId="917"/>
            <ac:spMk id="2" creationId="{51E43AD3-82C7-B22E-3F07-4B74C8AD08F4}"/>
          </ac:spMkLst>
        </pc:spChg>
        <pc:spChg chg="add mod">
          <ac:chgData name="James Williams" userId="c957a50b-491f-4d94-b4bc-52aca3e2340d" providerId="ADAL" clId="{24AD1EBB-B856-443B-9200-42FCDD6529A9}" dt="2026-03-15T15:43:10.995" v="1904" actId="27636"/>
          <ac:spMkLst>
            <pc:docMk/>
            <pc:sldMk cId="3459942029" sldId="917"/>
            <ac:spMk id="3" creationId="{F373B613-56CA-24CE-3820-890C004D4905}"/>
          </ac:spMkLst>
        </pc:spChg>
        <pc:spChg chg="add mod">
          <ac:chgData name="James Williams" userId="c957a50b-491f-4d94-b4bc-52aca3e2340d" providerId="ADAL" clId="{24AD1EBB-B856-443B-9200-42FCDD6529A9}" dt="2026-03-15T15:43:21.602" v="1906" actId="1076"/>
          <ac:spMkLst>
            <pc:docMk/>
            <pc:sldMk cId="3459942029" sldId="917"/>
            <ac:spMk id="6" creationId="{FB39528D-FBA8-0BD7-B835-70E613D18934}"/>
          </ac:spMkLst>
        </pc:spChg>
        <pc:spChg chg="add mod">
          <ac:chgData name="James Williams" userId="c957a50b-491f-4d94-b4bc-52aca3e2340d" providerId="ADAL" clId="{24AD1EBB-B856-443B-9200-42FCDD6529A9}" dt="2026-03-15T15:42:19.681" v="1886"/>
          <ac:spMkLst>
            <pc:docMk/>
            <pc:sldMk cId="3459942029" sldId="917"/>
            <ac:spMk id="8" creationId="{8A6EAA41-1555-2616-309E-B93C831C7518}"/>
          </ac:spMkLst>
        </pc:spChg>
        <pc:picChg chg="add mod">
          <ac:chgData name="James Williams" userId="c957a50b-491f-4d94-b4bc-52aca3e2340d" providerId="ADAL" clId="{24AD1EBB-B856-443B-9200-42FCDD6529A9}" dt="2026-03-15T15:42:40.345" v="1891" actId="1076"/>
          <ac:picMkLst>
            <pc:docMk/>
            <pc:sldMk cId="3459942029" sldId="917"/>
            <ac:picMk id="4" creationId="{B4EC4ECC-98B1-E0B8-CBFD-8F7FE2D57689}"/>
          </ac:picMkLst>
        </pc:picChg>
        <pc:picChg chg="add mod">
          <ac:chgData name="James Williams" userId="c957a50b-491f-4d94-b4bc-52aca3e2340d" providerId="ADAL" clId="{24AD1EBB-B856-443B-9200-42FCDD6529A9}" dt="2026-03-15T15:43:17.617" v="1905" actId="1076"/>
          <ac:picMkLst>
            <pc:docMk/>
            <pc:sldMk cId="3459942029" sldId="917"/>
            <ac:picMk id="5" creationId="{FAFBE755-F11F-B2E6-5C85-ECF300EC7DB1}"/>
          </ac:picMkLst>
        </pc:picChg>
        <pc:picChg chg="add mod">
          <ac:chgData name="James Williams" userId="c957a50b-491f-4d94-b4bc-52aca3e2340d" providerId="ADAL" clId="{24AD1EBB-B856-443B-9200-42FCDD6529A9}" dt="2026-03-15T15:43:31.440" v="1908" actId="1076"/>
          <ac:picMkLst>
            <pc:docMk/>
            <pc:sldMk cId="3459942029" sldId="917"/>
            <ac:picMk id="7" creationId="{B214D6DD-A662-CDFC-BAD4-42500EDC5825}"/>
          </ac:picMkLst>
        </pc:picChg>
      </pc:sldChg>
      <pc:sldChg chg="addSp modSp add mod modNotesTx">
        <pc:chgData name="James Williams" userId="c957a50b-491f-4d94-b4bc-52aca3e2340d" providerId="ADAL" clId="{24AD1EBB-B856-443B-9200-42FCDD6529A9}" dt="2026-03-15T16:58:43.457" v="2391" actId="113"/>
        <pc:sldMkLst>
          <pc:docMk/>
          <pc:sldMk cId="3144694555" sldId="918"/>
        </pc:sldMkLst>
        <pc:spChg chg="mod">
          <ac:chgData name="James Williams" userId="c957a50b-491f-4d94-b4bc-52aca3e2340d" providerId="ADAL" clId="{24AD1EBB-B856-443B-9200-42FCDD6529A9}" dt="2026-03-15T16:55:28.995" v="2324" actId="403"/>
          <ac:spMkLst>
            <pc:docMk/>
            <pc:sldMk cId="3144694555" sldId="918"/>
            <ac:spMk id="2" creationId="{B1F4A3C1-46B1-47E1-66B5-62AE38B7770C}"/>
          </ac:spMkLst>
        </pc:spChg>
        <pc:spChg chg="mod">
          <ac:chgData name="James Williams" userId="c957a50b-491f-4d94-b4bc-52aca3e2340d" providerId="ADAL" clId="{24AD1EBB-B856-443B-9200-42FCDD6529A9}" dt="2026-03-15T16:58:43.457" v="2391" actId="113"/>
          <ac:spMkLst>
            <pc:docMk/>
            <pc:sldMk cId="3144694555" sldId="918"/>
            <ac:spMk id="15" creationId="{DDC7A097-12EE-44EE-C368-6C0194EE60F8}"/>
          </ac:spMkLst>
        </pc:spChg>
        <pc:graphicFrameChg chg="add mod">
          <ac:chgData name="James Williams" userId="c957a50b-491f-4d94-b4bc-52aca3e2340d" providerId="ADAL" clId="{24AD1EBB-B856-443B-9200-42FCDD6529A9}" dt="2026-03-15T16:49:40.815" v="2216"/>
          <ac:graphicFrameMkLst>
            <pc:docMk/>
            <pc:sldMk cId="3144694555" sldId="918"/>
            <ac:graphicFrameMk id="3" creationId="{95F5B501-18D5-3093-F345-1FFCCAE80D84}"/>
          </ac:graphicFrameMkLst>
        </pc:graphicFrameChg>
        <pc:graphicFrameChg chg="add mod">
          <ac:chgData name="James Williams" userId="c957a50b-491f-4d94-b4bc-52aca3e2340d" providerId="ADAL" clId="{24AD1EBB-B856-443B-9200-42FCDD6529A9}" dt="2026-03-15T16:51:49.720" v="2247"/>
          <ac:graphicFrameMkLst>
            <pc:docMk/>
            <pc:sldMk cId="3144694555" sldId="918"/>
            <ac:graphicFrameMk id="4" creationId="{322B274E-05BB-2773-EDDB-1348DA6CE91A}"/>
          </ac:graphicFrameMkLst>
        </pc:graphicFrameChg>
        <pc:graphicFrameChg chg="add mod">
          <ac:chgData name="James Williams" userId="c957a50b-491f-4d94-b4bc-52aca3e2340d" providerId="ADAL" clId="{24AD1EBB-B856-443B-9200-42FCDD6529A9}" dt="2026-03-15T16:52:28.873" v="2275"/>
          <ac:graphicFrameMkLst>
            <pc:docMk/>
            <pc:sldMk cId="3144694555" sldId="918"/>
            <ac:graphicFrameMk id="5" creationId="{79F01F97-34E3-90A6-E8AC-27F9CA78BFFA}"/>
          </ac:graphicFrameMkLst>
        </pc:graphicFrameChg>
      </pc:sldChg>
      <pc:sldChg chg="addSp modSp add mod">
        <pc:chgData name="James Williams" userId="c957a50b-491f-4d94-b4bc-52aca3e2340d" providerId="ADAL" clId="{24AD1EBB-B856-443B-9200-42FCDD6529A9}" dt="2026-03-15T16:58:31.562" v="2390" actId="20577"/>
        <pc:sldMkLst>
          <pc:docMk/>
          <pc:sldMk cId="1178697473" sldId="919"/>
        </pc:sldMkLst>
        <pc:spChg chg="mod">
          <ac:chgData name="James Williams" userId="c957a50b-491f-4d94-b4bc-52aca3e2340d" providerId="ADAL" clId="{24AD1EBB-B856-443B-9200-42FCDD6529A9}" dt="2026-03-15T16:58:31.562" v="2390" actId="20577"/>
          <ac:spMkLst>
            <pc:docMk/>
            <pc:sldMk cId="1178697473" sldId="919"/>
            <ac:spMk id="2" creationId="{6D99765A-3AFF-7659-94F9-ABDA2AE2165A}"/>
          </ac:spMkLst>
        </pc:spChg>
        <pc:spChg chg="mod">
          <ac:chgData name="James Williams" userId="c957a50b-491f-4d94-b4bc-52aca3e2340d" providerId="ADAL" clId="{24AD1EBB-B856-443B-9200-42FCDD6529A9}" dt="2026-03-15T16:58:23.159" v="2382" actId="20577"/>
          <ac:spMkLst>
            <pc:docMk/>
            <pc:sldMk cId="1178697473" sldId="919"/>
            <ac:spMk id="15" creationId="{86F4BAB9-19DD-27CC-6284-B2A4EEB7312B}"/>
          </ac:spMkLst>
        </pc:spChg>
        <pc:graphicFrameChg chg="add mod">
          <ac:chgData name="James Williams" userId="c957a50b-491f-4d94-b4bc-52aca3e2340d" providerId="ADAL" clId="{24AD1EBB-B856-443B-9200-42FCDD6529A9}" dt="2026-03-15T16:57:21.819" v="2356"/>
          <ac:graphicFrameMkLst>
            <pc:docMk/>
            <pc:sldMk cId="1178697473" sldId="919"/>
            <ac:graphicFrameMk id="3" creationId="{7E3929F0-B1CB-308A-BD1D-E44EE1C67104}"/>
          </ac:graphicFrameMkLst>
        </pc:graphicFrameChg>
      </pc:sldChg>
      <pc:sldChg chg="addSp modSp new mod">
        <pc:chgData name="James Williams" userId="c957a50b-491f-4d94-b4bc-52aca3e2340d" providerId="ADAL" clId="{24AD1EBB-B856-443B-9200-42FCDD6529A9}" dt="2026-03-15T17:10:55.094" v="2455" actId="1076"/>
        <pc:sldMkLst>
          <pc:docMk/>
          <pc:sldMk cId="1096770896" sldId="920"/>
        </pc:sldMkLst>
        <pc:spChg chg="add mod">
          <ac:chgData name="James Williams" userId="c957a50b-491f-4d94-b4bc-52aca3e2340d" providerId="ADAL" clId="{24AD1EBB-B856-443B-9200-42FCDD6529A9}" dt="2026-03-15T17:10:49.862" v="2454" actId="242"/>
          <ac:spMkLst>
            <pc:docMk/>
            <pc:sldMk cId="1096770896" sldId="920"/>
            <ac:spMk id="2" creationId="{DB3837CD-8BA6-651A-8C0B-F8B37E92E7A7}"/>
          </ac:spMkLst>
        </pc:spChg>
        <pc:spChg chg="add mod">
          <ac:chgData name="James Williams" userId="c957a50b-491f-4d94-b4bc-52aca3e2340d" providerId="ADAL" clId="{24AD1EBB-B856-443B-9200-42FCDD6529A9}" dt="2026-03-15T17:10:55.094" v="2455" actId="1076"/>
          <ac:spMkLst>
            <pc:docMk/>
            <pc:sldMk cId="1096770896" sldId="920"/>
            <ac:spMk id="3" creationId="{680F2E66-39A7-2C1F-7D90-F1143C1A9696}"/>
          </ac:spMkLst>
        </pc:spChg>
      </pc:sldChg>
      <pc:sldChg chg="modSp new mod">
        <pc:chgData name="James Williams" userId="c957a50b-491f-4d94-b4bc-52aca3e2340d" providerId="ADAL" clId="{24AD1EBB-B856-443B-9200-42FCDD6529A9}" dt="2026-03-16T10:56:15.379" v="2682" actId="207"/>
        <pc:sldMkLst>
          <pc:docMk/>
          <pc:sldMk cId="1275510881" sldId="921"/>
        </pc:sldMkLst>
        <pc:spChg chg="mod">
          <ac:chgData name="James Williams" userId="c957a50b-491f-4d94-b4bc-52aca3e2340d" providerId="ADAL" clId="{24AD1EBB-B856-443B-9200-42FCDD6529A9}" dt="2026-03-16T10:56:15.379" v="2682" actId="207"/>
          <ac:spMkLst>
            <pc:docMk/>
            <pc:sldMk cId="1275510881" sldId="921"/>
            <ac:spMk id="2" creationId="{1C4D83F5-19D4-4BFF-D1EF-759356FD104A}"/>
          </ac:spMkLst>
        </pc:spChg>
        <pc:spChg chg="mod">
          <ac:chgData name="James Williams" userId="c957a50b-491f-4d94-b4bc-52aca3e2340d" providerId="ADAL" clId="{24AD1EBB-B856-443B-9200-42FCDD6529A9}" dt="2026-03-16T10:55:55.862" v="2680" actId="20577"/>
          <ac:spMkLst>
            <pc:docMk/>
            <pc:sldMk cId="1275510881" sldId="921"/>
            <ac:spMk id="3" creationId="{C82346A1-833A-175E-099E-96D9C528B8DC}"/>
          </ac:spMkLst>
        </pc:spChg>
      </pc:sldChg>
      <pc:sldChg chg="add del ord">
        <pc:chgData name="James Williams" userId="c957a50b-491f-4d94-b4bc-52aca3e2340d" providerId="ADAL" clId="{24AD1EBB-B856-443B-9200-42FCDD6529A9}" dt="2026-03-15T10:56:17.972" v="389" actId="2696"/>
        <pc:sldMkLst>
          <pc:docMk/>
          <pc:sldMk cId="543310106" sldId="922"/>
        </pc:sldMkLst>
      </pc:sldChg>
      <pc:sldChg chg="addSp delSp modSp add mod">
        <pc:chgData name="James Williams" userId="c957a50b-491f-4d94-b4bc-52aca3e2340d" providerId="ADAL" clId="{24AD1EBB-B856-443B-9200-42FCDD6529A9}" dt="2026-03-16T11:16:10.874" v="2831" actId="1076"/>
        <pc:sldMkLst>
          <pc:docMk/>
          <pc:sldMk cId="3547028817" sldId="922"/>
        </pc:sldMkLst>
        <pc:spChg chg="mod">
          <ac:chgData name="James Williams" userId="c957a50b-491f-4d94-b4bc-52aca3e2340d" providerId="ADAL" clId="{24AD1EBB-B856-443B-9200-42FCDD6529A9}" dt="2026-03-16T11:12:20.318" v="2796"/>
          <ac:spMkLst>
            <pc:docMk/>
            <pc:sldMk cId="3547028817" sldId="922"/>
            <ac:spMk id="2" creationId="{D63478C7-937C-581B-CB26-022B890D0C14}"/>
          </ac:spMkLst>
        </pc:spChg>
        <pc:spChg chg="mod">
          <ac:chgData name="James Williams" userId="c957a50b-491f-4d94-b4bc-52aca3e2340d" providerId="ADAL" clId="{24AD1EBB-B856-443B-9200-42FCDD6529A9}" dt="2026-03-16T11:15:55.071" v="2826" actId="1076"/>
          <ac:spMkLst>
            <pc:docMk/>
            <pc:sldMk cId="3547028817" sldId="922"/>
            <ac:spMk id="15" creationId="{4C522C76-898D-6100-4F95-8FC2EF1506DF}"/>
          </ac:spMkLst>
        </pc:spChg>
        <pc:graphicFrameChg chg="mod">
          <ac:chgData name="James Williams" userId="c957a50b-491f-4d94-b4bc-52aca3e2340d" providerId="ADAL" clId="{24AD1EBB-B856-443B-9200-42FCDD6529A9}" dt="2026-03-16T11:13:21.923" v="2815" actId="1076"/>
          <ac:graphicFrameMkLst>
            <pc:docMk/>
            <pc:sldMk cId="3547028817" sldId="922"/>
            <ac:graphicFrameMk id="9" creationId="{FB289694-6A1E-D66F-47FB-CFE8B5FCD67B}"/>
          </ac:graphicFrameMkLst>
        </pc:graphicFrameChg>
        <pc:picChg chg="add del mod">
          <ac:chgData name="James Williams" userId="c957a50b-491f-4d94-b4bc-52aca3e2340d" providerId="ADAL" clId="{24AD1EBB-B856-443B-9200-42FCDD6529A9}" dt="2026-03-16T11:15:29.364" v="2819" actId="478"/>
          <ac:picMkLst>
            <pc:docMk/>
            <pc:sldMk cId="3547028817" sldId="922"/>
            <ac:picMk id="6" creationId="{62BAEAF6-B280-CED5-247C-4775C14522D1}"/>
          </ac:picMkLst>
        </pc:picChg>
        <pc:picChg chg="add del mod">
          <ac:chgData name="James Williams" userId="c957a50b-491f-4d94-b4bc-52aca3e2340d" providerId="ADAL" clId="{24AD1EBB-B856-443B-9200-42FCDD6529A9}" dt="2026-03-16T11:15:40.888" v="2824" actId="478"/>
          <ac:picMkLst>
            <pc:docMk/>
            <pc:sldMk cId="3547028817" sldId="922"/>
            <ac:picMk id="11" creationId="{DD03AD12-5304-D071-8F0B-58230082982A}"/>
          </ac:picMkLst>
        </pc:picChg>
        <pc:picChg chg="add mod">
          <ac:chgData name="James Williams" userId="c957a50b-491f-4d94-b4bc-52aca3e2340d" providerId="ADAL" clId="{24AD1EBB-B856-443B-9200-42FCDD6529A9}" dt="2026-03-16T11:16:10.874" v="2831" actId="1076"/>
          <ac:picMkLst>
            <pc:docMk/>
            <pc:sldMk cId="3547028817" sldId="922"/>
            <ac:picMk id="17" creationId="{B10CB928-818D-F964-8FD1-7C8BF86EDF93}"/>
          </ac:picMkLst>
        </pc:picChg>
        <pc:picChg chg="add mod">
          <ac:chgData name="James Williams" userId="c957a50b-491f-4d94-b4bc-52aca3e2340d" providerId="ADAL" clId="{24AD1EBB-B856-443B-9200-42FCDD6529A9}" dt="2026-03-16T11:16:04.659" v="2829" actId="1076"/>
          <ac:picMkLst>
            <pc:docMk/>
            <pc:sldMk cId="3547028817" sldId="922"/>
            <ac:picMk id="19" creationId="{0108C147-3D0D-6759-2012-88E523BE6FD0}"/>
          </ac:picMkLst>
        </pc:picChg>
        <pc:picChg chg="del">
          <ac:chgData name="James Williams" userId="c957a50b-491f-4d94-b4bc-52aca3e2340d" providerId="ADAL" clId="{24AD1EBB-B856-443B-9200-42FCDD6529A9}" dt="2026-03-16T11:06:23.745" v="2697" actId="478"/>
          <ac:picMkLst>
            <pc:docMk/>
            <pc:sldMk cId="3547028817" sldId="922"/>
            <ac:picMk id="23" creationId="{8F8B2DF2-A689-71F9-EF8E-699E07B1BAAE}"/>
          </ac:picMkLst>
        </pc:picChg>
        <pc:picChg chg="del">
          <ac:chgData name="James Williams" userId="c957a50b-491f-4d94-b4bc-52aca3e2340d" providerId="ADAL" clId="{24AD1EBB-B856-443B-9200-42FCDD6529A9}" dt="2026-03-16T11:06:22.759" v="2696" actId="478"/>
          <ac:picMkLst>
            <pc:docMk/>
            <pc:sldMk cId="3547028817" sldId="922"/>
            <ac:picMk id="25" creationId="{938C1218-56E5-DAB2-7FA6-C95BAC8A585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linuxhint.com/bash_echo/"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vitux.com/how-to-output-text-on-linux-shell/"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s://code.visualstudio.com/docs/remote/wsl-tutorial"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a:t>
            </a:fld>
            <a:endParaRPr lang="en-GB"/>
          </a:p>
        </p:txBody>
      </p:sp>
    </p:spTree>
    <p:extLst>
      <p:ext uri="{BB962C8B-B14F-4D97-AF65-F5344CB8AC3E}">
        <p14:creationId xmlns:p14="http://schemas.microsoft.com/office/powerpoint/2010/main" val="2234866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0838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E220F-9EF2-C2A0-49F9-FDB0E820F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37976C-322C-0220-74AB-6EAC3A6634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CB5811-2828-06A7-C656-15BCB7F087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8034B2-3AEA-ACFC-04D0-A9855522B0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9451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42424"/>
                </a:solidFill>
                <a:effectLst/>
                <a:latin typeface="Segoe UI" panose="020B0502040204020203" pitchFamily="34" charset="0"/>
              </a:rPr>
              <a:t>Even noting the key syntax on a tablet/smartphone/notepad is initially helpful for learning. Until we can get hands on in the tutorial.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6732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a:t>
            </a:r>
            <a:r>
              <a:rPr lang="en-GB" sz="1200" b="1" dirty="0"/>
              <a:t>Terminal/Shell </a:t>
            </a:r>
            <a:r>
              <a:rPr lang="en-GB" sz="1200" dirty="0"/>
              <a:t>is part of the OS that provides a </a:t>
            </a:r>
            <a:r>
              <a:rPr lang="en-GB" sz="1200" b="1" dirty="0"/>
              <a:t>CLI interface </a:t>
            </a:r>
            <a:r>
              <a:rPr lang="en-GB" sz="1200" dirty="0"/>
              <a:t>to the Computer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a:t>
            </a:r>
            <a:r>
              <a:rPr lang="en-GB" sz="1200" b="1" dirty="0"/>
              <a:t>Shell</a:t>
            </a:r>
            <a:r>
              <a:rPr lang="en-GB" sz="1200" dirty="0"/>
              <a:t> receives input from the user in the form of commands or program code/scripts, executes them and displays the programs output. </a:t>
            </a:r>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9224144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a:t>
            </a:r>
            <a:r>
              <a:rPr lang="en-GB" sz="1200" b="1" dirty="0"/>
              <a:t>Terminal/Shell </a:t>
            </a:r>
            <a:r>
              <a:rPr lang="en-GB" sz="1200" dirty="0"/>
              <a:t>is part of the OS that provides a </a:t>
            </a:r>
            <a:r>
              <a:rPr lang="en-GB" sz="1200" b="1" dirty="0"/>
              <a:t>CLI interface </a:t>
            </a:r>
            <a:r>
              <a:rPr lang="en-GB" sz="1200" dirty="0"/>
              <a:t>to the Computer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a:t>
            </a:r>
            <a:r>
              <a:rPr lang="en-GB" sz="1200" b="1" dirty="0"/>
              <a:t>Shell</a:t>
            </a:r>
            <a:r>
              <a:rPr lang="en-GB" sz="1200" dirty="0"/>
              <a:t> receives input from the user in the form of commands or program code/scripts, executes them and displays the programs output. </a:t>
            </a:r>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751211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3FAB5D-4194-9983-F16A-17872850BB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4C083D-A842-70D1-56A5-433F30294C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FAD070-6792-ADE8-2D67-AD71C6BEC28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a:t>
            </a:r>
            <a:r>
              <a:rPr lang="en-GB" sz="1200" b="1" dirty="0"/>
              <a:t>Terminal/Shell </a:t>
            </a:r>
            <a:r>
              <a:rPr lang="en-GB" sz="1200" dirty="0"/>
              <a:t>is part of the OS that provides a </a:t>
            </a:r>
            <a:r>
              <a:rPr lang="en-GB" sz="1200" b="1" dirty="0"/>
              <a:t>CLI interface </a:t>
            </a:r>
            <a:r>
              <a:rPr lang="en-GB" sz="1200" dirty="0"/>
              <a:t>to the Computer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a:t>
            </a:r>
            <a:r>
              <a:rPr lang="en-GB" sz="1200" b="1" dirty="0"/>
              <a:t>Shell</a:t>
            </a:r>
            <a:r>
              <a:rPr lang="en-GB" sz="1200" dirty="0"/>
              <a:t> receives input from the user in the form of commands or program code/scripts, executes them and displays the programs output. </a:t>
            </a:r>
          </a:p>
        </p:txBody>
      </p:sp>
      <p:sp>
        <p:nvSpPr>
          <p:cNvPr id="4" name="Slide Number Placeholder 3">
            <a:extLst>
              <a:ext uri="{FF2B5EF4-FFF2-40B4-BE49-F238E27FC236}">
                <a16:creationId xmlns:a16="http://schemas.microsoft.com/office/drawing/2014/main" id="{7A927ED0-B1C8-8726-4BDC-3B1B0A97A0A3}"/>
              </a:ext>
            </a:extLst>
          </p:cNvPr>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4602378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Bg.</a:t>
            </a:r>
            <a:r>
              <a:rPr lang="en-GB" sz="1200" dirty="0"/>
              <a:t> If the path was: #!/bin/sh, this tells the OS to use the original UNIX </a:t>
            </a:r>
            <a:r>
              <a:rPr lang="en-GB" sz="1200" dirty="0" err="1"/>
              <a:t>Bourne</a:t>
            </a:r>
            <a:r>
              <a:rPr lang="en-GB" sz="1200" dirty="0"/>
              <a:t> shell interpreter to process the commands.</a:t>
            </a:r>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1444980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t>Bg. </a:t>
            </a:r>
            <a:r>
              <a:rPr lang="en-GB" sz="1200" dirty="0"/>
              <a:t>For echo options such as –n, –e, \a, \b, \c, etc… </a:t>
            </a:r>
            <a:r>
              <a:rPr lang="en-GB" sz="1200" dirty="0">
                <a:hlinkClick r:id="rId3"/>
              </a:rPr>
              <a:t>click-here</a:t>
            </a:r>
            <a:r>
              <a:rPr lang="en-GB" sz="1200" dirty="0"/>
              <a:t> and </a:t>
            </a:r>
            <a:r>
              <a:rPr lang="en-GB" sz="1200" dirty="0">
                <a:hlinkClick r:id="rId4"/>
              </a:rPr>
              <a:t>here</a:t>
            </a:r>
            <a:r>
              <a:rPr lang="en-GB" sz="1200" dirty="0"/>
              <a: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1527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23984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AAD85-2321-F435-D3A1-B8965151C5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E70AB3-5465-149E-46B3-54A763376E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9F8FD5-59A8-0C66-35B7-D0645835D30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212529"/>
                </a:solidFill>
                <a:latin typeface="-apple-system"/>
              </a:rPr>
              <a:t>S</a:t>
            </a:r>
            <a:r>
              <a:rPr lang="en-GB" b="1" i="0" dirty="0">
                <a:solidFill>
                  <a:srgbClr val="212529"/>
                </a:solidFill>
                <a:effectLst/>
                <a:latin typeface="-apple-system"/>
              </a:rPr>
              <a:t>pecial characters </a:t>
            </a:r>
            <a:r>
              <a:rPr lang="en-GB" b="0" i="0" dirty="0">
                <a:solidFill>
                  <a:srgbClr val="212529"/>
                </a:solidFill>
                <a:effectLst/>
                <a:latin typeface="-apple-system"/>
              </a:rPr>
              <a:t>(e.g. @, #, £, $, ! </a:t>
            </a:r>
            <a:r>
              <a:rPr lang="en-GB" dirty="0">
                <a:solidFill>
                  <a:srgbClr val="212529"/>
                </a:solidFill>
                <a:latin typeface="-apple-system"/>
              </a:rPr>
              <a:t>e</a:t>
            </a:r>
            <a:r>
              <a:rPr lang="en-GB" b="0" i="0" dirty="0">
                <a:solidFill>
                  <a:srgbClr val="212529"/>
                </a:solidFill>
                <a:effectLst/>
                <a:latin typeface="-apple-system"/>
              </a:rPr>
              <a:t>tc…) are escaped using the </a:t>
            </a:r>
            <a:r>
              <a:rPr lang="en-GB" b="1" i="0" dirty="0">
                <a:solidFill>
                  <a:srgbClr val="212529"/>
                </a:solidFill>
                <a:effectLst/>
                <a:latin typeface="-apple-system"/>
              </a:rPr>
              <a:t>backslash</a:t>
            </a:r>
            <a:r>
              <a:rPr lang="en-GB" b="0" i="0" dirty="0">
                <a:solidFill>
                  <a:srgbClr val="212529"/>
                </a:solidFill>
                <a:effectLst/>
                <a:latin typeface="-apple-system"/>
              </a:rPr>
              <a:t> </a:t>
            </a:r>
            <a:r>
              <a:rPr lang="en-GB" dirty="0">
                <a:solidFill>
                  <a:srgbClr val="212529"/>
                </a:solidFill>
                <a:latin typeface="-apple-system"/>
              </a:rPr>
              <a:t>‘</a:t>
            </a:r>
            <a:r>
              <a:rPr lang="en-GB" b="0" i="0" dirty="0">
                <a:solidFill>
                  <a:srgbClr val="212529"/>
                </a:solidFill>
                <a:effectLst/>
                <a:latin typeface="-apple-system"/>
              </a:rPr>
              <a:t>\’ symbol in bash.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529"/>
                </a:solidFill>
                <a:effectLst/>
                <a:latin typeface="-apple-system"/>
                <a:cs typeface="Courier New" panose="02070309020205020404" pitchFamily="49" charset="0"/>
              </a:rPr>
              <a:t>For more information about Variables and Special Variables click here: https://www.tutorialspoint.com/unix/unix-using-variables.htm and here: https://www.tutorialspoint.com/unix/unix-special-variables.htm.</a:t>
            </a:r>
            <a:endParaRPr lang="en-GB" dirty="0">
              <a:latin typeface="Courier New" panose="02070309020205020404" pitchFamily="49" charset="0"/>
              <a:cs typeface="Courier New" panose="02070309020205020404" pitchFamily="49" charset="0"/>
            </a:endParaRPr>
          </a:p>
        </p:txBody>
      </p:sp>
      <p:sp>
        <p:nvSpPr>
          <p:cNvPr id="4" name="Slide Number Placeholder 3">
            <a:extLst>
              <a:ext uri="{FF2B5EF4-FFF2-40B4-BE49-F238E27FC236}">
                <a16:creationId xmlns:a16="http://schemas.microsoft.com/office/drawing/2014/main" id="{5D99BDF4-D819-ADBC-4FC9-578BAA18AD84}"/>
              </a:ext>
            </a:extLst>
          </p:cNvPr>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34801143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212529"/>
                </a:solidFill>
                <a:latin typeface="-apple-system"/>
              </a:rPr>
              <a:t>S</a:t>
            </a:r>
            <a:r>
              <a:rPr lang="en-GB" b="1" i="0" dirty="0">
                <a:solidFill>
                  <a:srgbClr val="212529"/>
                </a:solidFill>
                <a:effectLst/>
                <a:latin typeface="-apple-system"/>
              </a:rPr>
              <a:t>pecial characters </a:t>
            </a:r>
            <a:r>
              <a:rPr lang="en-GB" b="0" i="0" dirty="0">
                <a:solidFill>
                  <a:srgbClr val="212529"/>
                </a:solidFill>
                <a:effectLst/>
                <a:latin typeface="-apple-system"/>
              </a:rPr>
              <a:t>(e.g. @, #, £, $, ! </a:t>
            </a:r>
            <a:r>
              <a:rPr lang="en-GB" dirty="0">
                <a:solidFill>
                  <a:srgbClr val="212529"/>
                </a:solidFill>
                <a:latin typeface="-apple-system"/>
              </a:rPr>
              <a:t>e</a:t>
            </a:r>
            <a:r>
              <a:rPr lang="en-GB" b="0" i="0" dirty="0">
                <a:solidFill>
                  <a:srgbClr val="212529"/>
                </a:solidFill>
                <a:effectLst/>
                <a:latin typeface="-apple-system"/>
              </a:rPr>
              <a:t>tc…) are escaped using the </a:t>
            </a:r>
            <a:r>
              <a:rPr lang="en-GB" b="1" i="0" dirty="0">
                <a:solidFill>
                  <a:srgbClr val="212529"/>
                </a:solidFill>
                <a:effectLst/>
                <a:latin typeface="-apple-system"/>
              </a:rPr>
              <a:t>backslash</a:t>
            </a:r>
            <a:r>
              <a:rPr lang="en-GB" b="0" i="0" dirty="0">
                <a:solidFill>
                  <a:srgbClr val="212529"/>
                </a:solidFill>
                <a:effectLst/>
                <a:latin typeface="-apple-system"/>
              </a:rPr>
              <a:t> </a:t>
            </a:r>
            <a:r>
              <a:rPr lang="en-GB" dirty="0">
                <a:solidFill>
                  <a:srgbClr val="212529"/>
                </a:solidFill>
                <a:latin typeface="-apple-system"/>
              </a:rPr>
              <a:t>‘</a:t>
            </a:r>
            <a:r>
              <a:rPr lang="en-GB" b="0" i="0" dirty="0">
                <a:solidFill>
                  <a:srgbClr val="212529"/>
                </a:solidFill>
                <a:effectLst/>
                <a:latin typeface="-apple-system"/>
              </a:rPr>
              <a:t>\’ symbol in bash.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529"/>
                </a:solidFill>
                <a:effectLst/>
                <a:latin typeface="-apple-system"/>
                <a:cs typeface="Courier New" panose="02070309020205020404" pitchFamily="49" charset="0"/>
              </a:rPr>
              <a:t>For more information about Variables and Special Variables click here: https://www.tutorialspoint.com/unix/unix-using-variables.htm and here: https://www.tutorialspoint.com/unix/unix-special-variables.htm.</a:t>
            </a:r>
            <a:endParaRPr lang="en-GB" dirty="0">
              <a:latin typeface="Courier New" panose="02070309020205020404" pitchFamily="49" charset="0"/>
              <a:cs typeface="Courier New" panose="02070309020205020404" pitchFamily="49" charset="0"/>
            </a:endParaRPr>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14814660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#!/bin/bash</a:t>
            </a:r>
          </a:p>
          <a:p>
            <a:endParaRPr lang="en-GB" dirty="0"/>
          </a:p>
          <a:p>
            <a:r>
              <a:rPr lang="en-GB" dirty="0" err="1"/>
              <a:t>VarString</a:t>
            </a:r>
            <a:r>
              <a:rPr lang="en-GB" dirty="0"/>
              <a:t>="Hi, my name is"</a:t>
            </a:r>
          </a:p>
          <a:p>
            <a:r>
              <a:rPr lang="en-GB" dirty="0" err="1"/>
              <a:t>VarName</a:t>
            </a:r>
            <a:r>
              <a:rPr lang="en-GB" dirty="0"/>
              <a:t>="Tommy"</a:t>
            </a:r>
          </a:p>
          <a:p>
            <a:r>
              <a:rPr lang="en-GB" dirty="0" err="1"/>
              <a:t>VarAge</a:t>
            </a:r>
            <a:r>
              <a:rPr lang="en-GB" dirty="0"/>
              <a:t>="25"</a:t>
            </a:r>
          </a:p>
          <a:p>
            <a:endParaRPr lang="en-GB" dirty="0"/>
          </a:p>
          <a:p>
            <a:r>
              <a:rPr lang="en-GB" dirty="0"/>
              <a:t>echo $</a:t>
            </a:r>
            <a:r>
              <a:rPr lang="en-GB" dirty="0" err="1"/>
              <a:t>VarString</a:t>
            </a:r>
            <a:r>
              <a:rPr lang="en-GB" dirty="0"/>
              <a:t> $</a:t>
            </a:r>
            <a:r>
              <a:rPr lang="en-GB" dirty="0" err="1"/>
              <a:t>VarName</a:t>
            </a:r>
            <a:r>
              <a:rPr lang="en-GB" dirty="0"/>
              <a:t> and I am $</a:t>
            </a:r>
            <a:r>
              <a:rPr lang="en-GB" dirty="0" err="1"/>
              <a:t>VarAge</a:t>
            </a:r>
            <a:r>
              <a:rPr lang="en-GB" dirty="0"/>
              <a:t> years old.</a:t>
            </a:r>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7784019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 sum is </a:t>
            </a:r>
            <a:r>
              <a:rPr lang="en-US" dirty="0"/>
              <a:t>the total result obtained by adding two or more numbers</a:t>
            </a:r>
            <a:r>
              <a:rPr lang="en-US"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1707507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303ACD-DA03-F99E-7AC3-67CD2EE9E4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C5EF03-A1E5-CB92-448C-D1AAFAD5BA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8382EC-CAE2-B167-677C-FEFDC1F825C6}"/>
              </a:ext>
            </a:extLst>
          </p:cNvPr>
          <p:cNvSpPr>
            <a:spLocks noGrp="1"/>
          </p:cNvSpPr>
          <p:nvPr>
            <p:ph type="body" idx="1"/>
          </p:nvPr>
        </p:nvSpPr>
        <p:spPr/>
        <p:txBody>
          <a:bodyPr/>
          <a:lstStyle/>
          <a:p>
            <a:r>
              <a:rPr lang="es-ES" sz="1200" b="0" i="0" kern="1200" dirty="0">
                <a:solidFill>
                  <a:schemeClr val="tx1"/>
                </a:solidFill>
                <a:effectLst/>
                <a:latin typeface="+mn-lt"/>
                <a:ea typeface="+mn-ea"/>
                <a:cs typeface="+mn-cs"/>
              </a:rPr>
              <a:t>x="5"</a:t>
            </a:r>
          </a:p>
          <a:p>
            <a:r>
              <a:rPr lang="es-ES" sz="1200" b="0" i="0" kern="1200" dirty="0">
                <a:solidFill>
                  <a:schemeClr val="tx1"/>
                </a:solidFill>
                <a:effectLst/>
                <a:latin typeface="+mn-lt"/>
                <a:ea typeface="+mn-ea"/>
                <a:cs typeface="+mn-cs"/>
              </a:rPr>
              <a:t>y="6"</a:t>
            </a:r>
          </a:p>
          <a:p>
            <a:r>
              <a:rPr lang="es-ES" sz="1200" b="0" i="0" kern="1200" dirty="0">
                <a:solidFill>
                  <a:schemeClr val="tx1"/>
                </a:solidFill>
                <a:effectLst/>
                <a:latin typeface="+mn-lt"/>
                <a:ea typeface="+mn-ea"/>
                <a:cs typeface="+mn-cs"/>
              </a:rPr>
              <a:t>echo $(( x + 1 ))  </a:t>
            </a:r>
          </a:p>
          <a:p>
            <a:r>
              <a:rPr lang="es-ES" sz="1200" b="0" i="0" kern="1200" dirty="0">
                <a:solidFill>
                  <a:schemeClr val="tx1"/>
                </a:solidFill>
                <a:effectLst/>
                <a:latin typeface="+mn-lt"/>
                <a:ea typeface="+mn-ea"/>
                <a:cs typeface="+mn-cs"/>
              </a:rPr>
              <a:t>echo $(( y + 1 ))   </a:t>
            </a:r>
          </a:p>
          <a:p>
            <a:r>
              <a:rPr lang="es-ES" sz="1200" b="0" i="0" kern="1200" dirty="0">
                <a:solidFill>
                  <a:schemeClr val="tx1"/>
                </a:solidFill>
                <a:effectLst/>
                <a:latin typeface="+mn-lt"/>
                <a:ea typeface="+mn-ea"/>
                <a:cs typeface="+mn-cs"/>
              </a:rPr>
              <a:t># Outputs 6</a:t>
            </a:r>
          </a:p>
          <a:p>
            <a:r>
              <a:rPr lang="es-ES" sz="1200" b="0" i="0" kern="1200" dirty="0">
                <a:solidFill>
                  <a:schemeClr val="tx1"/>
                </a:solidFill>
                <a:effectLst/>
                <a:latin typeface="+mn-lt"/>
                <a:ea typeface="+mn-ea"/>
                <a:cs typeface="+mn-cs"/>
              </a:rPr>
              <a:t># Outputs 7 </a:t>
            </a:r>
          </a:p>
          <a:p>
            <a:r>
              <a:rPr lang="es-ES" sz="1200" b="0" i="0" kern="1200" dirty="0">
                <a:solidFill>
                  <a:schemeClr val="tx1"/>
                </a:solidFill>
                <a:effectLst/>
                <a:latin typeface="+mn-lt"/>
                <a:ea typeface="+mn-ea"/>
                <a:cs typeface="+mn-cs"/>
              </a:rPr>
              <a:t># :o)</a:t>
            </a:r>
            <a:endParaRPr lang="en-GB" dirty="0"/>
          </a:p>
        </p:txBody>
      </p:sp>
      <p:sp>
        <p:nvSpPr>
          <p:cNvPr id="4" name="Slide Number Placeholder 3">
            <a:extLst>
              <a:ext uri="{FF2B5EF4-FFF2-40B4-BE49-F238E27FC236}">
                <a16:creationId xmlns:a16="http://schemas.microsoft.com/office/drawing/2014/main" id="{4271DBAC-9D83-F7D1-DFCE-A25427AC1ED3}"/>
              </a:ext>
            </a:extLst>
          </p:cNvPr>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31606037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#!/bin/bash</a:t>
            </a:r>
          </a:p>
          <a:p>
            <a:endParaRPr lang="en-US" dirty="0"/>
          </a:p>
          <a:p>
            <a:r>
              <a:rPr lang="en-US" dirty="0"/>
              <a:t>echo "What is your </a:t>
            </a:r>
            <a:r>
              <a:rPr lang="en-US" dirty="0" err="1"/>
              <a:t>SuperHero</a:t>
            </a:r>
            <a:r>
              <a:rPr lang="en-US" dirty="0"/>
              <a:t> name?"</a:t>
            </a:r>
          </a:p>
          <a:p>
            <a:r>
              <a:rPr lang="en-US" dirty="0"/>
              <a:t>read </a:t>
            </a:r>
            <a:r>
              <a:rPr lang="en-US" dirty="0" err="1"/>
              <a:t>Hero_name</a:t>
            </a:r>
            <a:endParaRPr lang="en-US" dirty="0"/>
          </a:p>
          <a:p>
            <a:r>
              <a:rPr lang="en-US" dirty="0"/>
              <a:t>echo "Hello, $</a:t>
            </a:r>
            <a:r>
              <a:rPr lang="en-US" dirty="0" err="1"/>
              <a:t>Hero_name</a:t>
            </a:r>
            <a:r>
              <a:rPr lang="en-US" dirty="0"/>
              <a:t>“</a:t>
            </a:r>
          </a:p>
          <a:p>
            <a:r>
              <a:rPr lang="en-US" dirty="0"/>
              <a:t>-</a:t>
            </a:r>
            <a:endParaRPr lang="en-GB" dirty="0"/>
          </a:p>
          <a:p>
            <a:r>
              <a:rPr lang="en-GB" dirty="0"/>
              <a:t>Note: In bash you can use the read command as the equivalent to the Bat pause command to pause the output e.g. ‘</a:t>
            </a:r>
            <a:r>
              <a:rPr lang="en-GB" b="1" dirty="0">
                <a:solidFill>
                  <a:srgbClr val="7A0874"/>
                </a:solidFill>
                <a:effectLst/>
                <a:latin typeface="Consolas" panose="020B0609020204030204" pitchFamily="49" charset="0"/>
              </a:rPr>
              <a:t>read</a:t>
            </a:r>
            <a:r>
              <a:rPr lang="en-GB" dirty="0"/>
              <a:t> </a:t>
            </a:r>
            <a:r>
              <a:rPr lang="en-GB" dirty="0">
                <a:solidFill>
                  <a:srgbClr val="660033"/>
                </a:solidFill>
                <a:effectLst/>
                <a:latin typeface="Consolas" panose="020B0609020204030204" pitchFamily="49" charset="0"/>
              </a:rPr>
              <a:t>-p</a:t>
            </a:r>
            <a:r>
              <a:rPr lang="en-GB" dirty="0"/>
              <a:t> </a:t>
            </a:r>
            <a:r>
              <a:rPr lang="en-GB" dirty="0">
                <a:solidFill>
                  <a:srgbClr val="FF0000"/>
                </a:solidFill>
                <a:effectLst/>
                <a:latin typeface="Consolas" panose="020B0609020204030204" pitchFamily="49" charset="0"/>
              </a:rPr>
              <a:t>“Press any key to continue ...”.</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16434723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#!/bin/bash</a:t>
            </a:r>
          </a:p>
          <a:p>
            <a:endParaRPr lang="en-US" dirty="0"/>
          </a:p>
          <a:p>
            <a:r>
              <a:rPr lang="en-US" dirty="0"/>
              <a:t>read -p "Enter Username? " </a:t>
            </a:r>
            <a:r>
              <a:rPr lang="en-US" dirty="0" err="1"/>
              <a:t>vName</a:t>
            </a:r>
            <a:endParaRPr lang="en-US" dirty="0"/>
          </a:p>
          <a:p>
            <a:r>
              <a:rPr lang="en-US" dirty="0"/>
              <a:t>echo "Your Username is:" $</a:t>
            </a:r>
            <a:r>
              <a:rPr lang="en-US" dirty="0" err="1"/>
              <a:t>vName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5841475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 Bash doesn’t have a ‘</a:t>
            </a:r>
            <a:r>
              <a:rPr lang="en-US" sz="1200" dirty="0" err="1"/>
              <a:t>goto</a:t>
            </a:r>
            <a:r>
              <a:rPr lang="en-US" sz="1200" dirty="0"/>
              <a:t> command like Batch, but we can achieve the same thing using </a:t>
            </a:r>
            <a:r>
              <a:rPr lang="en-US" sz="1200" dirty="0" err="1"/>
              <a:t>fucntions</a:t>
            </a: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#!/bin/bash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"Guess number between 1 and 10?: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read number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if [ $number == 7 ];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"Congratulations, You guessed the Magic number."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else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"Number $number is not the Magic number."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Fi</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t>Bg. </a:t>
            </a:r>
            <a:r>
              <a:rPr lang="en-GB" sz="1200" b="1" dirty="0"/>
              <a:t>Tips: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 or -</a:t>
            </a:r>
            <a:r>
              <a:rPr lang="en-GB" sz="1200" dirty="0" err="1"/>
              <a:t>eq</a:t>
            </a:r>
            <a:r>
              <a:rPr lang="en-GB" sz="1200" dirty="0"/>
              <a:t> </a:t>
            </a:r>
            <a:r>
              <a:rPr lang="en-GB" sz="1200" b="0" dirty="0"/>
              <a:t>can be used for the ‘equal to’ operator.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if statements and if-else statements can be </a:t>
            </a:r>
            <a:r>
              <a:rPr lang="en-GB" sz="1200" b="1" dirty="0"/>
              <a:t>nested</a:t>
            </a:r>
            <a:r>
              <a:rPr lang="en-GB" sz="1200" dirty="0"/>
              <a:t> inside other if or if-else statements.</a:t>
            </a:r>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5498371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12787595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#!/bin/bash</a:t>
            </a:r>
          </a:p>
          <a:p>
            <a:endParaRPr lang="en-GB" dirty="0"/>
          </a:p>
          <a:p>
            <a:r>
              <a:rPr lang="en-GB" dirty="0"/>
              <a:t>echo -e "\e[1;47m\e[1;31mShopping list: \e[0m"</a:t>
            </a:r>
          </a:p>
          <a:p>
            <a:r>
              <a:rPr lang="en-GB" dirty="0"/>
              <a:t>for Shopping in *</a:t>
            </a:r>
            <a:r>
              <a:rPr lang="en-GB" dirty="0" err="1"/>
              <a:t>OatyBars</a:t>
            </a:r>
            <a:r>
              <a:rPr lang="en-GB" dirty="0"/>
              <a:t> *Apples *Wraps *Salad</a:t>
            </a:r>
          </a:p>
          <a:p>
            <a:r>
              <a:rPr lang="en-GB" dirty="0"/>
              <a:t>do</a:t>
            </a:r>
          </a:p>
          <a:p>
            <a:r>
              <a:rPr lang="en-GB" dirty="0"/>
              <a:t>	echo -e "\e[1;33m $Shopping \e[0m"</a:t>
            </a:r>
          </a:p>
          <a:p>
            <a:r>
              <a:rPr lang="en-GB" dirty="0"/>
              <a:t>done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75800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#!/bin/bash</a:t>
            </a:r>
          </a:p>
          <a:p>
            <a:endParaRPr lang="en-US" dirty="0"/>
          </a:p>
          <a:p>
            <a:r>
              <a:rPr lang="en-US" dirty="0"/>
              <a:t>echo "Shopping list:"</a:t>
            </a:r>
          </a:p>
          <a:p>
            <a:r>
              <a:rPr lang="en-US" dirty="0"/>
              <a:t>for Shopping in *</a:t>
            </a:r>
            <a:r>
              <a:rPr lang="en-US" dirty="0" err="1"/>
              <a:t>OatyBars</a:t>
            </a:r>
            <a:r>
              <a:rPr lang="en-US" dirty="0"/>
              <a:t> *Apples *Wraps *Salad</a:t>
            </a:r>
          </a:p>
          <a:p>
            <a:r>
              <a:rPr lang="en-US" dirty="0"/>
              <a:t>do</a:t>
            </a:r>
          </a:p>
          <a:p>
            <a:r>
              <a:rPr lang="en-US" dirty="0"/>
              <a:t>	echo "$Shopping"</a:t>
            </a:r>
          </a:p>
          <a:p>
            <a:r>
              <a:rPr lang="en-US" dirty="0"/>
              <a:t>done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55152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02124"/>
                </a:solidFill>
                <a:effectLst/>
                <a:latin typeface="Google Sans"/>
              </a:rPr>
              <a:t>The value null means that </a:t>
            </a:r>
            <a:r>
              <a:rPr lang="en-US" b="0" i="0" dirty="0">
                <a:solidFill>
                  <a:srgbClr val="040C28"/>
                </a:solidFill>
                <a:effectLst/>
                <a:latin typeface="Google Sans"/>
              </a:rPr>
              <a:t>no value exists</a:t>
            </a:r>
            <a:r>
              <a:rPr lang="en-US" b="0" i="0" dirty="0">
                <a:solidFill>
                  <a:srgbClr val="202124"/>
                </a:solidFill>
                <a:effectLst/>
                <a:latin typeface="Google Sans"/>
              </a:rPr>
              <a:t>.</a:t>
            </a:r>
          </a:p>
          <a:p>
            <a:r>
              <a:rPr lang="en-US" b="0" i="0" dirty="0">
                <a:solidFill>
                  <a:srgbClr val="4D5156"/>
                </a:solidFill>
                <a:effectLst/>
                <a:latin typeface="Google Sans"/>
              </a:rPr>
              <a:t>Inside square [[ ]] brackets, </a:t>
            </a:r>
            <a:r>
              <a:rPr lang="en-US" b="0" i="0" dirty="0">
                <a:solidFill>
                  <a:srgbClr val="040C28"/>
                </a:solidFill>
                <a:effectLst/>
                <a:latin typeface="Google Sans"/>
              </a:rPr>
              <a:t>== is a pattern matching operator for strings, and = is a straight equality comparison</a:t>
            </a:r>
            <a:r>
              <a:rPr lang="en-US" b="0" i="0" dirty="0">
                <a:solidFill>
                  <a:srgbClr val="4D5156"/>
                </a:solidFill>
                <a:effectLst/>
                <a:latin typeface="Google Sans"/>
              </a:rPr>
              <a:t>.</a:t>
            </a:r>
            <a:endParaRPr lang="en-GB" sz="1200" dirty="0"/>
          </a:p>
          <a:p>
            <a:r>
              <a:rPr lang="en-GB" sz="1200" dirty="0"/>
              <a:t>The -e flag is used to output colour. The -n flag returns true when a string is not null and –e is used to interpret the \007 ASCII bell character. Both are required to produce the beep in the script. </a:t>
            </a:r>
          </a:p>
          <a:p>
            <a:r>
              <a:rPr lang="en-GB" sz="1200" dirty="0"/>
              <a:t>For more information click here: https://thecodingbot.com/what-is-ne-in-a-bashshell-script/.</a:t>
            </a:r>
            <a:endParaRPr lang="en-GB" dirty="0"/>
          </a:p>
          <a:p>
            <a:r>
              <a:rPr lang="en-GB" dirty="0"/>
              <a:t>Tips: /n = newline in bash. </a:t>
            </a:r>
            <a:br>
              <a:rPr lang="en-GB" dirty="0"/>
            </a:br>
            <a:r>
              <a:rPr lang="en-GB" dirty="0"/>
              <a:t>A backslash \ is the escape character in bash that preserves the literal value of the next character.</a:t>
            </a:r>
          </a:p>
          <a:p>
            <a:r>
              <a:rPr lang="en-GB" dirty="0"/>
              <a:t>#!/bin/bash</a:t>
            </a:r>
          </a:p>
          <a:p>
            <a:endParaRPr lang="en-GB" dirty="0"/>
          </a:p>
          <a:p>
            <a:r>
              <a:rPr lang="en-GB" dirty="0" err="1"/>
              <a:t>UserInput</a:t>
            </a:r>
            <a:r>
              <a:rPr lang="en-GB" dirty="0"/>
              <a:t>=null</a:t>
            </a:r>
          </a:p>
          <a:p>
            <a:r>
              <a:rPr lang="en-GB" dirty="0"/>
              <a:t>until [ $</a:t>
            </a:r>
            <a:r>
              <a:rPr lang="en-GB" dirty="0" err="1"/>
              <a:t>UserInput</a:t>
            </a:r>
            <a:r>
              <a:rPr lang="en-GB" dirty="0"/>
              <a:t> = "exit" ]</a:t>
            </a:r>
          </a:p>
          <a:p>
            <a:r>
              <a:rPr lang="en-GB" dirty="0"/>
              <a:t>	do</a:t>
            </a:r>
          </a:p>
          <a:p>
            <a:r>
              <a:rPr lang="en-GB" dirty="0"/>
              <a:t>	echo "Enter the secret word to exit the program:"</a:t>
            </a:r>
          </a:p>
          <a:p>
            <a:r>
              <a:rPr lang="en-GB" dirty="0"/>
              <a:t>	read </a:t>
            </a:r>
            <a:r>
              <a:rPr lang="en-GB" dirty="0" err="1"/>
              <a:t>UserInput</a:t>
            </a:r>
            <a:endParaRPr lang="en-GB" dirty="0"/>
          </a:p>
          <a:p>
            <a:r>
              <a:rPr lang="en-GB" dirty="0"/>
              <a:t>	if [ $</a:t>
            </a:r>
            <a:r>
              <a:rPr lang="en-GB" dirty="0" err="1"/>
              <a:t>UserInput</a:t>
            </a:r>
            <a:r>
              <a:rPr lang="en-GB" dirty="0"/>
              <a:t> == "exit" ]; </a:t>
            </a:r>
          </a:p>
          <a:p>
            <a:r>
              <a:rPr lang="en-GB" dirty="0"/>
              <a:t>	then</a:t>
            </a:r>
          </a:p>
          <a:p>
            <a:r>
              <a:rPr lang="en-GB" dirty="0"/>
              <a:t>	echo -ne '\007'</a:t>
            </a:r>
          </a:p>
          <a:p>
            <a:r>
              <a:rPr lang="en-GB" dirty="0"/>
              <a:t>	echo "Congratulations. You're Free."</a:t>
            </a:r>
          </a:p>
          <a:p>
            <a:r>
              <a:rPr lang="en-GB" dirty="0"/>
              <a:t>	else</a:t>
            </a:r>
          </a:p>
          <a:p>
            <a:r>
              <a:rPr lang="en-GB" dirty="0"/>
              <a:t>	echo -e "\e[1;47m \e[1;31m &lt;&lt; WRONG HAHA. Try Again. &gt;&gt; \e[0m"</a:t>
            </a:r>
          </a:p>
          <a:p>
            <a:r>
              <a:rPr lang="en-GB" dirty="0"/>
              <a:t>	fi</a:t>
            </a:r>
          </a:p>
          <a:p>
            <a:r>
              <a:rPr lang="en-GB" dirty="0"/>
              <a:t>done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62161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err="1">
                <a:solidFill>
                  <a:schemeClr val="tx1"/>
                </a:solidFill>
                <a:effectLst/>
                <a:latin typeface="+mn-lt"/>
                <a:ea typeface="+mn-ea"/>
                <a:cs typeface="+mn-cs"/>
              </a:rPr>
              <a:t>UserInput</a:t>
            </a:r>
            <a:r>
              <a:rPr lang="en-GB" sz="1200" b="1" kern="1200" dirty="0">
                <a:solidFill>
                  <a:schemeClr val="tx1"/>
                </a:solidFill>
                <a:effectLst/>
                <a:latin typeface="+mn-lt"/>
                <a:ea typeface="+mn-ea"/>
                <a:cs typeface="+mn-cs"/>
              </a:rPr>
              <a:t>=null </a:t>
            </a:r>
            <a:r>
              <a:rPr lang="en-GB" sz="1200" kern="1200" dirty="0">
                <a:solidFill>
                  <a:schemeClr val="tx1"/>
                </a:solidFill>
                <a:effectLst/>
                <a:latin typeface="+mn-lt"/>
                <a:ea typeface="+mn-ea"/>
                <a:cs typeface="+mn-cs"/>
              </a:rPr>
              <a:t>- sets the variable to the literal string "null". It’s used to initialize the variable to something that is not ‘exit’, so the until condition evaluates false at the start and the loop runs until the user enters ‘exit’.</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27324408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80797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20537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DCEAC-D3A2-CD2F-E3A1-8D75C35795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E08F1D-44F2-FF3D-0917-8DA293DFCF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06BA35-BCC6-3B51-06F6-7C39DCED4747}"/>
              </a:ext>
            </a:extLst>
          </p:cNvPr>
          <p:cNvSpPr>
            <a:spLocks noGrp="1"/>
          </p:cNvSpPr>
          <p:nvPr>
            <p:ph type="body" idx="1"/>
          </p:nvPr>
        </p:nvSpPr>
        <p:spPr/>
        <p:txBody>
          <a:bodyPr/>
          <a:lstStyle/>
          <a:p>
            <a:r>
              <a:rPr lang="en-US" dirty="0"/>
              <a:t>#!/bin/bash</a:t>
            </a:r>
          </a:p>
          <a:p>
            <a:endParaRPr lang="en-US" dirty="0"/>
          </a:p>
          <a:p>
            <a:r>
              <a:rPr lang="en-US" dirty="0"/>
              <a:t>MAGIC_NUMBER=7</a:t>
            </a:r>
          </a:p>
          <a:p>
            <a:endParaRPr lang="en-US" dirty="0"/>
          </a:p>
          <a:p>
            <a:r>
              <a:rPr lang="en-US" dirty="0"/>
              <a:t>while true; do</a:t>
            </a:r>
          </a:p>
          <a:p>
            <a:r>
              <a:rPr lang="en-US" dirty="0"/>
              <a:t>    echo -n "Guess number between 1 and 10?: "</a:t>
            </a:r>
          </a:p>
          <a:p>
            <a:r>
              <a:rPr lang="en-US" dirty="0"/>
              <a:t>    read number</a:t>
            </a:r>
          </a:p>
          <a:p>
            <a:endParaRPr lang="en-US" dirty="0"/>
          </a:p>
          <a:p>
            <a:r>
              <a:rPr lang="en-US" dirty="0"/>
              <a:t>    if [ "$number" -eq "$MAGIC_NUMBER" ]; then</a:t>
            </a:r>
          </a:p>
          <a:p>
            <a:r>
              <a:rPr lang="en-US" dirty="0"/>
              <a:t>        echo "Congratulations, You guessed the Magic number."</a:t>
            </a:r>
          </a:p>
          <a:p>
            <a:r>
              <a:rPr lang="en-US" dirty="0"/>
              <a:t>        break</a:t>
            </a:r>
          </a:p>
          <a:p>
            <a:r>
              <a:rPr lang="en-US" dirty="0"/>
              <a:t>    else</a:t>
            </a:r>
          </a:p>
          <a:p>
            <a:r>
              <a:rPr lang="en-US" dirty="0"/>
              <a:t>        echo "Number $number is not the Magic number. Try again."</a:t>
            </a:r>
          </a:p>
          <a:p>
            <a:r>
              <a:rPr lang="en-US" dirty="0"/>
              <a:t>    fi</a:t>
            </a:r>
          </a:p>
          <a:p>
            <a:r>
              <a:rPr lang="en-US" dirty="0"/>
              <a:t>done</a:t>
            </a:r>
            <a:endParaRPr lang="en-GB" dirty="0"/>
          </a:p>
        </p:txBody>
      </p:sp>
      <p:sp>
        <p:nvSpPr>
          <p:cNvPr id="4" name="Slide Number Placeholder 3">
            <a:extLst>
              <a:ext uri="{FF2B5EF4-FFF2-40B4-BE49-F238E27FC236}">
                <a16:creationId xmlns:a16="http://schemas.microsoft.com/office/drawing/2014/main" id="{0ED36F6D-1279-7C7E-19CA-5BCC6968AC1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37653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AD432-A7AA-1F1E-30A6-59B591BD40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CB37F6-B078-6CC3-7A7B-20410C6410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4CF448-2135-48B1-EF30-7D82F61433F3}"/>
              </a:ext>
            </a:extLst>
          </p:cNvPr>
          <p:cNvSpPr>
            <a:spLocks noGrp="1"/>
          </p:cNvSpPr>
          <p:nvPr>
            <p:ph type="body" idx="1"/>
          </p:nvPr>
        </p:nvSpPr>
        <p:spPr/>
        <p:txBody>
          <a:bodyPr/>
          <a:lstStyle/>
          <a:p>
            <a:r>
              <a:rPr lang="en-US" b="0" i="0" dirty="0">
                <a:solidFill>
                  <a:srgbClr val="202124"/>
                </a:solidFill>
                <a:effectLst/>
                <a:latin typeface="Google Sans"/>
              </a:rPr>
              <a:t>The value null means that </a:t>
            </a:r>
            <a:r>
              <a:rPr lang="en-US" b="0" i="0" dirty="0">
                <a:solidFill>
                  <a:srgbClr val="040C28"/>
                </a:solidFill>
                <a:effectLst/>
                <a:latin typeface="Google Sans"/>
              </a:rPr>
              <a:t>no value exists</a:t>
            </a:r>
            <a:r>
              <a:rPr lang="en-US" b="0" i="0" dirty="0">
                <a:solidFill>
                  <a:srgbClr val="202124"/>
                </a:solidFill>
                <a:effectLst/>
                <a:latin typeface="Google Sans"/>
              </a:rPr>
              <a:t>.</a:t>
            </a:r>
          </a:p>
          <a:p>
            <a:r>
              <a:rPr lang="en-US" b="0" i="0" dirty="0">
                <a:solidFill>
                  <a:srgbClr val="4D5156"/>
                </a:solidFill>
                <a:effectLst/>
                <a:latin typeface="Google Sans"/>
              </a:rPr>
              <a:t>Inside square [[ ]] brackets, </a:t>
            </a:r>
            <a:r>
              <a:rPr lang="en-US" b="0" i="0" dirty="0">
                <a:solidFill>
                  <a:srgbClr val="040C28"/>
                </a:solidFill>
                <a:effectLst/>
                <a:latin typeface="Google Sans"/>
              </a:rPr>
              <a:t>== is a pattern matching operator for strings, and = is a straight equality comparison</a:t>
            </a:r>
            <a:r>
              <a:rPr lang="en-US" b="0" i="0" dirty="0">
                <a:solidFill>
                  <a:srgbClr val="4D5156"/>
                </a:solidFill>
                <a:effectLst/>
                <a:latin typeface="Google Sans"/>
              </a:rPr>
              <a:t>.</a:t>
            </a:r>
            <a:endParaRPr lang="en-GB" sz="1200" dirty="0"/>
          </a:p>
          <a:p>
            <a:r>
              <a:rPr lang="en-GB" sz="1200" dirty="0"/>
              <a:t>The -e flag is used to output colour. The -n flag returns true when a string is not null and –e is used to interpret the \007 ASCII bell character. Both are required to produce the beep in the script. </a:t>
            </a:r>
          </a:p>
          <a:p>
            <a:r>
              <a:rPr lang="en-GB" sz="1200" dirty="0"/>
              <a:t>For more information click here: https://thecodingbot.com/what-is-ne-in-a-bashshell-script/.</a:t>
            </a:r>
            <a:endParaRPr lang="en-GB" dirty="0"/>
          </a:p>
          <a:p>
            <a:r>
              <a:rPr lang="en-GB" dirty="0"/>
              <a:t>Tips: /n = newline in bash. </a:t>
            </a:r>
            <a:br>
              <a:rPr lang="en-GB" dirty="0"/>
            </a:br>
            <a:r>
              <a:rPr lang="en-GB" dirty="0"/>
              <a:t>A backslash \ is the escape character in bash that preserves the literal value of the next character.</a:t>
            </a:r>
          </a:p>
          <a:p>
            <a:r>
              <a:rPr lang="en-GB" dirty="0"/>
              <a:t>#!/bin/bash</a:t>
            </a:r>
          </a:p>
          <a:p>
            <a:endParaRPr lang="en-GB" dirty="0"/>
          </a:p>
          <a:p>
            <a:r>
              <a:rPr lang="en-GB" dirty="0" err="1"/>
              <a:t>UserInput</a:t>
            </a:r>
            <a:r>
              <a:rPr lang="en-GB" dirty="0"/>
              <a:t>=null</a:t>
            </a:r>
          </a:p>
          <a:p>
            <a:r>
              <a:rPr lang="en-GB" dirty="0"/>
              <a:t>until [ $</a:t>
            </a:r>
            <a:r>
              <a:rPr lang="en-GB" dirty="0" err="1"/>
              <a:t>UserInput</a:t>
            </a:r>
            <a:r>
              <a:rPr lang="en-GB" dirty="0"/>
              <a:t> = "exit" ]</a:t>
            </a:r>
          </a:p>
          <a:p>
            <a:r>
              <a:rPr lang="en-GB" dirty="0"/>
              <a:t>	do</a:t>
            </a:r>
          </a:p>
          <a:p>
            <a:r>
              <a:rPr lang="en-GB" dirty="0"/>
              <a:t>	echo "Enter the secret word to exit the program:"</a:t>
            </a:r>
          </a:p>
          <a:p>
            <a:r>
              <a:rPr lang="en-GB" dirty="0"/>
              <a:t>	read </a:t>
            </a:r>
            <a:r>
              <a:rPr lang="en-GB" dirty="0" err="1"/>
              <a:t>UserInput</a:t>
            </a:r>
            <a:endParaRPr lang="en-GB" dirty="0"/>
          </a:p>
          <a:p>
            <a:r>
              <a:rPr lang="en-GB" dirty="0"/>
              <a:t>	if [ $</a:t>
            </a:r>
            <a:r>
              <a:rPr lang="en-GB" dirty="0" err="1"/>
              <a:t>UserInput</a:t>
            </a:r>
            <a:r>
              <a:rPr lang="en-GB" dirty="0"/>
              <a:t> == "exit" ]; </a:t>
            </a:r>
          </a:p>
          <a:p>
            <a:r>
              <a:rPr lang="en-GB" dirty="0"/>
              <a:t>	then</a:t>
            </a:r>
          </a:p>
          <a:p>
            <a:r>
              <a:rPr lang="en-GB" dirty="0"/>
              <a:t>	echo -ne '\007'</a:t>
            </a:r>
          </a:p>
          <a:p>
            <a:r>
              <a:rPr lang="en-GB" dirty="0"/>
              <a:t>	echo "Congratulations. You're Free."</a:t>
            </a:r>
          </a:p>
          <a:p>
            <a:r>
              <a:rPr lang="en-GB" dirty="0"/>
              <a:t>	else</a:t>
            </a:r>
          </a:p>
          <a:p>
            <a:r>
              <a:rPr lang="en-GB" dirty="0"/>
              <a:t>	echo -e "\e[1;47m \e[1;31m &lt;&lt; WRONG HAHA. Try Again. &gt;&gt; \e[0m"</a:t>
            </a:r>
          </a:p>
          <a:p>
            <a:r>
              <a:rPr lang="en-GB" dirty="0"/>
              <a:t>	fi</a:t>
            </a:r>
          </a:p>
          <a:p>
            <a:r>
              <a:rPr lang="en-GB" dirty="0"/>
              <a:t>done</a:t>
            </a:r>
          </a:p>
        </p:txBody>
      </p:sp>
      <p:sp>
        <p:nvSpPr>
          <p:cNvPr id="4" name="Slide Number Placeholder 3">
            <a:extLst>
              <a:ext uri="{FF2B5EF4-FFF2-40B4-BE49-F238E27FC236}">
                <a16:creationId xmlns:a16="http://schemas.microsoft.com/office/drawing/2014/main" id="{788C8471-6C81-16C1-AF08-A1B3BDBD436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02867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00000"/>
              </a:lnSpc>
              <a:spcBef>
                <a:spcPts val="0"/>
              </a:spcBef>
              <a:buNone/>
            </a:pPr>
            <a:r>
              <a:rPr lang="en-GB" dirty="0">
                <a:effectLst/>
                <a:ea typeface="Times New Roman" panose="02020603050405020304" pitchFamily="18" charset="0"/>
              </a:rPr>
              <a:t>Bg. </a:t>
            </a:r>
            <a:r>
              <a:rPr lang="en-GB" i="0" dirty="0">
                <a:solidFill>
                  <a:srgbClr val="000000"/>
                </a:solidFill>
                <a:effectLst/>
              </a:rPr>
              <a:t>As we learned recently with Batch, </a:t>
            </a:r>
            <a:r>
              <a:rPr lang="en-GB" b="1" i="0" dirty="0">
                <a:solidFill>
                  <a:srgbClr val="000000"/>
                </a:solidFill>
                <a:effectLst/>
              </a:rPr>
              <a:t>Arrays are variables</a:t>
            </a:r>
            <a:r>
              <a:rPr lang="en-GB" b="0" i="0" dirty="0">
                <a:solidFill>
                  <a:srgbClr val="000000"/>
                </a:solidFill>
                <a:effectLst/>
              </a:rPr>
              <a:t> </a:t>
            </a:r>
            <a:r>
              <a:rPr lang="en-GB" b="1" i="0" dirty="0">
                <a:solidFill>
                  <a:srgbClr val="000000"/>
                </a:solidFill>
                <a:effectLst/>
              </a:rPr>
              <a:t>that can hold multiple values at the same time</a:t>
            </a:r>
            <a:r>
              <a:rPr lang="en-GB" b="0" i="0" dirty="0">
                <a:solidFill>
                  <a:srgbClr val="000000"/>
                </a:solidFill>
                <a:effectLst/>
              </a:rPr>
              <a:t>. </a:t>
            </a:r>
          </a:p>
          <a:p>
            <a:pPr lvl="1" algn="just">
              <a:lnSpc>
                <a:spcPct val="100000"/>
              </a:lnSpc>
              <a:spcBef>
                <a:spcPts val="0"/>
              </a:spcBef>
            </a:pPr>
            <a:r>
              <a:rPr lang="en-GB" b="1" dirty="0">
                <a:solidFill>
                  <a:srgbClr val="000000"/>
                </a:solidFill>
                <a:effectLst/>
                <a:ea typeface="Times New Roman" panose="02020603050405020304" pitchFamily="18" charset="0"/>
              </a:rPr>
              <a:t>An array is a collection of elements, each element has it’s own value. </a:t>
            </a:r>
          </a:p>
          <a:p>
            <a:pPr lvl="1" algn="just">
              <a:lnSpc>
                <a:spcPct val="100000"/>
              </a:lnSpc>
              <a:spcBef>
                <a:spcPts val="0"/>
              </a:spcBef>
            </a:pPr>
            <a:r>
              <a:rPr lang="en-US" b="0" dirty="0">
                <a:solidFill>
                  <a:srgbClr val="000000"/>
                </a:solidFill>
                <a:effectLst/>
                <a:ea typeface="Times New Roman" panose="02020603050405020304" pitchFamily="18" charset="0"/>
              </a:rPr>
              <a:t>declare -a </a:t>
            </a:r>
            <a:r>
              <a:rPr lang="en-US" b="0" dirty="0" err="1">
                <a:solidFill>
                  <a:srgbClr val="000000"/>
                </a:solidFill>
                <a:effectLst/>
                <a:ea typeface="Times New Roman" panose="02020603050405020304" pitchFamily="18" charset="0"/>
              </a:rPr>
              <a:t>ArrayName</a:t>
            </a:r>
            <a:r>
              <a:rPr lang="en-US" b="0" dirty="0">
                <a:solidFill>
                  <a:srgbClr val="000000"/>
                </a:solidFill>
                <a:effectLst/>
                <a:ea typeface="Times New Roman" panose="02020603050405020304" pitchFamily="18" charset="0"/>
              </a:rPr>
              <a:t>=(</a:t>
            </a:r>
          </a:p>
          <a:p>
            <a:pPr lvl="1" algn="just">
              <a:lnSpc>
                <a:spcPct val="100000"/>
              </a:lnSpc>
              <a:spcBef>
                <a:spcPts val="0"/>
              </a:spcBef>
            </a:pPr>
            <a:r>
              <a:rPr lang="en-US" b="0" dirty="0">
                <a:solidFill>
                  <a:srgbClr val="000000"/>
                </a:solidFill>
                <a:effectLst/>
                <a:ea typeface="Times New Roman" panose="02020603050405020304" pitchFamily="18" charset="0"/>
              </a:rPr>
              <a:t>[1]="element1"</a:t>
            </a:r>
          </a:p>
          <a:p>
            <a:pPr lvl="1" algn="just">
              <a:lnSpc>
                <a:spcPct val="100000"/>
              </a:lnSpc>
              <a:spcBef>
                <a:spcPts val="0"/>
              </a:spcBef>
            </a:pPr>
            <a:r>
              <a:rPr lang="en-US" b="0" dirty="0">
                <a:solidFill>
                  <a:srgbClr val="000000"/>
                </a:solidFill>
                <a:effectLst/>
                <a:ea typeface="Times New Roman" panose="02020603050405020304" pitchFamily="18" charset="0"/>
              </a:rPr>
              <a:t>[2]="element2"</a:t>
            </a:r>
          </a:p>
          <a:p>
            <a:pPr lvl="1" algn="just">
              <a:lnSpc>
                <a:spcPct val="100000"/>
              </a:lnSpc>
              <a:spcBef>
                <a:spcPts val="0"/>
              </a:spcBef>
            </a:pPr>
            <a:r>
              <a:rPr lang="en-US" b="0" dirty="0">
                <a:solidFill>
                  <a:srgbClr val="000000"/>
                </a:solidFill>
                <a:effectLst/>
                <a:ea typeface="Times New Roman" panose="02020603050405020304" pitchFamily="18" charset="0"/>
              </a:rPr>
              <a:t>)</a:t>
            </a:r>
          </a:p>
          <a:p>
            <a:pPr lvl="1" algn="just">
              <a:lnSpc>
                <a:spcPct val="100000"/>
              </a:lnSpc>
              <a:spcBef>
                <a:spcPts val="0"/>
              </a:spcBef>
            </a:pPr>
            <a:r>
              <a:rPr lang="en-US" b="0" dirty="0">
                <a:solidFill>
                  <a:srgbClr val="000000"/>
                </a:solidFill>
                <a:effectLst/>
                <a:ea typeface="Times New Roman" panose="02020603050405020304" pitchFamily="18" charset="0"/>
              </a:rPr>
              <a:t>echo ${</a:t>
            </a:r>
            <a:r>
              <a:rPr lang="en-US" b="0" dirty="0" err="1">
                <a:solidFill>
                  <a:srgbClr val="000000"/>
                </a:solidFill>
                <a:effectLst/>
                <a:ea typeface="Times New Roman" panose="02020603050405020304" pitchFamily="18" charset="0"/>
              </a:rPr>
              <a:t>ArrayName</a:t>
            </a:r>
            <a:r>
              <a:rPr lang="en-US" b="0" dirty="0">
                <a:solidFill>
                  <a:srgbClr val="000000"/>
                </a:solidFill>
                <a:effectLst/>
                <a:ea typeface="Times New Roman" panose="02020603050405020304" pitchFamily="18" charset="0"/>
              </a:rPr>
              <a:t>[2]}</a:t>
            </a:r>
            <a:endParaRPr lang="en-GB" b="0" dirty="0">
              <a:solidFill>
                <a:srgbClr val="000000"/>
              </a:solidFill>
              <a:effectLst/>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9493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#!/bin/bash</a:t>
            </a:r>
          </a:p>
          <a:p>
            <a:endParaRPr lang="en-GB" dirty="0"/>
          </a:p>
          <a:p>
            <a:r>
              <a:rPr lang="en-GB" dirty="0"/>
              <a:t>#declare a 1 line array and echo out an index item</a:t>
            </a:r>
          </a:p>
          <a:p>
            <a:r>
              <a:rPr lang="en-GB" dirty="0"/>
              <a:t>declare Array1=( "Array" "of" "</a:t>
            </a:r>
            <a:r>
              <a:rPr lang="en-GB" dirty="0" err="1"/>
              <a:t>SunShine</a:t>
            </a:r>
            <a:r>
              <a:rPr lang="en-GB" dirty="0"/>
              <a:t> :o)" )</a:t>
            </a:r>
          </a:p>
          <a:p>
            <a:r>
              <a:rPr lang="en-GB" dirty="0"/>
              <a:t>echo ${Array1[2]}</a:t>
            </a:r>
          </a:p>
          <a:p>
            <a:r>
              <a:rPr lang="en-GB" dirty="0"/>
              <a:t>echo ${Array1[@]}</a:t>
            </a:r>
          </a:p>
          <a:p>
            <a:endParaRPr lang="en-GB" dirty="0"/>
          </a:p>
          <a:p>
            <a:r>
              <a:rPr lang="en-GB" dirty="0"/>
              <a:t>#declare a multi-line array and echo out an index item</a:t>
            </a:r>
          </a:p>
          <a:p>
            <a:r>
              <a:rPr lang="en-GB" dirty="0"/>
              <a:t>declare -a Array2=(</a:t>
            </a:r>
          </a:p>
          <a:p>
            <a:r>
              <a:rPr lang="en-GB" dirty="0"/>
              <a:t>	[1]="Sunny"</a:t>
            </a:r>
          </a:p>
          <a:p>
            <a:r>
              <a:rPr lang="en-GB" dirty="0"/>
              <a:t>	[2]="</a:t>
            </a:r>
            <a:r>
              <a:rPr lang="en-GB" dirty="0" err="1"/>
              <a:t>Bwrwglaw</a:t>
            </a:r>
            <a:r>
              <a:rPr lang="en-GB" dirty="0"/>
              <a:t>"</a:t>
            </a:r>
          </a:p>
          <a:p>
            <a:r>
              <a:rPr lang="en-GB" dirty="0"/>
              <a:t>	)</a:t>
            </a:r>
          </a:p>
          <a:p>
            <a:r>
              <a:rPr lang="en-GB" dirty="0"/>
              <a:t>echo ${Array2[1]}</a:t>
            </a:r>
          </a:p>
          <a:p>
            <a:endParaRPr lang="en-GB" dirty="0"/>
          </a:p>
          <a:p>
            <a:r>
              <a:rPr lang="en-GB" dirty="0"/>
              <a:t>#declare a multi-line Associative array and echo out an item</a:t>
            </a:r>
          </a:p>
          <a:p>
            <a:r>
              <a:rPr lang="en-GB" dirty="0"/>
              <a:t>declare -A Array3=(</a:t>
            </a:r>
          </a:p>
          <a:p>
            <a:r>
              <a:rPr lang="en-GB" dirty="0"/>
              <a:t>	[Wales]="Sunshine in Wales"</a:t>
            </a:r>
          </a:p>
          <a:p>
            <a:r>
              <a:rPr lang="en-GB" dirty="0"/>
              <a:t>	[Scotland]="Snow in Scotland"</a:t>
            </a:r>
          </a:p>
          <a:p>
            <a:r>
              <a:rPr lang="en-GB" dirty="0"/>
              <a:t>	[Ireland]="Blue Sky in Ireland"</a:t>
            </a:r>
          </a:p>
          <a:p>
            <a:r>
              <a:rPr lang="en-GB" dirty="0"/>
              <a:t>	[England]="Bright Spells in England"</a:t>
            </a:r>
          </a:p>
          <a:p>
            <a:r>
              <a:rPr lang="en-GB" dirty="0"/>
              <a:t>		)</a:t>
            </a:r>
          </a:p>
          <a:p>
            <a:r>
              <a:rPr lang="en-GB" dirty="0"/>
              <a:t>echo ${Array3[Wales]}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87840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90488" lvl="0">
              <a:lnSpc>
                <a:spcPct val="100000"/>
              </a:lnSpc>
              <a:spcBef>
                <a:spcPts val="0"/>
              </a:spcBef>
              <a:buNone/>
            </a:pPr>
            <a:r>
              <a:rPr lang="en-GB" sz="1200" dirty="0"/>
              <a:t>As we have learned, the </a:t>
            </a:r>
            <a:r>
              <a:rPr lang="en-GB" sz="1200" b="1" dirty="0"/>
              <a:t>read command </a:t>
            </a:r>
            <a:r>
              <a:rPr lang="en-GB" sz="1200" dirty="0"/>
              <a:t>takes </a:t>
            </a:r>
            <a:r>
              <a:rPr lang="en-GB" sz="1200" b="1" dirty="0"/>
              <a:t>user input </a:t>
            </a:r>
            <a:r>
              <a:rPr lang="en-GB" sz="1200" dirty="0"/>
              <a:t>from the keyboard and assigns it as a value to the variable name we declare after the </a:t>
            </a:r>
            <a:r>
              <a:rPr lang="en-GB" sz="1200" b="1" dirty="0"/>
              <a:t>read command.</a:t>
            </a:r>
            <a:r>
              <a:rPr lang="en-GB" sz="1200" dirty="0"/>
              <a:t> </a:t>
            </a:r>
            <a:endParaRPr lang="en-GB" sz="1200" b="1" dirty="0">
              <a:latin typeface="Courier New" panose="02070309020205020404" pitchFamily="49" charset="0"/>
              <a:cs typeface="Courier New" panose="02070309020205020404" pitchFamily="49" charset="0"/>
            </a:endParaRP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Echo</a:t>
            </a:r>
            <a:r>
              <a:rPr lang="en-GB" sz="1200" dirty="0">
                <a:latin typeface="Courier New" panose="02070309020205020404" pitchFamily="49" charset="0"/>
                <a:cs typeface="Courier New" panose="02070309020205020404" pitchFamily="49" charset="0"/>
              </a:rPr>
              <a:t> “Would you like to Add, Remove or Edit a User?”</a:t>
            </a:r>
            <a:br>
              <a:rPr lang="en-GB" sz="1200" dirty="0">
                <a:latin typeface="Courier New" panose="02070309020205020404" pitchFamily="49" charset="0"/>
                <a:cs typeface="Courier New" panose="02070309020205020404" pitchFamily="49" charset="0"/>
              </a:rPr>
            </a:br>
            <a:r>
              <a:rPr lang="en-GB" sz="1200" b="1" dirty="0">
                <a:latin typeface="Courier New" panose="02070309020205020404" pitchFamily="49" charset="0"/>
                <a:cs typeface="Courier New" panose="02070309020205020404" pitchFamily="49" charset="0"/>
              </a:rPr>
              <a:t>read</a:t>
            </a:r>
            <a:r>
              <a:rPr lang="en-GB" sz="1200" dirty="0">
                <a:latin typeface="Courier New" panose="02070309020205020404" pitchFamily="49" charset="0"/>
                <a:cs typeface="Courier New" panose="02070309020205020404" pitchFamily="49" charset="0"/>
              </a:rPr>
              <a:t> –p “Add/Remove/Edit?” </a:t>
            </a:r>
            <a:r>
              <a:rPr lang="en-GB" sz="1200" b="1" dirty="0">
                <a:latin typeface="Courier New" panose="02070309020205020404" pitchFamily="49" charset="0"/>
                <a:cs typeface="Courier New" panose="02070309020205020404" pitchFamily="49" charset="0"/>
              </a:rPr>
              <a:t>Answer</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Case Answer in  </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	Add)  </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    	</a:t>
            </a:r>
            <a:r>
              <a:rPr lang="en-GB" sz="1200" dirty="0">
                <a:latin typeface="Courier New" panose="02070309020205020404" pitchFamily="49" charset="0"/>
                <a:cs typeface="Courier New" panose="02070309020205020404" pitchFamily="49" charset="0"/>
              </a:rPr>
              <a:t>code</a:t>
            </a:r>
            <a:r>
              <a:rPr lang="en-GB" sz="1200" b="1" dirty="0">
                <a:latin typeface="Courier New" panose="02070309020205020404" pitchFamily="49" charset="0"/>
                <a:cs typeface="Courier New" panose="02070309020205020404" pitchFamily="49" charset="0"/>
              </a:rPr>
              <a:t> </a:t>
            </a:r>
            <a:r>
              <a:rPr lang="en-GB" sz="1200" dirty="0">
                <a:latin typeface="Courier New" panose="02070309020205020404" pitchFamily="49" charset="0"/>
                <a:cs typeface="Courier New" panose="02070309020205020404" pitchFamily="49" charset="0"/>
              </a:rPr>
              <a:t>statements</a:t>
            </a:r>
            <a:r>
              <a:rPr lang="en-GB" sz="1200" b="1" dirty="0">
                <a:latin typeface="Courier New" panose="02070309020205020404" pitchFamily="49" charset="0"/>
                <a:cs typeface="Courier New" panose="02070309020205020404" pitchFamily="49" charset="0"/>
              </a:rPr>
              <a:t>  </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    	;;  </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	Remove)  </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	</a:t>
            </a:r>
            <a:r>
              <a:rPr lang="en-GB" sz="1200" dirty="0">
                <a:latin typeface="Courier New" panose="02070309020205020404" pitchFamily="49" charset="0"/>
                <a:cs typeface="Courier New" panose="02070309020205020404" pitchFamily="49" charset="0"/>
              </a:rPr>
              <a:t>code</a:t>
            </a:r>
            <a:r>
              <a:rPr lang="en-GB" sz="1200" b="1" dirty="0">
                <a:latin typeface="Courier New" panose="02070309020205020404" pitchFamily="49" charset="0"/>
                <a:cs typeface="Courier New" panose="02070309020205020404" pitchFamily="49" charset="0"/>
              </a:rPr>
              <a:t> </a:t>
            </a:r>
            <a:r>
              <a:rPr lang="en-GB" sz="1200" dirty="0">
                <a:latin typeface="Courier New" panose="02070309020205020404" pitchFamily="49" charset="0"/>
                <a:cs typeface="Courier New" panose="02070309020205020404" pitchFamily="49" charset="0"/>
              </a:rPr>
              <a:t>statements</a:t>
            </a:r>
            <a:r>
              <a:rPr lang="en-GB" sz="1200" b="1" dirty="0">
                <a:latin typeface="Courier New" panose="02070309020205020404" pitchFamily="49" charset="0"/>
                <a:cs typeface="Courier New" panose="02070309020205020404" pitchFamily="49" charset="0"/>
              </a:rPr>
              <a:t>  </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    	;;  </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    	Edit)  </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 	</a:t>
            </a:r>
            <a:r>
              <a:rPr lang="en-GB" sz="1200" dirty="0">
                <a:latin typeface="Courier New" panose="02070309020205020404" pitchFamily="49" charset="0"/>
                <a:cs typeface="Courier New" panose="02070309020205020404" pitchFamily="49" charset="0"/>
              </a:rPr>
              <a:t>code</a:t>
            </a:r>
            <a:r>
              <a:rPr lang="en-GB" sz="1200" b="1" dirty="0">
                <a:latin typeface="Courier New" panose="02070309020205020404" pitchFamily="49" charset="0"/>
                <a:cs typeface="Courier New" panose="02070309020205020404" pitchFamily="49" charset="0"/>
              </a:rPr>
              <a:t> </a:t>
            </a:r>
            <a:r>
              <a:rPr lang="en-GB" sz="1200" dirty="0">
                <a:latin typeface="Courier New" panose="02070309020205020404" pitchFamily="49" charset="0"/>
                <a:cs typeface="Courier New" panose="02070309020205020404" pitchFamily="49" charset="0"/>
              </a:rPr>
              <a:t>statements</a:t>
            </a:r>
            <a:r>
              <a:rPr lang="en-GB" sz="1200" b="1" dirty="0">
                <a:latin typeface="Courier New" panose="02070309020205020404" pitchFamily="49" charset="0"/>
                <a:cs typeface="Courier New" panose="02070309020205020404" pitchFamily="49" charset="0"/>
              </a:rPr>
              <a:t>  </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    	;;  </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    	*)  </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 	</a:t>
            </a:r>
            <a:r>
              <a:rPr lang="en-GB" sz="1200" dirty="0">
                <a:latin typeface="Courier New" panose="02070309020205020404" pitchFamily="49" charset="0"/>
                <a:cs typeface="Courier New" panose="02070309020205020404" pitchFamily="49" charset="0"/>
              </a:rPr>
              <a:t>code</a:t>
            </a:r>
            <a:r>
              <a:rPr lang="en-GB" sz="1200" b="1" dirty="0">
                <a:latin typeface="Courier New" panose="02070309020205020404" pitchFamily="49" charset="0"/>
                <a:cs typeface="Courier New" panose="02070309020205020404" pitchFamily="49" charset="0"/>
              </a:rPr>
              <a:t> </a:t>
            </a:r>
            <a:r>
              <a:rPr lang="en-GB" sz="1200" dirty="0">
                <a:latin typeface="Courier New" panose="02070309020205020404" pitchFamily="49" charset="0"/>
                <a:cs typeface="Courier New" panose="02070309020205020404" pitchFamily="49" charset="0"/>
              </a:rPr>
              <a:t>statements</a:t>
            </a:r>
            <a:r>
              <a:rPr lang="en-GB" sz="1200" b="1" dirty="0">
                <a:latin typeface="Courier New" panose="02070309020205020404" pitchFamily="49" charset="0"/>
                <a:cs typeface="Courier New" panose="02070309020205020404" pitchFamily="49" charset="0"/>
              </a:rPr>
              <a:t>  </a:t>
            </a:r>
          </a:p>
          <a:p>
            <a:pPr marL="90488" lvl="0">
              <a:lnSpc>
                <a:spcPct val="100000"/>
              </a:lnSpc>
              <a:spcBef>
                <a:spcPts val="0"/>
              </a:spcBef>
              <a:buNone/>
            </a:pPr>
            <a:r>
              <a:rPr lang="en-GB" sz="1200" b="1" dirty="0">
                <a:latin typeface="Courier New" panose="02070309020205020404" pitchFamily="49" charset="0"/>
                <a:cs typeface="Courier New" panose="02070309020205020404" pitchFamily="49" charset="0"/>
              </a:rPr>
              <a:t>    	;;  </a:t>
            </a:r>
          </a:p>
          <a:p>
            <a:pPr marL="90488" lvl="0">
              <a:lnSpc>
                <a:spcPct val="100000"/>
              </a:lnSpc>
              <a:spcBef>
                <a:spcPts val="0"/>
              </a:spcBef>
              <a:buNone/>
            </a:pPr>
            <a:r>
              <a:rPr lang="en-GB" sz="1200" b="1" dirty="0" err="1">
                <a:latin typeface="Courier New" panose="02070309020205020404" pitchFamily="49" charset="0"/>
                <a:cs typeface="Courier New" panose="02070309020205020404" pitchFamily="49" charset="0"/>
              </a:rPr>
              <a:t>esac</a:t>
            </a:r>
            <a:endParaRPr lang="en-GB" sz="1200" b="1" dirty="0">
              <a:latin typeface="Courier New" panose="02070309020205020404" pitchFamily="49" charset="0"/>
              <a:cs typeface="Courier New" panose="02070309020205020404" pitchFamily="49" charset="0"/>
            </a:endParaRP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5737314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#!/bin/bash</a:t>
            </a:r>
          </a:p>
          <a:p>
            <a:endParaRPr lang="en-US" dirty="0"/>
          </a:p>
          <a:p>
            <a:r>
              <a:rPr lang="en-US" dirty="0"/>
              <a:t>echo "Can you code in Bash?"</a:t>
            </a:r>
          </a:p>
          <a:p>
            <a:r>
              <a:rPr lang="en-US" dirty="0"/>
              <a:t>read -p "Yes/No?" Answer</a:t>
            </a:r>
          </a:p>
          <a:p>
            <a:r>
              <a:rPr lang="en-US" dirty="0"/>
              <a:t>case $Answer in	</a:t>
            </a:r>
          </a:p>
          <a:p>
            <a:r>
              <a:rPr lang="en-US" dirty="0"/>
              <a:t>	</a:t>
            </a:r>
            <a:r>
              <a:rPr lang="en-US" dirty="0" err="1"/>
              <a:t>Yes|yes|Y|y</a:t>
            </a:r>
            <a:r>
              <a:rPr lang="en-US" dirty="0"/>
              <a:t>)</a:t>
            </a:r>
          </a:p>
          <a:p>
            <a:r>
              <a:rPr lang="en-US" dirty="0"/>
              <a:t>	echo "Cool. That's Awesome."</a:t>
            </a:r>
          </a:p>
          <a:p>
            <a:r>
              <a:rPr lang="en-US" dirty="0"/>
              <a:t>	;;</a:t>
            </a:r>
          </a:p>
          <a:p>
            <a:r>
              <a:rPr lang="en-US" dirty="0"/>
              <a:t>	</a:t>
            </a:r>
            <a:r>
              <a:rPr lang="en-US" dirty="0" err="1"/>
              <a:t>No|no|N|n</a:t>
            </a:r>
            <a:r>
              <a:rPr lang="en-US" dirty="0"/>
              <a:t>)</a:t>
            </a:r>
          </a:p>
          <a:p>
            <a:r>
              <a:rPr lang="en-US" dirty="0"/>
              <a:t>	echo "It's easy. Let's start learning."</a:t>
            </a:r>
          </a:p>
          <a:p>
            <a:r>
              <a:rPr lang="en-US" dirty="0"/>
              <a:t>	;;</a:t>
            </a:r>
          </a:p>
          <a:p>
            <a:r>
              <a:rPr lang="en-US" dirty="0"/>
              <a:t>	*)</a:t>
            </a:r>
          </a:p>
          <a:p>
            <a:r>
              <a:rPr lang="en-US" dirty="0"/>
              <a:t>	echo "Try again: enter Yes or No."</a:t>
            </a:r>
          </a:p>
          <a:p>
            <a:r>
              <a:rPr lang="en-US" dirty="0"/>
              <a:t>	;;</a:t>
            </a:r>
          </a:p>
          <a:p>
            <a:r>
              <a:rPr lang="en-US" dirty="0" err="1"/>
              <a:t>esac</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23025394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0000"/>
                </a:solidFill>
                <a:effectLst/>
                <a:ea typeface="Times New Roman" panose="02020603050405020304" pitchFamily="18" charset="0"/>
              </a:rPr>
              <a:t>Bg. </a:t>
            </a:r>
            <a:r>
              <a:rPr lang="en-GB" sz="1200" dirty="0">
                <a:solidFill>
                  <a:srgbClr val="202124"/>
                </a:solidFill>
                <a:effectLst/>
                <a:ea typeface="Times New Roman" panose="02020603050405020304" pitchFamily="18" charset="0"/>
              </a:rPr>
              <a:t>An </a:t>
            </a:r>
            <a:r>
              <a:rPr lang="en-GB" sz="1200" b="1" dirty="0">
                <a:effectLst/>
                <a:ea typeface="Times New Roman" panose="02020603050405020304" pitchFamily="18" charset="0"/>
              </a:rPr>
              <a:t>expression</a:t>
            </a:r>
            <a:r>
              <a:rPr lang="en-GB" sz="1200" dirty="0">
                <a:effectLst/>
                <a:ea typeface="Times New Roman" panose="02020603050405020304" pitchFamily="18" charset="0"/>
              </a:rPr>
              <a:t> consists of variables, operators, values and calls to functions, which are arranged according to the rules of the language.</a:t>
            </a:r>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31656146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#!/bin/bash</a:t>
            </a:r>
          </a:p>
          <a:p>
            <a:endParaRPr lang="en-US" dirty="0"/>
          </a:p>
          <a:p>
            <a:r>
              <a:rPr lang="en-US" dirty="0"/>
              <a:t># 2. Dog says:</a:t>
            </a:r>
          </a:p>
          <a:p>
            <a:r>
              <a:rPr lang="en-US" dirty="0"/>
              <a:t>Dog() {</a:t>
            </a:r>
          </a:p>
          <a:p>
            <a:r>
              <a:rPr lang="en-US" dirty="0"/>
              <a:t>	echo "Buddy. What's your Name?"</a:t>
            </a:r>
          </a:p>
          <a:p>
            <a:r>
              <a:rPr lang="en-US" dirty="0"/>
              <a:t>}</a:t>
            </a:r>
          </a:p>
          <a:p>
            <a:r>
              <a:rPr lang="en-US" dirty="0"/>
              <a:t># 1. Script says:</a:t>
            </a:r>
          </a:p>
          <a:p>
            <a:r>
              <a:rPr lang="en-US" dirty="0"/>
              <a:t>echo "What's your name?"</a:t>
            </a:r>
          </a:p>
          <a:p>
            <a:r>
              <a:rPr lang="en-US" dirty="0"/>
              <a:t>echo "What?"</a:t>
            </a:r>
          </a:p>
          <a:p>
            <a:r>
              <a:rPr lang="en-US" dirty="0"/>
              <a:t>echo "WHAT IS YOUR NAME?"</a:t>
            </a:r>
          </a:p>
          <a:p>
            <a:r>
              <a:rPr lang="en-US" dirty="0"/>
              <a:t>Dog</a:t>
            </a:r>
          </a:p>
          <a:p>
            <a:r>
              <a:rPr lang="en-US" dirty="0"/>
              <a:t>echo "Bash. Hi Buddy :o)"</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6294346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Functions can r</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eturn values</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back to the main program after it has been called. In bash, we do this by using the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'return</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keyword. Most programming languages can return a value from a function. Bash functions don't do this in the usual way. Bash allows us to set a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return status</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When a function is successfully complete in bash, it’s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return status value </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is set to the last code executed in the function (or by default 0 for success). We can use the</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 return keyword </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to return a</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 ‘status value’ back to the main script</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The return keyword also acts as an exit status and terminates the function.</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The only value we can return from a function using bash’s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return statement </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is a </a:t>
            </a:r>
            <a:r>
              <a:rPr lang="en-GB" sz="1800" b="1" kern="100" dirty="0">
                <a:effectLst/>
                <a:latin typeface="Calibri" panose="020F0502020204030204" pitchFamily="34" charset="0"/>
                <a:ea typeface="DengXian" panose="02010600030101010101" pitchFamily="2" charset="-122"/>
                <a:cs typeface="Times New Roman" panose="02020603050405020304" pitchFamily="18" charset="0"/>
              </a:rPr>
              <a:t>numeric value.</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 </a:t>
            </a:r>
          </a:p>
          <a:p>
            <a:pPr marL="342900" lvl="0" indent="-342900">
              <a:lnSpc>
                <a:spcPct val="107000"/>
              </a:lnSpc>
              <a:spcAft>
                <a:spcPts val="800"/>
              </a:spcAft>
              <a:buFont typeface="Arial" panose="020B0604020202020204" pitchFamily="34" charset="0"/>
              <a:buChar char="•"/>
              <a:tabLst>
                <a:tab pos="457200" algn="l"/>
              </a:tabLst>
            </a:pPr>
            <a:r>
              <a:rPr lang="en-GB" sz="1200" dirty="0"/>
              <a:t>The status value is stored in the $? variable. </a:t>
            </a:r>
            <a:r>
              <a:rPr lang="en-GB" sz="1200" b="1" dirty="0"/>
              <a:t>$?</a:t>
            </a:r>
            <a:r>
              <a:rPr lang="en-GB" sz="1200" dirty="0"/>
              <a:t> In bash returns the value from the last executed command / function. It doesn't have to be hardcoded as in this example, it can be a variable.</a:t>
            </a:r>
            <a:br>
              <a:rPr lang="en-GB" sz="1200" dirty="0"/>
            </a:br>
            <a:r>
              <a:rPr lang="en-GB" dirty="0"/>
              <a:t>Tip: $0 is the name of the shell script itself (e.g. myscript.sh), $1 is the first command-line argument passed to the shell script and $2 is the second argument. These are automatically assigned.</a:t>
            </a:r>
          </a:p>
          <a:p>
            <a:endParaRPr lang="en-GB" dirty="0"/>
          </a:p>
          <a:p>
            <a:r>
              <a:rPr lang="en-GB" dirty="0"/>
              <a:t>#!/bin/bash</a:t>
            </a:r>
          </a:p>
          <a:p>
            <a:endParaRPr lang="en-GB" dirty="0"/>
          </a:p>
          <a:p>
            <a:r>
              <a:rPr lang="en-GB" dirty="0" err="1"/>
              <a:t>func</a:t>
            </a:r>
            <a:r>
              <a:rPr lang="en-GB" dirty="0"/>
              <a:t>() {</a:t>
            </a:r>
          </a:p>
          <a:p>
            <a:r>
              <a:rPr lang="en-GB" dirty="0"/>
              <a:t>echo $1</a:t>
            </a:r>
          </a:p>
          <a:p>
            <a:r>
              <a:rPr lang="en-GB" dirty="0"/>
              <a:t>return 2</a:t>
            </a:r>
          </a:p>
          <a:p>
            <a:r>
              <a:rPr lang="en-GB" dirty="0"/>
              <a:t>}</a:t>
            </a:r>
          </a:p>
          <a:p>
            <a:endParaRPr lang="en-GB" dirty="0"/>
          </a:p>
          <a:p>
            <a:r>
              <a:rPr lang="en-GB" dirty="0" err="1"/>
              <a:t>func</a:t>
            </a:r>
            <a:r>
              <a:rPr lang="en-GB" dirty="0"/>
              <a:t> </a:t>
            </a:r>
            <a:r>
              <a:rPr lang="en-GB" dirty="0" err="1"/>
              <a:t>SentToFunc</a:t>
            </a:r>
            <a:endParaRPr lang="en-GB" dirty="0"/>
          </a:p>
          <a:p>
            <a:r>
              <a:rPr lang="en-GB" dirty="0"/>
              <a:t>echo $? sent from </a:t>
            </a:r>
            <a:r>
              <a:rPr lang="en-GB" dirty="0" err="1"/>
              <a:t>func</a:t>
            </a:r>
            <a:r>
              <a:rPr lang="en-GB" dirty="0"/>
              <a:t>.</a:t>
            </a:r>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1489790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10365368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#!/bin/bash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function </a:t>
            </a:r>
            <a:r>
              <a:rPr lang="en-GB" dirty="0" err="1"/>
              <a:t>memory_usage</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echo "Memory usage on Server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free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function </a:t>
            </a:r>
            <a:r>
              <a:rPr lang="en-GB" dirty="0" err="1"/>
              <a:t>proc_and_cpu</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echo "Process list and CPU </a:t>
            </a:r>
            <a:r>
              <a:rPr lang="en-GB" dirty="0" err="1"/>
              <a:t>usgae</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dirty="0" err="1"/>
              <a:t>htop</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function </a:t>
            </a:r>
            <a:r>
              <a:rPr lang="en-GB" dirty="0" err="1"/>
              <a:t>tcp_usage</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echo "TCP connections:"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cat /proc/net/</a:t>
            </a:r>
            <a:r>
              <a:rPr lang="en-GB" dirty="0" err="1"/>
              <a:t>tcp</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function </a:t>
            </a:r>
            <a:r>
              <a:rPr lang="en-GB" dirty="0" err="1"/>
              <a:t>kernel_usage</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echo "System name &amp; Kernel version:"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dirty="0" err="1"/>
              <a:t>uname</a:t>
            </a:r>
            <a:r>
              <a:rPr lang="en-GB" dirty="0"/>
              <a:t> -s -v -r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function </a:t>
            </a:r>
            <a:r>
              <a:rPr lang="en-GB" dirty="0" err="1"/>
              <a:t>WhoWhyWhat</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echo "</a:t>
            </a:r>
            <a:r>
              <a:rPr lang="en-GB" dirty="0" err="1"/>
              <a:t>WhoWhyWhat</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Menu(){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echo -e "\e[1;33m\e[4mSystem Admin. Menu:\e[0m"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echo "1) Memory usage: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Process list &amp; CPU usage: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Number of TCP connections: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 System &amp; Kernel version: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 </a:t>
            </a:r>
            <a:r>
              <a:rPr lang="en-GB" dirty="0" err="1"/>
              <a:t>WhoWhyWhat</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0) Exit."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echo -e "\e[1;33m Choose an option: \e[0m"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read choice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case $choice 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1) </a:t>
            </a:r>
            <a:r>
              <a:rPr lang="en-GB" dirty="0" err="1"/>
              <a:t>memory_usage</a:t>
            </a:r>
            <a:r>
              <a:rPr lang="en-GB" dirty="0"/>
              <a:t> ; Menu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2) </a:t>
            </a:r>
            <a:r>
              <a:rPr lang="en-GB" dirty="0" err="1"/>
              <a:t>proc_and_cpu</a:t>
            </a:r>
            <a:r>
              <a:rPr lang="en-GB" dirty="0"/>
              <a:t> ; Menu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3) </a:t>
            </a:r>
            <a:r>
              <a:rPr lang="en-GB" dirty="0" err="1"/>
              <a:t>tcp_usage</a:t>
            </a:r>
            <a:r>
              <a:rPr lang="en-GB" dirty="0"/>
              <a:t> ; Menu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4) </a:t>
            </a:r>
            <a:r>
              <a:rPr lang="en-GB" dirty="0" err="1"/>
              <a:t>kernel_usage</a:t>
            </a:r>
            <a:r>
              <a:rPr lang="en-GB" dirty="0"/>
              <a:t> ; Menu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5) </a:t>
            </a:r>
            <a:r>
              <a:rPr lang="en-GB" dirty="0" err="1"/>
              <a:t>WhoWhyWhat</a:t>
            </a:r>
            <a:r>
              <a:rPr lang="en-GB" dirty="0"/>
              <a:t> ; Menu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0) exit 0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dirty="0" err="1"/>
              <a:t>esac</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Call Menu function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Menu</a:t>
            </a:r>
          </a:p>
        </p:txBody>
      </p:sp>
      <p:sp>
        <p:nvSpPr>
          <p:cNvPr id="4" name="Slide Number Placeholder 3"/>
          <p:cNvSpPr>
            <a:spLocks noGrp="1"/>
          </p:cNvSpPr>
          <p:nvPr>
            <p:ph type="sldNum" sz="quarter" idx="5"/>
          </p:nvPr>
        </p:nvSpPr>
        <p:spPr/>
        <p:txBody>
          <a:bodyPr/>
          <a:lstStyle/>
          <a:p>
            <a:fld id="{FB37C982-8B5E-41C8-9C3C-7DDDA082ABA8}" type="slidenum">
              <a:rPr lang="en-GB" smtClean="0"/>
              <a:t>41</a:t>
            </a:fld>
            <a:endParaRPr lang="en-GB"/>
          </a:p>
        </p:txBody>
      </p:sp>
    </p:spTree>
    <p:extLst>
      <p:ext uri="{BB962C8B-B14F-4D97-AF65-F5344CB8AC3E}">
        <p14:creationId xmlns:p14="http://schemas.microsoft.com/office/powerpoint/2010/main" val="22295778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600"/>
              </a:spcBef>
              <a:spcAft>
                <a:spcPts val="600"/>
              </a:spcAft>
            </a:pPr>
            <a:r>
              <a:rPr lang="en-GB" dirty="0"/>
              <a:t>First, the main script will call the </a:t>
            </a:r>
            <a:r>
              <a:rPr lang="en-GB" b="1" dirty="0"/>
              <a:t>Menu function</a:t>
            </a:r>
            <a:r>
              <a:rPr lang="en-GB" dirty="0"/>
              <a:t> (located right at the end of the script) to echo out the Menu options to the user.</a:t>
            </a:r>
          </a:p>
          <a:p>
            <a:pPr>
              <a:lnSpc>
                <a:spcPct val="100000"/>
              </a:lnSpc>
              <a:spcBef>
                <a:spcPts val="600"/>
              </a:spcBef>
              <a:spcAft>
                <a:spcPts val="600"/>
              </a:spcAft>
            </a:pPr>
            <a:r>
              <a:rPr lang="en-GB" dirty="0"/>
              <a:t>The </a:t>
            </a:r>
            <a:r>
              <a:rPr lang="en-GB" b="1" dirty="0"/>
              <a:t>Menu function</a:t>
            </a:r>
            <a:r>
              <a:rPr lang="en-GB" dirty="0"/>
              <a:t> uses a </a:t>
            </a:r>
            <a:r>
              <a:rPr lang="en-GB" b="1" dirty="0"/>
              <a:t>read command</a:t>
            </a:r>
            <a:r>
              <a:rPr lang="en-GB" dirty="0"/>
              <a:t> to accept </a:t>
            </a:r>
            <a:r>
              <a:rPr lang="en-GB" b="1" dirty="0"/>
              <a:t>User input </a:t>
            </a:r>
            <a:r>
              <a:rPr lang="en-GB" dirty="0"/>
              <a:t>and a </a:t>
            </a:r>
            <a:r>
              <a:rPr lang="en-GB" b="1" dirty="0"/>
              <a:t>case statement </a:t>
            </a:r>
            <a:r>
              <a:rPr lang="en-GB" dirty="0"/>
              <a:t>to identity the number typed in by the user. The user’s option choice is stored in the </a:t>
            </a:r>
            <a:r>
              <a:rPr lang="en-GB" b="1" dirty="0"/>
              <a:t>$choice</a:t>
            </a:r>
            <a:r>
              <a:rPr lang="en-GB" dirty="0"/>
              <a:t> </a:t>
            </a:r>
            <a:r>
              <a:rPr lang="en-GB" b="1" dirty="0"/>
              <a:t>variable</a:t>
            </a:r>
            <a:r>
              <a:rPr lang="en-GB" dirty="0"/>
              <a:t>.</a:t>
            </a:r>
          </a:p>
          <a:p>
            <a:pPr>
              <a:lnSpc>
                <a:spcPct val="100000"/>
              </a:lnSpc>
              <a:spcBef>
                <a:spcPts val="600"/>
              </a:spcBef>
              <a:spcAft>
                <a:spcPts val="600"/>
              </a:spcAft>
            </a:pPr>
            <a:r>
              <a:rPr lang="en-GB" dirty="0"/>
              <a:t>The </a:t>
            </a:r>
            <a:r>
              <a:rPr lang="en-GB" b="1" dirty="0"/>
              <a:t>case</a:t>
            </a:r>
            <a:r>
              <a:rPr lang="en-GB" dirty="0"/>
              <a:t> </a:t>
            </a:r>
            <a:r>
              <a:rPr lang="en-GB" b="0" dirty="0"/>
              <a:t>statement</a:t>
            </a:r>
            <a:r>
              <a:rPr lang="en-GB" b="1" dirty="0"/>
              <a:t> </a:t>
            </a:r>
            <a:r>
              <a:rPr lang="en-GB" dirty="0"/>
              <a:t>then executes the corresponding </a:t>
            </a:r>
            <a:r>
              <a:rPr lang="en-GB" b="1" dirty="0"/>
              <a:t>function call.</a:t>
            </a:r>
            <a:endParaRPr lang="en-GB" dirty="0"/>
          </a:p>
          <a:p>
            <a:pPr>
              <a:lnSpc>
                <a:spcPct val="100000"/>
              </a:lnSpc>
              <a:spcBef>
                <a:spcPts val="600"/>
              </a:spcBef>
              <a:spcAft>
                <a:spcPts val="600"/>
              </a:spcAft>
            </a:pPr>
            <a:r>
              <a:rPr lang="en-GB" dirty="0"/>
              <a:t>Finally, </a:t>
            </a:r>
            <a:r>
              <a:rPr lang="en-GB" b="1" dirty="0"/>
              <a:t>the case code statements call the Menu function again </a:t>
            </a:r>
            <a:r>
              <a:rPr lang="en-GB" dirty="0"/>
              <a:t>to output the Menu options to choose from.</a:t>
            </a:r>
          </a:p>
          <a:p>
            <a:pPr marL="0" marR="0" lvl="0" indent="0" algn="l" defTabSz="914400" rtl="0" eaLnBrk="1" fontAlgn="auto" latinLnBrk="0" hangingPunct="1">
              <a:lnSpc>
                <a:spcPct val="100000"/>
              </a:lnSpc>
              <a:spcBef>
                <a:spcPts val="600"/>
              </a:spcBef>
              <a:spcAft>
                <a:spcPts val="600"/>
              </a:spcAft>
              <a:buClrTx/>
              <a:buSzTx/>
              <a:buFontTx/>
              <a:buNone/>
              <a:tabLst/>
              <a:defRP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The last option uses the ‘exit’ command to exit the program and return to the prompt. We don’t really NEED to hard code the exit ‘0’ value, but it is good practice to use. 0 signals successful execution of the script. An exit code of 0 means success. So we know the script ran successfully to that point. We could use an echo to output the value.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Tip: Each command we use on Linux (like all other Unix and Unix-like OSs) is a system program that can be found in the Linux directory, usually bin or </a:t>
            </a:r>
            <a:r>
              <a:rPr lang="en-GB" dirty="0" err="1"/>
              <a:t>sbin</a:t>
            </a:r>
            <a:r>
              <a:rPr lang="en-GB" dirty="0"/>
              <a:t>.</a:t>
            </a:r>
          </a:p>
          <a:p>
            <a:endParaRPr lang="en-GB" dirty="0"/>
          </a:p>
          <a:p>
            <a:pPr marL="0" indent="0">
              <a:buNone/>
            </a:pPr>
            <a:r>
              <a:rPr lang="en-GB" dirty="0"/>
              <a:t>#!/bin/bash</a:t>
            </a:r>
          </a:p>
          <a:p>
            <a:pPr marL="0" indent="0">
              <a:buNone/>
            </a:pPr>
            <a:endParaRPr lang="en-GB" dirty="0"/>
          </a:p>
          <a:p>
            <a:pPr marL="0" indent="0">
              <a:buNone/>
            </a:pPr>
            <a:r>
              <a:rPr lang="en-GB" dirty="0"/>
              <a:t>function </a:t>
            </a:r>
            <a:r>
              <a:rPr lang="en-GB" dirty="0" err="1"/>
              <a:t>memory_usage</a:t>
            </a:r>
            <a:r>
              <a:rPr lang="en-GB" dirty="0"/>
              <a:t>() {</a:t>
            </a:r>
          </a:p>
          <a:p>
            <a:pPr marL="0" indent="0">
              <a:buNone/>
            </a:pPr>
            <a:r>
              <a:rPr lang="en-GB" dirty="0"/>
              <a:t>	echo "Memory usage on Server is:"</a:t>
            </a:r>
          </a:p>
          <a:p>
            <a:pPr marL="0" indent="0">
              <a:buNone/>
            </a:pPr>
            <a:r>
              <a:rPr lang="en-GB" dirty="0"/>
              <a:t>	free</a:t>
            </a:r>
          </a:p>
          <a:p>
            <a:pPr marL="0" indent="0">
              <a:buNone/>
            </a:pPr>
            <a:r>
              <a:rPr lang="en-GB" dirty="0"/>
              <a:t>	}</a:t>
            </a:r>
          </a:p>
          <a:p>
            <a:pPr marL="0" indent="0">
              <a:buNone/>
            </a:pPr>
            <a:endParaRPr lang="en-GB" dirty="0"/>
          </a:p>
          <a:p>
            <a:pPr marL="0" indent="0">
              <a:buNone/>
            </a:pPr>
            <a:r>
              <a:rPr lang="en-GB" dirty="0"/>
              <a:t>function </a:t>
            </a:r>
            <a:r>
              <a:rPr lang="en-GB" dirty="0" err="1"/>
              <a:t>proc_and_cpu</a:t>
            </a:r>
            <a:r>
              <a:rPr lang="en-GB" dirty="0"/>
              <a:t>() {</a:t>
            </a:r>
          </a:p>
          <a:p>
            <a:pPr marL="0" indent="0">
              <a:buNone/>
            </a:pPr>
            <a:r>
              <a:rPr lang="en-GB" dirty="0"/>
              <a:t>	echo "Process list and CPU </a:t>
            </a:r>
            <a:r>
              <a:rPr lang="en-GB" dirty="0" err="1"/>
              <a:t>usgae</a:t>
            </a:r>
            <a:r>
              <a:rPr lang="en-GB" dirty="0"/>
              <a:t>:"</a:t>
            </a:r>
          </a:p>
          <a:p>
            <a:pPr marL="0" indent="0">
              <a:buNone/>
            </a:pPr>
            <a:r>
              <a:rPr lang="en-GB" dirty="0"/>
              <a:t>	</a:t>
            </a:r>
            <a:r>
              <a:rPr lang="en-GB" dirty="0" err="1"/>
              <a:t>htop</a:t>
            </a:r>
            <a:endParaRPr lang="en-GB" dirty="0"/>
          </a:p>
          <a:p>
            <a:pPr marL="0" indent="0">
              <a:buNone/>
            </a:pPr>
            <a:r>
              <a:rPr lang="en-GB" dirty="0"/>
              <a:t>	}</a:t>
            </a:r>
          </a:p>
          <a:p>
            <a:pPr marL="0" indent="0">
              <a:buNone/>
            </a:pPr>
            <a:endParaRPr lang="en-GB" dirty="0"/>
          </a:p>
          <a:p>
            <a:pPr marL="0" indent="0">
              <a:buNone/>
            </a:pPr>
            <a:r>
              <a:rPr lang="en-GB" dirty="0"/>
              <a:t>function </a:t>
            </a:r>
            <a:r>
              <a:rPr lang="en-GB" dirty="0" err="1"/>
              <a:t>tcp_usage</a:t>
            </a:r>
            <a:r>
              <a:rPr lang="en-GB" dirty="0"/>
              <a:t>() {</a:t>
            </a:r>
          </a:p>
          <a:p>
            <a:pPr marL="0" indent="0">
              <a:buNone/>
            </a:pPr>
            <a:r>
              <a:rPr lang="en-GB" dirty="0"/>
              <a:t>	echo "TCP connections:"</a:t>
            </a:r>
          </a:p>
          <a:p>
            <a:pPr marL="0" indent="0">
              <a:buNone/>
            </a:pPr>
            <a:r>
              <a:rPr lang="en-GB" dirty="0"/>
              <a:t>	cat /proc/net/</a:t>
            </a:r>
            <a:r>
              <a:rPr lang="en-GB" dirty="0" err="1"/>
              <a:t>tcp</a:t>
            </a:r>
            <a:endParaRPr lang="en-GB" dirty="0"/>
          </a:p>
          <a:p>
            <a:pPr marL="0" indent="0">
              <a:buNone/>
            </a:pPr>
            <a:r>
              <a:rPr lang="en-GB" dirty="0"/>
              <a:t>	}</a:t>
            </a:r>
          </a:p>
          <a:p>
            <a:pPr marL="0" indent="0">
              <a:buNone/>
            </a:pPr>
            <a:endParaRPr lang="en-GB" dirty="0"/>
          </a:p>
          <a:p>
            <a:pPr marL="0" indent="0">
              <a:buNone/>
            </a:pPr>
            <a:r>
              <a:rPr lang="en-GB" dirty="0"/>
              <a:t>function </a:t>
            </a:r>
            <a:r>
              <a:rPr lang="en-GB" dirty="0" err="1"/>
              <a:t>kernel_usage</a:t>
            </a:r>
            <a:r>
              <a:rPr lang="en-GB" dirty="0"/>
              <a:t>() {</a:t>
            </a:r>
          </a:p>
          <a:p>
            <a:pPr marL="0" indent="0">
              <a:buNone/>
            </a:pPr>
            <a:r>
              <a:rPr lang="en-GB" dirty="0"/>
              <a:t>	echo "System name &amp; Kernel version:"</a:t>
            </a:r>
          </a:p>
          <a:p>
            <a:pPr marL="0" indent="0">
              <a:buNone/>
            </a:pPr>
            <a:r>
              <a:rPr lang="en-GB" dirty="0"/>
              <a:t>	</a:t>
            </a:r>
            <a:r>
              <a:rPr lang="en-GB" dirty="0" err="1"/>
              <a:t>uname</a:t>
            </a:r>
            <a:r>
              <a:rPr lang="en-GB" dirty="0"/>
              <a:t> -s -v -r</a:t>
            </a:r>
          </a:p>
          <a:p>
            <a:pPr marL="0" indent="0">
              <a:buNone/>
            </a:pPr>
            <a:r>
              <a:rPr lang="en-GB" dirty="0"/>
              <a:t>	}</a:t>
            </a:r>
          </a:p>
          <a:p>
            <a:pPr marL="0" indent="0">
              <a:buNone/>
            </a:pPr>
            <a:r>
              <a:rPr lang="en-GB" dirty="0"/>
              <a:t>	</a:t>
            </a:r>
          </a:p>
          <a:p>
            <a:pPr marL="0" indent="0">
              <a:buNone/>
            </a:pPr>
            <a:r>
              <a:rPr lang="en-GB" dirty="0"/>
              <a:t>function </a:t>
            </a:r>
            <a:r>
              <a:rPr lang="en-GB" dirty="0" err="1"/>
              <a:t>WhoWhyWhat</a:t>
            </a:r>
            <a:r>
              <a:rPr lang="en-GB" dirty="0"/>
              <a:t>() {</a:t>
            </a:r>
          </a:p>
          <a:p>
            <a:pPr marL="0" indent="0">
              <a:buNone/>
            </a:pPr>
            <a:r>
              <a:rPr lang="en-GB" dirty="0"/>
              <a:t>	echo "</a:t>
            </a:r>
            <a:r>
              <a:rPr lang="en-GB" dirty="0" err="1"/>
              <a:t>WhoWhyWhat</a:t>
            </a:r>
            <a:r>
              <a:rPr lang="en-GB" dirty="0"/>
              <a:t>:"</a:t>
            </a:r>
          </a:p>
          <a:p>
            <a:pPr marL="0" indent="0">
              <a:buNone/>
            </a:pPr>
            <a:r>
              <a:rPr lang="en-GB" dirty="0"/>
              <a:t>	w</a:t>
            </a:r>
          </a:p>
          <a:p>
            <a:pPr marL="0" indent="0">
              <a:buNone/>
            </a:pPr>
            <a:r>
              <a:rPr lang="en-GB" dirty="0"/>
              <a:t>	}</a:t>
            </a:r>
          </a:p>
          <a:p>
            <a:pPr marL="0" indent="0">
              <a:buNone/>
            </a:pPr>
            <a:r>
              <a:rPr lang="en-GB" dirty="0"/>
              <a:t>	</a:t>
            </a:r>
          </a:p>
          <a:p>
            <a:pPr marL="0" indent="0">
              <a:buNone/>
            </a:pPr>
            <a:r>
              <a:rPr lang="en-GB" dirty="0"/>
              <a:t>Menu(){</a:t>
            </a:r>
          </a:p>
          <a:p>
            <a:pPr marL="0" indent="0">
              <a:buNone/>
            </a:pPr>
            <a:r>
              <a:rPr lang="en-GB" dirty="0"/>
              <a:t>echo -e "\e[1;33m \e[1m \e[4m System Admin. Menu:\e[0m"</a:t>
            </a:r>
          </a:p>
          <a:p>
            <a:pPr marL="0" indent="0">
              <a:buNone/>
            </a:pPr>
            <a:r>
              <a:rPr lang="en-GB" dirty="0"/>
              <a:t>echo "1) Memory usage:</a:t>
            </a:r>
          </a:p>
          <a:p>
            <a:pPr marL="0" indent="0">
              <a:buNone/>
            </a:pPr>
            <a:r>
              <a:rPr lang="en-GB" dirty="0"/>
              <a:t>2) Process list &amp; CPU usage:</a:t>
            </a:r>
          </a:p>
          <a:p>
            <a:pPr marL="0" indent="0">
              <a:buNone/>
            </a:pPr>
            <a:r>
              <a:rPr lang="en-GB" dirty="0"/>
              <a:t>3) Number of TCP connections:</a:t>
            </a:r>
          </a:p>
          <a:p>
            <a:pPr marL="0" indent="0">
              <a:buNone/>
            </a:pPr>
            <a:r>
              <a:rPr lang="en-GB" dirty="0"/>
              <a:t>4) System &amp; Kernel version:</a:t>
            </a:r>
          </a:p>
          <a:p>
            <a:pPr marL="0" indent="0">
              <a:buNone/>
            </a:pPr>
            <a:r>
              <a:rPr lang="en-GB" dirty="0"/>
              <a:t>5) </a:t>
            </a:r>
            <a:r>
              <a:rPr lang="en-GB" dirty="0" err="1"/>
              <a:t>WhoWhyWhat</a:t>
            </a:r>
            <a:r>
              <a:rPr lang="en-GB" dirty="0"/>
              <a:t>:</a:t>
            </a:r>
          </a:p>
          <a:p>
            <a:pPr marL="0" indent="0">
              <a:buNone/>
            </a:pPr>
            <a:r>
              <a:rPr lang="en-GB" dirty="0"/>
              <a:t>0) Exit."</a:t>
            </a:r>
          </a:p>
          <a:p>
            <a:pPr marL="0" indent="0">
              <a:buNone/>
            </a:pPr>
            <a:r>
              <a:rPr lang="en-GB" dirty="0"/>
              <a:t>echo -e "\e[1;33m Choose an option: \e[0m"</a:t>
            </a:r>
          </a:p>
          <a:p>
            <a:pPr marL="0" indent="0">
              <a:buNone/>
            </a:pPr>
            <a:r>
              <a:rPr lang="en-GB" dirty="0"/>
              <a:t>		read choice</a:t>
            </a:r>
          </a:p>
          <a:p>
            <a:pPr marL="0" indent="0">
              <a:buNone/>
            </a:pPr>
            <a:r>
              <a:rPr lang="en-GB" dirty="0"/>
              <a:t>		case $choice in</a:t>
            </a:r>
          </a:p>
          <a:p>
            <a:pPr marL="0" indent="0">
              <a:buNone/>
            </a:pPr>
            <a:r>
              <a:rPr lang="en-GB" dirty="0"/>
              <a:t>			1) </a:t>
            </a:r>
            <a:r>
              <a:rPr lang="en-GB" dirty="0" err="1"/>
              <a:t>memory_usage</a:t>
            </a:r>
            <a:r>
              <a:rPr lang="en-GB" dirty="0"/>
              <a:t> ; Menu ;;</a:t>
            </a:r>
          </a:p>
          <a:p>
            <a:pPr marL="0" indent="0">
              <a:buNone/>
            </a:pPr>
            <a:r>
              <a:rPr lang="en-GB" dirty="0"/>
              <a:t>			2) </a:t>
            </a:r>
            <a:r>
              <a:rPr lang="en-GB" dirty="0" err="1"/>
              <a:t>proc_and_cpu</a:t>
            </a:r>
            <a:r>
              <a:rPr lang="en-GB" dirty="0"/>
              <a:t> ; Menu ;;</a:t>
            </a:r>
          </a:p>
          <a:p>
            <a:pPr marL="0" indent="0">
              <a:buNone/>
            </a:pPr>
            <a:r>
              <a:rPr lang="en-GB" dirty="0"/>
              <a:t>			3) </a:t>
            </a:r>
            <a:r>
              <a:rPr lang="en-GB" dirty="0" err="1"/>
              <a:t>tcp_usage</a:t>
            </a:r>
            <a:r>
              <a:rPr lang="en-GB" dirty="0"/>
              <a:t> ; Menu ;;</a:t>
            </a:r>
          </a:p>
          <a:p>
            <a:pPr marL="0" indent="0">
              <a:buNone/>
            </a:pPr>
            <a:r>
              <a:rPr lang="en-GB" dirty="0"/>
              <a:t>			4) </a:t>
            </a:r>
            <a:r>
              <a:rPr lang="en-GB" dirty="0" err="1"/>
              <a:t>kernel_usage</a:t>
            </a:r>
            <a:r>
              <a:rPr lang="en-GB" dirty="0"/>
              <a:t> ; Menu ;;</a:t>
            </a:r>
          </a:p>
          <a:p>
            <a:pPr marL="0" indent="0">
              <a:buNone/>
            </a:pPr>
            <a:r>
              <a:rPr lang="en-GB" dirty="0"/>
              <a:t>			5) </a:t>
            </a:r>
            <a:r>
              <a:rPr lang="en-GB" dirty="0" err="1"/>
              <a:t>WhoWhyWhat</a:t>
            </a:r>
            <a:r>
              <a:rPr lang="en-GB" dirty="0"/>
              <a:t> ; Menu ;;</a:t>
            </a:r>
          </a:p>
          <a:p>
            <a:pPr marL="0" indent="0">
              <a:buNone/>
            </a:pPr>
            <a:r>
              <a:rPr lang="en-GB" dirty="0"/>
              <a:t>			0) exit ;;</a:t>
            </a:r>
          </a:p>
          <a:p>
            <a:pPr marL="0" indent="0">
              <a:buNone/>
            </a:pPr>
            <a:r>
              <a:rPr lang="en-GB" dirty="0"/>
              <a:t>		</a:t>
            </a:r>
            <a:r>
              <a:rPr lang="en-GB" dirty="0" err="1"/>
              <a:t>esac</a:t>
            </a:r>
            <a:endParaRPr lang="en-GB" dirty="0"/>
          </a:p>
          <a:p>
            <a:pPr marL="0" indent="0">
              <a:buNone/>
            </a:pPr>
            <a:r>
              <a:rPr lang="en-GB" dirty="0"/>
              <a:t>	}</a:t>
            </a:r>
          </a:p>
          <a:p>
            <a:pPr marL="0" indent="0">
              <a:buNone/>
            </a:pPr>
            <a:endParaRPr lang="en-GB" dirty="0"/>
          </a:p>
          <a:p>
            <a:pPr marL="0" indent="0">
              <a:buNone/>
            </a:pPr>
            <a:r>
              <a:rPr lang="en-GB" dirty="0"/>
              <a:t># Call Menu function</a:t>
            </a:r>
          </a:p>
          <a:p>
            <a:pPr marL="0" indent="0">
              <a:buNone/>
            </a:pPr>
            <a:r>
              <a:rPr lang="en-GB" dirty="0"/>
              <a:t>Menu</a:t>
            </a:r>
          </a:p>
        </p:txBody>
      </p:sp>
      <p:sp>
        <p:nvSpPr>
          <p:cNvPr id="4" name="Slide Number Placeholder 3"/>
          <p:cNvSpPr>
            <a:spLocks noGrp="1"/>
          </p:cNvSpPr>
          <p:nvPr>
            <p:ph type="sldNum" sz="quarter" idx="5"/>
          </p:nvPr>
        </p:nvSpPr>
        <p:spPr/>
        <p:txBody>
          <a:bodyPr/>
          <a:lstStyle/>
          <a:p>
            <a:fld id="{FB37C982-8B5E-41C8-9C3C-7DDDA082ABA8}" type="slidenum">
              <a:rPr lang="en-GB" smtClean="0"/>
              <a:t>42</a:t>
            </a:fld>
            <a:endParaRPr lang="en-GB"/>
          </a:p>
        </p:txBody>
      </p:sp>
    </p:spTree>
    <p:extLst>
      <p:ext uri="{BB962C8B-B14F-4D97-AF65-F5344CB8AC3E}">
        <p14:creationId xmlns:p14="http://schemas.microsoft.com/office/powerpoint/2010/main" val="39328178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function called</a:t>
            </a:r>
            <a:r>
              <a:rPr lang="en-GB" sz="1200" b="1" dirty="0"/>
              <a:t> </a:t>
            </a:r>
            <a:r>
              <a:rPr lang="en-GB" sz="1200" dirty="0"/>
              <a:t>depends on the user’s choice and the value of the </a:t>
            </a:r>
            <a:r>
              <a:rPr lang="en-GB" sz="1200" b="1" dirty="0"/>
              <a:t>$choice variable.</a:t>
            </a:r>
            <a:endParaRPr lang="en-GB" sz="1200" dirty="0"/>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44</a:t>
            </a:fld>
            <a:endParaRPr lang="en-GB"/>
          </a:p>
        </p:txBody>
      </p:sp>
    </p:spTree>
    <p:extLst>
      <p:ext uri="{BB962C8B-B14F-4D97-AF65-F5344CB8AC3E}">
        <p14:creationId xmlns:p14="http://schemas.microsoft.com/office/powerpoint/2010/main" val="217932888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6ED2EC-B0C3-295F-647F-43236B8AC8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490DF2-DF64-5676-0420-34D1DA27DC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86998D-7D82-0CE0-D43B-C8BDFED683D1}"/>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p:txBody>
      </p:sp>
      <p:sp>
        <p:nvSpPr>
          <p:cNvPr id="4" name="Slide Number Placeholder 3">
            <a:extLst>
              <a:ext uri="{FF2B5EF4-FFF2-40B4-BE49-F238E27FC236}">
                <a16:creationId xmlns:a16="http://schemas.microsoft.com/office/drawing/2014/main" id="{A5B51C98-DAF9-D646-4693-9AC06973C763}"/>
              </a:ext>
            </a:extLst>
          </p:cNvPr>
          <p:cNvSpPr>
            <a:spLocks noGrp="1"/>
          </p:cNvSpPr>
          <p:nvPr>
            <p:ph type="sldNum" sz="quarter" idx="5"/>
          </p:nvPr>
        </p:nvSpPr>
        <p:spPr/>
        <p:txBody>
          <a:bodyPr/>
          <a:lstStyle/>
          <a:p>
            <a:fld id="{FB37C982-8B5E-41C8-9C3C-7DDDA082ABA8}" type="slidenum">
              <a:rPr lang="en-GB" smtClean="0"/>
              <a:t>46</a:t>
            </a:fld>
            <a:endParaRPr lang="en-GB"/>
          </a:p>
        </p:txBody>
      </p:sp>
    </p:spTree>
    <p:extLst>
      <p:ext uri="{BB962C8B-B14F-4D97-AF65-F5344CB8AC3E}">
        <p14:creationId xmlns:p14="http://schemas.microsoft.com/office/powerpoint/2010/main" val="315384667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2F6EEF-7B8E-C766-C1EF-3D23C2AC37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CDB5B0-142A-08D0-3E3D-CD26ABC449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543F4A-0549-076E-B45C-0EA4EC728F53}"/>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p:txBody>
      </p:sp>
      <p:sp>
        <p:nvSpPr>
          <p:cNvPr id="4" name="Slide Number Placeholder 3">
            <a:extLst>
              <a:ext uri="{FF2B5EF4-FFF2-40B4-BE49-F238E27FC236}">
                <a16:creationId xmlns:a16="http://schemas.microsoft.com/office/drawing/2014/main" id="{0293D952-2CB8-9FD6-7DE2-E433A71EE0BC}"/>
              </a:ext>
            </a:extLst>
          </p:cNvPr>
          <p:cNvSpPr>
            <a:spLocks noGrp="1"/>
          </p:cNvSpPr>
          <p:nvPr>
            <p:ph type="sldNum" sz="quarter" idx="5"/>
          </p:nvPr>
        </p:nvSpPr>
        <p:spPr/>
        <p:txBody>
          <a:bodyPr/>
          <a:lstStyle/>
          <a:p>
            <a:fld id="{FB37C982-8B5E-41C8-9C3C-7DDDA082ABA8}" type="slidenum">
              <a:rPr lang="en-GB" smtClean="0"/>
              <a:t>47</a:t>
            </a:fld>
            <a:endParaRPr lang="en-GB"/>
          </a:p>
        </p:txBody>
      </p:sp>
    </p:spTree>
    <p:extLst>
      <p:ext uri="{BB962C8B-B14F-4D97-AF65-F5344CB8AC3E}">
        <p14:creationId xmlns:p14="http://schemas.microsoft.com/office/powerpoint/2010/main" val="33338934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#!/bin/bash</a:t>
            </a:r>
          </a:p>
          <a:p>
            <a:endParaRPr lang="en-US" dirty="0"/>
          </a:p>
          <a:p>
            <a:r>
              <a:rPr lang="en-US" dirty="0"/>
              <a:t># Define the source and backup directory</a:t>
            </a:r>
          </a:p>
          <a:p>
            <a:r>
              <a:rPr lang="en-US" dirty="0"/>
              <a:t>SOURCE_DIR="C:/Users/sc-jw/Downloads/bash-backup-test/Source"</a:t>
            </a:r>
          </a:p>
          <a:p>
            <a:r>
              <a:rPr lang="en-US" dirty="0"/>
              <a:t>BACKUP_DIR="C:/Users/sc-jw/Downloads/bash-backup-test/Back-up"</a:t>
            </a:r>
          </a:p>
          <a:p>
            <a:endParaRPr lang="en-US" dirty="0"/>
          </a:p>
          <a:p>
            <a:r>
              <a:rPr lang="en-US" dirty="0"/>
              <a:t># Get the current date and time to create a unique backup folder</a:t>
            </a:r>
          </a:p>
          <a:p>
            <a:r>
              <a:rPr lang="en-US" dirty="0"/>
              <a:t>CURRENT_DATE=$(date +"%Y-%m-%</a:t>
            </a:r>
            <a:r>
              <a:rPr lang="en-US" dirty="0" err="1"/>
              <a:t>d_%H</a:t>
            </a:r>
            <a:r>
              <a:rPr lang="en-US" dirty="0"/>
              <a:t>-%M-%S")</a:t>
            </a:r>
          </a:p>
          <a:p>
            <a:r>
              <a:rPr lang="en-US" dirty="0"/>
              <a:t>BACKUP_SUBDIR="$BACKUP_DIR/</a:t>
            </a:r>
            <a:r>
              <a:rPr lang="en-US" dirty="0" err="1"/>
              <a:t>backup_$CURRENT_DATE</a:t>
            </a:r>
            <a:r>
              <a:rPr lang="en-US" dirty="0"/>
              <a:t>"</a:t>
            </a:r>
          </a:p>
          <a:p>
            <a:endParaRPr lang="en-US" dirty="0"/>
          </a:p>
          <a:p>
            <a:r>
              <a:rPr lang="en-US" dirty="0"/>
              <a:t># Create the backup sub-directory</a:t>
            </a:r>
          </a:p>
          <a:p>
            <a:r>
              <a:rPr lang="en-US" dirty="0" err="1"/>
              <a:t>mkdir</a:t>
            </a:r>
            <a:r>
              <a:rPr lang="en-US" dirty="0"/>
              <a:t> -p "$BACKUP_SUBDIR"</a:t>
            </a:r>
          </a:p>
          <a:p>
            <a:endParaRPr lang="en-US" dirty="0"/>
          </a:p>
          <a:p>
            <a:r>
              <a:rPr lang="en-US" dirty="0"/>
              <a:t># Copy all files and sub-directories from the source to the backup directory</a:t>
            </a:r>
          </a:p>
          <a:p>
            <a:r>
              <a:rPr lang="en-US" dirty="0"/>
              <a:t>cp -r "$SOURCE_DIR/"* "$BACKUP_SUBDIR/"</a:t>
            </a:r>
          </a:p>
          <a:p>
            <a:endParaRPr lang="en-US" dirty="0"/>
          </a:p>
          <a:p>
            <a:r>
              <a:rPr lang="en-US" dirty="0"/>
              <a:t># Print a message indicating the backup is complete</a:t>
            </a:r>
          </a:p>
          <a:p>
            <a:r>
              <a:rPr lang="en-US" dirty="0"/>
              <a:t>echo "Backup completed successfully."</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49</a:t>
            </a:fld>
            <a:endParaRPr lang="en-GB"/>
          </a:p>
        </p:txBody>
      </p:sp>
    </p:spTree>
    <p:extLst>
      <p:ext uri="{BB962C8B-B14F-4D97-AF65-F5344CB8AC3E}">
        <p14:creationId xmlns:p14="http://schemas.microsoft.com/office/powerpoint/2010/main" val="361005005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59D05-24B6-1FAC-BDE3-B2F7BD22DF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43CBAC-73CE-7C62-9F45-0B957616B8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A1156E-539D-F53B-B432-BC76000543A3}"/>
              </a:ext>
            </a:extLst>
          </p:cNvPr>
          <p:cNvSpPr>
            <a:spLocks noGrp="1"/>
          </p:cNvSpPr>
          <p:nvPr>
            <p:ph type="body" idx="1"/>
          </p:nvPr>
        </p:nvSpPr>
        <p:spPr/>
        <p:txBody>
          <a:bodyPr/>
          <a:lstStyle/>
          <a:p>
            <a:r>
              <a:rPr lang="en-GB" b="1" dirty="0"/>
              <a:t>*Git for Windows </a:t>
            </a:r>
            <a:r>
              <a:rPr lang="en-GB" dirty="0"/>
              <a:t>comes with a Windows version of Bash and a few common *nix command-line tools that have been compiled for Windows, it does not provide a complete *nix environment. Hence you cannot use tools like </a:t>
            </a:r>
            <a:r>
              <a:rPr lang="en-GB" dirty="0" err="1"/>
              <a:t>sudo</a:t>
            </a:r>
            <a:r>
              <a:rPr lang="en-GB" dirty="0"/>
              <a:t> and apt-get which modify the *nix operating system.</a:t>
            </a:r>
          </a:p>
          <a:p>
            <a:r>
              <a:rPr lang="en-US" b="1" i="0" dirty="0">
                <a:solidFill>
                  <a:srgbClr val="001D35"/>
                </a:solidFill>
                <a:effectLst/>
                <a:latin typeface="Google Sans"/>
              </a:rPr>
              <a:t>*</a:t>
            </a:r>
            <a:r>
              <a:rPr lang="en-US" b="1" i="0" dirty="0">
                <a:effectLst/>
                <a:latin typeface="Google Sans"/>
              </a:rPr>
              <a:t>nix </a:t>
            </a:r>
            <a:r>
              <a:rPr lang="en-US" b="0" i="0" dirty="0">
                <a:effectLst/>
                <a:latin typeface="Google Sans"/>
              </a:rPr>
              <a:t>stands for any Unix-like system such as Linux, macOS, and others.</a:t>
            </a:r>
            <a:endParaRPr lang="en-GB" dirty="0"/>
          </a:p>
          <a:p>
            <a:pPr marL="171450" indent="-171450">
              <a:buFont typeface="Arial" panose="020B0604020202020204" pitchFamily="34" charset="0"/>
              <a:buChar char="•"/>
            </a:pPr>
            <a:r>
              <a:rPr lang="en-US" dirty="0"/>
              <a:t>Script below:</a:t>
            </a:r>
          </a:p>
          <a:p>
            <a:pPr marL="0" indent="0">
              <a:buFont typeface="Arial" panose="020B0604020202020204" pitchFamily="34" charset="0"/>
              <a:buNone/>
            </a:pPr>
            <a:endParaRPr lang="en-US" dirty="0"/>
          </a:p>
          <a:p>
            <a:r>
              <a:rPr lang="en-US" dirty="0"/>
              <a:t>#!/bin/bash</a:t>
            </a:r>
          </a:p>
          <a:p>
            <a:endParaRPr lang="en-US" dirty="0"/>
          </a:p>
          <a:p>
            <a:r>
              <a:rPr lang="en-US" dirty="0"/>
              <a:t># Define the source and backup directory</a:t>
            </a:r>
          </a:p>
          <a:p>
            <a:r>
              <a:rPr lang="en-US" dirty="0"/>
              <a:t>SOURCE_DIR="C:/Users/sc-jw/Downloads/bash-backup-test/Source"</a:t>
            </a:r>
          </a:p>
          <a:p>
            <a:r>
              <a:rPr lang="en-US" dirty="0"/>
              <a:t>BACKUP_DIR="C:/Users/sc-jw/Downloads/bash-backup-test/Back-up"</a:t>
            </a:r>
          </a:p>
          <a:p>
            <a:endParaRPr lang="en-US" dirty="0"/>
          </a:p>
          <a:p>
            <a:r>
              <a:rPr lang="en-US" dirty="0"/>
              <a:t># Get the current date and time to create a unique backup folder</a:t>
            </a:r>
          </a:p>
          <a:p>
            <a:r>
              <a:rPr lang="en-US" dirty="0"/>
              <a:t>CURRENT_DATE=$(date +"%Y-%m-%</a:t>
            </a:r>
            <a:r>
              <a:rPr lang="en-US" dirty="0" err="1"/>
              <a:t>d_%H</a:t>
            </a:r>
            <a:r>
              <a:rPr lang="en-US" dirty="0"/>
              <a:t>-%M-%S")</a:t>
            </a:r>
          </a:p>
          <a:p>
            <a:r>
              <a:rPr lang="en-US" dirty="0"/>
              <a:t>BACKUP_SUBDIR="$BACKUP_DIR/</a:t>
            </a:r>
            <a:r>
              <a:rPr lang="en-US" dirty="0" err="1"/>
              <a:t>backup_$CURRENT_DATE</a:t>
            </a:r>
            <a:r>
              <a:rPr lang="en-US" dirty="0"/>
              <a:t>"</a:t>
            </a:r>
          </a:p>
          <a:p>
            <a:endParaRPr lang="en-US" dirty="0"/>
          </a:p>
          <a:p>
            <a:r>
              <a:rPr lang="en-US" dirty="0"/>
              <a:t># Create the backup sub-directory</a:t>
            </a:r>
          </a:p>
          <a:p>
            <a:r>
              <a:rPr lang="en-US" dirty="0" err="1"/>
              <a:t>mkdir</a:t>
            </a:r>
            <a:r>
              <a:rPr lang="en-US" dirty="0"/>
              <a:t> -p "$BACKUP_SUBDIR"</a:t>
            </a:r>
          </a:p>
          <a:p>
            <a:endParaRPr lang="en-US" dirty="0"/>
          </a:p>
          <a:p>
            <a:r>
              <a:rPr lang="en-US" dirty="0"/>
              <a:t># Copy all files and sub-directories from the source to the backup directory</a:t>
            </a:r>
          </a:p>
          <a:p>
            <a:r>
              <a:rPr lang="en-US" dirty="0"/>
              <a:t>cp -r "$SOURCE_DIR/"* "$BACKUP_SUBDIR/"</a:t>
            </a:r>
          </a:p>
          <a:p>
            <a:endParaRPr lang="en-US" dirty="0"/>
          </a:p>
          <a:p>
            <a:r>
              <a:rPr lang="en-US" dirty="0"/>
              <a:t># Print a message indicating the backup is complete</a:t>
            </a:r>
          </a:p>
          <a:p>
            <a:r>
              <a:rPr lang="en-US" dirty="0"/>
              <a:t>echo "Backup completed successfully."</a:t>
            </a:r>
            <a:endParaRPr lang="en-GB" dirty="0"/>
          </a:p>
        </p:txBody>
      </p:sp>
      <p:sp>
        <p:nvSpPr>
          <p:cNvPr id="4" name="Slide Number Placeholder 3">
            <a:extLst>
              <a:ext uri="{FF2B5EF4-FFF2-40B4-BE49-F238E27FC236}">
                <a16:creationId xmlns:a16="http://schemas.microsoft.com/office/drawing/2014/main" id="{85B7A838-BDBC-F517-9A50-076B1F163F2A}"/>
              </a:ext>
            </a:extLst>
          </p:cNvPr>
          <p:cNvSpPr>
            <a:spLocks noGrp="1"/>
          </p:cNvSpPr>
          <p:nvPr>
            <p:ph type="sldNum" sz="quarter" idx="5"/>
          </p:nvPr>
        </p:nvSpPr>
        <p:spPr/>
        <p:txBody>
          <a:bodyPr/>
          <a:lstStyle/>
          <a:p>
            <a:fld id="{FB37C982-8B5E-41C8-9C3C-7DDDA082ABA8}" type="slidenum">
              <a:rPr lang="en-GB" smtClean="0"/>
              <a:t>50</a:t>
            </a:fld>
            <a:endParaRPr lang="en-GB"/>
          </a:p>
        </p:txBody>
      </p:sp>
    </p:spTree>
    <p:extLst>
      <p:ext uri="{BB962C8B-B14F-4D97-AF65-F5344CB8AC3E}">
        <p14:creationId xmlns:p14="http://schemas.microsoft.com/office/powerpoint/2010/main" val="211312697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A18992-EEDC-C802-4579-FC7B0238B6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62361E-495E-3031-73E4-1890FF4347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24EA1C-CE7E-D973-B0A5-2E21931FF028}"/>
              </a:ext>
            </a:extLst>
          </p:cNvPr>
          <p:cNvSpPr>
            <a:spLocks noGrp="1"/>
          </p:cNvSpPr>
          <p:nvPr>
            <p:ph type="body" idx="1"/>
          </p:nvPr>
        </p:nvSpPr>
        <p:spPr/>
        <p:txBody>
          <a:bodyPr/>
          <a:lstStyle/>
          <a:p>
            <a:r>
              <a:rPr lang="en-GB" b="1" dirty="0"/>
              <a:t>*Git for Windows </a:t>
            </a:r>
            <a:r>
              <a:rPr lang="en-GB" dirty="0"/>
              <a:t>comes with a Windows version of Bash and a few common *nix command-line tools that have been compiled for Windows, it does not provide a complete *nix environment. Hence you cannot use tools like </a:t>
            </a:r>
            <a:r>
              <a:rPr lang="en-GB" dirty="0" err="1"/>
              <a:t>sudo</a:t>
            </a:r>
            <a:r>
              <a:rPr lang="en-GB" dirty="0"/>
              <a:t> and apt-get which modify the *nix operating system.</a:t>
            </a:r>
          </a:p>
          <a:p>
            <a:r>
              <a:rPr lang="en-US" b="1" i="0" dirty="0">
                <a:solidFill>
                  <a:srgbClr val="001D35"/>
                </a:solidFill>
                <a:effectLst/>
                <a:latin typeface="Google Sans"/>
              </a:rPr>
              <a:t>*</a:t>
            </a:r>
            <a:r>
              <a:rPr lang="en-US" b="1" i="0" dirty="0">
                <a:effectLst/>
                <a:latin typeface="Google Sans"/>
              </a:rPr>
              <a:t>nix </a:t>
            </a:r>
            <a:r>
              <a:rPr lang="en-US" b="0" i="0" dirty="0">
                <a:effectLst/>
                <a:latin typeface="Google Sans"/>
              </a:rPr>
              <a:t>stands for any Unix-like system such as Linux, macOS, and others.</a:t>
            </a:r>
            <a:endParaRPr lang="en-GB" dirty="0"/>
          </a:p>
          <a:p>
            <a:pPr marL="171450" indent="-171450">
              <a:buFont typeface="Arial" panose="020B0604020202020204" pitchFamily="34" charset="0"/>
              <a:buChar char="•"/>
            </a:pPr>
            <a:r>
              <a:rPr lang="en-US" dirty="0"/>
              <a:t>Script below:</a:t>
            </a:r>
          </a:p>
          <a:p>
            <a:pPr marL="0" indent="0">
              <a:buFont typeface="Arial" panose="020B0604020202020204" pitchFamily="34" charset="0"/>
              <a:buNone/>
            </a:pPr>
            <a:endParaRPr lang="en-US" dirty="0"/>
          </a:p>
          <a:p>
            <a:r>
              <a:rPr lang="en-US" dirty="0"/>
              <a:t>#!/bin/bash</a:t>
            </a:r>
          </a:p>
          <a:p>
            <a:endParaRPr lang="en-US" dirty="0"/>
          </a:p>
          <a:p>
            <a:r>
              <a:rPr lang="en-US" dirty="0"/>
              <a:t># Define the source and backup directory</a:t>
            </a:r>
          </a:p>
          <a:p>
            <a:r>
              <a:rPr lang="en-US" dirty="0"/>
              <a:t>SOURCE_DIR="C:/Users/sc-jw/Downloads/bash-backup-test/Source"</a:t>
            </a:r>
          </a:p>
          <a:p>
            <a:r>
              <a:rPr lang="en-US" dirty="0"/>
              <a:t>BACKUP_DIR="C:/Users/sc-jw/Downloads/bash-backup-test/Back-up"</a:t>
            </a:r>
          </a:p>
          <a:p>
            <a:endParaRPr lang="en-US" dirty="0"/>
          </a:p>
          <a:p>
            <a:r>
              <a:rPr lang="en-US" dirty="0"/>
              <a:t># Get the current date and time to create a unique backup folder</a:t>
            </a:r>
          </a:p>
          <a:p>
            <a:r>
              <a:rPr lang="en-US" dirty="0"/>
              <a:t>CURRENT_DATE=$(date +"%Y-%m-%</a:t>
            </a:r>
            <a:r>
              <a:rPr lang="en-US" dirty="0" err="1"/>
              <a:t>d_%H</a:t>
            </a:r>
            <a:r>
              <a:rPr lang="en-US" dirty="0"/>
              <a:t>-%M-%S")</a:t>
            </a:r>
          </a:p>
          <a:p>
            <a:r>
              <a:rPr lang="en-US" dirty="0"/>
              <a:t>BACKUP_SUBDIR="$BACKUP_DIR/</a:t>
            </a:r>
            <a:r>
              <a:rPr lang="en-US" dirty="0" err="1"/>
              <a:t>backup_$CURRENT_DATE</a:t>
            </a:r>
            <a:r>
              <a:rPr lang="en-US" dirty="0"/>
              <a:t>"</a:t>
            </a:r>
          </a:p>
          <a:p>
            <a:endParaRPr lang="en-US" dirty="0"/>
          </a:p>
          <a:p>
            <a:r>
              <a:rPr lang="en-US" dirty="0"/>
              <a:t># Create the backup sub-directory</a:t>
            </a:r>
          </a:p>
          <a:p>
            <a:r>
              <a:rPr lang="en-US" dirty="0" err="1"/>
              <a:t>mkdir</a:t>
            </a:r>
            <a:r>
              <a:rPr lang="en-US" dirty="0"/>
              <a:t> -p "$BACKUP_SUBDIR"</a:t>
            </a:r>
          </a:p>
          <a:p>
            <a:endParaRPr lang="en-US" dirty="0"/>
          </a:p>
          <a:p>
            <a:r>
              <a:rPr lang="en-US" dirty="0"/>
              <a:t># Copy all files and sub-directories from the source to the backup directory</a:t>
            </a:r>
          </a:p>
          <a:p>
            <a:r>
              <a:rPr lang="en-US" dirty="0"/>
              <a:t>cp -r "$SOURCE_DIR/"* "$BACKUP_SUBDIR/"</a:t>
            </a:r>
          </a:p>
          <a:p>
            <a:endParaRPr lang="en-US" dirty="0"/>
          </a:p>
          <a:p>
            <a:r>
              <a:rPr lang="en-US" dirty="0"/>
              <a:t># Print a message indicating the backup is complete</a:t>
            </a:r>
          </a:p>
          <a:p>
            <a:r>
              <a:rPr lang="en-US" dirty="0"/>
              <a:t>echo "Backup completed successfully."</a:t>
            </a:r>
            <a:endParaRPr lang="en-GB" dirty="0"/>
          </a:p>
        </p:txBody>
      </p:sp>
      <p:sp>
        <p:nvSpPr>
          <p:cNvPr id="4" name="Slide Number Placeholder 3">
            <a:extLst>
              <a:ext uri="{FF2B5EF4-FFF2-40B4-BE49-F238E27FC236}">
                <a16:creationId xmlns:a16="http://schemas.microsoft.com/office/drawing/2014/main" id="{CC339459-7793-39CF-9E43-FF931A2F509A}"/>
              </a:ext>
            </a:extLst>
          </p:cNvPr>
          <p:cNvSpPr>
            <a:spLocks noGrp="1"/>
          </p:cNvSpPr>
          <p:nvPr>
            <p:ph type="sldNum" sz="quarter" idx="5"/>
          </p:nvPr>
        </p:nvSpPr>
        <p:spPr/>
        <p:txBody>
          <a:bodyPr/>
          <a:lstStyle/>
          <a:p>
            <a:fld id="{FB37C982-8B5E-41C8-9C3C-7DDDA082ABA8}" type="slidenum">
              <a:rPr lang="en-GB" smtClean="0"/>
              <a:t>51</a:t>
            </a:fld>
            <a:endParaRPr lang="en-GB"/>
          </a:p>
        </p:txBody>
      </p:sp>
    </p:spTree>
    <p:extLst>
      <p:ext uri="{BB962C8B-B14F-4D97-AF65-F5344CB8AC3E}">
        <p14:creationId xmlns:p14="http://schemas.microsoft.com/office/powerpoint/2010/main" val="303648682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472720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VM install Tip: Create a Virtual HD hard disk during install.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765757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Bg. If you would like to run VSC in a WSL full Linux environment to use Linux dev tools: </a:t>
            </a:r>
            <a:r>
              <a:rPr lang="en-US" sz="1200" dirty="0">
                <a:hlinkClick r:id="rId3"/>
              </a:rPr>
              <a:t>click-here</a:t>
            </a:r>
            <a:r>
              <a:rPr lang="en-US" sz="1200"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285975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spcBef>
                <a:spcPts val="0"/>
              </a:spcBef>
            </a:pPr>
            <a:r>
              <a:rPr lang="en-GB" dirty="0"/>
              <a:t>#!/bin/bash</a:t>
            </a:r>
          </a:p>
          <a:p>
            <a:pPr>
              <a:lnSpc>
                <a:spcPct val="110000"/>
              </a:lnSpc>
              <a:spcBef>
                <a:spcPts val="0"/>
              </a:spcBef>
            </a:pPr>
            <a:endParaRPr lang="en-GB" dirty="0"/>
          </a:p>
          <a:p>
            <a:pPr>
              <a:lnSpc>
                <a:spcPct val="110000"/>
              </a:lnSpc>
              <a:spcBef>
                <a:spcPts val="0"/>
              </a:spcBef>
            </a:pPr>
            <a:r>
              <a:rPr lang="en-GB" dirty="0" err="1"/>
              <a:t>add_user</a:t>
            </a:r>
            <a:r>
              <a:rPr lang="en-GB" dirty="0"/>
              <a:t>()</a:t>
            </a:r>
          </a:p>
          <a:p>
            <a:pPr>
              <a:lnSpc>
                <a:spcPct val="110000"/>
              </a:lnSpc>
              <a:spcBef>
                <a:spcPts val="0"/>
              </a:spcBef>
            </a:pPr>
            <a:r>
              <a:rPr lang="en-GB" dirty="0"/>
              <a:t>{</a:t>
            </a:r>
          </a:p>
          <a:p>
            <a:pPr>
              <a:lnSpc>
                <a:spcPct val="110000"/>
              </a:lnSpc>
              <a:spcBef>
                <a:spcPts val="0"/>
              </a:spcBef>
            </a:pPr>
            <a:r>
              <a:rPr lang="en-GB" dirty="0"/>
              <a:t>	User=$1_$2</a:t>
            </a:r>
          </a:p>
          <a:p>
            <a:pPr>
              <a:lnSpc>
                <a:spcPct val="110000"/>
              </a:lnSpc>
              <a:spcBef>
                <a:spcPts val="0"/>
              </a:spcBef>
            </a:pPr>
            <a:r>
              <a:rPr lang="en-GB" dirty="0"/>
              <a:t>	Password=$2</a:t>
            </a:r>
          </a:p>
          <a:p>
            <a:pPr>
              <a:lnSpc>
                <a:spcPct val="110000"/>
              </a:lnSpc>
              <a:spcBef>
                <a:spcPts val="0"/>
              </a:spcBef>
            </a:pPr>
            <a:r>
              <a:rPr lang="en-GB" dirty="0"/>
              <a:t>	Comments=$@</a:t>
            </a:r>
          </a:p>
          <a:p>
            <a:pPr>
              <a:lnSpc>
                <a:spcPct val="110000"/>
              </a:lnSpc>
              <a:spcBef>
                <a:spcPts val="0"/>
              </a:spcBef>
            </a:pPr>
            <a:r>
              <a:rPr lang="en-GB" dirty="0"/>
              <a:t>	echo "Adding user:" $User</a:t>
            </a:r>
          </a:p>
          <a:p>
            <a:pPr>
              <a:lnSpc>
                <a:spcPct val="110000"/>
              </a:lnSpc>
              <a:spcBef>
                <a:spcPts val="0"/>
              </a:spcBef>
            </a:pPr>
            <a:r>
              <a:rPr lang="en-GB" dirty="0"/>
              <a:t>	echo Password: $Password</a:t>
            </a:r>
          </a:p>
          <a:p>
            <a:pPr>
              <a:lnSpc>
                <a:spcPct val="110000"/>
              </a:lnSpc>
              <a:spcBef>
                <a:spcPts val="0"/>
              </a:spcBef>
            </a:pPr>
            <a:r>
              <a:rPr lang="en-GB" dirty="0"/>
              <a:t>	echo Added: $Comments</a:t>
            </a:r>
          </a:p>
          <a:p>
            <a:pPr>
              <a:lnSpc>
                <a:spcPct val="110000"/>
              </a:lnSpc>
              <a:spcBef>
                <a:spcPts val="0"/>
              </a:spcBef>
            </a:pPr>
            <a:r>
              <a:rPr lang="en-GB" dirty="0"/>
              <a:t>	echo "---------------------------------------"</a:t>
            </a:r>
          </a:p>
          <a:p>
            <a:pPr>
              <a:lnSpc>
                <a:spcPct val="110000"/>
              </a:lnSpc>
              <a:spcBef>
                <a:spcPts val="0"/>
              </a:spcBef>
            </a:pPr>
            <a:r>
              <a:rPr lang="en-GB" dirty="0"/>
              <a:t>}</a:t>
            </a:r>
          </a:p>
          <a:p>
            <a:pPr>
              <a:lnSpc>
                <a:spcPct val="110000"/>
              </a:lnSpc>
              <a:spcBef>
                <a:spcPts val="0"/>
              </a:spcBef>
            </a:pPr>
            <a:endParaRPr lang="en-GB" dirty="0"/>
          </a:p>
          <a:p>
            <a:pPr>
              <a:lnSpc>
                <a:spcPct val="110000"/>
              </a:lnSpc>
              <a:spcBef>
                <a:spcPts val="0"/>
              </a:spcBef>
            </a:pPr>
            <a:r>
              <a:rPr lang="en-GB" dirty="0"/>
              <a:t>#Main script</a:t>
            </a:r>
          </a:p>
          <a:p>
            <a:pPr>
              <a:lnSpc>
                <a:spcPct val="110000"/>
              </a:lnSpc>
              <a:spcBef>
                <a:spcPts val="0"/>
              </a:spcBef>
            </a:pPr>
            <a:r>
              <a:rPr lang="en-GB" dirty="0"/>
              <a:t>echo -e "\e[1;33m\e[4mAdding Users to the Development Group:\e[0m"</a:t>
            </a:r>
          </a:p>
          <a:p>
            <a:pPr>
              <a:lnSpc>
                <a:spcPct val="110000"/>
              </a:lnSpc>
              <a:spcBef>
                <a:spcPts val="0"/>
              </a:spcBef>
            </a:pPr>
            <a:r>
              <a:rPr lang="en-GB" dirty="0" err="1"/>
              <a:t>add_user</a:t>
            </a:r>
            <a:r>
              <a:rPr lang="en-GB" dirty="0"/>
              <a:t> Tom Chutney as Project Manager.</a:t>
            </a:r>
          </a:p>
          <a:p>
            <a:pPr>
              <a:lnSpc>
                <a:spcPct val="110000"/>
              </a:lnSpc>
              <a:spcBef>
                <a:spcPts val="0"/>
              </a:spcBef>
            </a:pPr>
            <a:r>
              <a:rPr lang="en-GB" dirty="0" err="1"/>
              <a:t>add_user</a:t>
            </a:r>
            <a:r>
              <a:rPr lang="en-GB" dirty="0"/>
              <a:t> David Cherry as Senior Developer.</a:t>
            </a:r>
          </a:p>
          <a:p>
            <a:pPr>
              <a:lnSpc>
                <a:spcPct val="110000"/>
              </a:lnSpc>
              <a:spcBef>
                <a:spcPts val="0"/>
              </a:spcBef>
            </a:pPr>
            <a:r>
              <a:rPr lang="en-GB" dirty="0" err="1"/>
              <a:t>add_user</a:t>
            </a:r>
            <a:r>
              <a:rPr lang="en-GB" dirty="0"/>
              <a:t> Dylan Thomas UI Developer.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23303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#!/bin/bash</a:t>
            </a:r>
          </a:p>
          <a:p>
            <a:endParaRPr lang="en-GB" dirty="0"/>
          </a:p>
          <a:p>
            <a:r>
              <a:rPr lang="en-GB" dirty="0" err="1"/>
              <a:t>add_user</a:t>
            </a:r>
            <a:r>
              <a:rPr lang="en-GB" dirty="0"/>
              <a:t>()</a:t>
            </a:r>
          </a:p>
          <a:p>
            <a:r>
              <a:rPr lang="en-GB" dirty="0"/>
              <a:t>{</a:t>
            </a:r>
          </a:p>
          <a:p>
            <a:r>
              <a:rPr lang="en-GB" dirty="0"/>
              <a:t>	User=$1_$2</a:t>
            </a:r>
          </a:p>
          <a:p>
            <a:r>
              <a:rPr lang="en-GB" dirty="0"/>
              <a:t>	Password=$2</a:t>
            </a:r>
          </a:p>
          <a:p>
            <a:r>
              <a:rPr lang="en-GB" dirty="0"/>
              <a:t>	Comments=$@</a:t>
            </a:r>
          </a:p>
          <a:p>
            <a:r>
              <a:rPr lang="en-GB" dirty="0"/>
              <a:t>	echo "Adding user:" $User</a:t>
            </a:r>
          </a:p>
          <a:p>
            <a:r>
              <a:rPr lang="en-GB" dirty="0"/>
              <a:t>	echo Password: $Password</a:t>
            </a:r>
          </a:p>
          <a:p>
            <a:r>
              <a:rPr lang="en-GB" dirty="0"/>
              <a:t>	echo Added: $Comments</a:t>
            </a:r>
          </a:p>
          <a:p>
            <a:r>
              <a:rPr lang="en-GB" dirty="0"/>
              <a:t>	echo "---------------------------------------"</a:t>
            </a:r>
          </a:p>
          <a:p>
            <a:r>
              <a:rPr lang="en-GB" dirty="0"/>
              <a:t>}</a:t>
            </a:r>
          </a:p>
          <a:p>
            <a:endParaRPr lang="en-GB" dirty="0"/>
          </a:p>
          <a:p>
            <a:r>
              <a:rPr lang="en-GB" dirty="0"/>
              <a:t>#Main script</a:t>
            </a:r>
          </a:p>
          <a:p>
            <a:r>
              <a:rPr lang="en-GB" dirty="0"/>
              <a:t>echo -e "\e[1;33m\e[4mAdding Users to the Development Group:\e[0m"</a:t>
            </a:r>
          </a:p>
          <a:p>
            <a:r>
              <a:rPr lang="en-GB" dirty="0" err="1"/>
              <a:t>add_user</a:t>
            </a:r>
            <a:r>
              <a:rPr lang="en-GB" dirty="0"/>
              <a:t> Tom Chutney as Project Manager.</a:t>
            </a:r>
          </a:p>
          <a:p>
            <a:r>
              <a:rPr lang="en-GB" dirty="0" err="1"/>
              <a:t>add_user</a:t>
            </a:r>
            <a:r>
              <a:rPr lang="en-GB" dirty="0"/>
              <a:t> David Cherry as Senior Developer.</a:t>
            </a:r>
          </a:p>
          <a:p>
            <a:r>
              <a:rPr lang="en-GB" dirty="0" err="1"/>
              <a:t>add_user</a:t>
            </a:r>
            <a:r>
              <a:rPr lang="en-GB" dirty="0"/>
              <a:t> Dylan Thomas UI Developer.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93602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822310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0326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16/03/2026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1.xml"/><Relationship Id="rId7" Type="http://schemas.openxmlformats.org/officeDocument/2006/relationships/hyperlink" Target="https://commons.wikimedia.org/wiki/File:Bash_Logo_Colored.svg"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it.wikipedia.org/wiki/.bashrc"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commons.wikimedia.org/wiki/File:Bash_Logo_Colored.svg"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commons.wikimedia.org/wiki/File:Bash_Logo_Colored.svg" TargetMode="External"/><Relationship Id="rId3" Type="http://schemas.openxmlformats.org/officeDocument/2006/relationships/hyperlink" Target="https://cloud.google.com/shell" TargetMode="External"/><Relationship Id="rId7" Type="http://schemas.openxmlformats.org/officeDocument/2006/relationships/image" Target="../media/image2.png"/><Relationship Id="rId2" Type="http://schemas.openxmlformats.org/officeDocument/2006/relationships/hyperlink" Target="https://bellard.org/jslinux/" TargetMode="External"/><Relationship Id="rId1" Type="http://schemas.openxmlformats.org/officeDocument/2006/relationships/slideLayout" Target="../slideLayouts/slideLayout2.xml"/><Relationship Id="rId6" Type="http://schemas.openxmlformats.org/officeDocument/2006/relationships/hyperlink" Target="https://gitforwindows.org/" TargetMode="External"/><Relationship Id="rId5" Type="http://schemas.openxmlformats.org/officeDocument/2006/relationships/hyperlink" Target="https://www.jdoodle.com/" TargetMode="External"/><Relationship Id="rId4" Type="http://schemas.openxmlformats.org/officeDocument/2006/relationships/hyperlink" Target="https://www.onlinegdb.com/online_bash_shel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git-scm.com/" TargetMode="External"/><Relationship Id="rId2" Type="http://schemas.openxmlformats.org/officeDocument/2006/relationships/hyperlink" Target="https://git-scm.com/book/ms/v2/Getting-Started-A-Short-History-of-Git" TargetMode="External"/><Relationship Id="rId1" Type="http://schemas.openxmlformats.org/officeDocument/2006/relationships/slideLayout" Target="../slideLayouts/slideLayout2.xml"/><Relationship Id="rId5" Type="http://schemas.openxmlformats.org/officeDocument/2006/relationships/hyperlink" Target="https://www.opensourceforu.com/2016/12/working-git-windows/" TargetMode="External"/><Relationship Id="rId4" Type="http://schemas.openxmlformats.org/officeDocument/2006/relationships/image" Target="../media/image9.jpg"/></Relationships>
</file>

<file path=ppt/slides/_rels/slide10.xml.rels><?xml version="1.0" encoding="UTF-8" standalone="yes"?>
<Relationships xmlns="http://schemas.openxmlformats.org/package/2006/relationships"><Relationship Id="rId3" Type="http://schemas.openxmlformats.org/officeDocument/2006/relationships/hyperlink" Target="https://learn.microsoft.com/en-us/windows/terminal/install"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bleepingcomputer.com/news/microsoft/windows-terminal-can-now-be-the-default-windows-10-console/" TargetMode="External"/><Relationship Id="rId5" Type="http://schemas.openxmlformats.org/officeDocument/2006/relationships/image" Target="../media/image11.jp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jdoodle.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hyperlink" Target="https://www.jdoodle.com/test-bash-shell-script-onlin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bellard.org/jslinux/" TargetMode="External"/><Relationship Id="rId2" Type="http://schemas.openxmlformats.org/officeDocument/2006/relationships/hyperlink" Target="https://www.nano-editor.org/" TargetMode="Externa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hyperlink" Target="https://cloud.google.com/shel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commons.wikimedia.org/wiki/File:Bash_Logo_Colored.svg"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commons.wikimedia.org/wiki/File:Bash_Logo_Colored.sv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commons.wikimedia.org/wiki/File:Bash_Logo_Colored.svg"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commons.wikimedia.org/wiki/File:Bash_Logo_Colored.sv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hyperlink" Target="https://commons.wikimedia.org/wiki/File:Bash_Logo_Colored.svg"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hyperlink" Target="https://commons.wikimedia.org/wiki/File:Bash_Logo_Colored.svg"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hyperlink" Target="https://commons.wikimedia.org/wiki/File:Bash_Logo_Colored.svg"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hyperlink" Target="https://commons.wikimedia.org/wiki/File:Bash_Logo_Colored.sv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hyperlink" Target="https://commons.wikimedia.org/wiki/File:Bash_Logo_Colored.svg"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hyperlink" Target="https://commons.wikimedia.org/wiki/File:Bash_Logo_Colored.svg"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linuxhint.com/bash_test_background_colors/"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commons.wikimedia.org/wiki/File:Bash_Logo_Colored.svg" TargetMode="Externa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hyperlink" Target="https://commons.wikimedia.org/wiki/File:Bash_Logo_Colored.svg"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freesvg.org/index.php/cursor-icon-selection-vector-image" TargetMode="External"/><Relationship Id="rId3" Type="http://schemas.openxmlformats.org/officeDocument/2006/relationships/hyperlink" Target="https://www.google.com/search?q=create+a+game+using+bash+scipt&amp;sca_esv=43ae779aae43ea66&amp;sxsrf=AHTn8zofOoKv3KW3--CmvoCgZdCMbADzKg%3A1741167047134&amp;ei=xxnIZ7bzB56WhbIPrtG42Q0&amp;ved=0ahUKEwj28tra0PKLAxUeS0EAHa4oLtsQ4dUDCBA&amp;uact=5&amp;oq=create+a+game+using+bash+scipt&amp;gs_lp=Egxnd3Mtd2l6LXNlcnAiHmNyZWF0ZSBhIGdhbWUgdXNpbmcgYmFzaCBzY2lwdEhBUABYAHAAeAGQAQCYAQCgAQCqAQC4AQPIAQD4AQGYAgCgAgCYAwDiAwUSATEgQJIHAKAHAA&amp;sclient=gws-wiz-serp" TargetMode="External"/><Relationship Id="rId7"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hyperlink" Target="https://commons.wikimedia.org/wiki/File:Bash_Logo_Colored.svg" TargetMode="External"/><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hyperlink" Target="https://pixabay.com/en/the-sun-a-smile-the-rays-yellow-2005809/"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commons.wikimedia.org/wiki/File:Bash_Logo_Colored.svg"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commons.wikimedia.org/wiki/File:Bash_Logo_Colored.svg" TargetMode="External"/><Relationship Id="rId3" Type="http://schemas.openxmlformats.org/officeDocument/2006/relationships/image" Target="../media/image42.jpg"/><Relationship Id="rId7" Type="http://schemas.openxmlformats.org/officeDocument/2006/relationships/image" Target="../media/image2.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hyperlink" Target="http://flickr.com/photos/seasonalplume/231582875"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40.xml.rels><?xml version="1.0" encoding="UTF-8" standalone="yes"?>
<Relationships xmlns="http://schemas.openxmlformats.org/package/2006/relationships"><Relationship Id="rId3" Type="http://schemas.openxmlformats.org/officeDocument/2006/relationships/hyperlink" Target="https://www.shellscript.sh/functions.html#libraries"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8.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9.png"/><Relationship Id="rId1" Type="http://schemas.openxmlformats.org/officeDocument/2006/relationships/slideLayout" Target="../slideLayouts/slideLayout2.xml"/><Relationship Id="rId5" Type="http://schemas.openxmlformats.org/officeDocument/2006/relationships/hyperlink" Target="https://misc.flogisoft.com/bash/tip_colors_and_formatting" TargetMode="External"/><Relationship Id="rId4" Type="http://schemas.openxmlformats.org/officeDocument/2006/relationships/hyperlink" Target="https://commons.wikimedia.org/wiki/File:Bash_Logo_Colored.svg" TargetMode="Externa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5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it.wikipedia.org/wiki/.bashrc" TargetMode="External"/></Relationships>
</file>

<file path=ppt/slides/_rels/slide53.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cygwin.com/install.html"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hyperlink" Target="https://www.youtube.com/watch?v=m7JFdx5Bz3k"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itsfoss.com/online-linux-terminals/" TargetMode="External"/><Relationship Id="rId13" Type="http://schemas.openxmlformats.org/officeDocument/2006/relationships/hyperlink" Target="https://www.youtube.com/results?search_query=create+a+dual+boot+windows+and+linux" TargetMode="External"/><Relationship Id="rId3" Type="http://schemas.openxmlformats.org/officeDocument/2006/relationships/image" Target="../media/image62.png"/><Relationship Id="rId7" Type="http://schemas.openxmlformats.org/officeDocument/2006/relationships/hyperlink" Target="https://gitforwindows.org/" TargetMode="External"/><Relationship Id="rId12" Type="http://schemas.openxmlformats.org/officeDocument/2006/relationships/hyperlink" Target="https://itsfoss.com/install-linux-in-virtualbox/" TargetMode="External"/><Relationship Id="rId2" Type="http://schemas.openxmlformats.org/officeDocument/2006/relationships/notesSlide" Target="../notesSlides/notesSlide46.xml"/><Relationship Id="rId16" Type="http://schemas.openxmlformats.org/officeDocument/2006/relationships/hyperlink" Target="https://itsfoss.com/install-antergos-linux/" TargetMode="External"/><Relationship Id="rId1" Type="http://schemas.openxmlformats.org/officeDocument/2006/relationships/slideLayout" Target="../slideLayouts/slideLayout2.xml"/><Relationship Id="rId6" Type="http://schemas.openxmlformats.org/officeDocument/2006/relationships/hyperlink" Target="https://itsfoss.com/install-bash-on-windows/" TargetMode="External"/><Relationship Id="rId11" Type="http://schemas.openxmlformats.org/officeDocument/2006/relationships/hyperlink" Target="https://tinyurl.com/h7ftieuw" TargetMode="External"/><Relationship Id="rId5" Type="http://schemas.openxmlformats.org/officeDocument/2006/relationships/hyperlink" Target="https://www.blog.anupchhetri.com/?p=323" TargetMode="External"/><Relationship Id="rId15" Type="http://schemas.openxmlformats.org/officeDocument/2006/relationships/hyperlink" Target="https://www.youtube.com/results?search_query=how+to+install+linux+on+an+old+pc" TargetMode="External"/><Relationship Id="rId10" Type="http://schemas.openxmlformats.org/officeDocument/2006/relationships/hyperlink" Target="https://www.virtualbox.org/" TargetMode="External"/><Relationship Id="rId4" Type="http://schemas.openxmlformats.org/officeDocument/2006/relationships/hyperlink" Target="http://commons.wikimedia.org/wiki/file:virtualbox_logo.png" TargetMode="External"/><Relationship Id="rId9" Type="http://schemas.openxmlformats.org/officeDocument/2006/relationships/hyperlink" Target="https://geekflare.com/run-linux-from-a-web-browser/" TargetMode="External"/><Relationship Id="rId14" Type="http://schemas.openxmlformats.org/officeDocument/2006/relationships/hyperlink" Target="https://itsfoss.com/guide-install-linux-mint-16-dual-boot-windows/"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git-scm.com/download/win" TargetMode="External"/><Relationship Id="rId7" Type="http://schemas.openxmlformats.org/officeDocument/2006/relationships/hyperlink" Target="http://eroppa.com/visual-studio-code%E4%BD%BF%E7%94%A8-visual-studio-code%E4%BD%BF%E7%94%A8%E6%95%99%E7%A8%8B-csdn%E5%8D%9A%E5%AE%A2/"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5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6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hyperlink" Target="https://www.youtube.com/watch?v=dRdGq8khTJc"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hyperlink" Target="https://wordpress.blog.tw/wordpress-common-q-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218723" y="663792"/>
            <a:ext cx="10058400" cy="1648919"/>
          </a:xfrm>
          <a:effectLst>
            <a:outerShdw blurRad="50800" dist="38100" dir="2700000" algn="tl" rotWithShape="0">
              <a:prstClr val="black">
                <a:alpha val="40000"/>
              </a:prstClr>
            </a:outerShdw>
          </a:effectLst>
        </p:spPr>
        <p:txBody>
          <a:bodyPr anchor="ctr">
            <a:normAutofit/>
          </a:bodyPr>
          <a:lstStyle/>
          <a:p>
            <a:r>
              <a:rPr lang="en-GB" sz="4800" dirty="0">
                <a:solidFill>
                  <a:srgbClr val="002060"/>
                </a:solidFill>
                <a:highlight>
                  <a:srgbClr val="FFFF00"/>
                </a:highlight>
              </a:rPr>
              <a:t>Introduction to </a:t>
            </a:r>
            <a:r>
              <a:rPr lang="en-GB" sz="4800" b="1" dirty="0">
                <a:solidFill>
                  <a:srgbClr val="002060"/>
                </a:solidFill>
                <a:highlight>
                  <a:srgbClr val="FFFF00"/>
                </a:highlight>
              </a:rPr>
              <a:t>Bash</a:t>
            </a:r>
            <a:r>
              <a:rPr lang="en-GB" sz="4800" dirty="0">
                <a:solidFill>
                  <a:srgbClr val="002060"/>
                </a:solidFill>
                <a:highlight>
                  <a:srgbClr val="FFFF00"/>
                </a:highlight>
              </a:rPr>
              <a:t> Scripting</a:t>
            </a:r>
          </a:p>
        </p:txBody>
      </p:sp>
      <p:pic>
        <p:nvPicPr>
          <p:cNvPr id="6" name="Picture 5" descr="Icon&#10;&#10;Description automatically generated">
            <a:extLst>
              <a:ext uri="{FF2B5EF4-FFF2-40B4-BE49-F238E27FC236}">
                <a16:creationId xmlns:a16="http://schemas.microsoft.com/office/drawing/2014/main" id="{746BCC47-186B-463D-B530-A26876F1D84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915364" y="2251911"/>
            <a:ext cx="2857500" cy="2857500"/>
          </a:xfrm>
          <a:prstGeom prst="rect">
            <a:avLst/>
          </a:prstGeom>
        </p:spPr>
      </p:pic>
      <p:sp>
        <p:nvSpPr>
          <p:cNvPr id="7" name="TextBox 6">
            <a:extLst>
              <a:ext uri="{FF2B5EF4-FFF2-40B4-BE49-F238E27FC236}">
                <a16:creationId xmlns:a16="http://schemas.microsoft.com/office/drawing/2014/main" id="{5425BC2F-FE15-42A2-84BC-7D899300AF56}"/>
              </a:ext>
            </a:extLst>
          </p:cNvPr>
          <p:cNvSpPr txBox="1"/>
          <p:nvPr/>
        </p:nvSpPr>
        <p:spPr>
          <a:xfrm rot="19928033">
            <a:off x="5609614" y="6007114"/>
            <a:ext cx="2395303" cy="153888"/>
          </a:xfrm>
          <a:prstGeom prst="rect">
            <a:avLst/>
          </a:prstGeom>
          <a:noFill/>
        </p:spPr>
        <p:txBody>
          <a:bodyPr wrap="square" rtlCol="0">
            <a:spAutoFit/>
          </a:bodyPr>
          <a:lstStyle/>
          <a:p>
            <a:pPr algn="ctr"/>
            <a:r>
              <a:rPr lang="en-GB" sz="400" dirty="0">
                <a:hlinkClick r:id="rId7" tooltip="https://commons.wikimedia.org/wiki/File:Bash_Logo_Colored.svg"/>
              </a:rPr>
              <a:t>This Photo</a:t>
            </a:r>
            <a:r>
              <a:rPr lang="en-GB" sz="400" dirty="0"/>
              <a:t> by Unknown Author is licensed under </a:t>
            </a:r>
            <a:r>
              <a:rPr lang="en-GB" sz="400" dirty="0">
                <a:hlinkClick r:id="rId8" tooltip="https://creativecommons.org/licenses/by-sa/3.0/"/>
              </a:rPr>
              <a:t>CC BY-SA</a:t>
            </a:r>
            <a:endParaRPr lang="en-GB" sz="400" dirty="0"/>
          </a:p>
        </p:txBody>
      </p:sp>
      <p:sp>
        <p:nvSpPr>
          <p:cNvPr id="3" name="TextBox 2">
            <a:extLst>
              <a:ext uri="{FF2B5EF4-FFF2-40B4-BE49-F238E27FC236}">
                <a16:creationId xmlns:a16="http://schemas.microsoft.com/office/drawing/2014/main" id="{27BF5F47-B8F0-1FF0-A2F9-D740ACB89090}"/>
              </a:ext>
            </a:extLst>
          </p:cNvPr>
          <p:cNvSpPr txBox="1"/>
          <p:nvPr/>
        </p:nvSpPr>
        <p:spPr>
          <a:xfrm>
            <a:off x="3048" y="5695102"/>
            <a:ext cx="8826627" cy="523220"/>
          </a:xfrm>
          <a:prstGeom prst="rect">
            <a:avLst/>
          </a:prstGeom>
          <a:solidFill>
            <a:srgbClr val="002060"/>
          </a:solid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b="1"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Device ready: </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Laptop or Tablet</a:t>
            </a:r>
            <a:r>
              <a:rPr lang="en-GB" sz="2800" dirty="0">
                <a:solidFill>
                  <a:srgbClr val="FFFF00"/>
                </a:solidFill>
                <a:latin typeface="Aptos" panose="020B0004020202020204" pitchFamily="34" charset="0"/>
                <a:ea typeface="DengXian" panose="02010600030101010101" pitchFamily="2" charset="-122"/>
                <a:cs typeface="Times New Roman" panose="02020603050405020304" pitchFamily="18" charset="0"/>
              </a:rPr>
              <a:t>,</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 Smartphone</a:t>
            </a:r>
            <a:r>
              <a:rPr lang="en-GB" sz="20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 or</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 Notepad.</a:t>
            </a:r>
            <a:endParaRPr lang="en-GB" sz="2000" dirty="0">
              <a:solidFill>
                <a:srgbClr val="FFFF00"/>
              </a:solidFill>
            </a:endParaRPr>
          </a:p>
        </p:txBody>
      </p:sp>
      <p:sp>
        <p:nvSpPr>
          <p:cNvPr id="8" name="TextBox 5">
            <a:extLst>
              <a:ext uri="{FF2B5EF4-FFF2-40B4-BE49-F238E27FC236}">
                <a16:creationId xmlns:a16="http://schemas.microsoft.com/office/drawing/2014/main" id="{4063915B-BA37-FA97-F04B-3E8D8C722035}"/>
              </a:ext>
            </a:extLst>
          </p:cNvPr>
          <p:cNvSpPr txBox="1"/>
          <p:nvPr/>
        </p:nvSpPr>
        <p:spPr>
          <a:xfrm>
            <a:off x="-6093" y="6194208"/>
            <a:ext cx="3427950" cy="369332"/>
          </a:xfrm>
          <a:prstGeom prst="rect">
            <a:avLst/>
          </a:prstGeom>
          <a:noFill/>
          <a:ln>
            <a:solidFill>
              <a:schemeClr val="bg1"/>
            </a:solid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en-US" dirty="0">
                <a:solidFill>
                  <a:srgbClr val="FF0000"/>
                </a:solidFill>
                <a:highlight>
                  <a:srgbClr val="00FFFF"/>
                </a:highlight>
                <a:latin typeface="Segoe UI" panose="020B0502040204020203" pitchFamily="34" charset="0"/>
              </a:rPr>
              <a:t>Reminder:</a:t>
            </a:r>
            <a:r>
              <a:rPr lang="en-US" b="0" i="0" dirty="0">
                <a:solidFill>
                  <a:srgbClr val="FF0000"/>
                </a:solidFill>
                <a:effectLst/>
                <a:highlight>
                  <a:srgbClr val="00FFFF"/>
                </a:highlight>
                <a:latin typeface="Segoe UI" panose="020B0502040204020203" pitchFamily="34" charset="0"/>
              </a:rPr>
              <a:t> BYOD to make notes</a:t>
            </a:r>
            <a:r>
              <a:rPr lang="en-US" dirty="0">
                <a:solidFill>
                  <a:srgbClr val="FF0000"/>
                </a:solidFill>
                <a:highlight>
                  <a:srgbClr val="00FFFF"/>
                </a:highlight>
                <a:latin typeface="Segoe UI" panose="020B0502040204020203" pitchFamily="34" charset="0"/>
              </a:rPr>
              <a:t>.</a:t>
            </a:r>
            <a:endParaRPr lang="en-US" b="0" i="0" dirty="0">
              <a:solidFill>
                <a:srgbClr val="FF0000"/>
              </a:solidFill>
              <a:effectLst/>
              <a:highlight>
                <a:srgbClr val="00FFFF"/>
              </a:highlight>
              <a:latin typeface="Segoe UI" panose="020B0502040204020203" pitchFamily="34" charset="0"/>
            </a:endParaRP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766514" y="711766"/>
            <a:ext cx="6798541" cy="1045973"/>
          </a:xfrm>
        </p:spPr>
        <p:txBody>
          <a:bodyPr anchor="b">
            <a:normAutofit/>
          </a:bodyPr>
          <a:lstStyle/>
          <a:p>
            <a:r>
              <a:rPr lang="en-GB" sz="4000" b="1" u="sng" dirty="0"/>
              <a:t>Topics: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4132999" y="1891324"/>
            <a:ext cx="7138594" cy="4345169"/>
          </a:xfrm>
        </p:spPr>
        <p:txBody>
          <a:bodyPr>
            <a:normAutofit fontScale="92500" lnSpcReduction="20000"/>
          </a:bodyPr>
          <a:lstStyle/>
          <a:p>
            <a:pPr marL="0" indent="0">
              <a:buNone/>
            </a:pPr>
            <a:r>
              <a:rPr lang="en-GB" sz="3700" dirty="0"/>
              <a:t>This deck supports </a:t>
            </a:r>
            <a:r>
              <a:rPr lang="en-GB" sz="3700" dirty="0">
                <a:highlight>
                  <a:srgbClr val="FFFF00"/>
                </a:highlight>
              </a:rPr>
              <a:t>Task 5 </a:t>
            </a:r>
            <a:r>
              <a:rPr lang="en-GB" sz="3700" dirty="0"/>
              <a:t>of the Assignment. And covers:</a:t>
            </a:r>
          </a:p>
          <a:p>
            <a:pPr marL="514350" indent="-514350">
              <a:buFont typeface="+mj-lt"/>
              <a:buAutoNum type="arabicPeriod"/>
            </a:pPr>
            <a:r>
              <a:rPr lang="en-GB" sz="3700" dirty="0"/>
              <a:t>Introduction to Bash Scripting</a:t>
            </a:r>
          </a:p>
          <a:p>
            <a:pPr marL="514350" indent="-514350">
              <a:buFont typeface="+mj-lt"/>
              <a:buAutoNum type="arabicPeriod"/>
            </a:pPr>
            <a:r>
              <a:rPr lang="en-GB" sz="3700" dirty="0"/>
              <a:t>How to execute Bash scripts</a:t>
            </a:r>
          </a:p>
          <a:p>
            <a:pPr marL="514350" indent="-514350">
              <a:buFont typeface="+mj-lt"/>
              <a:buAutoNum type="arabicPeriod"/>
            </a:pPr>
            <a:r>
              <a:rPr lang="en-GB" sz="3700" dirty="0"/>
              <a:t>Bash script key syntax</a:t>
            </a:r>
          </a:p>
          <a:p>
            <a:pPr marL="514350" indent="-514350">
              <a:buFont typeface="+mj-lt"/>
              <a:buAutoNum type="arabicPeriod"/>
            </a:pPr>
            <a:r>
              <a:rPr lang="en-GB" sz="3700" dirty="0"/>
              <a:t>Example scripts</a:t>
            </a:r>
          </a:p>
          <a:p>
            <a:pPr marL="514350" indent="-514350">
              <a:buFont typeface="+mj-lt"/>
              <a:buAutoNum type="arabicPeriod"/>
            </a:pPr>
            <a:endParaRPr lang="en-GB" dirty="0"/>
          </a:p>
          <a:p>
            <a:pPr marL="0" indent="0">
              <a:buNone/>
            </a:pPr>
            <a:r>
              <a:rPr lang="en-GB" sz="1900" b="1" dirty="0">
                <a:solidFill>
                  <a:srgbClr val="002060"/>
                </a:solidFill>
              </a:rPr>
              <a:t>Note: </a:t>
            </a:r>
            <a:r>
              <a:rPr lang="en-GB" sz="1900" dirty="0">
                <a:solidFill>
                  <a:srgbClr val="002060"/>
                </a:solidFill>
              </a:rPr>
              <a:t>For Health &amp; Safety reasons if anyone needs to leave during the Lecture please let myself or Dylan know. E.g. be back in 5mins, quick comfort break or sorry I need to leave due to an appointment or family-emergency.</a:t>
            </a:r>
          </a:p>
        </p:txBody>
      </p:sp>
      <p:pic>
        <p:nvPicPr>
          <p:cNvPr id="8" name="Picture 7" descr="A picture containing logo&#10;&#10;Description automatically generated">
            <a:extLst>
              <a:ext uri="{FF2B5EF4-FFF2-40B4-BE49-F238E27FC236}">
                <a16:creationId xmlns:a16="http://schemas.microsoft.com/office/drawing/2014/main" id="{88BE1DDD-EB19-4AA7-BD20-5A8B9F7373E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59254" y="159146"/>
            <a:ext cx="3166121" cy="133951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91285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645065" y="2031101"/>
            <a:ext cx="5076663" cy="3511943"/>
          </a:xfrm>
        </p:spPr>
        <p:txBody>
          <a:bodyPr anchor="t">
            <a:normAutofit/>
          </a:bodyPr>
          <a:lstStyle/>
          <a:p>
            <a:r>
              <a:rPr lang="en-GB" dirty="0"/>
              <a:t>Open your ‘</a:t>
            </a:r>
            <a:r>
              <a:rPr lang="en-GB" b="1" dirty="0"/>
              <a:t>Lecture Activity log</a:t>
            </a:r>
            <a:r>
              <a:rPr lang="en-GB" dirty="0"/>
              <a:t>’ document / note file, </a:t>
            </a:r>
            <a:r>
              <a:rPr lang="en-GB" sz="2800" dirty="0"/>
              <a:t>to save Lecture Activity answers.</a:t>
            </a:r>
            <a:endParaRPr lang="en-GB" dirty="0"/>
          </a:p>
          <a:p>
            <a:r>
              <a:rPr lang="en-GB" dirty="0"/>
              <a:t>To include in the appendix of your Assignment.</a:t>
            </a:r>
            <a:endParaRPr lang="en-GB" sz="2800" dirty="0"/>
          </a:p>
          <a:p>
            <a:endParaRPr lang="en-GB" dirty="0"/>
          </a:p>
        </p:txBody>
      </p:sp>
      <p:sp>
        <p:nvSpPr>
          <p:cNvPr id="39" name="Rectangle 3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Document outline">
            <a:extLst>
              <a:ext uri="{FF2B5EF4-FFF2-40B4-BE49-F238E27FC236}">
                <a16:creationId xmlns:a16="http://schemas.microsoft.com/office/drawing/2014/main" id="{2D5924EF-D3AA-AA2C-CB3B-1DD3B4067B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39676" y="650494"/>
            <a:ext cx="5324142" cy="5324142"/>
          </a:xfrm>
          <a:prstGeom prst="rect">
            <a:avLst/>
          </a:prstGeom>
        </p:spPr>
      </p:pic>
      <p:sp>
        <p:nvSpPr>
          <p:cNvPr id="3" name="Title 1">
            <a:extLst>
              <a:ext uri="{FF2B5EF4-FFF2-40B4-BE49-F238E27FC236}">
                <a16:creationId xmlns:a16="http://schemas.microsoft.com/office/drawing/2014/main" id="{1C111E01-C8E9-E0C6-7DAF-80A208B49019}"/>
              </a:ext>
            </a:extLst>
          </p:cNvPr>
          <p:cNvSpPr txBox="1">
            <a:spLocks/>
          </p:cNvSpPr>
          <p:nvPr/>
        </p:nvSpPr>
        <p:spPr>
          <a:xfrm>
            <a:off x="310234" y="700058"/>
            <a:ext cx="6620128" cy="938267"/>
          </a:xfrm>
          <a:prstGeom prst="rect">
            <a:avLst/>
          </a:prstGeom>
          <a:solidFill>
            <a:srgbClr val="00206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800" b="1" i="0" u="none" strike="noStrike" kern="1200" cap="none" spc="0" normalizeH="0" baseline="0" noProof="0" dirty="0">
                <a:ln>
                  <a:noFill/>
                </a:ln>
                <a:solidFill>
                  <a:prstClr val="white"/>
                </a:solidFill>
                <a:effectLst/>
                <a:uLnTx/>
                <a:uFillTx/>
                <a:latin typeface="Calibri Light" panose="020F0302020204030204"/>
                <a:ea typeface="+mj-ea"/>
                <a:cs typeface="+mj-cs"/>
              </a:rPr>
              <a:t>Open Lecture Activity Log:</a:t>
            </a:r>
            <a:endParaRPr kumimoji="0" lang="en-GB" sz="36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2092658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B1B9D2-F1DD-0C7E-E2B4-B313987BC8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2D9717-6728-3DA1-18C3-5AEA2D46F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205486E-BDD8-C2BD-F8FD-9ABEA4154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EA4BDEA-32EE-4892-F95E-22FC6DD2E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273F677-C02A-8217-F350-78A86D9FE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2A79134-DB97-50C1-3670-FD83BF4A7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67F1CA-8755-391F-C15B-B677A74A5A19}"/>
              </a:ext>
            </a:extLst>
          </p:cNvPr>
          <p:cNvSpPr>
            <a:spLocks noGrp="1"/>
          </p:cNvSpPr>
          <p:nvPr>
            <p:ph type="title"/>
          </p:nvPr>
        </p:nvSpPr>
        <p:spPr>
          <a:xfrm>
            <a:off x="379617" y="278535"/>
            <a:ext cx="9895951" cy="1033669"/>
          </a:xfrm>
        </p:spPr>
        <p:txBody>
          <a:bodyPr>
            <a:normAutofit/>
          </a:bodyPr>
          <a:lstStyle/>
          <a:p>
            <a:r>
              <a:rPr lang="en-GB" sz="4800" b="1" dirty="0">
                <a:solidFill>
                  <a:schemeClr val="bg1"/>
                </a:solidFill>
              </a:rPr>
              <a:t>Activity: </a:t>
            </a:r>
            <a:r>
              <a:rPr lang="en-US" sz="4800" b="1" dirty="0">
                <a:solidFill>
                  <a:schemeClr val="bg1"/>
                </a:solidFill>
              </a:rPr>
              <a:t>Key features of Bash scripting</a:t>
            </a:r>
            <a:r>
              <a:rPr lang="en-GB" sz="4800" b="1" dirty="0">
                <a:solidFill>
                  <a:schemeClr val="bg1"/>
                </a:solidFill>
              </a:rPr>
              <a:t>?</a:t>
            </a:r>
          </a:p>
        </p:txBody>
      </p:sp>
      <p:sp>
        <p:nvSpPr>
          <p:cNvPr id="4" name="Content Placeholder 3">
            <a:extLst>
              <a:ext uri="{FF2B5EF4-FFF2-40B4-BE49-F238E27FC236}">
                <a16:creationId xmlns:a16="http://schemas.microsoft.com/office/drawing/2014/main" id="{3B62FD4E-6FE2-065B-EBD6-1193FC2A457B}"/>
              </a:ext>
            </a:extLst>
          </p:cNvPr>
          <p:cNvSpPr>
            <a:spLocks noGrp="1"/>
          </p:cNvSpPr>
          <p:nvPr>
            <p:ph idx="1"/>
          </p:nvPr>
        </p:nvSpPr>
        <p:spPr>
          <a:xfrm>
            <a:off x="331053" y="1890844"/>
            <a:ext cx="9584472" cy="4351338"/>
          </a:xfrm>
        </p:spPr>
        <p:txBody>
          <a:bodyPr>
            <a:normAutofit/>
          </a:bodyPr>
          <a:lstStyle/>
          <a:p>
            <a:pPr marL="742950" indent="-742950">
              <a:buFont typeface="+mj-lt"/>
              <a:buAutoNum type="arabicPeriod"/>
            </a:pPr>
            <a:r>
              <a:rPr lang="en-US" sz="3600" b="1" dirty="0">
                <a:highlight>
                  <a:srgbClr val="FFFF00"/>
                </a:highlight>
              </a:rPr>
              <a:t>Document and list </a:t>
            </a:r>
            <a:r>
              <a:rPr lang="en-US" sz="3600" dirty="0">
                <a:highlight>
                  <a:srgbClr val="FFFF00"/>
                </a:highlight>
              </a:rPr>
              <a:t>the </a:t>
            </a:r>
            <a:r>
              <a:rPr lang="en-GB" sz="3600" b="1" dirty="0">
                <a:effectLst/>
                <a:highlight>
                  <a:srgbClr val="FFFF00"/>
                </a:highlight>
                <a:ea typeface="Calibri" panose="020F0502020204030204" pitchFamily="34" charset="0"/>
              </a:rPr>
              <a:t>key features (key syntax areas) </a:t>
            </a:r>
            <a:r>
              <a:rPr lang="en-GB" sz="3600" dirty="0">
                <a:effectLst/>
                <a:highlight>
                  <a:srgbClr val="FFFF00"/>
                </a:highlight>
                <a:ea typeface="Calibri" panose="020F0502020204030204" pitchFamily="34" charset="0"/>
              </a:rPr>
              <a:t>of </a:t>
            </a:r>
            <a:r>
              <a:rPr lang="en-GB" sz="3600" dirty="0">
                <a:highlight>
                  <a:srgbClr val="FFFF00"/>
                </a:highlight>
                <a:ea typeface="Calibri" panose="020F0502020204030204" pitchFamily="34" charset="0"/>
              </a:rPr>
              <a:t>the</a:t>
            </a:r>
            <a:r>
              <a:rPr lang="en-GB" sz="3600" dirty="0">
                <a:effectLst/>
                <a:highlight>
                  <a:srgbClr val="FFFF00"/>
                </a:highlight>
                <a:ea typeface="Calibri" panose="020F0502020204030204" pitchFamily="34" charset="0"/>
              </a:rPr>
              <a:t> </a:t>
            </a:r>
            <a:r>
              <a:rPr lang="en-GB" sz="3600" b="1" dirty="0">
                <a:effectLst/>
                <a:highlight>
                  <a:srgbClr val="FFFF00"/>
                </a:highlight>
                <a:ea typeface="Calibri" panose="020F0502020204030204" pitchFamily="34" charset="0"/>
              </a:rPr>
              <a:t>Bash script language </a:t>
            </a:r>
            <a:r>
              <a:rPr lang="en-GB" sz="3600" dirty="0">
                <a:effectLst/>
                <a:highlight>
                  <a:srgbClr val="FFFF00"/>
                </a:highlight>
                <a:ea typeface="Calibri" panose="020F0502020204030204" pitchFamily="34" charset="0"/>
              </a:rPr>
              <a:t>covered during the Lecture.</a:t>
            </a:r>
            <a:endParaRPr lang="en-US" sz="3600" b="1" dirty="0">
              <a:highlight>
                <a:srgbClr val="FFFF00"/>
              </a:highlight>
            </a:endParaRPr>
          </a:p>
          <a:p>
            <a:pPr lvl="1"/>
            <a:r>
              <a:rPr lang="en-GB" sz="3200" dirty="0"/>
              <a:t>Save in your </a:t>
            </a:r>
            <a:r>
              <a:rPr lang="en-US" sz="3200" dirty="0"/>
              <a:t>‘</a:t>
            </a:r>
            <a:r>
              <a:rPr lang="en-US" sz="3200" b="1" dirty="0"/>
              <a:t>Lecture Activity log</a:t>
            </a:r>
            <a:r>
              <a:rPr lang="en-US" sz="3200" dirty="0"/>
              <a:t>’ document.</a:t>
            </a:r>
          </a:p>
          <a:p>
            <a:pPr lvl="2"/>
            <a:r>
              <a:rPr lang="en-US" dirty="0"/>
              <a:t>Optional: </a:t>
            </a:r>
            <a:r>
              <a:rPr lang="en-US" b="1" dirty="0"/>
              <a:t>Try some out </a:t>
            </a:r>
            <a:r>
              <a:rPr lang="en-US" dirty="0"/>
              <a:t>with BYOD. There will be plenty of time to </a:t>
            </a:r>
            <a:r>
              <a:rPr lang="en-US" b="1" dirty="0"/>
              <a:t>test them in the tutorial PC Lab.</a:t>
            </a:r>
          </a:p>
        </p:txBody>
      </p:sp>
      <p:pic>
        <p:nvPicPr>
          <p:cNvPr id="15" name="Graphic 14" descr="List outline">
            <a:extLst>
              <a:ext uri="{FF2B5EF4-FFF2-40B4-BE49-F238E27FC236}">
                <a16:creationId xmlns:a16="http://schemas.microsoft.com/office/drawing/2014/main" id="{9EFD66CB-59CF-5C05-D8D1-837A3DAFF6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60731" y="190565"/>
            <a:ext cx="2800351" cy="2800351"/>
          </a:xfrm>
          <a:prstGeom prst="rect">
            <a:avLst/>
          </a:prstGeom>
        </p:spPr>
      </p:pic>
    </p:spTree>
    <p:extLst>
      <p:ext uri="{BB962C8B-B14F-4D97-AF65-F5344CB8AC3E}">
        <p14:creationId xmlns:p14="http://schemas.microsoft.com/office/powerpoint/2010/main" val="3679049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80756"/>
            <a:ext cx="9895951" cy="1033669"/>
          </a:xfrm>
        </p:spPr>
        <p:txBody>
          <a:bodyPr>
            <a:normAutofit/>
          </a:bodyPr>
          <a:lstStyle/>
          <a:p>
            <a:r>
              <a:rPr lang="en-GB" sz="4800" b="1" u="sng" dirty="0">
                <a:solidFill>
                  <a:schemeClr val="bg1"/>
                </a:solidFill>
              </a:rPr>
              <a:t>Lecture &amp; tutorial overview</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673894" y="1832999"/>
            <a:ext cx="10515600" cy="4767826"/>
          </a:xfrm>
        </p:spPr>
        <p:txBody>
          <a:bodyPr>
            <a:normAutofit fontScale="92500" lnSpcReduction="10000"/>
          </a:bodyPr>
          <a:lstStyle/>
          <a:p>
            <a:r>
              <a:rPr lang="en-GB" dirty="0">
                <a:highlight>
                  <a:srgbClr val="FFFF00"/>
                </a:highlight>
              </a:rPr>
              <a:t>This Lecture </a:t>
            </a:r>
            <a:r>
              <a:rPr lang="en-GB" b="1" dirty="0">
                <a:highlight>
                  <a:srgbClr val="FFFF00"/>
                </a:highlight>
              </a:rPr>
              <a:t>introduces</a:t>
            </a:r>
            <a:r>
              <a:rPr lang="en-GB" dirty="0">
                <a:highlight>
                  <a:srgbClr val="FFFF00"/>
                </a:highlight>
              </a:rPr>
              <a:t> the </a:t>
            </a:r>
            <a:r>
              <a:rPr lang="en-GB" b="1" dirty="0">
                <a:highlight>
                  <a:srgbClr val="FFFF00"/>
                </a:highlight>
              </a:rPr>
              <a:t>Bash</a:t>
            </a:r>
            <a:r>
              <a:rPr lang="en-GB" dirty="0">
                <a:highlight>
                  <a:srgbClr val="FFFF00"/>
                </a:highlight>
              </a:rPr>
              <a:t> </a:t>
            </a:r>
            <a:r>
              <a:rPr lang="en-GB" b="1" dirty="0">
                <a:highlight>
                  <a:srgbClr val="FFFF00"/>
                </a:highlight>
              </a:rPr>
              <a:t>script syntax </a:t>
            </a:r>
            <a:r>
              <a:rPr lang="en-GB" dirty="0">
                <a:highlight>
                  <a:srgbClr val="FFFF00"/>
                </a:highlight>
              </a:rPr>
              <a:t>we will be using in the tutorial session.</a:t>
            </a:r>
          </a:p>
          <a:p>
            <a:pPr lvl="1"/>
            <a:r>
              <a:rPr lang="en-GB" dirty="0"/>
              <a:t>In this deck we will cover the </a:t>
            </a:r>
            <a:r>
              <a:rPr lang="en-GB" b="1" dirty="0"/>
              <a:t>key syntax </a:t>
            </a:r>
            <a:r>
              <a:rPr lang="en-GB" dirty="0"/>
              <a:t>areas before putting them together to create a </a:t>
            </a:r>
            <a:r>
              <a:rPr lang="en-GB" b="1" dirty="0"/>
              <a:t>complete script/program</a:t>
            </a:r>
            <a:r>
              <a:rPr lang="en-GB" dirty="0"/>
              <a:t>.</a:t>
            </a:r>
          </a:p>
          <a:p>
            <a:r>
              <a:rPr lang="en-GB" sz="2800" dirty="0">
                <a:highlight>
                  <a:srgbClr val="FFFF00"/>
                </a:highlight>
              </a:rPr>
              <a:t>There will be time to practice and test the code in the tutorial session.</a:t>
            </a:r>
          </a:p>
          <a:p>
            <a:pPr lvl="1"/>
            <a:r>
              <a:rPr lang="en-GB" dirty="0"/>
              <a:t>However, if you have a laptop/device with you in the Lecture, you can start to test some of the code.</a:t>
            </a:r>
          </a:p>
          <a:p>
            <a:r>
              <a:rPr lang="en-GB" dirty="0">
                <a:highlight>
                  <a:srgbClr val="FFFF00"/>
                </a:highlight>
              </a:rPr>
              <a:t>All code is located in the ‘Notes’ section of the slides and in a zip file in Moodle.</a:t>
            </a:r>
          </a:p>
          <a:p>
            <a:pPr lvl="1"/>
            <a:r>
              <a:rPr lang="en-GB" dirty="0"/>
              <a:t>You can download the slides from Moodle: OS 6 - Bash Scripting.</a:t>
            </a:r>
          </a:p>
          <a:p>
            <a:pPr marL="0" indent="0">
              <a:buNone/>
            </a:pPr>
            <a:r>
              <a:rPr lang="en-GB" sz="2800" dirty="0">
                <a:highlight>
                  <a:srgbClr val="FFFF00"/>
                </a:highlight>
              </a:rPr>
              <a:t>We will be covering the practical areas in the tutorial session. If you’d like to, you</a:t>
            </a:r>
            <a:r>
              <a:rPr lang="en-GB" dirty="0">
                <a:highlight>
                  <a:srgbClr val="FFFF00"/>
                </a:highlight>
              </a:rPr>
              <a:t> can just listen and make some notes for now and try the practical/code in the tutorial</a:t>
            </a:r>
            <a:r>
              <a:rPr lang="en-GB" dirty="0"/>
              <a:t>.</a:t>
            </a:r>
          </a:p>
          <a:p>
            <a:pPr marL="0" indent="0">
              <a:buNone/>
            </a:pPr>
            <a:endParaRPr lang="en-GB" dirty="0"/>
          </a:p>
        </p:txBody>
      </p:sp>
    </p:spTree>
    <p:extLst>
      <p:ext uri="{BB962C8B-B14F-4D97-AF65-F5344CB8AC3E}">
        <p14:creationId xmlns:p14="http://schemas.microsoft.com/office/powerpoint/2010/main" val="3843751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3215" y="294269"/>
            <a:ext cx="8018920" cy="1033669"/>
          </a:xfrm>
        </p:spPr>
        <p:txBody>
          <a:bodyPr>
            <a:normAutofit/>
          </a:bodyPr>
          <a:lstStyle/>
          <a:p>
            <a:r>
              <a:rPr lang="en-GB" sz="4800" b="1" dirty="0">
                <a:solidFill>
                  <a:srgbClr val="FFFFFF"/>
                </a:solidFill>
              </a:rPr>
              <a:t>Shell scripting with Bash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9022" y="1728640"/>
            <a:ext cx="10876725" cy="3903757"/>
          </a:xfrm>
        </p:spPr>
        <p:txBody>
          <a:bodyPr>
            <a:noAutofit/>
          </a:bodyPr>
          <a:lstStyle/>
          <a:p>
            <a:pPr>
              <a:lnSpc>
                <a:spcPct val="100000"/>
              </a:lnSpc>
              <a:spcBef>
                <a:spcPts val="600"/>
              </a:spcBef>
              <a:spcAft>
                <a:spcPts val="600"/>
              </a:spcAft>
              <a:tabLst>
                <a:tab pos="457200" algn="l"/>
              </a:tabLst>
            </a:pPr>
            <a:r>
              <a:rPr lang="en-GB" dirty="0">
                <a:effectLst/>
                <a:ea typeface="Calibri" panose="020F0502020204030204" pitchFamily="34" charset="0"/>
                <a:cs typeface="Times New Roman" panose="02020603050405020304" pitchFamily="18" charset="0"/>
              </a:rPr>
              <a:t>This session introduces </a:t>
            </a:r>
            <a:r>
              <a:rPr lang="en-GB" b="1" dirty="0">
                <a:effectLst/>
                <a:ea typeface="Calibri" panose="020F0502020204030204" pitchFamily="34" charset="0"/>
                <a:cs typeface="Times New Roman" panose="02020603050405020304" pitchFamily="18" charset="0"/>
              </a:rPr>
              <a:t>Bash</a:t>
            </a:r>
            <a:r>
              <a:rPr lang="en-GB" dirty="0">
                <a:effectLst/>
                <a:ea typeface="Calibri" panose="020F0502020204030204" pitchFamily="34" charset="0"/>
                <a:cs typeface="Times New Roman" panose="02020603050405020304" pitchFamily="18" charset="0"/>
              </a:rPr>
              <a:t> </a:t>
            </a:r>
            <a:r>
              <a:rPr lang="en-GB" b="1" dirty="0">
                <a:effectLst/>
                <a:ea typeface="Calibri" panose="020F0502020204030204" pitchFamily="34" charset="0"/>
                <a:cs typeface="Times New Roman" panose="02020603050405020304" pitchFamily="18" charset="0"/>
              </a:rPr>
              <a:t>scripting</a:t>
            </a:r>
            <a:r>
              <a:rPr lang="en-GB" dirty="0">
                <a:effectLst/>
                <a:ea typeface="Calibri" panose="020F0502020204030204" pitchFamily="34" charset="0"/>
                <a:cs typeface="Times New Roman" panose="02020603050405020304" pitchFamily="18" charset="0"/>
              </a:rPr>
              <a:t> aka </a:t>
            </a:r>
            <a:r>
              <a:rPr lang="en-GB" b="1" dirty="0">
                <a:effectLst/>
                <a:ea typeface="Calibri" panose="020F0502020204030204" pitchFamily="34" charset="0"/>
                <a:cs typeface="Times New Roman" panose="02020603050405020304" pitchFamily="18" charset="0"/>
              </a:rPr>
              <a:t>Shell</a:t>
            </a:r>
            <a:r>
              <a:rPr lang="en-GB" dirty="0">
                <a:effectLst/>
                <a:ea typeface="Calibri" panose="020F0502020204030204" pitchFamily="34" charset="0"/>
                <a:cs typeface="Times New Roman" panose="02020603050405020304" pitchFamily="18" charset="0"/>
              </a:rPr>
              <a:t> </a:t>
            </a:r>
            <a:r>
              <a:rPr lang="en-GB" b="1" dirty="0">
                <a:effectLst/>
                <a:ea typeface="Calibri" panose="020F0502020204030204" pitchFamily="34" charset="0"/>
                <a:cs typeface="Times New Roman" panose="02020603050405020304" pitchFamily="18" charset="0"/>
              </a:rPr>
              <a:t>scripting</a:t>
            </a:r>
            <a:r>
              <a:rPr lang="en-GB" b="1" dirty="0">
                <a:ea typeface="Calibri" panose="020F0502020204030204" pitchFamily="34" charset="0"/>
                <a:cs typeface="Times New Roman" panose="02020603050405020304" pitchFamily="18" charset="0"/>
              </a:rPr>
              <a:t>.</a:t>
            </a:r>
            <a:endParaRPr lang="en-GB" b="1" dirty="0">
              <a:effectLst/>
              <a:ea typeface="Calibri" panose="020F0502020204030204" pitchFamily="34" charset="0"/>
              <a:cs typeface="Times New Roman" panose="02020603050405020304" pitchFamily="18" charset="0"/>
            </a:endParaRPr>
          </a:p>
          <a:p>
            <a:pPr>
              <a:lnSpc>
                <a:spcPct val="100000"/>
              </a:lnSpc>
              <a:spcBef>
                <a:spcPts val="600"/>
              </a:spcBef>
              <a:spcAft>
                <a:spcPts val="600"/>
              </a:spcAft>
              <a:tabLst>
                <a:tab pos="457200" algn="l"/>
              </a:tabLst>
            </a:pPr>
            <a:r>
              <a:rPr lang="en-GB" b="1" dirty="0">
                <a:effectLst/>
                <a:ea typeface="Calibri" panose="020F0502020204030204" pitchFamily="34" charset="0"/>
                <a:cs typeface="Times New Roman" panose="02020603050405020304" pitchFamily="18" charset="0"/>
              </a:rPr>
              <a:t>Bash</a:t>
            </a:r>
            <a:r>
              <a:rPr lang="en-GB" dirty="0">
                <a:effectLst/>
                <a:ea typeface="Calibri" panose="020F0502020204030204" pitchFamily="34" charset="0"/>
                <a:cs typeface="Times New Roman" panose="02020603050405020304" pitchFamily="18" charset="0"/>
              </a:rPr>
              <a:t> is a </a:t>
            </a:r>
            <a:r>
              <a:rPr lang="en-GB" b="1" dirty="0">
                <a:effectLst/>
                <a:highlight>
                  <a:srgbClr val="FFFF00"/>
                </a:highlight>
                <a:ea typeface="Calibri" panose="020F0502020204030204" pitchFamily="34" charset="0"/>
                <a:cs typeface="Times New Roman" panose="02020603050405020304" pitchFamily="18" charset="0"/>
              </a:rPr>
              <a:t>command script </a:t>
            </a:r>
            <a:r>
              <a:rPr lang="en-GB" b="1" dirty="0">
                <a:highlight>
                  <a:srgbClr val="FFFF00"/>
                </a:highlight>
                <a:ea typeface="Calibri" panose="020F0502020204030204" pitchFamily="34" charset="0"/>
                <a:cs typeface="Times New Roman" panose="02020603050405020304" pitchFamily="18" charset="0"/>
              </a:rPr>
              <a:t>language</a:t>
            </a:r>
            <a:r>
              <a:rPr lang="en-GB" dirty="0">
                <a:highlight>
                  <a:srgbClr val="FFFF00"/>
                </a:highlight>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and stands for </a:t>
            </a:r>
            <a:br>
              <a:rPr lang="en-GB" dirty="0">
                <a:ea typeface="Calibri" panose="020F0502020204030204" pitchFamily="34" charset="0"/>
                <a:cs typeface="Times New Roman" panose="02020603050405020304" pitchFamily="18" charset="0"/>
              </a:rPr>
            </a:br>
            <a:r>
              <a:rPr lang="en-GB" dirty="0">
                <a:ea typeface="Calibri" panose="020F0502020204030204" pitchFamily="34" charset="0"/>
                <a:cs typeface="Times New Roman" panose="02020603050405020304" pitchFamily="18" charset="0"/>
              </a:rPr>
              <a:t>‘</a:t>
            </a:r>
            <a:r>
              <a:rPr lang="en-GB" b="1" u="sng" dirty="0" err="1">
                <a:highlight>
                  <a:srgbClr val="FFFF00"/>
                </a:highlight>
                <a:ea typeface="Calibri" panose="020F0502020204030204" pitchFamily="34" charset="0"/>
                <a:cs typeface="Times New Roman" panose="02020603050405020304" pitchFamily="18" charset="0"/>
              </a:rPr>
              <a:t>B</a:t>
            </a:r>
            <a:r>
              <a:rPr lang="en-GB" b="1" dirty="0" err="1">
                <a:ea typeface="Calibri" panose="020F0502020204030204" pitchFamily="34" charset="0"/>
                <a:cs typeface="Times New Roman" panose="02020603050405020304" pitchFamily="18" charset="0"/>
              </a:rPr>
              <a:t>ourne</a:t>
            </a:r>
            <a:r>
              <a:rPr lang="en-GB" b="1" dirty="0">
                <a:ea typeface="Calibri" panose="020F0502020204030204" pitchFamily="34" charset="0"/>
                <a:cs typeface="Times New Roman" panose="02020603050405020304" pitchFamily="18" charset="0"/>
              </a:rPr>
              <a:t> </a:t>
            </a:r>
            <a:r>
              <a:rPr lang="en-GB" b="1" u="sng" dirty="0">
                <a:highlight>
                  <a:srgbClr val="FFFF00"/>
                </a:highlight>
                <a:ea typeface="Calibri" panose="020F0502020204030204" pitchFamily="34" charset="0"/>
                <a:cs typeface="Times New Roman" panose="02020603050405020304" pitchFamily="18" charset="0"/>
              </a:rPr>
              <a:t>A</a:t>
            </a:r>
            <a:r>
              <a:rPr lang="en-GB" b="1" dirty="0">
                <a:ea typeface="Calibri" panose="020F0502020204030204" pitchFamily="34" charset="0"/>
                <a:cs typeface="Times New Roman" panose="02020603050405020304" pitchFamily="18" charset="0"/>
              </a:rPr>
              <a:t>gain </a:t>
            </a:r>
            <a:r>
              <a:rPr lang="en-GB" b="1" u="sng" dirty="0" err="1">
                <a:highlight>
                  <a:srgbClr val="FFFF00"/>
                </a:highlight>
                <a:ea typeface="Calibri" panose="020F0502020204030204" pitchFamily="34" charset="0"/>
                <a:cs typeface="Times New Roman" panose="02020603050405020304" pitchFamily="18" charset="0"/>
              </a:rPr>
              <a:t>SH</a:t>
            </a:r>
            <a:r>
              <a:rPr lang="en-GB" b="1" dirty="0" err="1">
                <a:ea typeface="Calibri" panose="020F0502020204030204" pitchFamily="34" charset="0"/>
                <a:cs typeface="Times New Roman" panose="02020603050405020304" pitchFamily="18" charset="0"/>
              </a:rPr>
              <a:t>ell</a:t>
            </a:r>
            <a:r>
              <a:rPr lang="en-GB" b="1" dirty="0">
                <a:ea typeface="Calibri" panose="020F0502020204030204" pitchFamily="34" charset="0"/>
                <a:cs typeface="Times New Roman" panose="02020603050405020304" pitchFamily="18" charset="0"/>
              </a:rPr>
              <a:t>’.</a:t>
            </a:r>
            <a:endParaRPr lang="en-GB" dirty="0">
              <a:ea typeface="Calibri" panose="020F0502020204030204" pitchFamily="34" charset="0"/>
              <a:cs typeface="Times New Roman" panose="02020603050405020304" pitchFamily="18" charset="0"/>
            </a:endParaRPr>
          </a:p>
          <a:p>
            <a:pPr>
              <a:lnSpc>
                <a:spcPct val="100000"/>
              </a:lnSpc>
              <a:spcBef>
                <a:spcPts val="600"/>
              </a:spcBef>
              <a:spcAft>
                <a:spcPts val="600"/>
              </a:spcAft>
              <a:tabLst>
                <a:tab pos="457200" algn="l"/>
              </a:tabLst>
            </a:pPr>
            <a:r>
              <a:rPr lang="en-GB" dirty="0"/>
              <a:t>Bash was written by </a:t>
            </a:r>
            <a:r>
              <a:rPr lang="en-GB" b="1" dirty="0"/>
              <a:t>Brian Fox and released in 1989 </a:t>
            </a:r>
            <a:r>
              <a:rPr lang="en-GB" dirty="0"/>
              <a:t>as a free software replacement and </a:t>
            </a:r>
            <a:r>
              <a:rPr lang="en-GB" dirty="0">
                <a:effectLst/>
                <a:ea typeface="Calibri" panose="020F0502020204030204" pitchFamily="34" charset="0"/>
                <a:cs typeface="Times New Roman" panose="02020603050405020304" pitchFamily="18" charset="0"/>
              </a:rPr>
              <a:t>improvement of the original </a:t>
            </a:r>
            <a:r>
              <a:rPr lang="en-GB" b="1" dirty="0">
                <a:effectLst/>
                <a:ea typeface="Calibri" panose="020F0502020204030204" pitchFamily="34" charset="0"/>
                <a:cs typeface="Times New Roman" panose="02020603050405020304" pitchFamily="18" charset="0"/>
              </a:rPr>
              <a:t>Unix</a:t>
            </a:r>
            <a:r>
              <a:rPr lang="en-GB" dirty="0">
                <a:effectLst/>
                <a:ea typeface="Calibri" panose="020F0502020204030204" pitchFamily="34" charset="0"/>
                <a:cs typeface="Times New Roman" panose="02020603050405020304" pitchFamily="18" charset="0"/>
              </a:rPr>
              <a:t> </a:t>
            </a:r>
            <a:r>
              <a:rPr lang="en-GB" b="1" dirty="0" err="1">
                <a:effectLst/>
                <a:ea typeface="Calibri" panose="020F0502020204030204" pitchFamily="34" charset="0"/>
                <a:cs typeface="Times New Roman" panose="02020603050405020304" pitchFamily="18" charset="0"/>
              </a:rPr>
              <a:t>Bourne</a:t>
            </a:r>
            <a:r>
              <a:rPr lang="en-GB" dirty="0">
                <a:effectLst/>
                <a:ea typeface="Calibri" panose="020F0502020204030204" pitchFamily="34" charset="0"/>
                <a:cs typeface="Times New Roman" panose="02020603050405020304" pitchFamily="18" charset="0"/>
              </a:rPr>
              <a:t> </a:t>
            </a:r>
            <a:r>
              <a:rPr lang="en-GB" b="1" dirty="0">
                <a:effectLst/>
                <a:ea typeface="Calibri" panose="020F0502020204030204" pitchFamily="34" charset="0"/>
                <a:cs typeface="Times New Roman" panose="02020603050405020304" pitchFamily="18" charset="0"/>
              </a:rPr>
              <a:t>shell</a:t>
            </a:r>
            <a:r>
              <a:rPr lang="en-GB" dirty="0">
                <a:effectLst/>
                <a:ea typeface="Calibri" panose="020F0502020204030204" pitchFamily="34" charset="0"/>
                <a:cs typeface="Times New Roman" panose="02020603050405020304" pitchFamily="18" charset="0"/>
              </a:rPr>
              <a:t>.</a:t>
            </a:r>
          </a:p>
          <a:p>
            <a:pPr>
              <a:lnSpc>
                <a:spcPct val="100000"/>
              </a:lnSpc>
              <a:spcBef>
                <a:spcPts val="300"/>
              </a:spcBef>
            </a:pPr>
            <a:r>
              <a:rPr lang="en-GB" b="1" dirty="0">
                <a:ea typeface="Calibri" panose="020F0502020204030204" pitchFamily="34" charset="0"/>
                <a:cs typeface="Times New Roman" panose="02020603050405020304" pitchFamily="18" charset="0"/>
              </a:rPr>
              <a:t>Bash</a:t>
            </a:r>
            <a:r>
              <a:rPr lang="en-GB" dirty="0">
                <a:effectLst/>
                <a:ea typeface="Calibri" panose="020F0502020204030204" pitchFamily="34" charset="0"/>
                <a:cs typeface="Times New Roman" panose="02020603050405020304" pitchFamily="18" charset="0"/>
              </a:rPr>
              <a:t> is the </a:t>
            </a:r>
            <a:r>
              <a:rPr lang="en-GB" b="1" dirty="0">
                <a:effectLst/>
                <a:highlight>
                  <a:srgbClr val="FFFF00"/>
                </a:highlight>
                <a:ea typeface="Calibri" panose="020F0502020204030204" pitchFamily="34" charset="0"/>
                <a:cs typeface="Times New Roman" panose="02020603050405020304" pitchFamily="18" charset="0"/>
              </a:rPr>
              <a:t>interpreter program </a:t>
            </a:r>
            <a:r>
              <a:rPr lang="en-GB" dirty="0">
                <a:effectLst/>
                <a:ea typeface="Calibri" panose="020F0502020204030204" pitchFamily="34" charset="0"/>
                <a:cs typeface="Times New Roman" panose="02020603050405020304" pitchFamily="18" charset="0"/>
              </a:rPr>
              <a:t>that executes our bash commands and scripts.</a:t>
            </a:r>
            <a:endParaRPr lang="en-GB" b="1" dirty="0"/>
          </a:p>
          <a:p>
            <a:pPr>
              <a:lnSpc>
                <a:spcPct val="100000"/>
              </a:lnSpc>
              <a:spcBef>
                <a:spcPts val="300"/>
              </a:spcBef>
            </a:pPr>
            <a:r>
              <a:rPr lang="en-GB" b="1" dirty="0">
                <a:effectLst/>
                <a:ea typeface="Calibri" panose="020F0502020204030204" pitchFamily="34" charset="0"/>
                <a:cs typeface="Times New Roman" panose="02020603050405020304" pitchFamily="18" charset="0"/>
              </a:rPr>
              <a:t>Bash scripts</a:t>
            </a:r>
            <a:r>
              <a:rPr lang="en-GB" dirty="0">
                <a:effectLst/>
                <a:ea typeface="Calibri" panose="020F0502020204030204" pitchFamily="34" charset="0"/>
                <a:cs typeface="Times New Roman" panose="02020603050405020304" pitchFamily="18" charset="0"/>
              </a:rPr>
              <a:t> are </a:t>
            </a:r>
            <a:r>
              <a:rPr lang="en-GB" b="1" dirty="0">
                <a:effectLst/>
                <a:ea typeface="Calibri" panose="020F0502020204030204" pitchFamily="34" charset="0"/>
                <a:cs typeface="Times New Roman" panose="02020603050405020304" pitchFamily="18" charset="0"/>
              </a:rPr>
              <a:t>used</a:t>
            </a:r>
            <a:r>
              <a:rPr lang="en-GB" dirty="0">
                <a:effectLst/>
                <a:ea typeface="Calibri" panose="020F0502020204030204" pitchFamily="34" charset="0"/>
                <a:cs typeface="Times New Roman" panose="02020603050405020304" pitchFamily="18" charset="0"/>
              </a:rPr>
              <a:t> for many purposes, typically for System, Server, Network, Cloud monitoring and management. And for fun, Creativity &amp; Games.</a:t>
            </a:r>
          </a:p>
        </p:txBody>
      </p:sp>
      <p:pic>
        <p:nvPicPr>
          <p:cNvPr id="3" name="Picture 2" descr="Icon&#10;&#10;Description automatically generated">
            <a:extLst>
              <a:ext uri="{FF2B5EF4-FFF2-40B4-BE49-F238E27FC236}">
                <a16:creationId xmlns:a16="http://schemas.microsoft.com/office/drawing/2014/main" id="{7AD73F44-A251-466D-A388-CF53569BDB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58219" y="105559"/>
            <a:ext cx="2444759" cy="2444759"/>
          </a:xfrm>
          <a:prstGeom prst="rect">
            <a:avLst/>
          </a:prstGeom>
        </p:spPr>
      </p:pic>
    </p:spTree>
    <p:extLst>
      <p:ext uri="{BB962C8B-B14F-4D97-AF65-F5344CB8AC3E}">
        <p14:creationId xmlns:p14="http://schemas.microsoft.com/office/powerpoint/2010/main" val="2798850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99682" y="293606"/>
            <a:ext cx="9895951" cy="1033669"/>
          </a:xfrm>
        </p:spPr>
        <p:txBody>
          <a:bodyPr>
            <a:normAutofit/>
          </a:bodyPr>
          <a:lstStyle/>
          <a:p>
            <a:r>
              <a:rPr lang="en-GB" sz="6600" b="1" dirty="0">
                <a:solidFill>
                  <a:srgbClr val="FFFFFF"/>
                </a:solidFill>
              </a:rPr>
              <a:t>Bg. </a:t>
            </a:r>
            <a:r>
              <a:rPr lang="en-GB" sz="4400" b="1" dirty="0">
                <a:solidFill>
                  <a:schemeClr val="bg1"/>
                </a:solidFill>
                <a:effectLst/>
                <a:ea typeface="Calibri" panose="020F0502020204030204" pitchFamily="34" charset="0"/>
                <a:cs typeface="Times New Roman" panose="02020603050405020304" pitchFamily="18" charset="0"/>
              </a:rPr>
              <a:t>Terminal, </a:t>
            </a:r>
            <a:r>
              <a:rPr lang="en-GB" sz="4400" b="1" dirty="0">
                <a:solidFill>
                  <a:schemeClr val="bg1"/>
                </a:solidFill>
              </a:rPr>
              <a:t>Shell &amp; I</a:t>
            </a:r>
            <a:r>
              <a:rPr lang="en-GB" sz="4400" b="1" dirty="0">
                <a:solidFill>
                  <a:schemeClr val="bg1"/>
                </a:solidFill>
                <a:effectLst/>
                <a:ea typeface="Calibri" panose="020F0502020204030204" pitchFamily="34" charset="0"/>
                <a:cs typeface="Times New Roman" panose="02020603050405020304" pitchFamily="18" charset="0"/>
              </a:rPr>
              <a:t>nterpreter?</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8002" y="1722660"/>
            <a:ext cx="11035991" cy="4080489"/>
          </a:xfrm>
        </p:spPr>
        <p:txBody>
          <a:bodyPr>
            <a:noAutofit/>
          </a:bodyPr>
          <a:lstStyle/>
          <a:p>
            <a:pPr marL="0" indent="0">
              <a:lnSpc>
                <a:spcPct val="100000"/>
              </a:lnSpc>
              <a:spcBef>
                <a:spcPts val="300"/>
              </a:spcBef>
              <a:buNone/>
              <a:tabLst>
                <a:tab pos="457200" algn="l"/>
              </a:tabLst>
            </a:pPr>
            <a:r>
              <a:rPr lang="en-GB" sz="3200" b="1" dirty="0">
                <a:effectLst/>
                <a:ea typeface="Calibri" panose="020F0502020204030204" pitchFamily="34" charset="0"/>
                <a:cs typeface="Times New Roman" panose="02020603050405020304" pitchFamily="18" charset="0"/>
              </a:rPr>
              <a:t>Bash is </a:t>
            </a:r>
            <a:r>
              <a:rPr lang="en-GB" sz="3200" dirty="0">
                <a:effectLst/>
                <a:ea typeface="Calibri" panose="020F0502020204030204" pitchFamily="34" charset="0"/>
                <a:cs typeface="Times New Roman" panose="02020603050405020304" pitchFamily="18" charset="0"/>
              </a:rPr>
              <a:t>the default </a:t>
            </a:r>
            <a:r>
              <a:rPr lang="en-GB" sz="3200" b="1" dirty="0">
                <a:effectLst/>
                <a:ea typeface="Calibri" panose="020F0502020204030204" pitchFamily="34" charset="0"/>
                <a:cs typeface="Times New Roman" panose="02020603050405020304" pitchFamily="18" charset="0"/>
              </a:rPr>
              <a:t>CLI</a:t>
            </a:r>
            <a:r>
              <a:rPr lang="en-GB" sz="3200" dirty="0">
                <a:effectLst/>
                <a:ea typeface="Calibri" panose="020F0502020204030204" pitchFamily="34" charset="0"/>
                <a:cs typeface="Times New Roman" panose="02020603050405020304" pitchFamily="18" charset="0"/>
              </a:rPr>
              <a:t> </a:t>
            </a:r>
            <a:r>
              <a:rPr lang="en-GB" sz="3200" b="1" dirty="0">
                <a:effectLst/>
                <a:ea typeface="Calibri" panose="020F0502020204030204" pitchFamily="34" charset="0"/>
                <a:cs typeface="Times New Roman" panose="02020603050405020304" pitchFamily="18" charset="0"/>
              </a:rPr>
              <a:t>shell interpreter</a:t>
            </a:r>
            <a:r>
              <a:rPr lang="en-GB" sz="3200" dirty="0">
                <a:effectLst/>
                <a:ea typeface="Calibri" panose="020F0502020204030204" pitchFamily="34" charset="0"/>
                <a:cs typeface="Times New Roman" panose="02020603050405020304" pitchFamily="18" charset="0"/>
              </a:rPr>
              <a:t> in </a:t>
            </a:r>
            <a:r>
              <a:rPr lang="en-GB" sz="3200" b="1" dirty="0">
                <a:effectLst/>
                <a:ea typeface="Calibri" panose="020F0502020204030204" pitchFamily="34" charset="0"/>
                <a:cs typeface="Times New Roman" panose="02020603050405020304" pitchFamily="18" charset="0"/>
              </a:rPr>
              <a:t>Linux OSs</a:t>
            </a:r>
            <a:r>
              <a:rPr lang="en-GB" sz="3200" dirty="0">
                <a:effectLst/>
                <a:ea typeface="Calibri" panose="020F0502020204030204" pitchFamily="34" charset="0"/>
                <a:cs typeface="Times New Roman" panose="02020603050405020304" pitchFamily="18" charset="0"/>
              </a:rPr>
              <a:t>. </a:t>
            </a:r>
          </a:p>
          <a:p>
            <a:pPr lvl="1">
              <a:lnSpc>
                <a:spcPct val="100000"/>
              </a:lnSpc>
              <a:spcBef>
                <a:spcPts val="300"/>
              </a:spcBef>
              <a:tabLst>
                <a:tab pos="457200" algn="l"/>
              </a:tabLst>
            </a:pPr>
            <a:r>
              <a:rPr lang="en-GB" sz="3200" dirty="0">
                <a:effectLst/>
                <a:ea typeface="Calibri" panose="020F0502020204030204" pitchFamily="34" charset="0"/>
                <a:cs typeface="Times New Roman" panose="02020603050405020304" pitchFamily="18" charset="0"/>
              </a:rPr>
              <a:t>The</a:t>
            </a:r>
            <a:r>
              <a:rPr lang="en-GB" sz="3200" b="1" dirty="0">
                <a:effectLst/>
                <a:ea typeface="Calibri" panose="020F0502020204030204" pitchFamily="34" charset="0"/>
                <a:cs typeface="Times New Roman" panose="02020603050405020304" pitchFamily="18" charset="0"/>
              </a:rPr>
              <a:t> Terminal</a:t>
            </a:r>
            <a:r>
              <a:rPr lang="en-GB" sz="3200" dirty="0">
                <a:effectLst/>
                <a:ea typeface="Calibri" panose="020F0502020204030204" pitchFamily="34" charset="0"/>
                <a:cs typeface="Times New Roman" panose="02020603050405020304" pitchFamily="18" charset="0"/>
              </a:rPr>
              <a:t> is the </a:t>
            </a:r>
            <a:r>
              <a:rPr lang="en-GB" sz="3200" b="1" dirty="0">
                <a:effectLst/>
                <a:ea typeface="Calibri" panose="020F0502020204030204" pitchFamily="34" charset="0"/>
                <a:cs typeface="Times New Roman" panose="02020603050405020304" pitchFamily="18" charset="0"/>
              </a:rPr>
              <a:t>GUI window </a:t>
            </a:r>
            <a:r>
              <a:rPr lang="en-GB" sz="3200" dirty="0">
                <a:effectLst/>
                <a:ea typeface="Calibri" panose="020F0502020204030204" pitchFamily="34" charset="0"/>
                <a:cs typeface="Times New Roman" panose="02020603050405020304" pitchFamily="18" charset="0"/>
              </a:rPr>
              <a:t>we see on the screen.</a:t>
            </a:r>
          </a:p>
          <a:p>
            <a:pPr lvl="1" algn="just">
              <a:lnSpc>
                <a:spcPct val="100000"/>
              </a:lnSpc>
              <a:spcBef>
                <a:spcPts val="300"/>
              </a:spcBef>
            </a:pPr>
            <a:r>
              <a:rPr lang="en-GB" sz="3200" dirty="0"/>
              <a:t>The </a:t>
            </a:r>
            <a:r>
              <a:rPr lang="en-GB" sz="3200" b="1" dirty="0"/>
              <a:t>Shell</a:t>
            </a:r>
            <a:r>
              <a:rPr lang="en-GB" sz="3200" dirty="0"/>
              <a:t> is the </a:t>
            </a:r>
            <a:r>
              <a:rPr lang="en-GB" sz="3200" b="1" dirty="0"/>
              <a:t>CLI where we type </a:t>
            </a:r>
            <a:r>
              <a:rPr lang="en-GB" sz="3200" dirty="0"/>
              <a:t>and run our commands and scripts.</a:t>
            </a:r>
          </a:p>
          <a:p>
            <a:pPr lvl="1" algn="just">
              <a:lnSpc>
                <a:spcPct val="100000"/>
              </a:lnSpc>
              <a:spcBef>
                <a:spcPts val="300"/>
              </a:spcBef>
            </a:pPr>
            <a:r>
              <a:rPr lang="en-GB" sz="3200" dirty="0">
                <a:ea typeface="Calibri" panose="020F0502020204030204" pitchFamily="34" charset="0"/>
                <a:cs typeface="Times New Roman" panose="02020603050405020304" pitchFamily="18" charset="0"/>
              </a:rPr>
              <a:t>Bash is a Linux Shell / Command Line interpreter (CLI)</a:t>
            </a:r>
            <a:endParaRPr lang="en-GB" sz="3200" dirty="0"/>
          </a:p>
          <a:p>
            <a:pPr lvl="1">
              <a:lnSpc>
                <a:spcPct val="100000"/>
              </a:lnSpc>
              <a:spcBef>
                <a:spcPts val="300"/>
              </a:spcBef>
            </a:pPr>
            <a:r>
              <a:rPr lang="en-GB" sz="3200" b="1" dirty="0"/>
              <a:t>Bash</a:t>
            </a:r>
            <a:r>
              <a:rPr lang="en-GB" sz="3200" dirty="0"/>
              <a:t> is the </a:t>
            </a:r>
            <a:r>
              <a:rPr lang="en-GB" sz="3200" b="1" dirty="0">
                <a:effectLst/>
                <a:ea typeface="Calibri" panose="020F0502020204030204" pitchFamily="34" charset="0"/>
                <a:cs typeface="Times New Roman" panose="02020603050405020304" pitchFamily="18" charset="0"/>
              </a:rPr>
              <a:t>interpreter</a:t>
            </a:r>
            <a:r>
              <a:rPr lang="en-GB" sz="3200" dirty="0">
                <a:effectLst/>
                <a:ea typeface="Calibri" panose="020F0502020204030204" pitchFamily="34" charset="0"/>
                <a:cs typeface="Times New Roman" panose="02020603050405020304" pitchFamily="18" charset="0"/>
              </a:rPr>
              <a:t> </a:t>
            </a:r>
            <a:r>
              <a:rPr lang="en-GB" sz="3200" b="1" dirty="0">
                <a:effectLst/>
                <a:ea typeface="Calibri" panose="020F0502020204030204" pitchFamily="34" charset="0"/>
                <a:cs typeface="Times New Roman" panose="02020603050405020304" pitchFamily="18" charset="0"/>
              </a:rPr>
              <a:t>program</a:t>
            </a:r>
            <a:r>
              <a:rPr lang="en-GB" sz="3200" dirty="0">
                <a:effectLst/>
                <a:ea typeface="Calibri" panose="020F0502020204030204" pitchFamily="34" charset="0"/>
                <a:cs typeface="Times New Roman" panose="02020603050405020304" pitchFamily="18" charset="0"/>
              </a:rPr>
              <a:t> that </a:t>
            </a:r>
            <a:r>
              <a:rPr lang="en-GB" sz="3200" b="1" dirty="0">
                <a:effectLst/>
                <a:ea typeface="Calibri" panose="020F0502020204030204" pitchFamily="34" charset="0"/>
                <a:cs typeface="Times New Roman" panose="02020603050405020304" pitchFamily="18" charset="0"/>
              </a:rPr>
              <a:t>interprets the commands</a:t>
            </a:r>
            <a:r>
              <a:rPr lang="en-GB" sz="3200" dirty="0">
                <a:effectLst/>
                <a:ea typeface="Calibri" panose="020F0502020204030204" pitchFamily="34" charset="0"/>
                <a:cs typeface="Times New Roman" panose="02020603050405020304" pitchFamily="18" charset="0"/>
              </a:rPr>
              <a:t> </a:t>
            </a:r>
            <a:r>
              <a:rPr lang="en-GB" sz="3200" b="1" dirty="0">
                <a:effectLst/>
                <a:ea typeface="Calibri" panose="020F0502020204030204" pitchFamily="34" charset="0"/>
                <a:cs typeface="Times New Roman" panose="02020603050405020304" pitchFamily="18" charset="0"/>
              </a:rPr>
              <a:t>&amp; scripts </a:t>
            </a:r>
            <a:r>
              <a:rPr lang="en-GB" sz="3200" dirty="0">
                <a:effectLst/>
                <a:ea typeface="Calibri" panose="020F0502020204030204" pitchFamily="34" charset="0"/>
                <a:cs typeface="Times New Roman" panose="02020603050405020304" pitchFamily="18" charset="0"/>
              </a:rPr>
              <a:t>we type into the Shell.</a:t>
            </a:r>
          </a:p>
          <a:p>
            <a:pPr lvl="1">
              <a:lnSpc>
                <a:spcPct val="100000"/>
              </a:lnSpc>
              <a:spcBef>
                <a:spcPts val="300"/>
              </a:spcBef>
            </a:pPr>
            <a:r>
              <a:rPr lang="en-GB" sz="3200" dirty="0">
                <a:cs typeface="Times New Roman" panose="02020603050405020304" pitchFamily="18" charset="0"/>
              </a:rPr>
              <a:t>CLIs such as Bash allow us to </a:t>
            </a:r>
            <a:r>
              <a:rPr lang="en-US" sz="3200" dirty="0"/>
              <a:t>interact directly with a computer’s Operating System by typing commands.</a:t>
            </a:r>
            <a:endParaRPr lang="en-GB" sz="3200" dirty="0"/>
          </a:p>
        </p:txBody>
      </p:sp>
    </p:spTree>
    <p:extLst>
      <p:ext uri="{BB962C8B-B14F-4D97-AF65-F5344CB8AC3E}">
        <p14:creationId xmlns:p14="http://schemas.microsoft.com/office/powerpoint/2010/main" val="128177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F8C22D1-C00A-7DA2-150B-30FC8BF0243E}"/>
              </a:ext>
            </a:extLst>
          </p:cNvPr>
          <p:cNvSpPr>
            <a:spLocks noGrp="1"/>
          </p:cNvSpPr>
          <p:nvPr>
            <p:ph idx="1"/>
          </p:nvPr>
        </p:nvSpPr>
        <p:spPr>
          <a:xfrm>
            <a:off x="139717" y="1293237"/>
            <a:ext cx="11540314" cy="5135285"/>
          </a:xfrm>
        </p:spPr>
        <p:txBody>
          <a:bodyPr>
            <a:noAutofit/>
          </a:bodyPr>
          <a:lstStyle/>
          <a:p>
            <a:pPr marL="0" indent="0">
              <a:lnSpc>
                <a:spcPct val="100000"/>
              </a:lnSpc>
              <a:spcBef>
                <a:spcPts val="0"/>
              </a:spcBef>
              <a:spcAft>
                <a:spcPts val="300"/>
              </a:spcAft>
              <a:buNone/>
              <a:tabLst>
                <a:tab pos="457200" algn="l"/>
              </a:tabLst>
            </a:pPr>
            <a:r>
              <a:rPr lang="en-GB" dirty="0"/>
              <a:t>We can create &amp; run </a:t>
            </a:r>
            <a:r>
              <a:rPr lang="en-GB" b="1" dirty="0"/>
              <a:t>Bash</a:t>
            </a:r>
            <a:r>
              <a:rPr lang="en-GB" dirty="0"/>
              <a:t> </a:t>
            </a:r>
            <a:r>
              <a:rPr lang="en-GB" b="1" dirty="0"/>
              <a:t>scripts </a:t>
            </a:r>
            <a:r>
              <a:rPr lang="en-GB" dirty="0"/>
              <a:t>in many ways, and we can use </a:t>
            </a:r>
            <a:r>
              <a:rPr lang="en-GB" b="1" dirty="0">
                <a:highlight>
                  <a:srgbClr val="FFFF00"/>
                </a:highlight>
              </a:rPr>
              <a:t>Linux</a:t>
            </a:r>
            <a:r>
              <a:rPr lang="en-GB" dirty="0">
                <a:highlight>
                  <a:srgbClr val="FFFF00"/>
                </a:highlight>
              </a:rPr>
              <a:t> </a:t>
            </a:r>
            <a:r>
              <a:rPr lang="en-GB" b="1" dirty="0">
                <a:highlight>
                  <a:srgbClr val="FFFF00"/>
                </a:highlight>
              </a:rPr>
              <a:t>text editors</a:t>
            </a:r>
            <a:r>
              <a:rPr lang="en-GB" b="1" dirty="0"/>
              <a:t> </a:t>
            </a:r>
            <a:r>
              <a:rPr lang="en-GB" dirty="0"/>
              <a:t>such as </a:t>
            </a:r>
            <a:r>
              <a:rPr lang="en-GB" b="1" dirty="0"/>
              <a:t>Nano/Vi/VIM</a:t>
            </a:r>
            <a:r>
              <a:rPr lang="en-GB" dirty="0"/>
              <a:t> in all of them:</a:t>
            </a:r>
            <a:endParaRPr lang="en-GB" b="1" dirty="0"/>
          </a:p>
          <a:p>
            <a:pPr marL="514350" indent="-514350">
              <a:lnSpc>
                <a:spcPct val="100000"/>
              </a:lnSpc>
              <a:spcBef>
                <a:spcPts val="0"/>
              </a:spcBef>
              <a:spcAft>
                <a:spcPts val="300"/>
              </a:spcAft>
              <a:buFont typeface="+mj-lt"/>
              <a:buAutoNum type="arabicPeriod"/>
              <a:tabLst>
                <a:tab pos="457200" algn="l"/>
              </a:tabLst>
            </a:pPr>
            <a:r>
              <a:rPr lang="en-GB" sz="2800" b="1" dirty="0">
                <a:highlight>
                  <a:srgbClr val="FFFF00"/>
                </a:highlight>
              </a:rPr>
              <a:t>WSL </a:t>
            </a:r>
            <a:r>
              <a:rPr lang="en-GB" b="1" dirty="0">
                <a:highlight>
                  <a:srgbClr val="FFFF00"/>
                </a:highlight>
              </a:rPr>
              <a:t>on our</a:t>
            </a:r>
            <a:r>
              <a:rPr lang="en-GB" sz="2800" b="1" dirty="0">
                <a:highlight>
                  <a:srgbClr val="FFFF00"/>
                </a:highlight>
              </a:rPr>
              <a:t> own device or in Azure VM Virtual Machine </a:t>
            </a:r>
            <a:r>
              <a:rPr lang="en-GB" sz="2800" dirty="0"/>
              <a:t>with</a:t>
            </a:r>
            <a:r>
              <a:rPr lang="en-GB" dirty="0"/>
              <a:t> CMD / PS / Terminal.</a:t>
            </a:r>
          </a:p>
          <a:p>
            <a:pPr marL="514350" indent="-514350">
              <a:lnSpc>
                <a:spcPct val="100000"/>
              </a:lnSpc>
              <a:spcBef>
                <a:spcPts val="0"/>
              </a:spcBef>
              <a:spcAft>
                <a:spcPts val="300"/>
              </a:spcAft>
              <a:buFont typeface="+mj-lt"/>
              <a:buAutoNum type="arabicPeriod"/>
              <a:tabLst>
                <a:tab pos="457200" algn="l"/>
              </a:tabLst>
            </a:pPr>
            <a:r>
              <a:rPr lang="en-GB" b="1" dirty="0">
                <a:highlight>
                  <a:srgbClr val="FFFF00"/>
                </a:highlight>
              </a:rPr>
              <a:t>Browser-based consoles:</a:t>
            </a:r>
            <a:r>
              <a:rPr lang="en-GB" b="1" dirty="0"/>
              <a:t> </a:t>
            </a:r>
            <a:r>
              <a:rPr lang="en-GB" dirty="0"/>
              <a:t>such as </a:t>
            </a:r>
          </a:p>
          <a:p>
            <a:pPr lvl="1">
              <a:lnSpc>
                <a:spcPct val="100000"/>
              </a:lnSpc>
              <a:spcBef>
                <a:spcPts val="0"/>
              </a:spcBef>
              <a:spcAft>
                <a:spcPts val="300"/>
              </a:spcAft>
              <a:tabLst>
                <a:tab pos="457200" algn="l"/>
              </a:tabLst>
            </a:pPr>
            <a:r>
              <a:rPr lang="en-GB" sz="2800" dirty="0">
                <a:hlinkClick r:id="rId2"/>
              </a:rPr>
              <a:t>Bellard Alpine Linux console </a:t>
            </a:r>
            <a:r>
              <a:rPr lang="en-GB" sz="2800" dirty="0"/>
              <a:t> or </a:t>
            </a:r>
            <a:r>
              <a:rPr lang="en-GB" sz="2800" dirty="0">
                <a:hlinkClick r:id="rId3"/>
              </a:rPr>
              <a:t>Google Cloud Shell</a:t>
            </a:r>
            <a:endParaRPr lang="en-GB" sz="2800" dirty="0"/>
          </a:p>
          <a:p>
            <a:pPr marL="514350" indent="-514350">
              <a:lnSpc>
                <a:spcPct val="100000"/>
              </a:lnSpc>
              <a:spcBef>
                <a:spcPts val="0"/>
              </a:spcBef>
              <a:spcAft>
                <a:spcPts val="300"/>
              </a:spcAft>
              <a:buFont typeface="+mj-lt"/>
              <a:buAutoNum type="arabicPeriod"/>
              <a:tabLst>
                <a:tab pos="457200" algn="l"/>
              </a:tabLst>
            </a:pPr>
            <a:r>
              <a:rPr lang="en-GB" b="1" dirty="0">
                <a:highlight>
                  <a:srgbClr val="FFFF00"/>
                </a:highlight>
              </a:rPr>
              <a:t>Browser-based Coding environments:</a:t>
            </a:r>
            <a:r>
              <a:rPr lang="en-GB" b="1" dirty="0"/>
              <a:t> </a:t>
            </a:r>
            <a:r>
              <a:rPr lang="en-GB" dirty="0"/>
              <a:t>such as </a:t>
            </a:r>
            <a:r>
              <a:rPr lang="en-GB" dirty="0">
                <a:hlinkClick r:id="rId4"/>
              </a:rPr>
              <a:t>OnlineGDB.com</a:t>
            </a:r>
            <a:r>
              <a:rPr lang="en-GB" dirty="0"/>
              <a:t> or </a:t>
            </a:r>
            <a:r>
              <a:rPr lang="en-GB" dirty="0">
                <a:hlinkClick r:id="rId5"/>
              </a:rPr>
              <a:t>jdoodle.com</a:t>
            </a:r>
            <a:r>
              <a:rPr lang="en-GB" dirty="0"/>
              <a:t>* (*Now with AI code generation)</a:t>
            </a:r>
          </a:p>
          <a:p>
            <a:pPr marL="514350" indent="-514350">
              <a:lnSpc>
                <a:spcPct val="100000"/>
              </a:lnSpc>
              <a:spcBef>
                <a:spcPts val="0"/>
              </a:spcBef>
              <a:spcAft>
                <a:spcPts val="300"/>
              </a:spcAft>
              <a:buFont typeface="+mj-lt"/>
              <a:buAutoNum type="arabicPeriod"/>
              <a:tabLst>
                <a:tab pos="457200" algn="l"/>
              </a:tabLst>
            </a:pPr>
            <a:r>
              <a:rPr lang="en-GB" dirty="0"/>
              <a:t>Or by installing </a:t>
            </a:r>
            <a:r>
              <a:rPr lang="en-GB" b="1" dirty="0">
                <a:highlight>
                  <a:srgbClr val="FFFF00"/>
                </a:highlight>
                <a:hlinkClick r:id="rId6"/>
              </a:rPr>
              <a:t>Git for Windows</a:t>
            </a:r>
            <a:r>
              <a:rPr lang="en-GB" b="1" dirty="0"/>
              <a:t> </a:t>
            </a:r>
            <a:r>
              <a:rPr lang="en-GB" dirty="0"/>
              <a:t>on a Windows PC</a:t>
            </a:r>
            <a:r>
              <a:rPr lang="en-GB" b="1" dirty="0"/>
              <a:t>. </a:t>
            </a:r>
          </a:p>
          <a:p>
            <a:pPr lvl="1">
              <a:lnSpc>
                <a:spcPct val="100000"/>
              </a:lnSpc>
              <a:spcBef>
                <a:spcPts val="0"/>
              </a:spcBef>
              <a:spcAft>
                <a:spcPts val="300"/>
              </a:spcAft>
              <a:tabLst>
                <a:tab pos="457200" algn="l"/>
              </a:tabLst>
            </a:pPr>
            <a:r>
              <a:rPr lang="en-GB" sz="2800" b="1" dirty="0">
                <a:highlight>
                  <a:srgbClr val="FFFF00"/>
                </a:highlight>
              </a:rPr>
              <a:t>Show:</a:t>
            </a:r>
            <a:r>
              <a:rPr lang="en-GB" sz="2800" b="1" dirty="0"/>
              <a:t> </a:t>
            </a:r>
            <a:r>
              <a:rPr lang="en-GB" sz="2800" dirty="0"/>
              <a:t>Right click </a:t>
            </a:r>
            <a:r>
              <a:rPr lang="en-GB" sz="2800" b="1" dirty="0"/>
              <a:t>Git BASH HERE</a:t>
            </a:r>
            <a:r>
              <a:rPr lang="en-GB" sz="2800" dirty="0"/>
              <a:t> in </a:t>
            </a:r>
            <a:r>
              <a:rPr lang="en-GB" sz="2800" b="1" dirty="0"/>
              <a:t>file explorer</a:t>
            </a:r>
            <a:r>
              <a:rPr lang="en-GB" sz="2800" dirty="0"/>
              <a:t> (OS 6 - </a:t>
            </a:r>
            <a:r>
              <a:rPr lang="en-GB" sz="2800" b="1" dirty="0"/>
              <a:t>Bash Scripts </a:t>
            </a:r>
            <a:r>
              <a:rPr lang="en-GB" sz="2800" dirty="0"/>
              <a:t>folder) and run bash script file (e.g. </a:t>
            </a:r>
            <a:r>
              <a:rPr lang="en-GB" sz="2800" b="1" dirty="0">
                <a:highlight>
                  <a:srgbClr val="FFFF00"/>
                </a:highlight>
              </a:rPr>
              <a:t>./1HelloWorld.sh</a:t>
            </a:r>
            <a:r>
              <a:rPr lang="en-GB" sz="2800" dirty="0"/>
              <a:t>) from Git-Bash console. </a:t>
            </a:r>
            <a:r>
              <a:rPr lang="en-GB" dirty="0"/>
              <a:t>Note: </a:t>
            </a:r>
            <a:r>
              <a:rPr lang="en-US" dirty="0"/>
              <a:t>Linus Torvalds</a:t>
            </a:r>
            <a:r>
              <a:rPr lang="en-US" b="0" i="0" dirty="0">
                <a:solidFill>
                  <a:srgbClr val="001D35"/>
                </a:solidFill>
                <a:effectLst/>
              </a:rPr>
              <a:t> also created Git for Windows in 2005.</a:t>
            </a:r>
            <a:endParaRPr lang="en-GB" dirty="0"/>
          </a:p>
        </p:txBody>
      </p:sp>
      <p:sp>
        <p:nvSpPr>
          <p:cNvPr id="5" name="Title 1">
            <a:extLst>
              <a:ext uri="{FF2B5EF4-FFF2-40B4-BE49-F238E27FC236}">
                <a16:creationId xmlns:a16="http://schemas.microsoft.com/office/drawing/2014/main" id="{659A7C0B-35F5-055C-CBD2-647DD3F27815}"/>
              </a:ext>
            </a:extLst>
          </p:cNvPr>
          <p:cNvSpPr>
            <a:spLocks noGrp="1"/>
          </p:cNvSpPr>
          <p:nvPr>
            <p:ph type="title"/>
          </p:nvPr>
        </p:nvSpPr>
        <p:spPr>
          <a:xfrm>
            <a:off x="-1" y="0"/>
            <a:ext cx="12192001" cy="1200150"/>
          </a:xfrm>
          <a:solidFill>
            <a:srgbClr val="002060"/>
          </a:solidFill>
        </p:spPr>
        <p:txBody>
          <a:bodyPr>
            <a:normAutofit/>
          </a:bodyPr>
          <a:lstStyle/>
          <a:p>
            <a:r>
              <a:rPr lang="en-GB" b="1" dirty="0">
                <a:highlight>
                  <a:srgbClr val="FFFF00"/>
                </a:highlight>
              </a:rPr>
              <a:t>Show:</a:t>
            </a:r>
            <a:r>
              <a:rPr lang="en-GB" b="1" dirty="0"/>
              <a:t> </a:t>
            </a:r>
            <a:r>
              <a:rPr lang="en-GB" b="1" dirty="0">
                <a:solidFill>
                  <a:schemeClr val="bg1"/>
                </a:solidFill>
              </a:rPr>
              <a:t>Options for executing </a:t>
            </a:r>
            <a:r>
              <a:rPr lang="en-GB" b="1" dirty="0">
                <a:solidFill>
                  <a:srgbClr val="FFFFFF"/>
                </a:solidFill>
              </a:rPr>
              <a:t>Bash scripts</a:t>
            </a:r>
          </a:p>
        </p:txBody>
      </p:sp>
      <p:pic>
        <p:nvPicPr>
          <p:cNvPr id="6" name="Picture 5" descr="Icon&#10;&#10;Description automatically generated">
            <a:extLst>
              <a:ext uri="{FF2B5EF4-FFF2-40B4-BE49-F238E27FC236}">
                <a16:creationId xmlns:a16="http://schemas.microsoft.com/office/drawing/2014/main" id="{7F081608-18C1-09B4-4D4D-8A102608603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584656" y="35719"/>
            <a:ext cx="1607344" cy="1607344"/>
          </a:xfrm>
          <a:prstGeom prst="rect">
            <a:avLst/>
          </a:prstGeom>
        </p:spPr>
      </p:pic>
    </p:spTree>
    <p:extLst>
      <p:ext uri="{BB962C8B-B14F-4D97-AF65-F5344CB8AC3E}">
        <p14:creationId xmlns:p14="http://schemas.microsoft.com/office/powerpoint/2010/main" val="3832404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CEECE-B970-955E-1196-383700E4A0A2}"/>
              </a:ext>
            </a:extLst>
          </p:cNvPr>
          <p:cNvSpPr>
            <a:spLocks noGrp="1"/>
          </p:cNvSpPr>
          <p:nvPr>
            <p:ph type="title"/>
          </p:nvPr>
        </p:nvSpPr>
        <p:spPr>
          <a:xfrm>
            <a:off x="0" y="-31949"/>
            <a:ext cx="12192000" cy="1034653"/>
          </a:xfrm>
          <a:solidFill>
            <a:srgbClr val="002060"/>
          </a:solidFill>
        </p:spPr>
        <p:txBody>
          <a:bodyPr>
            <a:normAutofit/>
          </a:bodyPr>
          <a:lstStyle/>
          <a:p>
            <a:r>
              <a:rPr lang="en-US" sz="6000" b="0" i="0" dirty="0">
                <a:solidFill>
                  <a:schemeClr val="bg1"/>
                </a:solidFill>
                <a:effectLst/>
                <a:latin typeface="Google Sans"/>
              </a:rPr>
              <a:t>Bg. </a:t>
            </a:r>
            <a:r>
              <a:rPr lang="en-US" sz="4800" b="0" i="0" dirty="0">
                <a:solidFill>
                  <a:schemeClr val="bg1"/>
                </a:solidFill>
                <a:effectLst/>
                <a:latin typeface="Google Sans"/>
              </a:rPr>
              <a:t>Git for Windows</a:t>
            </a:r>
            <a:endParaRPr lang="en-GB" sz="4800" dirty="0">
              <a:solidFill>
                <a:schemeClr val="bg1"/>
              </a:solidFill>
            </a:endParaRPr>
          </a:p>
        </p:txBody>
      </p:sp>
      <p:sp>
        <p:nvSpPr>
          <p:cNvPr id="3" name="Content Placeholder 2">
            <a:extLst>
              <a:ext uri="{FF2B5EF4-FFF2-40B4-BE49-F238E27FC236}">
                <a16:creationId xmlns:a16="http://schemas.microsoft.com/office/drawing/2014/main" id="{EDB3E891-B9FE-ED46-5B53-4CE107A52BA7}"/>
              </a:ext>
            </a:extLst>
          </p:cNvPr>
          <p:cNvSpPr>
            <a:spLocks noGrp="1"/>
          </p:cNvSpPr>
          <p:nvPr>
            <p:ph idx="1"/>
          </p:nvPr>
        </p:nvSpPr>
        <p:spPr>
          <a:xfrm>
            <a:off x="481013" y="1296987"/>
            <a:ext cx="9227343" cy="5489575"/>
          </a:xfrm>
        </p:spPr>
        <p:txBody>
          <a:bodyPr>
            <a:normAutofit fontScale="32500" lnSpcReduction="20000"/>
          </a:bodyPr>
          <a:lstStyle/>
          <a:p>
            <a:pPr algn="l" fontAlgn="ctr">
              <a:lnSpc>
                <a:spcPct val="120000"/>
              </a:lnSpc>
              <a:spcBef>
                <a:spcPts val="0"/>
              </a:spcBef>
              <a:spcAft>
                <a:spcPts val="600"/>
              </a:spcAft>
            </a:pPr>
            <a:r>
              <a:rPr lang="en-US" sz="7400" b="1" i="0" dirty="0">
                <a:solidFill>
                  <a:srgbClr val="001D35"/>
                </a:solidFill>
                <a:effectLst/>
                <a:latin typeface="Google Sans"/>
              </a:rPr>
              <a:t>Linus Torvalds created Git for Windows in 2005. </a:t>
            </a:r>
          </a:p>
          <a:p>
            <a:pPr algn="l" fontAlgn="ctr">
              <a:lnSpc>
                <a:spcPct val="120000"/>
              </a:lnSpc>
              <a:spcBef>
                <a:spcPts val="0"/>
              </a:spcBef>
              <a:spcAft>
                <a:spcPts val="600"/>
              </a:spcAft>
              <a:buFont typeface="Arial" panose="020B0604020202020204" pitchFamily="34" charset="0"/>
              <a:buChar char="•"/>
            </a:pPr>
            <a:r>
              <a:rPr lang="en-US" sz="7400" b="0" i="0" dirty="0">
                <a:solidFill>
                  <a:srgbClr val="001D35"/>
                </a:solidFill>
                <a:effectLst/>
                <a:latin typeface="Google Sans"/>
              </a:rPr>
              <a:t>Git is a free, open-source, distributed version control system (DVCS)</a:t>
            </a:r>
            <a:r>
              <a:rPr lang="en-US" sz="7400" dirty="0">
                <a:solidFill>
                  <a:srgbClr val="001D35"/>
                </a:solidFill>
                <a:latin typeface="Google Sans"/>
              </a:rPr>
              <a:t>.</a:t>
            </a:r>
          </a:p>
          <a:p>
            <a:pPr algn="l" fontAlgn="ctr">
              <a:lnSpc>
                <a:spcPct val="120000"/>
              </a:lnSpc>
              <a:spcBef>
                <a:spcPts val="0"/>
              </a:spcBef>
              <a:spcAft>
                <a:spcPts val="600"/>
              </a:spcAft>
              <a:buFont typeface="Arial" panose="020B0604020202020204" pitchFamily="34" charset="0"/>
              <a:buChar char="•"/>
            </a:pPr>
            <a:r>
              <a:rPr lang="en-US" sz="7400" b="0" i="0" dirty="0">
                <a:solidFill>
                  <a:srgbClr val="001D35"/>
                </a:solidFill>
                <a:effectLst/>
                <a:latin typeface="Google Sans"/>
              </a:rPr>
              <a:t>It is used for managing the source code of software development projects.</a:t>
            </a:r>
          </a:p>
          <a:p>
            <a:pPr algn="l" fontAlgn="ctr">
              <a:lnSpc>
                <a:spcPct val="120000"/>
              </a:lnSpc>
              <a:spcBef>
                <a:spcPts val="0"/>
              </a:spcBef>
              <a:spcAft>
                <a:spcPts val="600"/>
              </a:spcAft>
              <a:buFont typeface="Arial" panose="020B0604020202020204" pitchFamily="34" charset="0"/>
              <a:buChar char="•"/>
            </a:pPr>
            <a:r>
              <a:rPr lang="en-US" sz="7400" dirty="0">
                <a:solidFill>
                  <a:srgbClr val="001D35"/>
                </a:solidFill>
                <a:latin typeface="Google Sans"/>
              </a:rPr>
              <a:t>I</a:t>
            </a:r>
            <a:r>
              <a:rPr lang="en-US" sz="7400" b="0" i="0" dirty="0">
                <a:solidFill>
                  <a:srgbClr val="001D35"/>
                </a:solidFill>
                <a:effectLst/>
                <a:latin typeface="Google Sans"/>
              </a:rPr>
              <a:t>t is the most widely used version control system in the world. </a:t>
            </a:r>
          </a:p>
          <a:p>
            <a:pPr algn="l" fontAlgn="ctr">
              <a:lnSpc>
                <a:spcPct val="120000"/>
              </a:lnSpc>
              <a:spcBef>
                <a:spcPts val="0"/>
              </a:spcBef>
              <a:spcAft>
                <a:spcPts val="600"/>
              </a:spcAft>
              <a:buFont typeface="Arial" panose="020B0604020202020204" pitchFamily="34" charset="0"/>
              <a:buChar char="•"/>
            </a:pPr>
            <a:r>
              <a:rPr lang="en-US" sz="7400" b="0" i="0" dirty="0">
                <a:solidFill>
                  <a:srgbClr val="001D35"/>
                </a:solidFill>
                <a:effectLst/>
                <a:latin typeface="Google Sans"/>
              </a:rPr>
              <a:t>And is used by many companies</a:t>
            </a:r>
            <a:r>
              <a:rPr lang="en-US" sz="7400" dirty="0">
                <a:solidFill>
                  <a:srgbClr val="001D35"/>
                </a:solidFill>
                <a:latin typeface="Google Sans"/>
              </a:rPr>
              <a:t> such as</a:t>
            </a:r>
            <a:r>
              <a:rPr lang="en-US" sz="7400" b="0" i="0" dirty="0">
                <a:solidFill>
                  <a:srgbClr val="001D35"/>
                </a:solidFill>
                <a:effectLst/>
                <a:latin typeface="Google Sans"/>
              </a:rPr>
              <a:t> Microsoft, Netflix, and Google. </a:t>
            </a:r>
          </a:p>
          <a:p>
            <a:pPr algn="l" fontAlgn="ctr">
              <a:lnSpc>
                <a:spcPct val="120000"/>
              </a:lnSpc>
              <a:spcBef>
                <a:spcPts val="0"/>
              </a:spcBef>
              <a:spcAft>
                <a:spcPts val="600"/>
              </a:spcAft>
            </a:pPr>
            <a:r>
              <a:rPr lang="en-US" sz="7400" b="0" i="0" dirty="0">
                <a:solidFill>
                  <a:srgbClr val="001D35"/>
                </a:solidFill>
                <a:effectLst/>
                <a:latin typeface="Google Sans"/>
              </a:rPr>
              <a:t>Git is distributed in that each developer working on a project has the full history of their code repository locally. This makes initial cloning slower, but subsequent operations like merging and committing faster.</a:t>
            </a:r>
          </a:p>
          <a:p>
            <a:pPr algn="l" fontAlgn="ctr">
              <a:lnSpc>
                <a:spcPct val="120000"/>
              </a:lnSpc>
              <a:spcBef>
                <a:spcPts val="0"/>
              </a:spcBef>
              <a:spcAft>
                <a:spcPts val="600"/>
              </a:spcAft>
            </a:pPr>
            <a:r>
              <a:rPr lang="en-US" sz="7400" dirty="0">
                <a:solidFill>
                  <a:srgbClr val="001D35"/>
                </a:solidFill>
                <a:latin typeface="Google Sans"/>
              </a:rPr>
              <a:t>For more information, please </a:t>
            </a:r>
            <a:r>
              <a:rPr lang="en-US" sz="7400" dirty="0">
                <a:solidFill>
                  <a:srgbClr val="001D35"/>
                </a:solidFill>
                <a:latin typeface="Google Sans"/>
                <a:hlinkClick r:id="rId2"/>
              </a:rPr>
              <a:t>click here</a:t>
            </a:r>
            <a:r>
              <a:rPr lang="en-US" sz="7400" dirty="0">
                <a:solidFill>
                  <a:srgbClr val="001D35"/>
                </a:solidFill>
                <a:latin typeface="Google Sans"/>
              </a:rPr>
              <a:t>. </a:t>
            </a:r>
          </a:p>
          <a:p>
            <a:pPr algn="l" fontAlgn="ctr">
              <a:lnSpc>
                <a:spcPct val="120000"/>
              </a:lnSpc>
              <a:spcBef>
                <a:spcPts val="0"/>
              </a:spcBef>
              <a:spcAft>
                <a:spcPts val="600"/>
              </a:spcAft>
            </a:pPr>
            <a:r>
              <a:rPr lang="en-US" sz="7400" b="0" i="0" dirty="0">
                <a:solidFill>
                  <a:srgbClr val="001D35"/>
                </a:solidFill>
                <a:effectLst/>
                <a:latin typeface="Google Sans"/>
              </a:rPr>
              <a:t>And for Git’s homepage, please </a:t>
            </a:r>
            <a:r>
              <a:rPr lang="en-US" sz="7400" b="0" i="0" dirty="0">
                <a:solidFill>
                  <a:srgbClr val="001D35"/>
                </a:solidFill>
                <a:effectLst/>
                <a:latin typeface="Google Sans"/>
                <a:hlinkClick r:id="rId3"/>
              </a:rPr>
              <a:t>click-here</a:t>
            </a:r>
            <a:r>
              <a:rPr lang="en-US" sz="7400" b="0" i="0" dirty="0">
                <a:solidFill>
                  <a:srgbClr val="001D35"/>
                </a:solidFill>
                <a:effectLst/>
                <a:latin typeface="Google Sans"/>
              </a:rPr>
              <a:t>.</a:t>
            </a:r>
          </a:p>
          <a:p>
            <a:pPr>
              <a:lnSpc>
                <a:spcPct val="120000"/>
              </a:lnSpc>
              <a:spcBef>
                <a:spcPts val="0"/>
              </a:spcBef>
              <a:spcAft>
                <a:spcPts val="600"/>
              </a:spcAft>
            </a:pPr>
            <a:endParaRPr lang="en-GB" dirty="0"/>
          </a:p>
        </p:txBody>
      </p:sp>
      <p:pic>
        <p:nvPicPr>
          <p:cNvPr id="5" name="Picture 4" descr="A logo of a company&#10;&#10;AI-generated content may be incorrect.">
            <a:extLst>
              <a:ext uri="{FF2B5EF4-FFF2-40B4-BE49-F238E27FC236}">
                <a16:creationId xmlns:a16="http://schemas.microsoft.com/office/drawing/2014/main" id="{112748C4-53A8-A4CC-9829-2E9B29BA80F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244013" y="1965721"/>
            <a:ext cx="2466974" cy="2501733"/>
          </a:xfrm>
          <a:prstGeom prst="rect">
            <a:avLst/>
          </a:prstGeom>
        </p:spPr>
      </p:pic>
    </p:spTree>
    <p:extLst>
      <p:ext uri="{BB962C8B-B14F-4D97-AF65-F5344CB8AC3E}">
        <p14:creationId xmlns:p14="http://schemas.microsoft.com/office/powerpoint/2010/main" val="1457464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FF3521E-0DBA-7AB7-BE01-389CE9C01F5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7BFB12-8D83-C1DA-3513-E21C7E252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37197EE-9BA9-33E0-C1DC-0A3F7EE7F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38161-960C-F2A7-17D6-8E24CBDC2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99C9D2-EE02-46DB-5172-C6D83C74E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EEB7169-CED5-BC01-8AEA-A1758EED0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59F1B-BA4E-AFD5-5E3A-1612D850F90F}"/>
              </a:ext>
            </a:extLst>
          </p:cNvPr>
          <p:cNvSpPr>
            <a:spLocks noGrp="1"/>
          </p:cNvSpPr>
          <p:nvPr>
            <p:ph type="title"/>
          </p:nvPr>
        </p:nvSpPr>
        <p:spPr>
          <a:xfrm>
            <a:off x="499682" y="293606"/>
            <a:ext cx="9895951" cy="1033669"/>
          </a:xfrm>
        </p:spPr>
        <p:txBody>
          <a:bodyPr>
            <a:normAutofit/>
          </a:bodyPr>
          <a:lstStyle/>
          <a:p>
            <a:r>
              <a:rPr lang="en-GB" sz="4400" b="1" dirty="0">
                <a:highlight>
                  <a:srgbClr val="FFFF00"/>
                </a:highlight>
              </a:rPr>
              <a:t>Show:</a:t>
            </a:r>
            <a:r>
              <a:rPr lang="en-GB" sz="4400" b="1" dirty="0"/>
              <a:t> </a:t>
            </a:r>
            <a:r>
              <a:rPr lang="en-GB" sz="4400" b="1" dirty="0">
                <a:solidFill>
                  <a:schemeClr val="bg1"/>
                </a:solidFill>
                <a:effectLst/>
                <a:ea typeface="Calibri" panose="020F0502020204030204" pitchFamily="34" charset="0"/>
                <a:cs typeface="Times New Roman" panose="02020603050405020304" pitchFamily="18" charset="0"/>
              </a:rPr>
              <a:t>Windows Terminal</a:t>
            </a:r>
            <a:endParaRPr lang="en-GB" b="1" dirty="0">
              <a:solidFill>
                <a:schemeClr val="bg1"/>
              </a:solidFill>
            </a:endParaRPr>
          </a:p>
        </p:txBody>
      </p:sp>
      <p:sp>
        <p:nvSpPr>
          <p:cNvPr id="15" name="Content Placeholder 2">
            <a:extLst>
              <a:ext uri="{FF2B5EF4-FFF2-40B4-BE49-F238E27FC236}">
                <a16:creationId xmlns:a16="http://schemas.microsoft.com/office/drawing/2014/main" id="{6A95A7DC-2296-5775-11F4-B8C700568853}"/>
              </a:ext>
            </a:extLst>
          </p:cNvPr>
          <p:cNvSpPr>
            <a:spLocks noGrp="1"/>
          </p:cNvSpPr>
          <p:nvPr>
            <p:ph idx="1"/>
          </p:nvPr>
        </p:nvSpPr>
        <p:spPr>
          <a:xfrm>
            <a:off x="198645" y="1760329"/>
            <a:ext cx="9765424" cy="4080489"/>
          </a:xfrm>
        </p:spPr>
        <p:txBody>
          <a:bodyPr>
            <a:noAutofit/>
          </a:bodyPr>
          <a:lstStyle/>
          <a:p>
            <a:pPr marL="0" indent="0">
              <a:lnSpc>
                <a:spcPct val="100000"/>
              </a:lnSpc>
              <a:spcBef>
                <a:spcPts val="300"/>
              </a:spcBef>
              <a:buNone/>
              <a:tabLst>
                <a:tab pos="457200" algn="l"/>
              </a:tabLst>
            </a:pPr>
            <a:r>
              <a:rPr lang="en-US" b="1" dirty="0"/>
              <a:t>Available on Windows 10 or later</a:t>
            </a:r>
            <a:r>
              <a:rPr lang="en-US" dirty="0"/>
              <a:t>: </a:t>
            </a:r>
            <a:r>
              <a:rPr lang="en-US" dirty="0">
                <a:highlight>
                  <a:srgbClr val="FFFF00"/>
                </a:highlight>
              </a:rPr>
              <a:t>Windows Terminal</a:t>
            </a:r>
            <a:r>
              <a:rPr lang="en-US" dirty="0"/>
              <a:t> can be downloaded directly from the Microsoft Store and from this link: </a:t>
            </a:r>
            <a:r>
              <a:rPr lang="en-US" dirty="0">
                <a:hlinkClick r:id="rId3"/>
              </a:rPr>
              <a:t>Windows Terminal installation | Microsoft Learn</a:t>
            </a:r>
            <a:endParaRPr lang="en-US" b="0" i="0" dirty="0">
              <a:solidFill>
                <a:srgbClr val="161616"/>
              </a:solidFill>
              <a:effectLst/>
            </a:endParaRPr>
          </a:p>
          <a:p>
            <a:pPr marL="0" indent="0">
              <a:lnSpc>
                <a:spcPct val="100000"/>
              </a:lnSpc>
              <a:spcBef>
                <a:spcPts val="300"/>
              </a:spcBef>
              <a:buNone/>
              <a:tabLst>
                <a:tab pos="457200" algn="l"/>
              </a:tabLst>
            </a:pPr>
            <a:r>
              <a:rPr lang="en-US" b="0" i="0" dirty="0">
                <a:solidFill>
                  <a:srgbClr val="161616"/>
                </a:solidFill>
                <a:effectLst/>
                <a:highlight>
                  <a:srgbClr val="FFFF00"/>
                </a:highlight>
              </a:rPr>
              <a:t>Tutor:</a:t>
            </a:r>
            <a:r>
              <a:rPr lang="en-US" b="0" i="0" dirty="0">
                <a:solidFill>
                  <a:srgbClr val="161616"/>
                </a:solidFill>
                <a:effectLst/>
              </a:rPr>
              <a:t> Open PS, CMD and Linux in Windows Terminal.</a:t>
            </a:r>
          </a:p>
          <a:p>
            <a:pPr>
              <a:lnSpc>
                <a:spcPct val="100000"/>
              </a:lnSpc>
              <a:spcBef>
                <a:spcPts val="300"/>
              </a:spcBef>
              <a:tabLst>
                <a:tab pos="457200" algn="l"/>
              </a:tabLst>
            </a:pPr>
            <a:r>
              <a:rPr lang="en-US" b="0" i="0" dirty="0">
                <a:solidFill>
                  <a:srgbClr val="161616"/>
                </a:solidFill>
                <a:effectLst/>
              </a:rPr>
              <a:t>Windows Terminal is a </a:t>
            </a:r>
            <a:r>
              <a:rPr lang="en-US" b="1" i="0" dirty="0">
                <a:solidFill>
                  <a:srgbClr val="161616"/>
                </a:solidFill>
                <a:effectLst/>
              </a:rPr>
              <a:t>host application </a:t>
            </a:r>
            <a:r>
              <a:rPr lang="en-US" b="0" i="0" dirty="0">
                <a:solidFill>
                  <a:srgbClr val="161616"/>
                </a:solidFill>
                <a:effectLst/>
              </a:rPr>
              <a:t>for CLIs such as CMD, PowerShell, Bash</a:t>
            </a:r>
            <a:r>
              <a:rPr lang="en-US" dirty="0">
                <a:solidFill>
                  <a:srgbClr val="161616"/>
                </a:solidFill>
              </a:rPr>
              <a:t> &amp; Azure CLI.</a:t>
            </a:r>
            <a:r>
              <a:rPr lang="en-US" b="0" i="0" dirty="0">
                <a:solidFill>
                  <a:srgbClr val="161616"/>
                </a:solidFill>
                <a:effectLst/>
              </a:rPr>
              <a:t> </a:t>
            </a:r>
          </a:p>
          <a:p>
            <a:pPr>
              <a:lnSpc>
                <a:spcPct val="100000"/>
              </a:lnSpc>
              <a:spcBef>
                <a:spcPts val="300"/>
              </a:spcBef>
              <a:tabLst>
                <a:tab pos="457200" algn="l"/>
              </a:tabLst>
            </a:pPr>
            <a:r>
              <a:rPr lang="en-US" b="0" i="0" dirty="0">
                <a:solidFill>
                  <a:srgbClr val="161616"/>
                </a:solidFill>
                <a:effectLst/>
              </a:rPr>
              <a:t>It allows us to include </a:t>
            </a:r>
            <a:r>
              <a:rPr lang="en-US" b="1" i="0" dirty="0">
                <a:solidFill>
                  <a:srgbClr val="161616"/>
                </a:solidFill>
                <a:effectLst/>
              </a:rPr>
              <a:t>multiple CLI tabs</a:t>
            </a:r>
            <a:r>
              <a:rPr lang="en-US" b="0" i="0" dirty="0">
                <a:solidFill>
                  <a:srgbClr val="161616"/>
                </a:solidFill>
                <a:effectLst/>
              </a:rPr>
              <a:t>, allowing us to use CMD, PS and Bash in one window, at the same time.</a:t>
            </a:r>
          </a:p>
        </p:txBody>
      </p:sp>
      <p:pic>
        <p:nvPicPr>
          <p:cNvPr id="4" name="Picture 3">
            <a:extLst>
              <a:ext uri="{FF2B5EF4-FFF2-40B4-BE49-F238E27FC236}">
                <a16:creationId xmlns:a16="http://schemas.microsoft.com/office/drawing/2014/main" id="{1600A642-36F2-E51F-770B-CBF1C3CA40C4}"/>
              </a:ext>
            </a:extLst>
          </p:cNvPr>
          <p:cNvPicPr>
            <a:picLocks noChangeAspect="1"/>
          </p:cNvPicPr>
          <p:nvPr/>
        </p:nvPicPr>
        <p:blipFill>
          <a:blip r:embed="rId4"/>
          <a:stretch>
            <a:fillRect/>
          </a:stretch>
        </p:blipFill>
        <p:spPr>
          <a:xfrm>
            <a:off x="628648" y="5400514"/>
            <a:ext cx="10820400" cy="1219779"/>
          </a:xfrm>
          <a:prstGeom prst="rect">
            <a:avLst/>
          </a:prstGeom>
        </p:spPr>
      </p:pic>
      <p:pic>
        <p:nvPicPr>
          <p:cNvPr id="6" name="Picture 5" descr="A computer screen with text on it&#10;&#10;AI-generated content may be incorrect.">
            <a:extLst>
              <a:ext uri="{FF2B5EF4-FFF2-40B4-BE49-F238E27FC236}">
                <a16:creationId xmlns:a16="http://schemas.microsoft.com/office/drawing/2014/main" id="{DEF58F33-4E63-F949-9EC4-2131EC2ADFA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2441" r="29108"/>
          <a:stretch>
            <a:fillRect/>
          </a:stretch>
        </p:blipFill>
        <p:spPr>
          <a:xfrm>
            <a:off x="9703363" y="0"/>
            <a:ext cx="2457450" cy="2536030"/>
          </a:xfrm>
          <a:prstGeom prst="rect">
            <a:avLst/>
          </a:prstGeom>
        </p:spPr>
      </p:pic>
    </p:spTree>
    <p:extLst>
      <p:ext uri="{BB962C8B-B14F-4D97-AF65-F5344CB8AC3E}">
        <p14:creationId xmlns:p14="http://schemas.microsoft.com/office/powerpoint/2010/main" val="2207001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38701" y="278535"/>
            <a:ext cx="9895951" cy="1033669"/>
          </a:xfrm>
        </p:spPr>
        <p:txBody>
          <a:bodyPr>
            <a:normAutofit/>
          </a:bodyPr>
          <a:lstStyle/>
          <a:p>
            <a:r>
              <a:rPr lang="en-GB" sz="5400" b="1" dirty="0">
                <a:solidFill>
                  <a:srgbClr val="FFFFFF"/>
                </a:solidFill>
              </a:rPr>
              <a:t>Sha-bang - </a:t>
            </a:r>
            <a:r>
              <a:rPr lang="en-GB" sz="5400" b="1" dirty="0">
                <a:solidFill>
                  <a:srgbClr val="002060"/>
                </a:solidFill>
                <a:highlight>
                  <a:srgbClr val="FFFF00"/>
                </a:highlight>
              </a:rPr>
              <a:t>#!/bin/bash</a:t>
            </a:r>
            <a:endParaRPr lang="en-GB" sz="5400" b="1" dirty="0">
              <a:solidFill>
                <a:srgbClr val="002060"/>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fontScale="92500" lnSpcReduction="10000"/>
          </a:bodyPr>
          <a:lstStyle/>
          <a:p>
            <a:pPr marL="342900" indent="-342900">
              <a:lnSpc>
                <a:spcPct val="120000"/>
              </a:lnSpc>
              <a:spcBef>
                <a:spcPts val="0"/>
              </a:spcBef>
              <a:spcAft>
                <a:spcPts val="600"/>
              </a:spcAft>
              <a:tabLst>
                <a:tab pos="457200" algn="l"/>
              </a:tabLst>
            </a:pPr>
            <a:r>
              <a:rPr lang="en-GB" sz="3200" dirty="0"/>
              <a:t>The </a:t>
            </a:r>
            <a:r>
              <a:rPr lang="en-GB" sz="3200" b="1" dirty="0"/>
              <a:t>first line of a bash script file</a:t>
            </a:r>
            <a:r>
              <a:rPr lang="en-GB" sz="3200" dirty="0"/>
              <a:t>, begins with: </a:t>
            </a:r>
            <a:r>
              <a:rPr lang="en-GB" sz="3200" b="1" dirty="0">
                <a:highlight>
                  <a:srgbClr val="FFFF00"/>
                </a:highlight>
              </a:rPr>
              <a:t>#!/bin/bash</a:t>
            </a:r>
          </a:p>
          <a:p>
            <a:pPr marL="342900" indent="-342900">
              <a:lnSpc>
                <a:spcPct val="120000"/>
              </a:lnSpc>
              <a:spcBef>
                <a:spcPts val="0"/>
              </a:spcBef>
              <a:spcAft>
                <a:spcPts val="600"/>
              </a:spcAft>
              <a:tabLst>
                <a:tab pos="457200" algn="l"/>
              </a:tabLst>
            </a:pPr>
            <a:r>
              <a:rPr lang="en-GB" sz="3200" dirty="0"/>
              <a:t>A </a:t>
            </a:r>
            <a:r>
              <a:rPr lang="en-GB" sz="3200" b="1" dirty="0"/>
              <a:t>hash symbol </a:t>
            </a:r>
            <a:r>
              <a:rPr lang="en-GB" sz="3200" dirty="0"/>
              <a:t>(aka </a:t>
            </a:r>
            <a:r>
              <a:rPr lang="en-GB" sz="3200" b="1" dirty="0"/>
              <a:t>sha</a:t>
            </a:r>
            <a:r>
              <a:rPr lang="en-GB" sz="3200" dirty="0"/>
              <a:t>) and </a:t>
            </a:r>
            <a:r>
              <a:rPr lang="en-GB" sz="3200" b="1" dirty="0"/>
              <a:t>exclamation mark</a:t>
            </a:r>
            <a:r>
              <a:rPr lang="en-GB" sz="3200" dirty="0"/>
              <a:t> (aka </a:t>
            </a:r>
            <a:r>
              <a:rPr lang="en-GB" sz="3200" b="1" dirty="0"/>
              <a:t>bang</a:t>
            </a:r>
            <a:r>
              <a:rPr lang="en-GB" sz="3200" dirty="0"/>
              <a:t>). </a:t>
            </a:r>
          </a:p>
          <a:p>
            <a:pPr marL="342900" indent="-342900">
              <a:lnSpc>
                <a:spcPct val="120000"/>
              </a:lnSpc>
              <a:spcBef>
                <a:spcPts val="0"/>
              </a:spcBef>
              <a:spcAft>
                <a:spcPts val="600"/>
              </a:spcAft>
              <a:tabLst>
                <a:tab pos="457200" algn="l"/>
              </a:tabLst>
            </a:pPr>
            <a:r>
              <a:rPr lang="en-GB" sz="3500" b="1" dirty="0">
                <a:highlight>
                  <a:srgbClr val="FFFF00"/>
                </a:highlight>
              </a:rPr>
              <a:t>#! = sha-bang</a:t>
            </a:r>
          </a:p>
          <a:p>
            <a:pPr marL="342900" indent="-342900">
              <a:lnSpc>
                <a:spcPct val="120000"/>
              </a:lnSpc>
              <a:spcBef>
                <a:spcPts val="0"/>
              </a:spcBef>
              <a:spcAft>
                <a:spcPts val="600"/>
              </a:spcAft>
              <a:tabLst>
                <a:tab pos="457200" algn="l"/>
              </a:tabLst>
            </a:pPr>
            <a:r>
              <a:rPr lang="en-GB" sz="3200" b="1" dirty="0"/>
              <a:t>#!/ </a:t>
            </a:r>
            <a:r>
              <a:rPr lang="en-GB" sz="3200" dirty="0"/>
              <a:t>sha-bang is followed by the </a:t>
            </a:r>
            <a:r>
              <a:rPr lang="en-GB" sz="3200" b="1" dirty="0"/>
              <a:t>/bin/bash </a:t>
            </a:r>
            <a:r>
              <a:rPr lang="en-GB" sz="3200" dirty="0"/>
              <a:t>directory path where the bash shell interpreter is located: </a:t>
            </a:r>
            <a:r>
              <a:rPr lang="en-GB" sz="3200" b="1" dirty="0">
                <a:highlight>
                  <a:srgbClr val="FFFF00"/>
                </a:highlight>
              </a:rPr>
              <a:t>#!/bin/bash</a:t>
            </a:r>
            <a:endParaRPr lang="en-GB" sz="3200" dirty="0"/>
          </a:p>
          <a:p>
            <a:pPr marL="342900" indent="-342900">
              <a:lnSpc>
                <a:spcPct val="120000"/>
              </a:lnSpc>
              <a:spcBef>
                <a:spcPts val="0"/>
              </a:spcBef>
              <a:spcAft>
                <a:spcPts val="600"/>
              </a:spcAft>
              <a:tabLst>
                <a:tab pos="457200" algn="l"/>
              </a:tabLst>
            </a:pPr>
            <a:r>
              <a:rPr lang="en-GB" sz="3200" dirty="0">
                <a:highlight>
                  <a:srgbClr val="FFFF00"/>
                </a:highlight>
              </a:rPr>
              <a:t>THIS ONLY NEEDS TO BE INCLUDED </a:t>
            </a:r>
            <a:r>
              <a:rPr lang="en-GB" sz="3200" b="1" dirty="0">
                <a:highlight>
                  <a:srgbClr val="FFFF00"/>
                </a:highlight>
              </a:rPr>
              <a:t>ONCE</a:t>
            </a:r>
            <a:r>
              <a:rPr lang="en-GB" sz="3200" dirty="0">
                <a:highlight>
                  <a:srgbClr val="FFFF00"/>
                </a:highlight>
              </a:rPr>
              <a:t> AT THE TOP OF THE SCRIPT FILE.</a:t>
            </a:r>
          </a:p>
          <a:p>
            <a:pPr marL="342900" indent="-342900">
              <a:lnSpc>
                <a:spcPct val="120000"/>
              </a:lnSpc>
              <a:spcBef>
                <a:spcPts val="0"/>
              </a:spcBef>
              <a:spcAft>
                <a:spcPts val="600"/>
              </a:spcAft>
              <a:tabLst>
                <a:tab pos="457200" algn="l"/>
              </a:tabLst>
            </a:pPr>
            <a:r>
              <a:rPr lang="en-GB" sz="3200" b="1" dirty="0"/>
              <a:t>The path tells the OS </a:t>
            </a:r>
            <a:r>
              <a:rPr lang="en-GB" sz="3200" dirty="0"/>
              <a:t>the </a:t>
            </a:r>
            <a:r>
              <a:rPr lang="en-GB" sz="3200" b="1" dirty="0"/>
              <a:t>location of the bash interpreter</a:t>
            </a:r>
            <a:r>
              <a:rPr lang="en-GB" sz="3200" dirty="0"/>
              <a:t> that will run the commands/scripts we type.</a:t>
            </a:r>
          </a:p>
        </p:txBody>
      </p:sp>
    </p:spTree>
    <p:extLst>
      <p:ext uri="{BB962C8B-B14F-4D97-AF65-F5344CB8AC3E}">
        <p14:creationId xmlns:p14="http://schemas.microsoft.com/office/powerpoint/2010/main" val="1441704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10743687" cy="1033669"/>
          </a:xfrm>
        </p:spPr>
        <p:txBody>
          <a:bodyPr>
            <a:normAutofit/>
          </a:bodyPr>
          <a:lstStyle/>
          <a:p>
            <a:r>
              <a:rPr lang="en-GB" b="1" dirty="0">
                <a:highlight>
                  <a:srgbClr val="FFFF00"/>
                </a:highlight>
              </a:rPr>
              <a:t>Show:</a:t>
            </a:r>
            <a:r>
              <a:rPr lang="en-GB" b="1" dirty="0"/>
              <a:t> </a:t>
            </a:r>
            <a:r>
              <a:rPr lang="en-GB" b="1" dirty="0">
                <a:solidFill>
                  <a:schemeClr val="bg1"/>
                </a:solidFill>
              </a:rPr>
              <a:t>Online script editor &amp; </a:t>
            </a:r>
            <a:r>
              <a:rPr lang="en-GB" b="1" dirty="0">
                <a:solidFill>
                  <a:srgbClr val="FFFFFF"/>
                </a:solidFill>
              </a:rPr>
              <a:t>Echo: Hello World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8267" y="1694757"/>
            <a:ext cx="12011355" cy="5034606"/>
          </a:xfrm>
        </p:spPr>
        <p:txBody>
          <a:bodyPr>
            <a:normAutofit lnSpcReduction="10000"/>
          </a:bodyPr>
          <a:lstStyle/>
          <a:p>
            <a:pPr marL="342900" indent="-342900">
              <a:lnSpc>
                <a:spcPct val="120000"/>
              </a:lnSpc>
              <a:spcBef>
                <a:spcPts val="0"/>
              </a:spcBef>
              <a:spcAft>
                <a:spcPts val="600"/>
              </a:spcAft>
              <a:tabLst>
                <a:tab pos="457200" algn="l"/>
              </a:tabLst>
            </a:pPr>
            <a:r>
              <a:rPr lang="en-GB" dirty="0"/>
              <a:t>To demonstrate another way we can run bash scripts, this time I’m going to use an Online script editor: </a:t>
            </a:r>
            <a:r>
              <a:rPr lang="en-GB" sz="2800" dirty="0">
                <a:highlight>
                  <a:srgbClr val="FFFF00"/>
                </a:highlight>
                <a:hlinkClick r:id="rId3"/>
              </a:rPr>
              <a:t>https://www.jdoodle.com</a:t>
            </a:r>
            <a:r>
              <a:rPr lang="en-GB" sz="2800" dirty="0">
                <a:highlight>
                  <a:srgbClr val="FFFF00"/>
                </a:highlight>
              </a:rPr>
              <a:t> </a:t>
            </a:r>
            <a:r>
              <a:rPr lang="en-GB" sz="2800" dirty="0"/>
              <a:t>/ </a:t>
            </a:r>
            <a:r>
              <a:rPr lang="en-GB" dirty="0">
                <a:hlinkClick r:id="rId4"/>
              </a:rPr>
              <a:t>Tutor project @ jdoodle.com</a:t>
            </a:r>
            <a:endParaRPr lang="en-GB" sz="2800" dirty="0"/>
          </a:p>
          <a:p>
            <a:pPr marL="342900" indent="-342900">
              <a:lnSpc>
                <a:spcPct val="120000"/>
              </a:lnSpc>
              <a:spcBef>
                <a:spcPts val="0"/>
              </a:spcBef>
              <a:spcAft>
                <a:spcPts val="600"/>
              </a:spcAft>
              <a:tabLst>
                <a:tab pos="457200" algn="l"/>
              </a:tabLst>
            </a:pPr>
            <a:r>
              <a:rPr lang="en-GB" dirty="0"/>
              <a:t>Let’s try a simple script and echo out ‘</a:t>
            </a:r>
            <a:r>
              <a:rPr lang="en-GB" b="1" dirty="0"/>
              <a:t>Hello World :)</a:t>
            </a:r>
            <a:r>
              <a:rPr lang="en-GB" dirty="0"/>
              <a:t>’. </a:t>
            </a:r>
            <a:r>
              <a:rPr lang="en-GB" dirty="0">
                <a:latin typeface="Courier New" panose="02070309020205020404" pitchFamily="49" charset="0"/>
                <a:cs typeface="Courier New" panose="02070309020205020404" pitchFamily="49" charset="0"/>
              </a:rPr>
              <a:t>	</a:t>
            </a:r>
          </a:p>
          <a:p>
            <a:pPr marL="0" indent="0">
              <a:lnSpc>
                <a:spcPct val="120000"/>
              </a:lnSpc>
              <a:spcBef>
                <a:spcPts val="0"/>
              </a:spcBef>
              <a:spcAft>
                <a:spcPts val="600"/>
              </a:spcAft>
              <a:buNone/>
              <a:tabLst>
                <a:tab pos="457200" algn="l"/>
              </a:tabLst>
            </a:pPr>
            <a:endParaRPr lang="en-GB" dirty="0">
              <a:latin typeface="Courier New" panose="02070309020205020404" pitchFamily="49" charset="0"/>
              <a:cs typeface="Courier New" panose="02070309020205020404" pitchFamily="49" charset="0"/>
            </a:endParaRPr>
          </a:p>
          <a:p>
            <a:pPr marL="0" indent="0">
              <a:lnSpc>
                <a:spcPct val="120000"/>
              </a:lnSpc>
              <a:spcBef>
                <a:spcPts val="0"/>
              </a:spcBef>
              <a:spcAft>
                <a:spcPts val="600"/>
              </a:spcAft>
              <a:buNone/>
              <a:tabLst>
                <a:tab pos="457200" algn="l"/>
              </a:tabLst>
            </a:pPr>
            <a:endParaRPr lang="en-GB" dirty="0">
              <a:latin typeface="Courier New" panose="02070309020205020404" pitchFamily="49" charset="0"/>
              <a:cs typeface="Courier New" panose="02070309020205020404" pitchFamily="49" charset="0"/>
            </a:endParaRPr>
          </a:p>
          <a:p>
            <a:pPr marL="0" indent="0">
              <a:lnSpc>
                <a:spcPct val="120000"/>
              </a:lnSpc>
              <a:spcBef>
                <a:spcPts val="0"/>
              </a:spcBef>
              <a:spcAft>
                <a:spcPts val="600"/>
              </a:spcAft>
              <a:buNone/>
              <a:tabLst>
                <a:tab pos="457200" algn="l"/>
              </a:tabLst>
            </a:pPr>
            <a:endParaRPr lang="en-GB" dirty="0">
              <a:latin typeface="Courier New" panose="02070309020205020404" pitchFamily="49" charset="0"/>
              <a:cs typeface="Courier New" panose="02070309020205020404" pitchFamily="49" charset="0"/>
            </a:endParaRPr>
          </a:p>
          <a:p>
            <a:pPr marL="0" indent="0">
              <a:lnSpc>
                <a:spcPct val="120000"/>
              </a:lnSpc>
              <a:spcBef>
                <a:spcPts val="0"/>
              </a:spcBef>
              <a:spcAft>
                <a:spcPts val="600"/>
              </a:spcAft>
              <a:buNone/>
              <a:tabLst>
                <a:tab pos="457200" algn="l"/>
              </a:tabLst>
            </a:pPr>
            <a:endParaRPr lang="en-GB" dirty="0">
              <a:latin typeface="Courier New" panose="02070309020205020404" pitchFamily="49" charset="0"/>
              <a:cs typeface="Courier New" panose="02070309020205020404" pitchFamily="49" charset="0"/>
            </a:endParaRPr>
          </a:p>
          <a:p>
            <a:pPr>
              <a:lnSpc>
                <a:spcPct val="120000"/>
              </a:lnSpc>
              <a:spcBef>
                <a:spcPts val="0"/>
              </a:spcBef>
              <a:spcAft>
                <a:spcPts val="600"/>
              </a:spcAft>
              <a:tabLst>
                <a:tab pos="457200" algn="l"/>
              </a:tabLst>
            </a:pPr>
            <a:r>
              <a:rPr lang="en-GB" dirty="0"/>
              <a:t>The ‘#’ hash symbol allows us to include comments in our code.</a:t>
            </a:r>
          </a:p>
        </p:txBody>
      </p:sp>
      <p:sp>
        <p:nvSpPr>
          <p:cNvPr id="7" name="TextBox 6">
            <a:extLst>
              <a:ext uri="{FF2B5EF4-FFF2-40B4-BE49-F238E27FC236}">
                <a16:creationId xmlns:a16="http://schemas.microsoft.com/office/drawing/2014/main" id="{145833C0-EC4F-4291-B881-A131686BDC9A}"/>
              </a:ext>
            </a:extLst>
          </p:cNvPr>
          <p:cNvSpPr txBox="1"/>
          <p:nvPr/>
        </p:nvSpPr>
        <p:spPr>
          <a:xfrm>
            <a:off x="641776" y="3723611"/>
            <a:ext cx="5107035" cy="2046714"/>
          </a:xfrm>
          <a:prstGeom prst="rect">
            <a:avLst/>
          </a:prstGeom>
          <a:noFill/>
          <a:ln>
            <a:solidFill>
              <a:schemeClr val="accent1"/>
            </a:solidFill>
          </a:ln>
        </p:spPr>
        <p:txBody>
          <a:bodyPr wrap="square" rtlCol="0">
            <a:spAutoFit/>
          </a:bodyPr>
          <a:lstStyle/>
          <a:p>
            <a:pPr marL="0" marR="0" lvl="0" indent="0" algn="l" defTabSz="914400" rtl="0" eaLnBrk="1" fontAlgn="auto" latinLnBrk="0" hangingPunct="1">
              <a:lnSpc>
                <a:spcPct val="120000"/>
              </a:lnSpc>
              <a:spcBef>
                <a:spcPts val="0"/>
              </a:spcBef>
              <a:spcAft>
                <a:spcPts val="600"/>
              </a:spcAft>
              <a:buClrTx/>
              <a:buSzTx/>
              <a:buFontTx/>
              <a:buNone/>
              <a:tabLst>
                <a:tab pos="457200" algn="l"/>
              </a:tabLst>
              <a:defRPr/>
            </a:pPr>
            <a:r>
              <a:rPr kumimoji="0" lang="en-GB" sz="2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#!/bin/bash</a:t>
            </a:r>
          </a:p>
          <a:p>
            <a:pPr marL="0" marR="0" lvl="0" indent="0" algn="l" defTabSz="914400" rtl="0" eaLnBrk="1" fontAlgn="auto" latinLnBrk="0" hangingPunct="1">
              <a:lnSpc>
                <a:spcPct val="120000"/>
              </a:lnSpc>
              <a:spcBef>
                <a:spcPts val="0"/>
              </a:spcBef>
              <a:spcAft>
                <a:spcPts val="600"/>
              </a:spcAft>
              <a:buClrTx/>
              <a:buSzTx/>
              <a:buFontTx/>
              <a:buNone/>
              <a:tabLst>
                <a:tab pos="457200" algn="l"/>
              </a:tabLst>
              <a:defRPr/>
            </a:pPr>
            <a:endParaRPr kumimoji="0" lang="en-GB" sz="105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endParaRPr>
          </a:p>
          <a:p>
            <a:pPr marL="0" marR="0" lvl="0" indent="0" algn="l" defTabSz="914400" rtl="0" eaLnBrk="1" fontAlgn="auto" latinLnBrk="0" hangingPunct="1">
              <a:lnSpc>
                <a:spcPct val="120000"/>
              </a:lnSpc>
              <a:spcBef>
                <a:spcPts val="0"/>
              </a:spcBef>
              <a:spcAft>
                <a:spcPts val="600"/>
              </a:spcAft>
              <a:buClrTx/>
              <a:buSzTx/>
              <a:buFontTx/>
              <a:buNone/>
              <a:tabLst>
                <a:tab pos="457200" algn="l"/>
              </a:tabLst>
              <a:defRPr/>
            </a:pPr>
            <a:r>
              <a:rPr kumimoji="0" lang="en-GB" sz="2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Single line comment</a:t>
            </a:r>
          </a:p>
          <a:p>
            <a:pPr marL="0" marR="0" lvl="0" indent="0" algn="l" defTabSz="914400" rtl="0" eaLnBrk="1" fontAlgn="auto" latinLnBrk="0" hangingPunct="1">
              <a:lnSpc>
                <a:spcPct val="120000"/>
              </a:lnSpc>
              <a:spcBef>
                <a:spcPts val="0"/>
              </a:spcBef>
              <a:spcAft>
                <a:spcPts val="600"/>
              </a:spcAft>
              <a:buClrTx/>
              <a:buSzTx/>
              <a:buFontTx/>
              <a:buNone/>
              <a:tabLst>
                <a:tab pos="457200" algn="l"/>
              </a:tabLst>
              <a:defRPr/>
            </a:pPr>
            <a:r>
              <a:rPr kumimoji="0" lang="en-GB" sz="2800" b="0" i="0" u="none" strike="noStrike" kern="1200" cap="none" spc="0" normalizeH="0" baseline="0" noProof="0" dirty="0">
                <a:ln>
                  <a:noFill/>
                </a:ln>
                <a:solidFill>
                  <a:srgbClr val="4472C4"/>
                </a:solidFill>
                <a:effectLst/>
                <a:uLnTx/>
                <a:uFillTx/>
                <a:latin typeface="Courier New" panose="02070309020205020404" pitchFamily="49" charset="0"/>
                <a:ea typeface="+mn-ea"/>
                <a:cs typeface="Courier New" panose="02070309020205020404" pitchFamily="49" charset="0"/>
              </a:rPr>
              <a:t>echo</a:t>
            </a:r>
            <a:r>
              <a:rPr kumimoji="0" lang="en-GB" sz="2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'Hello World :)'</a:t>
            </a:r>
          </a:p>
        </p:txBody>
      </p:sp>
      <p:pic>
        <p:nvPicPr>
          <p:cNvPr id="4" name="Picture 3">
            <a:extLst>
              <a:ext uri="{FF2B5EF4-FFF2-40B4-BE49-F238E27FC236}">
                <a16:creationId xmlns:a16="http://schemas.microsoft.com/office/drawing/2014/main" id="{46DE98E9-E332-3E2E-62D5-4562E821696E}"/>
              </a:ext>
            </a:extLst>
          </p:cNvPr>
          <p:cNvPicPr>
            <a:picLocks noChangeAspect="1"/>
          </p:cNvPicPr>
          <p:nvPr/>
        </p:nvPicPr>
        <p:blipFill>
          <a:blip r:embed="rId5"/>
          <a:stretch>
            <a:fillRect/>
          </a:stretch>
        </p:blipFill>
        <p:spPr>
          <a:xfrm>
            <a:off x="5847078" y="4123756"/>
            <a:ext cx="4946607" cy="1353675"/>
          </a:xfrm>
          <a:prstGeom prst="rect">
            <a:avLst/>
          </a:prstGeom>
        </p:spPr>
      </p:pic>
      <p:graphicFrame>
        <p:nvGraphicFramePr>
          <p:cNvPr id="5" name="Table 4">
            <a:extLst>
              <a:ext uri="{FF2B5EF4-FFF2-40B4-BE49-F238E27FC236}">
                <a16:creationId xmlns:a16="http://schemas.microsoft.com/office/drawing/2014/main" id="{CA515515-B3B7-49E3-4678-62D628D6BFFD}"/>
              </a:ext>
            </a:extLst>
          </p:cNvPr>
          <p:cNvGraphicFramePr>
            <a:graphicFrameLocks noGrp="1"/>
          </p:cNvGraphicFramePr>
          <p:nvPr>
            <p:extLst>
              <p:ext uri="{D42A27DB-BD31-4B8C-83A1-F6EECF244321}">
                <p14:modId xmlns:p14="http://schemas.microsoft.com/office/powerpoint/2010/main" val="470784434"/>
              </p:ext>
            </p:extLst>
          </p:nvPr>
        </p:nvGraphicFramePr>
        <p:xfrm>
          <a:off x="5847078" y="3685524"/>
          <a:ext cx="4946607" cy="518160"/>
        </p:xfrm>
        <a:graphic>
          <a:graphicData uri="http://schemas.openxmlformats.org/drawingml/2006/table">
            <a:tbl>
              <a:tblPr firstRow="1" bandRow="1">
                <a:tableStyleId>{5C22544A-7EE6-4342-B048-85BDC9FD1C3A}</a:tableStyleId>
              </a:tblPr>
              <a:tblGrid>
                <a:gridCol w="4946607">
                  <a:extLst>
                    <a:ext uri="{9D8B030D-6E8A-4147-A177-3AD203B41FA5}">
                      <a16:colId xmlns:a16="http://schemas.microsoft.com/office/drawing/2014/main" val="977432666"/>
                    </a:ext>
                  </a:extLst>
                </a:gridCol>
              </a:tblGrid>
              <a:tr h="43823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Output</a:t>
                      </a:r>
                    </a:p>
                  </a:txBody>
                  <a:tcPr>
                    <a:solidFill>
                      <a:schemeClr val="tx1">
                        <a:alpha val="99000"/>
                      </a:schemeClr>
                    </a:solidFill>
                  </a:tcPr>
                </a:tc>
                <a:extLst>
                  <a:ext uri="{0D108BD9-81ED-4DB2-BD59-A6C34878D82A}">
                    <a16:rowId xmlns:a16="http://schemas.microsoft.com/office/drawing/2014/main" val="2675149180"/>
                  </a:ext>
                </a:extLst>
              </a:tr>
            </a:tbl>
          </a:graphicData>
        </a:graphic>
      </p:graphicFrame>
    </p:spTree>
    <p:extLst>
      <p:ext uri="{BB962C8B-B14F-4D97-AF65-F5344CB8AC3E}">
        <p14:creationId xmlns:p14="http://schemas.microsoft.com/office/powerpoint/2010/main" val="4044526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C2F1-A836-0FC1-C7C8-6BEF70D325ED}"/>
              </a:ext>
            </a:extLst>
          </p:cNvPr>
          <p:cNvSpPr>
            <a:spLocks noGrp="1"/>
          </p:cNvSpPr>
          <p:nvPr>
            <p:ph type="title"/>
          </p:nvPr>
        </p:nvSpPr>
        <p:spPr>
          <a:xfrm>
            <a:off x="0" y="0"/>
            <a:ext cx="12192000" cy="949069"/>
          </a:xfrm>
          <a:solidFill>
            <a:srgbClr val="002060"/>
          </a:solidFill>
        </p:spPr>
        <p:txBody>
          <a:bodyPr/>
          <a:lstStyle/>
          <a:p>
            <a:r>
              <a:rPr lang="en-GB" sz="4400" dirty="0">
                <a:solidFill>
                  <a:srgbClr val="002060"/>
                </a:solidFill>
                <a:highlight>
                  <a:srgbClr val="FFFF00"/>
                </a:highlight>
              </a:rPr>
              <a:t>Show:</a:t>
            </a:r>
            <a:r>
              <a:rPr lang="en-GB" sz="4400" dirty="0">
                <a:solidFill>
                  <a:srgbClr val="002060"/>
                </a:solidFill>
              </a:rPr>
              <a:t> </a:t>
            </a:r>
            <a:r>
              <a:rPr lang="en-GB" sz="4400" dirty="0">
                <a:solidFill>
                  <a:schemeClr val="bg1"/>
                </a:solidFill>
              </a:rPr>
              <a:t>Nano</a:t>
            </a:r>
            <a:endParaRPr lang="en-GB" dirty="0"/>
          </a:p>
        </p:txBody>
      </p:sp>
      <p:sp>
        <p:nvSpPr>
          <p:cNvPr id="3" name="Content Placeholder 2">
            <a:extLst>
              <a:ext uri="{FF2B5EF4-FFF2-40B4-BE49-F238E27FC236}">
                <a16:creationId xmlns:a16="http://schemas.microsoft.com/office/drawing/2014/main" id="{08643C6E-56C0-5934-08C9-1355BE74B12B}"/>
              </a:ext>
            </a:extLst>
          </p:cNvPr>
          <p:cNvSpPr>
            <a:spLocks noGrp="1"/>
          </p:cNvSpPr>
          <p:nvPr>
            <p:ph idx="1"/>
          </p:nvPr>
        </p:nvSpPr>
        <p:spPr>
          <a:xfrm>
            <a:off x="110613" y="1041758"/>
            <a:ext cx="11790875" cy="5816242"/>
          </a:xfrm>
        </p:spPr>
        <p:txBody>
          <a:bodyPr>
            <a:normAutofit fontScale="62500" lnSpcReduction="20000"/>
          </a:bodyPr>
          <a:lstStyle/>
          <a:p>
            <a:r>
              <a:rPr lang="en-US" sz="3800" b="0" i="0" dirty="0">
                <a:solidFill>
                  <a:srgbClr val="001D35"/>
                </a:solidFill>
                <a:effectLst/>
                <a:hlinkClick r:id="rId2"/>
              </a:rPr>
              <a:t>Nano</a:t>
            </a:r>
            <a:r>
              <a:rPr lang="en-US" sz="3800" b="0" i="0" dirty="0">
                <a:solidFill>
                  <a:srgbClr val="001D35"/>
                </a:solidFill>
                <a:effectLst/>
              </a:rPr>
              <a:t> is a free, lightweight, user-friendly text editor that runs inside a CLI. </a:t>
            </a:r>
          </a:p>
          <a:p>
            <a:r>
              <a:rPr lang="en-US" sz="3800" b="0" i="0" dirty="0">
                <a:solidFill>
                  <a:srgbClr val="001D35"/>
                </a:solidFill>
                <a:effectLst/>
              </a:rPr>
              <a:t>It is commonly used on Unix-based OSs such as Linux. It’s included with most Linux distros. </a:t>
            </a:r>
          </a:p>
          <a:p>
            <a:r>
              <a:rPr lang="en-US" sz="3800" dirty="0">
                <a:solidFill>
                  <a:srgbClr val="001D35"/>
                </a:solidFill>
              </a:rPr>
              <a:t>It</a:t>
            </a:r>
            <a:r>
              <a:rPr lang="en-US" sz="3800" b="0" i="0" dirty="0">
                <a:solidFill>
                  <a:srgbClr val="001D35"/>
                </a:solidFill>
                <a:effectLst/>
              </a:rPr>
              <a:t> allows us to edit our text/script files directly in the CLI.</a:t>
            </a:r>
          </a:p>
          <a:p>
            <a:r>
              <a:rPr lang="en-GB" sz="3800" dirty="0"/>
              <a:t>We can use Nano in </a:t>
            </a:r>
            <a:r>
              <a:rPr lang="en-GB" sz="3800" dirty="0">
                <a:highlight>
                  <a:srgbClr val="FFFF00"/>
                </a:highlight>
                <a:hlinkClick r:id="rId3"/>
              </a:rPr>
              <a:t>Bellard Linux CLI</a:t>
            </a:r>
            <a:r>
              <a:rPr lang="en-GB" sz="3800" dirty="0">
                <a:highlight>
                  <a:srgbClr val="FFFF00"/>
                </a:highlight>
              </a:rPr>
              <a:t> </a:t>
            </a:r>
            <a:r>
              <a:rPr lang="en-GB" sz="3800" dirty="0"/>
              <a:t>/ </a:t>
            </a:r>
            <a:r>
              <a:rPr lang="en-GB" sz="3800" dirty="0">
                <a:hlinkClick r:id="rId4"/>
              </a:rPr>
              <a:t>Google Cloud Shell</a:t>
            </a:r>
            <a:r>
              <a:rPr lang="en-GB" sz="3800" dirty="0"/>
              <a:t> / Win. Terminal / </a:t>
            </a:r>
            <a:r>
              <a:rPr lang="en-GB" sz="3800" dirty="0" err="1"/>
              <a:t>GitBash</a:t>
            </a:r>
            <a:r>
              <a:rPr lang="en-GB" sz="3800" dirty="0"/>
              <a:t> / VSC.</a:t>
            </a:r>
          </a:p>
          <a:p>
            <a:r>
              <a:rPr lang="en-GB" sz="3800" dirty="0"/>
              <a:t>To create a Bash file in </a:t>
            </a:r>
            <a:r>
              <a:rPr lang="en-GB" sz="3800" b="1" dirty="0"/>
              <a:t>Nano,</a:t>
            </a:r>
            <a:r>
              <a:rPr lang="en-GB" sz="3800" dirty="0"/>
              <a:t> open a Bash CLI of your choice and type:</a:t>
            </a:r>
          </a:p>
          <a:p>
            <a:pPr marL="914400" lvl="1" indent="-457200">
              <a:buFont typeface="+mj-lt"/>
              <a:buAutoNum type="arabicPeriod"/>
            </a:pPr>
            <a:r>
              <a:rPr lang="en-GB" sz="3500" b="1" dirty="0"/>
              <a:t>Nano test.sh </a:t>
            </a:r>
            <a:r>
              <a:rPr lang="en-GB" sz="3500" dirty="0"/>
              <a:t>– to create a new file named test.sh</a:t>
            </a:r>
          </a:p>
          <a:p>
            <a:pPr marL="914400" lvl="1" indent="-457200">
              <a:buFont typeface="+mj-lt"/>
              <a:buAutoNum type="arabicPeriod"/>
            </a:pPr>
            <a:r>
              <a:rPr lang="en-GB" sz="3500" b="1" dirty="0"/>
              <a:t>Type code:</a:t>
            </a:r>
          </a:p>
          <a:p>
            <a:pPr marL="0" marR="0" lvl="0" indent="0" algn="l" defTabSz="914400" rtl="0" eaLnBrk="1" fontAlgn="auto" latinLnBrk="0" hangingPunct="1">
              <a:lnSpc>
                <a:spcPct val="100000"/>
              </a:lnSpc>
              <a:spcBef>
                <a:spcPts val="0"/>
              </a:spcBef>
              <a:spcAft>
                <a:spcPts val="0"/>
              </a:spcAft>
              <a:buClrTx/>
              <a:buSzTx/>
              <a:buNone/>
              <a:tabLst/>
              <a:defRPr/>
            </a:pPr>
            <a:r>
              <a:rPr lang="en-GB" sz="3500" b="1" dirty="0"/>
              <a:t>		</a:t>
            </a:r>
            <a:r>
              <a:rPr kumimoji="0" lang="en-GB" sz="3500" b="0" i="0" u="none" strike="noStrike" kern="1200" cap="none" spc="0" normalizeH="0" baseline="0" noProof="0" dirty="0">
                <a:ln>
                  <a:noFill/>
                </a:ln>
                <a:solidFill>
                  <a:srgbClr val="0563C1"/>
                </a:solidFill>
                <a:effectLst/>
                <a:uLnTx/>
                <a:uFillTx/>
                <a:ea typeface="+mn-ea"/>
                <a:cs typeface="+mn-cs"/>
              </a:rPr>
              <a:t>#!/bin/bash</a:t>
            </a:r>
          </a:p>
          <a:p>
            <a:pPr marL="0" marR="0" lvl="0" indent="0" algn="l" defTabSz="914400" rtl="0" eaLnBrk="1" fontAlgn="auto" latinLnBrk="0" hangingPunct="1">
              <a:lnSpc>
                <a:spcPct val="100000"/>
              </a:lnSpc>
              <a:spcBef>
                <a:spcPts val="0"/>
              </a:spcBef>
              <a:spcAft>
                <a:spcPts val="0"/>
              </a:spcAft>
              <a:buClrTx/>
              <a:buSzTx/>
              <a:buNone/>
              <a:tabLst/>
              <a:defRPr/>
            </a:pPr>
            <a:r>
              <a:rPr kumimoji="0" lang="en-GB" sz="3500" b="0" i="0" u="none" strike="noStrike" kern="1200" cap="none" spc="0" normalizeH="0" baseline="0" noProof="0" dirty="0">
                <a:ln>
                  <a:noFill/>
                </a:ln>
                <a:solidFill>
                  <a:srgbClr val="0563C1"/>
                </a:solidFill>
                <a:effectLst/>
                <a:uLnTx/>
                <a:uFillTx/>
                <a:ea typeface="+mn-ea"/>
                <a:cs typeface="+mn-cs"/>
              </a:rPr>
              <a:t>		echo “Hello world”</a:t>
            </a:r>
            <a:endParaRPr lang="en-GB" sz="3500" b="1" dirty="0">
              <a:solidFill>
                <a:srgbClr val="0563C1"/>
              </a:solidFill>
            </a:endParaRPr>
          </a:p>
          <a:p>
            <a:pPr marL="914400" lvl="1" indent="-457200">
              <a:buFont typeface="+mj-lt"/>
              <a:buAutoNum type="arabicPeriod"/>
            </a:pPr>
            <a:r>
              <a:rPr lang="en-GB" sz="3500" b="1" dirty="0"/>
              <a:t>CTRL+S </a:t>
            </a:r>
            <a:r>
              <a:rPr lang="en-GB" sz="3500" dirty="0"/>
              <a:t>to save the file.</a:t>
            </a:r>
          </a:p>
          <a:p>
            <a:pPr lvl="2"/>
            <a:r>
              <a:rPr lang="en-GB" sz="3500" dirty="0"/>
              <a:t>Or CTRL+O to ‘save as’ a new file name. ENTER to save.</a:t>
            </a:r>
          </a:p>
          <a:p>
            <a:pPr marL="914400" lvl="1" indent="-457200">
              <a:buFont typeface="+mj-lt"/>
              <a:buAutoNum type="arabicPeriod"/>
            </a:pPr>
            <a:r>
              <a:rPr lang="en-GB" sz="3500" b="1" dirty="0"/>
              <a:t>CTRL+X </a:t>
            </a:r>
            <a:r>
              <a:rPr lang="en-GB" sz="3500" dirty="0"/>
              <a:t>to exit nano.</a:t>
            </a:r>
          </a:p>
          <a:p>
            <a:pPr marL="914400" lvl="1" indent="-457200">
              <a:buFont typeface="+mj-lt"/>
              <a:buAutoNum type="arabicPeriod"/>
            </a:pPr>
            <a:r>
              <a:rPr lang="en-GB" sz="3500" b="1" dirty="0"/>
              <a:t>ls –l </a:t>
            </a:r>
            <a:r>
              <a:rPr lang="en-GB" sz="3500" dirty="0"/>
              <a:t>command to view file permissions.</a:t>
            </a:r>
          </a:p>
          <a:p>
            <a:pPr marL="914400" lvl="1" indent="-457200">
              <a:buFont typeface="+mj-lt"/>
              <a:buAutoNum type="arabicPeriod"/>
            </a:pPr>
            <a:r>
              <a:rPr lang="en-GB" sz="3500" b="1" dirty="0"/>
              <a:t>./test.sh </a:t>
            </a:r>
            <a:r>
              <a:rPr lang="en-GB" sz="3500" dirty="0"/>
              <a:t>– to run the script file.</a:t>
            </a:r>
          </a:p>
          <a:p>
            <a:pPr marL="914400" lvl="1" indent="-457200">
              <a:buFont typeface="+mj-lt"/>
              <a:buAutoNum type="arabicPeriod"/>
            </a:pPr>
            <a:r>
              <a:rPr lang="en-GB" sz="3500" b="1" dirty="0" err="1"/>
              <a:t>chmod</a:t>
            </a:r>
            <a:r>
              <a:rPr lang="en-GB" sz="3500" b="1" dirty="0"/>
              <a:t> </a:t>
            </a:r>
            <a:r>
              <a:rPr lang="en-GB" sz="3500" b="1" dirty="0" err="1"/>
              <a:t>u+x</a:t>
            </a:r>
            <a:r>
              <a:rPr lang="en-GB" sz="3500" b="1" dirty="0"/>
              <a:t> test.sh </a:t>
            </a:r>
            <a:r>
              <a:rPr lang="en-GB" sz="3500" dirty="0"/>
              <a:t>– to add execute permission to run the script file. May need </a:t>
            </a:r>
            <a:r>
              <a:rPr lang="en-GB" sz="3500" b="1" dirty="0" err="1"/>
              <a:t>sudo</a:t>
            </a:r>
            <a:r>
              <a:rPr lang="en-GB" sz="3500" dirty="0"/>
              <a:t> first.</a:t>
            </a:r>
          </a:p>
          <a:p>
            <a:pPr marL="914400" lvl="1" indent="-457200">
              <a:buFont typeface="+mj-lt"/>
              <a:buAutoNum type="arabicPeriod"/>
            </a:pPr>
            <a:r>
              <a:rPr lang="en-GB" sz="3500" b="1" dirty="0"/>
              <a:t>ls –l </a:t>
            </a:r>
            <a:r>
              <a:rPr lang="en-GB" sz="3500" dirty="0"/>
              <a:t>command to view file permissions.</a:t>
            </a:r>
          </a:p>
          <a:p>
            <a:pPr marL="914400" lvl="1" indent="-457200">
              <a:buFont typeface="+mj-lt"/>
              <a:buAutoNum type="arabicPeriod"/>
            </a:pPr>
            <a:r>
              <a:rPr lang="en-GB" sz="3500" b="1" dirty="0"/>
              <a:t>./test.sh </a:t>
            </a:r>
            <a:r>
              <a:rPr lang="en-GB" sz="3500" dirty="0"/>
              <a:t>– to run the script file.</a:t>
            </a:r>
          </a:p>
          <a:p>
            <a:endParaRPr lang="en-GB" dirty="0"/>
          </a:p>
        </p:txBody>
      </p:sp>
      <p:pic>
        <p:nvPicPr>
          <p:cNvPr id="4" name="Picture 2" descr="GNU nano - Wikipedia">
            <a:extLst>
              <a:ext uri="{FF2B5EF4-FFF2-40B4-BE49-F238E27FC236}">
                <a16:creationId xmlns:a16="http://schemas.microsoft.com/office/drawing/2014/main" id="{20BBA301-60E5-DF82-93E7-7593649D0C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40761" y="2980053"/>
            <a:ext cx="3296265" cy="329626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84598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56323" y="330044"/>
            <a:ext cx="9895951" cy="1033669"/>
          </a:xfrm>
        </p:spPr>
        <p:txBody>
          <a:bodyPr>
            <a:normAutofit/>
          </a:bodyPr>
          <a:lstStyle/>
          <a:p>
            <a:r>
              <a:rPr lang="en-GB" sz="5400" b="1" dirty="0">
                <a:solidFill>
                  <a:srgbClr val="FFFFFF"/>
                </a:solidFill>
              </a:rPr>
              <a:t>C</a:t>
            </a:r>
            <a:r>
              <a:rPr lang="en-GB" b="1" dirty="0">
                <a:solidFill>
                  <a:srgbClr val="FFFFFF"/>
                </a:solidFill>
              </a:rPr>
              <a:t>ode comments</a:t>
            </a:r>
            <a:endParaRPr lang="en-GB" sz="40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r>
              <a:rPr lang="en-GB" dirty="0"/>
              <a:t>The </a:t>
            </a:r>
            <a:r>
              <a:rPr lang="en-GB" b="1" dirty="0">
                <a:highlight>
                  <a:srgbClr val="FFFF00"/>
                </a:highlight>
              </a:rPr>
              <a:t>‘#’</a:t>
            </a:r>
            <a:r>
              <a:rPr lang="en-GB" dirty="0"/>
              <a:t> symbol allows us to include </a:t>
            </a:r>
            <a:r>
              <a:rPr lang="en-GB" b="1" dirty="0">
                <a:highlight>
                  <a:srgbClr val="FFFF00"/>
                </a:highlight>
              </a:rPr>
              <a:t>single line comments </a:t>
            </a:r>
            <a:r>
              <a:rPr lang="en-GB" dirty="0"/>
              <a:t>in our code.</a:t>
            </a:r>
          </a:p>
          <a:p>
            <a:r>
              <a:rPr lang="en-GB" b="0" dirty="0">
                <a:solidFill>
                  <a:srgbClr val="000000"/>
                </a:solidFill>
                <a:effectLst/>
              </a:rPr>
              <a:t>We can write </a:t>
            </a:r>
            <a:r>
              <a:rPr lang="en-GB" b="1" dirty="0">
                <a:solidFill>
                  <a:srgbClr val="000000"/>
                </a:solidFill>
                <a:effectLst/>
                <a:highlight>
                  <a:srgbClr val="FFFF00"/>
                </a:highlight>
              </a:rPr>
              <a:t>multi-line comments </a:t>
            </a:r>
            <a:r>
              <a:rPr lang="en-GB" b="0" dirty="0">
                <a:solidFill>
                  <a:srgbClr val="000000"/>
                </a:solidFill>
                <a:effectLst/>
              </a:rPr>
              <a:t>by enclosing text comments between the commands: </a:t>
            </a:r>
            <a:r>
              <a:rPr lang="en-GB" b="1" dirty="0">
                <a:solidFill>
                  <a:srgbClr val="000000"/>
                </a:solidFill>
                <a:effectLst/>
                <a:highlight>
                  <a:srgbClr val="FFFF00"/>
                </a:highlight>
              </a:rPr>
              <a:t>&lt;&lt;COMMENTS</a:t>
            </a:r>
            <a:r>
              <a:rPr lang="en-GB" b="0" dirty="0">
                <a:solidFill>
                  <a:srgbClr val="000000"/>
                </a:solidFill>
                <a:effectLst/>
                <a:highlight>
                  <a:srgbClr val="FFFF00"/>
                </a:highlight>
              </a:rPr>
              <a:t> and </a:t>
            </a:r>
            <a:r>
              <a:rPr lang="en-GB" b="1" dirty="0">
                <a:solidFill>
                  <a:srgbClr val="000000"/>
                </a:solidFill>
                <a:effectLst/>
                <a:highlight>
                  <a:srgbClr val="FFFF00"/>
                </a:highlight>
              </a:rPr>
              <a:t>COMMENTS</a:t>
            </a:r>
            <a:r>
              <a:rPr lang="en-GB" b="0" dirty="0">
                <a:solidFill>
                  <a:srgbClr val="000000"/>
                </a:solidFill>
                <a:effectLst/>
              </a:rPr>
              <a:t>.</a:t>
            </a:r>
          </a:p>
          <a:p>
            <a:pPr algn="l">
              <a:buFont typeface="Arial" panose="020B0604020202020204" pitchFamily="34" charset="0"/>
              <a:buChar char="•"/>
            </a:pPr>
            <a:r>
              <a:rPr lang="en-GB" b="0" dirty="0">
                <a:solidFill>
                  <a:srgbClr val="000000"/>
                </a:solidFill>
                <a:effectLst/>
              </a:rPr>
              <a:t>Or we can write multi-line comments using the </a:t>
            </a:r>
            <a:r>
              <a:rPr lang="en-GB" b="1" dirty="0">
                <a:solidFill>
                  <a:srgbClr val="000000"/>
                </a:solidFill>
                <a:effectLst/>
                <a:highlight>
                  <a:srgbClr val="FFFF00"/>
                </a:highlight>
              </a:rPr>
              <a:t>colon and single quote </a:t>
            </a:r>
            <a:r>
              <a:rPr lang="en-GB" b="0" dirty="0">
                <a:solidFill>
                  <a:srgbClr val="000000"/>
                </a:solidFill>
                <a:effectLst/>
              </a:rPr>
              <a:t>symbols at the start of the comment block : ‘and the </a:t>
            </a:r>
            <a:r>
              <a:rPr lang="en-GB" b="1" dirty="0">
                <a:solidFill>
                  <a:srgbClr val="000000"/>
                </a:solidFill>
                <a:effectLst/>
              </a:rPr>
              <a:t>single quote </a:t>
            </a:r>
            <a:r>
              <a:rPr lang="en-GB" b="0" dirty="0">
                <a:solidFill>
                  <a:srgbClr val="000000"/>
                </a:solidFill>
                <a:effectLst/>
              </a:rPr>
              <a:t>‘ symbol at the end of the block.</a:t>
            </a:r>
            <a:endParaRPr lang="en-GB" dirty="0">
              <a:cs typeface="Courier New" panose="02070309020205020404" pitchFamily="49" charset="0"/>
            </a:endParaRPr>
          </a:p>
          <a:p>
            <a:pPr marL="0" indent="0">
              <a:lnSpc>
                <a:spcPct val="120000"/>
              </a:lnSpc>
              <a:spcBef>
                <a:spcPts val="0"/>
              </a:spcBef>
              <a:spcAft>
                <a:spcPts val="600"/>
              </a:spcAft>
              <a:buNone/>
              <a:tabLst>
                <a:tab pos="457200" algn="l"/>
              </a:tabLst>
            </a:pPr>
            <a:r>
              <a:rPr lang="en-GB" dirty="0">
                <a:latin typeface="Courier New" panose="02070309020205020404" pitchFamily="49" charset="0"/>
                <a:cs typeface="Courier New" panose="02070309020205020404" pitchFamily="49" charset="0"/>
              </a:rPr>
              <a:t>	</a:t>
            </a:r>
          </a:p>
          <a:p>
            <a:pPr marL="0" indent="0">
              <a:lnSpc>
                <a:spcPct val="120000"/>
              </a:lnSpc>
              <a:spcBef>
                <a:spcPts val="0"/>
              </a:spcBef>
              <a:spcAft>
                <a:spcPts val="600"/>
              </a:spcAft>
              <a:buNone/>
              <a:tabLst>
                <a:tab pos="457200" algn="l"/>
              </a:tabLst>
            </a:pPr>
            <a:endParaRPr lang="en-GB" dirty="0">
              <a:latin typeface="Courier New" panose="02070309020205020404" pitchFamily="49" charset="0"/>
              <a:cs typeface="Courier New" panose="02070309020205020404" pitchFamily="49" charset="0"/>
            </a:endParaRPr>
          </a:p>
          <a:p>
            <a:pPr marL="0" indent="0">
              <a:lnSpc>
                <a:spcPct val="120000"/>
              </a:lnSpc>
              <a:spcBef>
                <a:spcPts val="0"/>
              </a:spcBef>
              <a:spcAft>
                <a:spcPts val="600"/>
              </a:spcAft>
              <a:buNone/>
              <a:tabLst>
                <a:tab pos="457200" algn="l"/>
              </a:tabLst>
            </a:pPr>
            <a:endParaRPr lang="en-GB" dirty="0">
              <a:latin typeface="Courier New" panose="02070309020205020404" pitchFamily="49" charset="0"/>
              <a:cs typeface="Courier New" panose="02070309020205020404" pitchFamily="49" charset="0"/>
            </a:endParaRPr>
          </a:p>
          <a:p>
            <a:pPr marL="0" indent="0">
              <a:lnSpc>
                <a:spcPct val="120000"/>
              </a:lnSpc>
              <a:spcBef>
                <a:spcPts val="0"/>
              </a:spcBef>
              <a:spcAft>
                <a:spcPts val="600"/>
              </a:spcAft>
              <a:buNone/>
              <a:tabLst>
                <a:tab pos="457200" algn="l"/>
              </a:tabLst>
            </a:pPr>
            <a:endParaRPr lang="en-GB" dirty="0">
              <a:latin typeface="Courier New" panose="02070309020205020404" pitchFamily="49" charset="0"/>
              <a:cs typeface="Courier New" panose="02070309020205020404" pitchFamily="49" charset="0"/>
            </a:endParaRPr>
          </a:p>
          <a:p>
            <a:pPr marL="0" indent="0">
              <a:lnSpc>
                <a:spcPct val="120000"/>
              </a:lnSpc>
              <a:spcBef>
                <a:spcPts val="0"/>
              </a:spcBef>
              <a:spcAft>
                <a:spcPts val="600"/>
              </a:spcAft>
              <a:buNone/>
              <a:tabLst>
                <a:tab pos="457200" algn="l"/>
              </a:tabLst>
            </a:pPr>
            <a:endParaRPr lang="en-GB" dirty="0">
              <a:latin typeface="Courier New" panose="02070309020205020404" pitchFamily="49" charset="0"/>
              <a:cs typeface="Courier New" panose="02070309020205020404" pitchFamily="49" charset="0"/>
            </a:endParaRPr>
          </a:p>
        </p:txBody>
      </p:sp>
      <p:graphicFrame>
        <p:nvGraphicFramePr>
          <p:cNvPr id="3" name="Table 8">
            <a:extLst>
              <a:ext uri="{FF2B5EF4-FFF2-40B4-BE49-F238E27FC236}">
                <a16:creationId xmlns:a16="http://schemas.microsoft.com/office/drawing/2014/main" id="{65C751B1-3B57-43A0-9A38-A377F6B804D5}"/>
              </a:ext>
            </a:extLst>
          </p:cNvPr>
          <p:cNvGraphicFramePr>
            <a:graphicFrameLocks noGrp="1"/>
          </p:cNvGraphicFramePr>
          <p:nvPr/>
        </p:nvGraphicFramePr>
        <p:xfrm>
          <a:off x="818201" y="4387062"/>
          <a:ext cx="10343216" cy="2194560"/>
        </p:xfrm>
        <a:graphic>
          <a:graphicData uri="http://schemas.openxmlformats.org/drawingml/2006/table">
            <a:tbl>
              <a:tblPr firstRow="1" bandRow="1">
                <a:tableStyleId>{5940675A-B579-460E-94D1-54222C63F5DA}</a:tableStyleId>
              </a:tblPr>
              <a:tblGrid>
                <a:gridCol w="5171608">
                  <a:extLst>
                    <a:ext uri="{9D8B030D-6E8A-4147-A177-3AD203B41FA5}">
                      <a16:colId xmlns:a16="http://schemas.microsoft.com/office/drawing/2014/main" val="3750304064"/>
                    </a:ext>
                  </a:extLst>
                </a:gridCol>
                <a:gridCol w="5171608">
                  <a:extLst>
                    <a:ext uri="{9D8B030D-6E8A-4147-A177-3AD203B41FA5}">
                      <a16:colId xmlns:a16="http://schemas.microsoft.com/office/drawing/2014/main" val="3617662655"/>
                    </a:ext>
                  </a:extLst>
                </a:gridCol>
              </a:tblGrid>
              <a:tr h="370840">
                <a:tc>
                  <a:txBody>
                    <a:bodyPr/>
                    <a:lstStyle/>
                    <a:p>
                      <a:r>
                        <a:rPr lang="en-GB" sz="2000" b="1" i="0" kern="1200" dirty="0">
                          <a:solidFill>
                            <a:schemeClr val="tx1"/>
                          </a:solidFill>
                          <a:effectLst/>
                          <a:latin typeface="Courier New" panose="02070309020205020404" pitchFamily="49" charset="0"/>
                          <a:ea typeface="+mn-ea"/>
                          <a:cs typeface="Courier New" panose="02070309020205020404" pitchFamily="49" charset="0"/>
                        </a:rPr>
                        <a:t>&lt;&lt;COMMENTS  </a:t>
                      </a:r>
                    </a:p>
                    <a:p>
                      <a:r>
                        <a:rPr lang="en-GB" sz="2000" b="0" i="0" kern="1200" dirty="0">
                          <a:solidFill>
                            <a:schemeClr val="tx1"/>
                          </a:solidFill>
                          <a:effectLst/>
                          <a:latin typeface="Courier New" panose="02070309020205020404" pitchFamily="49" charset="0"/>
                          <a:ea typeface="+mn-ea"/>
                          <a:cs typeface="Courier New" panose="02070309020205020404" pitchFamily="49" charset="0"/>
                        </a:rPr>
                        <a:t>The following script enables the user to input their username and password and upon submit takes them to the registration page.</a:t>
                      </a:r>
                    </a:p>
                    <a:p>
                      <a:r>
                        <a:rPr lang="en-GB" sz="2000" b="1" i="0" kern="1200" dirty="0">
                          <a:solidFill>
                            <a:schemeClr val="tx1"/>
                          </a:solidFill>
                          <a:effectLst/>
                          <a:latin typeface="Courier New" panose="02070309020205020404" pitchFamily="49" charset="0"/>
                          <a:ea typeface="+mn-ea"/>
                          <a:cs typeface="Courier New" panose="02070309020205020404" pitchFamily="49" charset="0"/>
                        </a:rPr>
                        <a:t>COMMENTS </a:t>
                      </a:r>
                      <a:r>
                        <a:rPr lang="en-GB" sz="1800" b="0" i="0" kern="1200" dirty="0">
                          <a:solidFill>
                            <a:schemeClr val="tx1"/>
                          </a:solidFill>
                          <a:effectLst/>
                          <a:latin typeface="Courier New" panose="02070309020205020404" pitchFamily="49" charset="0"/>
                          <a:ea typeface="+mn-ea"/>
                          <a:cs typeface="Courier New" panose="02070309020205020404" pitchFamily="49" charset="0"/>
                        </a:rPr>
                        <a:t> </a:t>
                      </a:r>
                    </a:p>
                  </a:txBody>
                  <a:tcPr/>
                </a:tc>
                <a:tc>
                  <a:txBody>
                    <a:bodyPr/>
                    <a:lstStyle/>
                    <a:p>
                      <a:r>
                        <a:rPr lang="en-GB" sz="2000" b="1" i="0" kern="1200" dirty="0">
                          <a:solidFill>
                            <a:schemeClr val="tx1"/>
                          </a:solidFill>
                          <a:effectLst/>
                          <a:latin typeface="Courier New" panose="02070309020205020404" pitchFamily="49" charset="0"/>
                          <a:ea typeface="+mn-ea"/>
                          <a:cs typeface="Courier New" panose="02070309020205020404" pitchFamily="49" charset="0"/>
                        </a:rPr>
                        <a:t>: ' </a:t>
                      </a:r>
                      <a:r>
                        <a:rPr lang="en-GB" sz="2000" b="0" i="0" kern="1200" dirty="0">
                          <a:solidFill>
                            <a:schemeClr val="tx1"/>
                          </a:solidFill>
                          <a:effectLst/>
                          <a:latin typeface="Courier New" panose="02070309020205020404" pitchFamily="49" charset="0"/>
                          <a:ea typeface="+mn-ea"/>
                          <a:cs typeface="Courier New" panose="02070309020205020404" pitchFamily="49" charset="0"/>
                        </a:rPr>
                        <a:t> </a:t>
                      </a:r>
                    </a:p>
                    <a:p>
                      <a:r>
                        <a:rPr lang="en-GB" sz="2000" b="0" i="0" kern="1200" dirty="0">
                          <a:solidFill>
                            <a:schemeClr val="tx1"/>
                          </a:solidFill>
                          <a:effectLst/>
                          <a:latin typeface="Courier New" panose="02070309020205020404" pitchFamily="49" charset="0"/>
                          <a:ea typeface="+mn-ea"/>
                          <a:cs typeface="Courier New" panose="02070309020205020404" pitchFamily="49" charset="0"/>
                        </a:rPr>
                        <a:t>The following script enables the user to input their username and password and upon submit takes them to the registration page.</a:t>
                      </a:r>
                    </a:p>
                    <a:p>
                      <a:r>
                        <a:rPr lang="en-GB" sz="2000" b="1" i="0" kern="1200" dirty="0">
                          <a:solidFill>
                            <a:schemeClr val="tx1"/>
                          </a:solidFill>
                          <a:effectLst/>
                          <a:latin typeface="Courier New" panose="02070309020205020404" pitchFamily="49" charset="0"/>
                          <a:ea typeface="+mn-ea"/>
                          <a:cs typeface="Courier New" panose="02070309020205020404" pitchFamily="49" charset="0"/>
                        </a:rPr>
                        <a:t>'</a:t>
                      </a:r>
                    </a:p>
                    <a:p>
                      <a:endParaRPr lang="en-GB" dirty="0"/>
                    </a:p>
                  </a:txBody>
                  <a:tcPr/>
                </a:tc>
                <a:extLst>
                  <a:ext uri="{0D108BD9-81ED-4DB2-BD59-A6C34878D82A}">
                    <a16:rowId xmlns:a16="http://schemas.microsoft.com/office/drawing/2014/main" val="3941650482"/>
                  </a:ext>
                </a:extLst>
              </a:tr>
            </a:tbl>
          </a:graphicData>
        </a:graphic>
      </p:graphicFrame>
      <p:pic>
        <p:nvPicPr>
          <p:cNvPr id="17" name="Picture 16" descr="Icon&#10;&#10;Description automatically generated">
            <a:extLst>
              <a:ext uri="{FF2B5EF4-FFF2-40B4-BE49-F238E27FC236}">
                <a16:creationId xmlns:a16="http://schemas.microsoft.com/office/drawing/2014/main" id="{F5E83588-C613-45AB-97C4-E6EA0B51C92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13015" y="119921"/>
            <a:ext cx="1698818" cy="1698818"/>
          </a:xfrm>
          <a:prstGeom prst="rect">
            <a:avLst/>
          </a:prstGeom>
        </p:spPr>
      </p:pic>
    </p:spTree>
    <p:extLst>
      <p:ext uri="{BB962C8B-B14F-4D97-AF65-F5344CB8AC3E}">
        <p14:creationId xmlns:p14="http://schemas.microsoft.com/office/powerpoint/2010/main" val="414791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C217DD-00B1-66EF-F014-3AE3100081E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EF29251-530A-C750-9569-0DB3C4069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7C168D6-99A7-8A43-680F-12A84400A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BE5AAE2-3FCF-7494-E78E-C5727CE7C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99A8D1D-7B5E-B2C0-96A5-DE76DBE3D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97E859C-165B-5DE0-E7B0-D0211B82A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98852-65D5-356C-8687-EA90C99A64E7}"/>
              </a:ext>
            </a:extLst>
          </p:cNvPr>
          <p:cNvSpPr>
            <a:spLocks noGrp="1"/>
          </p:cNvSpPr>
          <p:nvPr>
            <p:ph type="title"/>
          </p:nvPr>
        </p:nvSpPr>
        <p:spPr>
          <a:xfrm>
            <a:off x="786982" y="339509"/>
            <a:ext cx="9895951" cy="1033669"/>
          </a:xfrm>
        </p:spPr>
        <p:txBody>
          <a:bodyPr>
            <a:normAutofit/>
          </a:bodyPr>
          <a:lstStyle/>
          <a:p>
            <a:r>
              <a:rPr lang="en-GB" sz="6000" b="1" dirty="0">
                <a:solidFill>
                  <a:srgbClr val="FFFFFF"/>
                </a:solidFill>
              </a:rPr>
              <a:t>Bg. </a:t>
            </a:r>
            <a:r>
              <a:rPr lang="en-GB" sz="4800" b="1" dirty="0">
                <a:solidFill>
                  <a:srgbClr val="FFFFFF"/>
                </a:solidFill>
              </a:rPr>
              <a:t>Sleep command</a:t>
            </a:r>
          </a:p>
        </p:txBody>
      </p:sp>
      <p:pic>
        <p:nvPicPr>
          <p:cNvPr id="4" name="Picture 3" descr="Icon&#10;&#10;Description automatically generated">
            <a:extLst>
              <a:ext uri="{FF2B5EF4-FFF2-40B4-BE49-F238E27FC236}">
                <a16:creationId xmlns:a16="http://schemas.microsoft.com/office/drawing/2014/main" id="{3FE09F35-87F0-3D7A-84F2-7EE8FA74AAB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87087" y="179591"/>
            <a:ext cx="1831064" cy="1831064"/>
          </a:xfrm>
          <a:prstGeom prst="rect">
            <a:avLst/>
          </a:prstGeom>
        </p:spPr>
      </p:pic>
      <p:sp>
        <p:nvSpPr>
          <p:cNvPr id="15" name="Content Placeholder 2">
            <a:extLst>
              <a:ext uri="{FF2B5EF4-FFF2-40B4-BE49-F238E27FC236}">
                <a16:creationId xmlns:a16="http://schemas.microsoft.com/office/drawing/2014/main" id="{7538EDD4-C2E7-EF60-A93B-2B437DF526BC}"/>
              </a:ext>
            </a:extLst>
          </p:cNvPr>
          <p:cNvSpPr>
            <a:spLocks noGrp="1"/>
          </p:cNvSpPr>
          <p:nvPr>
            <p:ph idx="1"/>
          </p:nvPr>
        </p:nvSpPr>
        <p:spPr>
          <a:xfrm>
            <a:off x="442545" y="1698546"/>
            <a:ext cx="10584823" cy="5044958"/>
          </a:xfrm>
        </p:spPr>
        <p:txBody>
          <a:bodyPr>
            <a:normAutofit fontScale="92500" lnSpcReduction="10000"/>
          </a:bodyPr>
          <a:lstStyle/>
          <a:p>
            <a:pPr marL="342900" indent="-342900">
              <a:lnSpc>
                <a:spcPct val="100000"/>
              </a:lnSpc>
              <a:spcBef>
                <a:spcPts val="0"/>
              </a:spcBef>
              <a:spcAft>
                <a:spcPts val="600"/>
              </a:spcAft>
              <a:tabLst>
                <a:tab pos="457200" algn="l"/>
              </a:tabLst>
            </a:pPr>
            <a:r>
              <a:rPr lang="en-GB" dirty="0">
                <a:solidFill>
                  <a:srgbClr val="212529"/>
                </a:solidFill>
              </a:rPr>
              <a:t>The</a:t>
            </a:r>
            <a:r>
              <a:rPr lang="en-GB" b="1" dirty="0">
                <a:solidFill>
                  <a:srgbClr val="212529"/>
                </a:solidFill>
              </a:rPr>
              <a:t> sleep </a:t>
            </a:r>
            <a:r>
              <a:rPr lang="en-GB" dirty="0">
                <a:solidFill>
                  <a:srgbClr val="212529"/>
                </a:solidFill>
              </a:rPr>
              <a:t>command in bash will pause the script for as many seconds as we specify.</a:t>
            </a:r>
          </a:p>
          <a:p>
            <a:pPr marL="342900" indent="-342900">
              <a:lnSpc>
                <a:spcPct val="100000"/>
              </a:lnSpc>
              <a:spcBef>
                <a:spcPts val="0"/>
              </a:spcBef>
              <a:spcAft>
                <a:spcPts val="600"/>
              </a:spcAft>
              <a:tabLst>
                <a:tab pos="457200" algn="l"/>
              </a:tabLst>
            </a:pPr>
            <a:r>
              <a:rPr lang="en-GB" dirty="0">
                <a:solidFill>
                  <a:srgbClr val="212529"/>
                </a:solidFill>
                <a:highlight>
                  <a:srgbClr val="FFFF00"/>
                </a:highlight>
              </a:rPr>
              <a:t>For example:</a:t>
            </a:r>
            <a:r>
              <a:rPr lang="en-GB" dirty="0">
                <a:solidFill>
                  <a:srgbClr val="212529"/>
                </a:solidFill>
              </a:rPr>
              <a:t> sleep 5</a:t>
            </a:r>
          </a:p>
          <a:p>
            <a:pPr marL="342900" indent="-342900">
              <a:lnSpc>
                <a:spcPct val="100000"/>
              </a:lnSpc>
              <a:spcBef>
                <a:spcPts val="0"/>
              </a:spcBef>
              <a:spcAft>
                <a:spcPts val="600"/>
              </a:spcAft>
              <a:tabLst>
                <a:tab pos="457200" algn="l"/>
              </a:tabLst>
            </a:pPr>
            <a:r>
              <a:rPr lang="en-GB" dirty="0">
                <a:solidFill>
                  <a:srgbClr val="212529"/>
                </a:solidFill>
              </a:rPr>
              <a:t>Most Linux distros default to seconds, and also support the following time settings:</a:t>
            </a:r>
          </a:p>
          <a:p>
            <a:pPr marL="800100" lvl="1" indent="-342900">
              <a:lnSpc>
                <a:spcPct val="100000"/>
              </a:lnSpc>
              <a:spcBef>
                <a:spcPts val="0"/>
              </a:spcBef>
              <a:spcAft>
                <a:spcPts val="600"/>
              </a:spcAft>
              <a:tabLst>
                <a:tab pos="457200" algn="l"/>
              </a:tabLst>
            </a:pPr>
            <a:r>
              <a:rPr lang="en-US" dirty="0">
                <a:solidFill>
                  <a:srgbClr val="000000"/>
                </a:solidFill>
              </a:rPr>
              <a:t>s: seconds</a:t>
            </a:r>
          </a:p>
          <a:p>
            <a:pPr marL="800100" lvl="1" indent="-342900">
              <a:lnSpc>
                <a:spcPct val="100000"/>
              </a:lnSpc>
              <a:spcBef>
                <a:spcPts val="0"/>
              </a:spcBef>
              <a:spcAft>
                <a:spcPts val="600"/>
              </a:spcAft>
              <a:tabLst>
                <a:tab pos="457200" algn="l"/>
              </a:tabLst>
            </a:pPr>
            <a:r>
              <a:rPr lang="en-US" dirty="0">
                <a:solidFill>
                  <a:srgbClr val="000000"/>
                </a:solidFill>
              </a:rPr>
              <a:t>m: minutes</a:t>
            </a:r>
          </a:p>
          <a:p>
            <a:pPr marL="800100" lvl="1" indent="-342900">
              <a:lnSpc>
                <a:spcPct val="100000"/>
              </a:lnSpc>
              <a:spcBef>
                <a:spcPts val="0"/>
              </a:spcBef>
              <a:spcAft>
                <a:spcPts val="600"/>
              </a:spcAft>
              <a:tabLst>
                <a:tab pos="457200" algn="l"/>
              </a:tabLst>
            </a:pPr>
            <a:r>
              <a:rPr lang="en-US" dirty="0">
                <a:solidFill>
                  <a:srgbClr val="000000"/>
                </a:solidFill>
              </a:rPr>
              <a:t>h: hours</a:t>
            </a:r>
          </a:p>
          <a:p>
            <a:pPr marL="800100" lvl="1" indent="-342900">
              <a:lnSpc>
                <a:spcPct val="100000"/>
              </a:lnSpc>
              <a:spcBef>
                <a:spcPts val="0"/>
              </a:spcBef>
              <a:spcAft>
                <a:spcPts val="600"/>
              </a:spcAft>
              <a:tabLst>
                <a:tab pos="457200" algn="l"/>
              </a:tabLst>
            </a:pPr>
            <a:r>
              <a:rPr lang="en-US" dirty="0">
                <a:solidFill>
                  <a:srgbClr val="000000"/>
                </a:solidFill>
              </a:rPr>
              <a:t>d: days</a:t>
            </a:r>
          </a:p>
          <a:p>
            <a:pPr marL="342900" indent="-342900">
              <a:lnSpc>
                <a:spcPct val="100000"/>
              </a:lnSpc>
              <a:spcBef>
                <a:spcPts val="0"/>
              </a:spcBef>
              <a:spcAft>
                <a:spcPts val="600"/>
              </a:spcAft>
              <a:tabLst>
                <a:tab pos="457200" algn="l"/>
              </a:tabLst>
            </a:pPr>
            <a:r>
              <a:rPr lang="en-US" dirty="0">
                <a:solidFill>
                  <a:srgbClr val="000000"/>
                </a:solidFill>
              </a:rPr>
              <a:t>For example, sleep 2m 30s will create a pause of 2 and a half minutes.</a:t>
            </a:r>
          </a:p>
          <a:p>
            <a:pPr marL="0" indent="0">
              <a:lnSpc>
                <a:spcPct val="100000"/>
              </a:lnSpc>
              <a:spcBef>
                <a:spcPts val="0"/>
              </a:spcBef>
              <a:spcAft>
                <a:spcPts val="600"/>
              </a:spcAft>
              <a:buNone/>
              <a:tabLst>
                <a:tab pos="457200" algn="l"/>
              </a:tabLst>
            </a:pPr>
            <a:r>
              <a:rPr lang="en-US" sz="2200" dirty="0">
                <a:solidFill>
                  <a:srgbClr val="000000"/>
                </a:solidFill>
              </a:rPr>
              <a:t>Bg. This can be useful if you want to script to finish executing something e.g. uploading something or changing a system setting &amp; re-starting a server before carrying on with the script.</a:t>
            </a:r>
            <a:endParaRPr lang="en-GB" sz="2200" dirty="0">
              <a:solidFill>
                <a:srgbClr val="000000"/>
              </a:solidFill>
            </a:endParaRPr>
          </a:p>
          <a:p>
            <a:pPr marL="342900" indent="-342900">
              <a:lnSpc>
                <a:spcPct val="100000"/>
              </a:lnSpc>
              <a:spcBef>
                <a:spcPts val="0"/>
              </a:spcBef>
              <a:spcAft>
                <a:spcPts val="600"/>
              </a:spcAft>
              <a:tabLst>
                <a:tab pos="457200" algn="l"/>
              </a:tabLst>
            </a:pPr>
            <a:endParaRPr lang="en-GB" dirty="0">
              <a:solidFill>
                <a:srgbClr val="000000"/>
              </a:solidFill>
            </a:endParaRPr>
          </a:p>
        </p:txBody>
      </p:sp>
    </p:spTree>
    <p:extLst>
      <p:ext uri="{BB962C8B-B14F-4D97-AF65-F5344CB8AC3E}">
        <p14:creationId xmlns:p14="http://schemas.microsoft.com/office/powerpoint/2010/main" val="377591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AD96C-DB3B-EF3F-7513-984E788B028C}"/>
              </a:ext>
            </a:extLst>
          </p:cNvPr>
          <p:cNvSpPr txBox="1">
            <a:spLocks/>
          </p:cNvSpPr>
          <p:nvPr/>
        </p:nvSpPr>
        <p:spPr>
          <a:xfrm>
            <a:off x="72607" y="0"/>
            <a:ext cx="12119393" cy="1033669"/>
          </a:xfrm>
          <a:prstGeom prst="rect">
            <a:avLst/>
          </a:prstGeom>
          <a:solidFill>
            <a:srgbClr val="002060"/>
          </a:solidFill>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dirty="0">
                <a:solidFill>
                  <a:srgbClr val="FFFFFF"/>
                </a:solidFill>
              </a:rPr>
              <a:t>Bash: </a:t>
            </a:r>
            <a:r>
              <a:rPr lang="en-GB" sz="5400" b="1" dirty="0">
                <a:solidFill>
                  <a:srgbClr val="FFFFFF"/>
                </a:solidFill>
              </a:rPr>
              <a:t>Variables</a:t>
            </a:r>
          </a:p>
        </p:txBody>
      </p:sp>
      <p:pic>
        <p:nvPicPr>
          <p:cNvPr id="3" name="Picture 2" descr="Icon&#10;&#10;Description automatically generated">
            <a:extLst>
              <a:ext uri="{FF2B5EF4-FFF2-40B4-BE49-F238E27FC236}">
                <a16:creationId xmlns:a16="http://schemas.microsoft.com/office/drawing/2014/main" id="{DBB887A7-1607-0BDE-2A22-3940704D3AA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15675" y="118137"/>
            <a:ext cx="1831064" cy="1831064"/>
          </a:xfrm>
          <a:prstGeom prst="rect">
            <a:avLst/>
          </a:prstGeom>
        </p:spPr>
      </p:pic>
      <p:sp>
        <p:nvSpPr>
          <p:cNvPr id="4" name="Content Placeholder 2">
            <a:extLst>
              <a:ext uri="{FF2B5EF4-FFF2-40B4-BE49-F238E27FC236}">
                <a16:creationId xmlns:a16="http://schemas.microsoft.com/office/drawing/2014/main" id="{77727B44-1675-96E3-5A32-E5CE69368CB7}"/>
              </a:ext>
            </a:extLst>
          </p:cNvPr>
          <p:cNvSpPr txBox="1">
            <a:spLocks/>
          </p:cNvSpPr>
          <p:nvPr/>
        </p:nvSpPr>
        <p:spPr>
          <a:xfrm>
            <a:off x="289187" y="1273249"/>
            <a:ext cx="10897926" cy="492798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00000"/>
              </a:lnSpc>
              <a:spcBef>
                <a:spcPts val="600"/>
              </a:spcBef>
              <a:tabLst>
                <a:tab pos="457200" algn="l"/>
              </a:tabLst>
            </a:pPr>
            <a:r>
              <a:rPr lang="en-GB" dirty="0">
                <a:solidFill>
                  <a:srgbClr val="212529"/>
                </a:solidFill>
              </a:rPr>
              <a:t>Variables are created in bash when we create a </a:t>
            </a:r>
            <a:r>
              <a:rPr lang="en-GB" b="1" dirty="0">
                <a:solidFill>
                  <a:srgbClr val="212529"/>
                </a:solidFill>
              </a:rPr>
              <a:t>variable name </a:t>
            </a:r>
            <a:r>
              <a:rPr lang="en-GB" dirty="0">
                <a:solidFill>
                  <a:srgbClr val="212529"/>
                </a:solidFill>
              </a:rPr>
              <a:t>and</a:t>
            </a:r>
            <a:r>
              <a:rPr lang="en-GB" b="1" dirty="0">
                <a:solidFill>
                  <a:srgbClr val="212529"/>
                </a:solidFill>
              </a:rPr>
              <a:t> assign it a value </a:t>
            </a:r>
            <a:r>
              <a:rPr lang="en-GB" dirty="0">
                <a:solidFill>
                  <a:srgbClr val="212529"/>
                </a:solidFill>
              </a:rPr>
              <a:t>using the </a:t>
            </a:r>
            <a:r>
              <a:rPr lang="en-GB" b="1" dirty="0">
                <a:solidFill>
                  <a:srgbClr val="212529"/>
                </a:solidFill>
              </a:rPr>
              <a:t>assignment operator i.e. the equal symbol =</a:t>
            </a:r>
            <a:endParaRPr lang="en-GB" dirty="0">
              <a:solidFill>
                <a:srgbClr val="212529"/>
              </a:solidFill>
            </a:endParaRPr>
          </a:p>
          <a:p>
            <a:pPr marL="342900" indent="-342900">
              <a:lnSpc>
                <a:spcPct val="100000"/>
              </a:lnSpc>
              <a:spcBef>
                <a:spcPts val="600"/>
              </a:spcBef>
              <a:tabLst>
                <a:tab pos="457200" algn="l"/>
              </a:tabLst>
            </a:pPr>
            <a:r>
              <a:rPr lang="en-GB" b="1" dirty="0">
                <a:solidFill>
                  <a:srgbClr val="040C28"/>
                </a:solidFill>
                <a:ea typeface="DengXian" panose="02010600030101010101" pitchFamily="2" charset="-122"/>
                <a:cs typeface="Calibri" panose="020F0502020204030204" pitchFamily="34" charset="0"/>
              </a:rPr>
              <a:t>Bash variables are not strongly data typed</a:t>
            </a:r>
            <a:r>
              <a:rPr lang="en-GB" dirty="0">
                <a:solidFill>
                  <a:srgbClr val="040C28"/>
                </a:solidFill>
                <a:ea typeface="DengXian" panose="02010600030101010101" pitchFamily="2" charset="-122"/>
                <a:cs typeface="Calibri" panose="020F0502020204030204" pitchFamily="34" charset="0"/>
              </a:rPr>
              <a:t>. We do not need to specify if a variable is a string, integer or other data type. </a:t>
            </a:r>
          </a:p>
          <a:p>
            <a:pPr marL="342900" indent="-342900">
              <a:lnSpc>
                <a:spcPct val="100000"/>
              </a:lnSpc>
              <a:spcBef>
                <a:spcPts val="600"/>
              </a:spcBef>
              <a:tabLst>
                <a:tab pos="457200" algn="l"/>
              </a:tabLst>
            </a:pPr>
            <a:r>
              <a:rPr lang="en-GB" kern="100" dirty="0">
                <a:ea typeface="DengXian" panose="02010600030101010101" pitchFamily="2" charset="-122"/>
                <a:cs typeface="Times New Roman" panose="02020603050405020304" pitchFamily="18" charset="0"/>
              </a:rPr>
              <a:t>Bash variables are </a:t>
            </a:r>
            <a:r>
              <a:rPr lang="en-GB" b="1" kern="100" dirty="0">
                <a:ea typeface="DengXian" panose="02010600030101010101" pitchFamily="2" charset="-122"/>
                <a:cs typeface="Times New Roman" panose="02020603050405020304" pitchFamily="18" charset="0"/>
              </a:rPr>
              <a:t>character strings.</a:t>
            </a:r>
          </a:p>
          <a:p>
            <a:pPr marL="342900" indent="-342900">
              <a:lnSpc>
                <a:spcPct val="100000"/>
              </a:lnSpc>
              <a:spcBef>
                <a:spcPts val="600"/>
              </a:spcBef>
              <a:tabLst>
                <a:tab pos="457200" algn="l"/>
              </a:tabLst>
            </a:pPr>
            <a:r>
              <a:rPr lang="en-GB" b="1" dirty="0">
                <a:solidFill>
                  <a:srgbClr val="040C28"/>
                </a:solidFill>
                <a:ea typeface="DengXian" panose="02010600030101010101" pitchFamily="2" charset="-122"/>
                <a:cs typeface="Calibri" panose="020F0502020204030204" pitchFamily="34" charset="0"/>
              </a:rPr>
              <a:t>We do not need to use single or double quotes </a:t>
            </a:r>
            <a:r>
              <a:rPr lang="en-GB" dirty="0">
                <a:solidFill>
                  <a:srgbClr val="040C28"/>
                </a:solidFill>
                <a:ea typeface="DengXian" panose="02010600030101010101" pitchFamily="2" charset="-122"/>
                <a:cs typeface="Calibri" panose="020F0502020204030204" pitchFamily="34" charset="0"/>
              </a:rPr>
              <a:t>around a string. But </a:t>
            </a:r>
            <a:r>
              <a:rPr lang="en-US" dirty="0">
                <a:solidFill>
                  <a:srgbClr val="040C28"/>
                </a:solidFill>
              </a:rPr>
              <a:t>it is </a:t>
            </a:r>
            <a:r>
              <a:rPr lang="en-US" b="1" dirty="0">
                <a:solidFill>
                  <a:srgbClr val="040C28"/>
                </a:solidFill>
              </a:rPr>
              <a:t>good practice</a:t>
            </a:r>
            <a:r>
              <a:rPr lang="en-US" dirty="0">
                <a:solidFill>
                  <a:srgbClr val="040C28"/>
                </a:solidFill>
              </a:rPr>
              <a:t> to put our </a:t>
            </a:r>
            <a:r>
              <a:rPr lang="en-US" b="1" dirty="0">
                <a:solidFill>
                  <a:srgbClr val="040C28"/>
                </a:solidFill>
              </a:rPr>
              <a:t>string variable values </a:t>
            </a:r>
            <a:r>
              <a:rPr lang="en-US" dirty="0">
                <a:solidFill>
                  <a:srgbClr val="040C28"/>
                </a:solidFill>
              </a:rPr>
              <a:t>inside </a:t>
            </a:r>
            <a:r>
              <a:rPr lang="en-US" b="1" dirty="0">
                <a:solidFill>
                  <a:srgbClr val="040C28"/>
                </a:solidFill>
              </a:rPr>
              <a:t>double quotes</a:t>
            </a:r>
            <a:r>
              <a:rPr lang="en-US" dirty="0">
                <a:solidFill>
                  <a:srgbClr val="040C28"/>
                </a:solidFill>
              </a:rPr>
              <a:t>.</a:t>
            </a:r>
          </a:p>
          <a:p>
            <a:pPr marL="342900" indent="-342900">
              <a:lnSpc>
                <a:spcPct val="100000"/>
              </a:lnSpc>
              <a:spcBef>
                <a:spcPts val="600"/>
              </a:spcBef>
              <a:tabLst>
                <a:tab pos="457200" algn="l"/>
              </a:tabLst>
            </a:pPr>
            <a:endParaRPr lang="en-GB" dirty="0">
              <a:solidFill>
                <a:srgbClr val="000000"/>
              </a:solidFill>
            </a:endParaRPr>
          </a:p>
        </p:txBody>
      </p:sp>
      <p:sp>
        <p:nvSpPr>
          <p:cNvPr id="5" name="TextBox 4">
            <a:extLst>
              <a:ext uri="{FF2B5EF4-FFF2-40B4-BE49-F238E27FC236}">
                <a16:creationId xmlns:a16="http://schemas.microsoft.com/office/drawing/2014/main" id="{FC2D1DAD-D219-C555-C364-B02D9EEFCAE1}"/>
              </a:ext>
            </a:extLst>
          </p:cNvPr>
          <p:cNvSpPr txBox="1"/>
          <p:nvPr/>
        </p:nvSpPr>
        <p:spPr>
          <a:xfrm>
            <a:off x="4417211" y="4940431"/>
            <a:ext cx="3608172" cy="1077218"/>
          </a:xfrm>
          <a:prstGeom prst="rect">
            <a:avLst/>
          </a:prstGeom>
          <a:noFill/>
        </p:spPr>
        <p:txBody>
          <a:bodyPr wrap="square" rtlCol="0">
            <a:spAutoFit/>
          </a:bodyPr>
          <a:lstStyle/>
          <a:p>
            <a:r>
              <a:rPr lang="en-GB" sz="3200" dirty="0">
                <a:solidFill>
                  <a:srgbClr val="002060"/>
                </a:solidFill>
                <a:highlight>
                  <a:srgbClr val="FFFF00"/>
                </a:highlight>
                <a:latin typeface="Courier New" panose="02070309020205020404" pitchFamily="49" charset="0"/>
                <a:cs typeface="Courier New" panose="02070309020205020404" pitchFamily="49" charset="0"/>
              </a:rPr>
              <a:t>var1="Tommy"</a:t>
            </a:r>
          </a:p>
          <a:p>
            <a:r>
              <a:rPr lang="en-GB" sz="3200" dirty="0">
                <a:solidFill>
                  <a:srgbClr val="002060"/>
                </a:solidFill>
                <a:highlight>
                  <a:srgbClr val="FFFF00"/>
                </a:highlight>
                <a:latin typeface="Courier New" panose="02070309020205020404" pitchFamily="49" charset="0"/>
                <a:cs typeface="Courier New" panose="02070309020205020404" pitchFamily="49" charset="0"/>
              </a:rPr>
              <a:t>echo $var1</a:t>
            </a:r>
          </a:p>
        </p:txBody>
      </p:sp>
    </p:spTree>
    <p:extLst>
      <p:ext uri="{BB962C8B-B14F-4D97-AF65-F5344CB8AC3E}">
        <p14:creationId xmlns:p14="http://schemas.microsoft.com/office/powerpoint/2010/main" val="2738247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76972" y="380991"/>
            <a:ext cx="7595453" cy="1033669"/>
          </a:xfrm>
        </p:spPr>
        <p:txBody>
          <a:bodyPr>
            <a:normAutofit/>
          </a:bodyPr>
          <a:lstStyle/>
          <a:p>
            <a:r>
              <a:rPr lang="en-GB" sz="4800" b="1" dirty="0">
                <a:solidFill>
                  <a:srgbClr val="FFFFFF"/>
                </a:solidFill>
              </a:rPr>
              <a:t>Naming &amp; Accessing Variables</a:t>
            </a:r>
          </a:p>
        </p:txBody>
      </p:sp>
      <p:pic>
        <p:nvPicPr>
          <p:cNvPr id="4" name="Picture 3" descr="Icon&#10;&#10;Description automatically generated">
            <a:extLst>
              <a:ext uri="{FF2B5EF4-FFF2-40B4-BE49-F238E27FC236}">
                <a16:creationId xmlns:a16="http://schemas.microsoft.com/office/drawing/2014/main" id="{7AD73F44-A251-466D-A388-CF53569BDB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29837" y="-127590"/>
            <a:ext cx="1831064" cy="1831064"/>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6972" y="1734461"/>
            <a:ext cx="10584823" cy="4318386"/>
          </a:xfrm>
        </p:spPr>
        <p:txBody>
          <a:bodyPr>
            <a:normAutofit/>
          </a:bodyPr>
          <a:lstStyle/>
          <a:p>
            <a:pPr marL="342900" indent="-342900">
              <a:lnSpc>
                <a:spcPct val="100000"/>
              </a:lnSpc>
              <a:spcBef>
                <a:spcPts val="600"/>
              </a:spcBef>
              <a:tabLst>
                <a:tab pos="457200" algn="l"/>
              </a:tabLst>
            </a:pPr>
            <a:r>
              <a:rPr lang="en-GB" b="1" dirty="0">
                <a:solidFill>
                  <a:srgbClr val="212529"/>
                </a:solidFill>
              </a:rPr>
              <a:t>Names of variables </a:t>
            </a:r>
            <a:r>
              <a:rPr lang="en-GB" dirty="0">
                <a:solidFill>
                  <a:srgbClr val="212529"/>
                </a:solidFill>
              </a:rPr>
              <a:t>can only</a:t>
            </a:r>
            <a:r>
              <a:rPr lang="en-GB" i="0" dirty="0">
                <a:solidFill>
                  <a:srgbClr val="212529"/>
                </a:solidFill>
                <a:effectLst/>
              </a:rPr>
              <a:t> </a:t>
            </a:r>
            <a:r>
              <a:rPr lang="en-GB" b="1" i="0" dirty="0">
                <a:solidFill>
                  <a:srgbClr val="212529"/>
                </a:solidFill>
                <a:effectLst/>
              </a:rPr>
              <a:t>contain</a:t>
            </a:r>
            <a:r>
              <a:rPr lang="en-GB" i="0" dirty="0">
                <a:solidFill>
                  <a:srgbClr val="212529"/>
                </a:solidFill>
                <a:effectLst/>
              </a:rPr>
              <a:t> a </a:t>
            </a:r>
            <a:r>
              <a:rPr lang="en-GB" b="1" i="0" dirty="0">
                <a:solidFill>
                  <a:srgbClr val="212529"/>
                </a:solidFill>
                <a:effectLst/>
              </a:rPr>
              <a:t>string of characters,</a:t>
            </a:r>
            <a:r>
              <a:rPr lang="en-GB" b="1" dirty="0">
                <a:solidFill>
                  <a:srgbClr val="212529"/>
                </a:solidFill>
              </a:rPr>
              <a:t> numbers </a:t>
            </a:r>
            <a:r>
              <a:rPr lang="en-GB" dirty="0">
                <a:solidFill>
                  <a:srgbClr val="212529"/>
                </a:solidFill>
              </a:rPr>
              <a:t>and the </a:t>
            </a:r>
            <a:r>
              <a:rPr lang="en-GB" b="1" i="0" dirty="0">
                <a:solidFill>
                  <a:srgbClr val="212529"/>
                </a:solidFill>
                <a:effectLst/>
              </a:rPr>
              <a:t>underscore _ symbol</a:t>
            </a:r>
            <a:r>
              <a:rPr lang="en-GB" b="0" i="0" dirty="0">
                <a:solidFill>
                  <a:srgbClr val="212529"/>
                </a:solidFill>
                <a:effectLst/>
              </a:rPr>
              <a:t>.</a:t>
            </a:r>
            <a:endParaRPr lang="en-GB" i="0" dirty="0">
              <a:solidFill>
                <a:srgbClr val="212529"/>
              </a:solidFill>
              <a:effectLst/>
            </a:endParaRPr>
          </a:p>
          <a:p>
            <a:pPr marL="342900" indent="-342900">
              <a:lnSpc>
                <a:spcPct val="100000"/>
              </a:lnSpc>
              <a:spcBef>
                <a:spcPts val="600"/>
              </a:spcBef>
              <a:tabLst>
                <a:tab pos="457200" algn="l"/>
              </a:tabLst>
            </a:pPr>
            <a:r>
              <a:rPr lang="en-GB" b="0" i="0" dirty="0">
                <a:solidFill>
                  <a:srgbClr val="212529"/>
                </a:solidFill>
                <a:effectLst/>
              </a:rPr>
              <a:t>Variable names in bash are </a:t>
            </a:r>
            <a:r>
              <a:rPr lang="en-GB" b="1" i="0" dirty="0">
                <a:solidFill>
                  <a:srgbClr val="212529"/>
                </a:solidFill>
                <a:effectLst/>
                <a:highlight>
                  <a:srgbClr val="FFFF00"/>
                </a:highlight>
              </a:rPr>
              <a:t>case sensitive</a:t>
            </a:r>
            <a:r>
              <a:rPr lang="en-GB" b="0" i="0" dirty="0">
                <a:solidFill>
                  <a:srgbClr val="212529"/>
                </a:solidFill>
                <a:effectLst/>
              </a:rPr>
              <a:t>. </a:t>
            </a:r>
          </a:p>
          <a:p>
            <a:pPr marL="342900" indent="-342900">
              <a:lnSpc>
                <a:spcPct val="100000"/>
              </a:lnSpc>
              <a:spcBef>
                <a:spcPts val="600"/>
              </a:spcBef>
              <a:tabLst>
                <a:tab pos="457200" algn="l"/>
              </a:tabLst>
            </a:pPr>
            <a:r>
              <a:rPr lang="en-GB" b="1" i="0" dirty="0">
                <a:solidFill>
                  <a:srgbClr val="212529"/>
                </a:solidFill>
                <a:effectLst/>
              </a:rPr>
              <a:t>No spaces are permitted on either side of th</a:t>
            </a:r>
            <a:r>
              <a:rPr lang="en-GB" b="1" dirty="0">
                <a:solidFill>
                  <a:srgbClr val="212529"/>
                </a:solidFill>
              </a:rPr>
              <a:t>e equal</a:t>
            </a:r>
            <a:r>
              <a:rPr lang="en-GB" b="1" i="0" dirty="0">
                <a:solidFill>
                  <a:srgbClr val="212529"/>
                </a:solidFill>
                <a:effectLst/>
              </a:rPr>
              <a:t>=symbol </a:t>
            </a:r>
            <a:r>
              <a:rPr lang="en-GB" b="0" i="0" dirty="0">
                <a:solidFill>
                  <a:srgbClr val="212529"/>
                </a:solidFill>
                <a:effectLst/>
              </a:rPr>
              <a:t>when initializing variables.</a:t>
            </a:r>
          </a:p>
          <a:p>
            <a:pPr marL="342900" indent="-342900">
              <a:lnSpc>
                <a:spcPct val="100000"/>
              </a:lnSpc>
              <a:spcBef>
                <a:spcPts val="600"/>
              </a:spcBef>
              <a:tabLst>
                <a:tab pos="457200" algn="l"/>
              </a:tabLst>
            </a:pPr>
            <a:r>
              <a:rPr lang="en-GB" b="1" i="0" dirty="0">
                <a:solidFill>
                  <a:srgbClr val="000000"/>
                </a:solidFill>
                <a:effectLst/>
                <a:highlight>
                  <a:srgbClr val="FFFF00"/>
                </a:highlight>
              </a:rPr>
              <a:t>To access the variable value </a:t>
            </a:r>
            <a:r>
              <a:rPr lang="en-GB" b="0" i="0" dirty="0">
                <a:solidFill>
                  <a:srgbClr val="000000"/>
                </a:solidFill>
                <a:effectLst/>
                <a:highlight>
                  <a:srgbClr val="FFFF00"/>
                </a:highlight>
              </a:rPr>
              <a:t>in our code, we precede </a:t>
            </a:r>
            <a:r>
              <a:rPr lang="en-GB" dirty="0">
                <a:solidFill>
                  <a:srgbClr val="000000"/>
                </a:solidFill>
                <a:highlight>
                  <a:srgbClr val="FFFF00"/>
                </a:highlight>
              </a:rPr>
              <a:t>the variable</a:t>
            </a:r>
            <a:r>
              <a:rPr lang="en-GB" b="0" i="0" dirty="0">
                <a:solidFill>
                  <a:srgbClr val="000000"/>
                </a:solidFill>
                <a:effectLst/>
                <a:highlight>
                  <a:srgbClr val="FFFF00"/>
                </a:highlight>
              </a:rPr>
              <a:t> name with a dollar symbol ‘</a:t>
            </a:r>
            <a:r>
              <a:rPr lang="en-GB" b="1" i="0" dirty="0">
                <a:solidFill>
                  <a:srgbClr val="000000"/>
                </a:solidFill>
                <a:effectLst/>
                <a:highlight>
                  <a:srgbClr val="FFFF00"/>
                </a:highlight>
              </a:rPr>
              <a:t>$</a:t>
            </a:r>
            <a:r>
              <a:rPr lang="en-GB" dirty="0">
                <a:solidFill>
                  <a:srgbClr val="000000"/>
                </a:solidFill>
                <a:highlight>
                  <a:srgbClr val="FFFF00"/>
                </a:highlight>
              </a:rPr>
              <a:t>’.</a:t>
            </a:r>
          </a:p>
          <a:p>
            <a:pPr marL="342900" indent="-342900">
              <a:lnSpc>
                <a:spcPct val="100000"/>
              </a:lnSpc>
              <a:spcBef>
                <a:spcPts val="600"/>
              </a:spcBef>
              <a:tabLst>
                <a:tab pos="457200" algn="l"/>
              </a:tabLst>
            </a:pPr>
            <a:endParaRPr lang="en-GB" dirty="0">
              <a:solidFill>
                <a:srgbClr val="000000"/>
              </a:solidFill>
            </a:endParaRPr>
          </a:p>
        </p:txBody>
      </p:sp>
      <p:sp>
        <p:nvSpPr>
          <p:cNvPr id="7" name="TextBox 6">
            <a:extLst>
              <a:ext uri="{FF2B5EF4-FFF2-40B4-BE49-F238E27FC236}">
                <a16:creationId xmlns:a16="http://schemas.microsoft.com/office/drawing/2014/main" id="{AADED197-3E3E-F526-F5E2-C42AC818B4C3}"/>
              </a:ext>
            </a:extLst>
          </p:cNvPr>
          <p:cNvSpPr txBox="1"/>
          <p:nvPr/>
        </p:nvSpPr>
        <p:spPr>
          <a:xfrm>
            <a:off x="4744008" y="5235769"/>
            <a:ext cx="3608172" cy="1077218"/>
          </a:xfrm>
          <a:prstGeom prst="rect">
            <a:avLst/>
          </a:prstGeom>
          <a:noFill/>
        </p:spPr>
        <p:txBody>
          <a:bodyPr wrap="square" rtlCol="0">
            <a:spAutoFit/>
          </a:bodyPr>
          <a:lstStyle/>
          <a:p>
            <a:r>
              <a:rPr lang="en-GB" sz="3200" dirty="0">
                <a:solidFill>
                  <a:srgbClr val="0563C1"/>
                </a:solidFill>
                <a:highlight>
                  <a:srgbClr val="FFFF00"/>
                </a:highlight>
                <a:latin typeface="Courier New" panose="02070309020205020404" pitchFamily="49" charset="0"/>
                <a:cs typeface="Courier New" panose="02070309020205020404" pitchFamily="49" charset="0"/>
              </a:rPr>
              <a:t>var1="Tommy"</a:t>
            </a:r>
          </a:p>
          <a:p>
            <a:r>
              <a:rPr lang="en-GB" sz="3200" dirty="0">
                <a:solidFill>
                  <a:srgbClr val="0563C1"/>
                </a:solidFill>
                <a:highlight>
                  <a:srgbClr val="FFFF00"/>
                </a:highlight>
                <a:latin typeface="Courier New" panose="02070309020205020404" pitchFamily="49" charset="0"/>
                <a:cs typeface="Courier New" panose="02070309020205020404" pitchFamily="49" charset="0"/>
              </a:rPr>
              <a:t>echo </a:t>
            </a:r>
            <a:r>
              <a:rPr lang="en-GB" sz="3200" b="1" dirty="0">
                <a:solidFill>
                  <a:srgbClr val="0563C1"/>
                </a:solidFill>
                <a:highlight>
                  <a:srgbClr val="FFFF00"/>
                </a:highlight>
                <a:latin typeface="Courier New" panose="02070309020205020404" pitchFamily="49" charset="0"/>
                <a:cs typeface="Courier New" panose="02070309020205020404" pitchFamily="49" charset="0"/>
              </a:rPr>
              <a:t>$</a:t>
            </a:r>
            <a:r>
              <a:rPr lang="en-GB" sz="3200" dirty="0">
                <a:solidFill>
                  <a:srgbClr val="0563C1"/>
                </a:solidFill>
                <a:highlight>
                  <a:srgbClr val="FFFF00"/>
                </a:highlight>
                <a:latin typeface="Courier New" panose="02070309020205020404" pitchFamily="49" charset="0"/>
                <a:cs typeface="Courier New" panose="02070309020205020404" pitchFamily="49" charset="0"/>
              </a:rPr>
              <a:t>var1</a:t>
            </a:r>
          </a:p>
        </p:txBody>
      </p:sp>
    </p:spTree>
    <p:extLst>
      <p:ext uri="{BB962C8B-B14F-4D97-AF65-F5344CB8AC3E}">
        <p14:creationId xmlns:p14="http://schemas.microsoft.com/office/powerpoint/2010/main" val="1050548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88128" y="333835"/>
            <a:ext cx="8148861" cy="1033669"/>
          </a:xfrm>
        </p:spPr>
        <p:txBody>
          <a:bodyPr>
            <a:normAutofit/>
          </a:bodyPr>
          <a:lstStyle/>
          <a:p>
            <a:r>
              <a:rPr lang="en-GB" b="1" dirty="0">
                <a:highlight>
                  <a:srgbClr val="FFFF00"/>
                </a:highlight>
              </a:rPr>
              <a:t>Show:</a:t>
            </a:r>
            <a:r>
              <a:rPr lang="en-GB" b="1" dirty="0"/>
              <a:t> </a:t>
            </a:r>
            <a:r>
              <a:rPr lang="en-GB" b="1" dirty="0">
                <a:solidFill>
                  <a:schemeClr val="bg1"/>
                </a:solidFill>
              </a:rPr>
              <a:t>Accessing</a:t>
            </a:r>
            <a:r>
              <a:rPr lang="en-GB" b="1" dirty="0"/>
              <a:t> </a:t>
            </a:r>
            <a:r>
              <a:rPr lang="en-GB" b="1" dirty="0">
                <a:solidFill>
                  <a:srgbClr val="FFFFFF"/>
                </a:solidFill>
              </a:rPr>
              <a:t>Variables</a:t>
            </a:r>
          </a:p>
        </p:txBody>
      </p:sp>
      <p:pic>
        <p:nvPicPr>
          <p:cNvPr id="4" name="Picture 3" descr="Icon&#10;&#10;Description automatically generated">
            <a:extLst>
              <a:ext uri="{FF2B5EF4-FFF2-40B4-BE49-F238E27FC236}">
                <a16:creationId xmlns:a16="http://schemas.microsoft.com/office/drawing/2014/main" id="{7AD73F44-A251-466D-A388-CF53569BDB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4879" y="1578459"/>
            <a:ext cx="11547771" cy="5034606"/>
          </a:xfrm>
        </p:spPr>
        <p:txBody>
          <a:bodyPr>
            <a:normAutofit/>
          </a:bodyPr>
          <a:lstStyle/>
          <a:p>
            <a:pPr marL="342900" indent="-342900">
              <a:lnSpc>
                <a:spcPct val="100000"/>
              </a:lnSpc>
              <a:spcBef>
                <a:spcPts val="600"/>
              </a:spcBef>
              <a:tabLst>
                <a:tab pos="457200" algn="l"/>
              </a:tabLst>
            </a:pPr>
            <a:r>
              <a:rPr lang="en-GB" sz="2600" dirty="0"/>
              <a:t>As mentioned, to access a variable and output it’s value we place a dollar symbol before the variable name.</a:t>
            </a:r>
          </a:p>
          <a:p>
            <a:pPr marL="342900" indent="-342900">
              <a:lnSpc>
                <a:spcPct val="100000"/>
              </a:lnSpc>
              <a:spcBef>
                <a:spcPts val="600"/>
              </a:spcBef>
              <a:tabLst>
                <a:tab pos="457200" algn="l"/>
              </a:tabLst>
            </a:pPr>
            <a:r>
              <a:rPr lang="en-GB" sz="2600" dirty="0">
                <a:highlight>
                  <a:srgbClr val="FFFF00"/>
                </a:highlight>
              </a:rPr>
              <a:t>Show: Right click </a:t>
            </a:r>
            <a:r>
              <a:rPr lang="en-GB" sz="2600" b="1" dirty="0">
                <a:highlight>
                  <a:srgbClr val="FFFF00"/>
                </a:highlight>
              </a:rPr>
              <a:t>Git BASH HERE</a:t>
            </a:r>
            <a:r>
              <a:rPr lang="en-GB" sz="2600" dirty="0"/>
              <a:t> in File Explorer (OS 6 - Bash Scripts) folder</a:t>
            </a:r>
          </a:p>
          <a:p>
            <a:pPr marL="0" indent="0">
              <a:lnSpc>
                <a:spcPct val="100000"/>
              </a:lnSpc>
              <a:spcBef>
                <a:spcPts val="600"/>
              </a:spcBef>
              <a:buNone/>
              <a:tabLst>
                <a:tab pos="457200" algn="l"/>
              </a:tabLst>
            </a:pPr>
            <a:r>
              <a:rPr lang="en-GB" sz="2600" dirty="0">
                <a:solidFill>
                  <a:prstClr val="black"/>
                </a:solidFill>
                <a:highlight>
                  <a:srgbClr val="FFFF00"/>
                </a:highlight>
              </a:rPr>
              <a:t>File: </a:t>
            </a:r>
            <a:r>
              <a:rPr lang="en-GB" sz="2600" b="1" dirty="0">
                <a:solidFill>
                  <a:prstClr val="black"/>
                </a:solidFill>
                <a:highlight>
                  <a:srgbClr val="FFFF00"/>
                </a:highlight>
              </a:rPr>
              <a:t>./2Variables.sh</a:t>
            </a:r>
          </a:p>
          <a:p>
            <a:pPr marL="342900" indent="-342900">
              <a:lnSpc>
                <a:spcPct val="100000"/>
              </a:lnSpc>
              <a:spcBef>
                <a:spcPts val="600"/>
              </a:spcBef>
              <a:tabLst>
                <a:tab pos="457200" algn="l"/>
              </a:tabLst>
            </a:pPr>
            <a:endParaRPr lang="en-GB" b="0" i="0" dirty="0">
              <a:solidFill>
                <a:srgbClr val="212529"/>
              </a:solidFill>
              <a:effectLst/>
              <a:latin typeface="-apple-system"/>
            </a:endParaRPr>
          </a:p>
        </p:txBody>
      </p:sp>
      <p:graphicFrame>
        <p:nvGraphicFramePr>
          <p:cNvPr id="11" name="Table 12">
            <a:extLst>
              <a:ext uri="{FF2B5EF4-FFF2-40B4-BE49-F238E27FC236}">
                <a16:creationId xmlns:a16="http://schemas.microsoft.com/office/drawing/2014/main" id="{8CC894DB-C82C-4061-AE3F-7CE8742F579C}"/>
              </a:ext>
            </a:extLst>
          </p:cNvPr>
          <p:cNvGraphicFramePr>
            <a:graphicFrameLocks noGrp="1"/>
          </p:cNvGraphicFramePr>
          <p:nvPr>
            <p:extLst>
              <p:ext uri="{D42A27DB-BD31-4B8C-83A1-F6EECF244321}">
                <p14:modId xmlns:p14="http://schemas.microsoft.com/office/powerpoint/2010/main" val="1955238676"/>
              </p:ext>
            </p:extLst>
          </p:nvPr>
        </p:nvGraphicFramePr>
        <p:xfrm>
          <a:off x="688126" y="3483873"/>
          <a:ext cx="11380306" cy="457200"/>
        </p:xfrm>
        <a:graphic>
          <a:graphicData uri="http://schemas.openxmlformats.org/drawingml/2006/table">
            <a:tbl>
              <a:tblPr firstRow="1" bandRow="1">
                <a:tableStyleId>{5C22544A-7EE6-4342-B048-85BDC9FD1C3A}</a:tableStyleId>
              </a:tblPr>
              <a:tblGrid>
                <a:gridCol w="5690153">
                  <a:extLst>
                    <a:ext uri="{9D8B030D-6E8A-4147-A177-3AD203B41FA5}">
                      <a16:colId xmlns:a16="http://schemas.microsoft.com/office/drawing/2014/main" val="924816376"/>
                    </a:ext>
                  </a:extLst>
                </a:gridCol>
                <a:gridCol w="5690153">
                  <a:extLst>
                    <a:ext uri="{9D8B030D-6E8A-4147-A177-3AD203B41FA5}">
                      <a16:colId xmlns:a16="http://schemas.microsoft.com/office/drawing/2014/main" val="3797075165"/>
                    </a:ext>
                  </a:extLst>
                </a:gridCol>
              </a:tblGrid>
              <a:tr h="370840">
                <a:tc>
                  <a:txBody>
                    <a:bodyPr/>
                    <a:lstStyle/>
                    <a:p>
                      <a:pPr algn="ctr"/>
                      <a:r>
                        <a:rPr lang="en-GB" sz="2400" dirty="0">
                          <a:solidFill>
                            <a:schemeClr val="tx1"/>
                          </a:solidFill>
                        </a:rPr>
                        <a:t>Code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t>Output</a:t>
                      </a:r>
                    </a:p>
                  </a:txBody>
                  <a:tcPr>
                    <a:lnL w="12700" cap="flat" cmpd="sng" algn="ctr">
                      <a:solidFill>
                        <a:schemeClr val="tx1"/>
                      </a:solidFill>
                      <a:prstDash val="solid"/>
                      <a:round/>
                      <a:headEnd type="none" w="med" len="med"/>
                      <a:tailEnd type="none" w="med" len="med"/>
                    </a:lnL>
                    <a:solidFill>
                      <a:schemeClr val="tx1"/>
                    </a:solidFill>
                  </a:tcPr>
                </a:tc>
                <a:extLst>
                  <a:ext uri="{0D108BD9-81ED-4DB2-BD59-A6C34878D82A}">
                    <a16:rowId xmlns:a16="http://schemas.microsoft.com/office/drawing/2014/main" val="2702067278"/>
                  </a:ext>
                </a:extLst>
              </a:tr>
            </a:tbl>
          </a:graphicData>
        </a:graphic>
      </p:graphicFrame>
      <p:pic>
        <p:nvPicPr>
          <p:cNvPr id="5" name="Picture 4">
            <a:extLst>
              <a:ext uri="{FF2B5EF4-FFF2-40B4-BE49-F238E27FC236}">
                <a16:creationId xmlns:a16="http://schemas.microsoft.com/office/drawing/2014/main" id="{1FBD6C26-B44D-DD4C-1E0E-DFA4023D3348}"/>
              </a:ext>
            </a:extLst>
          </p:cNvPr>
          <p:cNvPicPr>
            <a:picLocks noChangeAspect="1"/>
          </p:cNvPicPr>
          <p:nvPr/>
        </p:nvPicPr>
        <p:blipFill>
          <a:blip r:embed="rId5"/>
          <a:stretch>
            <a:fillRect/>
          </a:stretch>
        </p:blipFill>
        <p:spPr>
          <a:xfrm>
            <a:off x="688126" y="4020984"/>
            <a:ext cx="10841830" cy="2517114"/>
          </a:xfrm>
          <a:prstGeom prst="rect">
            <a:avLst/>
          </a:prstGeom>
        </p:spPr>
      </p:pic>
      <p:pic>
        <p:nvPicPr>
          <p:cNvPr id="17" name="Picture 16">
            <a:extLst>
              <a:ext uri="{FF2B5EF4-FFF2-40B4-BE49-F238E27FC236}">
                <a16:creationId xmlns:a16="http://schemas.microsoft.com/office/drawing/2014/main" id="{020E9F4D-C968-D6FC-9D42-1FC0DEB3C742}"/>
              </a:ext>
            </a:extLst>
          </p:cNvPr>
          <p:cNvPicPr>
            <a:picLocks noChangeAspect="1"/>
          </p:cNvPicPr>
          <p:nvPr/>
        </p:nvPicPr>
        <p:blipFill rotWithShape="1">
          <a:blip r:embed="rId6"/>
          <a:srcRect t="5728" r="1590"/>
          <a:stretch/>
        </p:blipFill>
        <p:spPr>
          <a:xfrm>
            <a:off x="4565561" y="4152028"/>
            <a:ext cx="7502871" cy="431008"/>
          </a:xfrm>
          <a:prstGeom prst="rect">
            <a:avLst/>
          </a:prstGeom>
        </p:spPr>
      </p:pic>
    </p:spTree>
    <p:extLst>
      <p:ext uri="{BB962C8B-B14F-4D97-AF65-F5344CB8AC3E}">
        <p14:creationId xmlns:p14="http://schemas.microsoft.com/office/powerpoint/2010/main" val="27810869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29424" y="339286"/>
            <a:ext cx="9895951" cy="1033669"/>
          </a:xfrm>
        </p:spPr>
        <p:txBody>
          <a:bodyPr>
            <a:normAutofit/>
          </a:bodyPr>
          <a:lstStyle/>
          <a:p>
            <a:r>
              <a:rPr lang="en-GB" sz="5400" dirty="0">
                <a:solidFill>
                  <a:srgbClr val="FFFFFF"/>
                </a:solidFill>
              </a:rPr>
              <a:t>Bg. </a:t>
            </a:r>
            <a:r>
              <a:rPr lang="en-GB" sz="4800" dirty="0">
                <a:solidFill>
                  <a:srgbClr val="FFFFFF"/>
                </a:solidFill>
              </a:rPr>
              <a:t>Bash:</a:t>
            </a:r>
            <a:r>
              <a:rPr lang="en-GB" sz="6000" dirty="0">
                <a:solidFill>
                  <a:srgbClr val="FFFFFF"/>
                </a:solidFill>
              </a:rPr>
              <a:t> </a:t>
            </a:r>
            <a:r>
              <a:rPr lang="en-GB" sz="4800" b="1" dirty="0">
                <a:solidFill>
                  <a:srgbClr val="FFFFFF"/>
                </a:solidFill>
              </a:rPr>
              <a:t>Arithmetic</a:t>
            </a:r>
          </a:p>
        </p:txBody>
      </p:sp>
      <p:pic>
        <p:nvPicPr>
          <p:cNvPr id="4" name="Picture 3" descr="Icon&#10;&#10;Description automatically generated">
            <a:extLst>
              <a:ext uri="{FF2B5EF4-FFF2-40B4-BE49-F238E27FC236}">
                <a16:creationId xmlns:a16="http://schemas.microsoft.com/office/drawing/2014/main" id="{7AD73F44-A251-466D-A388-CF53569BDB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5" name="TextBox 4">
            <a:extLst>
              <a:ext uri="{FF2B5EF4-FFF2-40B4-BE49-F238E27FC236}">
                <a16:creationId xmlns:a16="http://schemas.microsoft.com/office/drawing/2014/main" id="{A9BA9D25-D5EE-4DE0-A684-01CE3D73BBA2}"/>
              </a:ext>
            </a:extLst>
          </p:cNvPr>
          <p:cNvSpPr txBox="1"/>
          <p:nvPr/>
        </p:nvSpPr>
        <p:spPr>
          <a:xfrm rot="19657094">
            <a:off x="10290445" y="1479508"/>
            <a:ext cx="907755" cy="126205"/>
          </a:xfrm>
          <a:prstGeom prst="rect">
            <a:avLst/>
          </a:prstGeom>
          <a:noFill/>
        </p:spPr>
        <p:txBody>
          <a:bodyPr wrap="square" rtlCol="0">
            <a:spAutoFit/>
          </a:bodyPr>
          <a:lstStyle/>
          <a:p>
            <a:pPr algn="ctr"/>
            <a:r>
              <a:rPr lang="en-GB" sz="200" dirty="0">
                <a:hlinkClick r:id="rId4" tooltip="https://commons.wikimedia.org/wiki/File:Bash_Logo_Colored.svg"/>
              </a:rPr>
              <a:t>This Photo</a:t>
            </a:r>
            <a:r>
              <a:rPr lang="en-GB" sz="200" dirty="0"/>
              <a:t> by Unknown Author is licensed under </a:t>
            </a:r>
            <a:r>
              <a:rPr lang="en-GB" sz="200" dirty="0">
                <a:hlinkClick r:id="rId5" tooltip="https://creativecommons.org/licenses/by-sa/3.0/"/>
              </a:rPr>
              <a:t>CC BY-SA</a:t>
            </a:r>
            <a:endParaRPr lang="en-GB" sz="2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7318" y="1660289"/>
            <a:ext cx="11547771" cy="5034606"/>
          </a:xfrm>
        </p:spPr>
        <p:txBody>
          <a:bodyPr>
            <a:normAutofit/>
          </a:bodyPr>
          <a:lstStyle/>
          <a:p>
            <a:pPr marL="342900" indent="-342900">
              <a:lnSpc>
                <a:spcPct val="100000"/>
              </a:lnSpc>
              <a:spcBef>
                <a:spcPts val="0"/>
              </a:spcBef>
              <a:spcAft>
                <a:spcPts val="600"/>
              </a:spcAft>
              <a:tabLst>
                <a:tab pos="457200" algn="l"/>
              </a:tabLst>
            </a:pPr>
            <a:r>
              <a:rPr lang="en-GB" sz="2400" dirty="0">
                <a:solidFill>
                  <a:srgbClr val="212529"/>
                </a:solidFill>
                <a:latin typeface="-apple-system"/>
              </a:rPr>
              <a:t>In case needed, Bash’s built-in</a:t>
            </a:r>
            <a:r>
              <a:rPr lang="en-GB" sz="2400" i="0" dirty="0">
                <a:solidFill>
                  <a:srgbClr val="212529"/>
                </a:solidFill>
                <a:effectLst/>
                <a:latin typeface="-apple-system"/>
              </a:rPr>
              <a:t> </a:t>
            </a:r>
            <a:r>
              <a:rPr lang="en-GB" sz="2400" b="1" i="0" dirty="0">
                <a:solidFill>
                  <a:srgbClr val="212529"/>
                </a:solidFill>
                <a:effectLst/>
                <a:latin typeface="-apple-system"/>
              </a:rPr>
              <a:t>‘let’</a:t>
            </a:r>
            <a:r>
              <a:rPr lang="en-GB" sz="2400" b="0" i="0" dirty="0">
                <a:solidFill>
                  <a:srgbClr val="212529"/>
                </a:solidFill>
                <a:effectLst/>
                <a:latin typeface="-apple-system"/>
              </a:rPr>
              <a:t> function allows us to do math.</a:t>
            </a:r>
          </a:p>
          <a:p>
            <a:pPr marL="342900" indent="-342900">
              <a:lnSpc>
                <a:spcPct val="100000"/>
              </a:lnSpc>
              <a:spcBef>
                <a:spcPts val="0"/>
              </a:spcBef>
              <a:spcAft>
                <a:spcPts val="600"/>
              </a:spcAft>
              <a:tabLst>
                <a:tab pos="457200" algn="l"/>
              </a:tabLst>
            </a:pPr>
            <a:r>
              <a:rPr lang="en-GB" sz="2400" b="0" i="0" dirty="0">
                <a:solidFill>
                  <a:srgbClr val="212529"/>
                </a:solidFill>
                <a:effectLst/>
                <a:latin typeface="-apple-system"/>
              </a:rPr>
              <a:t>Following the </a:t>
            </a:r>
            <a:r>
              <a:rPr lang="en-GB" sz="2400" b="1" i="0" dirty="0">
                <a:solidFill>
                  <a:srgbClr val="212529"/>
                </a:solidFill>
                <a:effectLst/>
                <a:latin typeface="-apple-system"/>
              </a:rPr>
              <a:t>let</a:t>
            </a:r>
            <a:r>
              <a:rPr lang="en-GB" sz="2400" b="0" i="0" dirty="0">
                <a:solidFill>
                  <a:srgbClr val="212529"/>
                </a:solidFill>
                <a:effectLst/>
                <a:latin typeface="-apple-system"/>
              </a:rPr>
              <a:t> keyword we </a:t>
            </a:r>
            <a:r>
              <a:rPr lang="en-GB" sz="2400" b="1" dirty="0">
                <a:solidFill>
                  <a:srgbClr val="212529"/>
                </a:solidFill>
                <a:latin typeface="-apple-system"/>
              </a:rPr>
              <a:t>create</a:t>
            </a:r>
            <a:r>
              <a:rPr lang="en-GB" sz="2400" b="1" i="0" dirty="0">
                <a:solidFill>
                  <a:srgbClr val="212529"/>
                </a:solidFill>
                <a:effectLst/>
                <a:latin typeface="-apple-system"/>
              </a:rPr>
              <a:t> a variable name to store the total</a:t>
            </a:r>
            <a:r>
              <a:rPr lang="en-GB" sz="2400" dirty="0">
                <a:solidFill>
                  <a:srgbClr val="212529"/>
                </a:solidFill>
                <a:latin typeface="-apple-system"/>
              </a:rPr>
              <a:t> of our sum.</a:t>
            </a:r>
            <a:endParaRPr lang="en-GB" sz="2400" b="0" i="0" dirty="0">
              <a:solidFill>
                <a:srgbClr val="212529"/>
              </a:solidFill>
              <a:effectLst/>
              <a:latin typeface="-apple-system"/>
            </a:endParaRPr>
          </a:p>
          <a:p>
            <a:pPr marL="342900" indent="-342900">
              <a:lnSpc>
                <a:spcPct val="100000"/>
              </a:lnSpc>
              <a:spcBef>
                <a:spcPts val="0"/>
              </a:spcBef>
              <a:spcAft>
                <a:spcPts val="600"/>
              </a:spcAft>
              <a:tabLst>
                <a:tab pos="457200" algn="l"/>
              </a:tabLst>
            </a:pPr>
            <a:r>
              <a:rPr lang="en-GB" sz="2400" b="0" i="0" dirty="0">
                <a:solidFill>
                  <a:srgbClr val="212529"/>
                </a:solidFill>
                <a:effectLst/>
                <a:latin typeface="-apple-system"/>
              </a:rPr>
              <a:t>Another useful function is ‘</a:t>
            </a:r>
            <a:r>
              <a:rPr lang="en-GB" sz="2400" b="1" i="0" dirty="0">
                <a:solidFill>
                  <a:srgbClr val="212529"/>
                </a:solidFill>
                <a:effectLst/>
                <a:latin typeface="-apple-system"/>
              </a:rPr>
              <a:t>expr</a:t>
            </a:r>
            <a:r>
              <a:rPr lang="en-GB" sz="2400" b="0" i="0" dirty="0">
                <a:solidFill>
                  <a:srgbClr val="212529"/>
                </a:solidFill>
                <a:effectLst/>
                <a:latin typeface="-apple-system"/>
              </a:rPr>
              <a:t>’ which outputs the math result directly to the terminal. There is no need to save the result to a variable when using </a:t>
            </a:r>
            <a:r>
              <a:rPr lang="en-GB" sz="2400" b="1" i="0" dirty="0">
                <a:solidFill>
                  <a:srgbClr val="212529"/>
                </a:solidFill>
                <a:effectLst/>
                <a:latin typeface="-apple-system"/>
              </a:rPr>
              <a:t>expr</a:t>
            </a:r>
            <a:r>
              <a:rPr lang="en-GB" sz="2400" b="0" i="0" dirty="0">
                <a:solidFill>
                  <a:srgbClr val="212529"/>
                </a:solidFill>
                <a:effectLst/>
                <a:latin typeface="-apple-system"/>
              </a:rPr>
              <a:t>. With </a:t>
            </a:r>
            <a:r>
              <a:rPr lang="en-GB" sz="2400" b="1" i="0" dirty="0">
                <a:solidFill>
                  <a:srgbClr val="212529"/>
                </a:solidFill>
                <a:effectLst/>
                <a:latin typeface="-apple-system"/>
              </a:rPr>
              <a:t>expr</a:t>
            </a:r>
            <a:r>
              <a:rPr lang="en-GB" sz="2400" b="0" i="0" dirty="0">
                <a:solidFill>
                  <a:srgbClr val="212529"/>
                </a:solidFill>
                <a:effectLst/>
                <a:latin typeface="-apple-system"/>
              </a:rPr>
              <a:t> there must be spaces between the numbers and operators.</a:t>
            </a:r>
          </a:p>
        </p:txBody>
      </p:sp>
      <p:pic>
        <p:nvPicPr>
          <p:cNvPr id="23" name="Picture 22">
            <a:extLst>
              <a:ext uri="{FF2B5EF4-FFF2-40B4-BE49-F238E27FC236}">
                <a16:creationId xmlns:a16="http://schemas.microsoft.com/office/drawing/2014/main" id="{1760E1F9-FD47-4CC1-BAE2-FB2540437CC0}"/>
              </a:ext>
            </a:extLst>
          </p:cNvPr>
          <p:cNvPicPr>
            <a:picLocks noChangeAspect="1"/>
          </p:cNvPicPr>
          <p:nvPr/>
        </p:nvPicPr>
        <p:blipFill>
          <a:blip r:embed="rId6"/>
          <a:stretch>
            <a:fillRect/>
          </a:stretch>
        </p:blipFill>
        <p:spPr>
          <a:xfrm>
            <a:off x="3743699" y="3832664"/>
            <a:ext cx="2781300" cy="2686050"/>
          </a:xfrm>
          <a:prstGeom prst="rect">
            <a:avLst/>
          </a:prstGeom>
        </p:spPr>
      </p:pic>
      <p:pic>
        <p:nvPicPr>
          <p:cNvPr id="25" name="Picture 24">
            <a:extLst>
              <a:ext uri="{FF2B5EF4-FFF2-40B4-BE49-F238E27FC236}">
                <a16:creationId xmlns:a16="http://schemas.microsoft.com/office/drawing/2014/main" id="{070BC257-CE68-4D43-990B-C9FD4666B747}"/>
              </a:ext>
            </a:extLst>
          </p:cNvPr>
          <p:cNvPicPr>
            <a:picLocks noChangeAspect="1"/>
          </p:cNvPicPr>
          <p:nvPr/>
        </p:nvPicPr>
        <p:blipFill rotWithShape="1">
          <a:blip r:embed="rId7"/>
          <a:srcRect t="21930"/>
          <a:stretch/>
        </p:blipFill>
        <p:spPr>
          <a:xfrm>
            <a:off x="6701464" y="3885465"/>
            <a:ext cx="3542046" cy="1726293"/>
          </a:xfrm>
          <a:prstGeom prst="rect">
            <a:avLst/>
          </a:prstGeom>
        </p:spPr>
      </p:pic>
      <p:graphicFrame>
        <p:nvGraphicFramePr>
          <p:cNvPr id="9" name="Table 8">
            <a:extLst>
              <a:ext uri="{FF2B5EF4-FFF2-40B4-BE49-F238E27FC236}">
                <a16:creationId xmlns:a16="http://schemas.microsoft.com/office/drawing/2014/main" id="{88231312-0EBC-4401-9E21-8ABC4327B90C}"/>
              </a:ext>
            </a:extLst>
          </p:cNvPr>
          <p:cNvGraphicFramePr>
            <a:graphicFrameLocks noGrp="1"/>
          </p:cNvGraphicFramePr>
          <p:nvPr>
            <p:extLst>
              <p:ext uri="{D42A27DB-BD31-4B8C-83A1-F6EECF244321}">
                <p14:modId xmlns:p14="http://schemas.microsoft.com/office/powerpoint/2010/main" val="3729827063"/>
              </p:ext>
            </p:extLst>
          </p:nvPr>
        </p:nvGraphicFramePr>
        <p:xfrm>
          <a:off x="6595928" y="3407241"/>
          <a:ext cx="3790324" cy="518160"/>
        </p:xfrm>
        <a:graphic>
          <a:graphicData uri="http://schemas.openxmlformats.org/drawingml/2006/table">
            <a:tbl>
              <a:tblPr firstRow="1" bandRow="1">
                <a:tableStyleId>{5C22544A-7EE6-4342-B048-85BDC9FD1C3A}</a:tableStyleId>
              </a:tblPr>
              <a:tblGrid>
                <a:gridCol w="3790324">
                  <a:extLst>
                    <a:ext uri="{9D8B030D-6E8A-4147-A177-3AD203B41FA5}">
                      <a16:colId xmlns:a16="http://schemas.microsoft.com/office/drawing/2014/main" val="977432666"/>
                    </a:ext>
                  </a:extLst>
                </a:gridCol>
              </a:tblGrid>
              <a:tr h="42928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Output</a:t>
                      </a:r>
                    </a:p>
                  </a:txBody>
                  <a:tcPr>
                    <a:solidFill>
                      <a:schemeClr val="tx1">
                        <a:alpha val="99000"/>
                      </a:schemeClr>
                    </a:solidFill>
                  </a:tcPr>
                </a:tc>
                <a:extLst>
                  <a:ext uri="{0D108BD9-81ED-4DB2-BD59-A6C34878D82A}">
                    <a16:rowId xmlns:a16="http://schemas.microsoft.com/office/drawing/2014/main" val="2675149180"/>
                  </a:ext>
                </a:extLst>
              </a:tr>
            </a:tbl>
          </a:graphicData>
        </a:graphic>
      </p:graphicFrame>
    </p:spTree>
    <p:extLst>
      <p:ext uri="{BB962C8B-B14F-4D97-AF65-F5344CB8AC3E}">
        <p14:creationId xmlns:p14="http://schemas.microsoft.com/office/powerpoint/2010/main" val="3454231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7A1336-B603-1524-9B51-BE5828E9C9B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B78B5D-3DCD-CA1C-A4F1-425F0ECA74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A05301-CDA8-DC44-ABE0-9C0BAFC7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E1316A3-C7CF-D974-1D5C-5EA276AF4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60E3528-6189-1D01-C79C-F58765EBAB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E649305-6FF1-8E92-511A-04A31A69CF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3478C7-937C-581B-CB26-022B890D0C14}"/>
              </a:ext>
            </a:extLst>
          </p:cNvPr>
          <p:cNvSpPr>
            <a:spLocks noGrp="1"/>
          </p:cNvSpPr>
          <p:nvPr>
            <p:ph type="title"/>
          </p:nvPr>
        </p:nvSpPr>
        <p:spPr>
          <a:xfrm>
            <a:off x="629424" y="339286"/>
            <a:ext cx="9895951" cy="1033669"/>
          </a:xfrm>
        </p:spPr>
        <p:txBody>
          <a:bodyPr>
            <a:normAutofit/>
          </a:bodyPr>
          <a:lstStyle/>
          <a:p>
            <a:r>
              <a:rPr lang="en-GB" sz="6000" dirty="0">
                <a:solidFill>
                  <a:srgbClr val="FFFFFF"/>
                </a:solidFill>
              </a:rPr>
              <a:t>Bg. </a:t>
            </a:r>
            <a:r>
              <a:rPr lang="en-GB" sz="4800" b="1" dirty="0">
                <a:solidFill>
                  <a:srgbClr val="FFFFFF"/>
                </a:solidFill>
              </a:rPr>
              <a:t>Arithmetic cont...</a:t>
            </a:r>
          </a:p>
        </p:txBody>
      </p:sp>
      <p:pic>
        <p:nvPicPr>
          <p:cNvPr id="4" name="Picture 3" descr="Icon&#10;&#10;Description automatically generated">
            <a:extLst>
              <a:ext uri="{FF2B5EF4-FFF2-40B4-BE49-F238E27FC236}">
                <a16:creationId xmlns:a16="http://schemas.microsoft.com/office/drawing/2014/main" id="{9C19808F-E501-0870-63D4-7500BB7C1E9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5" name="TextBox 4">
            <a:extLst>
              <a:ext uri="{FF2B5EF4-FFF2-40B4-BE49-F238E27FC236}">
                <a16:creationId xmlns:a16="http://schemas.microsoft.com/office/drawing/2014/main" id="{E28AC4F6-ADDE-B834-08A7-74BF47B2E67A}"/>
              </a:ext>
            </a:extLst>
          </p:cNvPr>
          <p:cNvSpPr txBox="1"/>
          <p:nvPr/>
        </p:nvSpPr>
        <p:spPr>
          <a:xfrm rot="19657094">
            <a:off x="10290445" y="1479508"/>
            <a:ext cx="907755" cy="126205"/>
          </a:xfrm>
          <a:prstGeom prst="rect">
            <a:avLst/>
          </a:prstGeom>
          <a:noFill/>
        </p:spPr>
        <p:txBody>
          <a:bodyPr wrap="square" rtlCol="0">
            <a:spAutoFit/>
          </a:bodyPr>
          <a:lstStyle/>
          <a:p>
            <a:pPr algn="ctr"/>
            <a:r>
              <a:rPr lang="en-GB" sz="200" dirty="0">
                <a:hlinkClick r:id="rId4" tooltip="https://commons.wikimedia.org/wiki/File:Bash_Logo_Colored.svg"/>
              </a:rPr>
              <a:t>This Photo</a:t>
            </a:r>
            <a:r>
              <a:rPr lang="en-GB" sz="200" dirty="0"/>
              <a:t> by Unknown Author is licensed under </a:t>
            </a:r>
            <a:r>
              <a:rPr lang="en-GB" sz="200" dirty="0">
                <a:hlinkClick r:id="rId5" tooltip="https://creativecommons.org/licenses/by-sa/3.0/"/>
              </a:rPr>
              <a:t>CC BY-SA</a:t>
            </a:r>
            <a:endParaRPr lang="en-GB" sz="200" dirty="0"/>
          </a:p>
        </p:txBody>
      </p:sp>
      <p:sp>
        <p:nvSpPr>
          <p:cNvPr id="15" name="Content Placeholder 2">
            <a:extLst>
              <a:ext uri="{FF2B5EF4-FFF2-40B4-BE49-F238E27FC236}">
                <a16:creationId xmlns:a16="http://schemas.microsoft.com/office/drawing/2014/main" id="{4C522C76-898D-6100-4F95-8FC2EF1506DF}"/>
              </a:ext>
            </a:extLst>
          </p:cNvPr>
          <p:cNvSpPr>
            <a:spLocks noGrp="1"/>
          </p:cNvSpPr>
          <p:nvPr>
            <p:ph idx="1"/>
          </p:nvPr>
        </p:nvSpPr>
        <p:spPr>
          <a:xfrm>
            <a:off x="157318" y="1660289"/>
            <a:ext cx="11547771" cy="5034606"/>
          </a:xfrm>
        </p:spPr>
        <p:txBody>
          <a:bodyPr>
            <a:normAutofit/>
          </a:bodyPr>
          <a:lstStyle/>
          <a:p>
            <a:pPr marL="342900" indent="-342900">
              <a:lnSpc>
                <a:spcPct val="100000"/>
              </a:lnSpc>
              <a:spcBef>
                <a:spcPts val="0"/>
              </a:spcBef>
              <a:spcAft>
                <a:spcPts val="600"/>
              </a:spcAft>
              <a:tabLst>
                <a:tab pos="457200" algn="l"/>
              </a:tabLst>
            </a:pPr>
            <a:r>
              <a:rPr lang="en-GB" sz="2400" dirty="0">
                <a:solidFill>
                  <a:srgbClr val="212529"/>
                </a:solidFill>
                <a:latin typeface="-apple-system"/>
              </a:rPr>
              <a:t>If </a:t>
            </a:r>
            <a:r>
              <a:rPr lang="en-US" sz="2400" dirty="0">
                <a:solidFill>
                  <a:srgbClr val="212529"/>
                </a:solidFill>
                <a:latin typeface="-apple-system"/>
              </a:rPr>
              <a:t>Bash does not have native integer types in variables. Everything is text/strings.</a:t>
            </a:r>
          </a:p>
          <a:p>
            <a:pPr marL="342900" indent="-342900">
              <a:lnSpc>
                <a:spcPct val="100000"/>
              </a:lnSpc>
              <a:spcBef>
                <a:spcPts val="0"/>
              </a:spcBef>
              <a:spcAft>
                <a:spcPts val="600"/>
              </a:spcAft>
              <a:tabLst>
                <a:tab pos="457200" algn="l"/>
              </a:tabLst>
            </a:pPr>
            <a:r>
              <a:rPr lang="en-US" sz="2400" dirty="0">
                <a:solidFill>
                  <a:srgbClr val="212529"/>
                </a:solidFill>
                <a:latin typeface="-apple-system"/>
              </a:rPr>
              <a:t>The only time Bash treats something as an integer is when we use it in double parenthesis brackets.</a:t>
            </a:r>
          </a:p>
          <a:p>
            <a:pPr marL="342900" indent="-342900">
              <a:lnSpc>
                <a:spcPct val="100000"/>
              </a:lnSpc>
              <a:spcBef>
                <a:spcPts val="0"/>
              </a:spcBef>
              <a:spcAft>
                <a:spcPts val="600"/>
              </a:spcAft>
              <a:tabLst>
                <a:tab pos="457200" algn="l"/>
              </a:tabLst>
            </a:pPr>
            <a:r>
              <a:rPr lang="en-GB" sz="2400" kern="100" dirty="0">
                <a:ea typeface="DengXian" panose="02010600030101010101" pitchFamily="2" charset="-122"/>
                <a:cs typeface="Times New Roman" panose="02020603050405020304" pitchFamily="18" charset="0"/>
              </a:rPr>
              <a:t>In this case, Bash will automatically consider the data type we use, and if we assign a numeric value to a variable, </a:t>
            </a:r>
            <a:r>
              <a:rPr lang="en-GB" sz="2400" b="1" kern="100" dirty="0">
                <a:ea typeface="DengXian" panose="02010600030101010101" pitchFamily="2" charset="-122"/>
                <a:cs typeface="Times New Roman" panose="02020603050405020304" pitchFamily="18" charset="0"/>
              </a:rPr>
              <a:t>it will work as integer</a:t>
            </a:r>
            <a:r>
              <a:rPr lang="en-GB" sz="2400" kern="100" dirty="0">
                <a:ea typeface="DengXian" panose="02010600030101010101" pitchFamily="2" charset="-122"/>
                <a:cs typeface="Times New Roman" panose="02020603050405020304" pitchFamily="18" charset="0"/>
              </a:rPr>
              <a:t>.</a:t>
            </a:r>
            <a:endParaRPr lang="en-GB" sz="2400" dirty="0">
              <a:solidFill>
                <a:srgbClr val="040C28"/>
              </a:solidFill>
              <a:ea typeface="DengXian" panose="02010600030101010101" pitchFamily="2" charset="-122"/>
              <a:cs typeface="Calibri" panose="020F0502020204030204" pitchFamily="34" charset="0"/>
            </a:endParaRPr>
          </a:p>
          <a:p>
            <a:pPr marL="342900" indent="-342900">
              <a:lnSpc>
                <a:spcPct val="100000"/>
              </a:lnSpc>
              <a:spcBef>
                <a:spcPts val="0"/>
              </a:spcBef>
              <a:spcAft>
                <a:spcPts val="600"/>
              </a:spcAft>
              <a:tabLst>
                <a:tab pos="457200" algn="l"/>
              </a:tabLst>
            </a:pPr>
            <a:endParaRPr lang="en-US" sz="2400" dirty="0">
              <a:solidFill>
                <a:srgbClr val="212529"/>
              </a:solidFill>
              <a:latin typeface="-apple-system"/>
            </a:endParaRPr>
          </a:p>
          <a:p>
            <a:pPr marL="342900" indent="-342900">
              <a:lnSpc>
                <a:spcPct val="100000"/>
              </a:lnSpc>
              <a:spcBef>
                <a:spcPts val="0"/>
              </a:spcBef>
              <a:spcAft>
                <a:spcPts val="600"/>
              </a:spcAft>
              <a:tabLst>
                <a:tab pos="457200" algn="l"/>
              </a:tabLst>
            </a:pPr>
            <a:endParaRPr lang="en-GB" sz="2400" b="0" i="0" dirty="0">
              <a:solidFill>
                <a:srgbClr val="212529"/>
              </a:solidFill>
              <a:effectLst/>
              <a:latin typeface="-apple-system"/>
            </a:endParaRPr>
          </a:p>
        </p:txBody>
      </p:sp>
      <p:graphicFrame>
        <p:nvGraphicFramePr>
          <p:cNvPr id="9" name="Table 8">
            <a:extLst>
              <a:ext uri="{FF2B5EF4-FFF2-40B4-BE49-F238E27FC236}">
                <a16:creationId xmlns:a16="http://schemas.microsoft.com/office/drawing/2014/main" id="{FB289694-6A1E-D66F-47FB-CFE8B5FCD67B}"/>
              </a:ext>
            </a:extLst>
          </p:cNvPr>
          <p:cNvGraphicFramePr>
            <a:graphicFrameLocks noGrp="1"/>
          </p:cNvGraphicFramePr>
          <p:nvPr>
            <p:extLst>
              <p:ext uri="{D42A27DB-BD31-4B8C-83A1-F6EECF244321}">
                <p14:modId xmlns:p14="http://schemas.microsoft.com/office/powerpoint/2010/main" val="229661152"/>
              </p:ext>
            </p:extLst>
          </p:nvPr>
        </p:nvGraphicFramePr>
        <p:xfrm>
          <a:off x="6464459" y="3700609"/>
          <a:ext cx="3790324" cy="518160"/>
        </p:xfrm>
        <a:graphic>
          <a:graphicData uri="http://schemas.openxmlformats.org/drawingml/2006/table">
            <a:tbl>
              <a:tblPr firstRow="1" bandRow="1">
                <a:tableStyleId>{5C22544A-7EE6-4342-B048-85BDC9FD1C3A}</a:tableStyleId>
              </a:tblPr>
              <a:tblGrid>
                <a:gridCol w="3790324">
                  <a:extLst>
                    <a:ext uri="{9D8B030D-6E8A-4147-A177-3AD203B41FA5}">
                      <a16:colId xmlns:a16="http://schemas.microsoft.com/office/drawing/2014/main" val="977432666"/>
                    </a:ext>
                  </a:extLst>
                </a:gridCol>
              </a:tblGrid>
              <a:tr h="42928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Output</a:t>
                      </a:r>
                    </a:p>
                  </a:txBody>
                  <a:tcPr>
                    <a:solidFill>
                      <a:schemeClr val="tx1">
                        <a:alpha val="99000"/>
                      </a:schemeClr>
                    </a:solidFill>
                  </a:tcPr>
                </a:tc>
                <a:extLst>
                  <a:ext uri="{0D108BD9-81ED-4DB2-BD59-A6C34878D82A}">
                    <a16:rowId xmlns:a16="http://schemas.microsoft.com/office/drawing/2014/main" val="2675149180"/>
                  </a:ext>
                </a:extLst>
              </a:tr>
            </a:tbl>
          </a:graphicData>
        </a:graphic>
      </p:graphicFrame>
      <p:pic>
        <p:nvPicPr>
          <p:cNvPr id="17" name="Picture 16">
            <a:extLst>
              <a:ext uri="{FF2B5EF4-FFF2-40B4-BE49-F238E27FC236}">
                <a16:creationId xmlns:a16="http://schemas.microsoft.com/office/drawing/2014/main" id="{B10CB928-818D-F964-8FD1-7C8BF86EDF93}"/>
              </a:ext>
            </a:extLst>
          </p:cNvPr>
          <p:cNvPicPr>
            <a:picLocks noChangeAspect="1"/>
          </p:cNvPicPr>
          <p:nvPr/>
        </p:nvPicPr>
        <p:blipFill>
          <a:blip r:embed="rId6"/>
          <a:stretch>
            <a:fillRect/>
          </a:stretch>
        </p:blipFill>
        <p:spPr>
          <a:xfrm>
            <a:off x="914400" y="3798136"/>
            <a:ext cx="4525661" cy="2896759"/>
          </a:xfrm>
          <a:prstGeom prst="rect">
            <a:avLst/>
          </a:prstGeom>
        </p:spPr>
      </p:pic>
      <p:pic>
        <p:nvPicPr>
          <p:cNvPr id="19" name="Picture 18">
            <a:extLst>
              <a:ext uri="{FF2B5EF4-FFF2-40B4-BE49-F238E27FC236}">
                <a16:creationId xmlns:a16="http://schemas.microsoft.com/office/drawing/2014/main" id="{0108C147-3D0D-6759-2012-88E523BE6FD0}"/>
              </a:ext>
            </a:extLst>
          </p:cNvPr>
          <p:cNvPicPr>
            <a:picLocks noChangeAspect="1"/>
          </p:cNvPicPr>
          <p:nvPr/>
        </p:nvPicPr>
        <p:blipFill>
          <a:blip r:embed="rId7"/>
          <a:stretch>
            <a:fillRect/>
          </a:stretch>
        </p:blipFill>
        <p:spPr>
          <a:xfrm>
            <a:off x="7988788" y="4447215"/>
            <a:ext cx="741666" cy="1500991"/>
          </a:xfrm>
          <a:prstGeom prst="rect">
            <a:avLst/>
          </a:prstGeom>
        </p:spPr>
      </p:pic>
    </p:spTree>
    <p:extLst>
      <p:ext uri="{BB962C8B-B14F-4D97-AF65-F5344CB8AC3E}">
        <p14:creationId xmlns:p14="http://schemas.microsoft.com/office/powerpoint/2010/main" val="3547028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highlight>
                  <a:srgbClr val="FFFF00"/>
                </a:highlight>
              </a:rPr>
              <a:t>Show:</a:t>
            </a:r>
            <a:r>
              <a:rPr lang="en-GB" b="1" dirty="0"/>
              <a:t> </a:t>
            </a:r>
            <a:r>
              <a:rPr lang="en-GB" b="1" dirty="0">
                <a:solidFill>
                  <a:srgbClr val="FFFFFF"/>
                </a:solidFill>
              </a:rPr>
              <a:t>User input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9270" y="1641257"/>
            <a:ext cx="11732646" cy="5034606"/>
          </a:xfrm>
        </p:spPr>
        <p:txBody>
          <a:bodyPr>
            <a:normAutofit/>
          </a:bodyPr>
          <a:lstStyle/>
          <a:p>
            <a:pPr marL="342900" indent="-342900">
              <a:lnSpc>
                <a:spcPct val="100000"/>
              </a:lnSpc>
              <a:spcBef>
                <a:spcPts val="0"/>
              </a:spcBef>
              <a:spcAft>
                <a:spcPts val="600"/>
              </a:spcAft>
              <a:tabLst>
                <a:tab pos="457200" algn="l"/>
              </a:tabLst>
            </a:pPr>
            <a:r>
              <a:rPr lang="en-GB" sz="2600" dirty="0"/>
              <a:t>The </a:t>
            </a:r>
            <a:r>
              <a:rPr lang="en-GB" sz="2600" b="1" dirty="0"/>
              <a:t>read command </a:t>
            </a:r>
            <a:r>
              <a:rPr lang="en-GB" sz="2600" dirty="0"/>
              <a:t>takes </a:t>
            </a:r>
            <a:r>
              <a:rPr lang="en-GB" sz="2600" b="1" dirty="0"/>
              <a:t>user input </a:t>
            </a:r>
            <a:r>
              <a:rPr lang="en-GB" sz="2600" dirty="0"/>
              <a:t>from the keyboard and assigns it as a value to the variable name we declare after the </a:t>
            </a:r>
            <a:r>
              <a:rPr lang="en-GB" sz="2600" b="1" dirty="0"/>
              <a:t>read command</a:t>
            </a:r>
            <a:r>
              <a:rPr lang="en-GB" sz="2600" dirty="0"/>
              <a:t>: </a:t>
            </a:r>
            <a:r>
              <a:rPr lang="en-GB" sz="2600" b="1" dirty="0" err="1"/>
              <a:t>Hero_name</a:t>
            </a:r>
            <a:r>
              <a:rPr lang="en-GB" sz="2600" dirty="0"/>
              <a:t>.</a:t>
            </a:r>
            <a:r>
              <a:rPr lang="en-GB" sz="2600" b="1" dirty="0"/>
              <a:t> </a:t>
            </a:r>
          </a:p>
          <a:p>
            <a:pPr marL="342900" indent="-342900">
              <a:lnSpc>
                <a:spcPct val="100000"/>
              </a:lnSpc>
              <a:spcBef>
                <a:spcPts val="0"/>
              </a:spcBef>
              <a:spcAft>
                <a:spcPts val="600"/>
              </a:spcAft>
              <a:tabLst>
                <a:tab pos="457200" algn="l"/>
              </a:tabLst>
            </a:pPr>
            <a:r>
              <a:rPr lang="en-GB" sz="2600" dirty="0"/>
              <a:t>Bash will </a:t>
            </a:r>
            <a:r>
              <a:rPr lang="en-GB" sz="2600" b="1" dirty="0"/>
              <a:t>pause and wait for the user </a:t>
            </a:r>
            <a:r>
              <a:rPr lang="en-GB" sz="2600" dirty="0"/>
              <a:t>to enter input.</a:t>
            </a:r>
          </a:p>
          <a:p>
            <a:pPr marL="342900" indent="-342900">
              <a:lnSpc>
                <a:spcPct val="100000"/>
              </a:lnSpc>
              <a:spcBef>
                <a:spcPts val="0"/>
              </a:spcBef>
              <a:spcAft>
                <a:spcPts val="600"/>
              </a:spcAft>
              <a:tabLst>
                <a:tab pos="457200" algn="l"/>
              </a:tabLst>
            </a:pPr>
            <a:r>
              <a:rPr lang="en-GB" sz="2600" dirty="0"/>
              <a:t>We </a:t>
            </a:r>
            <a:r>
              <a:rPr lang="en-GB" sz="2600" b="1" dirty="0"/>
              <a:t>echo</a:t>
            </a:r>
            <a:r>
              <a:rPr lang="en-GB" sz="2600" dirty="0"/>
              <a:t> out the user input by using the variable name.</a:t>
            </a:r>
          </a:p>
          <a:p>
            <a:pPr marL="342900" indent="-342900">
              <a:lnSpc>
                <a:spcPct val="100000"/>
              </a:lnSpc>
              <a:spcBef>
                <a:spcPts val="0"/>
              </a:spcBef>
              <a:spcAft>
                <a:spcPts val="600"/>
              </a:spcAft>
              <a:tabLst>
                <a:tab pos="457200" algn="l"/>
              </a:tabLst>
            </a:pPr>
            <a:r>
              <a:rPr lang="en-GB" sz="2600" dirty="0"/>
              <a:t>Commonly used to ask users to enter their </a:t>
            </a:r>
            <a:r>
              <a:rPr lang="en-GB" sz="2600" b="1" dirty="0"/>
              <a:t>Usernames and passwords</a:t>
            </a:r>
            <a:r>
              <a:rPr lang="en-GB" sz="2600" dirty="0"/>
              <a:t>.</a:t>
            </a:r>
          </a:p>
          <a:p>
            <a:pPr marL="342900" indent="-342900">
              <a:lnSpc>
                <a:spcPct val="100000"/>
              </a:lnSpc>
              <a:spcBef>
                <a:spcPts val="0"/>
              </a:spcBef>
              <a:spcAft>
                <a:spcPts val="600"/>
              </a:spcAft>
              <a:tabLst>
                <a:tab pos="457200" algn="l"/>
              </a:tabLst>
            </a:pPr>
            <a:r>
              <a:rPr lang="en-GB" dirty="0"/>
              <a:t>Syntax: </a:t>
            </a:r>
            <a:r>
              <a:rPr lang="en-GB" b="1" i="0" dirty="0">
                <a:solidFill>
                  <a:srgbClr val="0563C1"/>
                </a:solidFill>
                <a:effectLst/>
                <a:latin typeface="Courier New" panose="02070309020205020404" pitchFamily="49" charset="0"/>
                <a:cs typeface="Courier New" panose="02070309020205020404" pitchFamily="49" charset="0"/>
              </a:rPr>
              <a:t>read</a:t>
            </a:r>
            <a:r>
              <a:rPr lang="en-GB" b="0" i="0" dirty="0">
                <a:solidFill>
                  <a:srgbClr val="0563C1"/>
                </a:solidFill>
                <a:effectLst/>
                <a:latin typeface="Courier New" panose="02070309020205020404" pitchFamily="49" charset="0"/>
                <a:cs typeface="Courier New" panose="02070309020205020404" pitchFamily="49" charset="0"/>
              </a:rPr>
              <a:t> </a:t>
            </a:r>
            <a:r>
              <a:rPr lang="en-GB" b="0" i="0" dirty="0" err="1">
                <a:solidFill>
                  <a:srgbClr val="0563C1"/>
                </a:solidFill>
                <a:effectLst/>
                <a:latin typeface="Courier New" panose="02070309020205020404" pitchFamily="49" charset="0"/>
                <a:cs typeface="Courier New" panose="02070309020205020404" pitchFamily="49" charset="0"/>
              </a:rPr>
              <a:t>variable_name</a:t>
            </a:r>
            <a:r>
              <a:rPr lang="en-GB" b="0" i="0" dirty="0">
                <a:solidFill>
                  <a:srgbClr val="0563C1"/>
                </a:solidFill>
                <a:effectLst/>
                <a:latin typeface="Courier New" panose="02070309020205020404" pitchFamily="49" charset="0"/>
                <a:cs typeface="Courier New" panose="02070309020205020404" pitchFamily="49" charset="0"/>
              </a:rPr>
              <a:t>. </a:t>
            </a:r>
            <a:r>
              <a:rPr lang="en-GB" dirty="0">
                <a:highlight>
                  <a:srgbClr val="FFFF00"/>
                </a:highlight>
              </a:rPr>
              <a:t>Show file: </a:t>
            </a:r>
            <a:r>
              <a:rPr lang="en-GB" b="1" dirty="0">
                <a:highlight>
                  <a:srgbClr val="FFFF00"/>
                </a:highlight>
              </a:rPr>
              <a:t>./3Input.sh</a:t>
            </a:r>
          </a:p>
          <a:p>
            <a:pPr marL="342900" indent="-342900">
              <a:lnSpc>
                <a:spcPct val="100000"/>
              </a:lnSpc>
              <a:spcBef>
                <a:spcPts val="0"/>
              </a:spcBef>
              <a:spcAft>
                <a:spcPts val="600"/>
              </a:spcAft>
              <a:tabLst>
                <a:tab pos="457200" algn="l"/>
              </a:tabLst>
            </a:pPr>
            <a:endParaRPr lang="en-GB" dirty="0"/>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pic>
        <p:nvPicPr>
          <p:cNvPr id="5" name="Picture 4">
            <a:extLst>
              <a:ext uri="{FF2B5EF4-FFF2-40B4-BE49-F238E27FC236}">
                <a16:creationId xmlns:a16="http://schemas.microsoft.com/office/drawing/2014/main" id="{5FAA1D64-9E0C-79C9-AD2D-1F51CF989799}"/>
              </a:ext>
            </a:extLst>
          </p:cNvPr>
          <p:cNvPicPr>
            <a:picLocks noChangeAspect="1"/>
          </p:cNvPicPr>
          <p:nvPr/>
        </p:nvPicPr>
        <p:blipFill>
          <a:blip r:embed="rId5"/>
          <a:stretch>
            <a:fillRect/>
          </a:stretch>
        </p:blipFill>
        <p:spPr>
          <a:xfrm>
            <a:off x="300084" y="4400860"/>
            <a:ext cx="7172742" cy="1678272"/>
          </a:xfrm>
          <a:prstGeom prst="rect">
            <a:avLst/>
          </a:prstGeom>
          <a:solidFill>
            <a:srgbClr val="FFFF00">
              <a:alpha val="20000"/>
            </a:srgbClr>
          </a:solidFill>
        </p:spPr>
      </p:pic>
      <p:sp>
        <p:nvSpPr>
          <p:cNvPr id="6" name="Rectangle 5">
            <a:extLst>
              <a:ext uri="{FF2B5EF4-FFF2-40B4-BE49-F238E27FC236}">
                <a16:creationId xmlns:a16="http://schemas.microsoft.com/office/drawing/2014/main" id="{4705AB95-485B-AE92-BF92-6FC0DC36EB5F}"/>
              </a:ext>
            </a:extLst>
          </p:cNvPr>
          <p:cNvSpPr/>
          <p:nvPr/>
        </p:nvSpPr>
        <p:spPr>
          <a:xfrm>
            <a:off x="1318054" y="5183792"/>
            <a:ext cx="2059459" cy="411892"/>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C1055979-0971-5B5C-4DA3-2095FC92FAB2}"/>
              </a:ext>
            </a:extLst>
          </p:cNvPr>
          <p:cNvSpPr/>
          <p:nvPr/>
        </p:nvSpPr>
        <p:spPr>
          <a:xfrm>
            <a:off x="2953265" y="5595684"/>
            <a:ext cx="2059459" cy="411892"/>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0E4111CD-C54B-544B-E412-92DBD38A7529}"/>
              </a:ext>
            </a:extLst>
          </p:cNvPr>
          <p:cNvPicPr>
            <a:picLocks noChangeAspect="1"/>
          </p:cNvPicPr>
          <p:nvPr/>
        </p:nvPicPr>
        <p:blipFill>
          <a:blip r:embed="rId6"/>
          <a:stretch>
            <a:fillRect/>
          </a:stretch>
        </p:blipFill>
        <p:spPr>
          <a:xfrm>
            <a:off x="5660339" y="5316179"/>
            <a:ext cx="6308299" cy="1359684"/>
          </a:xfrm>
          <a:prstGeom prst="rect">
            <a:avLst/>
          </a:prstGeom>
        </p:spPr>
      </p:pic>
    </p:spTree>
    <p:extLst>
      <p:ext uri="{BB962C8B-B14F-4D97-AF65-F5344CB8AC3E}">
        <p14:creationId xmlns:p14="http://schemas.microsoft.com/office/powerpoint/2010/main" val="2536258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b="1" dirty="0">
                <a:solidFill>
                  <a:srgbClr val="FFFFFF"/>
                </a:solidFill>
              </a:rPr>
              <a:t>Bg. </a:t>
            </a:r>
            <a:r>
              <a:rPr lang="en-GB" sz="4000" b="1" dirty="0">
                <a:solidFill>
                  <a:srgbClr val="FFFFFF"/>
                </a:solidFill>
              </a:rPr>
              <a:t>User input –p option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10413"/>
            <a:ext cx="10999775" cy="954410"/>
          </a:xfrm>
        </p:spPr>
        <p:txBody>
          <a:bodyPr>
            <a:normAutofit/>
          </a:bodyPr>
          <a:lstStyle/>
          <a:p>
            <a:r>
              <a:rPr lang="en-GB" dirty="0"/>
              <a:t>In this example we use the </a:t>
            </a:r>
            <a:r>
              <a:rPr lang="en-GB" b="1" dirty="0"/>
              <a:t>–p option </a:t>
            </a:r>
            <a:r>
              <a:rPr lang="en-GB" dirty="0"/>
              <a:t>to allow user input on the same prompt line as the </a:t>
            </a:r>
            <a:r>
              <a:rPr lang="en-GB" b="1" dirty="0"/>
              <a:t>read command</a:t>
            </a:r>
            <a:r>
              <a:rPr lang="en-GB" dirty="0"/>
              <a:t>. Instead of on the next line.</a:t>
            </a:r>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graphicFrame>
        <p:nvGraphicFramePr>
          <p:cNvPr id="13" name="Table 12">
            <a:extLst>
              <a:ext uri="{FF2B5EF4-FFF2-40B4-BE49-F238E27FC236}">
                <a16:creationId xmlns:a16="http://schemas.microsoft.com/office/drawing/2014/main" id="{F7AD3EAE-E21A-8AB8-614B-2C729B88B003}"/>
              </a:ext>
            </a:extLst>
          </p:cNvPr>
          <p:cNvGraphicFramePr>
            <a:graphicFrameLocks noGrp="1"/>
          </p:cNvGraphicFramePr>
          <p:nvPr>
            <p:extLst>
              <p:ext uri="{D42A27DB-BD31-4B8C-83A1-F6EECF244321}">
                <p14:modId xmlns:p14="http://schemas.microsoft.com/office/powerpoint/2010/main" val="1069343944"/>
              </p:ext>
            </p:extLst>
          </p:nvPr>
        </p:nvGraphicFramePr>
        <p:xfrm>
          <a:off x="372549" y="2643539"/>
          <a:ext cx="11588192" cy="457200"/>
        </p:xfrm>
        <a:graphic>
          <a:graphicData uri="http://schemas.openxmlformats.org/drawingml/2006/table">
            <a:tbl>
              <a:tblPr firstRow="1" bandRow="1">
                <a:tableStyleId>{5C22544A-7EE6-4342-B048-85BDC9FD1C3A}</a:tableStyleId>
              </a:tblPr>
              <a:tblGrid>
                <a:gridCol w="6215319">
                  <a:extLst>
                    <a:ext uri="{9D8B030D-6E8A-4147-A177-3AD203B41FA5}">
                      <a16:colId xmlns:a16="http://schemas.microsoft.com/office/drawing/2014/main" val="924816376"/>
                    </a:ext>
                  </a:extLst>
                </a:gridCol>
                <a:gridCol w="5372873">
                  <a:extLst>
                    <a:ext uri="{9D8B030D-6E8A-4147-A177-3AD203B41FA5}">
                      <a16:colId xmlns:a16="http://schemas.microsoft.com/office/drawing/2014/main" val="3797075165"/>
                    </a:ext>
                  </a:extLst>
                </a:gridCol>
              </a:tblGrid>
              <a:tr h="370840">
                <a:tc>
                  <a:txBody>
                    <a:bodyPr/>
                    <a:lstStyle/>
                    <a:p>
                      <a:pPr algn="ctr"/>
                      <a:r>
                        <a:rPr lang="en-GB" sz="2400" dirty="0">
                          <a:solidFill>
                            <a:schemeClr val="tx1"/>
                          </a:solidFill>
                        </a:rPr>
                        <a:t>Code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t>Output</a:t>
                      </a:r>
                    </a:p>
                  </a:txBody>
                  <a:tcPr>
                    <a:lnL w="12700" cap="flat" cmpd="sng" algn="ctr">
                      <a:solidFill>
                        <a:schemeClr val="tx1"/>
                      </a:solidFill>
                      <a:prstDash val="solid"/>
                      <a:round/>
                      <a:headEnd type="none" w="med" len="med"/>
                      <a:tailEnd type="none" w="med" len="med"/>
                    </a:lnL>
                    <a:solidFill>
                      <a:schemeClr val="tx1"/>
                    </a:solidFill>
                  </a:tcPr>
                </a:tc>
                <a:extLst>
                  <a:ext uri="{0D108BD9-81ED-4DB2-BD59-A6C34878D82A}">
                    <a16:rowId xmlns:a16="http://schemas.microsoft.com/office/drawing/2014/main" val="2702067278"/>
                  </a:ext>
                </a:extLst>
              </a:tr>
            </a:tbl>
          </a:graphicData>
        </a:graphic>
      </p:graphicFrame>
      <p:pic>
        <p:nvPicPr>
          <p:cNvPr id="20" name="Picture 19">
            <a:extLst>
              <a:ext uri="{FF2B5EF4-FFF2-40B4-BE49-F238E27FC236}">
                <a16:creationId xmlns:a16="http://schemas.microsoft.com/office/drawing/2014/main" id="{5423BA4E-5D45-44C0-D59A-A408E08D549E}"/>
              </a:ext>
            </a:extLst>
          </p:cNvPr>
          <p:cNvPicPr>
            <a:picLocks noChangeAspect="1"/>
          </p:cNvPicPr>
          <p:nvPr/>
        </p:nvPicPr>
        <p:blipFill>
          <a:blip r:embed="rId5"/>
          <a:stretch>
            <a:fillRect/>
          </a:stretch>
        </p:blipFill>
        <p:spPr>
          <a:xfrm>
            <a:off x="372548" y="3175091"/>
            <a:ext cx="6241209" cy="1507876"/>
          </a:xfrm>
          <a:prstGeom prst="rect">
            <a:avLst/>
          </a:prstGeom>
        </p:spPr>
      </p:pic>
      <p:pic>
        <p:nvPicPr>
          <p:cNvPr id="22" name="Picture 21">
            <a:extLst>
              <a:ext uri="{FF2B5EF4-FFF2-40B4-BE49-F238E27FC236}">
                <a16:creationId xmlns:a16="http://schemas.microsoft.com/office/drawing/2014/main" id="{EE7F81B9-8D6E-B0DC-C44B-7763AD0B6859}"/>
              </a:ext>
            </a:extLst>
          </p:cNvPr>
          <p:cNvPicPr>
            <a:picLocks noChangeAspect="1"/>
          </p:cNvPicPr>
          <p:nvPr/>
        </p:nvPicPr>
        <p:blipFill>
          <a:blip r:embed="rId6"/>
          <a:stretch>
            <a:fillRect/>
          </a:stretch>
        </p:blipFill>
        <p:spPr>
          <a:xfrm>
            <a:off x="4813538" y="4916808"/>
            <a:ext cx="7147203" cy="1006160"/>
          </a:xfrm>
          <a:prstGeom prst="rect">
            <a:avLst/>
          </a:prstGeom>
        </p:spPr>
      </p:pic>
      <p:sp>
        <p:nvSpPr>
          <p:cNvPr id="23" name="Oval 22">
            <a:extLst>
              <a:ext uri="{FF2B5EF4-FFF2-40B4-BE49-F238E27FC236}">
                <a16:creationId xmlns:a16="http://schemas.microsoft.com/office/drawing/2014/main" id="{83B59835-8B9D-2A34-6D2C-68D40BC83E1A}"/>
              </a:ext>
            </a:extLst>
          </p:cNvPr>
          <p:cNvSpPr/>
          <p:nvPr/>
        </p:nvSpPr>
        <p:spPr>
          <a:xfrm>
            <a:off x="8387139" y="4749579"/>
            <a:ext cx="3461175" cy="796015"/>
          </a:xfrm>
          <a:prstGeom prst="ellipse">
            <a:avLst/>
          </a:prstGeom>
          <a:solidFill>
            <a:srgbClr val="FFFF00">
              <a:alpha val="40000"/>
            </a:srgbClr>
          </a:solidFill>
          <a:ln>
            <a:solidFill>
              <a:schemeClr val="accent1">
                <a:shade val="15000"/>
                <a:alpha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036F8F72-72CF-5878-B8DF-96DF68507C81}"/>
              </a:ext>
            </a:extLst>
          </p:cNvPr>
          <p:cNvCxnSpPr/>
          <p:nvPr/>
        </p:nvCxnSpPr>
        <p:spPr>
          <a:xfrm>
            <a:off x="9771017" y="4075611"/>
            <a:ext cx="226423" cy="60735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AD733DAF-C164-E84C-CCFB-387462BC002B}"/>
              </a:ext>
            </a:extLst>
          </p:cNvPr>
          <p:cNvSpPr txBox="1"/>
          <p:nvPr/>
        </p:nvSpPr>
        <p:spPr>
          <a:xfrm>
            <a:off x="8926285" y="3656217"/>
            <a:ext cx="1915885" cy="523220"/>
          </a:xfrm>
          <a:prstGeom prst="rect">
            <a:avLst/>
          </a:prstGeom>
          <a:noFill/>
        </p:spPr>
        <p:txBody>
          <a:bodyPr wrap="square" rtlCol="0">
            <a:spAutoFit/>
          </a:bodyPr>
          <a:lstStyle/>
          <a:p>
            <a:r>
              <a:rPr lang="en-GB" sz="2800" dirty="0"/>
              <a:t>User input</a:t>
            </a:r>
          </a:p>
        </p:txBody>
      </p:sp>
    </p:spTree>
    <p:extLst>
      <p:ext uri="{BB962C8B-B14F-4D97-AF65-F5344CB8AC3E}">
        <p14:creationId xmlns:p14="http://schemas.microsoft.com/office/powerpoint/2010/main" val="3724004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95079"/>
            <a:ext cx="9895951" cy="1033669"/>
          </a:xfrm>
        </p:spPr>
        <p:txBody>
          <a:bodyPr>
            <a:normAutofit/>
          </a:bodyPr>
          <a:lstStyle/>
          <a:p>
            <a:r>
              <a:rPr lang="en-GB" b="1" dirty="0">
                <a:highlight>
                  <a:srgbClr val="FFFF00"/>
                </a:highlight>
              </a:rPr>
              <a:t>Show:</a:t>
            </a:r>
            <a:r>
              <a:rPr lang="en-GB" b="1" dirty="0"/>
              <a:t> </a:t>
            </a:r>
            <a:r>
              <a:rPr lang="en-GB" b="1" dirty="0">
                <a:solidFill>
                  <a:srgbClr val="FFFFFF"/>
                </a:solidFill>
              </a:rPr>
              <a:t>if then else statements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7092" y="1609027"/>
            <a:ext cx="11637713" cy="4632185"/>
          </a:xfrm>
        </p:spPr>
        <p:txBody>
          <a:bodyPr>
            <a:normAutofit/>
          </a:bodyPr>
          <a:lstStyle/>
          <a:p>
            <a:pPr marL="342900" lvl="0" indent="-342900">
              <a:lnSpc>
                <a:spcPct val="100000"/>
              </a:lnSpc>
              <a:spcBef>
                <a:spcPts val="0"/>
              </a:spcBef>
              <a:buFont typeface="Symbol" panose="05050102010706020507" pitchFamily="18" charset="2"/>
              <a:buChar char=""/>
            </a:pPr>
            <a:r>
              <a:rPr lang="en-GB" sz="2200" dirty="0"/>
              <a:t>In this example, we ask a user to </a:t>
            </a:r>
            <a:r>
              <a:rPr lang="en-GB" sz="2200" b="1" dirty="0">
                <a:highlight>
                  <a:srgbClr val="FFFF00"/>
                </a:highlight>
              </a:rPr>
              <a:t>input a value between 1 and 10</a:t>
            </a:r>
            <a:r>
              <a:rPr lang="en-GB" sz="2200" b="1" dirty="0"/>
              <a:t> </a:t>
            </a:r>
            <a:r>
              <a:rPr lang="en-GB" sz="2200" dirty="0"/>
              <a:t>which is stored in the ‘</a:t>
            </a:r>
            <a:r>
              <a:rPr lang="en-GB" sz="2200" b="1" dirty="0"/>
              <a:t>number</a:t>
            </a:r>
            <a:r>
              <a:rPr lang="en-GB" sz="2200" dirty="0"/>
              <a:t>’ </a:t>
            </a:r>
            <a:r>
              <a:rPr lang="en-GB" sz="2200" b="1" dirty="0"/>
              <a:t>variable</a:t>
            </a:r>
            <a:r>
              <a:rPr lang="en-GB" sz="2200" dirty="0"/>
              <a:t> that we declare after the </a:t>
            </a:r>
            <a:r>
              <a:rPr lang="en-GB" sz="2200" b="1" dirty="0"/>
              <a:t>read</a:t>
            </a:r>
            <a:r>
              <a:rPr lang="en-GB" sz="2200" dirty="0"/>
              <a:t> command.</a:t>
            </a:r>
          </a:p>
          <a:p>
            <a:pPr marL="342900" indent="-342900">
              <a:lnSpc>
                <a:spcPct val="100000"/>
              </a:lnSpc>
              <a:spcBef>
                <a:spcPts val="0"/>
              </a:spcBef>
              <a:buFont typeface="Symbol" panose="05050102010706020507" pitchFamily="18" charset="2"/>
              <a:buChar char=""/>
            </a:pPr>
            <a:r>
              <a:rPr lang="en-GB" sz="2200" dirty="0"/>
              <a:t>We then use an </a:t>
            </a:r>
            <a:r>
              <a:rPr lang="en-GB" sz="2200" b="1" dirty="0"/>
              <a:t>if statement </a:t>
            </a:r>
            <a:r>
              <a:rPr lang="en-GB" sz="2200" dirty="0"/>
              <a:t>to check if the value is </a:t>
            </a:r>
            <a:r>
              <a:rPr lang="en-GB" sz="2200" b="1" dirty="0"/>
              <a:t>equal to 7 i.e. The Magic Number</a:t>
            </a:r>
            <a:r>
              <a:rPr lang="en-GB" sz="2200" dirty="0"/>
              <a:t>. IF true “</a:t>
            </a:r>
            <a:r>
              <a:rPr lang="en-GB" sz="2200" b="1" dirty="0"/>
              <a:t>Congratulations</a:t>
            </a:r>
            <a:r>
              <a:rPr lang="en-GB" sz="2200" dirty="0"/>
              <a:t>” is </a:t>
            </a:r>
            <a:r>
              <a:rPr lang="en-GB" sz="2200" dirty="0" err="1"/>
              <a:t>echod</a:t>
            </a:r>
            <a:r>
              <a:rPr lang="en-GB" sz="2200" dirty="0"/>
              <a:t> out, if false however, the ‘</a:t>
            </a:r>
            <a:r>
              <a:rPr lang="en-GB" sz="2200" b="1" dirty="0"/>
              <a:t>else</a:t>
            </a:r>
            <a:r>
              <a:rPr lang="en-GB" sz="2200" dirty="0"/>
              <a:t>’ statement outputs the false echo string: </a:t>
            </a:r>
            <a:r>
              <a:rPr lang="en-GB" sz="2200" b="1" dirty="0"/>
              <a:t>Number is not the Magic number</a:t>
            </a:r>
            <a:r>
              <a:rPr lang="en-GB" sz="2200" dirty="0"/>
              <a:t>. </a:t>
            </a:r>
            <a:r>
              <a:rPr lang="en-GB" sz="2200" b="1" dirty="0"/>
              <a:t> </a:t>
            </a:r>
            <a:r>
              <a:rPr lang="en-GB" sz="2400" b="1" dirty="0">
                <a:highlight>
                  <a:srgbClr val="FFFF00"/>
                </a:highlight>
              </a:rPr>
              <a:t>Show file: </a:t>
            </a:r>
            <a:r>
              <a:rPr lang="en-GB" sz="2400" dirty="0">
                <a:highlight>
                  <a:srgbClr val="FFFF00"/>
                </a:highlight>
              </a:rPr>
              <a:t>./4if_statement.sh</a:t>
            </a:r>
          </a:p>
          <a:p>
            <a:pPr marL="342900" lvl="0" indent="-342900">
              <a:lnSpc>
                <a:spcPct val="100000"/>
              </a:lnSpc>
              <a:spcBef>
                <a:spcPts val="0"/>
              </a:spcBef>
              <a:buFont typeface="Symbol" panose="05050102010706020507" pitchFamily="18" charset="2"/>
              <a:buChar char=""/>
            </a:pPr>
            <a:endParaRPr lang="en-GB" sz="2200" dirty="0"/>
          </a:p>
          <a:p>
            <a:pPr>
              <a:lnSpc>
                <a:spcPct val="100000"/>
              </a:lnSpc>
              <a:spcBef>
                <a:spcPts val="0"/>
              </a:spcBef>
            </a:pPr>
            <a:endParaRPr lang="en-GB" sz="2200" dirty="0"/>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pic>
        <p:nvPicPr>
          <p:cNvPr id="13" name="Picture 12">
            <a:extLst>
              <a:ext uri="{FF2B5EF4-FFF2-40B4-BE49-F238E27FC236}">
                <a16:creationId xmlns:a16="http://schemas.microsoft.com/office/drawing/2014/main" id="{1701A3E2-6CBC-470C-B0A2-29443E2B66AE}"/>
              </a:ext>
            </a:extLst>
          </p:cNvPr>
          <p:cNvPicPr>
            <a:picLocks noChangeAspect="1"/>
          </p:cNvPicPr>
          <p:nvPr/>
        </p:nvPicPr>
        <p:blipFill rotWithShape="1">
          <a:blip r:embed="rId5"/>
          <a:srcRect l="6367" t="21766"/>
          <a:stretch/>
        </p:blipFill>
        <p:spPr>
          <a:xfrm>
            <a:off x="203739" y="3429000"/>
            <a:ext cx="8890073" cy="2846240"/>
          </a:xfrm>
          <a:prstGeom prst="rect">
            <a:avLst/>
          </a:prstGeom>
        </p:spPr>
      </p:pic>
      <p:pic>
        <p:nvPicPr>
          <p:cNvPr id="5" name="Picture 4">
            <a:extLst>
              <a:ext uri="{FF2B5EF4-FFF2-40B4-BE49-F238E27FC236}">
                <a16:creationId xmlns:a16="http://schemas.microsoft.com/office/drawing/2014/main" id="{5F1E9645-B73F-021A-78A4-162EF5B0E612}"/>
              </a:ext>
            </a:extLst>
          </p:cNvPr>
          <p:cNvPicPr>
            <a:picLocks noChangeAspect="1"/>
          </p:cNvPicPr>
          <p:nvPr/>
        </p:nvPicPr>
        <p:blipFill>
          <a:blip r:embed="rId6"/>
          <a:stretch>
            <a:fillRect/>
          </a:stretch>
        </p:blipFill>
        <p:spPr>
          <a:xfrm>
            <a:off x="6882131" y="5946523"/>
            <a:ext cx="4830839" cy="836509"/>
          </a:xfrm>
          <a:prstGeom prst="rect">
            <a:avLst/>
          </a:prstGeom>
        </p:spPr>
      </p:pic>
      <p:pic>
        <p:nvPicPr>
          <p:cNvPr id="11" name="Picture 10">
            <a:extLst>
              <a:ext uri="{FF2B5EF4-FFF2-40B4-BE49-F238E27FC236}">
                <a16:creationId xmlns:a16="http://schemas.microsoft.com/office/drawing/2014/main" id="{6CD12DA8-F0D2-C50E-08A8-E9F4547542F5}"/>
              </a:ext>
            </a:extLst>
          </p:cNvPr>
          <p:cNvPicPr>
            <a:picLocks noChangeAspect="1"/>
          </p:cNvPicPr>
          <p:nvPr/>
        </p:nvPicPr>
        <p:blipFill rotWithShape="1">
          <a:blip r:embed="rId7"/>
          <a:srcRect r="60924" b="67261"/>
          <a:stretch/>
        </p:blipFill>
        <p:spPr>
          <a:xfrm>
            <a:off x="5134280" y="3925119"/>
            <a:ext cx="6864264" cy="836509"/>
          </a:xfrm>
          <a:prstGeom prst="rect">
            <a:avLst/>
          </a:prstGeom>
        </p:spPr>
      </p:pic>
      <p:sp>
        <p:nvSpPr>
          <p:cNvPr id="3" name="TextBox 2">
            <a:extLst>
              <a:ext uri="{FF2B5EF4-FFF2-40B4-BE49-F238E27FC236}">
                <a16:creationId xmlns:a16="http://schemas.microsoft.com/office/drawing/2014/main" id="{1FE0C1A4-4C3A-2C11-4CA1-844AEA395C8A}"/>
              </a:ext>
            </a:extLst>
          </p:cNvPr>
          <p:cNvSpPr txBox="1"/>
          <p:nvPr/>
        </p:nvSpPr>
        <p:spPr>
          <a:xfrm>
            <a:off x="203739" y="6364777"/>
            <a:ext cx="4102790" cy="461665"/>
          </a:xfrm>
          <a:prstGeom prst="rect">
            <a:avLst/>
          </a:prstGeom>
          <a:noFill/>
        </p:spPr>
        <p:txBody>
          <a:bodyPr wrap="square" rtlCol="0">
            <a:spAutoFit/>
          </a:bodyPr>
          <a:lstStyle/>
          <a:p>
            <a:r>
              <a:rPr lang="en-GB" sz="2400" b="1" dirty="0"/>
              <a:t>Show </a:t>
            </a:r>
            <a:r>
              <a:rPr lang="en-GB" sz="2400" b="1" dirty="0" err="1"/>
              <a:t>fFile</a:t>
            </a:r>
            <a:r>
              <a:rPr lang="en-GB" sz="2400" b="1" dirty="0"/>
              <a:t>: </a:t>
            </a:r>
            <a:r>
              <a:rPr lang="en-GB" sz="2400" dirty="0"/>
              <a:t>./4if_statement.sh</a:t>
            </a:r>
          </a:p>
        </p:txBody>
      </p:sp>
    </p:spTree>
    <p:extLst>
      <p:ext uri="{BB962C8B-B14F-4D97-AF65-F5344CB8AC3E}">
        <p14:creationId xmlns:p14="http://schemas.microsoft.com/office/powerpoint/2010/main" val="18137347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dirty="0">
                <a:solidFill>
                  <a:srgbClr val="FFFFFF"/>
                </a:solidFill>
              </a:rPr>
              <a:t>Bg. </a:t>
            </a:r>
            <a:r>
              <a:rPr lang="en-GB" sz="4000" dirty="0">
                <a:solidFill>
                  <a:srgbClr val="FFFFFF"/>
                </a:solidFill>
              </a:rPr>
              <a:t>Bash: </a:t>
            </a:r>
            <a:r>
              <a:rPr lang="en-GB" sz="4000" b="1" dirty="0">
                <a:solidFill>
                  <a:srgbClr val="FFFFFF"/>
                </a:solidFill>
              </a:rPr>
              <a:t>If then statements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4409" y="1668862"/>
            <a:ext cx="11331096" cy="3134534"/>
          </a:xfrm>
        </p:spPr>
        <p:txBody>
          <a:bodyPr>
            <a:normAutofit fontScale="92500"/>
          </a:bodyPr>
          <a:lstStyle/>
          <a:p>
            <a:pPr marL="342900" lvl="0" indent="-342900">
              <a:lnSpc>
                <a:spcPct val="100000"/>
              </a:lnSpc>
              <a:spcBef>
                <a:spcPts val="0"/>
              </a:spcBef>
              <a:spcAft>
                <a:spcPts val="600"/>
              </a:spcAft>
              <a:buFont typeface="Symbol" panose="05050102010706020507" pitchFamily="18" charset="2"/>
              <a:buChar char=""/>
            </a:pPr>
            <a:r>
              <a:rPr lang="en-GB" b="1" dirty="0"/>
              <a:t>if statements</a:t>
            </a:r>
            <a:r>
              <a:rPr lang="en-GB" dirty="0"/>
              <a:t> are used to </a:t>
            </a:r>
            <a:r>
              <a:rPr lang="en-GB" b="1" dirty="0"/>
              <a:t>make decisions </a:t>
            </a:r>
            <a:r>
              <a:rPr lang="en-GB" dirty="0"/>
              <a:t>and execute code </a:t>
            </a:r>
            <a:r>
              <a:rPr lang="en-GB" b="1" dirty="0"/>
              <a:t>based on whether certain conditions are met</a:t>
            </a:r>
            <a:r>
              <a:rPr lang="en-GB" dirty="0"/>
              <a:t>. If the if condition/expression is true, code is executed, but if the condition is not true, the code is not executed.</a:t>
            </a:r>
          </a:p>
          <a:p>
            <a:pPr marL="342900" lvl="0" indent="-342900">
              <a:lnSpc>
                <a:spcPct val="100000"/>
              </a:lnSpc>
              <a:spcBef>
                <a:spcPts val="0"/>
              </a:spcBef>
              <a:spcAft>
                <a:spcPts val="600"/>
              </a:spcAft>
              <a:buFont typeface="Symbol" panose="05050102010706020507" pitchFamily="18" charset="2"/>
              <a:buChar char=""/>
            </a:pPr>
            <a:r>
              <a:rPr lang="en-GB" dirty="0"/>
              <a:t>The </a:t>
            </a:r>
            <a:r>
              <a:rPr lang="en-GB" b="1" dirty="0"/>
              <a:t>two spaces </a:t>
            </a:r>
            <a:r>
              <a:rPr lang="en-GB" dirty="0"/>
              <a:t>within the </a:t>
            </a:r>
            <a:r>
              <a:rPr lang="en-GB" b="1" dirty="0"/>
              <a:t>if square bracket [ ] either side of the condition/</a:t>
            </a:r>
            <a:r>
              <a:rPr lang="en-GB" dirty="0"/>
              <a:t>expression, need to be included.</a:t>
            </a:r>
          </a:p>
          <a:p>
            <a:pPr marL="342900" lvl="0" indent="-342900">
              <a:lnSpc>
                <a:spcPct val="100000"/>
              </a:lnSpc>
              <a:spcBef>
                <a:spcPts val="0"/>
              </a:spcBef>
              <a:spcAft>
                <a:spcPts val="600"/>
              </a:spcAft>
              <a:buFont typeface="Symbol" panose="05050102010706020507" pitchFamily="18" charset="2"/>
              <a:buChar char=""/>
            </a:pPr>
            <a:r>
              <a:rPr lang="en-GB" dirty="0"/>
              <a:t>The </a:t>
            </a:r>
            <a:r>
              <a:rPr lang="en-GB" b="1" dirty="0"/>
              <a:t>code statements </a:t>
            </a:r>
            <a:r>
              <a:rPr lang="en-GB" dirty="0"/>
              <a:t>between </a:t>
            </a:r>
            <a:r>
              <a:rPr lang="en-GB" b="1" dirty="0"/>
              <a:t>then</a:t>
            </a:r>
            <a:r>
              <a:rPr lang="en-GB" dirty="0"/>
              <a:t> and </a:t>
            </a:r>
            <a:r>
              <a:rPr lang="en-GB" b="1" dirty="0"/>
              <a:t>fi</a:t>
            </a:r>
            <a:r>
              <a:rPr lang="en-GB" dirty="0"/>
              <a:t> is only executed if the expression after ‘if’ is true. </a:t>
            </a:r>
            <a:r>
              <a:rPr lang="en-GB" b="1" dirty="0"/>
              <a:t>Fi</a:t>
            </a:r>
            <a:r>
              <a:rPr lang="en-GB" dirty="0"/>
              <a:t>: If backwards is used to signify the end the if statement.</a:t>
            </a:r>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19" name="TextBox 18">
            <a:extLst>
              <a:ext uri="{FF2B5EF4-FFF2-40B4-BE49-F238E27FC236}">
                <a16:creationId xmlns:a16="http://schemas.microsoft.com/office/drawing/2014/main" id="{A88774FD-41BB-466E-AA73-06CFBD09309C}"/>
              </a:ext>
            </a:extLst>
          </p:cNvPr>
          <p:cNvSpPr txBox="1"/>
          <p:nvPr/>
        </p:nvSpPr>
        <p:spPr>
          <a:xfrm rot="19657094">
            <a:off x="10290445" y="1479508"/>
            <a:ext cx="907755" cy="126205"/>
          </a:xfrm>
          <a:prstGeom prst="rect">
            <a:avLst/>
          </a:prstGeom>
          <a:noFill/>
        </p:spPr>
        <p:txBody>
          <a:bodyPr wrap="square" rtlCol="0">
            <a:spAutoFit/>
          </a:bodyPr>
          <a:lstStyle/>
          <a:p>
            <a:pPr algn="ctr"/>
            <a:r>
              <a:rPr lang="en-GB" sz="200" dirty="0">
                <a:hlinkClick r:id="rId4" tooltip="https://commons.wikimedia.org/wiki/File:Bash_Logo_Colored.svg"/>
              </a:rPr>
              <a:t>This Photo</a:t>
            </a:r>
            <a:r>
              <a:rPr lang="en-GB" sz="200" dirty="0"/>
              <a:t> by Unknown Author is licensed under </a:t>
            </a:r>
            <a:r>
              <a:rPr lang="en-GB" sz="200" dirty="0">
                <a:hlinkClick r:id="rId5" tooltip="https://creativecommons.org/licenses/by-sa/3.0/"/>
              </a:rPr>
              <a:t>CC BY-SA</a:t>
            </a:r>
            <a:endParaRPr lang="en-GB" sz="200" dirty="0"/>
          </a:p>
        </p:txBody>
      </p:sp>
      <p:sp>
        <p:nvSpPr>
          <p:cNvPr id="3" name="TextBox 2">
            <a:extLst>
              <a:ext uri="{FF2B5EF4-FFF2-40B4-BE49-F238E27FC236}">
                <a16:creationId xmlns:a16="http://schemas.microsoft.com/office/drawing/2014/main" id="{1B4F73C6-5805-44C3-9D18-0164EB02A690}"/>
              </a:ext>
            </a:extLst>
          </p:cNvPr>
          <p:cNvSpPr txBox="1"/>
          <p:nvPr/>
        </p:nvSpPr>
        <p:spPr>
          <a:xfrm>
            <a:off x="2774225" y="4673039"/>
            <a:ext cx="4266659" cy="1923604"/>
          </a:xfrm>
          <a:prstGeom prst="rect">
            <a:avLst/>
          </a:prstGeom>
          <a:noFill/>
          <a:ln w="31750">
            <a:solidFill>
              <a:schemeClr val="accent1"/>
            </a:solidFill>
          </a:ln>
        </p:spPr>
        <p:txBody>
          <a:bodyPr wrap="square" rtlCol="0">
            <a:spAutoFit/>
          </a:bodyPr>
          <a:lstStyle/>
          <a:p>
            <a:pPr marL="342900" lvl="0" indent="-342900">
              <a:spcBef>
                <a:spcPts val="0"/>
              </a:spcBef>
              <a:spcAft>
                <a:spcPts val="600"/>
              </a:spcAft>
              <a:buFont typeface="Symbol" panose="05050102010706020507" pitchFamily="18" charset="2"/>
              <a:buChar char=""/>
            </a:pPr>
            <a:r>
              <a:rPr lang="en-GB" dirty="0"/>
              <a:t>Syntax:</a:t>
            </a:r>
          </a:p>
          <a:p>
            <a:pPr lvl="0">
              <a:spcBef>
                <a:spcPts val="0"/>
              </a:spcBef>
              <a:spcAft>
                <a:spcPts val="600"/>
              </a:spcAft>
            </a:pPr>
            <a:r>
              <a:rPr lang="en-GB" sz="2400" b="1" dirty="0">
                <a:effectLst/>
                <a:latin typeface="Courier New" panose="02070309020205020404" pitchFamily="49" charset="0"/>
                <a:ea typeface="Calibri" panose="020F0502020204030204" pitchFamily="34" charset="0"/>
                <a:cs typeface="Courier New" panose="02070309020205020404" pitchFamily="49" charset="0"/>
              </a:rPr>
              <a:t>if [ expression ];  </a:t>
            </a:r>
            <a:br>
              <a:rPr lang="en-GB" sz="2400" b="1" dirty="0">
                <a:effectLst/>
                <a:latin typeface="Courier New" panose="02070309020205020404" pitchFamily="49" charset="0"/>
                <a:ea typeface="Calibri" panose="020F0502020204030204" pitchFamily="34" charset="0"/>
                <a:cs typeface="Courier New" panose="02070309020205020404" pitchFamily="49" charset="0"/>
              </a:rPr>
            </a:br>
            <a:r>
              <a:rPr lang="en-GB" sz="2400" b="1" dirty="0">
                <a:effectLst/>
                <a:latin typeface="Courier New" panose="02070309020205020404" pitchFamily="49" charset="0"/>
                <a:ea typeface="Calibri" panose="020F0502020204030204" pitchFamily="34" charset="0"/>
                <a:cs typeface="Courier New" panose="02070309020205020404" pitchFamily="49" charset="0"/>
              </a:rPr>
              <a:t>then </a:t>
            </a:r>
            <a:br>
              <a:rPr lang="en-GB" sz="2400" b="1" dirty="0">
                <a:effectLst/>
                <a:latin typeface="Courier New" panose="02070309020205020404" pitchFamily="49" charset="0"/>
                <a:ea typeface="Calibri" panose="020F0502020204030204" pitchFamily="34" charset="0"/>
                <a:cs typeface="Courier New" panose="02070309020205020404" pitchFamily="49" charset="0"/>
              </a:rPr>
            </a:br>
            <a:r>
              <a:rPr lang="en-GB" sz="2400" b="1" dirty="0">
                <a:effectLst/>
                <a:latin typeface="Courier New" panose="02070309020205020404" pitchFamily="49" charset="0"/>
                <a:ea typeface="Calibri" panose="020F0502020204030204" pitchFamily="34" charset="0"/>
                <a:cs typeface="Courier New" panose="02070309020205020404" pitchFamily="49" charset="0"/>
              </a:rPr>
              <a:t>statements</a:t>
            </a:r>
            <a:br>
              <a:rPr lang="en-GB" sz="2400" b="1" dirty="0">
                <a:effectLst/>
                <a:latin typeface="Courier New" panose="02070309020205020404" pitchFamily="49" charset="0"/>
                <a:ea typeface="Calibri" panose="020F0502020204030204" pitchFamily="34" charset="0"/>
                <a:cs typeface="Courier New" panose="02070309020205020404" pitchFamily="49" charset="0"/>
              </a:rPr>
            </a:br>
            <a:r>
              <a:rPr lang="en-GB" sz="2400" b="1" dirty="0">
                <a:effectLst/>
                <a:latin typeface="Courier New" panose="02070309020205020404" pitchFamily="49" charset="0"/>
                <a:ea typeface="Calibri" panose="020F0502020204030204" pitchFamily="34" charset="0"/>
                <a:cs typeface="Courier New" panose="02070309020205020404" pitchFamily="49" charset="0"/>
              </a:rPr>
              <a:t>fi</a:t>
            </a:r>
          </a:p>
        </p:txBody>
      </p:sp>
      <p:sp>
        <p:nvSpPr>
          <p:cNvPr id="17" name="TextBox 16">
            <a:extLst>
              <a:ext uri="{FF2B5EF4-FFF2-40B4-BE49-F238E27FC236}">
                <a16:creationId xmlns:a16="http://schemas.microsoft.com/office/drawing/2014/main" id="{54AE1F34-4940-66EF-6E9D-CC9E9B6DB420}"/>
              </a:ext>
            </a:extLst>
          </p:cNvPr>
          <p:cNvSpPr txBox="1"/>
          <p:nvPr/>
        </p:nvSpPr>
        <p:spPr>
          <a:xfrm>
            <a:off x="8844455" y="5457870"/>
            <a:ext cx="3130301" cy="1138773"/>
          </a:xfrm>
          <a:prstGeom prst="rect">
            <a:avLst/>
          </a:prstGeom>
          <a:noFill/>
          <a:ln w="19050">
            <a:solidFill>
              <a:srgbClr val="0563C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dirty="0"/>
              <a:t>Bg. </a:t>
            </a:r>
            <a:r>
              <a:rPr lang="en-GB" sz="1600" b="1" dirty="0"/>
              <a:t>Tips: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t>if statements and if-else statements can be </a:t>
            </a:r>
            <a:r>
              <a:rPr lang="en-GB" sz="1600" b="1" dirty="0"/>
              <a:t>nested</a:t>
            </a:r>
            <a:r>
              <a:rPr lang="en-GB" sz="1600" dirty="0"/>
              <a:t> inside other if or if-else statements.</a:t>
            </a:r>
          </a:p>
        </p:txBody>
      </p:sp>
    </p:spTree>
    <p:extLst>
      <p:ext uri="{BB962C8B-B14F-4D97-AF65-F5344CB8AC3E}">
        <p14:creationId xmlns:p14="http://schemas.microsoft.com/office/powerpoint/2010/main" val="4187511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25528"/>
            <a:ext cx="9895951" cy="1033669"/>
          </a:xfrm>
        </p:spPr>
        <p:txBody>
          <a:bodyPr>
            <a:normAutofit/>
          </a:bodyPr>
          <a:lstStyle/>
          <a:p>
            <a:r>
              <a:rPr lang="en-GB" b="1" dirty="0">
                <a:highlight>
                  <a:srgbClr val="FFFF00"/>
                </a:highlight>
              </a:rPr>
              <a:t>Show:</a:t>
            </a:r>
            <a:r>
              <a:rPr lang="en-GB" b="1" dirty="0"/>
              <a:t> </a:t>
            </a:r>
            <a:r>
              <a:rPr lang="en-GB" b="1" dirty="0">
                <a:solidFill>
                  <a:schemeClr val="bg1"/>
                </a:solidFill>
              </a:rPr>
              <a:t>For Loop example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 y="1553426"/>
            <a:ext cx="12191997" cy="2670943"/>
          </a:xfrm>
        </p:spPr>
        <p:txBody>
          <a:bodyPr>
            <a:normAutofit fontScale="92500"/>
          </a:bodyPr>
          <a:lstStyle/>
          <a:p>
            <a:pPr>
              <a:lnSpc>
                <a:spcPct val="100000"/>
              </a:lnSpc>
              <a:spcBef>
                <a:spcPts val="0"/>
              </a:spcBef>
              <a:spcAft>
                <a:spcPts val="300"/>
              </a:spcAft>
            </a:pPr>
            <a:r>
              <a:rPr lang="en-GB" sz="2400" dirty="0"/>
              <a:t>In this example, we use a </a:t>
            </a:r>
            <a:r>
              <a:rPr lang="en-GB" sz="2400" b="1" dirty="0"/>
              <a:t>for loop </a:t>
            </a:r>
            <a:r>
              <a:rPr lang="en-GB" sz="2400" dirty="0"/>
              <a:t>with</a:t>
            </a:r>
            <a:r>
              <a:rPr lang="en-GB" sz="2400" b="1" dirty="0"/>
              <a:t> </a:t>
            </a:r>
            <a:r>
              <a:rPr lang="en-GB" sz="2400" dirty="0"/>
              <a:t>a variable called ‘</a:t>
            </a:r>
            <a:r>
              <a:rPr lang="en-GB" sz="2400" b="1" dirty="0"/>
              <a:t>Shopping</a:t>
            </a:r>
            <a:r>
              <a:rPr lang="en-GB" sz="2400" dirty="0"/>
              <a:t>’ which contains each item ‘</a:t>
            </a:r>
            <a:r>
              <a:rPr lang="en-GB" sz="2400" b="1" dirty="0"/>
              <a:t>in</a:t>
            </a:r>
            <a:r>
              <a:rPr lang="en-GB" sz="2400" dirty="0"/>
              <a:t>’ the loops </a:t>
            </a:r>
            <a:r>
              <a:rPr lang="en-GB" sz="2400" b="1" dirty="0"/>
              <a:t>list i.e. *</a:t>
            </a:r>
            <a:r>
              <a:rPr lang="en-GB" sz="2400" b="1" dirty="0" err="1"/>
              <a:t>OatyBars</a:t>
            </a:r>
            <a:r>
              <a:rPr lang="en-GB" sz="2400" b="1" dirty="0"/>
              <a:t> *Apples *Wraps *Salad</a:t>
            </a:r>
          </a:p>
          <a:p>
            <a:pPr>
              <a:lnSpc>
                <a:spcPct val="100000"/>
              </a:lnSpc>
              <a:spcBef>
                <a:spcPts val="0"/>
              </a:spcBef>
              <a:spcAft>
                <a:spcPts val="300"/>
              </a:spcAft>
            </a:pPr>
            <a:r>
              <a:rPr lang="en-GB" sz="2400" dirty="0"/>
              <a:t>The loop use the keyword ‘</a:t>
            </a:r>
            <a:r>
              <a:rPr lang="en-GB" sz="2400" b="1" dirty="0"/>
              <a:t>do</a:t>
            </a:r>
            <a:r>
              <a:rPr lang="en-GB" sz="2400" dirty="0"/>
              <a:t>’ to start and execute the ‘</a:t>
            </a:r>
            <a:r>
              <a:rPr lang="en-GB" sz="2400" b="1" dirty="0"/>
              <a:t>echo</a:t>
            </a:r>
            <a:r>
              <a:rPr lang="en-GB" sz="2400" dirty="0"/>
              <a:t>’ code </a:t>
            </a:r>
            <a:r>
              <a:rPr lang="en-GB" sz="2400" b="1" dirty="0"/>
              <a:t>on in each item </a:t>
            </a:r>
            <a:r>
              <a:rPr lang="en-GB" sz="2400" dirty="0"/>
              <a:t>in the </a:t>
            </a:r>
            <a:r>
              <a:rPr lang="en-GB" sz="2400" b="1" dirty="0"/>
              <a:t>loops list</a:t>
            </a:r>
            <a:r>
              <a:rPr lang="en-GB" sz="2400" dirty="0"/>
              <a:t>.</a:t>
            </a:r>
          </a:p>
          <a:p>
            <a:pPr>
              <a:lnSpc>
                <a:spcPct val="100000"/>
              </a:lnSpc>
              <a:spcBef>
                <a:spcPts val="0"/>
              </a:spcBef>
              <a:spcAft>
                <a:spcPts val="300"/>
              </a:spcAft>
            </a:pPr>
            <a:r>
              <a:rPr lang="en-GB" sz="2400" b="1" dirty="0"/>
              <a:t>Colour codes </a:t>
            </a:r>
            <a:r>
              <a:rPr lang="en-GB" sz="2400" dirty="0"/>
              <a:t>are used to set the ‘Shopping list’ background to white &amp; text red: </a:t>
            </a:r>
            <a:r>
              <a:rPr lang="en-GB" sz="2400" b="1" dirty="0"/>
              <a:t>\e[1;47m &amp; \e[1;31m.</a:t>
            </a:r>
          </a:p>
          <a:p>
            <a:pPr>
              <a:lnSpc>
                <a:spcPct val="100000"/>
              </a:lnSpc>
              <a:spcBef>
                <a:spcPts val="0"/>
              </a:spcBef>
              <a:spcAft>
                <a:spcPts val="300"/>
              </a:spcAft>
            </a:pPr>
            <a:r>
              <a:rPr lang="en-GB" sz="2400" dirty="0"/>
              <a:t>Another colour code is used to set each list item text to </a:t>
            </a:r>
            <a:r>
              <a:rPr lang="en-GB" sz="2400" b="1" dirty="0"/>
              <a:t>bold yellow</a:t>
            </a:r>
            <a:r>
              <a:rPr lang="en-GB" sz="2400" dirty="0"/>
              <a:t>: </a:t>
            </a:r>
            <a:r>
              <a:rPr kumimoji="0" lang="en-GB" sz="2400" b="1" i="0" u="none" strike="noStrike" kern="1200" cap="none" spc="0" normalizeH="0" baseline="0" noProof="0" dirty="0">
                <a:ln>
                  <a:noFill/>
                </a:ln>
                <a:solidFill>
                  <a:prstClr val="black"/>
                </a:solidFill>
                <a:effectLst/>
                <a:uLnTx/>
                <a:uFillTx/>
                <a:ea typeface="+mn-ea"/>
                <a:cs typeface="+mn-cs"/>
              </a:rPr>
              <a:t>e[1;33m.</a:t>
            </a:r>
          </a:p>
          <a:p>
            <a:pPr>
              <a:lnSpc>
                <a:spcPct val="100000"/>
              </a:lnSpc>
              <a:spcBef>
                <a:spcPts val="0"/>
              </a:spcBef>
              <a:spcAft>
                <a:spcPts val="300"/>
              </a:spcAft>
            </a:pPr>
            <a:r>
              <a:rPr lang="en-GB" sz="2400" dirty="0"/>
              <a:t>The -e flag is used to output colour.</a:t>
            </a:r>
            <a:r>
              <a:rPr lang="en-GB" sz="2400" b="1" dirty="0">
                <a:solidFill>
                  <a:prstClr val="black"/>
                </a:solidFill>
              </a:rPr>
              <a:t> \e[0m </a:t>
            </a:r>
            <a:r>
              <a:rPr lang="en-GB" sz="2400" dirty="0"/>
              <a:t>is used to reset text formatting back to normal</a:t>
            </a:r>
            <a:r>
              <a:rPr kumimoji="0" lang="en-GB" sz="2400" b="1" i="0" u="none" strike="noStrike" kern="1200" cap="none" spc="0" normalizeH="0" baseline="0" noProof="0" dirty="0">
                <a:ln>
                  <a:noFill/>
                </a:ln>
                <a:solidFill>
                  <a:prstClr val="black"/>
                </a:solidFill>
                <a:effectLst/>
                <a:uLnTx/>
                <a:uFillTx/>
                <a:ea typeface="+mn-ea"/>
                <a:cs typeface="+mn-cs"/>
              </a:rPr>
              <a:t>. </a:t>
            </a:r>
          </a:p>
          <a:p>
            <a:pPr>
              <a:lnSpc>
                <a:spcPct val="100000"/>
              </a:lnSpc>
              <a:spcBef>
                <a:spcPts val="0"/>
              </a:spcBef>
              <a:spcAft>
                <a:spcPts val="300"/>
              </a:spcAft>
            </a:pPr>
            <a:r>
              <a:rPr lang="en-GB" sz="2400" dirty="0"/>
              <a:t>Finally, we use the ‘</a:t>
            </a:r>
            <a:r>
              <a:rPr lang="en-GB" sz="2400" b="1" dirty="0"/>
              <a:t>done</a:t>
            </a:r>
            <a:r>
              <a:rPr lang="en-GB" sz="2400" dirty="0"/>
              <a:t>’ keyword to end our code statements and end the loop.</a:t>
            </a:r>
          </a:p>
        </p:txBody>
      </p:sp>
      <p:pic>
        <p:nvPicPr>
          <p:cNvPr id="4" name="Picture 3">
            <a:extLst>
              <a:ext uri="{FF2B5EF4-FFF2-40B4-BE49-F238E27FC236}">
                <a16:creationId xmlns:a16="http://schemas.microsoft.com/office/drawing/2014/main" id="{8390B83D-42BB-37D4-39C5-6C8B66C42D54}"/>
              </a:ext>
            </a:extLst>
          </p:cNvPr>
          <p:cNvPicPr>
            <a:picLocks noChangeAspect="1"/>
          </p:cNvPicPr>
          <p:nvPr/>
        </p:nvPicPr>
        <p:blipFill>
          <a:blip r:embed="rId3"/>
          <a:stretch>
            <a:fillRect/>
          </a:stretch>
        </p:blipFill>
        <p:spPr>
          <a:xfrm>
            <a:off x="193222" y="4224369"/>
            <a:ext cx="9562431" cy="1914567"/>
          </a:xfrm>
          <a:prstGeom prst="rect">
            <a:avLst/>
          </a:prstGeom>
        </p:spPr>
      </p:pic>
      <p:pic>
        <p:nvPicPr>
          <p:cNvPr id="6" name="Picture 5">
            <a:extLst>
              <a:ext uri="{FF2B5EF4-FFF2-40B4-BE49-F238E27FC236}">
                <a16:creationId xmlns:a16="http://schemas.microsoft.com/office/drawing/2014/main" id="{A53E6EED-AAC2-A877-B92D-7746D547B770}"/>
              </a:ext>
            </a:extLst>
          </p:cNvPr>
          <p:cNvPicPr>
            <a:picLocks noChangeAspect="1"/>
          </p:cNvPicPr>
          <p:nvPr/>
        </p:nvPicPr>
        <p:blipFill>
          <a:blip r:embed="rId4"/>
          <a:stretch>
            <a:fillRect/>
          </a:stretch>
        </p:blipFill>
        <p:spPr>
          <a:xfrm>
            <a:off x="8328721" y="4684244"/>
            <a:ext cx="3534663" cy="2030881"/>
          </a:xfrm>
          <a:prstGeom prst="rect">
            <a:avLst/>
          </a:prstGeom>
        </p:spPr>
      </p:pic>
      <p:sp>
        <p:nvSpPr>
          <p:cNvPr id="3" name="TextBox 2">
            <a:extLst>
              <a:ext uri="{FF2B5EF4-FFF2-40B4-BE49-F238E27FC236}">
                <a16:creationId xmlns:a16="http://schemas.microsoft.com/office/drawing/2014/main" id="{BE501D1B-FB7E-0EEB-B686-E5FC03C6ADD5}"/>
              </a:ext>
            </a:extLst>
          </p:cNvPr>
          <p:cNvSpPr txBox="1"/>
          <p:nvPr/>
        </p:nvSpPr>
        <p:spPr>
          <a:xfrm>
            <a:off x="193222" y="6184253"/>
            <a:ext cx="2722973" cy="461665"/>
          </a:xfrm>
          <a:prstGeom prst="rect">
            <a:avLst/>
          </a:prstGeom>
          <a:noFill/>
        </p:spPr>
        <p:txBody>
          <a:bodyPr wrap="square" rtlCol="0">
            <a:spAutoFit/>
          </a:bodyPr>
          <a:lstStyle/>
          <a:p>
            <a:r>
              <a:rPr lang="en-GB" sz="2400" dirty="0">
                <a:highlight>
                  <a:srgbClr val="FFFF00"/>
                </a:highlight>
              </a:rPr>
              <a:t>File: </a:t>
            </a:r>
            <a:r>
              <a:rPr lang="en-GB" sz="2400" b="1" dirty="0">
                <a:highlight>
                  <a:srgbClr val="FFFF00"/>
                </a:highlight>
              </a:rPr>
              <a:t>./5forloop.sh</a:t>
            </a:r>
            <a:r>
              <a:rPr lang="en-GB" dirty="0">
                <a:highlight>
                  <a:srgbClr val="FFFF00"/>
                </a:highlight>
              </a:rPr>
              <a:t> </a:t>
            </a:r>
            <a:endParaRPr lang="en-GB" sz="2400" dirty="0">
              <a:highlight>
                <a:srgbClr val="FFFF00"/>
              </a:highlight>
            </a:endParaRPr>
          </a:p>
        </p:txBody>
      </p:sp>
    </p:spTree>
    <p:extLst>
      <p:ext uri="{BB962C8B-B14F-4D97-AF65-F5344CB8AC3E}">
        <p14:creationId xmlns:p14="http://schemas.microsoft.com/office/powerpoint/2010/main" val="5784256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3371" y="278535"/>
            <a:ext cx="6058661" cy="1033669"/>
          </a:xfrm>
        </p:spPr>
        <p:txBody>
          <a:bodyPr>
            <a:normAutofit/>
          </a:bodyPr>
          <a:lstStyle/>
          <a:p>
            <a:r>
              <a:rPr lang="en-GB" sz="5300" dirty="0">
                <a:solidFill>
                  <a:schemeClr val="bg1"/>
                </a:solidFill>
              </a:rPr>
              <a:t>Bg. </a:t>
            </a:r>
            <a:r>
              <a:rPr lang="en-GB" dirty="0">
                <a:solidFill>
                  <a:schemeClr val="bg1"/>
                </a:solidFill>
              </a:rPr>
              <a:t>Bash: </a:t>
            </a:r>
            <a:r>
              <a:rPr lang="en-GB" b="1" dirty="0">
                <a:solidFill>
                  <a:schemeClr val="bg1"/>
                </a:solidFill>
              </a:rPr>
              <a:t>For Loop</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7735" y="1668862"/>
            <a:ext cx="11956526" cy="5034606"/>
          </a:xfrm>
        </p:spPr>
        <p:txBody>
          <a:bodyPr>
            <a:normAutofit/>
          </a:bodyPr>
          <a:lstStyle/>
          <a:p>
            <a:pPr>
              <a:lnSpc>
                <a:spcPct val="100000"/>
              </a:lnSpc>
              <a:spcBef>
                <a:spcPts val="0"/>
              </a:spcBef>
              <a:spcAft>
                <a:spcPts val="600"/>
              </a:spcAft>
            </a:pPr>
            <a:r>
              <a:rPr lang="en-GB" sz="2200" dirty="0">
                <a:effectLst/>
                <a:ea typeface="Calibri" panose="020F0502020204030204" pitchFamily="34" charset="0"/>
                <a:cs typeface="Times New Roman" panose="02020603050405020304" pitchFamily="18" charset="0"/>
              </a:rPr>
              <a:t>Loops are useful to perform repetitive tasks, to iterate and repeat code statements multiple times.</a:t>
            </a:r>
          </a:p>
          <a:p>
            <a:pPr>
              <a:lnSpc>
                <a:spcPct val="100000"/>
              </a:lnSpc>
              <a:spcBef>
                <a:spcPts val="0"/>
              </a:spcBef>
              <a:spcAft>
                <a:spcPts val="600"/>
              </a:spcAft>
            </a:pPr>
            <a:r>
              <a:rPr lang="en-GB" sz="2200" dirty="0">
                <a:effectLst/>
                <a:ea typeface="Calibri" panose="020F0502020204030204" pitchFamily="34" charset="0"/>
                <a:cs typeface="Times New Roman" panose="02020603050405020304" pitchFamily="18" charset="0"/>
              </a:rPr>
              <a:t>There are 3 loop constructs in Bash: a </a:t>
            </a:r>
            <a:r>
              <a:rPr lang="en-GB" sz="2200" b="1" dirty="0">
                <a:effectLst/>
                <a:ea typeface="Calibri" panose="020F0502020204030204" pitchFamily="34" charset="0"/>
                <a:cs typeface="Times New Roman" panose="02020603050405020304" pitchFamily="18" charset="0"/>
              </a:rPr>
              <a:t>for loop</a:t>
            </a:r>
            <a:r>
              <a:rPr lang="en-GB" sz="2200" dirty="0">
                <a:effectLst/>
                <a:ea typeface="Calibri" panose="020F0502020204030204" pitchFamily="34" charset="0"/>
                <a:cs typeface="Times New Roman" panose="02020603050405020304" pitchFamily="18" charset="0"/>
              </a:rPr>
              <a:t>, a </a:t>
            </a:r>
            <a:r>
              <a:rPr lang="en-GB" sz="2200" b="1" dirty="0">
                <a:effectLst/>
                <a:ea typeface="Calibri" panose="020F0502020204030204" pitchFamily="34" charset="0"/>
                <a:cs typeface="Times New Roman" panose="02020603050405020304" pitchFamily="18" charset="0"/>
              </a:rPr>
              <a:t>while loop</a:t>
            </a:r>
            <a:r>
              <a:rPr lang="en-GB" sz="2200" dirty="0">
                <a:effectLst/>
                <a:ea typeface="Calibri" panose="020F0502020204030204" pitchFamily="34" charset="0"/>
                <a:cs typeface="Times New Roman" panose="02020603050405020304" pitchFamily="18" charset="0"/>
              </a:rPr>
              <a:t>, and an </a:t>
            </a:r>
            <a:r>
              <a:rPr lang="en-GB" sz="2200" b="1" dirty="0">
                <a:effectLst/>
                <a:ea typeface="Calibri" panose="020F0502020204030204" pitchFamily="34" charset="0"/>
                <a:cs typeface="Times New Roman" panose="02020603050405020304" pitchFamily="18" charset="0"/>
              </a:rPr>
              <a:t>until loop</a:t>
            </a:r>
            <a:r>
              <a:rPr lang="en-GB" sz="2200" dirty="0">
                <a:effectLst/>
                <a:ea typeface="Calibri" panose="020F0502020204030204" pitchFamily="34" charset="0"/>
                <a:cs typeface="Times New Roman" panose="02020603050405020304" pitchFamily="18" charset="0"/>
              </a:rPr>
              <a:t>.</a:t>
            </a:r>
          </a:p>
          <a:p>
            <a:pPr>
              <a:lnSpc>
                <a:spcPct val="100000"/>
              </a:lnSpc>
              <a:spcBef>
                <a:spcPts val="0"/>
              </a:spcBef>
              <a:spcAft>
                <a:spcPts val="600"/>
              </a:spcAft>
            </a:pPr>
            <a:r>
              <a:rPr lang="en-GB" sz="2200" dirty="0">
                <a:ea typeface="Calibri" panose="020F0502020204030204" pitchFamily="34" charset="0"/>
                <a:cs typeface="Times New Roman" panose="02020603050405020304" pitchFamily="18" charset="0"/>
              </a:rPr>
              <a:t>We start a </a:t>
            </a:r>
            <a:r>
              <a:rPr lang="en-GB" sz="2200" b="1" dirty="0">
                <a:ea typeface="Calibri" panose="020F0502020204030204" pitchFamily="34" charset="0"/>
                <a:cs typeface="Times New Roman" panose="02020603050405020304" pitchFamily="18" charset="0"/>
              </a:rPr>
              <a:t>for loop</a:t>
            </a:r>
            <a:r>
              <a:rPr lang="en-GB" sz="2200" dirty="0">
                <a:ea typeface="Calibri" panose="020F0502020204030204" pitchFamily="34" charset="0"/>
                <a:cs typeface="Times New Roman" panose="02020603050405020304" pitchFamily="18" charset="0"/>
              </a:rPr>
              <a:t> using the word </a:t>
            </a:r>
            <a:r>
              <a:rPr lang="en-GB" sz="2200" dirty="0">
                <a:effectLst/>
                <a:ea typeface="Calibri" panose="020F0502020204030204" pitchFamily="34" charset="0"/>
                <a:cs typeface="Times New Roman" panose="02020603050405020304" pitchFamily="18" charset="0"/>
              </a:rPr>
              <a:t>‘</a:t>
            </a:r>
            <a:r>
              <a:rPr lang="en-GB" sz="2200" b="1" dirty="0">
                <a:effectLst/>
                <a:ea typeface="Calibri" panose="020F0502020204030204" pitchFamily="34" charset="0"/>
                <a:cs typeface="Times New Roman" panose="02020603050405020304" pitchFamily="18" charset="0"/>
              </a:rPr>
              <a:t>for</a:t>
            </a:r>
            <a:r>
              <a:rPr lang="en-GB" sz="2200" dirty="0">
                <a:effectLst/>
                <a:ea typeface="Calibri" panose="020F0502020204030204" pitchFamily="34" charset="0"/>
                <a:cs typeface="Times New Roman" panose="02020603050405020304" pitchFamily="18" charset="0"/>
              </a:rPr>
              <a:t>’, after this </a:t>
            </a:r>
            <a:r>
              <a:rPr lang="en-GB" sz="2200" dirty="0">
                <a:ea typeface="Calibri" panose="020F0502020204030204" pitchFamily="34" charset="0"/>
                <a:cs typeface="Times New Roman" panose="02020603050405020304" pitchFamily="18" charset="0"/>
              </a:rPr>
              <a:t>we create a </a:t>
            </a:r>
            <a:r>
              <a:rPr lang="en-GB" sz="2200" b="1" dirty="0">
                <a:effectLst/>
                <a:ea typeface="Calibri" panose="020F0502020204030204" pitchFamily="34" charset="0"/>
                <a:cs typeface="Times New Roman" panose="02020603050405020304" pitchFamily="18" charset="0"/>
              </a:rPr>
              <a:t>variable name</a:t>
            </a:r>
            <a:r>
              <a:rPr lang="en-GB" sz="2200" dirty="0">
                <a:effectLst/>
                <a:ea typeface="Calibri" panose="020F0502020204030204" pitchFamily="34" charset="0"/>
                <a:cs typeface="Times New Roman" panose="02020603050405020304" pitchFamily="18" charset="0"/>
              </a:rPr>
              <a:t> to </a:t>
            </a:r>
            <a:r>
              <a:rPr lang="en-GB" sz="2200" dirty="0">
                <a:ea typeface="Calibri" panose="020F0502020204030204" pitchFamily="34" charset="0"/>
                <a:cs typeface="Times New Roman" panose="02020603050405020304" pitchFamily="18" charset="0"/>
              </a:rPr>
              <a:t>store the values </a:t>
            </a:r>
            <a:r>
              <a:rPr lang="en-GB" sz="2200" b="1" dirty="0">
                <a:ea typeface="Calibri" panose="020F0502020204030204" pitchFamily="34" charset="0"/>
                <a:cs typeface="Times New Roman" panose="02020603050405020304" pitchFamily="18" charset="0"/>
              </a:rPr>
              <a:t>in</a:t>
            </a:r>
            <a:r>
              <a:rPr lang="en-GB" sz="2200" dirty="0">
                <a:ea typeface="Calibri" panose="020F0502020204030204" pitchFamily="34" charset="0"/>
                <a:cs typeface="Times New Roman" panose="02020603050405020304" pitchFamily="18" charset="0"/>
              </a:rPr>
              <a:t> the loops </a:t>
            </a:r>
            <a:r>
              <a:rPr lang="en-GB" sz="2200" b="1" dirty="0">
                <a:effectLst/>
                <a:ea typeface="Calibri" panose="020F0502020204030204" pitchFamily="34" charset="0"/>
                <a:cs typeface="Times New Roman" panose="02020603050405020304" pitchFamily="18" charset="0"/>
              </a:rPr>
              <a:t>list</a:t>
            </a:r>
            <a:r>
              <a:rPr lang="en-GB" sz="2200" dirty="0">
                <a:effectLst/>
                <a:ea typeface="Calibri" panose="020F0502020204030204" pitchFamily="34" charset="0"/>
                <a:cs typeface="Times New Roman" panose="02020603050405020304" pitchFamily="18" charset="0"/>
              </a:rPr>
              <a:t>. </a:t>
            </a:r>
          </a:p>
          <a:p>
            <a:pPr>
              <a:lnSpc>
                <a:spcPct val="100000"/>
              </a:lnSpc>
              <a:spcBef>
                <a:spcPts val="0"/>
              </a:spcBef>
              <a:spcAft>
                <a:spcPts val="600"/>
              </a:spcAft>
            </a:pPr>
            <a:r>
              <a:rPr lang="en-GB" sz="2200" dirty="0">
                <a:effectLst/>
                <a:ea typeface="Calibri" panose="020F0502020204030204" pitchFamily="34" charset="0"/>
                <a:cs typeface="Times New Roman" panose="02020603050405020304" pitchFamily="18" charset="0"/>
              </a:rPr>
              <a:t>The 'for loop' will </a:t>
            </a:r>
            <a:r>
              <a:rPr lang="en-GB" sz="2200" b="1" dirty="0">
                <a:effectLst/>
                <a:ea typeface="Calibri" panose="020F0502020204030204" pitchFamily="34" charset="0"/>
                <a:cs typeface="Times New Roman" panose="02020603050405020304" pitchFamily="18" charset="0"/>
              </a:rPr>
              <a:t>iterate through and execute it’s code on each value/item declared in the list</a:t>
            </a:r>
            <a:r>
              <a:rPr lang="en-GB" sz="2200" dirty="0">
                <a:effectLst/>
                <a:ea typeface="Calibri" panose="020F0502020204030204" pitchFamily="34" charset="0"/>
                <a:cs typeface="Times New Roman" panose="02020603050405020304" pitchFamily="18" charset="0"/>
              </a:rPr>
              <a:t>.</a:t>
            </a:r>
          </a:p>
          <a:p>
            <a:pPr>
              <a:lnSpc>
                <a:spcPct val="100000"/>
              </a:lnSpc>
              <a:spcBef>
                <a:spcPts val="0"/>
              </a:spcBef>
              <a:spcAft>
                <a:spcPts val="600"/>
              </a:spcAft>
            </a:pPr>
            <a:r>
              <a:rPr lang="en-GB" sz="2200" b="1" dirty="0">
                <a:effectLst/>
                <a:ea typeface="Calibri" panose="020F0502020204030204" pitchFamily="34" charset="0"/>
                <a:cs typeface="Times New Roman" panose="02020603050405020304" pitchFamily="18" charset="0"/>
              </a:rPr>
              <a:t>List items </a:t>
            </a:r>
            <a:r>
              <a:rPr lang="en-GB" sz="2200" dirty="0">
                <a:effectLst/>
                <a:ea typeface="Calibri" panose="020F0502020204030204" pitchFamily="34" charset="0"/>
                <a:cs typeface="Times New Roman" panose="02020603050405020304" pitchFamily="18" charset="0"/>
              </a:rPr>
              <a:t>need to be separated by spaces and can contain strings or numbers.</a:t>
            </a:r>
          </a:p>
          <a:p>
            <a:pPr>
              <a:lnSpc>
                <a:spcPct val="100000"/>
              </a:lnSpc>
              <a:spcBef>
                <a:spcPts val="600"/>
              </a:spcBef>
            </a:pPr>
            <a:r>
              <a:rPr lang="en-GB" sz="2200" dirty="0">
                <a:effectLst/>
                <a:ea typeface="Calibri" panose="020F0502020204030204" pitchFamily="34" charset="0"/>
                <a:cs typeface="Times New Roman" panose="02020603050405020304" pitchFamily="18" charset="0"/>
              </a:rPr>
              <a:t>The </a:t>
            </a:r>
            <a:r>
              <a:rPr lang="en-GB" sz="2200" b="1" dirty="0">
                <a:effectLst/>
                <a:ea typeface="Calibri" panose="020F0502020204030204" pitchFamily="34" charset="0"/>
                <a:cs typeface="Times New Roman" panose="02020603050405020304" pitchFamily="18" charset="0"/>
              </a:rPr>
              <a:t>'do'</a:t>
            </a:r>
            <a:r>
              <a:rPr lang="en-GB" sz="2200" dirty="0">
                <a:effectLst/>
                <a:ea typeface="Calibri" panose="020F0502020204030204" pitchFamily="34" charset="0"/>
                <a:cs typeface="Times New Roman" panose="02020603050405020304" pitchFamily="18" charset="0"/>
              </a:rPr>
              <a:t> </a:t>
            </a:r>
            <a:r>
              <a:rPr lang="en-GB" sz="2200" b="1" dirty="0">
                <a:effectLst/>
                <a:ea typeface="Calibri" panose="020F0502020204030204" pitchFamily="34" charset="0"/>
                <a:cs typeface="Times New Roman" panose="02020603050405020304" pitchFamily="18" charset="0"/>
              </a:rPr>
              <a:t>keyword</a:t>
            </a:r>
            <a:r>
              <a:rPr lang="en-GB" sz="2200" dirty="0">
                <a:effectLst/>
                <a:ea typeface="Calibri" panose="020F0502020204030204" pitchFamily="34" charset="0"/>
                <a:cs typeface="Times New Roman" panose="02020603050405020304" pitchFamily="18" charset="0"/>
              </a:rPr>
              <a:t> is used to start the code statements</a:t>
            </a:r>
            <a:r>
              <a:rPr lang="en-GB" sz="2200" dirty="0">
                <a:ea typeface="Calibri" panose="020F0502020204030204" pitchFamily="34" charset="0"/>
                <a:cs typeface="Times New Roman" panose="02020603050405020304" pitchFamily="18" charset="0"/>
              </a:rPr>
              <a:t> and the </a:t>
            </a:r>
            <a:r>
              <a:rPr lang="en-GB" sz="2200" b="1" dirty="0">
                <a:effectLst/>
                <a:ea typeface="Calibri" panose="020F0502020204030204" pitchFamily="34" charset="0"/>
                <a:cs typeface="Times New Roman" panose="02020603050405020304" pitchFamily="18" charset="0"/>
              </a:rPr>
              <a:t>'done’</a:t>
            </a:r>
            <a:r>
              <a:rPr lang="en-GB" sz="2200" b="1" dirty="0">
                <a:ea typeface="Calibri" panose="020F0502020204030204" pitchFamily="34" charset="0"/>
                <a:cs typeface="Times New Roman" panose="02020603050405020304" pitchFamily="18" charset="0"/>
              </a:rPr>
              <a:t> keyword </a:t>
            </a:r>
            <a:r>
              <a:rPr lang="en-GB" sz="2200" dirty="0">
                <a:ea typeface="Calibri" panose="020F0502020204030204" pitchFamily="34" charset="0"/>
                <a:cs typeface="Times New Roman" panose="02020603050405020304" pitchFamily="18" charset="0"/>
              </a:rPr>
              <a:t>is used to end them.</a:t>
            </a:r>
          </a:p>
          <a:p>
            <a:pPr>
              <a:lnSpc>
                <a:spcPct val="100000"/>
              </a:lnSpc>
              <a:spcBef>
                <a:spcPts val="600"/>
              </a:spcBef>
            </a:pPr>
            <a:r>
              <a:rPr lang="en-GB" sz="2200" b="1" dirty="0">
                <a:effectLst/>
                <a:ea typeface="Calibri" panose="020F0502020204030204" pitchFamily="34" charset="0"/>
                <a:cs typeface="Times New Roman" panose="02020603050405020304" pitchFamily="18" charset="0"/>
              </a:rPr>
              <a:t>After the 'done' </a:t>
            </a:r>
            <a:r>
              <a:rPr lang="en-GB" sz="2200" b="1" dirty="0">
                <a:ea typeface="Calibri" panose="020F0502020204030204" pitchFamily="34" charset="0"/>
                <a:cs typeface="Times New Roman" panose="02020603050405020304" pitchFamily="18" charset="0"/>
              </a:rPr>
              <a:t>keyword, </a:t>
            </a:r>
            <a:r>
              <a:rPr lang="en-GB" sz="2200" b="1" dirty="0">
                <a:effectLst/>
                <a:ea typeface="Calibri" panose="020F0502020204030204" pitchFamily="34" charset="0"/>
                <a:cs typeface="Times New Roman" panose="02020603050405020304" pitchFamily="18" charset="0"/>
              </a:rPr>
              <a:t>the loop goes back to the top and executes the code on the next item in the list.</a:t>
            </a:r>
            <a:br>
              <a:rPr lang="en-GB" sz="2200" b="1" dirty="0">
                <a:effectLst/>
                <a:ea typeface="Calibri" panose="020F0502020204030204" pitchFamily="34" charset="0"/>
                <a:cs typeface="Times New Roman" panose="02020603050405020304" pitchFamily="18" charset="0"/>
              </a:rPr>
            </a:br>
            <a:endParaRPr lang="en-GB" sz="2200" dirty="0"/>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19" name="TextBox 18">
            <a:extLst>
              <a:ext uri="{FF2B5EF4-FFF2-40B4-BE49-F238E27FC236}">
                <a16:creationId xmlns:a16="http://schemas.microsoft.com/office/drawing/2014/main" id="{A88774FD-41BB-466E-AA73-06CFBD09309C}"/>
              </a:ext>
            </a:extLst>
          </p:cNvPr>
          <p:cNvSpPr txBox="1"/>
          <p:nvPr/>
        </p:nvSpPr>
        <p:spPr>
          <a:xfrm rot="19657094">
            <a:off x="10290445" y="1479508"/>
            <a:ext cx="907755" cy="126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ommons.wikimedia.org/wiki/File:Bash_Logo_Colored.sv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7B3A0337-0685-41DC-B697-E56372B4DC67}"/>
              </a:ext>
            </a:extLst>
          </p:cNvPr>
          <p:cNvSpPr txBox="1"/>
          <p:nvPr/>
        </p:nvSpPr>
        <p:spPr>
          <a:xfrm>
            <a:off x="4613832" y="5087131"/>
            <a:ext cx="3897802" cy="1569660"/>
          </a:xfrm>
          <a:prstGeom prst="rect">
            <a:avLst/>
          </a:prstGeom>
          <a:noFill/>
          <a:ln>
            <a:solidFill>
              <a:schemeClr val="accent1"/>
            </a:solidFill>
          </a:ln>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400" b="1" i="0" u="none" strike="noStrike" kern="1200" cap="none" spc="0" normalizeH="0" baseline="0" noProof="0" dirty="0">
                <a:ln>
                  <a:noFill/>
                </a:ln>
                <a:solidFill>
                  <a:srgbClr val="0563C1"/>
                </a:solidFill>
                <a:effectLst/>
                <a:uLnTx/>
                <a:uFillTx/>
                <a:latin typeface="Courier New" panose="02070309020205020404" pitchFamily="49" charset="0"/>
                <a:ea typeface="Calibri" panose="020F0502020204030204" pitchFamily="34" charset="0"/>
                <a:cs typeface="Courier New" panose="02070309020205020404" pitchFamily="49" charset="0"/>
              </a:rPr>
              <a:t>for</a:t>
            </a:r>
            <a:r>
              <a:rPr kumimoji="0" lang="en-GB" sz="2400" b="0" i="0" u="none" strike="noStrike" kern="1200" cap="none" spc="0" normalizeH="0" baseline="0" noProof="0" dirty="0">
                <a:ln>
                  <a:noFill/>
                </a:ln>
                <a:solidFill>
                  <a:srgbClr val="0563C1"/>
                </a:solidFill>
                <a:effectLst/>
                <a:uLnTx/>
                <a:uFillTx/>
                <a:latin typeface="Courier New" panose="02070309020205020404" pitchFamily="49" charset="0"/>
                <a:ea typeface="Calibri" panose="020F0502020204030204" pitchFamily="34" charset="0"/>
                <a:cs typeface="Courier New" panose="02070309020205020404" pitchFamily="49" charset="0"/>
              </a:rPr>
              <a:t> variable </a:t>
            </a:r>
            <a:r>
              <a:rPr kumimoji="0" lang="en-GB" sz="2400" b="1" i="0" u="none" strike="noStrike" kern="1200" cap="none" spc="0" normalizeH="0" baseline="0" noProof="0" dirty="0">
                <a:ln>
                  <a:noFill/>
                </a:ln>
                <a:solidFill>
                  <a:srgbClr val="0563C1"/>
                </a:solidFill>
                <a:effectLst/>
                <a:uLnTx/>
                <a:uFillTx/>
                <a:latin typeface="Courier New" panose="02070309020205020404" pitchFamily="49" charset="0"/>
                <a:ea typeface="Calibri" panose="020F0502020204030204" pitchFamily="34" charset="0"/>
                <a:cs typeface="Courier New" panose="02070309020205020404" pitchFamily="49" charset="0"/>
              </a:rPr>
              <a:t>in</a:t>
            </a:r>
            <a:r>
              <a:rPr kumimoji="0" lang="en-GB" sz="2400" b="0" i="0" u="none" strike="noStrike" kern="1200" cap="none" spc="0" normalizeH="0" baseline="0" noProof="0" dirty="0">
                <a:ln>
                  <a:noFill/>
                </a:ln>
                <a:solidFill>
                  <a:srgbClr val="0563C1"/>
                </a:solidFill>
                <a:effectLst/>
                <a:uLnTx/>
                <a:uFillTx/>
                <a:latin typeface="Courier New" panose="02070309020205020404" pitchFamily="49" charset="0"/>
                <a:ea typeface="Calibri" panose="020F0502020204030204" pitchFamily="34" charset="0"/>
                <a:cs typeface="Courier New" panose="02070309020205020404" pitchFamily="49" charset="0"/>
              </a:rPr>
              <a:t> </a:t>
            </a:r>
            <a:r>
              <a:rPr kumimoji="0" lang="en-GB" sz="2400" b="1" i="0" u="none" strike="noStrike" kern="1200" cap="none" spc="0" normalizeH="0" baseline="0" noProof="0" dirty="0">
                <a:ln>
                  <a:noFill/>
                </a:ln>
                <a:solidFill>
                  <a:srgbClr val="0563C1"/>
                </a:solidFill>
                <a:effectLst/>
                <a:uLnTx/>
                <a:uFillTx/>
                <a:latin typeface="Courier New" panose="02070309020205020404" pitchFamily="49" charset="0"/>
                <a:ea typeface="Calibri" panose="020F0502020204030204" pitchFamily="34" charset="0"/>
                <a:cs typeface="Courier New" panose="02070309020205020404" pitchFamily="49" charset="0"/>
              </a:rPr>
              <a:t>list</a:t>
            </a:r>
            <a:br>
              <a:rPr kumimoji="0" lang="en-GB" sz="2400" b="0" i="0" u="none" strike="noStrike" kern="1200" cap="none" spc="0" normalizeH="0" baseline="0" noProof="0" dirty="0">
                <a:ln>
                  <a:noFill/>
                </a:ln>
                <a:solidFill>
                  <a:srgbClr val="0563C1"/>
                </a:solidFill>
                <a:effectLst/>
                <a:uLnTx/>
                <a:uFillTx/>
                <a:latin typeface="Courier New" panose="02070309020205020404" pitchFamily="49" charset="0"/>
                <a:ea typeface="Calibri" panose="020F0502020204030204" pitchFamily="34" charset="0"/>
                <a:cs typeface="Courier New" panose="02070309020205020404" pitchFamily="49" charset="0"/>
              </a:rPr>
            </a:br>
            <a:r>
              <a:rPr kumimoji="0" lang="en-GB" sz="2400" b="1" i="0" u="none" strike="noStrike" kern="1200" cap="none" spc="0" normalizeH="0" baseline="0" noProof="0" dirty="0">
                <a:ln>
                  <a:noFill/>
                </a:ln>
                <a:solidFill>
                  <a:srgbClr val="0563C1"/>
                </a:solidFill>
                <a:effectLst/>
                <a:uLnTx/>
                <a:uFillTx/>
                <a:latin typeface="Courier New" panose="02070309020205020404" pitchFamily="49" charset="0"/>
                <a:ea typeface="Calibri" panose="020F0502020204030204" pitchFamily="34" charset="0"/>
                <a:cs typeface="Courier New" panose="02070309020205020404" pitchFamily="49" charset="0"/>
              </a:rPr>
              <a:t>do</a:t>
            </a:r>
            <a:r>
              <a:rPr kumimoji="0" lang="en-GB" sz="2400" b="0" i="0" u="none" strike="noStrike" kern="1200" cap="none" spc="0" normalizeH="0" baseline="0" noProof="0" dirty="0">
                <a:ln>
                  <a:noFill/>
                </a:ln>
                <a:solidFill>
                  <a:srgbClr val="0563C1"/>
                </a:solidFill>
                <a:effectLst/>
                <a:uLnTx/>
                <a:uFillTx/>
                <a:latin typeface="Courier New" panose="02070309020205020404" pitchFamily="49" charset="0"/>
                <a:ea typeface="Calibri" panose="020F0502020204030204" pitchFamily="34" charset="0"/>
                <a:cs typeface="Courier New" panose="02070309020205020404" pitchFamily="49" charset="0"/>
              </a:rPr>
              <a:t>  </a:t>
            </a:r>
            <a:br>
              <a:rPr kumimoji="0" lang="en-GB" sz="2400" b="0" i="0" u="none" strike="noStrike" kern="1200" cap="none" spc="0" normalizeH="0" baseline="0" noProof="0" dirty="0">
                <a:ln>
                  <a:noFill/>
                </a:ln>
                <a:solidFill>
                  <a:srgbClr val="0563C1"/>
                </a:solidFill>
                <a:effectLst/>
                <a:uLnTx/>
                <a:uFillTx/>
                <a:latin typeface="Courier New" panose="02070309020205020404" pitchFamily="49" charset="0"/>
                <a:ea typeface="Calibri" panose="020F0502020204030204" pitchFamily="34" charset="0"/>
                <a:cs typeface="Courier New" panose="02070309020205020404" pitchFamily="49" charset="0"/>
              </a:rPr>
            </a:br>
            <a:r>
              <a:rPr kumimoji="0" lang="en-GB" sz="2400" b="0" i="0" u="none" strike="noStrike" kern="1200" cap="none" spc="0" normalizeH="0" baseline="0" noProof="0" dirty="0">
                <a:ln>
                  <a:noFill/>
                </a:ln>
                <a:solidFill>
                  <a:srgbClr val="0563C1"/>
                </a:solidFill>
                <a:effectLst/>
                <a:uLnTx/>
                <a:uFillTx/>
                <a:latin typeface="Courier New" panose="02070309020205020404" pitchFamily="49" charset="0"/>
                <a:ea typeface="Calibri" panose="020F0502020204030204" pitchFamily="34" charset="0"/>
                <a:cs typeface="Courier New" panose="02070309020205020404" pitchFamily="49" charset="0"/>
              </a:rPr>
              <a:t>code statements</a:t>
            </a:r>
            <a:br>
              <a:rPr kumimoji="0" lang="en-GB" sz="2400" b="0" i="0" u="none" strike="noStrike" kern="1200" cap="none" spc="0" normalizeH="0" baseline="0" noProof="0" dirty="0">
                <a:ln>
                  <a:noFill/>
                </a:ln>
                <a:solidFill>
                  <a:srgbClr val="0563C1"/>
                </a:solidFill>
                <a:effectLst/>
                <a:uLnTx/>
                <a:uFillTx/>
                <a:latin typeface="Courier New" panose="02070309020205020404" pitchFamily="49" charset="0"/>
                <a:ea typeface="Calibri" panose="020F0502020204030204" pitchFamily="34" charset="0"/>
                <a:cs typeface="Courier New" panose="02070309020205020404" pitchFamily="49" charset="0"/>
              </a:rPr>
            </a:br>
            <a:r>
              <a:rPr kumimoji="0" lang="en-GB" sz="2400" b="1" i="0" u="none" strike="noStrike" kern="1200" cap="none" spc="0" normalizeH="0" baseline="0" noProof="0" dirty="0">
                <a:ln>
                  <a:noFill/>
                </a:ln>
                <a:solidFill>
                  <a:srgbClr val="0563C1"/>
                </a:solidFill>
                <a:effectLst/>
                <a:uLnTx/>
                <a:uFillTx/>
                <a:latin typeface="Courier New" panose="02070309020205020404" pitchFamily="49" charset="0"/>
                <a:ea typeface="Calibri" panose="020F0502020204030204" pitchFamily="34" charset="0"/>
                <a:cs typeface="Courier New" panose="02070309020205020404" pitchFamily="49" charset="0"/>
              </a:rPr>
              <a:t>done</a:t>
            </a:r>
          </a:p>
        </p:txBody>
      </p:sp>
      <p:sp>
        <p:nvSpPr>
          <p:cNvPr id="5" name="TextBox 4">
            <a:extLst>
              <a:ext uri="{FF2B5EF4-FFF2-40B4-BE49-F238E27FC236}">
                <a16:creationId xmlns:a16="http://schemas.microsoft.com/office/drawing/2014/main" id="{CD6F14ED-870B-24D4-6D6A-F8C6ABDCBB66}"/>
              </a:ext>
            </a:extLst>
          </p:cNvPr>
          <p:cNvSpPr txBox="1"/>
          <p:nvPr/>
        </p:nvSpPr>
        <p:spPr>
          <a:xfrm>
            <a:off x="3001309" y="4972322"/>
            <a:ext cx="1553655" cy="584775"/>
          </a:xfrm>
          <a:prstGeom prst="rect">
            <a:avLst/>
          </a:prstGeom>
          <a:noFill/>
        </p:spPr>
        <p:txBody>
          <a:bodyPr wrap="square">
            <a:spAutoFit/>
          </a:bodyPr>
          <a:lstStyle/>
          <a:p>
            <a:r>
              <a:rPr kumimoji="0" lang="en-GB" sz="3200" b="0" i="0" u="sng" strike="noStrike" kern="1200" cap="none" spc="0" normalizeH="0" baseline="0" noProof="0" dirty="0">
                <a:ln>
                  <a:noFill/>
                </a:ln>
                <a:solidFill>
                  <a:prstClr val="black"/>
                </a:solidFill>
                <a:effectLst/>
                <a:uLnTx/>
                <a:uFillTx/>
                <a:latin typeface="Calibri" panose="020F0502020204030204"/>
                <a:ea typeface="+mn-ea"/>
                <a:cs typeface="+mn-cs"/>
              </a:rPr>
              <a:t>Syntax:</a:t>
            </a:r>
            <a:endParaRPr lang="en-GB" sz="3200" dirty="0"/>
          </a:p>
        </p:txBody>
      </p:sp>
    </p:spTree>
    <p:extLst>
      <p:ext uri="{BB962C8B-B14F-4D97-AF65-F5344CB8AC3E}">
        <p14:creationId xmlns:p14="http://schemas.microsoft.com/office/powerpoint/2010/main" val="17077090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56461" y="335692"/>
            <a:ext cx="9895951" cy="1033669"/>
          </a:xfrm>
        </p:spPr>
        <p:txBody>
          <a:bodyPr>
            <a:normAutofit/>
          </a:bodyPr>
          <a:lstStyle/>
          <a:p>
            <a:r>
              <a:rPr lang="en-GB" b="1" dirty="0">
                <a:highlight>
                  <a:srgbClr val="FFFF00"/>
                </a:highlight>
              </a:rPr>
              <a:t>Show:</a:t>
            </a:r>
            <a:r>
              <a:rPr lang="en-GB" b="1" dirty="0"/>
              <a:t> </a:t>
            </a:r>
            <a:r>
              <a:rPr lang="en-GB" b="1" dirty="0">
                <a:solidFill>
                  <a:schemeClr val="bg1"/>
                </a:solidFill>
              </a:rPr>
              <a:t>Until Loop</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7737" y="1597432"/>
            <a:ext cx="11956526" cy="2076644"/>
          </a:xfrm>
        </p:spPr>
        <p:txBody>
          <a:bodyPr>
            <a:normAutofit/>
          </a:bodyPr>
          <a:lstStyle/>
          <a:p>
            <a:pPr>
              <a:lnSpc>
                <a:spcPct val="100000"/>
              </a:lnSpc>
              <a:spcBef>
                <a:spcPts val="0"/>
              </a:spcBef>
            </a:pPr>
            <a:r>
              <a:rPr lang="en-GB" sz="2400" dirty="0"/>
              <a:t>In this </a:t>
            </a:r>
            <a:r>
              <a:rPr lang="en-GB" sz="2400" b="1" dirty="0"/>
              <a:t>game-like script</a:t>
            </a:r>
            <a:r>
              <a:rPr lang="en-GB" sz="2400" dirty="0"/>
              <a:t>, we use an Until loop to ask the user to </a:t>
            </a:r>
            <a:r>
              <a:rPr lang="en-GB" sz="2400" b="1" dirty="0"/>
              <a:t>guess the secret word </a:t>
            </a:r>
            <a:r>
              <a:rPr lang="en-GB" sz="2400" dirty="0"/>
              <a:t>to </a:t>
            </a:r>
            <a:r>
              <a:rPr lang="en-GB" sz="2400" b="1" dirty="0"/>
              <a:t>exit</a:t>
            </a:r>
            <a:r>
              <a:rPr lang="en-GB" sz="2400" dirty="0"/>
              <a:t> the program. </a:t>
            </a:r>
            <a:r>
              <a:rPr lang="en-GB" sz="2400" b="1" dirty="0"/>
              <a:t>If the User enters the secret word ‘exit’ the script echo’s out ‘Congratulations’</a:t>
            </a:r>
            <a:r>
              <a:rPr lang="en-GB" sz="2400" dirty="0"/>
              <a:t>. </a:t>
            </a:r>
          </a:p>
          <a:p>
            <a:pPr>
              <a:lnSpc>
                <a:spcPct val="100000"/>
              </a:lnSpc>
              <a:spcBef>
                <a:spcPts val="0"/>
              </a:spcBef>
            </a:pPr>
            <a:r>
              <a:rPr lang="en-GB" sz="2400" dirty="0"/>
              <a:t>If the User </a:t>
            </a:r>
            <a:r>
              <a:rPr lang="en-GB" sz="2400" b="1" dirty="0"/>
              <a:t>does not </a:t>
            </a:r>
            <a:r>
              <a:rPr lang="en-GB" sz="2400" dirty="0"/>
              <a:t>input the secret word, the script echo’s out: </a:t>
            </a:r>
            <a:r>
              <a:rPr lang="en-GB" sz="2400" b="1" dirty="0"/>
              <a:t>WRONG HAHA. Try Again</a:t>
            </a:r>
            <a:r>
              <a:rPr lang="en-GB" sz="2400" dirty="0"/>
              <a:t>.</a:t>
            </a:r>
          </a:p>
          <a:p>
            <a:pPr>
              <a:lnSpc>
                <a:spcPct val="100000"/>
              </a:lnSpc>
              <a:spcBef>
                <a:spcPts val="0"/>
              </a:spcBef>
            </a:pPr>
            <a:r>
              <a:rPr lang="en-GB" sz="2400" b="1" dirty="0"/>
              <a:t>-ne \007</a:t>
            </a:r>
            <a:r>
              <a:rPr lang="en-GB" sz="2400" dirty="0"/>
              <a:t> is a method for producing a </a:t>
            </a:r>
            <a:r>
              <a:rPr lang="en-GB" sz="2400" b="1" dirty="0"/>
              <a:t>beep</a:t>
            </a:r>
            <a:r>
              <a:rPr lang="en-GB" sz="2400" dirty="0"/>
              <a:t> sound </a:t>
            </a:r>
            <a:r>
              <a:rPr lang="en-GB" sz="2400" dirty="0" err="1"/>
              <a:t>fx</a:t>
            </a:r>
            <a:r>
              <a:rPr lang="en-GB" sz="2400" dirty="0"/>
              <a:t> </a:t>
            </a:r>
            <a:r>
              <a:rPr lang="en-GB" sz="2400" b="1" dirty="0"/>
              <a:t>in a shell script</a:t>
            </a:r>
            <a:r>
              <a:rPr lang="en-GB" sz="2400" dirty="0"/>
              <a:t>. </a:t>
            </a:r>
          </a:p>
          <a:p>
            <a:pPr marL="0" indent="0">
              <a:lnSpc>
                <a:spcPct val="100000"/>
              </a:lnSpc>
              <a:spcBef>
                <a:spcPts val="0"/>
              </a:spcBef>
              <a:buNone/>
            </a:pPr>
            <a:endParaRPr lang="en-GB" sz="2400" dirty="0"/>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23386" y="3117"/>
            <a:ext cx="1698818" cy="1698818"/>
          </a:xfrm>
          <a:prstGeom prst="rect">
            <a:avLst/>
          </a:prstGeom>
        </p:spPr>
      </p:pic>
      <p:pic>
        <p:nvPicPr>
          <p:cNvPr id="6" name="Picture 5">
            <a:extLst>
              <a:ext uri="{FF2B5EF4-FFF2-40B4-BE49-F238E27FC236}">
                <a16:creationId xmlns:a16="http://schemas.microsoft.com/office/drawing/2014/main" id="{78D9D1DA-7205-2407-F5D8-C349AE93B714}"/>
              </a:ext>
            </a:extLst>
          </p:cNvPr>
          <p:cNvPicPr>
            <a:picLocks noChangeAspect="1"/>
          </p:cNvPicPr>
          <p:nvPr/>
        </p:nvPicPr>
        <p:blipFill>
          <a:blip r:embed="rId5"/>
          <a:stretch>
            <a:fillRect/>
          </a:stretch>
        </p:blipFill>
        <p:spPr>
          <a:xfrm>
            <a:off x="49537" y="3173507"/>
            <a:ext cx="8818901" cy="3668174"/>
          </a:xfrm>
          <a:prstGeom prst="rect">
            <a:avLst/>
          </a:prstGeom>
        </p:spPr>
      </p:pic>
      <p:sp>
        <p:nvSpPr>
          <p:cNvPr id="21" name="TextBox 20">
            <a:extLst>
              <a:ext uri="{FF2B5EF4-FFF2-40B4-BE49-F238E27FC236}">
                <a16:creationId xmlns:a16="http://schemas.microsoft.com/office/drawing/2014/main" id="{66C676F3-A641-48CE-A0A8-2D99D364C308}"/>
              </a:ext>
            </a:extLst>
          </p:cNvPr>
          <p:cNvSpPr txBox="1"/>
          <p:nvPr/>
        </p:nvSpPr>
        <p:spPr>
          <a:xfrm>
            <a:off x="8818753" y="2727330"/>
            <a:ext cx="3317440" cy="1754326"/>
          </a:xfrm>
          <a:prstGeom prst="rect">
            <a:avLst/>
          </a:prstGeom>
          <a:noFill/>
          <a:ln>
            <a:solidFill>
              <a:schemeClr val="accent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rPr>
              <a:t>Colour codes:</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\e[1;33m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is the code that sets the colour to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bold yellow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\e[0m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resets the colour back.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Replace 1;33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with the colour code you want. See next page for colour codes.</a:t>
            </a:r>
          </a:p>
        </p:txBody>
      </p:sp>
      <p:pic>
        <p:nvPicPr>
          <p:cNvPr id="9" name="Picture 8">
            <a:extLst>
              <a:ext uri="{FF2B5EF4-FFF2-40B4-BE49-F238E27FC236}">
                <a16:creationId xmlns:a16="http://schemas.microsoft.com/office/drawing/2014/main" id="{1208B738-7033-FF38-C8B5-9CFA1A69E65C}"/>
              </a:ext>
            </a:extLst>
          </p:cNvPr>
          <p:cNvPicPr>
            <a:picLocks noChangeAspect="1"/>
          </p:cNvPicPr>
          <p:nvPr/>
        </p:nvPicPr>
        <p:blipFill>
          <a:blip r:embed="rId6"/>
          <a:stretch>
            <a:fillRect/>
          </a:stretch>
        </p:blipFill>
        <p:spPr>
          <a:xfrm>
            <a:off x="6368836" y="4395875"/>
            <a:ext cx="5705427" cy="1577268"/>
          </a:xfrm>
          <a:prstGeom prst="rect">
            <a:avLst/>
          </a:prstGeom>
        </p:spPr>
      </p:pic>
      <p:sp>
        <p:nvSpPr>
          <p:cNvPr id="3" name="TextBox 2">
            <a:extLst>
              <a:ext uri="{FF2B5EF4-FFF2-40B4-BE49-F238E27FC236}">
                <a16:creationId xmlns:a16="http://schemas.microsoft.com/office/drawing/2014/main" id="{287E5ED2-1409-5B29-915C-E9AAAD1C152C}"/>
              </a:ext>
            </a:extLst>
          </p:cNvPr>
          <p:cNvSpPr txBox="1"/>
          <p:nvPr/>
        </p:nvSpPr>
        <p:spPr>
          <a:xfrm>
            <a:off x="1968601" y="6380016"/>
            <a:ext cx="2925340" cy="461665"/>
          </a:xfrm>
          <a:prstGeom prst="rect">
            <a:avLst/>
          </a:prstGeom>
          <a:noFill/>
        </p:spPr>
        <p:txBody>
          <a:bodyPr wrap="square" rtlCol="0">
            <a:spAutoFit/>
          </a:bodyPr>
          <a:lstStyle/>
          <a:p>
            <a:r>
              <a:rPr lang="en-GB" sz="2400" b="1" dirty="0">
                <a:highlight>
                  <a:srgbClr val="FFFF00"/>
                </a:highlight>
              </a:rPr>
              <a:t>File: </a:t>
            </a:r>
            <a:r>
              <a:rPr lang="en-GB" sz="2400" dirty="0">
                <a:highlight>
                  <a:srgbClr val="FFFF00"/>
                </a:highlight>
              </a:rPr>
              <a:t>./6UntilLoop.sh</a:t>
            </a:r>
          </a:p>
        </p:txBody>
      </p:sp>
    </p:spTree>
    <p:extLst>
      <p:ext uri="{BB962C8B-B14F-4D97-AF65-F5344CB8AC3E}">
        <p14:creationId xmlns:p14="http://schemas.microsoft.com/office/powerpoint/2010/main" val="40230836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43AD3-82C7-B22E-3F07-4B74C8AD08F4}"/>
              </a:ext>
            </a:extLst>
          </p:cNvPr>
          <p:cNvSpPr txBox="1">
            <a:spLocks/>
          </p:cNvSpPr>
          <p:nvPr/>
        </p:nvSpPr>
        <p:spPr>
          <a:xfrm>
            <a:off x="0" y="16319"/>
            <a:ext cx="12192000" cy="1033669"/>
          </a:xfrm>
          <a:prstGeom prst="rect">
            <a:avLst/>
          </a:prstGeom>
          <a:solidFill>
            <a:srgbClr val="002060"/>
          </a:solidFill>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highlight>
                  <a:srgbClr val="FFFF00"/>
                </a:highlight>
              </a:rPr>
              <a:t>Show:</a:t>
            </a:r>
            <a:r>
              <a:rPr lang="en-GB" b="1"/>
              <a:t> </a:t>
            </a:r>
            <a:r>
              <a:rPr lang="en-GB" b="1">
                <a:solidFill>
                  <a:schemeClr val="bg1"/>
                </a:solidFill>
              </a:rPr>
              <a:t>Until Loop</a:t>
            </a:r>
            <a:endParaRPr lang="en-GB" b="1" dirty="0">
              <a:solidFill>
                <a:schemeClr val="bg1"/>
              </a:solidFill>
            </a:endParaRPr>
          </a:p>
        </p:txBody>
      </p:sp>
      <p:sp>
        <p:nvSpPr>
          <p:cNvPr id="3" name="Content Placeholder 2">
            <a:extLst>
              <a:ext uri="{FF2B5EF4-FFF2-40B4-BE49-F238E27FC236}">
                <a16:creationId xmlns:a16="http://schemas.microsoft.com/office/drawing/2014/main" id="{F373B613-56CA-24CE-3820-890C004D4905}"/>
              </a:ext>
            </a:extLst>
          </p:cNvPr>
          <p:cNvSpPr txBox="1">
            <a:spLocks/>
          </p:cNvSpPr>
          <p:nvPr/>
        </p:nvSpPr>
        <p:spPr>
          <a:xfrm>
            <a:off x="117737" y="1049988"/>
            <a:ext cx="11956526" cy="2076644"/>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en-GB" sz="2400" dirty="0"/>
              <a:t>In this </a:t>
            </a:r>
            <a:r>
              <a:rPr lang="en-GB" sz="2400" b="1" dirty="0"/>
              <a:t>game-like script</a:t>
            </a:r>
            <a:r>
              <a:rPr lang="en-GB" sz="2400" dirty="0"/>
              <a:t>, we use an Until loop to ask the user to </a:t>
            </a:r>
            <a:r>
              <a:rPr lang="en-GB" sz="2400" b="1" dirty="0"/>
              <a:t>guess the secret word </a:t>
            </a:r>
            <a:r>
              <a:rPr lang="en-GB" sz="2400" dirty="0"/>
              <a:t>to </a:t>
            </a:r>
            <a:r>
              <a:rPr lang="en-GB" sz="2400" b="1" dirty="0"/>
              <a:t>exit</a:t>
            </a:r>
            <a:r>
              <a:rPr lang="en-GB" sz="2400" dirty="0"/>
              <a:t> the program. </a:t>
            </a:r>
            <a:r>
              <a:rPr lang="en-GB" sz="2400" b="1" dirty="0"/>
              <a:t>If the User enters the secret word ‘exit’ the script echo’s out ‘Congratulations’</a:t>
            </a:r>
            <a:r>
              <a:rPr lang="en-GB" sz="2400" dirty="0"/>
              <a:t>. </a:t>
            </a:r>
          </a:p>
          <a:p>
            <a:pPr>
              <a:lnSpc>
                <a:spcPct val="100000"/>
              </a:lnSpc>
              <a:spcBef>
                <a:spcPts val="0"/>
              </a:spcBef>
            </a:pPr>
            <a:r>
              <a:rPr lang="en-GB" sz="2400" dirty="0"/>
              <a:t>If the User </a:t>
            </a:r>
            <a:r>
              <a:rPr lang="en-GB" sz="2400" b="1" dirty="0"/>
              <a:t>does not </a:t>
            </a:r>
            <a:r>
              <a:rPr lang="en-GB" sz="2400" dirty="0"/>
              <a:t>input the secret word, the script echo’s out: </a:t>
            </a:r>
            <a:r>
              <a:rPr lang="en-GB" sz="2400" b="1" dirty="0"/>
              <a:t>WRONG HAHA. Try Again</a:t>
            </a:r>
            <a:r>
              <a:rPr lang="en-GB" sz="2400" dirty="0"/>
              <a:t>.</a:t>
            </a:r>
          </a:p>
          <a:p>
            <a:pPr>
              <a:lnSpc>
                <a:spcPct val="100000"/>
              </a:lnSpc>
              <a:spcBef>
                <a:spcPts val="0"/>
              </a:spcBef>
            </a:pPr>
            <a:r>
              <a:rPr lang="en-GB" sz="2400" b="1" dirty="0"/>
              <a:t>-ne \007</a:t>
            </a:r>
            <a:r>
              <a:rPr lang="en-GB" sz="2400" dirty="0"/>
              <a:t> is a method for producing a </a:t>
            </a:r>
            <a:r>
              <a:rPr lang="en-GB" sz="2400" b="1" dirty="0"/>
              <a:t>beep</a:t>
            </a:r>
            <a:r>
              <a:rPr lang="en-GB" sz="2400" dirty="0"/>
              <a:t> sound </a:t>
            </a:r>
            <a:r>
              <a:rPr lang="en-GB" sz="2400" dirty="0" err="1"/>
              <a:t>fx</a:t>
            </a:r>
            <a:r>
              <a:rPr lang="en-GB" sz="2400" dirty="0"/>
              <a:t> </a:t>
            </a:r>
            <a:r>
              <a:rPr lang="en-GB" sz="2400" b="1" dirty="0"/>
              <a:t>in a shell script</a:t>
            </a:r>
            <a:r>
              <a:rPr lang="en-GB" sz="2400" dirty="0"/>
              <a:t>.</a:t>
            </a:r>
          </a:p>
          <a:p>
            <a:pPr lvl="1">
              <a:lnSpc>
                <a:spcPct val="100000"/>
              </a:lnSpc>
              <a:spcBef>
                <a:spcPts val="0"/>
              </a:spcBef>
            </a:pPr>
            <a:r>
              <a:rPr lang="en-GB" sz="1900" dirty="0"/>
              <a:t>Bg. </a:t>
            </a:r>
            <a:r>
              <a:rPr lang="en-GB" sz="1900" b="1" dirty="0" err="1"/>
              <a:t>UserInput</a:t>
            </a:r>
            <a:r>
              <a:rPr lang="en-GB" sz="1900" b="1" dirty="0"/>
              <a:t>=null </a:t>
            </a:r>
            <a:r>
              <a:rPr lang="en-GB" sz="1900" dirty="0"/>
              <a:t>- sets the variable to the literal string "null". It’s used to initialize the variable to something that is not ‘exit’, so the until condition evaluates false at the start and the loop runs until the user enters ‘exit’.</a:t>
            </a:r>
          </a:p>
          <a:p>
            <a:pPr>
              <a:lnSpc>
                <a:spcPct val="100000"/>
              </a:lnSpc>
              <a:spcBef>
                <a:spcPts val="0"/>
              </a:spcBef>
            </a:pPr>
            <a:endParaRPr lang="en-GB" sz="2400" dirty="0"/>
          </a:p>
          <a:p>
            <a:pPr marL="0" indent="0">
              <a:lnSpc>
                <a:spcPct val="100000"/>
              </a:lnSpc>
              <a:spcBef>
                <a:spcPts val="0"/>
              </a:spcBef>
              <a:buFont typeface="Arial" panose="020B0604020202020204" pitchFamily="34" charset="0"/>
              <a:buNone/>
            </a:pPr>
            <a:endParaRPr lang="en-GB" sz="2400" dirty="0"/>
          </a:p>
        </p:txBody>
      </p:sp>
      <p:pic>
        <p:nvPicPr>
          <p:cNvPr id="4" name="Picture 3" descr="Icon&#10;&#10;Description automatically generated">
            <a:extLst>
              <a:ext uri="{FF2B5EF4-FFF2-40B4-BE49-F238E27FC236}">
                <a16:creationId xmlns:a16="http://schemas.microsoft.com/office/drawing/2014/main" id="{B4EC4ECC-98B1-E0B8-CBFD-8F7FE2D5768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94898" y="49270"/>
            <a:ext cx="1698818" cy="1698818"/>
          </a:xfrm>
          <a:prstGeom prst="rect">
            <a:avLst/>
          </a:prstGeom>
        </p:spPr>
      </p:pic>
      <p:pic>
        <p:nvPicPr>
          <p:cNvPr id="5" name="Picture 4">
            <a:extLst>
              <a:ext uri="{FF2B5EF4-FFF2-40B4-BE49-F238E27FC236}">
                <a16:creationId xmlns:a16="http://schemas.microsoft.com/office/drawing/2014/main" id="{FAFBE755-F11F-B2E6-5C85-ECF300EC7DB1}"/>
              </a:ext>
            </a:extLst>
          </p:cNvPr>
          <p:cNvPicPr>
            <a:picLocks noChangeAspect="1"/>
          </p:cNvPicPr>
          <p:nvPr/>
        </p:nvPicPr>
        <p:blipFill>
          <a:blip r:embed="rId5"/>
          <a:stretch>
            <a:fillRect/>
          </a:stretch>
        </p:blipFill>
        <p:spPr>
          <a:xfrm>
            <a:off x="170981" y="3052063"/>
            <a:ext cx="8818901" cy="3668174"/>
          </a:xfrm>
          <a:prstGeom prst="rect">
            <a:avLst/>
          </a:prstGeom>
        </p:spPr>
      </p:pic>
      <p:sp>
        <p:nvSpPr>
          <p:cNvPr id="6" name="TextBox 5">
            <a:extLst>
              <a:ext uri="{FF2B5EF4-FFF2-40B4-BE49-F238E27FC236}">
                <a16:creationId xmlns:a16="http://schemas.microsoft.com/office/drawing/2014/main" id="{FB39528D-FBA8-0BD7-B835-70E613D18934}"/>
              </a:ext>
            </a:extLst>
          </p:cNvPr>
          <p:cNvSpPr txBox="1"/>
          <p:nvPr/>
        </p:nvSpPr>
        <p:spPr>
          <a:xfrm>
            <a:off x="8703579" y="2930619"/>
            <a:ext cx="3317440" cy="1754326"/>
          </a:xfrm>
          <a:prstGeom prst="rect">
            <a:avLst/>
          </a:prstGeom>
          <a:noFill/>
          <a:ln>
            <a:solidFill>
              <a:schemeClr val="accent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rPr>
              <a:t>Colour codes:</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\e[1;33m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is the code that sets the colour to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bold yellow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\e[0m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resets the colour back.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Replace 1;33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with the colour code you want. See next page for colour codes.</a:t>
            </a:r>
          </a:p>
        </p:txBody>
      </p:sp>
      <p:pic>
        <p:nvPicPr>
          <p:cNvPr id="7" name="Picture 6">
            <a:extLst>
              <a:ext uri="{FF2B5EF4-FFF2-40B4-BE49-F238E27FC236}">
                <a16:creationId xmlns:a16="http://schemas.microsoft.com/office/drawing/2014/main" id="{B214D6DD-A662-CDFC-BAD4-42500EDC5825}"/>
              </a:ext>
            </a:extLst>
          </p:cNvPr>
          <p:cNvPicPr>
            <a:picLocks noChangeAspect="1"/>
          </p:cNvPicPr>
          <p:nvPr/>
        </p:nvPicPr>
        <p:blipFill>
          <a:blip r:embed="rId6"/>
          <a:stretch>
            <a:fillRect/>
          </a:stretch>
        </p:blipFill>
        <p:spPr>
          <a:xfrm>
            <a:off x="6315592" y="4802748"/>
            <a:ext cx="5705427" cy="1577268"/>
          </a:xfrm>
          <a:prstGeom prst="rect">
            <a:avLst/>
          </a:prstGeom>
        </p:spPr>
      </p:pic>
      <p:sp>
        <p:nvSpPr>
          <p:cNvPr id="8" name="TextBox 7">
            <a:extLst>
              <a:ext uri="{FF2B5EF4-FFF2-40B4-BE49-F238E27FC236}">
                <a16:creationId xmlns:a16="http://schemas.microsoft.com/office/drawing/2014/main" id="{8A6EAA41-1555-2616-309E-B93C831C7518}"/>
              </a:ext>
            </a:extLst>
          </p:cNvPr>
          <p:cNvSpPr txBox="1"/>
          <p:nvPr/>
        </p:nvSpPr>
        <p:spPr>
          <a:xfrm>
            <a:off x="1968601" y="6380016"/>
            <a:ext cx="2925340" cy="461665"/>
          </a:xfrm>
          <a:prstGeom prst="rect">
            <a:avLst/>
          </a:prstGeom>
          <a:noFill/>
        </p:spPr>
        <p:txBody>
          <a:bodyPr wrap="square" rtlCol="0">
            <a:spAutoFit/>
          </a:bodyPr>
          <a:lstStyle/>
          <a:p>
            <a:r>
              <a:rPr lang="en-GB" sz="2400" b="1" dirty="0">
                <a:highlight>
                  <a:srgbClr val="FFFF00"/>
                </a:highlight>
              </a:rPr>
              <a:t>File: </a:t>
            </a:r>
            <a:r>
              <a:rPr lang="en-GB" sz="2400" dirty="0">
                <a:highlight>
                  <a:srgbClr val="FFFF00"/>
                </a:highlight>
              </a:rPr>
              <a:t>./6UntilLoop.sh</a:t>
            </a:r>
          </a:p>
        </p:txBody>
      </p:sp>
    </p:spTree>
    <p:extLst>
      <p:ext uri="{BB962C8B-B14F-4D97-AF65-F5344CB8AC3E}">
        <p14:creationId xmlns:p14="http://schemas.microsoft.com/office/powerpoint/2010/main" val="34599420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39509"/>
            <a:ext cx="10223587" cy="1033669"/>
          </a:xfrm>
          <a:solidFill>
            <a:schemeClr val="bg1">
              <a:lumMod val="95000"/>
            </a:schemeClr>
          </a:solidFill>
        </p:spPr>
        <p:txBody>
          <a:bodyPr>
            <a:normAutofit/>
          </a:bodyPr>
          <a:lstStyle/>
          <a:p>
            <a:r>
              <a:rPr lang="en-GB" sz="5400" b="1" dirty="0"/>
              <a:t>Bg. </a:t>
            </a:r>
            <a:r>
              <a:rPr lang="en-GB" sz="4800" b="1" dirty="0"/>
              <a:t>S</a:t>
            </a:r>
            <a:r>
              <a:rPr lang="en-GB" sz="4000" b="1" dirty="0"/>
              <a:t>ome additional Colour codes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a:solidFill>
            <a:schemeClr val="bg1">
              <a:lumMod val="95000"/>
            </a:schemeClr>
          </a:solidFill>
        </p:spPr>
        <p:txBody>
          <a:bodyPr>
            <a:noAutofit/>
          </a:bodyPr>
          <a:lstStyle/>
          <a:p>
            <a:pPr marL="342900" indent="-342900">
              <a:lnSpc>
                <a:spcPct val="120000"/>
              </a:lnSpc>
              <a:spcBef>
                <a:spcPts val="0"/>
              </a:spcBef>
              <a:spcAft>
                <a:spcPts val="600"/>
              </a:spcAft>
              <a:tabLst>
                <a:tab pos="457200" algn="l"/>
              </a:tabLst>
            </a:pPr>
            <a:r>
              <a:rPr lang="en-GB" sz="2200" dirty="0"/>
              <a:t>Red		0;31  		or 	Green		0;32</a:t>
            </a:r>
          </a:p>
          <a:p>
            <a:pPr marL="342900" indent="-342900">
              <a:lnSpc>
                <a:spcPct val="120000"/>
              </a:lnSpc>
              <a:spcBef>
                <a:spcPts val="0"/>
              </a:spcBef>
              <a:spcAft>
                <a:spcPts val="600"/>
              </a:spcAft>
              <a:tabLst>
                <a:tab pos="457200" algn="l"/>
              </a:tabLst>
            </a:pPr>
            <a:r>
              <a:rPr lang="en-GB" sz="2200" dirty="0"/>
              <a:t>Blue		0;34  		or 	Black		0;30</a:t>
            </a:r>
          </a:p>
          <a:p>
            <a:pPr marL="342900" indent="-342900">
              <a:lnSpc>
                <a:spcPct val="120000"/>
              </a:lnSpc>
              <a:spcBef>
                <a:spcPts val="0"/>
              </a:spcBef>
              <a:spcAft>
                <a:spcPts val="600"/>
              </a:spcAft>
              <a:tabLst>
                <a:tab pos="457200" algn="l"/>
              </a:tabLst>
            </a:pPr>
            <a:r>
              <a:rPr lang="en-GB" sz="2200" dirty="0"/>
              <a:t>Yellow	0;33  		or 	</a:t>
            </a:r>
            <a:r>
              <a:rPr lang="en-GB" sz="2200" dirty="0" err="1"/>
              <a:t>Agenta</a:t>
            </a:r>
            <a:r>
              <a:rPr lang="en-GB" sz="2200" dirty="0"/>
              <a:t> 		0;35 </a:t>
            </a:r>
          </a:p>
          <a:p>
            <a:pPr marL="342900" indent="-342900">
              <a:lnSpc>
                <a:spcPct val="120000"/>
              </a:lnSpc>
              <a:spcBef>
                <a:spcPts val="0"/>
              </a:spcBef>
              <a:spcAft>
                <a:spcPts val="600"/>
              </a:spcAft>
              <a:tabLst>
                <a:tab pos="457200" algn="l"/>
              </a:tabLst>
            </a:pPr>
            <a:r>
              <a:rPr lang="en-GB" sz="2200" dirty="0"/>
              <a:t>Cyan 	0;36  		or 	White 		0;37.</a:t>
            </a:r>
          </a:p>
          <a:p>
            <a:pPr marL="342900" indent="-342900">
              <a:lnSpc>
                <a:spcPct val="120000"/>
              </a:lnSpc>
              <a:spcBef>
                <a:spcPts val="0"/>
              </a:spcBef>
              <a:spcAft>
                <a:spcPts val="600"/>
              </a:spcAft>
              <a:tabLst>
                <a:tab pos="457200" algn="l"/>
              </a:tabLst>
            </a:pPr>
            <a:r>
              <a:rPr lang="en-GB" sz="2200" dirty="0"/>
              <a:t>There are many more colours, to see more google ‘Bash Colour palette’.</a:t>
            </a:r>
          </a:p>
          <a:p>
            <a:pPr marL="342900" indent="-342900">
              <a:lnSpc>
                <a:spcPct val="120000"/>
              </a:lnSpc>
              <a:spcBef>
                <a:spcPts val="0"/>
              </a:spcBef>
              <a:spcAft>
                <a:spcPts val="600"/>
              </a:spcAft>
              <a:tabLst>
                <a:tab pos="457200" algn="l"/>
              </a:tabLst>
            </a:pPr>
            <a:r>
              <a:rPr lang="en-GB" sz="2200" dirty="0"/>
              <a:t>To make your colour </a:t>
            </a:r>
            <a:r>
              <a:rPr lang="en-GB" sz="2200" b="1" dirty="0"/>
              <a:t>bold</a:t>
            </a:r>
            <a:r>
              <a:rPr lang="en-GB" sz="2200" dirty="0"/>
              <a:t> use the numeric value 1 instead of 0 e.g. </a:t>
            </a:r>
            <a:r>
              <a:rPr lang="en-GB" sz="2200" b="1" dirty="0"/>
              <a:t>1;31 = bold red </a:t>
            </a:r>
            <a:r>
              <a:rPr lang="en-GB" sz="2200" dirty="0"/>
              <a:t>or </a:t>
            </a:r>
            <a:r>
              <a:rPr lang="en-GB" sz="2200" b="1" dirty="0"/>
              <a:t>1;33 = bold Yellow</a:t>
            </a:r>
            <a:r>
              <a:rPr lang="en-GB" sz="2200" dirty="0"/>
              <a:t>.</a:t>
            </a:r>
          </a:p>
          <a:p>
            <a:pPr marL="342900" indent="-342900">
              <a:lnSpc>
                <a:spcPct val="120000"/>
              </a:lnSpc>
              <a:spcBef>
                <a:spcPts val="0"/>
              </a:spcBef>
              <a:spcAft>
                <a:spcPts val="600"/>
              </a:spcAft>
              <a:tabLst>
                <a:tab pos="457200" algn="l"/>
              </a:tabLst>
            </a:pPr>
            <a:r>
              <a:rPr lang="en-GB" sz="2200" dirty="0"/>
              <a:t>To colour the </a:t>
            </a:r>
            <a:r>
              <a:rPr lang="en-GB" sz="2200" b="1" dirty="0"/>
              <a:t>background</a:t>
            </a:r>
            <a:r>
              <a:rPr lang="en-GB" sz="2200" dirty="0"/>
              <a:t> use: red = 41, black = 40, green = 42, yellow = 43, blue = 44, cyan = 46, magenta = 45, white=47 or to reset = 0. To output the background with a colour, use the following command: </a:t>
            </a:r>
            <a:r>
              <a:rPr lang="en-GB" sz="2200" b="1" dirty="0"/>
              <a:t>echo -e "\e[1;47m </a:t>
            </a:r>
            <a:r>
              <a:rPr lang="en-GB" sz="2200" dirty="0"/>
              <a:t>...</a:t>
            </a:r>
          </a:p>
          <a:p>
            <a:pPr marL="342900" indent="-342900">
              <a:lnSpc>
                <a:spcPct val="120000"/>
              </a:lnSpc>
              <a:spcBef>
                <a:spcPts val="0"/>
              </a:spcBef>
              <a:spcAft>
                <a:spcPts val="600"/>
              </a:spcAft>
              <a:tabLst>
                <a:tab pos="457200" algn="l"/>
              </a:tabLst>
            </a:pPr>
            <a:r>
              <a:rPr lang="en-GB" sz="2200" dirty="0"/>
              <a:t>For more information </a:t>
            </a:r>
            <a:r>
              <a:rPr lang="en-GB" sz="2200" dirty="0">
                <a:hlinkClick r:id="rId3"/>
              </a:rPr>
              <a:t>click-here</a:t>
            </a:r>
            <a:r>
              <a:rPr lang="en-GB" sz="2200" dirty="0"/>
              <a:t>.</a:t>
            </a:r>
          </a:p>
          <a:p>
            <a:pPr marL="342900" indent="-342900">
              <a:lnSpc>
                <a:spcPct val="120000"/>
              </a:lnSpc>
              <a:spcBef>
                <a:spcPts val="0"/>
              </a:spcBef>
              <a:spcAft>
                <a:spcPts val="600"/>
              </a:spcAft>
              <a:tabLst>
                <a:tab pos="457200" algn="l"/>
              </a:tabLst>
            </a:pPr>
            <a:endParaRPr lang="en-GB" sz="2200" dirty="0"/>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05374" y="43825"/>
            <a:ext cx="1698818" cy="1698818"/>
          </a:xfrm>
          <a:prstGeom prst="rect">
            <a:avLst/>
          </a:prstGeom>
        </p:spPr>
      </p:pic>
      <p:sp>
        <p:nvSpPr>
          <p:cNvPr id="19" name="TextBox 18">
            <a:extLst>
              <a:ext uri="{FF2B5EF4-FFF2-40B4-BE49-F238E27FC236}">
                <a16:creationId xmlns:a16="http://schemas.microsoft.com/office/drawing/2014/main" id="{A88774FD-41BB-466E-AA73-06CFBD09309C}"/>
              </a:ext>
            </a:extLst>
          </p:cNvPr>
          <p:cNvSpPr txBox="1"/>
          <p:nvPr/>
        </p:nvSpPr>
        <p:spPr>
          <a:xfrm rot="19657094">
            <a:off x="10290445" y="1479508"/>
            <a:ext cx="907755" cy="126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ommons.wikimedia.org/wiki/File:Bash_Logo_Colored.sv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83069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dirty="0">
                <a:solidFill>
                  <a:srgbClr val="FFFFFF"/>
                </a:solidFill>
              </a:rPr>
              <a:t>Bg. </a:t>
            </a:r>
            <a:r>
              <a:rPr lang="en-GB" b="1" dirty="0">
                <a:solidFill>
                  <a:schemeClr val="bg1"/>
                </a:solidFill>
              </a:rPr>
              <a:t>While Loop</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38994" y="1712687"/>
            <a:ext cx="10565198" cy="4233174"/>
          </a:xfrm>
        </p:spPr>
        <p:txBody>
          <a:bodyPr>
            <a:normAutofit/>
          </a:bodyPr>
          <a:lstStyle/>
          <a:p>
            <a:pPr>
              <a:lnSpc>
                <a:spcPct val="100000"/>
              </a:lnSpc>
              <a:spcBef>
                <a:spcPts val="0"/>
              </a:spcBef>
              <a:spcAft>
                <a:spcPts val="2400"/>
              </a:spcAft>
            </a:pPr>
            <a:r>
              <a:rPr lang="en-GB" b="1" dirty="0">
                <a:solidFill>
                  <a:srgbClr val="000000"/>
                </a:solidFill>
                <a:effectLst/>
                <a:ea typeface="Times New Roman" panose="02020603050405020304" pitchFamily="18" charset="0"/>
                <a:cs typeface="Times New Roman" panose="02020603050405020304" pitchFamily="18" charset="0"/>
              </a:rPr>
              <a:t>While loops</a:t>
            </a:r>
            <a:r>
              <a:rPr lang="en-GB" dirty="0">
                <a:solidFill>
                  <a:srgbClr val="000000"/>
                </a:solidFill>
                <a:effectLst/>
                <a:ea typeface="Times New Roman" panose="02020603050405020304" pitchFamily="18" charset="0"/>
                <a:cs typeface="Times New Roman" panose="02020603050405020304" pitchFamily="18" charset="0"/>
              </a:rPr>
              <a:t> are also used in bash to repeatedly execute commands as long </a:t>
            </a:r>
            <a:r>
              <a:rPr lang="en-GB" dirty="0">
                <a:solidFill>
                  <a:srgbClr val="000000"/>
                </a:solidFill>
                <a:ea typeface="Times New Roman" panose="02020603050405020304" pitchFamily="18" charset="0"/>
                <a:cs typeface="Times New Roman" panose="02020603050405020304" pitchFamily="18" charset="0"/>
              </a:rPr>
              <a:t>it’s</a:t>
            </a:r>
            <a:r>
              <a:rPr lang="en-GB" dirty="0">
                <a:solidFill>
                  <a:srgbClr val="000000"/>
                </a:solidFill>
                <a:effectLst/>
                <a:ea typeface="Times New Roman" panose="02020603050405020304" pitchFamily="18" charset="0"/>
                <a:cs typeface="Times New Roman" panose="02020603050405020304" pitchFamily="18" charset="0"/>
              </a:rPr>
              <a:t> condition/expression evaluates to true. </a:t>
            </a:r>
            <a:endParaRPr lang="en-GB" dirty="0">
              <a:solidFill>
                <a:srgbClr val="000000"/>
              </a:solidFill>
              <a:ea typeface="Times New Roman" panose="02020603050405020304" pitchFamily="18" charset="0"/>
              <a:cs typeface="Times New Roman" panose="02020603050405020304" pitchFamily="18" charset="0"/>
            </a:endParaRPr>
          </a:p>
          <a:p>
            <a:pPr>
              <a:lnSpc>
                <a:spcPct val="100000"/>
              </a:lnSpc>
              <a:spcBef>
                <a:spcPts val="0"/>
              </a:spcBef>
              <a:spcAft>
                <a:spcPts val="2400"/>
              </a:spcAft>
            </a:pPr>
            <a:r>
              <a:rPr lang="en-GB" dirty="0">
                <a:solidFill>
                  <a:srgbClr val="000000"/>
                </a:solidFill>
                <a:effectLst/>
                <a:ea typeface="Times New Roman" panose="02020603050405020304" pitchFamily="18" charset="0"/>
                <a:cs typeface="Times New Roman" panose="02020603050405020304" pitchFamily="18" charset="0"/>
              </a:rPr>
              <a:t>A ‘</a:t>
            </a:r>
            <a:r>
              <a:rPr lang="en-GB" b="1" dirty="0">
                <a:solidFill>
                  <a:srgbClr val="000000"/>
                </a:solidFill>
                <a:effectLst/>
                <a:ea typeface="Times New Roman" panose="02020603050405020304" pitchFamily="18" charset="0"/>
                <a:cs typeface="Times New Roman" panose="02020603050405020304" pitchFamily="18" charset="0"/>
              </a:rPr>
              <a:t>while loop’ checks the condition before executing the code statements</a:t>
            </a:r>
            <a:r>
              <a:rPr lang="en-GB" dirty="0">
                <a:solidFill>
                  <a:srgbClr val="000000"/>
                </a:solidFill>
                <a:effectLst/>
                <a:ea typeface="Times New Roman" panose="02020603050405020304" pitchFamily="18" charset="0"/>
                <a:cs typeface="Times New Roman" panose="02020603050405020304" pitchFamily="18" charset="0"/>
              </a:rPr>
              <a:t>. Syntax:</a:t>
            </a:r>
          </a:p>
          <a:p>
            <a:pPr marL="0" indent="0">
              <a:lnSpc>
                <a:spcPct val="100000"/>
              </a:lnSpc>
              <a:spcBef>
                <a:spcPts val="0"/>
              </a:spcBef>
              <a:spcAft>
                <a:spcPts val="600"/>
              </a:spcAft>
              <a:buNone/>
            </a:pPr>
            <a:br>
              <a:rPr lang="en-GB" dirty="0">
                <a:solidFill>
                  <a:srgbClr val="000000"/>
                </a:solidFill>
                <a:ea typeface="Calibri" panose="020F0502020204030204" pitchFamily="34" charset="0"/>
                <a:cs typeface="Times New Roman" panose="02020603050405020304" pitchFamily="18" charset="0"/>
              </a:rPr>
            </a:br>
            <a:endParaRPr lang="en-GB" dirty="0">
              <a:solidFill>
                <a:srgbClr val="000000"/>
              </a:solidFill>
              <a:ea typeface="Calibri" panose="020F0502020204030204" pitchFamily="34" charset="0"/>
              <a:cs typeface="Times New Roman" panose="02020603050405020304" pitchFamily="18" charset="0"/>
            </a:endParaRPr>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01837" y="62730"/>
            <a:ext cx="1698818" cy="1698818"/>
          </a:xfrm>
          <a:prstGeom prst="rect">
            <a:avLst/>
          </a:prstGeom>
        </p:spPr>
      </p:pic>
      <p:sp>
        <p:nvSpPr>
          <p:cNvPr id="19" name="TextBox 18">
            <a:extLst>
              <a:ext uri="{FF2B5EF4-FFF2-40B4-BE49-F238E27FC236}">
                <a16:creationId xmlns:a16="http://schemas.microsoft.com/office/drawing/2014/main" id="{A88774FD-41BB-466E-AA73-06CFBD09309C}"/>
              </a:ext>
            </a:extLst>
          </p:cNvPr>
          <p:cNvSpPr txBox="1"/>
          <p:nvPr/>
        </p:nvSpPr>
        <p:spPr>
          <a:xfrm rot="19657094">
            <a:off x="10986908" y="1498413"/>
            <a:ext cx="907755" cy="126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ommons.wikimedia.org/wiki/File:Bash_Logo_Colored.sv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7B3A0337-0685-41DC-B697-E56372B4DC67}"/>
              </a:ext>
            </a:extLst>
          </p:cNvPr>
          <p:cNvSpPr txBox="1"/>
          <p:nvPr/>
        </p:nvSpPr>
        <p:spPr>
          <a:xfrm>
            <a:off x="3578744" y="4059121"/>
            <a:ext cx="5034508" cy="1357423"/>
          </a:xfrm>
          <a:prstGeom prst="rect">
            <a:avLst/>
          </a:prstGeom>
          <a:noFill/>
          <a:ln>
            <a:solidFill>
              <a:schemeClr val="accent1"/>
            </a:solidFill>
          </a:ln>
        </p:spPr>
        <p:txBody>
          <a:bodyPr wrap="square">
            <a:spAutoFit/>
          </a:bodyPr>
          <a:lstStyle/>
          <a:p>
            <a:pPr marL="0" marR="0" lvl="0" indent="0" algn="l" defTabSz="914400" rtl="0" eaLnBrk="1" fontAlgn="auto" latinLnBrk="0" hangingPunct="1">
              <a:lnSpc>
                <a:spcPts val="1875"/>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Courier New" panose="02070309020205020404" pitchFamily="49" charset="0"/>
                <a:ea typeface="Times New Roman" panose="02020603050405020304" pitchFamily="18" charset="0"/>
                <a:cs typeface="Courier New" panose="02070309020205020404" pitchFamily="49" charset="0"/>
              </a:rPr>
              <a:t>while [ expression ];</a:t>
            </a:r>
            <a:endParaRPr kumimoji="0" lang="en-GB" sz="2800" b="1" i="0" u="none" strike="noStrike" kern="1200" cap="none" spc="0" normalizeH="0" baseline="0" noProof="0" dirty="0">
              <a:ln>
                <a:noFill/>
              </a:ln>
              <a:solidFill>
                <a:prstClr val="black"/>
              </a:solidFill>
              <a:effectLst/>
              <a:uLnTx/>
              <a:uFillTx/>
              <a:latin typeface="Courier New" panose="02070309020205020404" pitchFamily="49" charset="0"/>
              <a:ea typeface="Calibri" panose="020F0502020204030204" pitchFamily="34" charset="0"/>
              <a:cs typeface="Courier New" panose="02070309020205020404" pitchFamily="49" charset="0"/>
            </a:endParaRPr>
          </a:p>
          <a:p>
            <a:pPr marL="0" marR="0" lvl="0" indent="0" algn="l" defTabSz="914400" rtl="0" eaLnBrk="1" fontAlgn="auto" latinLnBrk="0" hangingPunct="1">
              <a:lnSpc>
                <a:spcPts val="1875"/>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Courier New" panose="02070309020205020404" pitchFamily="49" charset="0"/>
                <a:ea typeface="Times New Roman" panose="02020603050405020304" pitchFamily="18" charset="0"/>
                <a:cs typeface="Courier New" panose="02070309020205020404" pitchFamily="49" charset="0"/>
              </a:rPr>
              <a:t> do</a:t>
            </a:r>
            <a:endParaRPr kumimoji="0" lang="en-GB" sz="2800" b="1" i="0" u="none" strike="noStrike" kern="1200" cap="none" spc="0" normalizeH="0" baseline="0" noProof="0" dirty="0">
              <a:ln>
                <a:noFill/>
              </a:ln>
              <a:solidFill>
                <a:prstClr val="black"/>
              </a:solidFill>
              <a:effectLst/>
              <a:uLnTx/>
              <a:uFillTx/>
              <a:latin typeface="Courier New" panose="02070309020205020404" pitchFamily="49" charset="0"/>
              <a:ea typeface="Calibri" panose="020F0502020204030204" pitchFamily="34" charset="0"/>
              <a:cs typeface="Courier New" panose="02070309020205020404" pitchFamily="49" charset="0"/>
            </a:endParaRPr>
          </a:p>
          <a:p>
            <a:pPr marL="0" marR="0" lvl="0" indent="0" algn="l" defTabSz="914400" rtl="0" eaLnBrk="1" fontAlgn="auto" latinLnBrk="0" hangingPunct="1">
              <a:lnSpc>
                <a:spcPts val="1875"/>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Courier New" panose="02070309020205020404" pitchFamily="49" charset="0"/>
                <a:ea typeface="Times New Roman" panose="02020603050405020304" pitchFamily="18" charset="0"/>
                <a:cs typeface="Courier New" panose="02070309020205020404" pitchFamily="49" charset="0"/>
              </a:rPr>
              <a:t>  </a:t>
            </a:r>
            <a:r>
              <a:rPr kumimoji="0" lang="en-GB" sz="2800" b="0" i="0" u="none" strike="noStrike" kern="1200" cap="none" spc="0" normalizeH="0" baseline="0" noProof="0" dirty="0">
                <a:ln>
                  <a:noFill/>
                </a:ln>
                <a:solidFill>
                  <a:srgbClr val="000000"/>
                </a:solidFill>
                <a:effectLst/>
                <a:uLnTx/>
                <a:uFillTx/>
                <a:latin typeface="Courier New" panose="02070309020205020404" pitchFamily="49" charset="0"/>
                <a:ea typeface="Times New Roman" panose="02020603050405020304" pitchFamily="18" charset="0"/>
                <a:cs typeface="Courier New" panose="02070309020205020404" pitchFamily="49" charset="0"/>
              </a:rPr>
              <a:t>code statements;</a:t>
            </a:r>
            <a:endParaRPr kumimoji="0" lang="en-GB" sz="2800" b="0" i="0" u="none" strike="noStrike" kern="1200" cap="none" spc="0" normalizeH="0" baseline="0" noProof="0" dirty="0">
              <a:ln>
                <a:noFill/>
              </a:ln>
              <a:solidFill>
                <a:prstClr val="black"/>
              </a:solidFill>
              <a:effectLst/>
              <a:uLnTx/>
              <a:uFillTx/>
              <a:latin typeface="Courier New" panose="02070309020205020404" pitchFamily="49" charset="0"/>
              <a:ea typeface="Calibri" panose="020F0502020204030204" pitchFamily="34" charset="0"/>
              <a:cs typeface="Courier New" panose="02070309020205020404" pitchFamily="49" charset="0"/>
            </a:endParaRPr>
          </a:p>
          <a:p>
            <a:pPr marL="0" marR="0" lvl="0" indent="0" algn="l" defTabSz="914400" rtl="0" eaLnBrk="1" fontAlgn="auto" latinLnBrk="0" hangingPunct="1">
              <a:lnSpc>
                <a:spcPts val="1875"/>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Courier New" panose="02070309020205020404" pitchFamily="49" charset="0"/>
                <a:ea typeface="Times New Roman" panose="02020603050405020304" pitchFamily="18" charset="0"/>
                <a:cs typeface="Courier New" panose="02070309020205020404" pitchFamily="49" charset="0"/>
              </a:rPr>
              <a:t>  code statements;</a:t>
            </a:r>
            <a:endParaRPr kumimoji="0" lang="en-GB" sz="2800" b="0" i="0" u="none" strike="noStrike" kern="1200" cap="none" spc="0" normalizeH="0" baseline="0" noProof="0" dirty="0">
              <a:ln>
                <a:noFill/>
              </a:ln>
              <a:solidFill>
                <a:prstClr val="black"/>
              </a:solidFill>
              <a:effectLst/>
              <a:uLnTx/>
              <a:uFillTx/>
              <a:latin typeface="Courier New" panose="02070309020205020404" pitchFamily="49" charset="0"/>
              <a:ea typeface="Calibri" panose="020F0502020204030204" pitchFamily="34" charset="0"/>
              <a:cs typeface="Courier New" panose="02070309020205020404" pitchFamily="49" charset="0"/>
            </a:endParaRPr>
          </a:p>
          <a:p>
            <a:pPr marL="0" marR="0" lvl="0" indent="0" algn="l" defTabSz="914400" rtl="0" eaLnBrk="1" fontAlgn="auto" latinLnBrk="0" hangingPunct="1">
              <a:lnSpc>
                <a:spcPts val="1875"/>
              </a:lnSpc>
              <a:spcBef>
                <a:spcPts val="0"/>
              </a:spcBef>
              <a:spcAft>
                <a:spcPts val="600"/>
              </a:spcAft>
              <a:buClrTx/>
              <a:buSzTx/>
              <a:buFontTx/>
              <a:buNone/>
              <a:tabLst/>
              <a:defRPr/>
            </a:pPr>
            <a:r>
              <a:rPr kumimoji="0" lang="en-GB" sz="2800" b="1" i="0" u="none" strike="noStrike" kern="1200" cap="none" spc="0" normalizeH="0" baseline="0" noProof="0" dirty="0">
                <a:ln>
                  <a:noFill/>
                </a:ln>
                <a:solidFill>
                  <a:srgbClr val="000000"/>
                </a:solidFill>
                <a:effectLst/>
                <a:uLnTx/>
                <a:uFillTx/>
                <a:latin typeface="Courier New" panose="02070309020205020404" pitchFamily="49" charset="0"/>
                <a:ea typeface="Times New Roman" panose="02020603050405020304" pitchFamily="18" charset="0"/>
                <a:cs typeface="Courier New" panose="02070309020205020404" pitchFamily="49" charset="0"/>
              </a:rPr>
              <a:t>done</a:t>
            </a:r>
            <a:endParaRPr kumimoji="0" lang="en-GB" sz="2800" b="1" i="0" u="none" strike="noStrike" kern="1200" cap="none" spc="0" normalizeH="0" baseline="0" noProof="0" dirty="0">
              <a:ln>
                <a:noFill/>
              </a:ln>
              <a:solidFill>
                <a:prstClr val="black"/>
              </a:solidFill>
              <a:effectLst/>
              <a:uLnTx/>
              <a:uFillTx/>
              <a:latin typeface="Courier New" panose="02070309020205020404" pitchFamily="49" charset="0"/>
              <a:ea typeface="Calibri" panose="020F0502020204030204" pitchFamily="34" charset="0"/>
              <a:cs typeface="Courier New" panose="02070309020205020404" pitchFamily="49" charset="0"/>
            </a:endParaRPr>
          </a:p>
        </p:txBody>
      </p:sp>
    </p:spTree>
    <p:extLst>
      <p:ext uri="{BB962C8B-B14F-4D97-AF65-F5344CB8AC3E}">
        <p14:creationId xmlns:p14="http://schemas.microsoft.com/office/powerpoint/2010/main" val="36139067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E48F3F-1598-26F7-32A3-9B311683508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F736DD-57B1-53D3-E49E-DAFC6B9B4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D150A79-81CD-9DA9-DC08-30102BF9B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A84AD8F-1EBF-7034-C169-29E3CFD22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30C3B78-EF40-44E4-34E6-8C417717D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C90C611-B5A4-A017-A43B-1D0554EED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0ABC8A-64A5-8010-6927-8BCFEB34E62B}"/>
              </a:ext>
            </a:extLst>
          </p:cNvPr>
          <p:cNvSpPr>
            <a:spLocks noGrp="1"/>
          </p:cNvSpPr>
          <p:nvPr>
            <p:ph type="title"/>
          </p:nvPr>
        </p:nvSpPr>
        <p:spPr>
          <a:xfrm>
            <a:off x="556461" y="335692"/>
            <a:ext cx="9895951" cy="1033669"/>
          </a:xfrm>
        </p:spPr>
        <p:txBody>
          <a:bodyPr>
            <a:normAutofit/>
          </a:bodyPr>
          <a:lstStyle/>
          <a:p>
            <a:r>
              <a:rPr lang="en-GB" sz="6000" b="1" dirty="0">
                <a:solidFill>
                  <a:schemeClr val="bg1"/>
                </a:solidFill>
              </a:rPr>
              <a:t>Bg. </a:t>
            </a:r>
            <a:r>
              <a:rPr lang="en-GB" b="1" dirty="0">
                <a:solidFill>
                  <a:schemeClr val="bg1"/>
                </a:solidFill>
              </a:rPr>
              <a:t>While Loop</a:t>
            </a:r>
          </a:p>
        </p:txBody>
      </p:sp>
      <p:sp>
        <p:nvSpPr>
          <p:cNvPr id="15" name="Content Placeholder 2">
            <a:extLst>
              <a:ext uri="{FF2B5EF4-FFF2-40B4-BE49-F238E27FC236}">
                <a16:creationId xmlns:a16="http://schemas.microsoft.com/office/drawing/2014/main" id="{C574D976-8645-BFFF-25D5-2FDE54CCD6A3}"/>
              </a:ext>
            </a:extLst>
          </p:cNvPr>
          <p:cNvSpPr>
            <a:spLocks noGrp="1"/>
          </p:cNvSpPr>
          <p:nvPr>
            <p:ph idx="1"/>
          </p:nvPr>
        </p:nvSpPr>
        <p:spPr>
          <a:xfrm>
            <a:off x="117737" y="1597432"/>
            <a:ext cx="11956526" cy="2076644"/>
          </a:xfrm>
        </p:spPr>
        <p:txBody>
          <a:bodyPr>
            <a:normAutofit/>
          </a:bodyPr>
          <a:lstStyle/>
          <a:p>
            <a:pPr>
              <a:lnSpc>
                <a:spcPct val="100000"/>
              </a:lnSpc>
              <a:spcBef>
                <a:spcPts val="0"/>
              </a:spcBef>
            </a:pPr>
            <a:r>
              <a:rPr lang="en-GB" sz="2400" dirty="0"/>
              <a:t>In this </a:t>
            </a:r>
            <a:r>
              <a:rPr lang="en-GB" sz="2400" b="1" dirty="0"/>
              <a:t>game-like script</a:t>
            </a:r>
            <a:r>
              <a:rPr lang="en-GB" sz="2400" dirty="0"/>
              <a:t>, we use a While loop to ask the user to </a:t>
            </a:r>
            <a:r>
              <a:rPr lang="en-GB" sz="2400" b="1" dirty="0"/>
              <a:t>guess the Magic Number</a:t>
            </a:r>
            <a:r>
              <a:rPr lang="en-GB" sz="2400" dirty="0"/>
              <a:t>.</a:t>
            </a:r>
          </a:p>
          <a:p>
            <a:pPr>
              <a:lnSpc>
                <a:spcPct val="100000"/>
              </a:lnSpc>
              <a:spcBef>
                <a:spcPts val="0"/>
              </a:spcBef>
            </a:pPr>
            <a:r>
              <a:rPr lang="en-GB" sz="2400" dirty="0"/>
              <a:t>In this example, the program continues to ask the user to guess the number until they are successful.</a:t>
            </a:r>
          </a:p>
        </p:txBody>
      </p:sp>
      <p:pic>
        <p:nvPicPr>
          <p:cNvPr id="18" name="Picture 17" descr="Icon&#10;&#10;Description automatically generated">
            <a:extLst>
              <a:ext uri="{FF2B5EF4-FFF2-40B4-BE49-F238E27FC236}">
                <a16:creationId xmlns:a16="http://schemas.microsoft.com/office/drawing/2014/main" id="{7C1C9796-2D39-A6D3-0880-B8293221FA5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23386" y="3117"/>
            <a:ext cx="1698818" cy="1698818"/>
          </a:xfrm>
          <a:prstGeom prst="rect">
            <a:avLst/>
          </a:prstGeom>
        </p:spPr>
      </p:pic>
      <p:pic>
        <p:nvPicPr>
          <p:cNvPr id="13" name="Picture 12">
            <a:extLst>
              <a:ext uri="{FF2B5EF4-FFF2-40B4-BE49-F238E27FC236}">
                <a16:creationId xmlns:a16="http://schemas.microsoft.com/office/drawing/2014/main" id="{8A1F157C-EB2A-AEF0-EEB3-BCFFCCC856FC}"/>
              </a:ext>
            </a:extLst>
          </p:cNvPr>
          <p:cNvPicPr>
            <a:picLocks noChangeAspect="1"/>
          </p:cNvPicPr>
          <p:nvPr/>
        </p:nvPicPr>
        <p:blipFill>
          <a:blip r:embed="rId5"/>
          <a:stretch>
            <a:fillRect/>
          </a:stretch>
        </p:blipFill>
        <p:spPr>
          <a:xfrm>
            <a:off x="459350" y="2720664"/>
            <a:ext cx="8543926" cy="4137336"/>
          </a:xfrm>
          <a:prstGeom prst="rect">
            <a:avLst/>
          </a:prstGeom>
        </p:spPr>
      </p:pic>
      <p:sp>
        <p:nvSpPr>
          <p:cNvPr id="7" name="TextBox 6">
            <a:extLst>
              <a:ext uri="{FF2B5EF4-FFF2-40B4-BE49-F238E27FC236}">
                <a16:creationId xmlns:a16="http://schemas.microsoft.com/office/drawing/2014/main" id="{27F36E39-3B5A-A42A-2044-E6210E761820}"/>
              </a:ext>
            </a:extLst>
          </p:cNvPr>
          <p:cNvSpPr txBox="1"/>
          <p:nvPr/>
        </p:nvSpPr>
        <p:spPr>
          <a:xfrm>
            <a:off x="6039130" y="2519587"/>
            <a:ext cx="5817115" cy="3139321"/>
          </a:xfrm>
          <a:prstGeom prst="rect">
            <a:avLst/>
          </a:prstGeom>
          <a:solidFill>
            <a:schemeClr val="bg1"/>
          </a:solidFill>
          <a:ln>
            <a:solidFill>
              <a:srgbClr val="002060"/>
            </a:solidFill>
          </a:ln>
        </p:spPr>
        <p:txBody>
          <a:bodyPr wrap="square" rtlCol="0">
            <a:spAutoFit/>
          </a:bodyPr>
          <a:lstStyle/>
          <a:p>
            <a:r>
              <a:rPr lang="en-GB" sz="2000" b="1" dirty="0"/>
              <a:t>* while true; do ... done - </a:t>
            </a:r>
            <a:r>
              <a:rPr lang="en-GB" sz="2000" dirty="0"/>
              <a:t>Starts an </a:t>
            </a:r>
            <a:r>
              <a:rPr lang="en-GB" sz="2000" b="1" dirty="0"/>
              <a:t>infinite loop</a:t>
            </a:r>
            <a:r>
              <a:rPr lang="en-GB" sz="2000" dirty="0"/>
              <a:t> because true is a command that always returns success (exit status 0). We break out of this loop when a condition is met (e.g. the user guesses correctly).</a:t>
            </a:r>
            <a:br>
              <a:rPr lang="en-GB" sz="2000" dirty="0"/>
            </a:br>
            <a:r>
              <a:rPr lang="en-GB" sz="2000" b="1" dirty="0"/>
              <a:t>* echo -n "Guess number between 1 and 10?:" - </a:t>
            </a:r>
            <a:r>
              <a:rPr lang="en-GB" sz="2000" dirty="0"/>
              <a:t>Prints the prompt </a:t>
            </a:r>
            <a:r>
              <a:rPr lang="en-GB" sz="2000" b="1" dirty="0"/>
              <a:t>without</a:t>
            </a:r>
            <a:r>
              <a:rPr lang="en-GB" sz="2000" dirty="0"/>
              <a:t> a newline (-n) at the end, so the cursor stays on the same line as the prompt. Without -n, echo would add a newline and the input cursor would move to the next line.</a:t>
            </a:r>
          </a:p>
          <a:p>
            <a:endParaRPr lang="en-GB" dirty="0"/>
          </a:p>
        </p:txBody>
      </p:sp>
    </p:spTree>
    <p:extLst>
      <p:ext uri="{BB962C8B-B14F-4D97-AF65-F5344CB8AC3E}">
        <p14:creationId xmlns:p14="http://schemas.microsoft.com/office/powerpoint/2010/main" val="31421945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F3B1BD-90F2-2153-E191-9F6FC4CD2F78}"/>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Freeform: Shape 29">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5D8857-43D1-7875-AD4C-FB7264D8B6B8}"/>
              </a:ext>
            </a:extLst>
          </p:cNvPr>
          <p:cNvSpPr>
            <a:spLocks noGrp="1"/>
          </p:cNvSpPr>
          <p:nvPr>
            <p:ph type="title"/>
          </p:nvPr>
        </p:nvSpPr>
        <p:spPr>
          <a:xfrm>
            <a:off x="448056" y="681038"/>
            <a:ext cx="3107368" cy="1325563"/>
          </a:xfrm>
        </p:spPr>
        <p:txBody>
          <a:bodyPr anchor="ctr">
            <a:normAutofit/>
          </a:bodyPr>
          <a:lstStyle/>
          <a:p>
            <a:r>
              <a:rPr lang="en-GB" b="1" dirty="0"/>
              <a:t>Bash Games</a:t>
            </a:r>
          </a:p>
        </p:txBody>
      </p:sp>
      <p:sp>
        <p:nvSpPr>
          <p:cNvPr id="29" name="Rectangle 28">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 name="Rectangle 30">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F44785C-2E75-C06D-4DF0-6EAC256330B1}"/>
              </a:ext>
            </a:extLst>
          </p:cNvPr>
          <p:cNvSpPr>
            <a:spLocks noGrp="1"/>
          </p:cNvSpPr>
          <p:nvPr>
            <p:ph idx="1"/>
          </p:nvPr>
        </p:nvSpPr>
        <p:spPr>
          <a:xfrm>
            <a:off x="448056" y="2258171"/>
            <a:ext cx="3488614" cy="3918792"/>
          </a:xfrm>
        </p:spPr>
        <p:txBody>
          <a:bodyPr>
            <a:normAutofit/>
          </a:bodyPr>
          <a:lstStyle/>
          <a:p>
            <a:pPr marL="0" indent="0">
              <a:spcBef>
                <a:spcPts val="0"/>
              </a:spcBef>
              <a:spcAft>
                <a:spcPts val="600"/>
              </a:spcAft>
              <a:buNone/>
            </a:pPr>
            <a:r>
              <a:rPr lang="en-GB" dirty="0"/>
              <a:t>You can create Computer Games using Bash.</a:t>
            </a:r>
          </a:p>
          <a:p>
            <a:pPr>
              <a:spcBef>
                <a:spcPts val="0"/>
              </a:spcBef>
              <a:spcAft>
                <a:spcPts val="600"/>
              </a:spcAft>
            </a:pPr>
            <a:r>
              <a:rPr lang="en-GB" dirty="0"/>
              <a:t>For some examples, </a:t>
            </a:r>
            <a:r>
              <a:rPr lang="en-GB" dirty="0">
                <a:hlinkClick r:id="rId3"/>
              </a:rPr>
              <a:t>click here</a:t>
            </a:r>
            <a:r>
              <a:rPr lang="en-GB" dirty="0"/>
              <a:t>:</a:t>
            </a:r>
          </a:p>
          <a:p>
            <a:pPr marL="0" indent="0">
              <a:spcBef>
                <a:spcPts val="0"/>
              </a:spcBef>
              <a:spcAft>
                <a:spcPts val="600"/>
              </a:spcAft>
              <a:buNone/>
            </a:pPr>
            <a:endParaRPr lang="en-GB" sz="1800" dirty="0"/>
          </a:p>
        </p:txBody>
      </p:sp>
      <p:pic>
        <p:nvPicPr>
          <p:cNvPr id="7" name="Picture 6" descr="Icon&#10;&#10;Description automatically generated">
            <a:extLst>
              <a:ext uri="{FF2B5EF4-FFF2-40B4-BE49-F238E27FC236}">
                <a16:creationId xmlns:a16="http://schemas.microsoft.com/office/drawing/2014/main" id="{D00B7ECA-3F6C-5DCE-DB15-27151BD8EC8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35615" y="1888387"/>
            <a:ext cx="4066840" cy="4066840"/>
          </a:xfrm>
          <a:prstGeom prst="rect">
            <a:avLst/>
          </a:prstGeom>
        </p:spPr>
      </p:pic>
      <p:pic>
        <p:nvPicPr>
          <p:cNvPr id="5" name="Picture 4" descr="A person sitting at a desk with multiple computer screens&#10;&#10;AI-generated content may be incorrect.">
            <a:hlinkClick r:id="rId3"/>
            <a:extLst>
              <a:ext uri="{FF2B5EF4-FFF2-40B4-BE49-F238E27FC236}">
                <a16:creationId xmlns:a16="http://schemas.microsoft.com/office/drawing/2014/main" id="{DB524EF5-63AC-3C43-0F88-35B6805CF4BA}"/>
              </a:ext>
            </a:extLst>
          </p:cNvPr>
          <p:cNvPicPr>
            <a:picLocks noChangeAspect="1"/>
          </p:cNvPicPr>
          <p:nvPr/>
        </p:nvPicPr>
        <p:blipFill>
          <a:blip r:embed="rId6"/>
          <a:srcRect l="15788" r="11796"/>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pic>
        <p:nvPicPr>
          <p:cNvPr id="4" name="Picture 3" descr="A white arrow pointing at something&#10;&#10;AI-generated content may be incorrect.">
            <a:extLst>
              <a:ext uri="{FF2B5EF4-FFF2-40B4-BE49-F238E27FC236}">
                <a16:creationId xmlns:a16="http://schemas.microsoft.com/office/drawing/2014/main" id="{28AFE400-E935-04CB-92FC-91287A1F908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987318">
            <a:off x="7120783" y="2334403"/>
            <a:ext cx="2592536" cy="2592536"/>
          </a:xfrm>
          <a:prstGeom prst="rect">
            <a:avLst/>
          </a:prstGeom>
        </p:spPr>
      </p:pic>
    </p:spTree>
    <p:extLst>
      <p:ext uri="{BB962C8B-B14F-4D97-AF65-F5344CB8AC3E}">
        <p14:creationId xmlns:p14="http://schemas.microsoft.com/office/powerpoint/2010/main" val="25101743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dirty="0">
                <a:solidFill>
                  <a:srgbClr val="FFFFFF"/>
                </a:solidFill>
              </a:rPr>
              <a:t>Bash: </a:t>
            </a:r>
            <a:r>
              <a:rPr lang="en-GB" sz="4800" b="1" dirty="0">
                <a:solidFill>
                  <a:srgbClr val="FFFFFF"/>
                </a:solidFill>
              </a:rPr>
              <a:t>Arrays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7197" y="1634566"/>
            <a:ext cx="12044799" cy="4923750"/>
          </a:xfrm>
        </p:spPr>
        <p:txBody>
          <a:bodyPr>
            <a:noAutofit/>
          </a:bodyPr>
          <a:lstStyle/>
          <a:p>
            <a:pPr>
              <a:lnSpc>
                <a:spcPct val="100000"/>
              </a:lnSpc>
              <a:spcBef>
                <a:spcPts val="0"/>
              </a:spcBef>
            </a:pPr>
            <a:r>
              <a:rPr lang="en-GB" sz="2400" b="0" dirty="0">
                <a:solidFill>
                  <a:schemeClr val="tx1"/>
                </a:solidFill>
              </a:rPr>
              <a:t>To create an Array in Bash we use the </a:t>
            </a:r>
            <a:r>
              <a:rPr lang="en-GB" sz="2400" b="1" dirty="0">
                <a:solidFill>
                  <a:schemeClr val="tx1"/>
                </a:solidFill>
              </a:rPr>
              <a:t>declare</a:t>
            </a:r>
            <a:r>
              <a:rPr lang="en-GB" sz="2400" b="0" dirty="0">
                <a:solidFill>
                  <a:schemeClr val="tx1"/>
                </a:solidFill>
              </a:rPr>
              <a:t> keyword, followed by a </a:t>
            </a:r>
            <a:r>
              <a:rPr lang="en-GB" sz="2400" b="1" dirty="0">
                <a:solidFill>
                  <a:schemeClr val="tx1"/>
                </a:solidFill>
              </a:rPr>
              <a:t>name for the array </a:t>
            </a:r>
            <a:r>
              <a:rPr lang="en-GB" sz="2400" b="0" dirty="0">
                <a:solidFill>
                  <a:schemeClr val="tx1"/>
                </a:solidFill>
              </a:rPr>
              <a:t>and the </a:t>
            </a:r>
            <a:r>
              <a:rPr lang="en-GB" sz="2400" b="1" dirty="0">
                <a:solidFill>
                  <a:schemeClr val="tx1"/>
                </a:solidFill>
              </a:rPr>
              <a:t>assignment operator ‘=’,</a:t>
            </a:r>
            <a:r>
              <a:rPr lang="en-GB" sz="2400" b="0" dirty="0">
                <a:solidFill>
                  <a:schemeClr val="tx1"/>
                </a:solidFill>
              </a:rPr>
              <a:t> followed by the list of </a:t>
            </a:r>
            <a:r>
              <a:rPr lang="en-GB" sz="2400" b="1" dirty="0">
                <a:solidFill>
                  <a:schemeClr val="tx1"/>
                </a:solidFill>
              </a:rPr>
              <a:t>array elements </a:t>
            </a:r>
            <a:r>
              <a:rPr lang="en-GB" sz="2400" b="0" dirty="0">
                <a:solidFill>
                  <a:schemeClr val="tx1"/>
                </a:solidFill>
              </a:rPr>
              <a:t>in parentheses ‘( )’, separated by spaces:</a:t>
            </a:r>
          </a:p>
          <a:p>
            <a:pPr marL="0" indent="0">
              <a:lnSpc>
                <a:spcPct val="100000"/>
              </a:lnSpc>
              <a:spcBef>
                <a:spcPts val="0"/>
              </a:spcBef>
              <a:buNone/>
            </a:pPr>
            <a:r>
              <a:rPr lang="en-US" dirty="0">
                <a:solidFill>
                  <a:srgbClr val="0563C1"/>
                </a:solidFill>
                <a:latin typeface="Courier New" panose="02070309020205020404" pitchFamily="49" charset="0"/>
                <a:cs typeface="Courier New" panose="02070309020205020404" pitchFamily="49" charset="0"/>
              </a:rPr>
              <a:t>	</a:t>
            </a:r>
            <a:r>
              <a:rPr lang="en-US" sz="2600" b="1" dirty="0">
                <a:solidFill>
                  <a:srgbClr val="0563C1"/>
                </a:solidFill>
                <a:latin typeface="Courier New" panose="02070309020205020404" pitchFamily="49" charset="0"/>
                <a:cs typeface="Courier New" panose="02070309020205020404" pitchFamily="49" charset="0"/>
              </a:rPr>
              <a:t>declare</a:t>
            </a:r>
            <a:r>
              <a:rPr lang="en-US" sz="2600" dirty="0">
                <a:solidFill>
                  <a:srgbClr val="0563C1"/>
                </a:solidFill>
                <a:latin typeface="Courier New" panose="02070309020205020404" pitchFamily="49" charset="0"/>
                <a:cs typeface="Courier New" panose="02070309020205020404" pitchFamily="49" charset="0"/>
              </a:rPr>
              <a:t> Array1=(element1 element2 element3)</a:t>
            </a:r>
          </a:p>
          <a:p>
            <a:pPr>
              <a:lnSpc>
                <a:spcPct val="100000"/>
              </a:lnSpc>
              <a:spcBef>
                <a:spcPts val="0"/>
              </a:spcBef>
            </a:pPr>
            <a:r>
              <a:rPr lang="en-GB" sz="2400" dirty="0">
                <a:solidFill>
                  <a:srgbClr val="000000"/>
                </a:solidFill>
                <a:effectLst/>
                <a:ea typeface="Times New Roman" panose="02020603050405020304" pitchFamily="18" charset="0"/>
              </a:rPr>
              <a:t>Bash supports </a:t>
            </a:r>
            <a:r>
              <a:rPr lang="en-GB" sz="2400" b="1" dirty="0">
                <a:solidFill>
                  <a:srgbClr val="000000"/>
                </a:solidFill>
                <a:effectLst/>
                <a:ea typeface="Times New Roman" panose="02020603050405020304" pitchFamily="18" charset="0"/>
              </a:rPr>
              <a:t>numerically indexed arrays</a:t>
            </a:r>
            <a:r>
              <a:rPr lang="en-GB" sz="2400" dirty="0">
                <a:solidFill>
                  <a:srgbClr val="000000"/>
                </a:solidFill>
                <a:effectLst/>
                <a:ea typeface="Times New Roman" panose="02020603050405020304" pitchFamily="18" charset="0"/>
              </a:rPr>
              <a:t> and </a:t>
            </a:r>
            <a:r>
              <a:rPr lang="en-GB" sz="2400" b="1" dirty="0">
                <a:solidFill>
                  <a:srgbClr val="000000"/>
                </a:solidFill>
                <a:effectLst/>
                <a:ea typeface="Times New Roman" panose="02020603050405020304" pitchFamily="18" charset="0"/>
              </a:rPr>
              <a:t>Associative Arrays</a:t>
            </a:r>
            <a:r>
              <a:rPr lang="en-GB" sz="2400" dirty="0">
                <a:solidFill>
                  <a:srgbClr val="000000"/>
                </a:solidFill>
                <a:effectLst/>
                <a:ea typeface="Times New Roman" panose="02020603050405020304" pitchFamily="18" charset="0"/>
              </a:rPr>
              <a:t>.</a:t>
            </a:r>
            <a:endParaRPr lang="en-GB" sz="2400" b="0" dirty="0">
              <a:solidFill>
                <a:schemeClr val="tx1"/>
              </a:solidFill>
            </a:endParaRPr>
          </a:p>
          <a:p>
            <a:pPr marL="285750" marR="0" lvl="0" indent="-285750" algn="l" defTabSz="914400" rtl="0" eaLnBrk="1" fontAlgn="auto" latinLnBrk="0" hangingPunct="1">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In bash we use the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Times New Roman" panose="02020603050405020304" pitchFamily="18" charset="0"/>
              </a:rPr>
              <a:t>lowercase -a option </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to create a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Times New Roman" panose="02020603050405020304" pitchFamily="18" charset="0"/>
              </a:rPr>
              <a:t>numerically</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Times New Roman" panose="02020603050405020304" pitchFamily="18" charset="0"/>
              </a:rPr>
              <a:t>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Times New Roman" panose="02020603050405020304" pitchFamily="18" charset="0"/>
              </a:rPr>
              <a:t>indexed Array</a:t>
            </a: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a:t>
            </a:r>
          </a:p>
          <a:p>
            <a:pPr marL="0" indent="0">
              <a:buNone/>
              <a:defRPr/>
            </a:pPr>
            <a:r>
              <a:rPr lang="en-GB" sz="2600" dirty="0">
                <a:solidFill>
                  <a:srgbClr val="0563C1"/>
                </a:solidFill>
                <a:latin typeface="Courier New" panose="02070309020205020404" pitchFamily="49" charset="0"/>
                <a:cs typeface="Courier New" panose="02070309020205020404" pitchFamily="49" charset="0"/>
              </a:rPr>
              <a:t> 	declare </a:t>
            </a:r>
            <a:r>
              <a:rPr lang="en-GB" sz="2600" b="1" dirty="0">
                <a:solidFill>
                  <a:srgbClr val="0563C1"/>
                </a:solidFill>
                <a:latin typeface="Courier New" panose="02070309020205020404" pitchFamily="49" charset="0"/>
                <a:cs typeface="Courier New" panose="02070309020205020404" pitchFamily="49" charset="0"/>
              </a:rPr>
              <a:t>-a </a:t>
            </a:r>
            <a:r>
              <a:rPr lang="en-GB" sz="2600" dirty="0" err="1">
                <a:solidFill>
                  <a:srgbClr val="0563C1"/>
                </a:solidFill>
                <a:latin typeface="Courier New" panose="02070309020205020404" pitchFamily="49" charset="0"/>
                <a:cs typeface="Courier New" panose="02070309020205020404" pitchFamily="49" charset="0"/>
              </a:rPr>
              <a:t>ArrayName</a:t>
            </a:r>
            <a:r>
              <a:rPr lang="en-US" sz="2600" dirty="0">
                <a:solidFill>
                  <a:srgbClr val="0563C1"/>
                </a:solidFill>
                <a:latin typeface="Courier New" panose="02070309020205020404" pitchFamily="49" charset="0"/>
                <a:cs typeface="Courier New" panose="02070309020205020404" pitchFamily="49" charset="0"/>
              </a:rPr>
              <a:t>=([1]=element1 [2]=element2)</a:t>
            </a:r>
            <a:endParaRPr lang="en-GB" sz="2600" dirty="0">
              <a:solidFill>
                <a:srgbClr val="0563C1"/>
              </a:solidFill>
              <a:latin typeface="Courier New" panose="02070309020205020404" pitchFamily="49" charset="0"/>
              <a:cs typeface="Courier New" panose="02070309020205020404" pitchFamily="49" charset="0"/>
            </a:endParaRPr>
          </a:p>
          <a:p>
            <a:pPr marL="285750" marR="0" lvl="0" indent="-285750" algn="l" defTabSz="914400" rtl="0" eaLnBrk="1" fontAlgn="auto" latinLnBrk="0" hangingPunct="1">
              <a:buClrTx/>
              <a:buSzTx/>
              <a:buFont typeface="Arial" panose="020B0604020202020204" pitchFamily="34" charset="0"/>
              <a:buChar char="•"/>
              <a:tabLst/>
              <a:defRPr/>
            </a:pPr>
            <a:r>
              <a:rPr lang="en-GB" sz="2400" dirty="0">
                <a:solidFill>
                  <a:prstClr val="black"/>
                </a:solidFill>
                <a:latin typeface="Calibri" panose="020F0502020204030204"/>
                <a:ea typeface="Calibri" panose="020F0502020204030204" pitchFamily="34" charset="0"/>
                <a:cs typeface="Times New Roman" panose="02020603050405020304" pitchFamily="18" charset="0"/>
              </a:rPr>
              <a:t>A</a:t>
            </a:r>
            <a:r>
              <a:rPr kumimoji="0" lang="en-GB" sz="2400" b="0" i="0" u="none" strike="noStrike" kern="1200" cap="none" spc="0" normalizeH="0" baseline="0" noProof="0" dirty="0" err="1">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nd</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 an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Times New Roman" panose="02020603050405020304" pitchFamily="18" charset="0"/>
              </a:rPr>
              <a:t>uppercase -A option </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to create an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Times New Roman" panose="02020603050405020304" pitchFamily="18" charset="0"/>
              </a:rPr>
              <a:t>Associative array</a:t>
            </a:r>
            <a:r>
              <a:rPr lang="en-GB" sz="2400" dirty="0">
                <a:solidFill>
                  <a:prstClr val="black"/>
                </a:solidFill>
                <a:latin typeface="Calibri" panose="020F0502020204030204"/>
                <a:ea typeface="Calibri" panose="020F0502020204030204" pitchFamily="34" charset="0"/>
                <a:cs typeface="Times New Roman" panose="02020603050405020304" pitchFamily="18" charset="0"/>
              </a:rPr>
              <a:t>: </a:t>
            </a:r>
            <a:br>
              <a:rPr lang="en-GB" sz="2400" dirty="0">
                <a:solidFill>
                  <a:prstClr val="black"/>
                </a:solidFill>
                <a:latin typeface="Calibri" panose="020F0502020204030204"/>
                <a:ea typeface="Calibri" panose="020F0502020204030204" pitchFamily="34" charset="0"/>
                <a:cs typeface="Times New Roman" panose="02020603050405020304" pitchFamily="18" charset="0"/>
              </a:rPr>
            </a:br>
            <a:r>
              <a:rPr lang="en-GB" sz="2600" dirty="0">
                <a:solidFill>
                  <a:srgbClr val="0563C1"/>
                </a:solidFill>
                <a:latin typeface="Courier New" panose="02070309020205020404" pitchFamily="49" charset="0"/>
                <a:cs typeface="Courier New" panose="02070309020205020404" pitchFamily="49" charset="0"/>
              </a:rPr>
              <a:t>declare </a:t>
            </a:r>
            <a:r>
              <a:rPr lang="en-GB" sz="2600" b="1" dirty="0">
                <a:solidFill>
                  <a:srgbClr val="0563C1"/>
                </a:solidFill>
                <a:latin typeface="Courier New" panose="02070309020205020404" pitchFamily="49" charset="0"/>
                <a:cs typeface="Courier New" panose="02070309020205020404" pitchFamily="49" charset="0"/>
              </a:rPr>
              <a:t>-A </a:t>
            </a:r>
            <a:r>
              <a:rPr lang="en-GB" sz="2600" dirty="0" err="1">
                <a:solidFill>
                  <a:srgbClr val="0563C1"/>
                </a:solidFill>
                <a:latin typeface="Courier New" panose="02070309020205020404" pitchFamily="49" charset="0"/>
                <a:cs typeface="Courier New" panose="02070309020205020404" pitchFamily="49" charset="0"/>
              </a:rPr>
              <a:t>ArrayName</a:t>
            </a:r>
            <a:r>
              <a:rPr lang="en-GB" sz="2600" dirty="0">
                <a:solidFill>
                  <a:srgbClr val="0563C1"/>
                </a:solidFill>
                <a:latin typeface="Courier New" panose="02070309020205020404" pitchFamily="49" charset="0"/>
                <a:cs typeface="Courier New" panose="02070309020205020404" pitchFamily="49" charset="0"/>
              </a:rPr>
              <a:t>=([Wales]="Sunny“ [Scotland]="Snowy“)</a:t>
            </a:r>
            <a:endParaRPr lang="en-GB" sz="2600" dirty="0">
              <a:solidFill>
                <a:prstClr val="black"/>
              </a:solidFill>
              <a:latin typeface="Courier New" panose="02070309020205020404" pitchFamily="49" charset="0"/>
              <a:ea typeface="Calibri" panose="020F0502020204030204" pitchFamily="34" charset="0"/>
              <a:cs typeface="Courier New" panose="02070309020205020404" pitchFamily="49" charset="0"/>
            </a:endParaRPr>
          </a:p>
          <a:p>
            <a:pPr marL="285750" marR="0" lvl="0" indent="-285750" algn="l" defTabSz="914400" rtl="0" eaLnBrk="1" fontAlgn="auto" latinLnBrk="0" hangingPunct="1">
              <a:buClrTx/>
              <a:buSzTx/>
              <a:buFont typeface="Arial" panose="020B0604020202020204" pitchFamily="34" charset="0"/>
              <a:buChar char="•"/>
              <a:tabLst/>
              <a:defRPr/>
            </a:pPr>
            <a:r>
              <a:rPr kumimoji="0" lang="en-GB" sz="2400" b="1" i="0" u="none" strike="noStrike" kern="1200" cap="none" spc="0" normalizeH="0" baseline="0" noProof="0" dirty="0">
                <a:ln>
                  <a:noFill/>
                </a:ln>
                <a:solidFill>
                  <a:srgbClr val="000000"/>
                </a:solidFill>
                <a:effectLst/>
                <a:uLnTx/>
                <a:uFillTx/>
                <a:latin typeface="Calibri" panose="020F0502020204030204"/>
                <a:ea typeface="Times New Roman" panose="02020603050405020304" pitchFamily="18" charset="0"/>
                <a:cs typeface="+mn-cs"/>
              </a:rPr>
              <a:t>Associative arrays </a:t>
            </a:r>
            <a:r>
              <a:rPr kumimoji="0" lang="en-GB" sz="2400" b="0" i="0" u="none" strike="noStrike" kern="1200" cap="none" spc="0" normalizeH="0" baseline="0" noProof="0" dirty="0">
                <a:ln>
                  <a:noFill/>
                </a:ln>
                <a:solidFill>
                  <a:srgbClr val="000000"/>
                </a:solidFill>
                <a:effectLst/>
                <a:uLnTx/>
                <a:uFillTx/>
                <a:latin typeface="Calibri" panose="020F0502020204030204"/>
                <a:ea typeface="Times New Roman" panose="02020603050405020304" pitchFamily="18" charset="0"/>
                <a:cs typeface="+mn-cs"/>
              </a:rPr>
              <a:t>use </a:t>
            </a:r>
            <a:r>
              <a:rPr kumimoji="0" lang="en-GB" sz="2400" b="1" i="0" u="none" strike="noStrike" kern="1200" cap="none" spc="0" normalizeH="0" baseline="0" noProof="0" dirty="0">
                <a:ln>
                  <a:noFill/>
                </a:ln>
                <a:solidFill>
                  <a:srgbClr val="000000"/>
                </a:solidFill>
                <a:effectLst/>
                <a:uLnTx/>
                <a:uFillTx/>
                <a:latin typeface="Calibri" panose="020F0502020204030204"/>
                <a:ea typeface="Times New Roman" panose="02020603050405020304" pitchFamily="18" charset="0"/>
                <a:cs typeface="+mn-cs"/>
              </a:rPr>
              <a:t>words instead of numbers</a:t>
            </a:r>
            <a:r>
              <a:rPr kumimoji="0" lang="en-GB" sz="2400" b="0" i="0" u="none" strike="noStrike" kern="1200" cap="none" spc="0" normalizeH="0" baseline="0" noProof="0" dirty="0">
                <a:ln>
                  <a:noFill/>
                </a:ln>
                <a:solidFill>
                  <a:srgbClr val="000000"/>
                </a:solidFill>
                <a:effectLst/>
                <a:uLnTx/>
                <a:uFillTx/>
                <a:latin typeface="Calibri" panose="020F0502020204030204"/>
                <a:ea typeface="Times New Roman" panose="02020603050405020304" pitchFamily="18" charset="0"/>
                <a:cs typeface="+mn-cs"/>
              </a:rPr>
              <a:t> as the </a:t>
            </a:r>
            <a:r>
              <a:rPr kumimoji="0" lang="en-GB" sz="2400" b="1" i="0" u="none" strike="noStrike" kern="1200" cap="none" spc="0" normalizeH="0" baseline="0" noProof="0" dirty="0">
                <a:ln>
                  <a:noFill/>
                </a:ln>
                <a:solidFill>
                  <a:srgbClr val="000000"/>
                </a:solidFill>
                <a:effectLst/>
                <a:uLnTx/>
                <a:uFillTx/>
                <a:latin typeface="Calibri" panose="020F0502020204030204"/>
                <a:ea typeface="Times New Roman" panose="02020603050405020304" pitchFamily="18" charset="0"/>
                <a:cs typeface="+mn-cs"/>
              </a:rPr>
              <a:t>keys to access array values</a:t>
            </a:r>
            <a:r>
              <a:rPr kumimoji="0" lang="en-GB" sz="2400" b="0" i="0" u="none" strike="noStrike" kern="1200" cap="none" spc="0" normalizeH="0" baseline="0" noProof="0" dirty="0">
                <a:ln>
                  <a:noFill/>
                </a:ln>
                <a:solidFill>
                  <a:srgbClr val="000000"/>
                </a:solidFill>
                <a:effectLst/>
                <a:uLnTx/>
                <a:uFillTx/>
                <a:latin typeface="Calibri" panose="020F0502020204030204"/>
                <a:ea typeface="Times New Roman" panose="02020603050405020304" pitchFamily="18" charset="0"/>
                <a:cs typeface="+mn-cs"/>
              </a:rPr>
              <a:t>.</a:t>
            </a:r>
            <a:endParaRPr lang="en-GB" sz="2400" b="0" dirty="0">
              <a:solidFill>
                <a:schemeClr val="tx1"/>
              </a:solidFill>
            </a:endParaRPr>
          </a:p>
          <a:p>
            <a:pPr>
              <a:lnSpc>
                <a:spcPct val="100000"/>
              </a:lnSpc>
              <a:spcBef>
                <a:spcPts val="0"/>
              </a:spcBef>
            </a:pPr>
            <a:r>
              <a:rPr lang="en-GB" sz="2400" b="0" dirty="0">
                <a:solidFill>
                  <a:schemeClr val="tx1"/>
                </a:solidFill>
              </a:rPr>
              <a:t>To echo out an element of an Array, we wrap the array name up in curly braces and include the array element in square brackets: </a:t>
            </a:r>
            <a:r>
              <a:rPr lang="en-GB" dirty="0">
                <a:solidFill>
                  <a:srgbClr val="0563C1"/>
                </a:solidFill>
                <a:latin typeface="Courier New" panose="02070309020205020404" pitchFamily="49" charset="0"/>
                <a:cs typeface="Courier New" panose="02070309020205020404" pitchFamily="49" charset="0"/>
              </a:rPr>
              <a:t>echo ${Array1[2]}</a:t>
            </a:r>
          </a:p>
          <a:p>
            <a:pPr marL="0" indent="0">
              <a:lnSpc>
                <a:spcPct val="100000"/>
              </a:lnSpc>
              <a:spcBef>
                <a:spcPts val="0"/>
              </a:spcBef>
              <a:buNone/>
            </a:pPr>
            <a:endParaRPr lang="en-GB" dirty="0">
              <a:solidFill>
                <a:srgbClr val="0563C1"/>
              </a:solidFill>
              <a:latin typeface="Courier New" panose="02070309020205020404" pitchFamily="49" charset="0"/>
              <a:cs typeface="Courier New" panose="02070309020205020404" pitchFamily="49" charset="0"/>
            </a:endParaRPr>
          </a:p>
          <a:p>
            <a:pPr marL="0" indent="0">
              <a:lnSpc>
                <a:spcPct val="100000"/>
              </a:lnSpc>
              <a:spcBef>
                <a:spcPts val="0"/>
              </a:spcBef>
              <a:buNone/>
            </a:pPr>
            <a:endParaRPr lang="en-GB" sz="2400" dirty="0">
              <a:effectLst/>
              <a:ea typeface="Times New Roman" panose="02020603050405020304" pitchFamily="18" charset="0"/>
            </a:endParaRPr>
          </a:p>
        </p:txBody>
      </p:sp>
    </p:spTree>
    <p:extLst>
      <p:ext uri="{BB962C8B-B14F-4D97-AF65-F5344CB8AC3E}">
        <p14:creationId xmlns:p14="http://schemas.microsoft.com/office/powerpoint/2010/main" val="39829557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7" y="309244"/>
            <a:ext cx="6501383" cy="1033669"/>
          </a:xfrm>
        </p:spPr>
        <p:txBody>
          <a:bodyPr>
            <a:normAutofit/>
          </a:bodyPr>
          <a:lstStyle/>
          <a:p>
            <a:r>
              <a:rPr lang="en-GB" sz="4800" dirty="0">
                <a:solidFill>
                  <a:srgbClr val="002060"/>
                </a:solidFill>
                <a:highlight>
                  <a:srgbClr val="FFFF00"/>
                </a:highlight>
              </a:rPr>
              <a:t>Show:</a:t>
            </a:r>
            <a:r>
              <a:rPr lang="en-GB" sz="4800" dirty="0">
                <a:solidFill>
                  <a:srgbClr val="002060"/>
                </a:solidFill>
              </a:rPr>
              <a:t> </a:t>
            </a:r>
            <a:r>
              <a:rPr lang="en-GB" sz="4800" b="1" dirty="0">
                <a:solidFill>
                  <a:srgbClr val="FFFFFF"/>
                </a:solidFill>
              </a:rPr>
              <a:t>Array example</a:t>
            </a:r>
          </a:p>
        </p:txBody>
      </p:sp>
      <p:pic>
        <p:nvPicPr>
          <p:cNvPr id="29" name="Picture 28" descr="Shape&#10;&#10;Description automatically generated">
            <a:extLst>
              <a:ext uri="{FF2B5EF4-FFF2-40B4-BE49-F238E27FC236}">
                <a16:creationId xmlns:a16="http://schemas.microsoft.com/office/drawing/2014/main" id="{E9CFB573-42F0-455A-89D7-7221E851B6A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16045" y="-169588"/>
            <a:ext cx="3972041" cy="3388647"/>
          </a:xfrm>
          <a:prstGeom prst="rect">
            <a:avLst/>
          </a:prstGeom>
        </p:spPr>
      </p:pic>
      <p:pic>
        <p:nvPicPr>
          <p:cNvPr id="36" name="Picture 35">
            <a:extLst>
              <a:ext uri="{FF2B5EF4-FFF2-40B4-BE49-F238E27FC236}">
                <a16:creationId xmlns:a16="http://schemas.microsoft.com/office/drawing/2014/main" id="{E6353168-398F-4A9D-BD60-442F5120B355}"/>
              </a:ext>
            </a:extLst>
          </p:cNvPr>
          <p:cNvPicPr>
            <a:picLocks noChangeAspect="1"/>
          </p:cNvPicPr>
          <p:nvPr/>
        </p:nvPicPr>
        <p:blipFill>
          <a:blip r:embed="rId5"/>
          <a:stretch>
            <a:fillRect/>
          </a:stretch>
        </p:blipFill>
        <p:spPr>
          <a:xfrm>
            <a:off x="3914" y="1584458"/>
            <a:ext cx="8671817" cy="5174805"/>
          </a:xfrm>
          <a:prstGeom prst="rect">
            <a:avLst/>
          </a:prstGeom>
        </p:spPr>
      </p:pic>
      <p:pic>
        <p:nvPicPr>
          <p:cNvPr id="21" name="Picture 20">
            <a:extLst>
              <a:ext uri="{FF2B5EF4-FFF2-40B4-BE49-F238E27FC236}">
                <a16:creationId xmlns:a16="http://schemas.microsoft.com/office/drawing/2014/main" id="{7D758E2D-9307-4EE0-BFA7-65C92CAE01C2}"/>
              </a:ext>
            </a:extLst>
          </p:cNvPr>
          <p:cNvPicPr>
            <a:picLocks noChangeAspect="1"/>
          </p:cNvPicPr>
          <p:nvPr/>
        </p:nvPicPr>
        <p:blipFill rotWithShape="1">
          <a:blip r:embed="rId6"/>
          <a:srcRect t="19151"/>
          <a:stretch/>
        </p:blipFill>
        <p:spPr>
          <a:xfrm>
            <a:off x="6786703" y="4956008"/>
            <a:ext cx="5231226" cy="1786669"/>
          </a:xfrm>
          <a:prstGeom prst="rect">
            <a:avLst/>
          </a:prstGeom>
        </p:spPr>
      </p:pic>
      <p:sp>
        <p:nvSpPr>
          <p:cNvPr id="37" name="TextBox 36">
            <a:extLst>
              <a:ext uri="{FF2B5EF4-FFF2-40B4-BE49-F238E27FC236}">
                <a16:creationId xmlns:a16="http://schemas.microsoft.com/office/drawing/2014/main" id="{3BB8045A-3E51-40A1-9C61-1D4534FE6DD3}"/>
              </a:ext>
            </a:extLst>
          </p:cNvPr>
          <p:cNvSpPr txBox="1"/>
          <p:nvPr/>
        </p:nvSpPr>
        <p:spPr>
          <a:xfrm>
            <a:off x="8978538" y="3219059"/>
            <a:ext cx="2940656" cy="1569660"/>
          </a:xfrm>
          <a:prstGeom prst="rect">
            <a:avLst/>
          </a:prstGeom>
          <a:noFill/>
          <a:ln>
            <a:solidFill>
              <a:srgbClr val="C0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Tip: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Use 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or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symbol in the index to print out all array elements.</a:t>
            </a:r>
          </a:p>
        </p:txBody>
      </p:sp>
      <p:sp>
        <p:nvSpPr>
          <p:cNvPr id="3" name="TextBox 2">
            <a:extLst>
              <a:ext uri="{FF2B5EF4-FFF2-40B4-BE49-F238E27FC236}">
                <a16:creationId xmlns:a16="http://schemas.microsoft.com/office/drawing/2014/main" id="{6BFAC839-7422-02F6-EC72-FECDC9340E7A}"/>
              </a:ext>
            </a:extLst>
          </p:cNvPr>
          <p:cNvSpPr txBox="1"/>
          <p:nvPr/>
        </p:nvSpPr>
        <p:spPr>
          <a:xfrm>
            <a:off x="3942626" y="6346966"/>
            <a:ext cx="2153372" cy="461665"/>
          </a:xfrm>
          <a:prstGeom prst="rect">
            <a:avLst/>
          </a:prstGeom>
          <a:noFill/>
        </p:spPr>
        <p:txBody>
          <a:bodyPr wrap="square" rtlCol="0">
            <a:spAutoFit/>
          </a:bodyPr>
          <a:lstStyle/>
          <a:p>
            <a:r>
              <a:rPr lang="en-GB" sz="2400" b="1" dirty="0">
                <a:highlight>
                  <a:srgbClr val="FFFF00"/>
                </a:highlight>
              </a:rPr>
              <a:t>File: </a:t>
            </a:r>
            <a:r>
              <a:rPr lang="en-GB" sz="2400" dirty="0">
                <a:highlight>
                  <a:srgbClr val="FFFF00"/>
                </a:highlight>
              </a:rPr>
              <a:t>./7Array.sh</a:t>
            </a:r>
          </a:p>
        </p:txBody>
      </p:sp>
    </p:spTree>
    <p:extLst>
      <p:ext uri="{BB962C8B-B14F-4D97-AF65-F5344CB8AC3E}">
        <p14:creationId xmlns:p14="http://schemas.microsoft.com/office/powerpoint/2010/main" val="16038771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23044" y="278536"/>
            <a:ext cx="9895951" cy="1033669"/>
          </a:xfrm>
        </p:spPr>
        <p:txBody>
          <a:bodyPr>
            <a:normAutofit/>
          </a:bodyPr>
          <a:lstStyle/>
          <a:p>
            <a:r>
              <a:rPr lang="en-GB" sz="4800" b="1" dirty="0">
                <a:solidFill>
                  <a:schemeClr val="bg1"/>
                </a:solidFill>
              </a:rPr>
              <a:t>Case statement</a:t>
            </a:r>
          </a:p>
        </p:txBody>
      </p:sp>
      <p:pic>
        <p:nvPicPr>
          <p:cNvPr id="6" name="Picture 5">
            <a:extLst>
              <a:ext uri="{FF2B5EF4-FFF2-40B4-BE49-F238E27FC236}">
                <a16:creationId xmlns:a16="http://schemas.microsoft.com/office/drawing/2014/main" id="{32DF32C8-B537-7CD5-EF0E-315FC0F6CDAC}"/>
              </a:ext>
            </a:extLst>
          </p:cNvPr>
          <p:cNvPicPr>
            <a:picLocks noChangeAspect="1"/>
          </p:cNvPicPr>
          <p:nvPr/>
        </p:nvPicPr>
        <p:blipFill>
          <a:blip r:embed="rId3"/>
          <a:stretch>
            <a:fillRect/>
          </a:stretch>
        </p:blipFill>
        <p:spPr>
          <a:xfrm>
            <a:off x="6558754" y="1608433"/>
            <a:ext cx="5585964" cy="5249567"/>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0" y="1665804"/>
            <a:ext cx="6700601" cy="5123824"/>
          </a:xfrm>
        </p:spPr>
        <p:txBody>
          <a:bodyPr>
            <a:normAutofit fontScale="92500"/>
          </a:bodyPr>
          <a:lstStyle/>
          <a:p>
            <a:pPr marL="342900" indent="-342900">
              <a:lnSpc>
                <a:spcPct val="110000"/>
              </a:lnSpc>
              <a:spcBef>
                <a:spcPts val="0"/>
              </a:spcBef>
              <a:buFont typeface="Symbol" panose="05050102010706020507" pitchFamily="18" charset="2"/>
              <a:buChar char=""/>
            </a:pPr>
            <a:r>
              <a:rPr lang="en-GB" sz="2400" dirty="0"/>
              <a:t>As we have learned, the </a:t>
            </a:r>
            <a:r>
              <a:rPr lang="en-GB" sz="2400" b="1" dirty="0"/>
              <a:t>read command </a:t>
            </a:r>
            <a:r>
              <a:rPr lang="en-GB" sz="2400" dirty="0"/>
              <a:t>takes </a:t>
            </a:r>
            <a:r>
              <a:rPr lang="en-GB" sz="2400" b="1" dirty="0"/>
              <a:t>user input </a:t>
            </a:r>
            <a:r>
              <a:rPr lang="en-GB" sz="2400" dirty="0"/>
              <a:t>and assigns it as a value to the variable we declare after the </a:t>
            </a:r>
            <a:r>
              <a:rPr lang="en-GB" sz="2400" b="1" dirty="0"/>
              <a:t>read command.</a:t>
            </a:r>
            <a:r>
              <a:rPr lang="en-GB" sz="2400" dirty="0"/>
              <a:t> </a:t>
            </a:r>
          </a:p>
          <a:p>
            <a:pPr marL="342900" indent="-342900">
              <a:lnSpc>
                <a:spcPct val="110000"/>
              </a:lnSpc>
              <a:spcBef>
                <a:spcPts val="0"/>
              </a:spcBef>
              <a:buFont typeface="Symbol" panose="05050102010706020507" pitchFamily="18" charset="2"/>
              <a:buChar char=""/>
            </a:pPr>
            <a:r>
              <a:rPr lang="en-GB" sz="2400" dirty="0"/>
              <a:t>The </a:t>
            </a:r>
            <a:r>
              <a:rPr lang="en-GB" sz="2400" b="1" dirty="0"/>
              <a:t>–p option </a:t>
            </a:r>
            <a:r>
              <a:rPr lang="en-GB" sz="2400" dirty="0"/>
              <a:t>allow us to receive user input on the same prompt line. </a:t>
            </a:r>
          </a:p>
          <a:p>
            <a:pPr marL="342900" indent="-342900">
              <a:lnSpc>
                <a:spcPct val="110000"/>
              </a:lnSpc>
              <a:spcBef>
                <a:spcPts val="0"/>
              </a:spcBef>
              <a:buFont typeface="Symbol" panose="05050102010706020507" pitchFamily="18" charset="2"/>
              <a:buChar char=""/>
            </a:pPr>
            <a:r>
              <a:rPr lang="en-GB" sz="2400" dirty="0">
                <a:solidFill>
                  <a:srgbClr val="000000"/>
                </a:solidFill>
                <a:ea typeface="Times New Roman" panose="02020603050405020304" pitchFamily="18" charset="0"/>
              </a:rPr>
              <a:t>A</a:t>
            </a:r>
            <a:r>
              <a:rPr lang="en-GB" sz="2400" dirty="0">
                <a:solidFill>
                  <a:srgbClr val="000000"/>
                </a:solidFill>
                <a:effectLst/>
                <a:ea typeface="Times New Roman" panose="02020603050405020304" pitchFamily="18" charset="0"/>
              </a:rPr>
              <a:t> </a:t>
            </a:r>
            <a:r>
              <a:rPr lang="en-GB" sz="2400" b="1" dirty="0">
                <a:solidFill>
                  <a:srgbClr val="000000"/>
                </a:solidFill>
                <a:effectLst/>
                <a:ea typeface="Times New Roman" panose="02020603050405020304" pitchFamily="18" charset="0"/>
              </a:rPr>
              <a:t>Case statement </a:t>
            </a:r>
            <a:r>
              <a:rPr lang="en-GB" sz="2400" dirty="0">
                <a:solidFill>
                  <a:srgbClr val="000000"/>
                </a:solidFill>
                <a:effectLst/>
                <a:ea typeface="Times New Roman" panose="02020603050405020304" pitchFamily="18" charset="0"/>
              </a:rPr>
              <a:t>takes a value </a:t>
            </a:r>
            <a:r>
              <a:rPr lang="en-GB" sz="2400" dirty="0">
                <a:solidFill>
                  <a:srgbClr val="000000"/>
                </a:solidFill>
                <a:ea typeface="Times New Roman" panose="02020603050405020304" pitchFamily="18" charset="0"/>
              </a:rPr>
              <a:t>&amp;</a:t>
            </a:r>
            <a:r>
              <a:rPr lang="en-GB" sz="2400" dirty="0">
                <a:solidFill>
                  <a:srgbClr val="000000"/>
                </a:solidFill>
                <a:effectLst/>
                <a:ea typeface="Times New Roman" panose="02020603050405020304" pitchFamily="18" charset="0"/>
              </a:rPr>
              <a:t> tests that value against multiple conditions until it </a:t>
            </a:r>
            <a:r>
              <a:rPr lang="en-GB" sz="2400" dirty="0">
                <a:solidFill>
                  <a:srgbClr val="000000"/>
                </a:solidFill>
                <a:ea typeface="Times New Roman" panose="02020603050405020304" pitchFamily="18" charset="0"/>
              </a:rPr>
              <a:t>finds that value,</a:t>
            </a:r>
            <a:r>
              <a:rPr lang="en-GB" sz="2400" dirty="0">
                <a:solidFill>
                  <a:srgbClr val="000000"/>
                </a:solidFill>
                <a:effectLst/>
                <a:ea typeface="Times New Roman" panose="02020603050405020304" pitchFamily="18" charset="0"/>
              </a:rPr>
              <a:t> and then executes the code associated with </a:t>
            </a:r>
            <a:r>
              <a:rPr lang="en-GB" sz="2400" dirty="0">
                <a:solidFill>
                  <a:srgbClr val="000000"/>
                </a:solidFill>
                <a:ea typeface="Times New Roman" panose="02020603050405020304" pitchFamily="18" charset="0"/>
              </a:rPr>
              <a:t>the value</a:t>
            </a:r>
            <a:r>
              <a:rPr lang="en-GB" sz="2400" dirty="0">
                <a:solidFill>
                  <a:srgbClr val="000000"/>
                </a:solidFill>
                <a:effectLst/>
                <a:ea typeface="Times New Roman" panose="02020603050405020304" pitchFamily="18" charset="0"/>
              </a:rPr>
              <a:t>.</a:t>
            </a:r>
          </a:p>
          <a:p>
            <a:pPr marL="342900" indent="-342900">
              <a:lnSpc>
                <a:spcPct val="110000"/>
              </a:lnSpc>
              <a:spcBef>
                <a:spcPts val="0"/>
              </a:spcBef>
              <a:buFont typeface="Symbol" panose="05050102010706020507" pitchFamily="18" charset="2"/>
              <a:buChar char=""/>
            </a:pPr>
            <a:r>
              <a:rPr lang="en-GB" sz="2400" dirty="0">
                <a:effectLst/>
                <a:highlight>
                  <a:srgbClr val="FFFF00"/>
                </a:highlight>
                <a:ea typeface="Times New Roman" panose="02020603050405020304" pitchFamily="18" charset="0"/>
              </a:rPr>
              <a:t>We can use the </a:t>
            </a:r>
            <a:r>
              <a:rPr lang="en-GB" sz="2400" b="1" dirty="0">
                <a:effectLst/>
                <a:highlight>
                  <a:srgbClr val="FFFF00"/>
                </a:highlight>
                <a:ea typeface="Times New Roman" panose="02020603050405020304" pitchFamily="18" charset="0"/>
              </a:rPr>
              <a:t>read command </a:t>
            </a:r>
            <a:r>
              <a:rPr lang="en-GB" sz="2400" dirty="0">
                <a:effectLst/>
                <a:highlight>
                  <a:srgbClr val="FFFF00"/>
                </a:highlight>
                <a:ea typeface="Times New Roman" panose="02020603050405020304" pitchFamily="18" charset="0"/>
              </a:rPr>
              <a:t>and a </a:t>
            </a:r>
            <a:r>
              <a:rPr lang="en-GB" sz="2400" b="1" dirty="0">
                <a:effectLst/>
                <a:highlight>
                  <a:srgbClr val="FFFF00"/>
                </a:highlight>
                <a:ea typeface="Times New Roman" panose="02020603050405020304" pitchFamily="18" charset="0"/>
              </a:rPr>
              <a:t>Case statement </a:t>
            </a:r>
            <a:r>
              <a:rPr lang="en-GB" sz="2400" dirty="0">
                <a:effectLst/>
                <a:highlight>
                  <a:srgbClr val="FFFF00"/>
                </a:highlight>
                <a:ea typeface="Times New Roman" panose="02020603050405020304" pitchFamily="18" charset="0"/>
              </a:rPr>
              <a:t>to match a </a:t>
            </a:r>
            <a:r>
              <a:rPr lang="en-GB" sz="2400" b="1" dirty="0">
                <a:effectLst/>
                <a:highlight>
                  <a:srgbClr val="FFFF00"/>
                </a:highlight>
                <a:ea typeface="Times New Roman" panose="02020603050405020304" pitchFamily="18" charset="0"/>
              </a:rPr>
              <a:t>user’s input </a:t>
            </a:r>
            <a:r>
              <a:rPr lang="en-GB" sz="2400" b="1" dirty="0">
                <a:highlight>
                  <a:srgbClr val="FFFF00"/>
                </a:highlight>
                <a:ea typeface="Times New Roman" panose="02020603050405020304" pitchFamily="18" charset="0"/>
              </a:rPr>
              <a:t>with a Case pattern.</a:t>
            </a:r>
          </a:p>
          <a:p>
            <a:pPr marL="342900" indent="-342900">
              <a:lnSpc>
                <a:spcPct val="110000"/>
              </a:lnSpc>
              <a:spcBef>
                <a:spcPts val="0"/>
              </a:spcBef>
              <a:buFont typeface="Symbol" panose="05050102010706020507" pitchFamily="18" charset="2"/>
              <a:buChar char=""/>
            </a:pPr>
            <a:r>
              <a:rPr lang="en-GB" sz="2400" dirty="0">
                <a:ea typeface="Times New Roman" panose="02020603050405020304" pitchFamily="18" charset="0"/>
              </a:rPr>
              <a:t>In this example if the user types in ‘</a:t>
            </a:r>
            <a:r>
              <a:rPr lang="en-GB" sz="2400" b="1" dirty="0">
                <a:ea typeface="Times New Roman" panose="02020603050405020304" pitchFamily="18" charset="0"/>
              </a:rPr>
              <a:t>Add’, </a:t>
            </a:r>
            <a:r>
              <a:rPr lang="en-GB" sz="2400" dirty="0">
                <a:ea typeface="Times New Roman" panose="02020603050405020304" pitchFamily="18" charset="0"/>
              </a:rPr>
              <a:t>the code after ‘Add’ is executed.</a:t>
            </a:r>
          </a:p>
          <a:p>
            <a:pPr marL="342900" indent="-342900">
              <a:lnSpc>
                <a:spcPct val="110000"/>
              </a:lnSpc>
              <a:spcBef>
                <a:spcPts val="0"/>
              </a:spcBef>
              <a:buFont typeface="Symbol" panose="05050102010706020507" pitchFamily="18" charset="2"/>
              <a:buChar char=""/>
            </a:pPr>
            <a:r>
              <a:rPr lang="en-GB" sz="2400" dirty="0">
                <a:ea typeface="Times New Roman" panose="02020603050405020304" pitchFamily="18" charset="0"/>
              </a:rPr>
              <a:t>Let’s look at a working example on the next slide.</a:t>
            </a:r>
            <a:endParaRPr lang="en-GB" sz="2400" b="1" dirty="0">
              <a:effectLst/>
              <a:ea typeface="Times New Roman" panose="02020603050405020304" pitchFamily="18" charset="0"/>
            </a:endParaRPr>
          </a:p>
        </p:txBody>
      </p:sp>
    </p:spTree>
    <p:extLst>
      <p:ext uri="{BB962C8B-B14F-4D97-AF65-F5344CB8AC3E}">
        <p14:creationId xmlns:p14="http://schemas.microsoft.com/office/powerpoint/2010/main" val="27309756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01601" y="327029"/>
            <a:ext cx="9895951" cy="1033669"/>
          </a:xfrm>
        </p:spPr>
        <p:txBody>
          <a:bodyPr>
            <a:normAutofit/>
          </a:bodyPr>
          <a:lstStyle/>
          <a:p>
            <a:r>
              <a:rPr lang="en-GB" dirty="0">
                <a:highlight>
                  <a:srgbClr val="FFFF00"/>
                </a:highlight>
              </a:rPr>
              <a:t>Show:</a:t>
            </a:r>
            <a:r>
              <a:rPr lang="en-GB" dirty="0"/>
              <a:t> </a:t>
            </a:r>
            <a:r>
              <a:rPr lang="en-GB" b="1" dirty="0">
                <a:solidFill>
                  <a:schemeClr val="bg1"/>
                </a:solidFill>
              </a:rPr>
              <a:t>Case statement example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3100" y="1590741"/>
            <a:ext cx="12105795" cy="5034606"/>
          </a:xfrm>
        </p:spPr>
        <p:txBody>
          <a:bodyPr>
            <a:normAutofit/>
          </a:bodyPr>
          <a:lstStyle/>
          <a:p>
            <a:pPr marL="342900" indent="-342900">
              <a:lnSpc>
                <a:spcPct val="100000"/>
              </a:lnSpc>
              <a:spcBef>
                <a:spcPts val="0"/>
              </a:spcBef>
              <a:spcAft>
                <a:spcPts val="600"/>
              </a:spcAft>
              <a:buFont typeface="Symbol" panose="05050102010706020507" pitchFamily="18" charset="2"/>
              <a:buChar char=""/>
            </a:pPr>
            <a:r>
              <a:rPr lang="en-GB" sz="2400" dirty="0"/>
              <a:t>In this example, the user is asked if they can code in bash. If the input matches the </a:t>
            </a:r>
            <a:r>
              <a:rPr lang="en-GB" sz="2400" b="1" dirty="0" err="1"/>
              <a:t>Yes|yes|Y|y</a:t>
            </a:r>
            <a:r>
              <a:rPr lang="en-GB" sz="2400" b="1" dirty="0"/>
              <a:t> pattern </a:t>
            </a:r>
            <a:r>
              <a:rPr lang="en-GB" sz="2400" dirty="0"/>
              <a:t>the program outputs “</a:t>
            </a:r>
            <a:r>
              <a:rPr lang="en-GB" sz="2400" b="1" dirty="0"/>
              <a:t>Cool. That’s Awesome</a:t>
            </a:r>
            <a:r>
              <a:rPr lang="en-GB" sz="2400" dirty="0"/>
              <a:t>”. If the input is ‘No’ the program outputs “</a:t>
            </a:r>
            <a:r>
              <a:rPr lang="en-GB" sz="2400" b="1" dirty="0"/>
              <a:t>It’s easy. Let’s start learning</a:t>
            </a:r>
            <a:r>
              <a:rPr lang="en-GB" sz="2400" dirty="0"/>
              <a:t>”, if no match is found, the default </a:t>
            </a:r>
            <a:r>
              <a:rPr lang="en-GB" sz="2400" b="1" dirty="0"/>
              <a:t>* exit case outputs: </a:t>
            </a:r>
            <a:r>
              <a:rPr lang="en-GB" sz="2400" dirty="0"/>
              <a:t>“</a:t>
            </a:r>
            <a:r>
              <a:rPr lang="en-GB" sz="2400" b="1" dirty="0"/>
              <a:t>Try again, enter Yes or No?</a:t>
            </a:r>
            <a:r>
              <a:rPr lang="en-GB" sz="2400" dirty="0"/>
              <a:t>”.</a:t>
            </a:r>
          </a:p>
        </p:txBody>
      </p:sp>
      <p:pic>
        <p:nvPicPr>
          <p:cNvPr id="4" name="Picture 3">
            <a:extLst>
              <a:ext uri="{FF2B5EF4-FFF2-40B4-BE49-F238E27FC236}">
                <a16:creationId xmlns:a16="http://schemas.microsoft.com/office/drawing/2014/main" id="{39B5AC45-A505-437D-9BB2-1C1491CBA1D9}"/>
              </a:ext>
            </a:extLst>
          </p:cNvPr>
          <p:cNvPicPr>
            <a:picLocks noChangeAspect="1"/>
          </p:cNvPicPr>
          <p:nvPr/>
        </p:nvPicPr>
        <p:blipFill>
          <a:blip r:embed="rId3"/>
          <a:stretch>
            <a:fillRect/>
          </a:stretch>
        </p:blipFill>
        <p:spPr>
          <a:xfrm>
            <a:off x="116517" y="3168874"/>
            <a:ext cx="6759100" cy="3635640"/>
          </a:xfrm>
          <a:prstGeom prst="rect">
            <a:avLst/>
          </a:prstGeom>
          <a:ln>
            <a:solidFill>
              <a:schemeClr val="accent1"/>
            </a:solidFill>
          </a:ln>
        </p:spPr>
      </p:pic>
      <p:sp>
        <p:nvSpPr>
          <p:cNvPr id="7" name="TextBox 6">
            <a:extLst>
              <a:ext uri="{FF2B5EF4-FFF2-40B4-BE49-F238E27FC236}">
                <a16:creationId xmlns:a16="http://schemas.microsoft.com/office/drawing/2014/main" id="{0452C29B-5BA5-46E3-AA35-B75B3A5CED62}"/>
              </a:ext>
            </a:extLst>
          </p:cNvPr>
          <p:cNvSpPr txBox="1"/>
          <p:nvPr/>
        </p:nvSpPr>
        <p:spPr>
          <a:xfrm>
            <a:off x="9212264" y="4177060"/>
            <a:ext cx="569626" cy="400110"/>
          </a:xfrm>
          <a:prstGeom prst="rect">
            <a:avLst/>
          </a:prstGeom>
          <a:noFill/>
        </p:spPr>
        <p:txBody>
          <a:bodyPr wrap="square" rtlCol="0">
            <a:spAutoFit/>
          </a:bodyPr>
          <a:lstStyle/>
          <a:p>
            <a:r>
              <a:rPr lang="en-GB" sz="2000" b="1" dirty="0"/>
              <a:t>Or</a:t>
            </a:r>
          </a:p>
        </p:txBody>
      </p:sp>
      <p:sp>
        <p:nvSpPr>
          <p:cNvPr id="3" name="TextBox 2">
            <a:extLst>
              <a:ext uri="{FF2B5EF4-FFF2-40B4-BE49-F238E27FC236}">
                <a16:creationId xmlns:a16="http://schemas.microsoft.com/office/drawing/2014/main" id="{19DD2529-DC1B-E99B-0009-4E2372160B78}"/>
              </a:ext>
            </a:extLst>
          </p:cNvPr>
          <p:cNvSpPr txBox="1"/>
          <p:nvPr/>
        </p:nvSpPr>
        <p:spPr>
          <a:xfrm>
            <a:off x="7050127" y="2737864"/>
            <a:ext cx="4924258" cy="461665"/>
          </a:xfrm>
          <a:prstGeom prst="rect">
            <a:avLst/>
          </a:prstGeom>
          <a:solidFill>
            <a:schemeClr val="tx1"/>
          </a:solidFill>
        </p:spPr>
        <p:txBody>
          <a:bodyPr wrap="square" rtlCol="0">
            <a:spAutoFit/>
          </a:bodyPr>
          <a:lstStyle/>
          <a:p>
            <a:pPr algn="ctr"/>
            <a:r>
              <a:rPr lang="en-GB" sz="2400" b="1" dirty="0">
                <a:solidFill>
                  <a:schemeClr val="bg1"/>
                </a:solidFill>
              </a:rPr>
              <a:t>Output:</a:t>
            </a:r>
          </a:p>
        </p:txBody>
      </p:sp>
      <p:pic>
        <p:nvPicPr>
          <p:cNvPr id="20" name="Picture 19">
            <a:extLst>
              <a:ext uri="{FF2B5EF4-FFF2-40B4-BE49-F238E27FC236}">
                <a16:creationId xmlns:a16="http://schemas.microsoft.com/office/drawing/2014/main" id="{0A2F96EB-0050-3C65-14AA-334879D802C1}"/>
              </a:ext>
            </a:extLst>
          </p:cNvPr>
          <p:cNvPicPr>
            <a:picLocks noChangeAspect="1"/>
          </p:cNvPicPr>
          <p:nvPr/>
        </p:nvPicPr>
        <p:blipFill>
          <a:blip r:embed="rId4"/>
          <a:stretch>
            <a:fillRect/>
          </a:stretch>
        </p:blipFill>
        <p:spPr>
          <a:xfrm>
            <a:off x="7557102" y="3226726"/>
            <a:ext cx="3860651" cy="1039906"/>
          </a:xfrm>
          <a:prstGeom prst="rect">
            <a:avLst/>
          </a:prstGeom>
        </p:spPr>
      </p:pic>
      <p:pic>
        <p:nvPicPr>
          <p:cNvPr id="22" name="Picture 21">
            <a:extLst>
              <a:ext uri="{FF2B5EF4-FFF2-40B4-BE49-F238E27FC236}">
                <a16:creationId xmlns:a16="http://schemas.microsoft.com/office/drawing/2014/main" id="{481E87BF-767D-8433-E147-BBD9C114D0EA}"/>
              </a:ext>
            </a:extLst>
          </p:cNvPr>
          <p:cNvPicPr>
            <a:picLocks noChangeAspect="1"/>
          </p:cNvPicPr>
          <p:nvPr/>
        </p:nvPicPr>
        <p:blipFill>
          <a:blip r:embed="rId5"/>
          <a:stretch>
            <a:fillRect/>
          </a:stretch>
        </p:blipFill>
        <p:spPr>
          <a:xfrm>
            <a:off x="6845692" y="4500854"/>
            <a:ext cx="5283470" cy="1002444"/>
          </a:xfrm>
          <a:prstGeom prst="rect">
            <a:avLst/>
          </a:prstGeom>
        </p:spPr>
      </p:pic>
      <p:pic>
        <p:nvPicPr>
          <p:cNvPr id="24" name="Picture 23">
            <a:extLst>
              <a:ext uri="{FF2B5EF4-FFF2-40B4-BE49-F238E27FC236}">
                <a16:creationId xmlns:a16="http://schemas.microsoft.com/office/drawing/2014/main" id="{ADC1DAD0-C1B5-0CA1-74B5-D4131582A218}"/>
              </a:ext>
            </a:extLst>
          </p:cNvPr>
          <p:cNvPicPr>
            <a:picLocks noChangeAspect="1"/>
          </p:cNvPicPr>
          <p:nvPr/>
        </p:nvPicPr>
        <p:blipFill>
          <a:blip r:embed="rId6"/>
          <a:stretch>
            <a:fillRect/>
          </a:stretch>
        </p:blipFill>
        <p:spPr>
          <a:xfrm>
            <a:off x="7242213" y="5767045"/>
            <a:ext cx="4509727" cy="965529"/>
          </a:xfrm>
          <a:prstGeom prst="rect">
            <a:avLst/>
          </a:prstGeom>
        </p:spPr>
      </p:pic>
      <p:sp>
        <p:nvSpPr>
          <p:cNvPr id="25" name="TextBox 24">
            <a:extLst>
              <a:ext uri="{FF2B5EF4-FFF2-40B4-BE49-F238E27FC236}">
                <a16:creationId xmlns:a16="http://schemas.microsoft.com/office/drawing/2014/main" id="{3443127E-94E5-9D4E-961C-238458B7EB12}"/>
              </a:ext>
            </a:extLst>
          </p:cNvPr>
          <p:cNvSpPr txBox="1"/>
          <p:nvPr/>
        </p:nvSpPr>
        <p:spPr>
          <a:xfrm>
            <a:off x="9227443" y="5416659"/>
            <a:ext cx="569626" cy="400110"/>
          </a:xfrm>
          <a:prstGeom prst="rect">
            <a:avLst/>
          </a:prstGeom>
          <a:noFill/>
        </p:spPr>
        <p:txBody>
          <a:bodyPr wrap="square" rtlCol="0">
            <a:spAutoFit/>
          </a:bodyPr>
          <a:lstStyle/>
          <a:p>
            <a:r>
              <a:rPr lang="en-GB" sz="2000" b="1" dirty="0"/>
              <a:t>Or</a:t>
            </a:r>
          </a:p>
        </p:txBody>
      </p:sp>
      <p:sp>
        <p:nvSpPr>
          <p:cNvPr id="5" name="TextBox 4">
            <a:extLst>
              <a:ext uri="{FF2B5EF4-FFF2-40B4-BE49-F238E27FC236}">
                <a16:creationId xmlns:a16="http://schemas.microsoft.com/office/drawing/2014/main" id="{59234DAF-C887-DBB6-0C2F-D905634A5DA0}"/>
              </a:ext>
            </a:extLst>
          </p:cNvPr>
          <p:cNvSpPr txBox="1"/>
          <p:nvPr/>
        </p:nvSpPr>
        <p:spPr>
          <a:xfrm>
            <a:off x="4722245" y="6342849"/>
            <a:ext cx="2153372" cy="461665"/>
          </a:xfrm>
          <a:prstGeom prst="rect">
            <a:avLst/>
          </a:prstGeom>
          <a:noFill/>
        </p:spPr>
        <p:txBody>
          <a:bodyPr wrap="square" rtlCol="0">
            <a:spAutoFit/>
          </a:bodyPr>
          <a:lstStyle/>
          <a:p>
            <a:r>
              <a:rPr lang="en-GB" sz="2400" b="1" dirty="0">
                <a:highlight>
                  <a:srgbClr val="FFFF00"/>
                </a:highlight>
              </a:rPr>
              <a:t>File: </a:t>
            </a:r>
            <a:r>
              <a:rPr lang="en-GB" sz="2400" dirty="0">
                <a:highlight>
                  <a:srgbClr val="FFFF00"/>
                </a:highlight>
              </a:rPr>
              <a:t>./8Case.sh</a:t>
            </a:r>
          </a:p>
        </p:txBody>
      </p:sp>
    </p:spTree>
    <p:extLst>
      <p:ext uri="{BB962C8B-B14F-4D97-AF65-F5344CB8AC3E}">
        <p14:creationId xmlns:p14="http://schemas.microsoft.com/office/powerpoint/2010/main" val="39272306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5584" y="376399"/>
            <a:ext cx="6893245" cy="1033669"/>
          </a:xfrm>
        </p:spPr>
        <p:txBody>
          <a:bodyPr>
            <a:normAutofit/>
          </a:bodyPr>
          <a:lstStyle/>
          <a:p>
            <a:r>
              <a:rPr lang="en-GB" sz="6000" b="1" dirty="0">
                <a:solidFill>
                  <a:schemeClr val="bg1"/>
                </a:solidFill>
              </a:rPr>
              <a:t>Bg. </a:t>
            </a:r>
            <a:r>
              <a:rPr lang="en-GB" sz="5400" b="1" dirty="0">
                <a:solidFill>
                  <a:schemeClr val="bg1"/>
                </a:solidFill>
              </a:rPr>
              <a:t>Case statements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2" y="1703473"/>
            <a:ext cx="7817048" cy="5034606"/>
          </a:xfrm>
        </p:spPr>
        <p:txBody>
          <a:bodyPr>
            <a:normAutofit fontScale="92500" lnSpcReduction="20000"/>
          </a:bodyPr>
          <a:lstStyle/>
          <a:p>
            <a:pPr>
              <a:lnSpc>
                <a:spcPct val="100000"/>
              </a:lnSpc>
              <a:spcBef>
                <a:spcPts val="0"/>
              </a:spcBef>
              <a:spcAft>
                <a:spcPts val="600"/>
              </a:spcAft>
            </a:pPr>
            <a:r>
              <a:rPr lang="en-GB" sz="2400" dirty="0">
                <a:solidFill>
                  <a:srgbClr val="000000"/>
                </a:solidFill>
                <a:ea typeface="Times New Roman" panose="02020603050405020304" pitchFamily="18" charset="0"/>
              </a:rPr>
              <a:t>A</a:t>
            </a:r>
            <a:r>
              <a:rPr lang="en-GB" sz="2400" dirty="0">
                <a:solidFill>
                  <a:srgbClr val="000000"/>
                </a:solidFill>
                <a:effectLst/>
                <a:ea typeface="Times New Roman" panose="02020603050405020304" pitchFamily="18" charset="0"/>
              </a:rPr>
              <a:t> Case statement takes a value </a:t>
            </a:r>
            <a:r>
              <a:rPr lang="en-GB" sz="2400" dirty="0">
                <a:solidFill>
                  <a:srgbClr val="000000"/>
                </a:solidFill>
                <a:ea typeface="Times New Roman" panose="02020603050405020304" pitchFamily="18" charset="0"/>
              </a:rPr>
              <a:t>&amp;</a:t>
            </a:r>
            <a:r>
              <a:rPr lang="en-GB" sz="2400" dirty="0">
                <a:solidFill>
                  <a:srgbClr val="000000"/>
                </a:solidFill>
                <a:effectLst/>
                <a:ea typeface="Times New Roman" panose="02020603050405020304" pitchFamily="18" charset="0"/>
              </a:rPr>
              <a:t> tests that value against multiple conditions until it </a:t>
            </a:r>
            <a:r>
              <a:rPr lang="en-GB" sz="2400" dirty="0">
                <a:solidFill>
                  <a:srgbClr val="000000"/>
                </a:solidFill>
                <a:ea typeface="Times New Roman" panose="02020603050405020304" pitchFamily="18" charset="0"/>
              </a:rPr>
              <a:t>finds that value,</a:t>
            </a:r>
            <a:r>
              <a:rPr lang="en-GB" sz="2400" dirty="0">
                <a:solidFill>
                  <a:srgbClr val="000000"/>
                </a:solidFill>
                <a:effectLst/>
                <a:ea typeface="Times New Roman" panose="02020603050405020304" pitchFamily="18" charset="0"/>
              </a:rPr>
              <a:t> and then executes the code associated with it.</a:t>
            </a:r>
            <a:endParaRPr lang="en-GB" sz="2400" dirty="0">
              <a:effectLst/>
              <a:ea typeface="Times New Roman" panose="02020603050405020304" pitchFamily="18" charset="0"/>
            </a:endParaRPr>
          </a:p>
          <a:p>
            <a:pPr>
              <a:lnSpc>
                <a:spcPct val="100000"/>
              </a:lnSpc>
              <a:spcBef>
                <a:spcPts val="0"/>
              </a:spcBef>
              <a:spcAft>
                <a:spcPts val="600"/>
              </a:spcAft>
            </a:pPr>
            <a:r>
              <a:rPr lang="en-GB" sz="2400" dirty="0">
                <a:solidFill>
                  <a:srgbClr val="000000"/>
                </a:solidFill>
                <a:ea typeface="Times New Roman" panose="02020603050405020304" pitchFamily="18" charset="0"/>
              </a:rPr>
              <a:t>A</a:t>
            </a:r>
            <a:r>
              <a:rPr lang="en-GB" sz="2400" dirty="0">
                <a:solidFill>
                  <a:srgbClr val="000000"/>
                </a:solidFill>
                <a:effectLst/>
                <a:ea typeface="Times New Roman" panose="02020603050405020304" pitchFamily="18" charset="0"/>
              </a:rPr>
              <a:t> Case statement starts with the keyword </a:t>
            </a:r>
            <a:r>
              <a:rPr lang="en-GB" sz="2400" b="1" dirty="0">
                <a:solidFill>
                  <a:srgbClr val="000000"/>
                </a:solidFill>
                <a:effectLst/>
                <a:ea typeface="Times New Roman" panose="02020603050405020304" pitchFamily="18" charset="0"/>
              </a:rPr>
              <a:t>'case'</a:t>
            </a:r>
            <a:r>
              <a:rPr lang="en-GB" sz="2400" dirty="0">
                <a:solidFill>
                  <a:srgbClr val="000000"/>
                </a:solidFill>
                <a:effectLst/>
                <a:ea typeface="Times New Roman" panose="02020603050405020304" pitchFamily="18" charset="0"/>
              </a:rPr>
              <a:t> and is followed by the </a:t>
            </a:r>
            <a:r>
              <a:rPr lang="en-GB" sz="2400" b="1" dirty="0">
                <a:solidFill>
                  <a:srgbClr val="000000"/>
                </a:solidFill>
                <a:effectLst/>
                <a:ea typeface="Times New Roman" panose="02020603050405020304" pitchFamily="18" charset="0"/>
              </a:rPr>
              <a:t>case variable</a:t>
            </a:r>
            <a:r>
              <a:rPr lang="en-GB" sz="2400" dirty="0">
                <a:solidFill>
                  <a:srgbClr val="000000"/>
                </a:solidFill>
                <a:effectLst/>
                <a:ea typeface="Times New Roman" panose="02020603050405020304" pitchFamily="18" charset="0"/>
              </a:rPr>
              <a:t>/expression and </a:t>
            </a:r>
            <a:r>
              <a:rPr lang="en-GB" sz="2400" b="1" dirty="0">
                <a:solidFill>
                  <a:srgbClr val="000000"/>
                </a:solidFill>
                <a:effectLst/>
                <a:ea typeface="Times New Roman" panose="02020603050405020304" pitchFamily="18" charset="0"/>
              </a:rPr>
              <a:t>'in'</a:t>
            </a:r>
            <a:r>
              <a:rPr lang="en-GB" sz="2400" dirty="0">
                <a:solidFill>
                  <a:srgbClr val="000000"/>
                </a:solidFill>
                <a:effectLst/>
                <a:ea typeface="Times New Roman" panose="02020603050405020304" pitchFamily="18" charset="0"/>
              </a:rPr>
              <a:t> keyword. </a:t>
            </a:r>
            <a:endParaRPr lang="en-GB" sz="2400" dirty="0">
              <a:solidFill>
                <a:srgbClr val="000000"/>
              </a:solidFill>
              <a:ea typeface="Times New Roman" panose="02020603050405020304" pitchFamily="18" charset="0"/>
            </a:endParaRPr>
          </a:p>
          <a:p>
            <a:pPr>
              <a:lnSpc>
                <a:spcPct val="100000"/>
              </a:lnSpc>
              <a:spcBef>
                <a:spcPts val="0"/>
              </a:spcBef>
              <a:spcAft>
                <a:spcPts val="600"/>
              </a:spcAft>
            </a:pPr>
            <a:r>
              <a:rPr lang="en-GB" sz="2400" dirty="0">
                <a:solidFill>
                  <a:srgbClr val="000000"/>
                </a:solidFill>
                <a:effectLst/>
                <a:ea typeface="Calibri" panose="020F0502020204030204" pitchFamily="34" charset="0"/>
                <a:cs typeface="Times New Roman" panose="02020603050405020304" pitchFamily="18" charset="0"/>
              </a:rPr>
              <a:t>The ‘</a:t>
            </a:r>
            <a:r>
              <a:rPr lang="en-GB" sz="2400" b="1" dirty="0">
                <a:solidFill>
                  <a:srgbClr val="000000"/>
                </a:solidFill>
                <a:effectLst/>
                <a:ea typeface="Calibri" panose="020F0502020204030204" pitchFamily="34" charset="0"/>
                <a:cs typeface="Times New Roman" panose="02020603050405020304" pitchFamily="18" charset="0"/>
              </a:rPr>
              <a:t>in</a:t>
            </a:r>
            <a:r>
              <a:rPr lang="en-GB" sz="2400" dirty="0">
                <a:solidFill>
                  <a:srgbClr val="000000"/>
                </a:solidFill>
                <a:effectLst/>
                <a:ea typeface="Calibri" panose="020F0502020204030204" pitchFamily="34" charset="0"/>
                <a:cs typeface="Times New Roman" panose="02020603050405020304" pitchFamily="18" charset="0"/>
              </a:rPr>
              <a:t>’ keyword is followed by the case test ‘</a:t>
            </a:r>
            <a:r>
              <a:rPr lang="en-GB" sz="2400" b="1" dirty="0">
                <a:solidFill>
                  <a:srgbClr val="000000"/>
                </a:solidFill>
                <a:effectLst/>
                <a:ea typeface="Calibri" panose="020F0502020204030204" pitchFamily="34" charset="0"/>
                <a:cs typeface="Times New Roman" panose="02020603050405020304" pitchFamily="18" charset="0"/>
              </a:rPr>
              <a:t>pattern’.</a:t>
            </a:r>
            <a:r>
              <a:rPr lang="en-GB" sz="2400" dirty="0">
                <a:solidFill>
                  <a:srgbClr val="000000"/>
                </a:solidFill>
                <a:effectLst/>
                <a:ea typeface="Calibri" panose="020F0502020204030204" pitchFamily="34" charset="0"/>
                <a:cs typeface="Times New Roman" panose="02020603050405020304" pitchFamily="18" charset="0"/>
              </a:rPr>
              <a:t> </a:t>
            </a:r>
          </a:p>
          <a:p>
            <a:pPr>
              <a:lnSpc>
                <a:spcPct val="100000"/>
              </a:lnSpc>
              <a:spcBef>
                <a:spcPts val="0"/>
              </a:spcBef>
              <a:spcAft>
                <a:spcPts val="600"/>
              </a:spcAft>
            </a:pPr>
            <a:r>
              <a:rPr lang="en-GB" sz="2400" dirty="0">
                <a:solidFill>
                  <a:srgbClr val="000000"/>
                </a:solidFill>
                <a:effectLst/>
                <a:ea typeface="Calibri" panose="020F0502020204030204" pitchFamily="34" charset="0"/>
                <a:cs typeface="Times New Roman" panose="02020603050405020304" pitchFamily="18" charset="0"/>
              </a:rPr>
              <a:t>The </a:t>
            </a:r>
            <a:r>
              <a:rPr lang="en-GB" sz="2400" b="1" dirty="0">
                <a:solidFill>
                  <a:srgbClr val="000000"/>
                </a:solidFill>
                <a:effectLst/>
                <a:ea typeface="Calibri" panose="020F0502020204030204" pitchFamily="34" charset="0"/>
                <a:cs typeface="Times New Roman" panose="02020603050405020304" pitchFamily="18" charset="0"/>
              </a:rPr>
              <a:t>|</a:t>
            </a:r>
            <a:r>
              <a:rPr lang="en-GB" sz="2400" dirty="0">
                <a:solidFill>
                  <a:srgbClr val="000000"/>
                </a:solidFill>
                <a:effectLst/>
                <a:ea typeface="Calibri" panose="020F0502020204030204" pitchFamily="34" charset="0"/>
                <a:cs typeface="Times New Roman" panose="02020603050405020304" pitchFamily="18" charset="0"/>
              </a:rPr>
              <a:t> pipe symbol is used to include multiple patterns. </a:t>
            </a:r>
            <a:endParaRPr lang="en-GB" sz="24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400" dirty="0">
                <a:solidFill>
                  <a:srgbClr val="000000"/>
                </a:solidFill>
                <a:effectLst/>
                <a:ea typeface="Calibri" panose="020F0502020204030204" pitchFamily="34" charset="0"/>
                <a:cs typeface="Times New Roman" panose="02020603050405020304" pitchFamily="18" charset="0"/>
              </a:rPr>
              <a:t>A closing bracket </a:t>
            </a:r>
            <a:r>
              <a:rPr lang="en-GB" sz="2400" b="1" dirty="0">
                <a:solidFill>
                  <a:srgbClr val="000000"/>
                </a:solidFill>
                <a:effectLst/>
                <a:ea typeface="Calibri" panose="020F0502020204030204" pitchFamily="34" charset="0"/>
                <a:cs typeface="Times New Roman" panose="02020603050405020304" pitchFamily="18" charset="0"/>
              </a:rPr>
              <a:t>)</a:t>
            </a:r>
            <a:r>
              <a:rPr lang="en-GB" sz="2400" dirty="0">
                <a:solidFill>
                  <a:srgbClr val="000000"/>
                </a:solidFill>
                <a:effectLst/>
                <a:ea typeface="Calibri" panose="020F0502020204030204" pitchFamily="34" charset="0"/>
                <a:cs typeface="Times New Roman" panose="02020603050405020304" pitchFamily="18" charset="0"/>
              </a:rPr>
              <a:t> is used to end a pattern list.</a:t>
            </a:r>
            <a:endParaRPr lang="en-GB" sz="24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400" dirty="0">
                <a:solidFill>
                  <a:srgbClr val="000000"/>
                </a:solidFill>
                <a:ea typeface="Calibri" panose="020F0502020204030204" pitchFamily="34" charset="0"/>
                <a:cs typeface="Times New Roman" panose="02020603050405020304" pitchFamily="18" charset="0"/>
              </a:rPr>
              <a:t>A C</a:t>
            </a:r>
            <a:r>
              <a:rPr lang="en-GB" sz="2400" dirty="0">
                <a:solidFill>
                  <a:srgbClr val="000000"/>
                </a:solidFill>
                <a:effectLst/>
                <a:ea typeface="Calibri" panose="020F0502020204030204" pitchFamily="34" charset="0"/>
                <a:cs typeface="Times New Roman" panose="02020603050405020304" pitchFamily="18" charset="0"/>
              </a:rPr>
              <a:t>ase statement pattern is ended with a double semicolon ‘</a:t>
            </a:r>
            <a:r>
              <a:rPr lang="en-GB" sz="2400" b="1" dirty="0">
                <a:solidFill>
                  <a:srgbClr val="000000"/>
                </a:solidFill>
                <a:effectLst/>
                <a:ea typeface="Calibri" panose="020F0502020204030204" pitchFamily="34" charset="0"/>
                <a:cs typeface="Times New Roman" panose="02020603050405020304" pitchFamily="18" charset="0"/>
              </a:rPr>
              <a:t>;;</a:t>
            </a:r>
            <a:r>
              <a:rPr lang="en-GB" sz="2400" dirty="0">
                <a:solidFill>
                  <a:srgbClr val="000000"/>
                </a:solidFill>
                <a:effectLst/>
                <a:ea typeface="Calibri" panose="020F0502020204030204" pitchFamily="34" charset="0"/>
                <a:cs typeface="Times New Roman" panose="02020603050405020304" pitchFamily="18" charset="0"/>
              </a:rPr>
              <a:t>’.</a:t>
            </a:r>
            <a:endParaRPr lang="en-GB" sz="24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400" dirty="0">
                <a:solidFill>
                  <a:srgbClr val="000000"/>
                </a:solidFill>
                <a:effectLst/>
                <a:ea typeface="Calibri" panose="020F0502020204030204" pitchFamily="34" charset="0"/>
                <a:cs typeface="Times New Roman" panose="02020603050405020304" pitchFamily="18" charset="0"/>
              </a:rPr>
              <a:t>If no pattern is matched, the </a:t>
            </a:r>
            <a:r>
              <a:rPr lang="en-GB" sz="2400" b="1" dirty="0">
                <a:solidFill>
                  <a:srgbClr val="000000"/>
                </a:solidFill>
                <a:effectLst/>
                <a:ea typeface="Calibri" panose="020F0502020204030204" pitchFamily="34" charset="0"/>
                <a:cs typeface="Times New Roman" panose="02020603050405020304" pitchFamily="18" charset="0"/>
              </a:rPr>
              <a:t>‘*’</a:t>
            </a:r>
            <a:r>
              <a:rPr lang="en-GB" sz="2400" dirty="0">
                <a:solidFill>
                  <a:srgbClr val="000000"/>
                </a:solidFill>
                <a:effectLst/>
                <a:ea typeface="Calibri" panose="020F0502020204030204" pitchFamily="34" charset="0"/>
                <a:cs typeface="Times New Roman" panose="02020603050405020304" pitchFamily="18" charset="0"/>
              </a:rPr>
              <a:t> asterisk symbol is used to define and execute an ‘exit case’, a last resort / final default case pattern.</a:t>
            </a:r>
            <a:endParaRPr lang="en-GB" sz="2400" dirty="0">
              <a:effectLst/>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400" dirty="0">
                <a:solidFill>
                  <a:srgbClr val="000000"/>
                </a:solidFill>
                <a:effectLst/>
                <a:ea typeface="Times New Roman" panose="02020603050405020304" pitchFamily="18" charset="0"/>
              </a:rPr>
              <a:t>The case statement is then closed with the </a:t>
            </a:r>
            <a:r>
              <a:rPr lang="en-GB" sz="2400" b="1" dirty="0">
                <a:solidFill>
                  <a:srgbClr val="000000"/>
                </a:solidFill>
                <a:effectLst/>
                <a:ea typeface="Times New Roman" panose="02020603050405020304" pitchFamily="18" charset="0"/>
              </a:rPr>
              <a:t>'</a:t>
            </a:r>
            <a:r>
              <a:rPr lang="en-GB" sz="2400" b="1" dirty="0" err="1">
                <a:solidFill>
                  <a:srgbClr val="000000"/>
                </a:solidFill>
                <a:effectLst/>
                <a:ea typeface="Times New Roman" panose="02020603050405020304" pitchFamily="18" charset="0"/>
              </a:rPr>
              <a:t>esac</a:t>
            </a:r>
            <a:r>
              <a:rPr lang="en-GB" sz="2400" b="1" dirty="0">
                <a:solidFill>
                  <a:srgbClr val="000000"/>
                </a:solidFill>
                <a:effectLst/>
                <a:ea typeface="Times New Roman" panose="02020603050405020304" pitchFamily="18" charset="0"/>
              </a:rPr>
              <a:t>'</a:t>
            </a:r>
            <a:r>
              <a:rPr lang="en-GB" sz="2400" dirty="0">
                <a:solidFill>
                  <a:srgbClr val="000000"/>
                </a:solidFill>
                <a:effectLst/>
                <a:ea typeface="Times New Roman" panose="02020603050405020304" pitchFamily="18" charset="0"/>
              </a:rPr>
              <a:t> keyword.</a:t>
            </a:r>
          </a:p>
          <a:p>
            <a:pPr>
              <a:lnSpc>
                <a:spcPct val="100000"/>
              </a:lnSpc>
              <a:spcBef>
                <a:spcPts val="0"/>
              </a:spcBef>
            </a:pPr>
            <a:r>
              <a:rPr lang="en-GB" sz="2400" dirty="0"/>
              <a:t>A </a:t>
            </a:r>
            <a:r>
              <a:rPr lang="en-GB" sz="2400" b="1" dirty="0"/>
              <a:t>case statement </a:t>
            </a:r>
            <a:r>
              <a:rPr lang="en-GB" sz="2400" dirty="0"/>
              <a:t>tries to match a value with each of the stated patterns, until it finds a match, it then executes the code statements up to the double semicolon ‘</a:t>
            </a:r>
            <a:r>
              <a:rPr lang="en-GB" sz="2400" b="1" dirty="0"/>
              <a:t>;;</a:t>
            </a:r>
            <a:r>
              <a:rPr lang="en-GB" sz="2400" dirty="0"/>
              <a:t>’. And then terminates.</a:t>
            </a:r>
            <a:endParaRPr lang="en-GB" sz="2400" dirty="0">
              <a:effectLst/>
              <a:ea typeface="Times New Roman" panose="02020603050405020304" pitchFamily="18" charset="0"/>
            </a:endParaRPr>
          </a:p>
          <a:p>
            <a:pPr marL="342900" lvl="0" indent="-342900">
              <a:lnSpc>
                <a:spcPct val="100000"/>
              </a:lnSpc>
              <a:spcBef>
                <a:spcPts val="0"/>
              </a:spcBef>
              <a:spcAft>
                <a:spcPts val="600"/>
              </a:spcAft>
              <a:buFont typeface="Symbol" panose="05050102010706020507" pitchFamily="18" charset="2"/>
              <a:buChar char=""/>
            </a:pPr>
            <a:endParaRPr lang="en-GB" sz="2400" dirty="0"/>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11" name="TextBox 10">
            <a:extLst>
              <a:ext uri="{FF2B5EF4-FFF2-40B4-BE49-F238E27FC236}">
                <a16:creationId xmlns:a16="http://schemas.microsoft.com/office/drawing/2014/main" id="{E0F854DF-17DC-4531-9359-1873FA9879F8}"/>
              </a:ext>
            </a:extLst>
          </p:cNvPr>
          <p:cNvSpPr txBox="1"/>
          <p:nvPr/>
        </p:nvSpPr>
        <p:spPr>
          <a:xfrm>
            <a:off x="7862815" y="2088706"/>
            <a:ext cx="4230240" cy="4708981"/>
          </a:xfrm>
          <a:prstGeom prst="rect">
            <a:avLst/>
          </a:prstGeom>
          <a:noFill/>
          <a:ln>
            <a:solidFill>
              <a:schemeClr val="accent1"/>
            </a:solidFill>
          </a:ln>
        </p:spPr>
        <p:txBody>
          <a:bodyPr wrap="square" rtlCol="0">
            <a:spAutoFit/>
          </a:bodyPr>
          <a:lstStyle/>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case </a:t>
            </a:r>
            <a:r>
              <a:rPr lang="en-GB" sz="2000" dirty="0">
                <a:latin typeface="Courier New" panose="02070309020205020404" pitchFamily="49" charset="0"/>
                <a:cs typeface="Courier New" panose="02070309020205020404" pitchFamily="49" charset="0"/>
              </a:rPr>
              <a:t>variable/expression</a:t>
            </a:r>
            <a:r>
              <a:rPr lang="en-GB" sz="2000" b="1" dirty="0">
                <a:latin typeface="Courier New" panose="02070309020205020404" pitchFamily="49" charset="0"/>
                <a:cs typeface="Courier New" panose="02070309020205020404" pitchFamily="49" charset="0"/>
              </a:rPr>
              <a:t> in  </a:t>
            </a:r>
          </a:p>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    pattern1)  </a:t>
            </a:r>
          </a:p>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    </a:t>
            </a:r>
            <a:r>
              <a:rPr lang="en-GB" sz="2000" dirty="0">
                <a:latin typeface="Courier New" panose="02070309020205020404" pitchFamily="49" charset="0"/>
                <a:cs typeface="Courier New" panose="02070309020205020404" pitchFamily="49" charset="0"/>
              </a:rPr>
              <a:t>code</a:t>
            </a:r>
            <a:r>
              <a:rPr lang="en-GB" sz="2000" b="1" dirty="0">
                <a:latin typeface="Courier New" panose="02070309020205020404" pitchFamily="49" charset="0"/>
                <a:cs typeface="Courier New" panose="02070309020205020404" pitchFamily="49" charset="0"/>
              </a:rPr>
              <a:t> </a:t>
            </a:r>
            <a:r>
              <a:rPr lang="en-GB" sz="2000" dirty="0">
                <a:latin typeface="Courier New" panose="02070309020205020404" pitchFamily="49" charset="0"/>
                <a:cs typeface="Courier New" panose="02070309020205020404" pitchFamily="49" charset="0"/>
              </a:rPr>
              <a:t>statements</a:t>
            </a:r>
            <a:r>
              <a:rPr lang="en-GB" sz="2000" b="1" dirty="0">
                <a:latin typeface="Courier New" panose="02070309020205020404" pitchFamily="49" charset="0"/>
                <a:cs typeface="Courier New" panose="02070309020205020404" pitchFamily="49" charset="0"/>
              </a:rPr>
              <a:t>  </a:t>
            </a:r>
          </a:p>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    ;;  </a:t>
            </a:r>
          </a:p>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	pattern2|pattern3)  </a:t>
            </a:r>
          </a:p>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	</a:t>
            </a:r>
            <a:r>
              <a:rPr lang="en-GB" sz="2000" dirty="0">
                <a:latin typeface="Courier New" panose="02070309020205020404" pitchFamily="49" charset="0"/>
                <a:cs typeface="Courier New" panose="02070309020205020404" pitchFamily="49" charset="0"/>
              </a:rPr>
              <a:t>code</a:t>
            </a:r>
            <a:r>
              <a:rPr lang="en-GB" sz="2000" b="1" dirty="0">
                <a:latin typeface="Courier New" panose="02070309020205020404" pitchFamily="49" charset="0"/>
                <a:cs typeface="Courier New" panose="02070309020205020404" pitchFamily="49" charset="0"/>
              </a:rPr>
              <a:t> </a:t>
            </a:r>
            <a:r>
              <a:rPr lang="en-GB" sz="2000" dirty="0">
                <a:latin typeface="Courier New" panose="02070309020205020404" pitchFamily="49" charset="0"/>
                <a:cs typeface="Courier New" panose="02070309020205020404" pitchFamily="49" charset="0"/>
              </a:rPr>
              <a:t>statements</a:t>
            </a:r>
            <a:r>
              <a:rPr lang="en-GB" sz="2000" b="1" dirty="0">
                <a:latin typeface="Courier New" panose="02070309020205020404" pitchFamily="49" charset="0"/>
                <a:cs typeface="Courier New" panose="02070309020205020404" pitchFamily="49" charset="0"/>
              </a:rPr>
              <a:t>  </a:t>
            </a:r>
          </a:p>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    ;;  </a:t>
            </a:r>
          </a:p>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    pattern4)  </a:t>
            </a:r>
          </a:p>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 	</a:t>
            </a:r>
            <a:r>
              <a:rPr lang="en-GB" sz="2000" dirty="0">
                <a:latin typeface="Courier New" panose="02070309020205020404" pitchFamily="49" charset="0"/>
                <a:cs typeface="Courier New" panose="02070309020205020404" pitchFamily="49" charset="0"/>
              </a:rPr>
              <a:t>code</a:t>
            </a:r>
            <a:r>
              <a:rPr lang="en-GB" sz="2000" b="1" dirty="0">
                <a:latin typeface="Courier New" panose="02070309020205020404" pitchFamily="49" charset="0"/>
                <a:cs typeface="Courier New" panose="02070309020205020404" pitchFamily="49" charset="0"/>
              </a:rPr>
              <a:t> </a:t>
            </a:r>
            <a:r>
              <a:rPr lang="en-GB" sz="2000" dirty="0">
                <a:latin typeface="Courier New" panose="02070309020205020404" pitchFamily="49" charset="0"/>
                <a:cs typeface="Courier New" panose="02070309020205020404" pitchFamily="49" charset="0"/>
              </a:rPr>
              <a:t>statements</a:t>
            </a:r>
            <a:r>
              <a:rPr lang="en-GB" sz="2000" b="1" dirty="0">
                <a:latin typeface="Courier New" panose="02070309020205020404" pitchFamily="49" charset="0"/>
                <a:cs typeface="Courier New" panose="02070309020205020404" pitchFamily="49" charset="0"/>
              </a:rPr>
              <a:t>  </a:t>
            </a:r>
          </a:p>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    ;;  </a:t>
            </a:r>
          </a:p>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    *)  </a:t>
            </a:r>
          </a:p>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 	</a:t>
            </a:r>
            <a:r>
              <a:rPr lang="en-GB" sz="2000" dirty="0">
                <a:latin typeface="Courier New" panose="02070309020205020404" pitchFamily="49" charset="0"/>
                <a:cs typeface="Courier New" panose="02070309020205020404" pitchFamily="49" charset="0"/>
              </a:rPr>
              <a:t>code</a:t>
            </a:r>
            <a:r>
              <a:rPr lang="en-GB" sz="2000" b="1" dirty="0">
                <a:latin typeface="Courier New" panose="02070309020205020404" pitchFamily="49" charset="0"/>
                <a:cs typeface="Courier New" panose="02070309020205020404" pitchFamily="49" charset="0"/>
              </a:rPr>
              <a:t> </a:t>
            </a:r>
            <a:r>
              <a:rPr lang="en-GB" sz="2000" dirty="0">
                <a:latin typeface="Courier New" panose="02070309020205020404" pitchFamily="49" charset="0"/>
                <a:cs typeface="Courier New" panose="02070309020205020404" pitchFamily="49" charset="0"/>
              </a:rPr>
              <a:t>statements</a:t>
            </a:r>
            <a:r>
              <a:rPr lang="en-GB" sz="2000" b="1" dirty="0">
                <a:latin typeface="Courier New" panose="02070309020205020404" pitchFamily="49" charset="0"/>
                <a:cs typeface="Courier New" panose="02070309020205020404" pitchFamily="49" charset="0"/>
              </a:rPr>
              <a:t>  </a:t>
            </a:r>
          </a:p>
          <a:p>
            <a:pPr marL="90488" lvl="0">
              <a:lnSpc>
                <a:spcPct val="100000"/>
              </a:lnSpc>
              <a:spcBef>
                <a:spcPts val="0"/>
              </a:spcBef>
              <a:buNone/>
            </a:pPr>
            <a:r>
              <a:rPr lang="en-GB" sz="2000" b="1" dirty="0">
                <a:latin typeface="Courier New" panose="02070309020205020404" pitchFamily="49" charset="0"/>
                <a:cs typeface="Courier New" panose="02070309020205020404" pitchFamily="49" charset="0"/>
              </a:rPr>
              <a:t>    ;;  </a:t>
            </a:r>
          </a:p>
          <a:p>
            <a:pPr marL="90488" lvl="0">
              <a:lnSpc>
                <a:spcPct val="100000"/>
              </a:lnSpc>
              <a:spcBef>
                <a:spcPts val="0"/>
              </a:spcBef>
              <a:buNone/>
            </a:pPr>
            <a:r>
              <a:rPr lang="en-GB" sz="2000" b="1" dirty="0" err="1">
                <a:latin typeface="Courier New" panose="02070309020205020404" pitchFamily="49" charset="0"/>
                <a:cs typeface="Courier New" panose="02070309020205020404" pitchFamily="49" charset="0"/>
              </a:rPr>
              <a:t>esac</a:t>
            </a:r>
            <a:r>
              <a:rPr lang="en-GB" sz="2000" b="1" dirty="0">
                <a:latin typeface="Courier New" panose="02070309020205020404" pitchFamily="49" charset="0"/>
                <a:cs typeface="Courier New" panose="02070309020205020404" pitchFamily="49" charset="0"/>
              </a:rPr>
              <a:t> </a:t>
            </a:r>
          </a:p>
        </p:txBody>
      </p:sp>
      <p:sp>
        <p:nvSpPr>
          <p:cNvPr id="4" name="TextBox 3">
            <a:extLst>
              <a:ext uri="{FF2B5EF4-FFF2-40B4-BE49-F238E27FC236}">
                <a16:creationId xmlns:a16="http://schemas.microsoft.com/office/drawing/2014/main" id="{D8DAA087-A827-DF7A-C5E6-4A048BF83EEF}"/>
              </a:ext>
            </a:extLst>
          </p:cNvPr>
          <p:cNvSpPr txBox="1"/>
          <p:nvPr/>
        </p:nvSpPr>
        <p:spPr>
          <a:xfrm>
            <a:off x="7633361" y="1612236"/>
            <a:ext cx="1368410" cy="461665"/>
          </a:xfrm>
          <a:prstGeom prst="rect">
            <a:avLst/>
          </a:prstGeom>
          <a:noFill/>
        </p:spPr>
        <p:txBody>
          <a:bodyPr wrap="square">
            <a:spAutoFit/>
          </a:bodyPr>
          <a:lstStyle/>
          <a:p>
            <a:pPr marL="90488" lvl="0">
              <a:lnSpc>
                <a:spcPct val="100000"/>
              </a:lnSpc>
              <a:spcBef>
                <a:spcPts val="0"/>
              </a:spcBef>
            </a:pPr>
            <a:r>
              <a:rPr lang="en-GB" sz="2400" dirty="0"/>
              <a:t>Syntax:</a:t>
            </a:r>
          </a:p>
        </p:txBody>
      </p:sp>
    </p:spTree>
    <p:extLst>
      <p:ext uri="{BB962C8B-B14F-4D97-AF65-F5344CB8AC3E}">
        <p14:creationId xmlns:p14="http://schemas.microsoft.com/office/powerpoint/2010/main" val="7930678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8243" y="338365"/>
            <a:ext cx="7184158" cy="1033669"/>
          </a:xfrm>
        </p:spPr>
        <p:txBody>
          <a:bodyPr>
            <a:normAutofit/>
          </a:bodyPr>
          <a:lstStyle/>
          <a:p>
            <a:r>
              <a:rPr lang="en-GB" sz="4800" b="1" dirty="0">
                <a:highlight>
                  <a:srgbClr val="FFFF00"/>
                </a:highlight>
              </a:rPr>
              <a:t>Show:</a:t>
            </a:r>
            <a:r>
              <a:rPr lang="en-GB" sz="4800" b="1" dirty="0"/>
              <a:t> </a:t>
            </a:r>
            <a:r>
              <a:rPr lang="en-GB" sz="4800" b="1" dirty="0">
                <a:solidFill>
                  <a:srgbClr val="FFFFFF"/>
                </a:solidFill>
              </a:rPr>
              <a:t>Function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9026" y="1612422"/>
            <a:ext cx="11667545" cy="2079876"/>
          </a:xfrm>
        </p:spPr>
        <p:txBody>
          <a:bodyPr>
            <a:normAutofit/>
          </a:bodyPr>
          <a:lstStyle/>
          <a:p>
            <a:pPr>
              <a:lnSpc>
                <a:spcPct val="100000"/>
              </a:lnSpc>
              <a:spcBef>
                <a:spcPts val="0"/>
              </a:spcBef>
            </a:pPr>
            <a:r>
              <a:rPr lang="en-GB" sz="2400" dirty="0">
                <a:solidFill>
                  <a:srgbClr val="000000"/>
                </a:solidFill>
                <a:effectLst/>
                <a:ea typeface="Times New Roman" panose="02020603050405020304" pitchFamily="18" charset="0"/>
                <a:cs typeface="Times New Roman" panose="02020603050405020304" pitchFamily="18" charset="0"/>
              </a:rPr>
              <a:t>As we recently learned, </a:t>
            </a:r>
            <a:r>
              <a:rPr lang="en-GB" sz="2400" b="1" dirty="0">
                <a:solidFill>
                  <a:srgbClr val="000000"/>
                </a:solidFill>
                <a:effectLst/>
                <a:ea typeface="Times New Roman" panose="02020603050405020304" pitchFamily="18" charset="0"/>
                <a:cs typeface="Times New Roman" panose="02020603050405020304" pitchFamily="18" charset="0"/>
              </a:rPr>
              <a:t>Functions</a:t>
            </a:r>
            <a:r>
              <a:rPr lang="en-GB" sz="2400" dirty="0">
                <a:solidFill>
                  <a:srgbClr val="000000"/>
                </a:solidFill>
                <a:effectLst/>
                <a:ea typeface="Times New Roman" panose="02020603050405020304" pitchFamily="18" charset="0"/>
                <a:cs typeface="Times New Roman" panose="02020603050405020304" pitchFamily="18" charset="0"/>
              </a:rPr>
              <a:t> allow us to create </a:t>
            </a:r>
            <a:r>
              <a:rPr lang="en-GB" sz="2400" b="1" dirty="0">
                <a:solidFill>
                  <a:srgbClr val="000000"/>
                </a:solidFill>
                <a:effectLst/>
                <a:ea typeface="Times New Roman" panose="02020603050405020304" pitchFamily="18" charset="0"/>
                <a:cs typeface="Times New Roman" panose="02020603050405020304" pitchFamily="18" charset="0"/>
              </a:rPr>
              <a:t>self-contained blocks of code </a:t>
            </a:r>
            <a:r>
              <a:rPr lang="en-GB" sz="2400" dirty="0">
                <a:solidFill>
                  <a:srgbClr val="000000"/>
                </a:solidFill>
                <a:effectLst/>
                <a:ea typeface="Times New Roman" panose="02020603050405020304" pitchFamily="18" charset="0"/>
                <a:cs typeface="Times New Roman" panose="02020603050405020304" pitchFamily="18" charset="0"/>
              </a:rPr>
              <a:t>that we can call and reuse whenever needed. Bash also support the use of functions.</a:t>
            </a:r>
            <a:endParaRPr lang="en-GB" sz="2400" dirty="0">
              <a:effectLst/>
              <a:ea typeface="Calibri" panose="020F0502020204030204" pitchFamily="34" charset="0"/>
              <a:cs typeface="Times New Roman" panose="02020603050405020304" pitchFamily="18" charset="0"/>
            </a:endParaRPr>
          </a:p>
          <a:p>
            <a:pPr>
              <a:lnSpc>
                <a:spcPct val="100000"/>
              </a:lnSpc>
              <a:spcBef>
                <a:spcPts val="0"/>
              </a:spcBef>
            </a:pPr>
            <a:r>
              <a:rPr lang="en-GB" sz="2400" dirty="0">
                <a:ea typeface="Calibri" panose="020F0502020204030204" pitchFamily="34" charset="0"/>
                <a:cs typeface="Times New Roman" panose="02020603050405020304" pitchFamily="18" charset="0"/>
              </a:rPr>
              <a:t>In this example, we create a </a:t>
            </a:r>
            <a:r>
              <a:rPr lang="en-GB" sz="2400" b="1" dirty="0">
                <a:ea typeface="Calibri" panose="020F0502020204030204" pitchFamily="34" charset="0"/>
                <a:cs typeface="Times New Roman" panose="02020603050405020304" pitchFamily="18" charset="0"/>
              </a:rPr>
              <a:t>function</a:t>
            </a:r>
            <a:r>
              <a:rPr lang="en-GB" sz="2400" dirty="0">
                <a:ea typeface="Calibri" panose="020F0502020204030204" pitchFamily="34" charset="0"/>
                <a:cs typeface="Times New Roman" panose="02020603050405020304" pitchFamily="18" charset="0"/>
              </a:rPr>
              <a:t> named ‘</a:t>
            </a:r>
            <a:r>
              <a:rPr lang="en-GB" sz="2400" b="1" dirty="0">
                <a:ea typeface="Calibri" panose="020F0502020204030204" pitchFamily="34" charset="0"/>
                <a:cs typeface="Times New Roman" panose="02020603050405020304" pitchFamily="18" charset="0"/>
              </a:rPr>
              <a:t>Dog</a:t>
            </a:r>
            <a:r>
              <a:rPr lang="en-GB" sz="2400" dirty="0">
                <a:ea typeface="Calibri" panose="020F0502020204030204" pitchFamily="34" charset="0"/>
                <a:cs typeface="Times New Roman" panose="02020603050405020304" pitchFamily="18" charset="0"/>
              </a:rPr>
              <a:t>’, who woof’s out his name ‘Buddy’. </a:t>
            </a:r>
          </a:p>
          <a:p>
            <a:pPr>
              <a:lnSpc>
                <a:spcPct val="100000"/>
              </a:lnSpc>
              <a:spcBef>
                <a:spcPts val="0"/>
              </a:spcBef>
            </a:pPr>
            <a:r>
              <a:rPr lang="en-GB" sz="2400" dirty="0">
                <a:ea typeface="Calibri" panose="020F0502020204030204" pitchFamily="34" charset="0"/>
                <a:cs typeface="Times New Roman" panose="02020603050405020304" pitchFamily="18" charset="0"/>
              </a:rPr>
              <a:t>The main script underneath uses some echo commands and calls the function. Parenthesis are not used when calling functions in Bash.</a:t>
            </a:r>
            <a:endParaRPr lang="en-GB" sz="2400" dirty="0">
              <a:effectLst/>
              <a:ea typeface="Calibri" panose="020F0502020204030204" pitchFamily="34" charset="0"/>
              <a:cs typeface="Times New Roman" panose="02020603050405020304" pitchFamily="18" charset="0"/>
            </a:endParaRPr>
          </a:p>
        </p:txBody>
      </p:sp>
      <p:pic>
        <p:nvPicPr>
          <p:cNvPr id="21" name="Picture 20">
            <a:extLst>
              <a:ext uri="{FF2B5EF4-FFF2-40B4-BE49-F238E27FC236}">
                <a16:creationId xmlns:a16="http://schemas.microsoft.com/office/drawing/2014/main" id="{1E04FF20-443D-4DD7-AFA0-A7945AC57F8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5948"/>
          <a:stretch/>
        </p:blipFill>
        <p:spPr>
          <a:xfrm>
            <a:off x="9152012" y="56484"/>
            <a:ext cx="1577238" cy="1597433"/>
          </a:xfrm>
          <a:prstGeom prst="rect">
            <a:avLst/>
          </a:prstGeom>
        </p:spPr>
      </p:pic>
      <p:grpSp>
        <p:nvGrpSpPr>
          <p:cNvPr id="33" name="Group 32">
            <a:extLst>
              <a:ext uri="{FF2B5EF4-FFF2-40B4-BE49-F238E27FC236}">
                <a16:creationId xmlns:a16="http://schemas.microsoft.com/office/drawing/2014/main" id="{C0E31D37-7CE2-D83E-7E01-2B3D34E5C9B2}"/>
              </a:ext>
            </a:extLst>
          </p:cNvPr>
          <p:cNvGrpSpPr/>
          <p:nvPr/>
        </p:nvGrpSpPr>
        <p:grpSpPr>
          <a:xfrm>
            <a:off x="84350" y="3487839"/>
            <a:ext cx="6342897" cy="3255037"/>
            <a:chOff x="84350" y="3589609"/>
            <a:chExt cx="6342897" cy="3255037"/>
          </a:xfrm>
        </p:grpSpPr>
        <p:sp>
          <p:nvSpPr>
            <p:cNvPr id="23" name="TextBox 22">
              <a:extLst>
                <a:ext uri="{FF2B5EF4-FFF2-40B4-BE49-F238E27FC236}">
                  <a16:creationId xmlns:a16="http://schemas.microsoft.com/office/drawing/2014/main" id="{7A085AB6-ED16-4BBC-94E1-14FBD8DA709F}"/>
                </a:ext>
              </a:extLst>
            </p:cNvPr>
            <p:cNvSpPr txBox="1"/>
            <p:nvPr/>
          </p:nvSpPr>
          <p:spPr>
            <a:xfrm>
              <a:off x="84350" y="4875117"/>
              <a:ext cx="484030" cy="461665"/>
            </a:xfrm>
            <a:prstGeom prst="rect">
              <a:avLst/>
            </a:prstGeom>
            <a:solidFill>
              <a:srgbClr val="FFC000"/>
            </a:solidFill>
          </p:spPr>
          <p:txBody>
            <a:bodyPr wrap="square" rtlCol="0">
              <a:spAutoFit/>
            </a:bodyPr>
            <a:lstStyle/>
            <a:p>
              <a:pPr algn="ctr"/>
              <a:r>
                <a:rPr lang="en-GB" sz="2400" b="1" dirty="0">
                  <a:highlight>
                    <a:srgbClr val="FFFF00"/>
                  </a:highlight>
                </a:rPr>
                <a:t>1.</a:t>
              </a:r>
            </a:p>
          </p:txBody>
        </p:sp>
        <p:sp>
          <p:nvSpPr>
            <p:cNvPr id="24" name="TextBox 23">
              <a:extLst>
                <a:ext uri="{FF2B5EF4-FFF2-40B4-BE49-F238E27FC236}">
                  <a16:creationId xmlns:a16="http://schemas.microsoft.com/office/drawing/2014/main" id="{57B4FDE0-C7DC-4983-86CE-D165C8C9B938}"/>
                </a:ext>
              </a:extLst>
            </p:cNvPr>
            <p:cNvSpPr txBox="1"/>
            <p:nvPr/>
          </p:nvSpPr>
          <p:spPr>
            <a:xfrm>
              <a:off x="107514" y="3589609"/>
              <a:ext cx="460866" cy="461665"/>
            </a:xfrm>
            <a:prstGeom prst="rect">
              <a:avLst/>
            </a:prstGeom>
            <a:solidFill>
              <a:srgbClr val="FFC000"/>
            </a:solidFill>
          </p:spPr>
          <p:txBody>
            <a:bodyPr wrap="square" rtlCol="0">
              <a:spAutoFit/>
            </a:bodyPr>
            <a:lstStyle/>
            <a:p>
              <a:pPr algn="ctr"/>
              <a:r>
                <a:rPr lang="en-GB" sz="2400" b="1" dirty="0"/>
                <a:t>2.</a:t>
              </a:r>
            </a:p>
          </p:txBody>
        </p:sp>
        <p:pic>
          <p:nvPicPr>
            <p:cNvPr id="11" name="Picture 10">
              <a:extLst>
                <a:ext uri="{FF2B5EF4-FFF2-40B4-BE49-F238E27FC236}">
                  <a16:creationId xmlns:a16="http://schemas.microsoft.com/office/drawing/2014/main" id="{5375EC50-B920-CA7F-4C98-F1BBBAFD0CC5}"/>
                </a:ext>
              </a:extLst>
            </p:cNvPr>
            <p:cNvPicPr>
              <a:picLocks noChangeAspect="1"/>
            </p:cNvPicPr>
            <p:nvPr/>
          </p:nvPicPr>
          <p:blipFill>
            <a:blip r:embed="rId5"/>
            <a:stretch>
              <a:fillRect/>
            </a:stretch>
          </p:blipFill>
          <p:spPr>
            <a:xfrm>
              <a:off x="569945" y="3589609"/>
              <a:ext cx="5857302" cy="3255037"/>
            </a:xfrm>
            <a:prstGeom prst="rect">
              <a:avLst/>
            </a:prstGeom>
          </p:spPr>
        </p:pic>
        <p:sp>
          <p:nvSpPr>
            <p:cNvPr id="25" name="Oval 24">
              <a:extLst>
                <a:ext uri="{FF2B5EF4-FFF2-40B4-BE49-F238E27FC236}">
                  <a16:creationId xmlns:a16="http://schemas.microsoft.com/office/drawing/2014/main" id="{2F87DFD1-AD42-41B5-8D6A-6556C37A5073}"/>
                </a:ext>
              </a:extLst>
            </p:cNvPr>
            <p:cNvSpPr/>
            <p:nvPr/>
          </p:nvSpPr>
          <p:spPr>
            <a:xfrm>
              <a:off x="107514" y="6060567"/>
              <a:ext cx="1468407" cy="52244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Connector 26">
              <a:extLst>
                <a:ext uri="{FF2B5EF4-FFF2-40B4-BE49-F238E27FC236}">
                  <a16:creationId xmlns:a16="http://schemas.microsoft.com/office/drawing/2014/main" id="{A89FD312-442F-44DB-9438-8DE752991725}"/>
                </a:ext>
              </a:extLst>
            </p:cNvPr>
            <p:cNvCxnSpPr>
              <a:cxnSpLocks/>
              <a:stCxn id="25" idx="1"/>
            </p:cNvCxnSpPr>
            <p:nvPr/>
          </p:nvCxnSpPr>
          <p:spPr>
            <a:xfrm flipH="1" flipV="1">
              <a:off x="89027" y="5502181"/>
              <a:ext cx="233530" cy="634897"/>
            </a:xfrm>
            <a:prstGeom prst="line">
              <a:avLst/>
            </a:prstGeom>
            <a:ln>
              <a:headEnd type="oval"/>
            </a:ln>
          </p:spPr>
          <p:style>
            <a:lnRef idx="3">
              <a:schemeClr val="accent4"/>
            </a:lnRef>
            <a:fillRef idx="0">
              <a:schemeClr val="accent4"/>
            </a:fillRef>
            <a:effectRef idx="2">
              <a:schemeClr val="accent4"/>
            </a:effectRef>
            <a:fontRef idx="minor">
              <a:schemeClr val="tx1"/>
            </a:fontRef>
          </p:style>
        </p:cxnSp>
        <p:cxnSp>
          <p:nvCxnSpPr>
            <p:cNvPr id="29" name="Straight Connector 28">
              <a:extLst>
                <a:ext uri="{FF2B5EF4-FFF2-40B4-BE49-F238E27FC236}">
                  <a16:creationId xmlns:a16="http://schemas.microsoft.com/office/drawing/2014/main" id="{15D4E889-CB75-4763-9021-A0E9847EAEA7}"/>
                </a:ext>
              </a:extLst>
            </p:cNvPr>
            <p:cNvCxnSpPr>
              <a:cxnSpLocks/>
            </p:cNvCxnSpPr>
            <p:nvPr/>
          </p:nvCxnSpPr>
          <p:spPr>
            <a:xfrm flipH="1" flipV="1">
              <a:off x="84350" y="4875116"/>
              <a:ext cx="7789" cy="664475"/>
            </a:xfrm>
            <a:prstGeom prst="line">
              <a:avLst/>
            </a:prstGeom>
          </p:spPr>
          <p:style>
            <a:lnRef idx="3">
              <a:schemeClr val="accent4"/>
            </a:lnRef>
            <a:fillRef idx="0">
              <a:schemeClr val="accent4"/>
            </a:fillRef>
            <a:effectRef idx="2">
              <a:schemeClr val="accent4"/>
            </a:effectRef>
            <a:fontRef idx="minor">
              <a:schemeClr val="tx1"/>
            </a:fontRef>
          </p:style>
        </p:cxnSp>
        <p:cxnSp>
          <p:nvCxnSpPr>
            <p:cNvPr id="32" name="Straight Arrow Connector 31">
              <a:extLst>
                <a:ext uri="{FF2B5EF4-FFF2-40B4-BE49-F238E27FC236}">
                  <a16:creationId xmlns:a16="http://schemas.microsoft.com/office/drawing/2014/main" id="{BDB92225-B2C0-4FBB-B460-18E7B91DE84E}"/>
                </a:ext>
              </a:extLst>
            </p:cNvPr>
            <p:cNvCxnSpPr>
              <a:cxnSpLocks/>
            </p:cNvCxnSpPr>
            <p:nvPr/>
          </p:nvCxnSpPr>
          <p:spPr>
            <a:xfrm flipV="1">
              <a:off x="88244" y="4162013"/>
              <a:ext cx="499998" cy="798751"/>
            </a:xfrm>
            <a:prstGeom prst="straightConnector1">
              <a:avLst/>
            </a:prstGeom>
            <a:ln>
              <a:tailEnd type="triangle" w="lg" len="lg"/>
            </a:ln>
          </p:spPr>
          <p:style>
            <a:lnRef idx="3">
              <a:schemeClr val="accent4"/>
            </a:lnRef>
            <a:fillRef idx="0">
              <a:schemeClr val="accent4"/>
            </a:fillRef>
            <a:effectRef idx="2">
              <a:schemeClr val="accent4"/>
            </a:effectRef>
            <a:fontRef idx="minor">
              <a:schemeClr val="tx1"/>
            </a:fontRef>
          </p:style>
        </p:cxnSp>
      </p:grpSp>
      <p:pic>
        <p:nvPicPr>
          <p:cNvPr id="35" name="Picture 34">
            <a:extLst>
              <a:ext uri="{FF2B5EF4-FFF2-40B4-BE49-F238E27FC236}">
                <a16:creationId xmlns:a16="http://schemas.microsoft.com/office/drawing/2014/main" id="{6D822C1D-9A2B-4E91-59A0-E756120D3D74}"/>
              </a:ext>
            </a:extLst>
          </p:cNvPr>
          <p:cNvPicPr>
            <a:picLocks noChangeAspect="1"/>
          </p:cNvPicPr>
          <p:nvPr/>
        </p:nvPicPr>
        <p:blipFill>
          <a:blip r:embed="rId6"/>
          <a:stretch>
            <a:fillRect/>
          </a:stretch>
        </p:blipFill>
        <p:spPr>
          <a:xfrm>
            <a:off x="6569413" y="4036465"/>
            <a:ext cx="5530475" cy="2138236"/>
          </a:xfrm>
          <a:prstGeom prst="rect">
            <a:avLst/>
          </a:prstGeom>
        </p:spPr>
      </p:pic>
      <p:sp>
        <p:nvSpPr>
          <p:cNvPr id="36" name="TextBox 35">
            <a:extLst>
              <a:ext uri="{FF2B5EF4-FFF2-40B4-BE49-F238E27FC236}">
                <a16:creationId xmlns:a16="http://schemas.microsoft.com/office/drawing/2014/main" id="{30F36A39-5C0B-8715-569C-0CC782AD4C57}"/>
              </a:ext>
            </a:extLst>
          </p:cNvPr>
          <p:cNvSpPr txBox="1"/>
          <p:nvPr/>
        </p:nvSpPr>
        <p:spPr>
          <a:xfrm>
            <a:off x="6577174" y="3531384"/>
            <a:ext cx="5507311" cy="461665"/>
          </a:xfrm>
          <a:prstGeom prst="rect">
            <a:avLst/>
          </a:prstGeom>
          <a:solidFill>
            <a:schemeClr val="tx1"/>
          </a:solidFill>
        </p:spPr>
        <p:txBody>
          <a:bodyPr wrap="square" rtlCol="0">
            <a:spAutoFit/>
          </a:bodyPr>
          <a:lstStyle/>
          <a:p>
            <a:pPr algn="ctr"/>
            <a:r>
              <a:rPr lang="en-GB" sz="2400" b="1" dirty="0">
                <a:solidFill>
                  <a:schemeClr val="bg1"/>
                </a:solidFill>
              </a:rPr>
              <a:t>Output:</a:t>
            </a:r>
          </a:p>
        </p:txBody>
      </p:sp>
      <p:pic>
        <p:nvPicPr>
          <p:cNvPr id="4" name="Picture 3" descr="Icon&#10;&#10;Description automatically generated">
            <a:extLst>
              <a:ext uri="{FF2B5EF4-FFF2-40B4-BE49-F238E27FC236}">
                <a16:creationId xmlns:a16="http://schemas.microsoft.com/office/drawing/2014/main" id="{7AD73F44-A251-466D-A388-CF53569BDB1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517103" y="-31612"/>
            <a:ext cx="1698818" cy="1698818"/>
          </a:xfrm>
          <a:prstGeom prst="rect">
            <a:avLst/>
          </a:prstGeom>
        </p:spPr>
      </p:pic>
      <p:sp>
        <p:nvSpPr>
          <p:cNvPr id="3" name="TextBox 2">
            <a:extLst>
              <a:ext uri="{FF2B5EF4-FFF2-40B4-BE49-F238E27FC236}">
                <a16:creationId xmlns:a16="http://schemas.microsoft.com/office/drawing/2014/main" id="{E62C5104-6178-A943-4D0D-D07E324E8334}"/>
              </a:ext>
            </a:extLst>
          </p:cNvPr>
          <p:cNvSpPr txBox="1"/>
          <p:nvPr/>
        </p:nvSpPr>
        <p:spPr>
          <a:xfrm>
            <a:off x="5033314" y="6341507"/>
            <a:ext cx="2584718" cy="461665"/>
          </a:xfrm>
          <a:prstGeom prst="rect">
            <a:avLst/>
          </a:prstGeom>
          <a:noFill/>
        </p:spPr>
        <p:txBody>
          <a:bodyPr wrap="square" rtlCol="0">
            <a:spAutoFit/>
          </a:bodyPr>
          <a:lstStyle/>
          <a:p>
            <a:r>
              <a:rPr lang="en-GB" sz="2400" b="1" dirty="0">
                <a:highlight>
                  <a:srgbClr val="FFFF00"/>
                </a:highlight>
              </a:rPr>
              <a:t>File:</a:t>
            </a:r>
            <a:r>
              <a:rPr lang="en-GB" sz="2400" dirty="0">
                <a:highlight>
                  <a:srgbClr val="FFFF00"/>
                </a:highlight>
              </a:rPr>
              <a:t>./9Function.sh</a:t>
            </a:r>
          </a:p>
        </p:txBody>
      </p:sp>
    </p:spTree>
    <p:extLst>
      <p:ext uri="{BB962C8B-B14F-4D97-AF65-F5344CB8AC3E}">
        <p14:creationId xmlns:p14="http://schemas.microsoft.com/office/powerpoint/2010/main" val="40201621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80404"/>
            <a:ext cx="9895951" cy="1033669"/>
          </a:xfrm>
        </p:spPr>
        <p:txBody>
          <a:bodyPr>
            <a:normAutofit/>
          </a:bodyPr>
          <a:lstStyle/>
          <a:p>
            <a:r>
              <a:rPr lang="en-GB" b="1" dirty="0">
                <a:solidFill>
                  <a:schemeClr val="bg1"/>
                </a:solidFill>
              </a:rPr>
              <a:t>Receive and Return values from </a:t>
            </a:r>
            <a:r>
              <a:rPr lang="en-GB" b="1" dirty="0">
                <a:solidFill>
                  <a:srgbClr val="FFFFFF"/>
                </a:solidFill>
              </a:rPr>
              <a:t>a function</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4695" y="1590741"/>
            <a:ext cx="11932347" cy="5034606"/>
          </a:xfrm>
        </p:spPr>
        <p:txBody>
          <a:bodyPr>
            <a:noAutofit/>
          </a:bodyPr>
          <a:lstStyle/>
          <a:p>
            <a:pPr marL="342900" indent="-342900">
              <a:lnSpc>
                <a:spcPct val="100000"/>
              </a:lnSpc>
              <a:spcBef>
                <a:spcPts val="0"/>
              </a:spcBef>
              <a:tabLst>
                <a:tab pos="457200" algn="l"/>
              </a:tabLst>
            </a:pPr>
            <a:r>
              <a:rPr lang="en-GB" sz="2600" dirty="0"/>
              <a:t>Bash functions can also receive and return values back to the main script.</a:t>
            </a:r>
            <a:endParaRPr lang="en-GB" sz="2600" kern="100" dirty="0">
              <a:effectLst/>
              <a:ea typeface="DengXian" panose="02010600030101010101" pitchFamily="2" charset="-122"/>
              <a:cs typeface="Times New Roman" panose="02020603050405020304" pitchFamily="18" charset="0"/>
            </a:endParaRPr>
          </a:p>
          <a:p>
            <a:pPr marL="342900" indent="-342900">
              <a:lnSpc>
                <a:spcPct val="100000"/>
              </a:lnSpc>
              <a:spcBef>
                <a:spcPts val="0"/>
              </a:spcBef>
              <a:tabLst>
                <a:tab pos="457200" algn="l"/>
              </a:tabLst>
            </a:pPr>
            <a:r>
              <a:rPr lang="en-GB" sz="2600" kern="100" dirty="0">
                <a:effectLst/>
                <a:ea typeface="DengXian" panose="02010600030101010101" pitchFamily="2" charset="-122"/>
                <a:cs typeface="Times New Roman" panose="02020603050405020304" pitchFamily="18" charset="0"/>
              </a:rPr>
              <a:t>In this example we send a string “</a:t>
            </a:r>
            <a:r>
              <a:rPr lang="en-GB" sz="2600" b="1" kern="100" dirty="0" err="1">
                <a:effectLst/>
                <a:ea typeface="DengXian" panose="02010600030101010101" pitchFamily="2" charset="-122"/>
                <a:cs typeface="Times New Roman" panose="02020603050405020304" pitchFamily="18" charset="0"/>
              </a:rPr>
              <a:t>SentToFunc</a:t>
            </a:r>
            <a:r>
              <a:rPr lang="en-GB" sz="2600" kern="100" dirty="0">
                <a:effectLst/>
                <a:ea typeface="DengXian" panose="02010600030101010101" pitchFamily="2" charset="-122"/>
                <a:cs typeface="Times New Roman" panose="02020603050405020304" pitchFamily="18" charset="0"/>
              </a:rPr>
              <a:t>” to the function to print out. </a:t>
            </a:r>
            <a:r>
              <a:rPr lang="en-GB" sz="2600" b="1" kern="100" dirty="0">
                <a:effectLst/>
                <a:ea typeface="DengXian" panose="02010600030101010101" pitchFamily="2" charset="-122"/>
                <a:cs typeface="Times New Roman" panose="02020603050405020304" pitchFamily="18" charset="0"/>
              </a:rPr>
              <a:t>T</a:t>
            </a:r>
            <a:r>
              <a:rPr lang="en-US" sz="2600" b="1" dirty="0">
                <a:effectLst/>
                <a:ea typeface="Calibri" panose="020F0502020204030204" pitchFamily="34" charset="0"/>
                <a:cs typeface="Times New Roman" panose="02020603050405020304" pitchFamily="18" charset="0"/>
              </a:rPr>
              <a:t>he value is accessed </a:t>
            </a:r>
            <a:r>
              <a:rPr lang="en-US" sz="2600" dirty="0">
                <a:effectLst/>
                <a:ea typeface="Calibri" panose="020F0502020204030204" pitchFamily="34" charset="0"/>
                <a:cs typeface="Times New Roman" panose="02020603050405020304" pitchFamily="18" charset="0"/>
              </a:rPr>
              <a:t>inside the function by using the </a:t>
            </a:r>
            <a:r>
              <a:rPr lang="en-US" sz="2600" b="1" dirty="0">
                <a:effectLst/>
                <a:ea typeface="Calibri" panose="020F0502020204030204" pitchFamily="34" charset="0"/>
                <a:cs typeface="Times New Roman" panose="02020603050405020304" pitchFamily="18" charset="0"/>
              </a:rPr>
              <a:t>$ dollar symbol </a:t>
            </a:r>
            <a:r>
              <a:rPr lang="en-US" sz="2600" dirty="0">
                <a:effectLst/>
                <a:ea typeface="Calibri" panose="020F0502020204030204" pitchFamily="34" charset="0"/>
                <a:cs typeface="Times New Roman" panose="02020603050405020304" pitchFamily="18" charset="0"/>
              </a:rPr>
              <a:t>followed by a </a:t>
            </a:r>
            <a:r>
              <a:rPr lang="en-US" sz="2600" b="1" dirty="0">
                <a:effectLst/>
                <a:ea typeface="Calibri" panose="020F0502020204030204" pitchFamily="34" charset="0"/>
                <a:cs typeface="Times New Roman" panose="02020603050405020304" pitchFamily="18" charset="0"/>
              </a:rPr>
              <a:t>number </a:t>
            </a:r>
            <a:r>
              <a:rPr lang="en-US" sz="2600" dirty="0">
                <a:effectLst/>
                <a:ea typeface="Calibri" panose="020F0502020204030204" pitchFamily="34" charset="0"/>
                <a:cs typeface="Times New Roman" panose="02020603050405020304" pitchFamily="18" charset="0"/>
              </a:rPr>
              <a:t>value, in this case 1, that represents the first value being passed to the function.</a:t>
            </a:r>
            <a:endParaRPr lang="en-GB" sz="2600" kern="1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Arial" panose="020B0604020202020204" pitchFamily="34" charset="0"/>
              <a:buChar char="•"/>
              <a:tabLst>
                <a:tab pos="457200" algn="l"/>
              </a:tabLst>
            </a:pPr>
            <a:r>
              <a:rPr lang="en-GB" sz="2600" kern="100" dirty="0">
                <a:effectLst/>
                <a:ea typeface="DengXian" panose="02010600030101010101" pitchFamily="2" charset="-122"/>
                <a:cs typeface="Times New Roman" panose="02020603050405020304" pitchFamily="18" charset="0"/>
              </a:rPr>
              <a:t>And we use the </a:t>
            </a:r>
            <a:r>
              <a:rPr lang="en-GB" sz="2600" b="1" kern="100" dirty="0">
                <a:effectLst/>
                <a:ea typeface="DengXian" panose="02010600030101010101" pitchFamily="2" charset="-122"/>
                <a:cs typeface="Times New Roman" panose="02020603050405020304" pitchFamily="18" charset="0"/>
              </a:rPr>
              <a:t>'return</a:t>
            </a:r>
            <a:r>
              <a:rPr lang="en-GB" sz="2600" kern="100" dirty="0">
                <a:effectLst/>
                <a:ea typeface="DengXian" panose="02010600030101010101" pitchFamily="2" charset="-122"/>
                <a:cs typeface="Times New Roman" panose="02020603050405020304" pitchFamily="18" charset="0"/>
              </a:rPr>
              <a:t>' keyword, to return a numeric value ‘</a:t>
            </a:r>
            <a:r>
              <a:rPr lang="en-GB" sz="2600" b="1" kern="100" dirty="0">
                <a:effectLst/>
                <a:ea typeface="DengXian" panose="02010600030101010101" pitchFamily="2" charset="-122"/>
                <a:cs typeface="Times New Roman" panose="02020603050405020304" pitchFamily="18" charset="0"/>
              </a:rPr>
              <a:t>2</a:t>
            </a:r>
            <a:r>
              <a:rPr lang="en-GB" sz="2600" kern="100" dirty="0">
                <a:effectLst/>
                <a:ea typeface="DengXian" panose="02010600030101010101" pitchFamily="2" charset="-122"/>
                <a:cs typeface="Times New Roman" panose="02020603050405020304" pitchFamily="18" charset="0"/>
              </a:rPr>
              <a:t>’ back to the main script. To be echoed out. </a:t>
            </a:r>
            <a:r>
              <a:rPr lang="en-GB" sz="2600" b="1" dirty="0"/>
              <a:t>$?</a:t>
            </a:r>
            <a:r>
              <a:rPr lang="en-GB" sz="2600" dirty="0"/>
              <a:t> returns the value from the last executed function. </a:t>
            </a:r>
            <a:endParaRPr lang="en-GB" sz="2600" kern="100" dirty="0">
              <a:effectLst/>
              <a:ea typeface="DengXian" panose="02010600030101010101" pitchFamily="2" charset="-122"/>
              <a:cs typeface="Times New Roman" panose="02020603050405020304" pitchFamily="18" charset="0"/>
            </a:endParaRPr>
          </a:p>
        </p:txBody>
      </p:sp>
      <p:sp>
        <p:nvSpPr>
          <p:cNvPr id="17" name="TextBox 16">
            <a:extLst>
              <a:ext uri="{FF2B5EF4-FFF2-40B4-BE49-F238E27FC236}">
                <a16:creationId xmlns:a16="http://schemas.microsoft.com/office/drawing/2014/main" id="{C83F026C-E6F5-4E36-BFC8-D8AC2E006AFA}"/>
              </a:ext>
            </a:extLst>
          </p:cNvPr>
          <p:cNvSpPr txBox="1"/>
          <p:nvPr/>
        </p:nvSpPr>
        <p:spPr>
          <a:xfrm>
            <a:off x="1749930" y="5602933"/>
            <a:ext cx="459019" cy="461665"/>
          </a:xfrm>
          <a:prstGeom prst="rect">
            <a:avLst/>
          </a:prstGeom>
          <a:solidFill>
            <a:srgbClr val="FFC000"/>
          </a:solidFill>
        </p:spPr>
        <p:txBody>
          <a:bodyPr wrap="square" rtlCol="0">
            <a:spAutoFit/>
          </a:bodyPr>
          <a:lstStyle/>
          <a:p>
            <a:pPr algn="ctr"/>
            <a:r>
              <a:rPr lang="en-GB" sz="2400" b="1" dirty="0"/>
              <a:t>1.</a:t>
            </a:r>
          </a:p>
        </p:txBody>
      </p:sp>
      <p:sp>
        <p:nvSpPr>
          <p:cNvPr id="18" name="TextBox 17">
            <a:extLst>
              <a:ext uri="{FF2B5EF4-FFF2-40B4-BE49-F238E27FC236}">
                <a16:creationId xmlns:a16="http://schemas.microsoft.com/office/drawing/2014/main" id="{17C1D283-0547-4544-8F88-08C560CCC809}"/>
              </a:ext>
            </a:extLst>
          </p:cNvPr>
          <p:cNvSpPr txBox="1"/>
          <p:nvPr/>
        </p:nvSpPr>
        <p:spPr>
          <a:xfrm>
            <a:off x="1735960" y="4317315"/>
            <a:ext cx="459019" cy="461665"/>
          </a:xfrm>
          <a:prstGeom prst="rect">
            <a:avLst/>
          </a:prstGeom>
          <a:solidFill>
            <a:srgbClr val="FFC000"/>
          </a:solidFill>
        </p:spPr>
        <p:txBody>
          <a:bodyPr wrap="square" rtlCol="0">
            <a:spAutoFit/>
          </a:bodyPr>
          <a:lstStyle/>
          <a:p>
            <a:pPr algn="ctr"/>
            <a:r>
              <a:rPr lang="en-GB" sz="2400" b="1" dirty="0"/>
              <a:t>2.</a:t>
            </a:r>
          </a:p>
        </p:txBody>
      </p:sp>
      <p:pic>
        <p:nvPicPr>
          <p:cNvPr id="9" name="Picture 8">
            <a:extLst>
              <a:ext uri="{FF2B5EF4-FFF2-40B4-BE49-F238E27FC236}">
                <a16:creationId xmlns:a16="http://schemas.microsoft.com/office/drawing/2014/main" id="{0B60CB44-DE3A-4366-11B1-A0A2C4AA6331}"/>
              </a:ext>
            </a:extLst>
          </p:cNvPr>
          <p:cNvPicPr>
            <a:picLocks noChangeAspect="1"/>
          </p:cNvPicPr>
          <p:nvPr/>
        </p:nvPicPr>
        <p:blipFill rotWithShape="1">
          <a:blip r:embed="rId3"/>
          <a:srcRect l="13980"/>
          <a:stretch/>
        </p:blipFill>
        <p:spPr>
          <a:xfrm>
            <a:off x="2194979" y="4014721"/>
            <a:ext cx="4203238" cy="2505075"/>
          </a:xfrm>
          <a:prstGeom prst="rect">
            <a:avLst/>
          </a:prstGeom>
        </p:spPr>
      </p:pic>
      <p:sp>
        <p:nvSpPr>
          <p:cNvPr id="11" name="TextBox 10">
            <a:extLst>
              <a:ext uri="{FF2B5EF4-FFF2-40B4-BE49-F238E27FC236}">
                <a16:creationId xmlns:a16="http://schemas.microsoft.com/office/drawing/2014/main" id="{2F7430D2-4B2D-FE1D-999B-C45BAF598E68}"/>
              </a:ext>
            </a:extLst>
          </p:cNvPr>
          <p:cNvSpPr txBox="1"/>
          <p:nvPr/>
        </p:nvSpPr>
        <p:spPr>
          <a:xfrm>
            <a:off x="1749930" y="4798799"/>
            <a:ext cx="459019" cy="461665"/>
          </a:xfrm>
          <a:prstGeom prst="rect">
            <a:avLst/>
          </a:prstGeom>
          <a:solidFill>
            <a:srgbClr val="FFC000"/>
          </a:solidFill>
        </p:spPr>
        <p:txBody>
          <a:bodyPr wrap="square" rtlCol="0">
            <a:spAutoFit/>
          </a:bodyPr>
          <a:lstStyle/>
          <a:p>
            <a:pPr algn="ctr"/>
            <a:r>
              <a:rPr lang="en-GB" sz="2400" b="1" dirty="0"/>
              <a:t>3.</a:t>
            </a:r>
          </a:p>
        </p:txBody>
      </p:sp>
      <p:pic>
        <p:nvPicPr>
          <p:cNvPr id="20" name="Picture 19">
            <a:extLst>
              <a:ext uri="{FF2B5EF4-FFF2-40B4-BE49-F238E27FC236}">
                <a16:creationId xmlns:a16="http://schemas.microsoft.com/office/drawing/2014/main" id="{7F7A735D-3CE1-1ACF-726D-E69495CD5C2B}"/>
              </a:ext>
            </a:extLst>
          </p:cNvPr>
          <p:cNvPicPr>
            <a:picLocks noChangeAspect="1"/>
          </p:cNvPicPr>
          <p:nvPr/>
        </p:nvPicPr>
        <p:blipFill>
          <a:blip r:embed="rId4"/>
          <a:stretch>
            <a:fillRect/>
          </a:stretch>
        </p:blipFill>
        <p:spPr>
          <a:xfrm>
            <a:off x="6382787" y="4720987"/>
            <a:ext cx="4203238" cy="984860"/>
          </a:xfrm>
          <a:prstGeom prst="rect">
            <a:avLst/>
          </a:prstGeom>
        </p:spPr>
      </p:pic>
      <p:sp>
        <p:nvSpPr>
          <p:cNvPr id="21" name="TextBox 20">
            <a:extLst>
              <a:ext uri="{FF2B5EF4-FFF2-40B4-BE49-F238E27FC236}">
                <a16:creationId xmlns:a16="http://schemas.microsoft.com/office/drawing/2014/main" id="{216F6835-0A7A-10AD-B422-541928B8E0C0}"/>
              </a:ext>
            </a:extLst>
          </p:cNvPr>
          <p:cNvSpPr txBox="1"/>
          <p:nvPr/>
        </p:nvSpPr>
        <p:spPr>
          <a:xfrm>
            <a:off x="6382787" y="4187892"/>
            <a:ext cx="4194429" cy="461665"/>
          </a:xfrm>
          <a:prstGeom prst="rect">
            <a:avLst/>
          </a:prstGeom>
          <a:solidFill>
            <a:schemeClr val="tx1"/>
          </a:solidFill>
        </p:spPr>
        <p:txBody>
          <a:bodyPr wrap="square" rtlCol="0">
            <a:spAutoFit/>
          </a:bodyPr>
          <a:lstStyle/>
          <a:p>
            <a:pPr algn="ctr"/>
            <a:r>
              <a:rPr lang="en-GB" sz="2400" b="1" dirty="0">
                <a:solidFill>
                  <a:schemeClr val="bg1"/>
                </a:solidFill>
              </a:rPr>
              <a:t>Output:</a:t>
            </a:r>
          </a:p>
        </p:txBody>
      </p:sp>
      <p:sp>
        <p:nvSpPr>
          <p:cNvPr id="23" name="TextBox 22">
            <a:extLst>
              <a:ext uri="{FF2B5EF4-FFF2-40B4-BE49-F238E27FC236}">
                <a16:creationId xmlns:a16="http://schemas.microsoft.com/office/drawing/2014/main" id="{6A88EAB0-BAEF-F2CD-B126-DA347D337D6E}"/>
              </a:ext>
            </a:extLst>
          </p:cNvPr>
          <p:cNvSpPr txBox="1"/>
          <p:nvPr/>
        </p:nvSpPr>
        <p:spPr>
          <a:xfrm>
            <a:off x="1735958" y="6077302"/>
            <a:ext cx="459019" cy="461665"/>
          </a:xfrm>
          <a:prstGeom prst="rect">
            <a:avLst/>
          </a:prstGeom>
          <a:solidFill>
            <a:srgbClr val="FFC000"/>
          </a:solidFill>
        </p:spPr>
        <p:txBody>
          <a:bodyPr wrap="square" rtlCol="0">
            <a:spAutoFit/>
          </a:bodyPr>
          <a:lstStyle/>
          <a:p>
            <a:pPr algn="ctr"/>
            <a:r>
              <a:rPr lang="en-GB" sz="2400" b="1" dirty="0"/>
              <a:t>4.</a:t>
            </a:r>
          </a:p>
        </p:txBody>
      </p:sp>
      <p:sp>
        <p:nvSpPr>
          <p:cNvPr id="25" name="Rectangle 24">
            <a:extLst>
              <a:ext uri="{FF2B5EF4-FFF2-40B4-BE49-F238E27FC236}">
                <a16:creationId xmlns:a16="http://schemas.microsoft.com/office/drawing/2014/main" id="{5D0596B6-785D-7234-A655-6F0D7499E783}"/>
              </a:ext>
            </a:extLst>
          </p:cNvPr>
          <p:cNvSpPr/>
          <p:nvPr/>
        </p:nvSpPr>
        <p:spPr>
          <a:xfrm>
            <a:off x="3090585" y="5808965"/>
            <a:ext cx="1928388" cy="344031"/>
          </a:xfrm>
          <a:prstGeom prst="rect">
            <a:avLst/>
          </a:prstGeom>
          <a:solidFill>
            <a:schemeClr val="accent1">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Connector 26">
            <a:extLst>
              <a:ext uri="{FF2B5EF4-FFF2-40B4-BE49-F238E27FC236}">
                <a16:creationId xmlns:a16="http://schemas.microsoft.com/office/drawing/2014/main" id="{06DF63D0-BDC1-3573-2A55-D56977E17DA5}"/>
              </a:ext>
            </a:extLst>
          </p:cNvPr>
          <p:cNvCxnSpPr>
            <a:cxnSpLocks/>
          </p:cNvCxnSpPr>
          <p:nvPr/>
        </p:nvCxnSpPr>
        <p:spPr>
          <a:xfrm flipV="1">
            <a:off x="3923504" y="4559586"/>
            <a:ext cx="0" cy="116428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ABF0D44-38FD-4C70-A61E-20E50F591B05}"/>
              </a:ext>
            </a:extLst>
          </p:cNvPr>
          <p:cNvCxnSpPr>
            <a:cxnSpLocks/>
          </p:cNvCxnSpPr>
          <p:nvPr/>
        </p:nvCxnSpPr>
        <p:spPr>
          <a:xfrm flipH="1">
            <a:off x="3525151" y="4559586"/>
            <a:ext cx="3983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8CF0270-DEF8-CA4F-44B9-D0889168AF36}"/>
              </a:ext>
            </a:extLst>
          </p:cNvPr>
          <p:cNvCxnSpPr>
            <a:cxnSpLocks/>
          </p:cNvCxnSpPr>
          <p:nvPr/>
        </p:nvCxnSpPr>
        <p:spPr>
          <a:xfrm flipH="1">
            <a:off x="1261785" y="4903618"/>
            <a:ext cx="34403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A4474E6-7CFE-7AAA-E7FF-FCA3D741AA4E}"/>
              </a:ext>
            </a:extLst>
          </p:cNvPr>
          <p:cNvCxnSpPr>
            <a:cxnSpLocks/>
          </p:cNvCxnSpPr>
          <p:nvPr/>
        </p:nvCxnSpPr>
        <p:spPr>
          <a:xfrm flipV="1">
            <a:off x="1261785" y="4900312"/>
            <a:ext cx="0" cy="1451860"/>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E001D2F9-3B75-FCEF-42B1-C284D01B2ABC}"/>
              </a:ext>
            </a:extLst>
          </p:cNvPr>
          <p:cNvCxnSpPr>
            <a:cxnSpLocks/>
          </p:cNvCxnSpPr>
          <p:nvPr/>
        </p:nvCxnSpPr>
        <p:spPr>
          <a:xfrm>
            <a:off x="1261785" y="6352172"/>
            <a:ext cx="3983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339CE3CA-D8E3-F9FC-4647-30C5B5703541}"/>
              </a:ext>
            </a:extLst>
          </p:cNvPr>
          <p:cNvSpPr txBox="1"/>
          <p:nvPr/>
        </p:nvSpPr>
        <p:spPr>
          <a:xfrm>
            <a:off x="488591" y="1106903"/>
            <a:ext cx="11214813" cy="400110"/>
          </a:xfrm>
          <a:prstGeom prst="rect">
            <a:avLst/>
          </a:prstGeom>
          <a:noFill/>
        </p:spPr>
        <p:txBody>
          <a:bodyPr wrap="square" rtlCol="0">
            <a:spAutoFit/>
          </a:bodyPr>
          <a:lstStyle/>
          <a:p>
            <a:r>
              <a:rPr lang="en-GB" sz="2000" dirty="0">
                <a:solidFill>
                  <a:schemeClr val="bg1"/>
                </a:solidFill>
              </a:rPr>
              <a:t>As we learned with Batch, Bash functions can also receive and return values back to the main script.</a:t>
            </a:r>
          </a:p>
        </p:txBody>
      </p:sp>
    </p:spTree>
    <p:extLst>
      <p:ext uri="{BB962C8B-B14F-4D97-AF65-F5344CB8AC3E}">
        <p14:creationId xmlns:p14="http://schemas.microsoft.com/office/powerpoint/2010/main" val="19461141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75142" y="300204"/>
            <a:ext cx="9895951" cy="1033669"/>
          </a:xfrm>
        </p:spPr>
        <p:txBody>
          <a:bodyPr>
            <a:normAutofit/>
          </a:bodyPr>
          <a:lstStyle/>
          <a:p>
            <a:r>
              <a:rPr lang="en-GB" sz="6000" b="1" dirty="0">
                <a:solidFill>
                  <a:srgbClr val="FFFFFF"/>
                </a:solidFill>
              </a:rPr>
              <a:t>Bg. </a:t>
            </a:r>
            <a:r>
              <a:rPr lang="en-GB" dirty="0">
                <a:solidFill>
                  <a:srgbClr val="FFFFFF"/>
                </a:solidFill>
              </a:rPr>
              <a:t>Bash Functions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 y="1597432"/>
            <a:ext cx="12092411" cy="5034606"/>
          </a:xfrm>
        </p:spPr>
        <p:txBody>
          <a:bodyPr>
            <a:noAutofit/>
          </a:bodyPr>
          <a:lstStyle/>
          <a:p>
            <a:pPr>
              <a:lnSpc>
                <a:spcPct val="100000"/>
              </a:lnSpc>
              <a:spcBef>
                <a:spcPts val="0"/>
              </a:spcBef>
            </a:pPr>
            <a:r>
              <a:rPr lang="en-GB" sz="2200" dirty="0">
                <a:solidFill>
                  <a:srgbClr val="000000"/>
                </a:solidFill>
                <a:effectLst/>
                <a:ea typeface="Times New Roman" panose="02020603050405020304" pitchFamily="18" charset="0"/>
                <a:cs typeface="Times New Roman" panose="02020603050405020304" pitchFamily="18" charset="0"/>
              </a:rPr>
              <a:t>Functions make our </a:t>
            </a:r>
            <a:r>
              <a:rPr lang="en-GB" sz="2200" b="1" dirty="0">
                <a:solidFill>
                  <a:srgbClr val="000000"/>
                </a:solidFill>
                <a:effectLst/>
                <a:ea typeface="Times New Roman" panose="02020603050405020304" pitchFamily="18" charset="0"/>
                <a:cs typeface="Times New Roman" panose="02020603050405020304" pitchFamily="18" charset="0"/>
              </a:rPr>
              <a:t>code cleaner, more organised and modular</a:t>
            </a:r>
            <a:r>
              <a:rPr lang="en-GB" sz="2200" dirty="0">
                <a:solidFill>
                  <a:srgbClr val="000000"/>
                </a:solidFill>
                <a:effectLst/>
                <a:ea typeface="Times New Roman" panose="02020603050405020304" pitchFamily="18" charset="0"/>
                <a:cs typeface="Times New Roman" panose="02020603050405020304" pitchFamily="18" charset="0"/>
              </a:rPr>
              <a:t>. They </a:t>
            </a:r>
            <a:r>
              <a:rPr lang="en-GB" sz="2200" b="1" dirty="0">
                <a:solidFill>
                  <a:srgbClr val="000000"/>
                </a:solidFill>
                <a:effectLst/>
                <a:ea typeface="Times New Roman" panose="02020603050405020304" pitchFamily="18" charset="0"/>
                <a:cs typeface="Times New Roman" panose="02020603050405020304" pitchFamily="18" charset="0"/>
              </a:rPr>
              <a:t>prevent us from having to re-write </a:t>
            </a:r>
            <a:r>
              <a:rPr lang="en-GB" sz="2200" dirty="0">
                <a:solidFill>
                  <a:srgbClr val="000000"/>
                </a:solidFill>
                <a:effectLst/>
                <a:ea typeface="Times New Roman" panose="02020603050405020304" pitchFamily="18" charset="0"/>
                <a:cs typeface="Times New Roman" panose="02020603050405020304" pitchFamily="18" charset="0"/>
              </a:rPr>
              <a:t>the same code over and over again. Functions allow us to break down our aim/code/problem into smaller parts, allowing us to focus on one area/requirement at a time.</a:t>
            </a:r>
            <a:endParaRPr lang="en-GB" sz="2200" dirty="0">
              <a:effectLst/>
              <a:ea typeface="Calibri" panose="020F0502020204030204" pitchFamily="34" charset="0"/>
              <a:cs typeface="Times New Roman" panose="02020603050405020304" pitchFamily="18" charset="0"/>
            </a:endParaRPr>
          </a:p>
          <a:p>
            <a:pPr>
              <a:lnSpc>
                <a:spcPct val="100000"/>
              </a:lnSpc>
              <a:spcBef>
                <a:spcPts val="0"/>
              </a:spcBef>
            </a:pPr>
            <a:r>
              <a:rPr lang="en-GB" sz="2200" dirty="0">
                <a:solidFill>
                  <a:srgbClr val="000000"/>
                </a:solidFill>
                <a:effectLst/>
                <a:ea typeface="Times New Roman" panose="02020603050405020304" pitchFamily="18" charset="0"/>
                <a:cs typeface="Times New Roman" panose="02020603050405020304" pitchFamily="18" charset="0"/>
              </a:rPr>
              <a:t>Functions </a:t>
            </a:r>
            <a:r>
              <a:rPr lang="en-GB" sz="2200" dirty="0">
                <a:solidFill>
                  <a:srgbClr val="000000"/>
                </a:solidFill>
                <a:ea typeface="Times New Roman" panose="02020603050405020304" pitchFamily="18" charset="0"/>
                <a:cs typeface="Times New Roman" panose="02020603050405020304" pitchFamily="18" charset="0"/>
              </a:rPr>
              <a:t>are usually</a:t>
            </a:r>
            <a:r>
              <a:rPr lang="en-GB" sz="2200" dirty="0">
                <a:solidFill>
                  <a:srgbClr val="000000"/>
                </a:solidFill>
                <a:effectLst/>
                <a:ea typeface="Times New Roman" panose="02020603050405020304" pitchFamily="18" charset="0"/>
                <a:cs typeface="Times New Roman" panose="02020603050405020304" pitchFamily="18" charset="0"/>
              </a:rPr>
              <a:t> written/declared at the </a:t>
            </a:r>
            <a:r>
              <a:rPr lang="en-GB" sz="2200" b="1" dirty="0">
                <a:solidFill>
                  <a:srgbClr val="000000"/>
                </a:solidFill>
                <a:effectLst/>
                <a:ea typeface="Times New Roman" panose="02020603050405020304" pitchFamily="18" charset="0"/>
                <a:cs typeface="Times New Roman" panose="02020603050405020304" pitchFamily="18" charset="0"/>
              </a:rPr>
              <a:t>top of the script</a:t>
            </a:r>
            <a:r>
              <a:rPr lang="en-GB" sz="2200" dirty="0">
                <a:solidFill>
                  <a:srgbClr val="000000"/>
                </a:solidFill>
                <a:effectLst/>
                <a:ea typeface="Times New Roman" panose="02020603050405020304" pitchFamily="18" charset="0"/>
                <a:cs typeface="Times New Roman" panose="02020603050405020304" pitchFamily="18" charset="0"/>
              </a:rPr>
              <a:t>.</a:t>
            </a:r>
          </a:p>
          <a:p>
            <a:pPr>
              <a:lnSpc>
                <a:spcPct val="100000"/>
              </a:lnSpc>
              <a:spcBef>
                <a:spcPts val="0"/>
              </a:spcBef>
            </a:pPr>
            <a:r>
              <a:rPr lang="en-US" sz="2200" dirty="0">
                <a:effectLst/>
                <a:ea typeface="Calibri" panose="020F0502020204030204" pitchFamily="34" charset="0"/>
                <a:cs typeface="Times New Roman" panose="02020603050405020304" pitchFamily="18" charset="0"/>
              </a:rPr>
              <a:t>We can pass </a:t>
            </a:r>
            <a:r>
              <a:rPr lang="en-US" sz="2200" b="1" dirty="0">
                <a:effectLst/>
                <a:ea typeface="Calibri" panose="020F0502020204030204" pitchFamily="34" charset="0"/>
                <a:cs typeface="Times New Roman" panose="02020603050405020304" pitchFamily="18" charset="0"/>
              </a:rPr>
              <a:t>strings or number values </a:t>
            </a:r>
            <a:r>
              <a:rPr lang="en-US" sz="2200" dirty="0">
                <a:effectLst/>
                <a:ea typeface="Calibri" panose="020F0502020204030204" pitchFamily="34" charset="0"/>
                <a:cs typeface="Times New Roman" panose="02020603050405020304" pitchFamily="18" charset="0"/>
              </a:rPr>
              <a:t>to functions for processing (Arguments), </a:t>
            </a:r>
            <a:r>
              <a:rPr lang="en-US" sz="2200" b="1" dirty="0">
                <a:effectLst/>
                <a:ea typeface="Calibri" panose="020F0502020204030204" pitchFamily="34" charset="0"/>
                <a:cs typeface="Times New Roman" panose="02020603050405020304" pitchFamily="18" charset="0"/>
              </a:rPr>
              <a:t>they are accessed </a:t>
            </a:r>
            <a:r>
              <a:rPr lang="en-US" sz="2200" dirty="0">
                <a:effectLst/>
                <a:ea typeface="Calibri" panose="020F0502020204030204" pitchFamily="34" charset="0"/>
                <a:cs typeface="Times New Roman" panose="02020603050405020304" pitchFamily="18" charset="0"/>
              </a:rPr>
              <a:t>inside a function by using the </a:t>
            </a:r>
            <a:r>
              <a:rPr lang="en-US" sz="2200" b="1" dirty="0">
                <a:effectLst/>
                <a:ea typeface="Calibri" panose="020F0502020204030204" pitchFamily="34" charset="0"/>
                <a:cs typeface="Times New Roman" panose="02020603050405020304" pitchFamily="18" charset="0"/>
              </a:rPr>
              <a:t>$ dollar symbol </a:t>
            </a:r>
            <a:r>
              <a:rPr lang="en-US" sz="2200" dirty="0">
                <a:effectLst/>
                <a:ea typeface="Calibri" panose="020F0502020204030204" pitchFamily="34" charset="0"/>
                <a:cs typeface="Times New Roman" panose="02020603050405020304" pitchFamily="18" charset="0"/>
              </a:rPr>
              <a:t>followed by the </a:t>
            </a:r>
            <a:r>
              <a:rPr lang="en-US" sz="2200" b="1" dirty="0">
                <a:effectLst/>
                <a:ea typeface="Calibri" panose="020F0502020204030204" pitchFamily="34" charset="0"/>
                <a:cs typeface="Times New Roman" panose="02020603050405020304" pitchFamily="18" charset="0"/>
              </a:rPr>
              <a:t>positional number </a:t>
            </a:r>
            <a:r>
              <a:rPr lang="en-US" sz="2200" dirty="0">
                <a:effectLst/>
                <a:ea typeface="Calibri" panose="020F0502020204030204" pitchFamily="34" charset="0"/>
                <a:cs typeface="Times New Roman" panose="02020603050405020304" pitchFamily="18" charset="0"/>
              </a:rPr>
              <a:t>of the value being passed to the function.</a:t>
            </a:r>
            <a:endParaRPr lang="en-GB" sz="2200" dirty="0">
              <a:effectLst/>
              <a:ea typeface="Calibri" panose="020F0502020204030204" pitchFamily="34" charset="0"/>
              <a:cs typeface="Times New Roman" panose="02020603050405020304" pitchFamily="18" charset="0"/>
            </a:endParaRPr>
          </a:p>
          <a:p>
            <a:pPr>
              <a:lnSpc>
                <a:spcPct val="100000"/>
              </a:lnSpc>
              <a:spcBef>
                <a:spcPts val="0"/>
              </a:spcBef>
            </a:pPr>
            <a:r>
              <a:rPr lang="en-GB" sz="2200" b="1" dirty="0">
                <a:solidFill>
                  <a:srgbClr val="000000"/>
                </a:solidFill>
                <a:effectLst/>
                <a:ea typeface="Times New Roman" panose="02020603050405020304" pitchFamily="18" charset="0"/>
                <a:cs typeface="Times New Roman" panose="02020603050405020304" pitchFamily="18" charset="0"/>
              </a:rPr>
              <a:t>Local variables </a:t>
            </a:r>
            <a:r>
              <a:rPr lang="en-GB" sz="2200" dirty="0">
                <a:solidFill>
                  <a:srgbClr val="000000"/>
                </a:solidFill>
                <a:effectLst/>
                <a:ea typeface="Times New Roman" panose="02020603050405020304" pitchFamily="18" charset="0"/>
                <a:cs typeface="Times New Roman" panose="02020603050405020304" pitchFamily="18" charset="0"/>
              </a:rPr>
              <a:t>can be defined within a function using the ‘</a:t>
            </a:r>
            <a:r>
              <a:rPr lang="en-GB" sz="2200" b="1" dirty="0">
                <a:solidFill>
                  <a:srgbClr val="000000"/>
                </a:solidFill>
                <a:ea typeface="Times New Roman" panose="02020603050405020304" pitchFamily="18" charset="0"/>
                <a:cs typeface="Times New Roman" panose="02020603050405020304" pitchFamily="18" charset="0"/>
              </a:rPr>
              <a:t>l</a:t>
            </a:r>
            <a:r>
              <a:rPr lang="en-GB" sz="2200" b="1" dirty="0">
                <a:solidFill>
                  <a:srgbClr val="000000"/>
                </a:solidFill>
                <a:effectLst/>
                <a:ea typeface="Times New Roman" panose="02020603050405020304" pitchFamily="18" charset="0"/>
                <a:cs typeface="Times New Roman" panose="02020603050405020304" pitchFamily="18" charset="0"/>
              </a:rPr>
              <a:t>ocal’</a:t>
            </a:r>
            <a:r>
              <a:rPr lang="en-GB" sz="2200" dirty="0">
                <a:solidFill>
                  <a:srgbClr val="000000"/>
                </a:solidFill>
                <a:effectLst/>
                <a:ea typeface="Times New Roman" panose="02020603050405020304" pitchFamily="18" charset="0"/>
                <a:cs typeface="Times New Roman" panose="02020603050405020304" pitchFamily="18" charset="0"/>
              </a:rPr>
              <a:t> keyword &amp; the scope of those variables exists only within the function. </a:t>
            </a:r>
            <a:r>
              <a:rPr lang="en-GB" sz="2200" b="1" dirty="0">
                <a:solidFill>
                  <a:srgbClr val="000000"/>
                </a:solidFill>
                <a:effectLst/>
                <a:ea typeface="Times New Roman" panose="02020603050405020304" pitchFamily="18" charset="0"/>
                <a:cs typeface="Times New Roman" panose="02020603050405020304" pitchFamily="18" charset="0"/>
              </a:rPr>
              <a:t>Bg. </a:t>
            </a:r>
            <a:r>
              <a:rPr lang="en-GB" sz="2200" dirty="0">
                <a:solidFill>
                  <a:srgbClr val="000000"/>
                </a:solidFill>
                <a:effectLst/>
                <a:ea typeface="Times New Roman" panose="02020603050405020304" pitchFamily="18" charset="0"/>
                <a:cs typeface="Times New Roman" panose="02020603050405020304" pitchFamily="18" charset="0"/>
              </a:rPr>
              <a:t>For more info. see ‘</a:t>
            </a:r>
            <a:r>
              <a:rPr lang="en-GB" sz="2200" b="1" dirty="0">
                <a:solidFill>
                  <a:srgbClr val="000000"/>
                </a:solidFill>
                <a:effectLst/>
                <a:ea typeface="Times New Roman" panose="02020603050405020304" pitchFamily="18" charset="0"/>
                <a:cs typeface="Times New Roman" panose="02020603050405020304" pitchFamily="18" charset="0"/>
              </a:rPr>
              <a:t>Variable Scope</a:t>
            </a:r>
            <a:r>
              <a:rPr lang="en-GB" sz="2200" dirty="0">
                <a:solidFill>
                  <a:srgbClr val="000000"/>
                </a:solidFill>
                <a:effectLst/>
                <a:ea typeface="Times New Roman" panose="02020603050405020304" pitchFamily="18" charset="0"/>
                <a:cs typeface="Times New Roman" panose="02020603050405020304" pitchFamily="18" charset="0"/>
              </a:rPr>
              <a:t>’ at the end of this deck.</a:t>
            </a:r>
          </a:p>
          <a:p>
            <a:pPr>
              <a:lnSpc>
                <a:spcPct val="100000"/>
              </a:lnSpc>
              <a:spcBef>
                <a:spcPts val="0"/>
              </a:spcBef>
            </a:pPr>
            <a:r>
              <a:rPr lang="en-GB" sz="2200" b="1" dirty="0">
                <a:solidFill>
                  <a:srgbClr val="000000"/>
                </a:solidFill>
                <a:ea typeface="Calibri" panose="020F0502020204030204" pitchFamily="34" charset="0"/>
                <a:cs typeface="Times New Roman" panose="02020603050405020304" pitchFamily="18" charset="0"/>
              </a:rPr>
              <a:t>Libraries</a:t>
            </a:r>
            <a:r>
              <a:rPr lang="en-GB" sz="2200" dirty="0">
                <a:solidFill>
                  <a:srgbClr val="000000"/>
                </a:solidFill>
                <a:ea typeface="Calibri" panose="020F0502020204030204" pitchFamily="34" charset="0"/>
                <a:cs typeface="Times New Roman" panose="02020603050405020304" pitchFamily="18" charset="0"/>
              </a:rPr>
              <a:t>: </a:t>
            </a:r>
            <a:r>
              <a:rPr lang="en-GB" sz="2200" b="1" dirty="0">
                <a:solidFill>
                  <a:srgbClr val="000000"/>
                </a:solidFill>
                <a:ea typeface="Calibri" panose="020F0502020204030204" pitchFamily="34" charset="0"/>
                <a:cs typeface="Times New Roman" panose="02020603050405020304" pitchFamily="18" charset="0"/>
              </a:rPr>
              <a:t>Functions can be written in a separate file from the main script file</a:t>
            </a:r>
            <a:r>
              <a:rPr lang="en-GB" sz="2200" dirty="0">
                <a:solidFill>
                  <a:srgbClr val="000000"/>
                </a:solidFill>
                <a:ea typeface="Calibri" panose="020F0502020204030204" pitchFamily="34" charset="0"/>
                <a:cs typeface="Times New Roman" panose="02020603050405020304" pitchFamily="18" charset="0"/>
              </a:rPr>
              <a:t>, known as a library (e.g. functions.lib). This file can then be </a:t>
            </a:r>
            <a:r>
              <a:rPr lang="en-GB" sz="2200" b="1" dirty="0">
                <a:solidFill>
                  <a:srgbClr val="000000"/>
                </a:solidFill>
                <a:ea typeface="Calibri" panose="020F0502020204030204" pitchFamily="34" charset="0"/>
                <a:cs typeface="Times New Roman" panose="02020603050405020304" pitchFamily="18" charset="0"/>
              </a:rPr>
              <a:t>referenced at the top of the script files</a:t>
            </a:r>
            <a:r>
              <a:rPr lang="en-GB" sz="2200" dirty="0">
                <a:solidFill>
                  <a:srgbClr val="000000"/>
                </a:solidFill>
                <a:ea typeface="Calibri" panose="020F0502020204030204" pitchFamily="34" charset="0"/>
                <a:cs typeface="Times New Roman" panose="02020603050405020304" pitchFamily="18" charset="0"/>
              </a:rPr>
              <a:t>. Very useful for calling functions from multiple scripts without having to re-write or include them multiple times. </a:t>
            </a:r>
          </a:p>
          <a:p>
            <a:pPr lvl="1">
              <a:lnSpc>
                <a:spcPct val="100000"/>
              </a:lnSpc>
              <a:spcBef>
                <a:spcPts val="0"/>
              </a:spcBef>
            </a:pPr>
            <a:r>
              <a:rPr lang="en-GB" sz="1800" b="1" dirty="0">
                <a:solidFill>
                  <a:srgbClr val="000000"/>
                </a:solidFill>
                <a:ea typeface="Calibri" panose="020F0502020204030204" pitchFamily="34" charset="0"/>
                <a:cs typeface="Times New Roman" panose="02020603050405020304" pitchFamily="18" charset="0"/>
              </a:rPr>
              <a:t>Bg. </a:t>
            </a:r>
            <a:r>
              <a:rPr lang="en-GB" sz="1800" dirty="0">
                <a:solidFill>
                  <a:srgbClr val="000000"/>
                </a:solidFill>
                <a:ea typeface="Calibri" panose="020F0502020204030204" pitchFamily="34" charset="0"/>
                <a:cs typeface="Times New Roman" panose="02020603050405020304" pitchFamily="18" charset="0"/>
              </a:rPr>
              <a:t>For an example please </a:t>
            </a:r>
            <a:r>
              <a:rPr lang="en-GB" sz="1800" dirty="0">
                <a:solidFill>
                  <a:srgbClr val="000000"/>
                </a:solidFill>
                <a:ea typeface="Calibri" panose="020F0502020204030204" pitchFamily="34" charset="0"/>
                <a:cs typeface="Times New Roman" panose="02020603050405020304" pitchFamily="18" charset="0"/>
                <a:hlinkClick r:id="rId3"/>
              </a:rPr>
              <a:t>click-here</a:t>
            </a:r>
            <a:r>
              <a:rPr lang="en-GB" sz="1800" dirty="0">
                <a:solidFill>
                  <a:srgbClr val="000000"/>
                </a:solidFill>
                <a:ea typeface="Calibri" panose="020F0502020204030204" pitchFamily="34" charset="0"/>
                <a:cs typeface="Times New Roman" panose="02020603050405020304" pitchFamily="18" charset="0"/>
              </a:rPr>
              <a:t>.</a:t>
            </a:r>
          </a:p>
          <a:p>
            <a:pPr>
              <a:lnSpc>
                <a:spcPct val="100000"/>
              </a:lnSpc>
              <a:spcBef>
                <a:spcPts val="0"/>
              </a:spcBef>
            </a:pPr>
            <a:r>
              <a:rPr lang="en-GB" sz="2200" dirty="0">
                <a:solidFill>
                  <a:srgbClr val="000000"/>
                </a:solidFill>
                <a:ea typeface="Calibri" panose="020F0502020204030204" pitchFamily="34" charset="0"/>
                <a:cs typeface="Times New Roman" panose="02020603050405020304" pitchFamily="18" charset="0"/>
              </a:rPr>
              <a:t> </a:t>
            </a:r>
            <a:r>
              <a:rPr lang="en-GB" sz="2200" b="1" dirty="0">
                <a:solidFill>
                  <a:srgbClr val="000000"/>
                </a:solidFill>
                <a:effectLst/>
                <a:ea typeface="Times New Roman" panose="02020603050405020304" pitchFamily="18" charset="0"/>
                <a:cs typeface="Times New Roman" panose="02020603050405020304" pitchFamily="18" charset="0"/>
              </a:rPr>
              <a:t>To declare a function in bash</a:t>
            </a:r>
            <a:r>
              <a:rPr lang="en-GB" sz="2200" dirty="0">
                <a:solidFill>
                  <a:srgbClr val="000000"/>
                </a:solidFill>
                <a:effectLst/>
                <a:ea typeface="Times New Roman" panose="02020603050405020304" pitchFamily="18" charset="0"/>
                <a:cs typeface="Times New Roman" panose="02020603050405020304" pitchFamily="18" charset="0"/>
              </a:rPr>
              <a:t>, we start by declaring the </a:t>
            </a:r>
            <a:r>
              <a:rPr lang="en-GB" sz="2200" b="1" dirty="0">
                <a:solidFill>
                  <a:srgbClr val="000000"/>
                </a:solidFill>
                <a:effectLst/>
                <a:ea typeface="Times New Roman" panose="02020603050405020304" pitchFamily="18" charset="0"/>
                <a:cs typeface="Times New Roman" panose="02020603050405020304" pitchFamily="18" charset="0"/>
              </a:rPr>
              <a:t>function name</a:t>
            </a:r>
            <a:r>
              <a:rPr lang="en-GB" sz="2200" dirty="0">
                <a:solidFill>
                  <a:srgbClr val="000000"/>
                </a:solidFill>
                <a:effectLst/>
                <a:ea typeface="Times New Roman" panose="02020603050405020304" pitchFamily="18" charset="0"/>
                <a:cs typeface="Times New Roman" panose="02020603050405020304" pitchFamily="18" charset="0"/>
              </a:rPr>
              <a:t>, followed by brackets called </a:t>
            </a:r>
            <a:r>
              <a:rPr lang="en-GB" sz="2200" b="1" dirty="0">
                <a:solidFill>
                  <a:srgbClr val="000000"/>
                </a:solidFill>
                <a:effectLst/>
                <a:ea typeface="Times New Roman" panose="02020603050405020304" pitchFamily="18" charset="0"/>
                <a:cs typeface="Times New Roman" panose="02020603050405020304" pitchFamily="18" charset="0"/>
              </a:rPr>
              <a:t>parentheses ( ) </a:t>
            </a:r>
            <a:r>
              <a:rPr lang="en-GB" sz="2200" dirty="0">
                <a:solidFill>
                  <a:srgbClr val="000000"/>
                </a:solidFill>
                <a:effectLst/>
                <a:ea typeface="Times New Roman" panose="02020603050405020304" pitchFamily="18" charset="0"/>
                <a:cs typeface="Times New Roman" panose="02020603050405020304" pitchFamily="18" charset="0"/>
              </a:rPr>
              <a:t>and finally our </a:t>
            </a:r>
            <a:r>
              <a:rPr lang="en-GB" sz="2200" b="1" dirty="0">
                <a:solidFill>
                  <a:srgbClr val="000000"/>
                </a:solidFill>
                <a:effectLst/>
                <a:ea typeface="Times New Roman" panose="02020603050405020304" pitchFamily="18" charset="0"/>
                <a:cs typeface="Times New Roman" panose="02020603050405020304" pitchFamily="18" charset="0"/>
              </a:rPr>
              <a:t>code statements exist within curly brackets { }.</a:t>
            </a:r>
            <a:endParaRPr lang="en-GB" sz="2200" dirty="0">
              <a:effectLst/>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3D7CF3D7-6D64-4515-AEE6-2C6B50060D09}"/>
              </a:ext>
            </a:extLst>
          </p:cNvPr>
          <p:cNvSpPr txBox="1"/>
          <p:nvPr/>
        </p:nvSpPr>
        <p:spPr>
          <a:xfrm>
            <a:off x="8056605" y="1430"/>
            <a:ext cx="3387087" cy="1631216"/>
          </a:xfrm>
          <a:prstGeom prst="rect">
            <a:avLst/>
          </a:prstGeom>
          <a:noFill/>
          <a:ln w="19050">
            <a:solidFill>
              <a:schemeClr val="accent1"/>
            </a:solidFill>
          </a:ln>
        </p:spPr>
        <p:txBody>
          <a:bodyPr wrap="square" rtlCol="0">
            <a:spAutoFit/>
          </a:bodyPr>
          <a:lstStyle/>
          <a:p>
            <a:pPr marL="0" indent="0">
              <a:buNone/>
            </a:pPr>
            <a:r>
              <a:rPr lang="en-GB" sz="2600" u="sng" dirty="0">
                <a:solidFill>
                  <a:schemeClr val="bg1"/>
                </a:solidFill>
                <a:effectLst/>
                <a:ea typeface="Times New Roman" panose="02020603050405020304" pitchFamily="18" charset="0"/>
                <a:cs typeface="Times New Roman" panose="02020603050405020304" pitchFamily="18" charset="0"/>
              </a:rPr>
              <a:t>Syntax:</a:t>
            </a:r>
            <a:r>
              <a:rPr lang="en-GB" sz="2600" dirty="0">
                <a:solidFill>
                  <a:schemeClr val="bg1"/>
                </a:solidFill>
                <a:effectLst/>
                <a:ea typeface="Times New Roman" panose="02020603050405020304" pitchFamily="18" charset="0"/>
                <a:cs typeface="Times New Roman" panose="02020603050405020304" pitchFamily="18" charset="0"/>
              </a:rPr>
              <a:t> </a:t>
            </a:r>
            <a:r>
              <a:rPr lang="en-GB" sz="2400" b="1" dirty="0" err="1">
                <a:solidFill>
                  <a:schemeClr val="bg1"/>
                </a:solidFill>
                <a:effectLst/>
                <a:latin typeface="Courier New" panose="02070309020205020404" pitchFamily="49" charset="0"/>
                <a:ea typeface="Times New Roman" panose="02020603050405020304" pitchFamily="18" charset="0"/>
                <a:cs typeface="Courier New" panose="02070309020205020404" pitchFamily="49" charset="0"/>
              </a:rPr>
              <a:t>function_name</a:t>
            </a:r>
            <a:r>
              <a:rPr lang="en-GB" sz="2400" b="1" dirty="0">
                <a:solidFill>
                  <a:schemeClr val="bg1"/>
                </a:solidFill>
                <a:effectLst/>
                <a:latin typeface="Courier New" panose="02070309020205020404" pitchFamily="49" charset="0"/>
                <a:ea typeface="Times New Roman" panose="02020603050405020304" pitchFamily="18" charset="0"/>
                <a:cs typeface="Courier New" panose="02070309020205020404" pitchFamily="49" charset="0"/>
              </a:rPr>
              <a:t>(){</a:t>
            </a:r>
            <a:endParaRPr lang="en-GB" sz="2400" b="1" dirty="0">
              <a:solidFill>
                <a:schemeClr val="bg1"/>
              </a:solidFill>
              <a:effectLst/>
              <a:latin typeface="Courier New" panose="02070309020205020404" pitchFamily="49" charset="0"/>
              <a:ea typeface="Calibri" panose="020F0502020204030204" pitchFamily="34" charset="0"/>
              <a:cs typeface="Courier New" panose="02070309020205020404" pitchFamily="49" charset="0"/>
            </a:endParaRPr>
          </a:p>
          <a:p>
            <a:pPr marL="0" indent="0">
              <a:buNone/>
            </a:pPr>
            <a:r>
              <a:rPr lang="en-GB" sz="2400" b="1" dirty="0">
                <a:solidFill>
                  <a:schemeClr val="bg1"/>
                </a:solidFill>
                <a:effectLst/>
                <a:latin typeface="Courier New" panose="02070309020205020404" pitchFamily="49" charset="0"/>
                <a:ea typeface="Times New Roman" panose="02020603050405020304" pitchFamily="18" charset="0"/>
                <a:cs typeface="Courier New" panose="02070309020205020404" pitchFamily="49" charset="0"/>
              </a:rPr>
              <a:t>code statements </a:t>
            </a:r>
            <a:endParaRPr lang="en-GB" sz="2400" b="1" dirty="0">
              <a:solidFill>
                <a:schemeClr val="bg1"/>
              </a:solidFill>
              <a:effectLst/>
              <a:latin typeface="Courier New" panose="02070309020205020404" pitchFamily="49" charset="0"/>
              <a:ea typeface="Calibri" panose="020F0502020204030204" pitchFamily="34" charset="0"/>
              <a:cs typeface="Courier New" panose="02070309020205020404" pitchFamily="49" charset="0"/>
            </a:endParaRPr>
          </a:p>
          <a:p>
            <a:pPr marL="0" indent="0">
              <a:buNone/>
            </a:pPr>
            <a:r>
              <a:rPr lang="en-GB" sz="2400" b="1" dirty="0">
                <a:solidFill>
                  <a:schemeClr val="bg1"/>
                </a:solidFill>
                <a:effectLst/>
                <a:latin typeface="Courier New" panose="02070309020205020404" pitchFamily="49" charset="0"/>
                <a:ea typeface="Times New Roman" panose="02020603050405020304" pitchFamily="18" charset="0"/>
                <a:cs typeface="Courier New" panose="02070309020205020404" pitchFamily="49" charset="0"/>
              </a:rPr>
              <a:t>}</a:t>
            </a:r>
            <a:endParaRPr lang="en-GB" sz="2400" b="1" dirty="0">
              <a:solidFill>
                <a:schemeClr val="bg1"/>
              </a:solidFill>
              <a:effectLst/>
              <a:latin typeface="Courier New" panose="02070309020205020404" pitchFamily="49" charset="0"/>
              <a:ea typeface="Calibri" panose="020F0502020204030204" pitchFamily="34" charset="0"/>
              <a:cs typeface="Courier New" panose="02070309020205020404" pitchFamily="49" charset="0"/>
            </a:endParaRPr>
          </a:p>
        </p:txBody>
      </p:sp>
    </p:spTree>
    <p:extLst>
      <p:ext uri="{BB962C8B-B14F-4D97-AF65-F5344CB8AC3E}">
        <p14:creationId xmlns:p14="http://schemas.microsoft.com/office/powerpoint/2010/main" val="39201340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002060"/>
                </a:solidFill>
                <a:highlight>
                  <a:srgbClr val="FFFF00"/>
                </a:highlight>
              </a:rPr>
              <a:t>Show:</a:t>
            </a:r>
            <a:r>
              <a:rPr lang="en-GB" b="1" dirty="0">
                <a:solidFill>
                  <a:srgbClr val="002060"/>
                </a:solidFill>
              </a:rPr>
              <a:t> </a:t>
            </a:r>
            <a:r>
              <a:rPr lang="en-GB" dirty="0">
                <a:solidFill>
                  <a:schemeClr val="bg1"/>
                </a:solidFill>
              </a:rPr>
              <a:t>A </a:t>
            </a:r>
            <a:r>
              <a:rPr lang="en-GB" b="1" dirty="0">
                <a:solidFill>
                  <a:schemeClr val="bg1"/>
                </a:solidFill>
              </a:rPr>
              <a:t>Multiple-choice Menu</a:t>
            </a:r>
            <a:endParaRPr lang="en-GB"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4696" y="1597432"/>
            <a:ext cx="11512622" cy="4361318"/>
          </a:xfrm>
        </p:spPr>
        <p:txBody>
          <a:bodyPr>
            <a:noAutofit/>
          </a:bodyPr>
          <a:lstStyle/>
          <a:p>
            <a:pPr>
              <a:lnSpc>
                <a:spcPct val="100000"/>
              </a:lnSpc>
              <a:spcBef>
                <a:spcPts val="0"/>
              </a:spcBef>
            </a:pPr>
            <a:r>
              <a:rPr lang="en-GB" sz="2600" dirty="0"/>
              <a:t>If you are a System Administrator, it can be useful to create a menu to help you quickly execute frequently needed scripts.</a:t>
            </a:r>
          </a:p>
          <a:p>
            <a:pPr>
              <a:lnSpc>
                <a:spcPct val="100000"/>
              </a:lnSpc>
              <a:spcBef>
                <a:spcPts val="0"/>
              </a:spcBef>
            </a:pPr>
            <a:r>
              <a:rPr lang="en-GB" sz="2600" dirty="0"/>
              <a:t>The following script provides an Admin menu that allows you to easily check the system’s current: </a:t>
            </a:r>
          </a:p>
          <a:p>
            <a:pPr marL="2332038" lvl="1" indent="-258763">
              <a:lnSpc>
                <a:spcPct val="100000"/>
              </a:lnSpc>
              <a:spcBef>
                <a:spcPts val="0"/>
              </a:spcBef>
            </a:pPr>
            <a:r>
              <a:rPr lang="en-GB" sz="2800" b="1" dirty="0"/>
              <a:t>Memory load usage</a:t>
            </a:r>
          </a:p>
          <a:p>
            <a:pPr marL="2332038" lvl="1" indent="-258763">
              <a:lnSpc>
                <a:spcPct val="100000"/>
              </a:lnSpc>
              <a:spcBef>
                <a:spcPts val="0"/>
              </a:spcBef>
            </a:pPr>
            <a:r>
              <a:rPr lang="en-GB" sz="2800" b="1" dirty="0"/>
              <a:t>CPU load usage</a:t>
            </a:r>
          </a:p>
          <a:p>
            <a:pPr marL="2332038" lvl="1" indent="-258763">
              <a:lnSpc>
                <a:spcPct val="100000"/>
              </a:lnSpc>
              <a:spcBef>
                <a:spcPts val="0"/>
              </a:spcBef>
            </a:pPr>
            <a:r>
              <a:rPr lang="en-GB" sz="2800" b="1" dirty="0"/>
              <a:t>TCP connections</a:t>
            </a:r>
          </a:p>
          <a:p>
            <a:pPr marL="2332038" lvl="1" indent="-258763">
              <a:lnSpc>
                <a:spcPct val="100000"/>
              </a:lnSpc>
              <a:spcBef>
                <a:spcPts val="0"/>
              </a:spcBef>
            </a:pPr>
            <a:r>
              <a:rPr lang="en-GB" sz="2800" b="1" dirty="0"/>
              <a:t>System information and </a:t>
            </a:r>
          </a:p>
          <a:p>
            <a:pPr marL="2332038" lvl="1" indent="-258763">
              <a:lnSpc>
                <a:spcPct val="100000"/>
              </a:lnSpc>
              <a:spcBef>
                <a:spcPts val="0"/>
              </a:spcBef>
            </a:pPr>
            <a:r>
              <a:rPr lang="en-GB" sz="2800" b="1" dirty="0"/>
              <a:t>Who is logged onto the server and what they are doing</a:t>
            </a:r>
            <a:r>
              <a:rPr lang="en-GB" sz="2800" dirty="0"/>
              <a:t>.</a:t>
            </a:r>
          </a:p>
        </p:txBody>
      </p:sp>
      <p:sp>
        <p:nvSpPr>
          <p:cNvPr id="3" name="TextBox 2">
            <a:extLst>
              <a:ext uri="{FF2B5EF4-FFF2-40B4-BE49-F238E27FC236}">
                <a16:creationId xmlns:a16="http://schemas.microsoft.com/office/drawing/2014/main" id="{285E1326-5C69-AA66-7FC8-521710059E30}"/>
              </a:ext>
            </a:extLst>
          </p:cNvPr>
          <p:cNvSpPr txBox="1"/>
          <p:nvPr/>
        </p:nvSpPr>
        <p:spPr>
          <a:xfrm>
            <a:off x="194696" y="5475008"/>
            <a:ext cx="11581668" cy="1446550"/>
          </a:xfrm>
          <a:prstGeom prst="rect">
            <a:avLst/>
          </a:prstGeom>
          <a:noFill/>
        </p:spPr>
        <p:txBody>
          <a:bodyPr wrap="square" rtlCol="0">
            <a:spAutoFit/>
          </a:bodyPr>
          <a:lstStyle/>
          <a:p>
            <a:pPr marL="285750" indent="-285750">
              <a:buFont typeface="Arial" panose="020B0604020202020204" pitchFamily="34" charset="0"/>
              <a:buChar char="•"/>
            </a:pPr>
            <a:r>
              <a:rPr lang="en-GB" sz="2800" b="1" dirty="0">
                <a:highlight>
                  <a:srgbClr val="FFFF00"/>
                </a:highlight>
              </a:rPr>
              <a:t>Tutor show:</a:t>
            </a:r>
            <a:r>
              <a:rPr lang="en-GB" sz="2800" b="1" dirty="0"/>
              <a:t> </a:t>
            </a:r>
            <a:r>
              <a:rPr lang="en-GB" sz="2800" dirty="0">
                <a:highlight>
                  <a:srgbClr val="FFFF00"/>
                </a:highlight>
              </a:rPr>
              <a:t>Open </a:t>
            </a:r>
            <a:r>
              <a:rPr lang="en-GB" sz="2800" b="1" dirty="0">
                <a:highlight>
                  <a:srgbClr val="FFFF00"/>
                </a:highlight>
              </a:rPr>
              <a:t>Terminal</a:t>
            </a:r>
            <a:r>
              <a:rPr lang="en-GB" sz="2800" dirty="0">
                <a:highlight>
                  <a:srgbClr val="FFFF00"/>
                </a:highlight>
              </a:rPr>
              <a:t> &gt; </a:t>
            </a:r>
            <a:r>
              <a:rPr lang="en-GB" sz="2800" b="1" dirty="0">
                <a:highlight>
                  <a:srgbClr val="FFFF00"/>
                </a:highlight>
              </a:rPr>
              <a:t>Ubuntu 20 </a:t>
            </a:r>
            <a:r>
              <a:rPr lang="en-GB" sz="2800" dirty="0">
                <a:highlight>
                  <a:srgbClr val="FFFF00"/>
                </a:highlight>
              </a:rPr>
              <a:t>&gt; ./bash-admin-menu.sh</a:t>
            </a:r>
          </a:p>
          <a:p>
            <a:pPr marL="285750" indent="-285750">
              <a:buFont typeface="Arial" panose="020B0604020202020204" pitchFamily="34" charset="0"/>
              <a:buChar char="•"/>
            </a:pPr>
            <a:r>
              <a:rPr lang="en-GB" sz="2000" dirty="0"/>
              <a:t>Student tips: To try the following script, open VM, </a:t>
            </a:r>
            <a:r>
              <a:rPr lang="en-GB" sz="2000" b="1" dirty="0"/>
              <a:t>Ubuntu </a:t>
            </a:r>
            <a:r>
              <a:rPr lang="en-GB" sz="2000" dirty="0"/>
              <a:t>and use </a:t>
            </a:r>
            <a:r>
              <a:rPr lang="en-GB" sz="2000" b="1" dirty="0"/>
              <a:t>Nano</a:t>
            </a:r>
            <a:r>
              <a:rPr lang="en-GB" sz="2000" dirty="0"/>
              <a:t> or Google console. </a:t>
            </a:r>
            <a:r>
              <a:rPr lang="en-GB" sz="2000" b="1" dirty="0"/>
              <a:t>Not Git Bash</a:t>
            </a:r>
            <a:r>
              <a:rPr lang="en-GB" sz="2000" dirty="0"/>
              <a:t>. Some Linux commands are not installed in Git Bash, option 4 will work, others will not. ‘q’ to exit </a:t>
            </a:r>
            <a:r>
              <a:rPr lang="en-GB" sz="2000" dirty="0" err="1"/>
              <a:t>htop</a:t>
            </a:r>
            <a:r>
              <a:rPr lang="en-GB" sz="2000" dirty="0"/>
              <a:t> for option 2.</a:t>
            </a:r>
          </a:p>
        </p:txBody>
      </p:sp>
    </p:spTree>
    <p:extLst>
      <p:ext uri="{BB962C8B-B14F-4D97-AF65-F5344CB8AC3E}">
        <p14:creationId xmlns:p14="http://schemas.microsoft.com/office/powerpoint/2010/main" val="39158272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dirty="0">
                <a:solidFill>
                  <a:schemeClr val="bg1"/>
                </a:solidFill>
              </a:rPr>
              <a:t>Functions: A </a:t>
            </a:r>
            <a:r>
              <a:rPr lang="en-GB" b="1" dirty="0">
                <a:solidFill>
                  <a:schemeClr val="bg1"/>
                </a:solidFill>
              </a:rPr>
              <a:t>Multiple-choice Menu</a:t>
            </a:r>
            <a:r>
              <a:rPr lang="en-GB" dirty="0">
                <a:solidFill>
                  <a:schemeClr val="bg1"/>
                </a:solidFill>
              </a:rPr>
              <a:t>.</a:t>
            </a:r>
          </a:p>
        </p:txBody>
      </p:sp>
      <p:pic>
        <p:nvPicPr>
          <p:cNvPr id="4" name="Picture 3" descr="Icon&#10;&#10;Description automatically generated">
            <a:extLst>
              <a:ext uri="{FF2B5EF4-FFF2-40B4-BE49-F238E27FC236}">
                <a16:creationId xmlns:a16="http://schemas.microsoft.com/office/drawing/2014/main" id="{7AD73F44-A251-466D-A388-CF53569BDB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5" name="TextBox 4">
            <a:extLst>
              <a:ext uri="{FF2B5EF4-FFF2-40B4-BE49-F238E27FC236}">
                <a16:creationId xmlns:a16="http://schemas.microsoft.com/office/drawing/2014/main" id="{A9BA9D25-D5EE-4DE0-A684-01CE3D73BBA2}"/>
              </a:ext>
            </a:extLst>
          </p:cNvPr>
          <p:cNvSpPr txBox="1"/>
          <p:nvPr/>
        </p:nvSpPr>
        <p:spPr>
          <a:xfrm rot="19657094">
            <a:off x="10290445" y="1479508"/>
            <a:ext cx="907755" cy="126205"/>
          </a:xfrm>
          <a:prstGeom prst="rect">
            <a:avLst/>
          </a:prstGeom>
          <a:noFill/>
        </p:spPr>
        <p:txBody>
          <a:bodyPr wrap="square" rtlCol="0">
            <a:spAutoFit/>
          </a:bodyPr>
          <a:lstStyle/>
          <a:p>
            <a:pPr algn="ctr"/>
            <a:r>
              <a:rPr lang="en-GB" sz="200" dirty="0">
                <a:hlinkClick r:id="rId4" tooltip="https://commons.wikimedia.org/wiki/File:Bash_Logo_Colored.svg"/>
              </a:rPr>
              <a:t>This Photo</a:t>
            </a:r>
            <a:r>
              <a:rPr lang="en-GB" sz="200" dirty="0"/>
              <a:t> by Unknown Author is licensed under </a:t>
            </a:r>
            <a:r>
              <a:rPr lang="en-GB" sz="200" dirty="0">
                <a:hlinkClick r:id="rId5" tooltip="https://creativecommons.org/licenses/by-sa/3.0/"/>
              </a:rPr>
              <a:t>CC BY-SA</a:t>
            </a:r>
            <a:endParaRPr lang="en-GB" sz="200" dirty="0"/>
          </a:p>
        </p:txBody>
      </p:sp>
      <p:pic>
        <p:nvPicPr>
          <p:cNvPr id="23" name="Picture 22">
            <a:extLst>
              <a:ext uri="{FF2B5EF4-FFF2-40B4-BE49-F238E27FC236}">
                <a16:creationId xmlns:a16="http://schemas.microsoft.com/office/drawing/2014/main" id="{092770FB-A894-444F-BA7E-7BCDD61A452E}"/>
              </a:ext>
            </a:extLst>
          </p:cNvPr>
          <p:cNvPicPr>
            <a:picLocks noChangeAspect="1"/>
          </p:cNvPicPr>
          <p:nvPr/>
        </p:nvPicPr>
        <p:blipFill>
          <a:blip r:embed="rId6"/>
          <a:stretch>
            <a:fillRect/>
          </a:stretch>
        </p:blipFill>
        <p:spPr>
          <a:xfrm>
            <a:off x="5297" y="-11464"/>
            <a:ext cx="5968360" cy="6858000"/>
          </a:xfrm>
          <a:prstGeom prst="rect">
            <a:avLst/>
          </a:prstGeom>
        </p:spPr>
      </p:pic>
      <p:sp>
        <p:nvSpPr>
          <p:cNvPr id="17" name="TextBox 16">
            <a:extLst>
              <a:ext uri="{FF2B5EF4-FFF2-40B4-BE49-F238E27FC236}">
                <a16:creationId xmlns:a16="http://schemas.microsoft.com/office/drawing/2014/main" id="{9538E427-F067-40CD-A937-3C8BF95DBC42}"/>
              </a:ext>
            </a:extLst>
          </p:cNvPr>
          <p:cNvSpPr txBox="1"/>
          <p:nvPr/>
        </p:nvSpPr>
        <p:spPr>
          <a:xfrm>
            <a:off x="13366" y="-3"/>
            <a:ext cx="496829" cy="461665"/>
          </a:xfrm>
          <a:prstGeom prst="rect">
            <a:avLst/>
          </a:prstGeom>
          <a:solidFill>
            <a:srgbClr val="FFC000"/>
          </a:solidFill>
        </p:spPr>
        <p:txBody>
          <a:bodyPr wrap="square" rtlCol="0">
            <a:spAutoFit/>
          </a:bodyPr>
          <a:lstStyle/>
          <a:p>
            <a:pPr algn="ctr"/>
            <a:r>
              <a:rPr lang="en-GB" sz="2400" b="1" dirty="0"/>
              <a:t>3.</a:t>
            </a:r>
          </a:p>
        </p:txBody>
      </p:sp>
      <p:sp>
        <p:nvSpPr>
          <p:cNvPr id="15" name="TextBox 14">
            <a:extLst>
              <a:ext uri="{FF2B5EF4-FFF2-40B4-BE49-F238E27FC236}">
                <a16:creationId xmlns:a16="http://schemas.microsoft.com/office/drawing/2014/main" id="{7C39668D-2341-42D7-95CB-FAFAD90A9677}"/>
              </a:ext>
            </a:extLst>
          </p:cNvPr>
          <p:cNvSpPr txBox="1"/>
          <p:nvPr/>
        </p:nvSpPr>
        <p:spPr>
          <a:xfrm>
            <a:off x="5335843" y="6407799"/>
            <a:ext cx="701333" cy="461665"/>
          </a:xfrm>
          <a:prstGeom prst="rect">
            <a:avLst/>
          </a:prstGeom>
          <a:solidFill>
            <a:srgbClr val="FFC000"/>
          </a:solidFill>
        </p:spPr>
        <p:txBody>
          <a:bodyPr wrap="square" rtlCol="0">
            <a:spAutoFit/>
          </a:bodyPr>
          <a:lstStyle/>
          <a:p>
            <a:pPr algn="ctr"/>
            <a:r>
              <a:rPr lang="en-GB" sz="2400" b="1" dirty="0"/>
              <a:t>1.</a:t>
            </a:r>
          </a:p>
        </p:txBody>
      </p:sp>
      <p:sp>
        <p:nvSpPr>
          <p:cNvPr id="13" name="TextBox 12">
            <a:extLst>
              <a:ext uri="{FF2B5EF4-FFF2-40B4-BE49-F238E27FC236}">
                <a16:creationId xmlns:a16="http://schemas.microsoft.com/office/drawing/2014/main" id="{C87BD99B-230D-4DC2-8E42-56929F855758}"/>
              </a:ext>
            </a:extLst>
          </p:cNvPr>
          <p:cNvSpPr txBox="1"/>
          <p:nvPr/>
        </p:nvSpPr>
        <p:spPr>
          <a:xfrm>
            <a:off x="5505440" y="9526"/>
            <a:ext cx="496829" cy="461665"/>
          </a:xfrm>
          <a:prstGeom prst="rect">
            <a:avLst/>
          </a:prstGeom>
          <a:solidFill>
            <a:srgbClr val="FFC000"/>
          </a:solidFill>
        </p:spPr>
        <p:txBody>
          <a:bodyPr wrap="square" rtlCol="0">
            <a:spAutoFit/>
          </a:bodyPr>
          <a:lstStyle/>
          <a:p>
            <a:pPr algn="ctr"/>
            <a:r>
              <a:rPr lang="en-GB" sz="2400" b="1" dirty="0"/>
              <a:t>2.</a:t>
            </a:r>
          </a:p>
        </p:txBody>
      </p:sp>
      <p:pic>
        <p:nvPicPr>
          <p:cNvPr id="9" name="Picture 8">
            <a:extLst>
              <a:ext uri="{FF2B5EF4-FFF2-40B4-BE49-F238E27FC236}">
                <a16:creationId xmlns:a16="http://schemas.microsoft.com/office/drawing/2014/main" id="{BAD1E39A-606F-B4EC-4786-2935218FCED9}"/>
              </a:ext>
            </a:extLst>
          </p:cNvPr>
          <p:cNvPicPr>
            <a:picLocks noChangeAspect="1"/>
          </p:cNvPicPr>
          <p:nvPr/>
        </p:nvPicPr>
        <p:blipFill>
          <a:blip r:embed="rId7"/>
          <a:stretch>
            <a:fillRect/>
          </a:stretch>
        </p:blipFill>
        <p:spPr>
          <a:xfrm>
            <a:off x="5981725" y="-11464"/>
            <a:ext cx="6204977" cy="6858000"/>
          </a:xfrm>
          <a:prstGeom prst="rect">
            <a:avLst/>
          </a:prstGeom>
        </p:spPr>
      </p:pic>
      <p:sp>
        <p:nvSpPr>
          <p:cNvPr id="3" name="TextBox 2">
            <a:extLst>
              <a:ext uri="{FF2B5EF4-FFF2-40B4-BE49-F238E27FC236}">
                <a16:creationId xmlns:a16="http://schemas.microsoft.com/office/drawing/2014/main" id="{7E9C7368-0910-9372-3DE2-CD706A117E43}"/>
              </a:ext>
            </a:extLst>
          </p:cNvPr>
          <p:cNvSpPr txBox="1"/>
          <p:nvPr/>
        </p:nvSpPr>
        <p:spPr>
          <a:xfrm>
            <a:off x="9608343" y="6425115"/>
            <a:ext cx="2590423" cy="400110"/>
          </a:xfrm>
          <a:prstGeom prst="rect">
            <a:avLst/>
          </a:prstGeom>
          <a:noFill/>
          <a:ln>
            <a:solidFill>
              <a:srgbClr val="002060"/>
            </a:solidFill>
          </a:ln>
        </p:spPr>
        <p:txBody>
          <a:bodyPr wrap="square" rtlCol="0">
            <a:spAutoFit/>
          </a:bodyPr>
          <a:lstStyle/>
          <a:p>
            <a:r>
              <a:rPr lang="en-GB" sz="2000" dirty="0"/>
              <a:t>File:./10MenuScript.sh</a:t>
            </a:r>
          </a:p>
        </p:txBody>
      </p:sp>
    </p:spTree>
    <p:extLst>
      <p:ext uri="{BB962C8B-B14F-4D97-AF65-F5344CB8AC3E}">
        <p14:creationId xmlns:p14="http://schemas.microsoft.com/office/powerpoint/2010/main" val="28954506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A98EBB8-0FBD-3AD8-663C-D8CFD840E0F1}"/>
              </a:ext>
            </a:extLst>
          </p:cNvPr>
          <p:cNvSpPr txBox="1">
            <a:spLocks/>
          </p:cNvSpPr>
          <p:nvPr/>
        </p:nvSpPr>
        <p:spPr>
          <a:xfrm>
            <a:off x="0" y="37054"/>
            <a:ext cx="9895951" cy="89505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a:solidFill>
                  <a:schemeClr val="bg1"/>
                </a:solidFill>
                <a:highlight>
                  <a:srgbClr val="800080"/>
                </a:highlight>
              </a:rPr>
              <a:t>Output: Sys. Admin Menu</a:t>
            </a:r>
            <a:endParaRPr lang="en-GB" sz="4800" dirty="0">
              <a:solidFill>
                <a:schemeClr val="bg1"/>
              </a:solidFill>
              <a:highlight>
                <a:srgbClr val="800080"/>
              </a:highlight>
            </a:endParaRPr>
          </a:p>
        </p:txBody>
      </p:sp>
      <p:pic>
        <p:nvPicPr>
          <p:cNvPr id="6" name="Picture 5" descr="A screen shot of a computer&#10;&#10;Description automatically generated">
            <a:extLst>
              <a:ext uri="{FF2B5EF4-FFF2-40B4-BE49-F238E27FC236}">
                <a16:creationId xmlns:a16="http://schemas.microsoft.com/office/drawing/2014/main" id="{D1D1798A-3B31-352C-062E-B55DE6F38891}"/>
              </a:ext>
            </a:extLst>
          </p:cNvPr>
          <p:cNvPicPr>
            <a:picLocks noChangeAspect="1"/>
          </p:cNvPicPr>
          <p:nvPr/>
        </p:nvPicPr>
        <p:blipFill>
          <a:blip r:embed="rId2"/>
          <a:stretch>
            <a:fillRect/>
          </a:stretch>
        </p:blipFill>
        <p:spPr>
          <a:xfrm>
            <a:off x="1911066" y="886463"/>
            <a:ext cx="8223752" cy="4460544"/>
          </a:xfrm>
          <a:prstGeom prst="rect">
            <a:avLst/>
          </a:prstGeom>
        </p:spPr>
      </p:pic>
      <p:sp>
        <p:nvSpPr>
          <p:cNvPr id="7" name="TextBox 6">
            <a:extLst>
              <a:ext uri="{FF2B5EF4-FFF2-40B4-BE49-F238E27FC236}">
                <a16:creationId xmlns:a16="http://schemas.microsoft.com/office/drawing/2014/main" id="{3DA3E9F6-DE33-B675-252E-071D3D51B451}"/>
              </a:ext>
            </a:extLst>
          </p:cNvPr>
          <p:cNvSpPr txBox="1"/>
          <p:nvPr/>
        </p:nvSpPr>
        <p:spPr>
          <a:xfrm>
            <a:off x="69578" y="5165364"/>
            <a:ext cx="6430337" cy="2062103"/>
          </a:xfrm>
          <a:prstGeom prst="rect">
            <a:avLst/>
          </a:prstGeom>
          <a:noFill/>
        </p:spPr>
        <p:txBody>
          <a:bodyPr wrap="square" rtlCol="0">
            <a:spAutoFit/>
          </a:bodyPr>
          <a:lstStyle/>
          <a:p>
            <a:r>
              <a:rPr lang="en-GB" sz="2400" dirty="0"/>
              <a:t>Bg.</a:t>
            </a:r>
          </a:p>
          <a:p>
            <a:pPr marL="342900" indent="-342900">
              <a:buFont typeface="Arial" panose="020B0604020202020204" pitchFamily="34" charset="0"/>
              <a:buChar char="•"/>
            </a:pPr>
            <a:r>
              <a:rPr lang="en-GB" sz="2000" dirty="0"/>
              <a:t>\e[1;33m = Sets the text colour to </a:t>
            </a:r>
            <a:r>
              <a:rPr lang="en-GB" sz="2000" b="1" dirty="0"/>
              <a:t>bold Yellow</a:t>
            </a:r>
            <a:r>
              <a:rPr lang="en-GB" sz="2000" dirty="0"/>
              <a:t>.</a:t>
            </a:r>
          </a:p>
          <a:p>
            <a:pPr marL="342900" indent="-342900">
              <a:buFont typeface="Arial" panose="020B0604020202020204" pitchFamily="34" charset="0"/>
              <a:buChar char="•"/>
            </a:pPr>
            <a:r>
              <a:rPr lang="en-GB" sz="2000" dirty="0"/>
              <a:t>\e[1m = </a:t>
            </a:r>
            <a:r>
              <a:rPr lang="en-GB" sz="2000" b="1" dirty="0"/>
              <a:t>Bolds</a:t>
            </a:r>
            <a:r>
              <a:rPr lang="en-GB" sz="2000" dirty="0"/>
              <a:t> the text.</a:t>
            </a:r>
          </a:p>
          <a:p>
            <a:pPr marL="342900" indent="-342900">
              <a:buFont typeface="Arial" panose="020B0604020202020204" pitchFamily="34" charset="0"/>
              <a:buChar char="•"/>
            </a:pPr>
            <a:r>
              <a:rPr lang="en-GB" sz="2000" dirty="0"/>
              <a:t>\e[4m = </a:t>
            </a:r>
            <a:r>
              <a:rPr lang="en-GB" sz="2000" u="sng" dirty="0"/>
              <a:t>Underlines</a:t>
            </a:r>
            <a:r>
              <a:rPr lang="en-GB" sz="2000" b="1" u="sng" dirty="0"/>
              <a:t> </a:t>
            </a:r>
            <a:r>
              <a:rPr lang="en-GB" sz="2000" dirty="0"/>
              <a:t>the text.</a:t>
            </a:r>
          </a:p>
          <a:p>
            <a:pPr marL="342900" indent="-342900">
              <a:buFont typeface="Arial" panose="020B0604020202020204" pitchFamily="34" charset="0"/>
              <a:buChar char="•"/>
            </a:pPr>
            <a:r>
              <a:rPr lang="en-GB" sz="2000" dirty="0"/>
              <a:t>\e[0m = is used to remove text formatting.</a:t>
            </a:r>
          </a:p>
          <a:p>
            <a:pPr marL="342900" indent="-342900">
              <a:buFont typeface="Arial" panose="020B0604020202020204" pitchFamily="34" charset="0"/>
              <a:buChar char="•"/>
            </a:pPr>
            <a:endParaRPr lang="en-GB" sz="2400" dirty="0"/>
          </a:p>
        </p:txBody>
      </p:sp>
      <p:pic>
        <p:nvPicPr>
          <p:cNvPr id="5" name="Picture 4" descr="Icon&#10;&#10;Description automatically generated">
            <a:extLst>
              <a:ext uri="{FF2B5EF4-FFF2-40B4-BE49-F238E27FC236}">
                <a16:creationId xmlns:a16="http://schemas.microsoft.com/office/drawing/2014/main" id="{148DA24D-BD33-A806-5F50-CF8AC759935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30740" y="37054"/>
            <a:ext cx="1900388" cy="1900388"/>
          </a:xfrm>
          <a:prstGeom prst="rect">
            <a:avLst/>
          </a:prstGeom>
        </p:spPr>
      </p:pic>
      <p:sp>
        <p:nvSpPr>
          <p:cNvPr id="8" name="TextBox 7">
            <a:extLst>
              <a:ext uri="{FF2B5EF4-FFF2-40B4-BE49-F238E27FC236}">
                <a16:creationId xmlns:a16="http://schemas.microsoft.com/office/drawing/2014/main" id="{64C9DA3C-CE2E-11EA-3AC8-00C568BF770D}"/>
              </a:ext>
            </a:extLst>
          </p:cNvPr>
          <p:cNvSpPr txBox="1"/>
          <p:nvPr/>
        </p:nvSpPr>
        <p:spPr>
          <a:xfrm>
            <a:off x="5162159" y="6420836"/>
            <a:ext cx="5621339" cy="400110"/>
          </a:xfrm>
          <a:prstGeom prst="rect">
            <a:avLst/>
          </a:prstGeom>
          <a:noFill/>
        </p:spPr>
        <p:txBody>
          <a:bodyPr wrap="square" rtlCol="0">
            <a:spAutoFit/>
          </a:bodyPr>
          <a:lstStyle/>
          <a:p>
            <a:r>
              <a:rPr lang="en-GB" sz="2000" dirty="0"/>
              <a:t>For further formatting options, please </a:t>
            </a:r>
            <a:r>
              <a:rPr lang="en-GB" sz="2000" dirty="0">
                <a:hlinkClick r:id="rId5"/>
              </a:rPr>
              <a:t>click-here</a:t>
            </a:r>
            <a:r>
              <a:rPr lang="en-GB" sz="2000" dirty="0"/>
              <a:t>.</a:t>
            </a:r>
          </a:p>
        </p:txBody>
      </p:sp>
    </p:spTree>
    <p:extLst>
      <p:ext uri="{BB962C8B-B14F-4D97-AF65-F5344CB8AC3E}">
        <p14:creationId xmlns:p14="http://schemas.microsoft.com/office/powerpoint/2010/main" val="14194779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49577" y="288476"/>
            <a:ext cx="10052855" cy="1141972"/>
          </a:xfrm>
        </p:spPr>
        <p:txBody>
          <a:bodyPr>
            <a:normAutofit fontScale="90000"/>
          </a:bodyPr>
          <a:lstStyle/>
          <a:p>
            <a:r>
              <a:rPr lang="en-GB" sz="5400" dirty="0">
                <a:solidFill>
                  <a:schemeClr val="bg1"/>
                </a:solidFill>
              </a:rPr>
              <a:t>Bg. </a:t>
            </a:r>
            <a:r>
              <a:rPr lang="en-GB" b="1" dirty="0">
                <a:solidFill>
                  <a:schemeClr val="bg1"/>
                </a:solidFill>
              </a:rPr>
              <a:t>Script description</a:t>
            </a:r>
            <a:r>
              <a:rPr lang="en-GB" dirty="0">
                <a:solidFill>
                  <a:schemeClr val="bg1"/>
                </a:solidFill>
              </a:rPr>
              <a:t>: Multiple-choice Menu</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4696" y="1668862"/>
            <a:ext cx="11502004" cy="5034606"/>
          </a:xfrm>
        </p:spPr>
        <p:txBody>
          <a:bodyPr>
            <a:noAutofit/>
          </a:bodyPr>
          <a:lstStyle/>
          <a:p>
            <a:pPr>
              <a:lnSpc>
                <a:spcPct val="100000"/>
              </a:lnSpc>
              <a:spcBef>
                <a:spcPts val="600"/>
              </a:spcBef>
              <a:spcAft>
                <a:spcPts val="600"/>
              </a:spcAft>
            </a:pPr>
            <a:r>
              <a:rPr lang="en-GB" dirty="0"/>
              <a:t>First, the main script calls the </a:t>
            </a:r>
            <a:r>
              <a:rPr lang="en-GB" b="1" dirty="0"/>
              <a:t>Menu function</a:t>
            </a:r>
            <a:r>
              <a:rPr lang="en-GB" dirty="0"/>
              <a:t> (located right at the end of the script) to </a:t>
            </a:r>
            <a:r>
              <a:rPr lang="en-GB" b="1" dirty="0"/>
              <a:t>echo out the Menu options </a:t>
            </a:r>
            <a:r>
              <a:rPr lang="en-GB" dirty="0"/>
              <a:t>to the user.</a:t>
            </a:r>
          </a:p>
          <a:p>
            <a:pPr>
              <a:lnSpc>
                <a:spcPct val="100000"/>
              </a:lnSpc>
              <a:spcBef>
                <a:spcPts val="600"/>
              </a:spcBef>
              <a:spcAft>
                <a:spcPts val="600"/>
              </a:spcAft>
            </a:pPr>
            <a:r>
              <a:rPr lang="en-GB" dirty="0"/>
              <a:t>The </a:t>
            </a:r>
            <a:r>
              <a:rPr lang="en-GB" b="1" dirty="0"/>
              <a:t>Menu function</a:t>
            </a:r>
            <a:r>
              <a:rPr lang="en-GB" dirty="0"/>
              <a:t> uses a </a:t>
            </a:r>
            <a:r>
              <a:rPr lang="en-GB" b="1" dirty="0"/>
              <a:t>read command</a:t>
            </a:r>
            <a:r>
              <a:rPr lang="en-GB" dirty="0"/>
              <a:t> to accept </a:t>
            </a:r>
            <a:r>
              <a:rPr lang="en-GB" b="1" dirty="0"/>
              <a:t>User input </a:t>
            </a:r>
            <a:r>
              <a:rPr lang="en-GB" dirty="0"/>
              <a:t>and a </a:t>
            </a:r>
            <a:r>
              <a:rPr lang="en-GB" b="1" dirty="0"/>
              <a:t>case statement </a:t>
            </a:r>
            <a:r>
              <a:rPr lang="en-GB" dirty="0"/>
              <a:t>to </a:t>
            </a:r>
            <a:r>
              <a:rPr lang="en-GB" b="1" dirty="0"/>
              <a:t>identity the number typed </a:t>
            </a:r>
            <a:r>
              <a:rPr lang="en-GB" dirty="0"/>
              <a:t>in by the user. The user’s option choice is stored in the </a:t>
            </a:r>
            <a:r>
              <a:rPr lang="en-GB" b="1" dirty="0"/>
              <a:t>$choice</a:t>
            </a:r>
            <a:r>
              <a:rPr lang="en-GB" dirty="0"/>
              <a:t> </a:t>
            </a:r>
            <a:r>
              <a:rPr lang="en-GB" b="1" dirty="0"/>
              <a:t>variable</a:t>
            </a:r>
            <a:r>
              <a:rPr lang="en-GB" dirty="0"/>
              <a:t>.</a:t>
            </a:r>
          </a:p>
          <a:p>
            <a:pPr>
              <a:lnSpc>
                <a:spcPct val="100000"/>
              </a:lnSpc>
              <a:spcBef>
                <a:spcPts val="600"/>
              </a:spcBef>
              <a:spcAft>
                <a:spcPts val="600"/>
              </a:spcAft>
            </a:pPr>
            <a:r>
              <a:rPr lang="en-GB" dirty="0"/>
              <a:t>The case then executes the corresponding </a:t>
            </a:r>
            <a:r>
              <a:rPr lang="en-GB" b="1" dirty="0"/>
              <a:t>function call.</a:t>
            </a:r>
            <a:endParaRPr lang="en-GB" dirty="0"/>
          </a:p>
          <a:p>
            <a:pPr>
              <a:lnSpc>
                <a:spcPct val="100000"/>
              </a:lnSpc>
              <a:spcBef>
                <a:spcPts val="600"/>
              </a:spcBef>
              <a:spcAft>
                <a:spcPts val="600"/>
              </a:spcAft>
            </a:pPr>
            <a:r>
              <a:rPr lang="en-GB" dirty="0"/>
              <a:t>Finally, </a:t>
            </a:r>
            <a:r>
              <a:rPr lang="en-GB" b="1" dirty="0"/>
              <a:t>the case code statements call the Menu function again </a:t>
            </a:r>
            <a:r>
              <a:rPr lang="en-GB" dirty="0"/>
              <a:t>to output the Menu options to choose from.</a:t>
            </a:r>
          </a:p>
        </p:txBody>
      </p:sp>
    </p:spTree>
    <p:extLst>
      <p:ext uri="{BB962C8B-B14F-4D97-AF65-F5344CB8AC3E}">
        <p14:creationId xmlns:p14="http://schemas.microsoft.com/office/powerpoint/2010/main" val="29817381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837CD-8BA6-651A-8C0B-F8B37E92E7A7}"/>
              </a:ext>
            </a:extLst>
          </p:cNvPr>
          <p:cNvSpPr txBox="1">
            <a:spLocks/>
          </p:cNvSpPr>
          <p:nvPr/>
        </p:nvSpPr>
        <p:spPr>
          <a:xfrm>
            <a:off x="0" y="0"/>
            <a:ext cx="12192000" cy="1033669"/>
          </a:xfrm>
          <a:prstGeom prst="rect">
            <a:avLst/>
          </a:prstGeom>
          <a:solidFill>
            <a:srgbClr val="002060"/>
          </a:solidFill>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bg1"/>
                </a:solidFill>
              </a:rPr>
              <a:t>Menu commands description</a:t>
            </a:r>
          </a:p>
        </p:txBody>
      </p:sp>
      <p:sp>
        <p:nvSpPr>
          <p:cNvPr id="3" name="Content Placeholder 2">
            <a:extLst>
              <a:ext uri="{FF2B5EF4-FFF2-40B4-BE49-F238E27FC236}">
                <a16:creationId xmlns:a16="http://schemas.microsoft.com/office/drawing/2014/main" id="{680F2E66-39A7-2C1F-7D90-F1143C1A9696}"/>
              </a:ext>
            </a:extLst>
          </p:cNvPr>
          <p:cNvSpPr txBox="1">
            <a:spLocks/>
          </p:cNvSpPr>
          <p:nvPr/>
        </p:nvSpPr>
        <p:spPr>
          <a:xfrm>
            <a:off x="135636" y="1168807"/>
            <a:ext cx="11732646" cy="503460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spcAft>
                <a:spcPts val="600"/>
              </a:spcAft>
            </a:pPr>
            <a:r>
              <a:rPr lang="en-GB">
                <a:solidFill>
                  <a:srgbClr val="202124"/>
                </a:solidFill>
              </a:rPr>
              <a:t>The </a:t>
            </a:r>
            <a:r>
              <a:rPr lang="en-GB" b="1">
                <a:solidFill>
                  <a:srgbClr val="202124"/>
                </a:solidFill>
                <a:highlight>
                  <a:srgbClr val="FFFF00"/>
                </a:highlight>
              </a:rPr>
              <a:t>free</a:t>
            </a:r>
            <a:r>
              <a:rPr lang="en-GB">
                <a:solidFill>
                  <a:srgbClr val="202124"/>
                </a:solidFill>
              </a:rPr>
              <a:t> command in the </a:t>
            </a:r>
            <a:r>
              <a:rPr lang="en-GB" b="1">
                <a:solidFill>
                  <a:srgbClr val="202124"/>
                </a:solidFill>
              </a:rPr>
              <a:t>memory_usage() function </a:t>
            </a:r>
            <a:r>
              <a:rPr lang="en-GB">
                <a:solidFill>
                  <a:srgbClr val="202124"/>
                </a:solidFill>
              </a:rPr>
              <a:t>checks the</a:t>
            </a:r>
            <a:r>
              <a:rPr lang="en-GB" b="1">
                <a:solidFill>
                  <a:srgbClr val="202124"/>
                </a:solidFill>
              </a:rPr>
              <a:t> memory usage</a:t>
            </a:r>
            <a:r>
              <a:rPr lang="en-GB">
                <a:solidFill>
                  <a:srgbClr val="202124"/>
                </a:solidFill>
              </a:rPr>
              <a:t> on a </a:t>
            </a:r>
            <a:r>
              <a:rPr lang="en-GB" b="1">
                <a:solidFill>
                  <a:srgbClr val="202124"/>
                </a:solidFill>
              </a:rPr>
              <a:t>linux system. </a:t>
            </a:r>
          </a:p>
          <a:p>
            <a:pPr>
              <a:lnSpc>
                <a:spcPct val="100000"/>
              </a:lnSpc>
              <a:spcBef>
                <a:spcPts val="0"/>
              </a:spcBef>
              <a:spcAft>
                <a:spcPts val="600"/>
              </a:spcAft>
            </a:pPr>
            <a:r>
              <a:rPr lang="en-GB">
                <a:solidFill>
                  <a:srgbClr val="202124"/>
                </a:solidFill>
              </a:rPr>
              <a:t>We use the </a:t>
            </a:r>
            <a:r>
              <a:rPr lang="en-GB" b="1">
                <a:solidFill>
                  <a:srgbClr val="202124"/>
                </a:solidFill>
                <a:highlight>
                  <a:srgbClr val="FFFF00"/>
                </a:highlight>
              </a:rPr>
              <a:t>htop</a:t>
            </a:r>
            <a:r>
              <a:rPr lang="en-GB">
                <a:solidFill>
                  <a:srgbClr val="202124"/>
                </a:solidFill>
              </a:rPr>
              <a:t> command in the </a:t>
            </a:r>
            <a:r>
              <a:rPr lang="en-GB" b="1">
                <a:solidFill>
                  <a:srgbClr val="202124"/>
                </a:solidFill>
              </a:rPr>
              <a:t>proc_and_cpu() function </a:t>
            </a:r>
            <a:r>
              <a:rPr lang="en-GB">
                <a:solidFill>
                  <a:srgbClr val="202124"/>
                </a:solidFill>
              </a:rPr>
              <a:t>to </a:t>
            </a:r>
            <a:r>
              <a:rPr lang="en-GB" b="1">
                <a:solidFill>
                  <a:srgbClr val="202124"/>
                </a:solidFill>
              </a:rPr>
              <a:t>show system activity </a:t>
            </a:r>
            <a:r>
              <a:rPr lang="en-GB">
                <a:solidFill>
                  <a:srgbClr val="202124"/>
                </a:solidFill>
              </a:rPr>
              <a:t>including </a:t>
            </a:r>
            <a:r>
              <a:rPr lang="en-GB" b="1">
                <a:solidFill>
                  <a:srgbClr val="202124"/>
                </a:solidFill>
              </a:rPr>
              <a:t>CPU &amp; Memory usage </a:t>
            </a:r>
            <a:r>
              <a:rPr lang="en-GB">
                <a:solidFill>
                  <a:srgbClr val="202124"/>
                </a:solidFill>
              </a:rPr>
              <a:t>and a list of the processes running.</a:t>
            </a:r>
          </a:p>
          <a:p>
            <a:pPr>
              <a:lnSpc>
                <a:spcPct val="100000"/>
              </a:lnSpc>
              <a:spcBef>
                <a:spcPts val="0"/>
              </a:spcBef>
              <a:spcAft>
                <a:spcPts val="600"/>
              </a:spcAft>
            </a:pPr>
            <a:r>
              <a:rPr lang="en-GB"/>
              <a:t>We use the </a:t>
            </a:r>
            <a:r>
              <a:rPr lang="en-GB" b="1">
                <a:highlight>
                  <a:srgbClr val="FFFF00"/>
                </a:highlight>
              </a:rPr>
              <a:t>cat</a:t>
            </a:r>
            <a:r>
              <a:rPr lang="en-GB">
                <a:highlight>
                  <a:srgbClr val="FFFF00"/>
                </a:highlight>
              </a:rPr>
              <a:t> </a:t>
            </a:r>
            <a:r>
              <a:rPr lang="en-GB" b="1">
                <a:highlight>
                  <a:srgbClr val="FFFF00"/>
                </a:highlight>
              </a:rPr>
              <a:t>/proc/net/tcp </a:t>
            </a:r>
            <a:r>
              <a:rPr lang="en-GB"/>
              <a:t>command </a:t>
            </a:r>
            <a:r>
              <a:rPr lang="en-GB">
                <a:solidFill>
                  <a:srgbClr val="202124"/>
                </a:solidFill>
              </a:rPr>
              <a:t>in the </a:t>
            </a:r>
            <a:r>
              <a:rPr lang="en-GB" b="1">
                <a:solidFill>
                  <a:srgbClr val="202124"/>
                </a:solidFill>
              </a:rPr>
              <a:t>tcp_usage() function </a:t>
            </a:r>
            <a:r>
              <a:rPr lang="en-GB">
                <a:solidFill>
                  <a:srgbClr val="202124"/>
                </a:solidFill>
              </a:rPr>
              <a:t>to </a:t>
            </a:r>
            <a:r>
              <a:rPr lang="en-GB" b="1"/>
              <a:t>output the current TCP connections </a:t>
            </a:r>
            <a:r>
              <a:rPr lang="en-GB"/>
              <a:t>from the </a:t>
            </a:r>
            <a:r>
              <a:rPr lang="en-GB" b="1"/>
              <a:t>/proc/net/tcp file</a:t>
            </a:r>
            <a:r>
              <a:rPr lang="en-GB"/>
              <a:t>.</a:t>
            </a:r>
          </a:p>
          <a:p>
            <a:pPr>
              <a:lnSpc>
                <a:spcPct val="100000"/>
              </a:lnSpc>
              <a:spcBef>
                <a:spcPts val="0"/>
              </a:spcBef>
              <a:spcAft>
                <a:spcPts val="600"/>
              </a:spcAft>
            </a:pPr>
            <a:r>
              <a:rPr lang="en-GB">
                <a:solidFill>
                  <a:srgbClr val="202124"/>
                </a:solidFill>
              </a:rPr>
              <a:t>We use the </a:t>
            </a:r>
            <a:r>
              <a:rPr lang="en-GB" b="1">
                <a:solidFill>
                  <a:srgbClr val="202124"/>
                </a:solidFill>
                <a:highlight>
                  <a:srgbClr val="FFFF00"/>
                </a:highlight>
              </a:rPr>
              <a:t>uname</a:t>
            </a:r>
            <a:r>
              <a:rPr lang="en-GB">
                <a:solidFill>
                  <a:srgbClr val="202124"/>
                </a:solidFill>
              </a:rPr>
              <a:t> command (short for Unix name) in the </a:t>
            </a:r>
            <a:r>
              <a:rPr lang="en-GB" b="1">
                <a:solidFill>
                  <a:srgbClr val="202124"/>
                </a:solidFill>
              </a:rPr>
              <a:t>kernel_usage() function </a:t>
            </a:r>
            <a:r>
              <a:rPr lang="en-GB">
                <a:solidFill>
                  <a:srgbClr val="202124"/>
                </a:solidFill>
              </a:rPr>
              <a:t>to</a:t>
            </a:r>
            <a:r>
              <a:rPr lang="en-GB" b="1">
                <a:solidFill>
                  <a:srgbClr val="202124"/>
                </a:solidFill>
              </a:rPr>
              <a:t> </a:t>
            </a:r>
            <a:r>
              <a:rPr lang="en-GB">
                <a:solidFill>
                  <a:srgbClr val="202124"/>
                </a:solidFill>
              </a:rPr>
              <a:t>output</a:t>
            </a:r>
            <a:r>
              <a:rPr lang="en-GB" b="1">
                <a:solidFill>
                  <a:srgbClr val="202124"/>
                </a:solidFill>
              </a:rPr>
              <a:t> </a:t>
            </a:r>
            <a:r>
              <a:rPr lang="en-GB">
                <a:solidFill>
                  <a:srgbClr val="202124"/>
                </a:solidFill>
              </a:rPr>
              <a:t>the </a:t>
            </a:r>
            <a:r>
              <a:rPr lang="en-GB" b="1">
                <a:solidFill>
                  <a:srgbClr val="202124"/>
                </a:solidFill>
              </a:rPr>
              <a:t>name &amp; version of the computer and OS.</a:t>
            </a:r>
          </a:p>
          <a:p>
            <a:pPr lvl="1">
              <a:lnSpc>
                <a:spcPct val="100000"/>
              </a:lnSpc>
              <a:spcBef>
                <a:spcPts val="0"/>
              </a:spcBef>
              <a:spcAft>
                <a:spcPts val="600"/>
              </a:spcAft>
            </a:pPr>
            <a:r>
              <a:rPr lang="en-GB">
                <a:solidFill>
                  <a:srgbClr val="202124"/>
                </a:solidFill>
              </a:rPr>
              <a:t>-s = Kernel name, -v = Kernel version &amp; kernel build version, -r = Kernel release number</a:t>
            </a:r>
          </a:p>
          <a:p>
            <a:pPr>
              <a:lnSpc>
                <a:spcPct val="100000"/>
              </a:lnSpc>
              <a:spcBef>
                <a:spcPts val="0"/>
              </a:spcBef>
              <a:spcAft>
                <a:spcPts val="600"/>
              </a:spcAft>
            </a:pPr>
            <a:r>
              <a:rPr lang="en-GB"/>
              <a:t>We use the </a:t>
            </a:r>
            <a:r>
              <a:rPr lang="en-GB" b="1">
                <a:highlight>
                  <a:srgbClr val="FFFF00"/>
                </a:highlight>
              </a:rPr>
              <a:t>w</a:t>
            </a:r>
            <a:r>
              <a:rPr lang="en-GB" b="1"/>
              <a:t> command </a:t>
            </a:r>
            <a:r>
              <a:rPr lang="en-GB">
                <a:solidFill>
                  <a:srgbClr val="202124"/>
                </a:solidFill>
              </a:rPr>
              <a:t>in the </a:t>
            </a:r>
            <a:r>
              <a:rPr lang="en-GB" b="1">
                <a:solidFill>
                  <a:srgbClr val="202124"/>
                </a:solidFill>
              </a:rPr>
              <a:t>WhoWhyWhat() function </a:t>
            </a:r>
            <a:r>
              <a:rPr lang="en-GB"/>
              <a:t>to </a:t>
            </a:r>
            <a:r>
              <a:rPr lang="en-GB">
                <a:solidFill>
                  <a:srgbClr val="202124"/>
                </a:solidFill>
              </a:rPr>
              <a:t>provide a summary of each user who is logged into the system, what each user is doing, and what load their activity is putting on the system.</a:t>
            </a:r>
            <a:endParaRPr lang="en-GB"/>
          </a:p>
          <a:p>
            <a:pPr>
              <a:lnSpc>
                <a:spcPct val="100000"/>
              </a:lnSpc>
              <a:spcBef>
                <a:spcPts val="600"/>
              </a:spcBef>
              <a:spcAft>
                <a:spcPts val="600"/>
              </a:spcAft>
            </a:pPr>
            <a:endParaRPr lang="en-GB" sz="3200" dirty="0"/>
          </a:p>
        </p:txBody>
      </p:sp>
    </p:spTree>
    <p:extLst>
      <p:ext uri="{BB962C8B-B14F-4D97-AF65-F5344CB8AC3E}">
        <p14:creationId xmlns:p14="http://schemas.microsoft.com/office/powerpoint/2010/main" val="10967708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79291B-409F-D922-AB1C-B94321843A4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CCD78F-E8B7-996D-98DE-E898F8B9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EBF143-49C9-9E6F-AD0C-A90B89B32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1666199-C96D-4A42-4217-9247C1F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5C39308-9176-F19D-CB74-FA1C6DC34A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F9B0455-C2B3-BFDD-7E9D-AF1F4FF7EC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4A3C1-46B1-47E1-66B5-62AE38B7770C}"/>
              </a:ext>
            </a:extLst>
          </p:cNvPr>
          <p:cNvSpPr>
            <a:spLocks noGrp="1"/>
          </p:cNvSpPr>
          <p:nvPr>
            <p:ph type="title"/>
          </p:nvPr>
        </p:nvSpPr>
        <p:spPr>
          <a:xfrm>
            <a:off x="531774" y="278535"/>
            <a:ext cx="9895951" cy="1033669"/>
          </a:xfrm>
        </p:spPr>
        <p:txBody>
          <a:bodyPr>
            <a:normAutofit/>
          </a:bodyPr>
          <a:lstStyle/>
          <a:p>
            <a:r>
              <a:rPr lang="en-GB" sz="5400" b="1" dirty="0">
                <a:solidFill>
                  <a:schemeClr val="bg1"/>
                </a:solidFill>
              </a:rPr>
              <a:t>Bg. </a:t>
            </a:r>
            <a:r>
              <a:rPr lang="en-GB" b="1" dirty="0" err="1">
                <a:solidFill>
                  <a:schemeClr val="bg1"/>
                </a:solidFill>
              </a:rPr>
              <a:t>Tcp</a:t>
            </a:r>
            <a:r>
              <a:rPr lang="en-GB" b="1" dirty="0">
                <a:solidFill>
                  <a:schemeClr val="bg1"/>
                </a:solidFill>
              </a:rPr>
              <a:t> header output</a:t>
            </a:r>
          </a:p>
        </p:txBody>
      </p:sp>
      <p:sp>
        <p:nvSpPr>
          <p:cNvPr id="15" name="Content Placeholder 2">
            <a:extLst>
              <a:ext uri="{FF2B5EF4-FFF2-40B4-BE49-F238E27FC236}">
                <a16:creationId xmlns:a16="http://schemas.microsoft.com/office/drawing/2014/main" id="{DDC7A097-12EE-44EE-C368-6C0194EE60F8}"/>
              </a:ext>
            </a:extLst>
          </p:cNvPr>
          <p:cNvSpPr>
            <a:spLocks noGrp="1"/>
          </p:cNvSpPr>
          <p:nvPr>
            <p:ph idx="1"/>
          </p:nvPr>
        </p:nvSpPr>
        <p:spPr>
          <a:xfrm>
            <a:off x="185642" y="1597432"/>
            <a:ext cx="11732646" cy="5034606"/>
          </a:xfrm>
        </p:spPr>
        <p:txBody>
          <a:bodyPr>
            <a:noAutofit/>
          </a:bodyPr>
          <a:lstStyle/>
          <a:p>
            <a:pPr>
              <a:lnSpc>
                <a:spcPct val="100000"/>
              </a:lnSpc>
              <a:spcBef>
                <a:spcPts val="0"/>
              </a:spcBef>
              <a:spcAft>
                <a:spcPts val="600"/>
              </a:spcAft>
            </a:pPr>
            <a:r>
              <a:rPr lang="en-US" dirty="0">
                <a:solidFill>
                  <a:srgbClr val="202124"/>
                </a:solidFill>
              </a:rPr>
              <a:t>/proc/net/</a:t>
            </a:r>
            <a:r>
              <a:rPr lang="en-US" dirty="0" err="1">
                <a:solidFill>
                  <a:srgbClr val="202124"/>
                </a:solidFill>
              </a:rPr>
              <a:t>tcp</a:t>
            </a:r>
            <a:r>
              <a:rPr lang="en-US" dirty="0">
                <a:solidFill>
                  <a:srgbClr val="202124"/>
                </a:solidFill>
              </a:rPr>
              <a:t> is a kernel‑provided snapshot of all IPv4 TCP sockets on your machine. Each line is one socket (listening or connected).</a:t>
            </a:r>
          </a:p>
          <a:p>
            <a:pPr>
              <a:lnSpc>
                <a:spcPct val="100000"/>
              </a:lnSpc>
              <a:spcBef>
                <a:spcPts val="0"/>
              </a:spcBef>
              <a:spcAft>
                <a:spcPts val="600"/>
              </a:spcAft>
            </a:pPr>
            <a:r>
              <a:rPr lang="en-GB" sz="3200" dirty="0"/>
              <a:t>You may see this header:</a:t>
            </a:r>
          </a:p>
          <a:p>
            <a:pPr lvl="1">
              <a:lnSpc>
                <a:spcPct val="100000"/>
              </a:lnSpc>
              <a:spcBef>
                <a:spcPts val="0"/>
              </a:spcBef>
              <a:spcAft>
                <a:spcPts val="600"/>
              </a:spcAft>
            </a:pPr>
            <a:r>
              <a:rPr lang="en-GB" sz="2800" b="1" dirty="0" err="1"/>
              <a:t>sl</a:t>
            </a:r>
            <a:r>
              <a:rPr lang="en-GB" sz="2800" b="1" dirty="0"/>
              <a:t>  </a:t>
            </a:r>
            <a:r>
              <a:rPr lang="en-GB" sz="2800" b="1" dirty="0" err="1"/>
              <a:t>local_address</a:t>
            </a:r>
            <a:r>
              <a:rPr lang="en-GB" sz="2800" b="1" dirty="0"/>
              <a:t> </a:t>
            </a:r>
            <a:r>
              <a:rPr lang="en-GB" sz="2800" b="1" dirty="0" err="1"/>
              <a:t>rem_address</a:t>
            </a:r>
            <a:r>
              <a:rPr lang="en-GB" sz="2800" b="1" dirty="0"/>
              <a:t>   </a:t>
            </a:r>
            <a:r>
              <a:rPr lang="en-GB" sz="2800" b="1" dirty="0" err="1"/>
              <a:t>st</a:t>
            </a:r>
            <a:r>
              <a:rPr lang="en-GB" sz="2800" b="1" dirty="0"/>
              <a:t> </a:t>
            </a:r>
            <a:r>
              <a:rPr lang="en-GB" sz="2800" b="1" dirty="0" err="1"/>
              <a:t>tx_queue</a:t>
            </a:r>
            <a:r>
              <a:rPr lang="en-GB" sz="2800" b="1" dirty="0"/>
              <a:t> </a:t>
            </a:r>
            <a:r>
              <a:rPr lang="en-GB" sz="2800" b="1" dirty="0" err="1"/>
              <a:t>rx_queue</a:t>
            </a:r>
            <a:r>
              <a:rPr lang="en-GB" sz="2800" b="1" dirty="0"/>
              <a:t> tr tm-&gt;when </a:t>
            </a:r>
            <a:r>
              <a:rPr lang="en-GB" sz="2800" b="1" dirty="0" err="1"/>
              <a:t>retrnsmt</a:t>
            </a:r>
            <a:r>
              <a:rPr lang="en-GB" sz="2800" b="1" dirty="0"/>
              <a:t>   </a:t>
            </a:r>
            <a:r>
              <a:rPr lang="en-GB" sz="2800" b="1" dirty="0" err="1"/>
              <a:t>uid</a:t>
            </a:r>
            <a:r>
              <a:rPr lang="en-GB" sz="2800" b="1" dirty="0"/>
              <a:t>  timeout </a:t>
            </a:r>
            <a:r>
              <a:rPr lang="en-GB" sz="2800" b="1" dirty="0" err="1"/>
              <a:t>inode</a:t>
            </a:r>
            <a:endParaRPr lang="en-GB" sz="2800" b="1" dirty="0"/>
          </a:p>
          <a:p>
            <a:pPr lvl="1">
              <a:lnSpc>
                <a:spcPct val="100000"/>
              </a:lnSpc>
              <a:spcBef>
                <a:spcPts val="0"/>
              </a:spcBef>
              <a:spcAft>
                <a:spcPts val="600"/>
              </a:spcAft>
            </a:pPr>
            <a:r>
              <a:rPr lang="en-US" sz="2800" dirty="0"/>
              <a:t>If you see only the header row names above and no other lines, it means you currently have no active TCP connections, and no processes are listening on TCP ports at that moment.</a:t>
            </a:r>
          </a:p>
          <a:p>
            <a:pPr lvl="1">
              <a:lnSpc>
                <a:spcPct val="100000"/>
              </a:lnSpc>
              <a:spcBef>
                <a:spcPts val="0"/>
              </a:spcBef>
              <a:spcAft>
                <a:spcPts val="600"/>
              </a:spcAft>
            </a:pPr>
            <a:r>
              <a:rPr lang="en-US" sz="2800" dirty="0"/>
              <a:t>This is normal on VM containers, minimal servers, containers, or systems with no network‑active services.</a:t>
            </a:r>
            <a:endParaRPr lang="en-GB" sz="2800" dirty="0"/>
          </a:p>
          <a:p>
            <a:pPr>
              <a:lnSpc>
                <a:spcPct val="100000"/>
              </a:lnSpc>
              <a:spcBef>
                <a:spcPts val="0"/>
              </a:spcBef>
              <a:spcAft>
                <a:spcPts val="600"/>
              </a:spcAft>
            </a:pPr>
            <a:endParaRPr lang="en-GB" sz="3200" dirty="0"/>
          </a:p>
        </p:txBody>
      </p:sp>
    </p:spTree>
    <p:extLst>
      <p:ext uri="{BB962C8B-B14F-4D97-AF65-F5344CB8AC3E}">
        <p14:creationId xmlns:p14="http://schemas.microsoft.com/office/powerpoint/2010/main" val="31446945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A9FAC6-6285-6231-4E2E-B53B4EF7301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D49520-651F-13BF-7B84-01722BC46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6DCBDC7-423B-36FA-1279-EC71F5E9C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980F4B9-8F87-E2CF-B0B6-5DA7373FB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8DA7ED0-6D45-B3FF-7641-2B72CBB3E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E634D5-5873-68A2-2427-AF5DFC007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99765A-3AFF-7659-94F9-ABDA2AE2165A}"/>
              </a:ext>
            </a:extLst>
          </p:cNvPr>
          <p:cNvSpPr>
            <a:spLocks noGrp="1"/>
          </p:cNvSpPr>
          <p:nvPr>
            <p:ph type="title"/>
          </p:nvPr>
        </p:nvSpPr>
        <p:spPr>
          <a:xfrm>
            <a:off x="531774" y="278535"/>
            <a:ext cx="9895951" cy="1033669"/>
          </a:xfrm>
        </p:spPr>
        <p:txBody>
          <a:bodyPr>
            <a:normAutofit/>
          </a:bodyPr>
          <a:lstStyle/>
          <a:p>
            <a:r>
              <a:rPr lang="en-GB" sz="5400" b="1" dirty="0">
                <a:solidFill>
                  <a:schemeClr val="bg1"/>
                </a:solidFill>
              </a:rPr>
              <a:t>Bg. </a:t>
            </a:r>
            <a:r>
              <a:rPr lang="en-GB" b="1" dirty="0" err="1">
                <a:solidFill>
                  <a:schemeClr val="bg1"/>
                </a:solidFill>
              </a:rPr>
              <a:t>Tcp</a:t>
            </a:r>
            <a:r>
              <a:rPr lang="en-GB" b="1" dirty="0">
                <a:solidFill>
                  <a:schemeClr val="bg1"/>
                </a:solidFill>
              </a:rPr>
              <a:t> header output example</a:t>
            </a:r>
          </a:p>
        </p:txBody>
      </p:sp>
      <p:sp>
        <p:nvSpPr>
          <p:cNvPr id="15" name="Content Placeholder 2">
            <a:extLst>
              <a:ext uri="{FF2B5EF4-FFF2-40B4-BE49-F238E27FC236}">
                <a16:creationId xmlns:a16="http://schemas.microsoft.com/office/drawing/2014/main" id="{86F4BAB9-19DD-27CC-6284-B2A4EEB7312B}"/>
              </a:ext>
            </a:extLst>
          </p:cNvPr>
          <p:cNvSpPr>
            <a:spLocks noGrp="1"/>
          </p:cNvSpPr>
          <p:nvPr>
            <p:ph idx="1"/>
          </p:nvPr>
        </p:nvSpPr>
        <p:spPr>
          <a:xfrm>
            <a:off x="229677" y="1645123"/>
            <a:ext cx="11732646" cy="5034606"/>
          </a:xfrm>
        </p:spPr>
        <p:txBody>
          <a:bodyPr>
            <a:noAutofit/>
          </a:bodyPr>
          <a:lstStyle/>
          <a:p>
            <a:pPr>
              <a:lnSpc>
                <a:spcPct val="100000"/>
              </a:lnSpc>
              <a:spcBef>
                <a:spcPts val="0"/>
              </a:spcBef>
              <a:spcAft>
                <a:spcPts val="600"/>
              </a:spcAft>
            </a:pPr>
            <a:r>
              <a:rPr lang="en-US" sz="2000" dirty="0">
                <a:solidFill>
                  <a:srgbClr val="202124"/>
                </a:solidFill>
              </a:rPr>
              <a:t>Example single TCP entry:</a:t>
            </a:r>
          </a:p>
          <a:p>
            <a:pPr lvl="1">
              <a:lnSpc>
                <a:spcPct val="100000"/>
              </a:lnSpc>
              <a:spcBef>
                <a:spcPts val="0"/>
              </a:spcBef>
              <a:spcAft>
                <a:spcPts val="600"/>
              </a:spcAft>
            </a:pPr>
            <a:r>
              <a:rPr lang="en-US" sz="2000" dirty="0">
                <a:solidFill>
                  <a:srgbClr val="202124"/>
                </a:solidFill>
              </a:rPr>
              <a:t>0: 0100007F:1F90 0200000A:1770 01 00000000:00000000 00 00000000 00000000 1000 0 12345</a:t>
            </a:r>
          </a:p>
          <a:p>
            <a:pPr>
              <a:lnSpc>
                <a:spcPct val="100000"/>
              </a:lnSpc>
              <a:spcBef>
                <a:spcPts val="0"/>
              </a:spcBef>
              <a:spcAft>
                <a:spcPts val="600"/>
              </a:spcAft>
            </a:pPr>
            <a:r>
              <a:rPr lang="en-US" sz="2000" dirty="0" err="1">
                <a:solidFill>
                  <a:srgbClr val="202124"/>
                </a:solidFill>
              </a:rPr>
              <a:t>local_address</a:t>
            </a:r>
            <a:r>
              <a:rPr lang="en-US" sz="2000" dirty="0">
                <a:solidFill>
                  <a:srgbClr val="202124"/>
                </a:solidFill>
              </a:rPr>
              <a:t> / </a:t>
            </a:r>
            <a:r>
              <a:rPr lang="en-US" sz="2000" dirty="0" err="1">
                <a:solidFill>
                  <a:srgbClr val="202124"/>
                </a:solidFill>
              </a:rPr>
              <a:t>rem_address</a:t>
            </a:r>
            <a:r>
              <a:rPr lang="en-US" sz="2000" dirty="0">
                <a:solidFill>
                  <a:srgbClr val="202124"/>
                </a:solidFill>
              </a:rPr>
              <a:t> – local and remote </a:t>
            </a:r>
            <a:r>
              <a:rPr lang="en-US" sz="2000" dirty="0" err="1">
                <a:solidFill>
                  <a:srgbClr val="202124"/>
                </a:solidFill>
              </a:rPr>
              <a:t>IP:port</a:t>
            </a:r>
            <a:r>
              <a:rPr lang="en-US" sz="2000" dirty="0">
                <a:solidFill>
                  <a:srgbClr val="202124"/>
                </a:solidFill>
              </a:rPr>
              <a:t> in hex</a:t>
            </a:r>
          </a:p>
          <a:p>
            <a:pPr>
              <a:lnSpc>
                <a:spcPct val="100000"/>
              </a:lnSpc>
              <a:spcBef>
                <a:spcPts val="0"/>
              </a:spcBef>
              <a:spcAft>
                <a:spcPts val="600"/>
              </a:spcAft>
            </a:pPr>
            <a:r>
              <a:rPr lang="en-US" sz="2000" dirty="0">
                <a:solidFill>
                  <a:srgbClr val="202124"/>
                </a:solidFill>
              </a:rPr>
              <a:t>Example: 0100007F:1F90 = 127.0.0.1:8080. … 0100007F = this is the IP address in hex</a:t>
            </a:r>
          </a:p>
          <a:p>
            <a:pPr>
              <a:lnSpc>
                <a:spcPct val="100000"/>
              </a:lnSpc>
              <a:spcBef>
                <a:spcPts val="0"/>
              </a:spcBef>
              <a:spcAft>
                <a:spcPts val="600"/>
              </a:spcAft>
            </a:pPr>
            <a:r>
              <a:rPr lang="en-US" sz="2000" dirty="0" err="1">
                <a:solidFill>
                  <a:srgbClr val="202124"/>
                </a:solidFill>
              </a:rPr>
              <a:t>st</a:t>
            </a:r>
            <a:r>
              <a:rPr lang="en-US" sz="2000" dirty="0">
                <a:solidFill>
                  <a:srgbClr val="202124"/>
                </a:solidFill>
              </a:rPr>
              <a:t> (state) – TCP state as a hex code: Example: 01 = ESTABLISHED</a:t>
            </a:r>
          </a:p>
          <a:p>
            <a:pPr>
              <a:lnSpc>
                <a:spcPct val="100000"/>
              </a:lnSpc>
              <a:spcBef>
                <a:spcPts val="0"/>
              </a:spcBef>
              <a:spcAft>
                <a:spcPts val="600"/>
              </a:spcAft>
            </a:pPr>
            <a:r>
              <a:rPr lang="en-US" sz="2000" dirty="0" err="1">
                <a:solidFill>
                  <a:srgbClr val="202124"/>
                </a:solidFill>
              </a:rPr>
              <a:t>tx_queue</a:t>
            </a:r>
            <a:r>
              <a:rPr lang="en-US" sz="2000" dirty="0">
                <a:solidFill>
                  <a:srgbClr val="202124"/>
                </a:solidFill>
              </a:rPr>
              <a:t> / </a:t>
            </a:r>
            <a:r>
              <a:rPr lang="en-US" sz="2000" dirty="0" err="1">
                <a:solidFill>
                  <a:srgbClr val="202124"/>
                </a:solidFill>
              </a:rPr>
              <a:t>rx_queue</a:t>
            </a:r>
            <a:r>
              <a:rPr lang="en-US" sz="2000" dirty="0">
                <a:solidFill>
                  <a:srgbClr val="202124"/>
                </a:solidFill>
              </a:rPr>
              <a:t> – bytes waiting to send / waiting to be read</a:t>
            </a:r>
          </a:p>
          <a:p>
            <a:pPr marL="0" indent="0">
              <a:lnSpc>
                <a:spcPct val="100000"/>
              </a:lnSpc>
              <a:spcBef>
                <a:spcPts val="0"/>
              </a:spcBef>
              <a:spcAft>
                <a:spcPts val="600"/>
              </a:spcAft>
              <a:buNone/>
            </a:pPr>
            <a:r>
              <a:rPr lang="en-US" sz="2000" dirty="0">
                <a:solidFill>
                  <a:srgbClr val="202124"/>
                </a:solidFill>
              </a:rPr>
              <a:t>Example: 00000000:00000000 → no backlog</a:t>
            </a:r>
          </a:p>
          <a:p>
            <a:pPr>
              <a:lnSpc>
                <a:spcPct val="100000"/>
              </a:lnSpc>
              <a:spcBef>
                <a:spcPts val="0"/>
              </a:spcBef>
              <a:spcAft>
                <a:spcPts val="600"/>
              </a:spcAft>
            </a:pPr>
            <a:r>
              <a:rPr lang="en-US" sz="2000" dirty="0">
                <a:solidFill>
                  <a:srgbClr val="202124"/>
                </a:solidFill>
              </a:rPr>
              <a:t>tr / tm-&gt;when – active TCP timer and time until it fires. </a:t>
            </a:r>
          </a:p>
          <a:p>
            <a:pPr>
              <a:lnSpc>
                <a:spcPct val="100000"/>
              </a:lnSpc>
              <a:spcBef>
                <a:spcPts val="0"/>
              </a:spcBef>
              <a:spcAft>
                <a:spcPts val="600"/>
              </a:spcAft>
            </a:pPr>
            <a:r>
              <a:rPr lang="en-US" sz="2000" dirty="0">
                <a:solidFill>
                  <a:srgbClr val="202124"/>
                </a:solidFill>
              </a:rPr>
              <a:t>Example: 00 00000000 = no timer running</a:t>
            </a:r>
          </a:p>
          <a:p>
            <a:pPr>
              <a:lnSpc>
                <a:spcPct val="100000"/>
              </a:lnSpc>
              <a:spcBef>
                <a:spcPts val="0"/>
              </a:spcBef>
              <a:spcAft>
                <a:spcPts val="600"/>
              </a:spcAft>
            </a:pPr>
            <a:r>
              <a:rPr lang="en-US" sz="2000" dirty="0" err="1">
                <a:solidFill>
                  <a:srgbClr val="202124"/>
                </a:solidFill>
              </a:rPr>
              <a:t>retrnsmt</a:t>
            </a:r>
            <a:r>
              <a:rPr lang="en-US" sz="2000" dirty="0">
                <a:solidFill>
                  <a:srgbClr val="202124"/>
                </a:solidFill>
              </a:rPr>
              <a:t> – current retransmission counter. </a:t>
            </a:r>
          </a:p>
          <a:p>
            <a:pPr>
              <a:lnSpc>
                <a:spcPct val="100000"/>
              </a:lnSpc>
              <a:spcBef>
                <a:spcPts val="0"/>
              </a:spcBef>
              <a:spcAft>
                <a:spcPts val="600"/>
              </a:spcAft>
            </a:pPr>
            <a:r>
              <a:rPr lang="en-US" sz="2000" dirty="0">
                <a:solidFill>
                  <a:srgbClr val="202124"/>
                </a:solidFill>
              </a:rPr>
              <a:t>Example: 00000000 = no retries</a:t>
            </a:r>
          </a:p>
          <a:p>
            <a:pPr>
              <a:lnSpc>
                <a:spcPct val="100000"/>
              </a:lnSpc>
              <a:spcBef>
                <a:spcPts val="0"/>
              </a:spcBef>
              <a:spcAft>
                <a:spcPts val="600"/>
              </a:spcAft>
            </a:pPr>
            <a:r>
              <a:rPr lang="en-US" sz="2000" dirty="0" err="1">
                <a:solidFill>
                  <a:srgbClr val="202124"/>
                </a:solidFill>
              </a:rPr>
              <a:t>uid</a:t>
            </a:r>
            <a:r>
              <a:rPr lang="en-US" sz="2000" dirty="0">
                <a:solidFill>
                  <a:srgbClr val="202124"/>
                </a:solidFill>
              </a:rPr>
              <a:t> / </a:t>
            </a:r>
            <a:r>
              <a:rPr lang="en-US" sz="2000" dirty="0" err="1">
                <a:solidFill>
                  <a:srgbClr val="202124"/>
                </a:solidFill>
              </a:rPr>
              <a:t>inode</a:t>
            </a:r>
            <a:r>
              <a:rPr lang="en-US" sz="2000" dirty="0">
                <a:solidFill>
                  <a:srgbClr val="202124"/>
                </a:solidFill>
              </a:rPr>
              <a:t> – user owning the socket and the kernel’s socket </a:t>
            </a:r>
            <a:r>
              <a:rPr lang="en-US" sz="2000" dirty="0" err="1">
                <a:solidFill>
                  <a:srgbClr val="202124"/>
                </a:solidFill>
              </a:rPr>
              <a:t>inode</a:t>
            </a:r>
            <a:r>
              <a:rPr lang="en-US" sz="2000" dirty="0">
                <a:solidFill>
                  <a:srgbClr val="202124"/>
                </a:solidFill>
              </a:rPr>
              <a:t>. </a:t>
            </a:r>
          </a:p>
          <a:p>
            <a:pPr>
              <a:lnSpc>
                <a:spcPct val="100000"/>
              </a:lnSpc>
              <a:spcBef>
                <a:spcPts val="0"/>
              </a:spcBef>
              <a:spcAft>
                <a:spcPts val="600"/>
              </a:spcAft>
            </a:pPr>
            <a:r>
              <a:rPr lang="en-US" sz="2000" dirty="0">
                <a:solidFill>
                  <a:srgbClr val="202124"/>
                </a:solidFill>
              </a:rPr>
              <a:t>Example: </a:t>
            </a:r>
            <a:r>
              <a:rPr lang="en-US" sz="2000" dirty="0" err="1">
                <a:solidFill>
                  <a:srgbClr val="202124"/>
                </a:solidFill>
              </a:rPr>
              <a:t>uid</a:t>
            </a:r>
            <a:r>
              <a:rPr lang="en-US" sz="2000" dirty="0">
                <a:solidFill>
                  <a:srgbClr val="202124"/>
                </a:solidFill>
              </a:rPr>
              <a:t>=1000, </a:t>
            </a:r>
            <a:r>
              <a:rPr lang="en-US" sz="2000" dirty="0" err="1">
                <a:solidFill>
                  <a:srgbClr val="202124"/>
                </a:solidFill>
              </a:rPr>
              <a:t>inode</a:t>
            </a:r>
            <a:r>
              <a:rPr lang="en-US" sz="2000" dirty="0">
                <a:solidFill>
                  <a:srgbClr val="202124"/>
                </a:solidFill>
              </a:rPr>
              <a:t>=12345</a:t>
            </a:r>
            <a:endParaRPr lang="en-GB" sz="2400" dirty="0"/>
          </a:p>
        </p:txBody>
      </p:sp>
    </p:spTree>
    <p:extLst>
      <p:ext uri="{BB962C8B-B14F-4D97-AF65-F5344CB8AC3E}">
        <p14:creationId xmlns:p14="http://schemas.microsoft.com/office/powerpoint/2010/main" val="11786974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D83F5-19D4-4BFF-D1EF-759356FD104A}"/>
              </a:ext>
            </a:extLst>
          </p:cNvPr>
          <p:cNvSpPr>
            <a:spLocks noGrp="1"/>
          </p:cNvSpPr>
          <p:nvPr>
            <p:ph type="title"/>
          </p:nvPr>
        </p:nvSpPr>
        <p:spPr>
          <a:solidFill>
            <a:srgbClr val="002060"/>
          </a:solidFill>
        </p:spPr>
        <p:txBody>
          <a:bodyPr/>
          <a:lstStyle/>
          <a:p>
            <a:r>
              <a:rPr lang="en-GB" dirty="0">
                <a:solidFill>
                  <a:schemeClr val="bg1"/>
                </a:solidFill>
              </a:rPr>
              <a:t>Tutorial:</a:t>
            </a:r>
          </a:p>
        </p:txBody>
      </p:sp>
      <p:sp>
        <p:nvSpPr>
          <p:cNvPr id="3" name="Content Placeholder 2">
            <a:extLst>
              <a:ext uri="{FF2B5EF4-FFF2-40B4-BE49-F238E27FC236}">
                <a16:creationId xmlns:a16="http://schemas.microsoft.com/office/drawing/2014/main" id="{C82346A1-833A-175E-099E-96D9C528B8DC}"/>
              </a:ext>
            </a:extLst>
          </p:cNvPr>
          <p:cNvSpPr>
            <a:spLocks noGrp="1"/>
          </p:cNvSpPr>
          <p:nvPr>
            <p:ph idx="1"/>
          </p:nvPr>
        </p:nvSpPr>
        <p:spPr/>
        <p:txBody>
          <a:bodyPr/>
          <a:lstStyle/>
          <a:p>
            <a:r>
              <a:rPr lang="en-GB" dirty="0"/>
              <a:t>Show following examples at start of the tutorial.</a:t>
            </a:r>
          </a:p>
        </p:txBody>
      </p:sp>
    </p:spTree>
    <p:extLst>
      <p:ext uri="{BB962C8B-B14F-4D97-AF65-F5344CB8AC3E}">
        <p14:creationId xmlns:p14="http://schemas.microsoft.com/office/powerpoint/2010/main" val="12755108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E8407-3FA7-CE18-DEC6-66E4B13C9BEB}"/>
              </a:ext>
            </a:extLst>
          </p:cNvPr>
          <p:cNvSpPr>
            <a:spLocks noGrp="1"/>
          </p:cNvSpPr>
          <p:nvPr>
            <p:ph type="title"/>
          </p:nvPr>
        </p:nvSpPr>
        <p:spPr>
          <a:xfrm>
            <a:off x="0" y="18256"/>
            <a:ext cx="10515600" cy="844526"/>
          </a:xfrm>
          <a:solidFill>
            <a:srgbClr val="002060"/>
          </a:solidFill>
        </p:spPr>
        <p:txBody>
          <a:bodyPr/>
          <a:lstStyle/>
          <a:p>
            <a:r>
              <a:rPr lang="en-GB" dirty="0">
                <a:solidFill>
                  <a:schemeClr val="bg1"/>
                </a:solidFill>
              </a:rPr>
              <a:t>Example: Bash Back-up script</a:t>
            </a:r>
          </a:p>
        </p:txBody>
      </p:sp>
      <p:sp>
        <p:nvSpPr>
          <p:cNvPr id="3" name="Content Placeholder 2">
            <a:extLst>
              <a:ext uri="{FF2B5EF4-FFF2-40B4-BE49-F238E27FC236}">
                <a16:creationId xmlns:a16="http://schemas.microsoft.com/office/drawing/2014/main" id="{8310F649-5B50-2872-7340-2D3693C0BAC5}"/>
              </a:ext>
            </a:extLst>
          </p:cNvPr>
          <p:cNvSpPr>
            <a:spLocks noGrp="1"/>
          </p:cNvSpPr>
          <p:nvPr>
            <p:ph idx="1"/>
          </p:nvPr>
        </p:nvSpPr>
        <p:spPr>
          <a:xfrm>
            <a:off x="122904" y="862782"/>
            <a:ext cx="11471787" cy="4351338"/>
          </a:xfrm>
        </p:spPr>
        <p:txBody>
          <a:bodyPr/>
          <a:lstStyle/>
          <a:p>
            <a:pPr marL="342900" lvl="0" indent="-342900">
              <a:lnSpc>
                <a:spcPct val="100000"/>
              </a:lnSpc>
              <a:spcBef>
                <a:spcPts val="0"/>
              </a:spcBef>
              <a:spcAft>
                <a:spcPts val="300"/>
              </a:spcAft>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First we use </a:t>
            </a:r>
            <a:r>
              <a:rPr lang="en-GB" sz="2000" b="1" kern="100" dirty="0">
                <a:effectLst/>
                <a:ea typeface="DengXian" panose="02010600030101010101" pitchFamily="2" charset="-122"/>
                <a:cs typeface="Times New Roman" panose="02020603050405020304" pitchFamily="18" charset="0"/>
              </a:rPr>
              <a:t>2 variables </a:t>
            </a:r>
            <a:r>
              <a:rPr lang="en-GB" sz="2000" kern="100" dirty="0">
                <a:effectLst/>
                <a:ea typeface="DengXian" panose="02010600030101010101" pitchFamily="2" charset="-122"/>
                <a:cs typeface="Times New Roman" panose="02020603050405020304" pitchFamily="18" charset="0"/>
              </a:rPr>
              <a:t>to define the </a:t>
            </a:r>
            <a:r>
              <a:rPr lang="en-GB" sz="2000" b="1" kern="100" dirty="0">
                <a:effectLst/>
                <a:ea typeface="DengXian" panose="02010600030101010101" pitchFamily="2" charset="-122"/>
                <a:cs typeface="Times New Roman" panose="02020603050405020304" pitchFamily="18" charset="0"/>
              </a:rPr>
              <a:t>source</a:t>
            </a:r>
            <a:r>
              <a:rPr lang="en-GB" sz="2000" kern="100" dirty="0">
                <a:effectLst/>
                <a:ea typeface="DengXian" panose="02010600030101010101" pitchFamily="2" charset="-122"/>
                <a:cs typeface="Times New Roman" panose="02020603050405020304" pitchFamily="18" charset="0"/>
              </a:rPr>
              <a:t> and </a:t>
            </a:r>
            <a:r>
              <a:rPr lang="en-GB" sz="2000" b="1" kern="100" dirty="0">
                <a:effectLst/>
                <a:ea typeface="DengXian" panose="02010600030101010101" pitchFamily="2" charset="-122"/>
                <a:cs typeface="Times New Roman" panose="02020603050405020304" pitchFamily="18" charset="0"/>
              </a:rPr>
              <a:t>backup directories</a:t>
            </a:r>
            <a:r>
              <a:rPr lang="en-GB" sz="2000" kern="100" dirty="0">
                <a:effectLst/>
                <a:ea typeface="DengXian" panose="02010600030101010101" pitchFamily="2" charset="-122"/>
                <a:cs typeface="Times New Roman" panose="02020603050405020304" pitchFamily="18" charset="0"/>
              </a:rPr>
              <a:t>.</a:t>
            </a:r>
          </a:p>
          <a:p>
            <a:pPr marL="342900" lvl="0" indent="-342900">
              <a:lnSpc>
                <a:spcPct val="100000"/>
              </a:lnSpc>
              <a:spcBef>
                <a:spcPts val="0"/>
              </a:spcBef>
              <a:spcAft>
                <a:spcPts val="300"/>
              </a:spcAft>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We then get &amp; use the </a:t>
            </a:r>
            <a:r>
              <a:rPr lang="en-GB" sz="2000" b="1" kern="100" dirty="0">
                <a:effectLst/>
                <a:ea typeface="DengXian" panose="02010600030101010101" pitchFamily="2" charset="-122"/>
                <a:cs typeface="Times New Roman" panose="02020603050405020304" pitchFamily="18" charset="0"/>
              </a:rPr>
              <a:t>current date &amp; time </a:t>
            </a:r>
            <a:r>
              <a:rPr lang="en-GB" sz="2000" kern="100" dirty="0">
                <a:effectLst/>
                <a:ea typeface="DengXian" panose="02010600030101010101" pitchFamily="2" charset="-122"/>
                <a:cs typeface="Times New Roman" panose="02020603050405020304" pitchFamily="18" charset="0"/>
              </a:rPr>
              <a:t>to </a:t>
            </a:r>
            <a:r>
              <a:rPr lang="en-GB" sz="2000" b="1" kern="100" dirty="0">
                <a:effectLst/>
                <a:ea typeface="DengXian" panose="02010600030101010101" pitchFamily="2" charset="-122"/>
                <a:cs typeface="Times New Roman" panose="02020603050405020304" pitchFamily="18" charset="0"/>
              </a:rPr>
              <a:t>create a unique sub-directory </a:t>
            </a:r>
            <a:r>
              <a:rPr lang="en-GB" sz="2000" kern="100" dirty="0">
                <a:effectLst/>
                <a:ea typeface="DengXian" panose="02010600030101010101" pitchFamily="2" charset="-122"/>
                <a:cs typeface="Times New Roman" panose="02020603050405020304" pitchFamily="18" charset="0"/>
              </a:rPr>
              <a:t>in the backup directory.</a:t>
            </a:r>
          </a:p>
          <a:p>
            <a:pPr marL="342900" lvl="0" indent="-342900">
              <a:lnSpc>
                <a:spcPct val="100000"/>
              </a:lnSpc>
              <a:spcBef>
                <a:spcPts val="0"/>
              </a:spcBef>
              <a:spcAft>
                <a:spcPts val="300"/>
              </a:spcAft>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We then use the </a:t>
            </a:r>
            <a:r>
              <a:rPr lang="en-GB" sz="2000" b="1" kern="100" dirty="0">
                <a:effectLst/>
                <a:ea typeface="DengXian" panose="02010600030101010101" pitchFamily="2" charset="-122"/>
                <a:cs typeface="Times New Roman" panose="02020603050405020304" pitchFamily="18" charset="0"/>
              </a:rPr>
              <a:t>cp</a:t>
            </a:r>
            <a:r>
              <a:rPr lang="en-GB" sz="2000" kern="100" dirty="0">
                <a:effectLst/>
                <a:ea typeface="DengXian" panose="02010600030101010101" pitchFamily="2" charset="-122"/>
                <a:cs typeface="Times New Roman" panose="02020603050405020304" pitchFamily="18" charset="0"/>
              </a:rPr>
              <a:t> command to create a copy of the contents of the source directory to copy into the new backup directory.</a:t>
            </a:r>
          </a:p>
          <a:p>
            <a:pPr marL="742950" lvl="1" indent="-285750">
              <a:lnSpc>
                <a:spcPct val="100000"/>
              </a:lnSpc>
              <a:spcBef>
                <a:spcPts val="0"/>
              </a:spcBef>
              <a:spcAft>
                <a:spcPts val="300"/>
              </a:spcAft>
              <a:buSzPts val="1000"/>
              <a:buFont typeface="Courier New" panose="02070309020205020404" pitchFamily="49" charset="0"/>
              <a:buChar char="o"/>
              <a:tabLst>
                <a:tab pos="914400" algn="l"/>
              </a:tabLst>
            </a:pPr>
            <a:r>
              <a:rPr lang="en-GB" sz="2000" kern="100" dirty="0">
                <a:effectLst/>
                <a:ea typeface="DengXian" panose="02010600030101010101" pitchFamily="2" charset="-122"/>
                <a:cs typeface="Times New Roman" panose="02020603050405020304" pitchFamily="18" charset="0"/>
              </a:rPr>
              <a:t>The -r option (for recursive/repeat) ensures the program cycles through &amp; copies all files/directories.</a:t>
            </a:r>
          </a:p>
          <a:p>
            <a:pPr>
              <a:lnSpc>
                <a:spcPct val="100000"/>
              </a:lnSpc>
              <a:spcBef>
                <a:spcPts val="0"/>
              </a:spcBef>
              <a:spcAft>
                <a:spcPts val="300"/>
              </a:spcAft>
            </a:pPr>
            <a:endParaRPr lang="en-GB" dirty="0"/>
          </a:p>
        </p:txBody>
      </p:sp>
      <p:pic>
        <p:nvPicPr>
          <p:cNvPr id="5" name="Picture 4">
            <a:extLst>
              <a:ext uri="{FF2B5EF4-FFF2-40B4-BE49-F238E27FC236}">
                <a16:creationId xmlns:a16="http://schemas.microsoft.com/office/drawing/2014/main" id="{1F9D8B56-F31A-45E9-BF03-A3C7274BB852}"/>
              </a:ext>
            </a:extLst>
          </p:cNvPr>
          <p:cNvPicPr>
            <a:picLocks noChangeAspect="1"/>
          </p:cNvPicPr>
          <p:nvPr/>
        </p:nvPicPr>
        <p:blipFill>
          <a:blip r:embed="rId3"/>
          <a:stretch>
            <a:fillRect/>
          </a:stretch>
        </p:blipFill>
        <p:spPr>
          <a:xfrm>
            <a:off x="902109" y="2558723"/>
            <a:ext cx="8711381" cy="4299277"/>
          </a:xfrm>
          <a:prstGeom prst="rect">
            <a:avLst/>
          </a:prstGeom>
        </p:spPr>
      </p:pic>
      <p:pic>
        <p:nvPicPr>
          <p:cNvPr id="9" name="Picture 8">
            <a:extLst>
              <a:ext uri="{FF2B5EF4-FFF2-40B4-BE49-F238E27FC236}">
                <a16:creationId xmlns:a16="http://schemas.microsoft.com/office/drawing/2014/main" id="{0F5F9F5F-D06A-964E-2547-EADF2FED44F4}"/>
              </a:ext>
            </a:extLst>
          </p:cNvPr>
          <p:cNvPicPr>
            <a:picLocks noChangeAspect="1"/>
          </p:cNvPicPr>
          <p:nvPr/>
        </p:nvPicPr>
        <p:blipFill>
          <a:blip r:embed="rId4"/>
          <a:srcRect t="1" r="62766" b="58178"/>
          <a:stretch/>
        </p:blipFill>
        <p:spPr>
          <a:xfrm>
            <a:off x="7836792" y="6115051"/>
            <a:ext cx="4318337" cy="611684"/>
          </a:xfrm>
          <a:prstGeom prst="rect">
            <a:avLst/>
          </a:prstGeom>
        </p:spPr>
      </p:pic>
    </p:spTree>
    <p:extLst>
      <p:ext uri="{BB962C8B-B14F-4D97-AF65-F5344CB8AC3E}">
        <p14:creationId xmlns:p14="http://schemas.microsoft.com/office/powerpoint/2010/main" val="24260785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933C3-CBBC-7428-4902-222AEAA355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96D212-48EC-D44A-43A2-CA06B24AFB89}"/>
              </a:ext>
            </a:extLst>
          </p:cNvPr>
          <p:cNvSpPr>
            <a:spLocks noGrp="1"/>
          </p:cNvSpPr>
          <p:nvPr>
            <p:ph type="title"/>
          </p:nvPr>
        </p:nvSpPr>
        <p:spPr>
          <a:xfrm>
            <a:off x="0" y="0"/>
            <a:ext cx="12192000" cy="844526"/>
          </a:xfrm>
          <a:solidFill>
            <a:srgbClr val="002060"/>
          </a:solidFill>
        </p:spPr>
        <p:txBody>
          <a:bodyPr/>
          <a:lstStyle/>
          <a:p>
            <a:r>
              <a:rPr lang="en-GB" dirty="0">
                <a:solidFill>
                  <a:schemeClr val="bg1"/>
                </a:solidFill>
              </a:rPr>
              <a:t>Example: User Management menu</a:t>
            </a:r>
          </a:p>
        </p:txBody>
      </p:sp>
      <p:sp>
        <p:nvSpPr>
          <p:cNvPr id="3" name="Content Placeholder 2">
            <a:extLst>
              <a:ext uri="{FF2B5EF4-FFF2-40B4-BE49-F238E27FC236}">
                <a16:creationId xmlns:a16="http://schemas.microsoft.com/office/drawing/2014/main" id="{872EF771-BFAA-EDE0-775C-91A3D1442802}"/>
              </a:ext>
            </a:extLst>
          </p:cNvPr>
          <p:cNvSpPr>
            <a:spLocks noGrp="1"/>
          </p:cNvSpPr>
          <p:nvPr>
            <p:ph idx="1"/>
          </p:nvPr>
        </p:nvSpPr>
        <p:spPr>
          <a:xfrm>
            <a:off x="128655" y="862782"/>
            <a:ext cx="11471787" cy="1285315"/>
          </a:xfrm>
        </p:spPr>
        <p:txBody>
          <a:bodyPr>
            <a:normAutofit lnSpcReduction="10000"/>
          </a:bodyPr>
          <a:lstStyle/>
          <a:p>
            <a:pPr marL="342900" lvl="0" indent="-342900">
              <a:lnSpc>
                <a:spcPct val="100000"/>
              </a:lnSpc>
              <a:spcBef>
                <a:spcPts val="0"/>
              </a:spcBef>
              <a:spcAft>
                <a:spcPts val="300"/>
              </a:spcAft>
              <a:buFont typeface="Symbol" panose="05050102010706020507" pitchFamily="18" charset="2"/>
              <a:buChar char=""/>
              <a:tabLst>
                <a:tab pos="457200" algn="l"/>
              </a:tabLst>
            </a:pPr>
            <a:r>
              <a:rPr lang="en-US" sz="2400" b="0" i="0" dirty="0">
                <a:solidFill>
                  <a:srgbClr val="242424"/>
                </a:solidFill>
                <a:effectLst/>
              </a:rPr>
              <a:t>This script provides a </a:t>
            </a:r>
            <a:r>
              <a:rPr lang="en-US" sz="2400" b="1" i="0" dirty="0">
                <a:solidFill>
                  <a:srgbClr val="242424"/>
                </a:solidFill>
                <a:effectLst/>
              </a:rPr>
              <a:t>Menu for Adding, Viewing &amp; Removing users from the system</a:t>
            </a:r>
            <a:r>
              <a:rPr lang="en-US" sz="2400" b="0" i="0" dirty="0">
                <a:solidFill>
                  <a:srgbClr val="242424"/>
                </a:solidFill>
                <a:effectLst/>
              </a:rPr>
              <a:t>.</a:t>
            </a:r>
          </a:p>
          <a:p>
            <a:pPr marL="342900" lvl="0" indent="-342900">
              <a:lnSpc>
                <a:spcPct val="100000"/>
              </a:lnSpc>
              <a:spcBef>
                <a:spcPts val="0"/>
              </a:spcBef>
              <a:spcAft>
                <a:spcPts val="300"/>
              </a:spcAft>
              <a:buFont typeface="Symbol" panose="05050102010706020507" pitchFamily="18" charset="2"/>
              <a:buChar char=""/>
              <a:tabLst>
                <a:tab pos="457200" algn="l"/>
              </a:tabLst>
            </a:pPr>
            <a:r>
              <a:rPr lang="en-GB" sz="2400" kern="100" dirty="0">
                <a:effectLst/>
                <a:ea typeface="DengXian" panose="02010600030101010101" pitchFamily="2" charset="-122"/>
                <a:cs typeface="Times New Roman" panose="02020603050405020304" pitchFamily="18" charset="0"/>
              </a:rPr>
              <a:t>We use functions, read </a:t>
            </a:r>
            <a:r>
              <a:rPr lang="en-GB" sz="2400" kern="100" dirty="0">
                <a:ea typeface="DengXian" panose="02010600030101010101" pitchFamily="2" charset="-122"/>
                <a:cs typeface="Times New Roman" panose="02020603050405020304" pitchFamily="18" charset="0"/>
              </a:rPr>
              <a:t>input command &amp; case statement to create the script.</a:t>
            </a:r>
          </a:p>
          <a:p>
            <a:pPr marL="342900" indent="-342900">
              <a:lnSpc>
                <a:spcPct val="100000"/>
              </a:lnSpc>
              <a:spcBef>
                <a:spcPts val="0"/>
              </a:spcBef>
              <a:spcAft>
                <a:spcPts val="300"/>
              </a:spcAft>
              <a:buFont typeface="Symbol" panose="05050102010706020507" pitchFamily="18" charset="2"/>
              <a:buChar char=""/>
              <a:tabLst>
                <a:tab pos="457200" algn="l"/>
              </a:tabLst>
            </a:pPr>
            <a:r>
              <a:rPr lang="en-GB" sz="2400" kern="100" dirty="0">
                <a:effectLst/>
                <a:ea typeface="DengXian" panose="02010600030101010101" pitchFamily="2" charset="-122"/>
                <a:cs typeface="Times New Roman" panose="02020603050405020304" pitchFamily="18" charset="0"/>
              </a:rPr>
              <a:t>Full code explanation on next slide. </a:t>
            </a:r>
            <a:r>
              <a:rPr lang="en-GB" sz="2400" b="1" dirty="0">
                <a:highlight>
                  <a:srgbClr val="FFFF00"/>
                </a:highlight>
              </a:rPr>
              <a:t>Tutor:</a:t>
            </a:r>
            <a:r>
              <a:rPr lang="en-GB" sz="2400" b="1" dirty="0"/>
              <a:t> </a:t>
            </a:r>
            <a:r>
              <a:rPr lang="en-GB" sz="2400" b="1" dirty="0">
                <a:highlight>
                  <a:srgbClr val="FFFF00"/>
                </a:highlight>
              </a:rPr>
              <a:t>Terminal</a:t>
            </a:r>
            <a:r>
              <a:rPr lang="en-GB" sz="2400" dirty="0">
                <a:highlight>
                  <a:srgbClr val="FFFF00"/>
                </a:highlight>
              </a:rPr>
              <a:t> &gt; </a:t>
            </a:r>
            <a:r>
              <a:rPr lang="en-GB" sz="2400" b="1" dirty="0">
                <a:highlight>
                  <a:srgbClr val="FFFF00"/>
                </a:highlight>
              </a:rPr>
              <a:t>Ubuntu 20 </a:t>
            </a:r>
            <a:r>
              <a:rPr lang="en-GB" sz="2400" dirty="0">
                <a:highlight>
                  <a:srgbClr val="FFFF00"/>
                </a:highlight>
              </a:rPr>
              <a:t>&gt; ./bash-user-menu.sh</a:t>
            </a:r>
          </a:p>
          <a:p>
            <a:pPr marL="342900" indent="-342900">
              <a:lnSpc>
                <a:spcPct val="100000"/>
              </a:lnSpc>
              <a:spcBef>
                <a:spcPts val="0"/>
              </a:spcBef>
              <a:spcAft>
                <a:spcPts val="300"/>
              </a:spcAft>
              <a:buFont typeface="Symbol" panose="05050102010706020507" pitchFamily="18" charset="2"/>
              <a:buChar char=""/>
              <a:tabLst>
                <a:tab pos="457200" algn="l"/>
              </a:tabLst>
            </a:pPr>
            <a:endParaRPr lang="en-GB" sz="2400" kern="1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spcAft>
                <a:spcPts val="300"/>
              </a:spcAft>
              <a:buFont typeface="Symbol" panose="05050102010706020507" pitchFamily="18" charset="2"/>
              <a:buChar char=""/>
              <a:tabLst>
                <a:tab pos="457200" algn="l"/>
              </a:tabLst>
            </a:pPr>
            <a:endParaRPr lang="en-GB" dirty="0"/>
          </a:p>
        </p:txBody>
      </p:sp>
      <p:pic>
        <p:nvPicPr>
          <p:cNvPr id="8" name="Picture 7">
            <a:extLst>
              <a:ext uri="{FF2B5EF4-FFF2-40B4-BE49-F238E27FC236}">
                <a16:creationId xmlns:a16="http://schemas.microsoft.com/office/drawing/2014/main" id="{60E8A2E1-3476-6ED8-93EF-7A63581ABFD6}"/>
              </a:ext>
            </a:extLst>
          </p:cNvPr>
          <p:cNvPicPr>
            <a:picLocks noChangeAspect="1"/>
          </p:cNvPicPr>
          <p:nvPr/>
        </p:nvPicPr>
        <p:blipFill>
          <a:blip r:embed="rId3"/>
          <a:stretch>
            <a:fillRect/>
          </a:stretch>
        </p:blipFill>
        <p:spPr>
          <a:xfrm>
            <a:off x="128655" y="2035426"/>
            <a:ext cx="5843521" cy="4959540"/>
          </a:xfrm>
          <a:prstGeom prst="rect">
            <a:avLst/>
          </a:prstGeom>
        </p:spPr>
      </p:pic>
      <p:pic>
        <p:nvPicPr>
          <p:cNvPr id="10" name="Picture 9">
            <a:extLst>
              <a:ext uri="{FF2B5EF4-FFF2-40B4-BE49-F238E27FC236}">
                <a16:creationId xmlns:a16="http://schemas.microsoft.com/office/drawing/2014/main" id="{9751DED2-B656-7B47-A2A0-3AD7FACBAAB2}"/>
              </a:ext>
            </a:extLst>
          </p:cNvPr>
          <p:cNvPicPr>
            <a:picLocks noChangeAspect="1"/>
          </p:cNvPicPr>
          <p:nvPr/>
        </p:nvPicPr>
        <p:blipFill>
          <a:blip r:embed="rId4"/>
          <a:stretch>
            <a:fillRect/>
          </a:stretch>
        </p:blipFill>
        <p:spPr>
          <a:xfrm>
            <a:off x="6096000" y="2096478"/>
            <a:ext cx="5735587" cy="4761522"/>
          </a:xfrm>
          <a:prstGeom prst="rect">
            <a:avLst/>
          </a:prstGeom>
        </p:spPr>
      </p:pic>
      <p:sp>
        <p:nvSpPr>
          <p:cNvPr id="14" name="TextBox 13">
            <a:extLst>
              <a:ext uri="{FF2B5EF4-FFF2-40B4-BE49-F238E27FC236}">
                <a16:creationId xmlns:a16="http://schemas.microsoft.com/office/drawing/2014/main" id="{B984C306-9354-E12B-D219-3E33E194414F}"/>
              </a:ext>
            </a:extLst>
          </p:cNvPr>
          <p:cNvSpPr txBox="1"/>
          <p:nvPr/>
        </p:nvSpPr>
        <p:spPr>
          <a:xfrm>
            <a:off x="3564349" y="2828835"/>
            <a:ext cx="2469739" cy="1200329"/>
          </a:xfrm>
          <a:prstGeom prst="rect">
            <a:avLst/>
          </a:prstGeom>
          <a:noFill/>
          <a:ln w="38100">
            <a:solidFill>
              <a:srgbClr val="002060"/>
            </a:solidFill>
          </a:ln>
        </p:spPr>
        <p:txBody>
          <a:bodyPr wrap="square">
            <a:spAutoFit/>
          </a:bodyPr>
          <a:lstStyle/>
          <a:p>
            <a:pPr lvl="0">
              <a:lnSpc>
                <a:spcPct val="100000"/>
              </a:lnSpc>
              <a:spcBef>
                <a:spcPts val="0"/>
              </a:spcBef>
              <a:spcAft>
                <a:spcPts val="300"/>
              </a:spcAft>
              <a:tabLst>
                <a:tab pos="457200" algn="l"/>
              </a:tabLst>
            </a:pPr>
            <a:r>
              <a:rPr lang="en-GB" sz="1800" kern="100" dirty="0">
                <a:effectLst/>
                <a:ea typeface="DengXian" panose="02010600030101010101" pitchFamily="2" charset="-122"/>
                <a:cs typeface="Times New Roman" panose="02020603050405020304" pitchFamily="18" charset="0"/>
              </a:rPr>
              <a:t>For this script use WSL Linux / </a:t>
            </a:r>
            <a:r>
              <a:rPr lang="en-GB" sz="1800" kern="100" dirty="0">
                <a:ea typeface="DengXian" panose="02010600030101010101" pitchFamily="2" charset="-122"/>
                <a:cs typeface="Times New Roman" panose="02020603050405020304" pitchFamily="18" charset="0"/>
              </a:rPr>
              <a:t>Online Bash cli / Linux machine. </a:t>
            </a:r>
            <a:br>
              <a:rPr lang="en-GB" sz="1800" kern="100" dirty="0">
                <a:ea typeface="DengXian" panose="02010600030101010101" pitchFamily="2" charset="-122"/>
                <a:cs typeface="Times New Roman" panose="02020603050405020304" pitchFamily="18" charset="0"/>
              </a:rPr>
            </a:br>
            <a:r>
              <a:rPr lang="en-GB" sz="1800" kern="100" dirty="0" err="1">
                <a:highlight>
                  <a:srgbClr val="FFFF00"/>
                </a:highlight>
                <a:ea typeface="DengXian" panose="02010600030101010101" pitchFamily="2" charset="-122"/>
                <a:cs typeface="Times New Roman" panose="02020603050405020304" pitchFamily="18" charset="0"/>
              </a:rPr>
              <a:t>GitBash</a:t>
            </a:r>
            <a:r>
              <a:rPr lang="en-GB" sz="1800" kern="100" dirty="0">
                <a:highlight>
                  <a:srgbClr val="FFFF00"/>
                </a:highlight>
                <a:ea typeface="DengXian" panose="02010600030101010101" pitchFamily="2" charset="-122"/>
                <a:cs typeface="Times New Roman" panose="02020603050405020304" pitchFamily="18" charset="0"/>
              </a:rPr>
              <a:t> will not run it*.</a:t>
            </a:r>
          </a:p>
        </p:txBody>
      </p:sp>
    </p:spTree>
    <p:extLst>
      <p:ext uri="{BB962C8B-B14F-4D97-AF65-F5344CB8AC3E}">
        <p14:creationId xmlns:p14="http://schemas.microsoft.com/office/powerpoint/2010/main" val="399883547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7CC287-F25C-88B5-D1D5-D9C75CC99B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795E58-C309-D122-94EC-45C4E1BD22AA}"/>
              </a:ext>
            </a:extLst>
          </p:cNvPr>
          <p:cNvSpPr>
            <a:spLocks noGrp="1"/>
          </p:cNvSpPr>
          <p:nvPr>
            <p:ph type="title"/>
          </p:nvPr>
        </p:nvSpPr>
        <p:spPr>
          <a:xfrm>
            <a:off x="0" y="0"/>
            <a:ext cx="12192000" cy="844526"/>
          </a:xfrm>
          <a:solidFill>
            <a:srgbClr val="002060"/>
          </a:solidFill>
        </p:spPr>
        <p:txBody>
          <a:bodyPr>
            <a:normAutofit/>
          </a:bodyPr>
          <a:lstStyle/>
          <a:p>
            <a:r>
              <a:rPr lang="en-GB" sz="5300" dirty="0">
                <a:solidFill>
                  <a:schemeClr val="bg1"/>
                </a:solidFill>
              </a:rPr>
              <a:t>Bg. </a:t>
            </a:r>
            <a:r>
              <a:rPr lang="en-GB" dirty="0">
                <a:solidFill>
                  <a:schemeClr val="bg1"/>
                </a:solidFill>
              </a:rPr>
              <a:t>Code explanation: User Management menu</a:t>
            </a:r>
          </a:p>
        </p:txBody>
      </p:sp>
      <p:sp>
        <p:nvSpPr>
          <p:cNvPr id="3" name="Content Placeholder 2">
            <a:extLst>
              <a:ext uri="{FF2B5EF4-FFF2-40B4-BE49-F238E27FC236}">
                <a16:creationId xmlns:a16="http://schemas.microsoft.com/office/drawing/2014/main" id="{F9F4B756-087C-C32A-A3D6-073C3C79EEE8}"/>
              </a:ext>
            </a:extLst>
          </p:cNvPr>
          <p:cNvSpPr>
            <a:spLocks noGrp="1"/>
          </p:cNvSpPr>
          <p:nvPr>
            <p:ph idx="1"/>
          </p:nvPr>
        </p:nvSpPr>
        <p:spPr>
          <a:xfrm>
            <a:off x="91784" y="958647"/>
            <a:ext cx="11552068" cy="5976962"/>
          </a:xfrm>
        </p:spPr>
        <p:txBody>
          <a:bodyPr>
            <a:normAutofit fontScale="85000" lnSpcReduction="20000"/>
          </a:bodyPr>
          <a:lstStyle/>
          <a:p>
            <a:pPr>
              <a:lnSpc>
                <a:spcPct val="100000"/>
              </a:lnSpc>
              <a:spcBef>
                <a:spcPts val="0"/>
              </a:spcBef>
              <a:spcAft>
                <a:spcPts val="300"/>
              </a:spcAft>
              <a:tabLst>
                <a:tab pos="457200" algn="l"/>
              </a:tabLst>
            </a:pPr>
            <a:r>
              <a:rPr lang="en-US" sz="2400" b="0" i="0" dirty="0">
                <a:solidFill>
                  <a:srgbClr val="242424"/>
                </a:solidFill>
                <a:effectLst/>
              </a:rPr>
              <a:t>First we </a:t>
            </a:r>
            <a:r>
              <a:rPr lang="en-US" sz="2400" b="1" i="0" dirty="0">
                <a:solidFill>
                  <a:srgbClr val="242424"/>
                </a:solidFill>
                <a:effectLst/>
              </a:rPr>
              <a:t>define the functions </a:t>
            </a:r>
            <a:r>
              <a:rPr lang="en-US" sz="2400" i="0" dirty="0">
                <a:solidFill>
                  <a:srgbClr val="242424"/>
                </a:solidFill>
                <a:effectLst/>
              </a:rPr>
              <a:t>to</a:t>
            </a:r>
            <a:r>
              <a:rPr lang="en-US" sz="2400" b="1" i="0" dirty="0">
                <a:solidFill>
                  <a:srgbClr val="242424"/>
                </a:solidFill>
                <a:effectLst/>
              </a:rPr>
              <a:t> Add, View and Remove a User:</a:t>
            </a:r>
          </a:p>
          <a:p>
            <a:pPr>
              <a:lnSpc>
                <a:spcPct val="100000"/>
              </a:lnSpc>
              <a:spcBef>
                <a:spcPts val="0"/>
              </a:spcBef>
              <a:spcAft>
                <a:spcPts val="300"/>
              </a:spcAft>
              <a:tabLst>
                <a:tab pos="457200" algn="l"/>
              </a:tabLst>
            </a:pPr>
            <a:r>
              <a:rPr lang="en-US" sz="2400" b="0" i="0" dirty="0">
                <a:solidFill>
                  <a:srgbClr val="242424"/>
                </a:solidFill>
                <a:effectLst/>
              </a:rPr>
              <a:t>The </a:t>
            </a:r>
            <a:r>
              <a:rPr lang="en-US" sz="2400" b="1" i="0" dirty="0" err="1">
                <a:solidFill>
                  <a:srgbClr val="242424"/>
                </a:solidFill>
                <a:effectLst/>
              </a:rPr>
              <a:t>add_user</a:t>
            </a:r>
            <a:r>
              <a:rPr lang="en-US" sz="2400" b="1" i="0" dirty="0">
                <a:solidFill>
                  <a:srgbClr val="242424"/>
                </a:solidFill>
                <a:effectLst/>
              </a:rPr>
              <a:t>() function </a:t>
            </a:r>
            <a:r>
              <a:rPr lang="en-US" sz="2400" b="0" i="0" dirty="0">
                <a:solidFill>
                  <a:srgbClr val="242424"/>
                </a:solidFill>
                <a:effectLst/>
              </a:rPr>
              <a:t>prompts the user to enter a username and then uses the </a:t>
            </a:r>
            <a:r>
              <a:rPr lang="en-US" sz="2400" b="0" i="0" dirty="0" err="1">
                <a:solidFill>
                  <a:srgbClr val="242424"/>
                </a:solidFill>
                <a:effectLst/>
              </a:rPr>
              <a:t>adduser</a:t>
            </a:r>
            <a:r>
              <a:rPr lang="en-US" sz="2400" b="0" i="0" dirty="0">
                <a:solidFill>
                  <a:srgbClr val="242424"/>
                </a:solidFill>
                <a:effectLst/>
              </a:rPr>
              <a:t> command to add the user to the system. </a:t>
            </a:r>
          </a:p>
          <a:p>
            <a:pPr>
              <a:lnSpc>
                <a:spcPct val="100000"/>
              </a:lnSpc>
              <a:spcBef>
                <a:spcPts val="0"/>
              </a:spcBef>
              <a:spcAft>
                <a:spcPts val="300"/>
              </a:spcAft>
              <a:tabLst>
                <a:tab pos="457200" algn="l"/>
              </a:tabLst>
            </a:pPr>
            <a:r>
              <a:rPr lang="en-US" sz="2400" b="0" i="0" dirty="0">
                <a:solidFill>
                  <a:srgbClr val="242424"/>
                </a:solidFill>
                <a:effectLst/>
              </a:rPr>
              <a:t>The </a:t>
            </a:r>
            <a:r>
              <a:rPr lang="en-US" sz="2400" b="1" i="0" dirty="0" err="1">
                <a:solidFill>
                  <a:srgbClr val="242424"/>
                </a:solidFill>
                <a:effectLst/>
              </a:rPr>
              <a:t>view_users</a:t>
            </a:r>
            <a:r>
              <a:rPr lang="en-US" sz="2400" b="1" i="0" dirty="0">
                <a:solidFill>
                  <a:srgbClr val="242424"/>
                </a:solidFill>
                <a:effectLst/>
              </a:rPr>
              <a:t>() function </a:t>
            </a:r>
            <a:r>
              <a:rPr lang="en-US" sz="2400" b="0" i="0" dirty="0">
                <a:solidFill>
                  <a:srgbClr val="242424"/>
                </a:solidFill>
                <a:effectLst/>
              </a:rPr>
              <a:t>displays a list of all users on the system by reading the </a:t>
            </a:r>
            <a:r>
              <a:rPr lang="en-US" sz="2400" b="1" i="0" dirty="0">
                <a:solidFill>
                  <a:srgbClr val="242424"/>
                </a:solidFill>
                <a:effectLst/>
              </a:rPr>
              <a:t>/</a:t>
            </a:r>
            <a:r>
              <a:rPr lang="en-US" sz="2400" b="1" i="0" dirty="0" err="1">
                <a:solidFill>
                  <a:srgbClr val="242424"/>
                </a:solidFill>
                <a:effectLst/>
              </a:rPr>
              <a:t>etc</a:t>
            </a:r>
            <a:r>
              <a:rPr lang="en-US" sz="2400" b="1" i="0" dirty="0">
                <a:solidFill>
                  <a:srgbClr val="242424"/>
                </a:solidFill>
                <a:effectLst/>
              </a:rPr>
              <a:t>/passwd file </a:t>
            </a:r>
            <a:r>
              <a:rPr lang="en-US" sz="2400" b="0" i="0" dirty="0">
                <a:solidFill>
                  <a:srgbClr val="242424"/>
                </a:solidFill>
                <a:effectLst/>
              </a:rPr>
              <a:t>and extracting the usernames using the cut command.</a:t>
            </a:r>
          </a:p>
          <a:p>
            <a:pPr lvl="1">
              <a:lnSpc>
                <a:spcPct val="100000"/>
              </a:lnSpc>
              <a:spcBef>
                <a:spcPts val="0"/>
              </a:spcBef>
              <a:spcAft>
                <a:spcPts val="300"/>
              </a:spcAft>
              <a:tabLst>
                <a:tab pos="457200" algn="l"/>
              </a:tabLst>
            </a:pPr>
            <a:r>
              <a:rPr lang="en-US" b="0" i="0" dirty="0">
                <a:solidFill>
                  <a:srgbClr val="242424"/>
                </a:solidFill>
                <a:effectLst/>
              </a:rPr>
              <a:t>The </a:t>
            </a:r>
            <a:r>
              <a:rPr lang="en-US" b="1" i="0" dirty="0">
                <a:solidFill>
                  <a:srgbClr val="242424"/>
                </a:solidFill>
                <a:effectLst/>
              </a:rPr>
              <a:t>cut command </a:t>
            </a:r>
            <a:r>
              <a:rPr lang="en-US" b="0" i="0" dirty="0">
                <a:solidFill>
                  <a:srgbClr val="242424"/>
                </a:solidFill>
                <a:effectLst/>
              </a:rPr>
              <a:t>extracts sections of a specified file and prints out the result.</a:t>
            </a:r>
          </a:p>
          <a:p>
            <a:pPr lvl="1">
              <a:lnSpc>
                <a:spcPct val="100000"/>
              </a:lnSpc>
              <a:spcBef>
                <a:spcPts val="0"/>
              </a:spcBef>
              <a:spcAft>
                <a:spcPts val="300"/>
              </a:spcAft>
              <a:tabLst>
                <a:tab pos="457200" algn="l"/>
              </a:tabLst>
            </a:pPr>
            <a:r>
              <a:rPr lang="en-US" b="0" i="0" dirty="0">
                <a:solidFill>
                  <a:srgbClr val="242424"/>
                </a:solidFill>
                <a:effectLst/>
              </a:rPr>
              <a:t>The -d: option sets the delimiter to a colon : in the /</a:t>
            </a:r>
            <a:r>
              <a:rPr lang="en-US" b="0" i="0" dirty="0" err="1">
                <a:solidFill>
                  <a:srgbClr val="242424"/>
                </a:solidFill>
                <a:effectLst/>
              </a:rPr>
              <a:t>etc</a:t>
            </a:r>
            <a:r>
              <a:rPr lang="en-US" b="0" i="0" dirty="0">
                <a:solidFill>
                  <a:srgbClr val="242424"/>
                </a:solidFill>
                <a:effectLst/>
              </a:rPr>
              <a:t>/passwd file, so that only the username is output. And the -f1 option specifies that the first field should be extracted. In /</a:t>
            </a:r>
            <a:r>
              <a:rPr lang="en-US" b="0" i="0" dirty="0" err="1">
                <a:solidFill>
                  <a:srgbClr val="242424"/>
                </a:solidFill>
                <a:effectLst/>
              </a:rPr>
              <a:t>etc</a:t>
            </a:r>
            <a:r>
              <a:rPr lang="en-US" b="0" i="0" dirty="0">
                <a:solidFill>
                  <a:srgbClr val="242424"/>
                </a:solidFill>
                <a:effectLst/>
              </a:rPr>
              <a:t>/passwd, the first field is the username.</a:t>
            </a:r>
          </a:p>
          <a:p>
            <a:pPr>
              <a:lnSpc>
                <a:spcPct val="100000"/>
              </a:lnSpc>
              <a:spcBef>
                <a:spcPts val="0"/>
              </a:spcBef>
              <a:spcAft>
                <a:spcPts val="300"/>
              </a:spcAft>
              <a:tabLst>
                <a:tab pos="457200" algn="l"/>
              </a:tabLst>
            </a:pPr>
            <a:r>
              <a:rPr lang="en-US" sz="2400" b="0" i="0" dirty="0">
                <a:solidFill>
                  <a:srgbClr val="242424"/>
                </a:solidFill>
                <a:effectLst/>
              </a:rPr>
              <a:t>The </a:t>
            </a:r>
            <a:r>
              <a:rPr lang="en-US" sz="2400" b="1" i="0" dirty="0" err="1">
                <a:solidFill>
                  <a:srgbClr val="242424"/>
                </a:solidFill>
                <a:effectLst/>
              </a:rPr>
              <a:t>remove_user</a:t>
            </a:r>
            <a:r>
              <a:rPr lang="en-US" sz="2400" b="1" i="0" dirty="0">
                <a:solidFill>
                  <a:srgbClr val="242424"/>
                </a:solidFill>
                <a:effectLst/>
              </a:rPr>
              <a:t>() function </a:t>
            </a:r>
            <a:r>
              <a:rPr lang="en-US" sz="2400" b="0" i="0" dirty="0">
                <a:solidFill>
                  <a:srgbClr val="242424"/>
                </a:solidFill>
                <a:effectLst/>
              </a:rPr>
              <a:t>prompts the user to enter a username and then uses the </a:t>
            </a:r>
            <a:r>
              <a:rPr lang="en-US" sz="2400" b="0" i="0" dirty="0" err="1">
                <a:solidFill>
                  <a:srgbClr val="242424"/>
                </a:solidFill>
                <a:effectLst/>
              </a:rPr>
              <a:t>deluser</a:t>
            </a:r>
            <a:r>
              <a:rPr lang="en-US" sz="2400" b="0" i="0" dirty="0">
                <a:solidFill>
                  <a:srgbClr val="242424"/>
                </a:solidFill>
                <a:effectLst/>
              </a:rPr>
              <a:t> command to remove the user from the system.</a:t>
            </a:r>
          </a:p>
          <a:p>
            <a:pPr>
              <a:lnSpc>
                <a:spcPct val="100000"/>
              </a:lnSpc>
              <a:spcBef>
                <a:spcPts val="0"/>
              </a:spcBef>
              <a:spcAft>
                <a:spcPts val="300"/>
              </a:spcAft>
              <a:tabLst>
                <a:tab pos="457200" algn="l"/>
              </a:tabLst>
            </a:pPr>
            <a:r>
              <a:rPr lang="en-US" sz="2400" b="0" i="0" dirty="0">
                <a:solidFill>
                  <a:srgbClr val="242424"/>
                </a:solidFill>
                <a:effectLst/>
              </a:rPr>
              <a:t>The </a:t>
            </a:r>
            <a:r>
              <a:rPr lang="en-US" sz="2400" b="1" i="0" dirty="0" err="1">
                <a:solidFill>
                  <a:srgbClr val="242424"/>
                </a:solidFill>
                <a:effectLst/>
              </a:rPr>
              <a:t>show_menu</a:t>
            </a:r>
            <a:r>
              <a:rPr lang="en-US" sz="2400" b="1" i="0" dirty="0">
                <a:solidFill>
                  <a:srgbClr val="242424"/>
                </a:solidFill>
                <a:effectLst/>
              </a:rPr>
              <a:t>() function </a:t>
            </a:r>
            <a:r>
              <a:rPr lang="en-US" sz="2400" b="0" i="0" dirty="0">
                <a:solidFill>
                  <a:srgbClr val="242424"/>
                </a:solidFill>
                <a:effectLst/>
              </a:rPr>
              <a:t>displays the menu options to the user.</a:t>
            </a:r>
          </a:p>
          <a:p>
            <a:pPr>
              <a:lnSpc>
                <a:spcPct val="100000"/>
              </a:lnSpc>
              <a:spcBef>
                <a:spcPts val="0"/>
              </a:spcBef>
              <a:spcAft>
                <a:spcPts val="300"/>
              </a:spcAft>
              <a:tabLst>
                <a:tab pos="457200" algn="l"/>
              </a:tabLst>
            </a:pPr>
            <a:r>
              <a:rPr lang="en-US" sz="2400" b="0" i="0" dirty="0">
                <a:solidFill>
                  <a:srgbClr val="242424"/>
                </a:solidFill>
                <a:effectLst/>
              </a:rPr>
              <a:t>The </a:t>
            </a:r>
            <a:r>
              <a:rPr lang="en-US" sz="2400" b="1" i="0" dirty="0">
                <a:solidFill>
                  <a:srgbClr val="242424"/>
                </a:solidFill>
                <a:effectLst/>
              </a:rPr>
              <a:t>while true loop </a:t>
            </a:r>
            <a:r>
              <a:rPr lang="en-US" sz="2400" b="0" i="0" dirty="0">
                <a:solidFill>
                  <a:srgbClr val="242424"/>
                </a:solidFill>
                <a:effectLst/>
              </a:rPr>
              <a:t>calls the </a:t>
            </a:r>
            <a:r>
              <a:rPr lang="en-US" sz="2400" b="0" i="0" dirty="0" err="1">
                <a:solidFill>
                  <a:srgbClr val="242424"/>
                </a:solidFill>
                <a:effectLst/>
              </a:rPr>
              <a:t>show_menu</a:t>
            </a:r>
            <a:r>
              <a:rPr lang="en-US" sz="2400" b="0" i="0" dirty="0">
                <a:solidFill>
                  <a:srgbClr val="242424"/>
                </a:solidFill>
                <a:effectLst/>
              </a:rPr>
              <a:t>  function to show the menu and shows the menu again after we select a menu option.</a:t>
            </a:r>
          </a:p>
          <a:p>
            <a:pPr>
              <a:lnSpc>
                <a:spcPct val="100000"/>
              </a:lnSpc>
              <a:spcBef>
                <a:spcPts val="0"/>
              </a:spcBef>
              <a:spcAft>
                <a:spcPts val="300"/>
              </a:spcAft>
              <a:tabLst>
                <a:tab pos="457200" algn="l"/>
              </a:tabLst>
            </a:pPr>
            <a:r>
              <a:rPr lang="en-US" sz="2400" b="0" i="0" dirty="0">
                <a:solidFill>
                  <a:srgbClr val="242424"/>
                </a:solidFill>
                <a:effectLst/>
              </a:rPr>
              <a:t>Running the while loop with a true condition, means it will run forever until we exit the program.</a:t>
            </a:r>
          </a:p>
          <a:p>
            <a:pPr>
              <a:lnSpc>
                <a:spcPct val="100000"/>
              </a:lnSpc>
              <a:spcBef>
                <a:spcPts val="0"/>
              </a:spcBef>
              <a:spcAft>
                <a:spcPts val="300"/>
              </a:spcAft>
              <a:tabLst>
                <a:tab pos="457200" algn="l"/>
              </a:tabLst>
            </a:pPr>
            <a:r>
              <a:rPr lang="en-US" sz="2400" b="0" i="0" dirty="0">
                <a:solidFill>
                  <a:srgbClr val="242424"/>
                </a:solidFill>
                <a:effectLst/>
              </a:rPr>
              <a:t>After a selected function completes, the loop continues, and the </a:t>
            </a:r>
            <a:r>
              <a:rPr lang="en-US" sz="2400" b="0" i="0" dirty="0" err="1">
                <a:solidFill>
                  <a:srgbClr val="242424"/>
                </a:solidFill>
                <a:effectLst/>
              </a:rPr>
              <a:t>show_menu</a:t>
            </a:r>
            <a:r>
              <a:rPr lang="en-US" sz="2400" b="0" i="0" dirty="0">
                <a:solidFill>
                  <a:srgbClr val="242424"/>
                </a:solidFill>
                <a:effectLst/>
              </a:rPr>
              <a:t> function is called again to display the menu.</a:t>
            </a:r>
          </a:p>
          <a:p>
            <a:pPr>
              <a:lnSpc>
                <a:spcPct val="100000"/>
              </a:lnSpc>
              <a:spcBef>
                <a:spcPts val="0"/>
              </a:spcBef>
              <a:spcAft>
                <a:spcPts val="300"/>
              </a:spcAft>
              <a:tabLst>
                <a:tab pos="457200" algn="l"/>
              </a:tabLst>
            </a:pPr>
            <a:r>
              <a:rPr lang="en-US" sz="2400" b="0" i="0" dirty="0">
                <a:solidFill>
                  <a:srgbClr val="242424"/>
                </a:solidFill>
                <a:effectLst/>
              </a:rPr>
              <a:t>This process repeats until we choose the ‘</a:t>
            </a:r>
            <a:r>
              <a:rPr lang="en-US" sz="2400" b="1" i="0" dirty="0">
                <a:solidFill>
                  <a:srgbClr val="242424"/>
                </a:solidFill>
                <a:effectLst/>
              </a:rPr>
              <a:t>Exit</a:t>
            </a:r>
            <a:r>
              <a:rPr lang="en-US" sz="2400" b="0" i="0" dirty="0">
                <a:solidFill>
                  <a:srgbClr val="242424"/>
                </a:solidFill>
                <a:effectLst/>
              </a:rPr>
              <a:t>’ option, which breaks the loop and ends the script.</a:t>
            </a:r>
          </a:p>
          <a:p>
            <a:pPr>
              <a:lnSpc>
                <a:spcPct val="100000"/>
              </a:lnSpc>
              <a:spcBef>
                <a:spcPts val="0"/>
              </a:spcBef>
              <a:spcAft>
                <a:spcPts val="300"/>
              </a:spcAft>
              <a:tabLst>
                <a:tab pos="457200" algn="l"/>
              </a:tabLst>
            </a:pPr>
            <a:r>
              <a:rPr lang="en-US" sz="2400" b="0" i="0" dirty="0">
                <a:solidFill>
                  <a:srgbClr val="242424"/>
                </a:solidFill>
                <a:effectLst/>
              </a:rPr>
              <a:t>We use a </a:t>
            </a:r>
            <a:r>
              <a:rPr lang="en-US" sz="2400" b="1" i="0" dirty="0">
                <a:solidFill>
                  <a:srgbClr val="242424"/>
                </a:solidFill>
                <a:effectLst/>
              </a:rPr>
              <a:t>read command </a:t>
            </a:r>
            <a:r>
              <a:rPr lang="en-US" sz="2400" b="0" i="0" dirty="0">
                <a:solidFill>
                  <a:srgbClr val="242424"/>
                </a:solidFill>
                <a:effectLst/>
              </a:rPr>
              <a:t>to receive the user's choice.</a:t>
            </a:r>
          </a:p>
          <a:p>
            <a:pPr>
              <a:lnSpc>
                <a:spcPct val="100000"/>
              </a:lnSpc>
              <a:spcBef>
                <a:spcPts val="0"/>
              </a:spcBef>
              <a:spcAft>
                <a:spcPts val="300"/>
              </a:spcAft>
              <a:tabLst>
                <a:tab pos="457200" algn="l"/>
              </a:tabLst>
            </a:pPr>
            <a:r>
              <a:rPr lang="en-US" sz="2400" b="0" i="0" dirty="0">
                <a:solidFill>
                  <a:srgbClr val="242424"/>
                </a:solidFill>
                <a:effectLst/>
              </a:rPr>
              <a:t>We use a </a:t>
            </a:r>
            <a:r>
              <a:rPr lang="en-US" sz="2400" b="1" i="0" dirty="0">
                <a:solidFill>
                  <a:srgbClr val="242424"/>
                </a:solidFill>
                <a:effectLst/>
              </a:rPr>
              <a:t>case statement </a:t>
            </a:r>
            <a:r>
              <a:rPr lang="en-US" sz="2400" b="0" i="0" dirty="0">
                <a:solidFill>
                  <a:srgbClr val="242424"/>
                </a:solidFill>
                <a:effectLst/>
              </a:rPr>
              <a:t>to call  the appropriate function based on the user's choice.</a:t>
            </a:r>
          </a:p>
          <a:p>
            <a:pPr>
              <a:lnSpc>
                <a:spcPct val="100000"/>
              </a:lnSpc>
              <a:spcBef>
                <a:spcPts val="0"/>
              </a:spcBef>
              <a:spcAft>
                <a:spcPts val="300"/>
              </a:spcAft>
              <a:tabLst>
                <a:tab pos="457200" algn="l"/>
              </a:tabLst>
            </a:pPr>
            <a:r>
              <a:rPr lang="en-US" sz="2400" b="0" i="0" dirty="0">
                <a:solidFill>
                  <a:srgbClr val="242424"/>
                </a:solidFill>
                <a:effectLst/>
              </a:rPr>
              <a:t>If the user chooses an invalid option, an error message is displayed: "Invalid option. Please try again."</a:t>
            </a:r>
          </a:p>
          <a:p>
            <a:pPr marL="342900" lvl="0" indent="-342900">
              <a:lnSpc>
                <a:spcPct val="100000"/>
              </a:lnSpc>
              <a:spcBef>
                <a:spcPts val="0"/>
              </a:spcBef>
              <a:spcAft>
                <a:spcPts val="300"/>
              </a:spcAft>
              <a:buFont typeface="Symbol" panose="05050102010706020507" pitchFamily="18" charset="2"/>
              <a:buChar char=""/>
              <a:tabLst>
                <a:tab pos="457200" algn="l"/>
              </a:tabLst>
            </a:pPr>
            <a:endParaRPr lang="en-GB" dirty="0"/>
          </a:p>
        </p:txBody>
      </p:sp>
    </p:spTree>
    <p:extLst>
      <p:ext uri="{BB962C8B-B14F-4D97-AF65-F5344CB8AC3E}">
        <p14:creationId xmlns:p14="http://schemas.microsoft.com/office/powerpoint/2010/main" val="9392711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5FA090-12BA-EBCA-EF3E-4EA266819A71}"/>
            </a:ext>
          </a:extLst>
        </p:cNvPr>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702FC860-6D82-804F-DF2C-04FB463A1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7AF9ED-DF53-AE03-B1B9-BE4818A25D4E}"/>
              </a:ext>
            </a:extLst>
          </p:cNvPr>
          <p:cNvSpPr>
            <a:spLocks noGrp="1"/>
          </p:cNvSpPr>
          <p:nvPr>
            <p:ph type="title"/>
          </p:nvPr>
        </p:nvSpPr>
        <p:spPr>
          <a:xfrm>
            <a:off x="3622887" y="883481"/>
            <a:ext cx="6798541" cy="1045973"/>
          </a:xfrm>
        </p:spPr>
        <p:txBody>
          <a:bodyPr anchor="b">
            <a:normAutofit/>
          </a:bodyPr>
          <a:lstStyle/>
          <a:p>
            <a:r>
              <a:rPr lang="en-GB" sz="4000" b="1" u="sng" dirty="0"/>
              <a:t>Review:</a:t>
            </a:r>
          </a:p>
        </p:txBody>
      </p:sp>
      <p:pic>
        <p:nvPicPr>
          <p:cNvPr id="13" name="Picture 4">
            <a:extLst>
              <a:ext uri="{FF2B5EF4-FFF2-40B4-BE49-F238E27FC236}">
                <a16:creationId xmlns:a16="http://schemas.microsoft.com/office/drawing/2014/main" id="{1DEB8D5B-7B9C-BAE1-C0B9-C8D5CDDB9760}"/>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9D6DBA02-016F-E227-CB8F-89FB75D8CE86}"/>
              </a:ext>
            </a:extLst>
          </p:cNvPr>
          <p:cNvSpPr>
            <a:spLocks noGrp="1"/>
          </p:cNvSpPr>
          <p:nvPr>
            <p:ph idx="1"/>
          </p:nvPr>
        </p:nvSpPr>
        <p:spPr>
          <a:xfrm>
            <a:off x="3983308" y="2148499"/>
            <a:ext cx="7138594" cy="4345169"/>
          </a:xfrm>
        </p:spPr>
        <p:txBody>
          <a:bodyPr>
            <a:normAutofit fontScale="92500" lnSpcReduction="20000"/>
          </a:bodyPr>
          <a:lstStyle/>
          <a:p>
            <a:pPr marL="0" indent="0">
              <a:buNone/>
            </a:pPr>
            <a:r>
              <a:rPr lang="en-GB" sz="3700" dirty="0"/>
              <a:t>Today we covered:</a:t>
            </a:r>
          </a:p>
          <a:p>
            <a:pPr marL="514350" indent="-514350">
              <a:buFont typeface="+mj-lt"/>
              <a:buAutoNum type="arabicPeriod"/>
            </a:pPr>
            <a:r>
              <a:rPr lang="en-GB" sz="3700" dirty="0"/>
              <a:t>Introduction to Bash Scripting</a:t>
            </a:r>
          </a:p>
          <a:p>
            <a:pPr marL="514350" indent="-514350">
              <a:buFont typeface="+mj-lt"/>
              <a:buAutoNum type="arabicPeriod"/>
            </a:pPr>
            <a:r>
              <a:rPr lang="en-GB" sz="3700" dirty="0"/>
              <a:t>How to execute Bash scripts</a:t>
            </a:r>
          </a:p>
          <a:p>
            <a:pPr marL="514350" indent="-514350">
              <a:buFont typeface="+mj-lt"/>
              <a:buAutoNum type="arabicPeriod"/>
            </a:pPr>
            <a:r>
              <a:rPr lang="en-GB" sz="3700" dirty="0"/>
              <a:t>Bash script key syntax</a:t>
            </a:r>
          </a:p>
          <a:p>
            <a:pPr marL="514350" indent="-514350">
              <a:buFont typeface="+mj-lt"/>
              <a:buAutoNum type="arabicPeriod"/>
            </a:pPr>
            <a:r>
              <a:rPr lang="en-GB" sz="3700" dirty="0"/>
              <a:t>Example scripts</a:t>
            </a:r>
          </a:p>
          <a:p>
            <a:pPr lvl="1"/>
            <a:r>
              <a:rPr lang="en-GB" sz="2800" dirty="0"/>
              <a:t>Key syntax areas</a:t>
            </a:r>
          </a:p>
          <a:p>
            <a:pPr lvl="1"/>
            <a:r>
              <a:rPr lang="en-GB" sz="2800" dirty="0"/>
              <a:t>Game scripts</a:t>
            </a:r>
          </a:p>
          <a:p>
            <a:pPr lvl="1"/>
            <a:r>
              <a:rPr lang="en-GB" sz="2800" dirty="0"/>
              <a:t>System Admin Menu</a:t>
            </a:r>
          </a:p>
          <a:p>
            <a:pPr lvl="1"/>
            <a:r>
              <a:rPr lang="en-GB" sz="2800" dirty="0"/>
              <a:t>Back-up script</a:t>
            </a:r>
          </a:p>
          <a:p>
            <a:pPr lvl="1"/>
            <a:r>
              <a:rPr lang="en-GB" sz="2800" dirty="0"/>
              <a:t>User Admin Menu</a:t>
            </a:r>
          </a:p>
          <a:p>
            <a:pPr lvl="1"/>
            <a:endParaRPr lang="en-GB" sz="3300" dirty="0"/>
          </a:p>
          <a:p>
            <a:pPr lvl="1"/>
            <a:endParaRPr lang="en-GB" sz="3300" dirty="0"/>
          </a:p>
          <a:p>
            <a:pPr marL="514350" indent="-514350">
              <a:buFont typeface="+mj-lt"/>
              <a:buAutoNum type="arabicPeriod"/>
            </a:pPr>
            <a:endParaRPr lang="en-GB" dirty="0"/>
          </a:p>
        </p:txBody>
      </p:sp>
      <p:pic>
        <p:nvPicPr>
          <p:cNvPr id="8" name="Picture 7" descr="A picture containing logo&#10;&#10;Description automatically generated">
            <a:extLst>
              <a:ext uri="{FF2B5EF4-FFF2-40B4-BE49-F238E27FC236}">
                <a16:creationId xmlns:a16="http://schemas.microsoft.com/office/drawing/2014/main" id="{691C83EE-76CA-E8E6-1876-F9F6BC13580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37244" y="47189"/>
            <a:ext cx="3499888" cy="148072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300153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Register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Time for Qs in the Tutorial.</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31897" y="314319"/>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6" name="Graphic 5" descr="List with solid fill">
            <a:extLst>
              <a:ext uri="{FF2B5EF4-FFF2-40B4-BE49-F238E27FC236}">
                <a16:creationId xmlns:a16="http://schemas.microsoft.com/office/drawing/2014/main" id="{FE88DA72-E998-71E8-1DC4-7C549E82E43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93100" y="3535260"/>
            <a:ext cx="3264104" cy="3264104"/>
          </a:xfrm>
          <a:prstGeom prst="rect">
            <a:avLst/>
          </a:pr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78352" y="2690667"/>
            <a:ext cx="1330413" cy="1330413"/>
          </a:xfrm>
          <a:prstGeom prst="rect">
            <a:avLst/>
          </a:prstGeom>
        </p:spPr>
      </p:pic>
    </p:spTree>
    <p:extLst>
      <p:ext uri="{BB962C8B-B14F-4D97-AF65-F5344CB8AC3E}">
        <p14:creationId xmlns:p14="http://schemas.microsoft.com/office/powerpoint/2010/main" val="17000587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A4119-6B3C-8420-F518-0CE2243F64F9}"/>
              </a:ext>
            </a:extLst>
          </p:cNvPr>
          <p:cNvSpPr>
            <a:spLocks noGrp="1"/>
          </p:cNvSpPr>
          <p:nvPr>
            <p:ph type="title"/>
          </p:nvPr>
        </p:nvSpPr>
        <p:spPr/>
        <p:txBody>
          <a:bodyPr/>
          <a:lstStyle/>
          <a:p>
            <a:r>
              <a:rPr lang="en-GB" dirty="0"/>
              <a:t>The End.</a:t>
            </a:r>
          </a:p>
        </p:txBody>
      </p:sp>
      <p:sp>
        <p:nvSpPr>
          <p:cNvPr id="3" name="Content Placeholder 2">
            <a:extLst>
              <a:ext uri="{FF2B5EF4-FFF2-40B4-BE49-F238E27FC236}">
                <a16:creationId xmlns:a16="http://schemas.microsoft.com/office/drawing/2014/main" id="{29C2F37D-A1DA-71C2-94B7-CD3F227511B6}"/>
              </a:ext>
            </a:extLst>
          </p:cNvPr>
          <p:cNvSpPr>
            <a:spLocks noGrp="1"/>
          </p:cNvSpPr>
          <p:nvPr>
            <p:ph idx="1"/>
          </p:nvPr>
        </p:nvSpPr>
        <p:spPr/>
        <p:txBody>
          <a:bodyPr/>
          <a:lstStyle/>
          <a:p>
            <a:r>
              <a:rPr lang="en-GB" dirty="0"/>
              <a:t>Archive slides.</a:t>
            </a:r>
          </a:p>
        </p:txBody>
      </p:sp>
    </p:spTree>
    <p:extLst>
      <p:ext uri="{BB962C8B-B14F-4D97-AF65-F5344CB8AC3E}">
        <p14:creationId xmlns:p14="http://schemas.microsoft.com/office/powerpoint/2010/main" val="19533920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60041" y="356515"/>
            <a:ext cx="7739518" cy="1033669"/>
          </a:xfrm>
        </p:spPr>
        <p:txBody>
          <a:bodyPr>
            <a:normAutofit/>
          </a:bodyPr>
          <a:lstStyle/>
          <a:p>
            <a:r>
              <a:rPr lang="en-GB" sz="4800" b="1" dirty="0">
                <a:solidFill>
                  <a:srgbClr val="FFFFFF"/>
                </a:solidFill>
              </a:rPr>
              <a:t>Bg. Cygwin Terminal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4975" y="1907019"/>
            <a:ext cx="11240863" cy="4551712"/>
          </a:xfrm>
        </p:spPr>
        <p:txBody>
          <a:bodyPr>
            <a:normAutofit/>
          </a:bodyPr>
          <a:lstStyle/>
          <a:p>
            <a:pPr>
              <a:lnSpc>
                <a:spcPct val="120000"/>
              </a:lnSpc>
              <a:spcBef>
                <a:spcPts val="300"/>
              </a:spcBef>
              <a:tabLst>
                <a:tab pos="457200" algn="l"/>
              </a:tabLst>
            </a:pPr>
            <a:r>
              <a:rPr lang="en-US" b="1" dirty="0"/>
              <a:t>Cygwin</a:t>
            </a:r>
            <a:r>
              <a:rPr lang="en-US" dirty="0"/>
              <a:t> is free and open-source software.</a:t>
            </a:r>
          </a:p>
          <a:p>
            <a:pPr>
              <a:lnSpc>
                <a:spcPct val="120000"/>
              </a:lnSpc>
              <a:spcBef>
                <a:spcPts val="300"/>
              </a:spcBef>
              <a:tabLst>
                <a:tab pos="457200" algn="l"/>
              </a:tabLst>
            </a:pPr>
            <a:r>
              <a:rPr lang="en-US" dirty="0"/>
              <a:t>That offers a </a:t>
            </a:r>
            <a:r>
              <a:rPr lang="en-US" b="1" dirty="0">
                <a:highlight>
                  <a:srgbClr val="FFFF00"/>
                </a:highlight>
              </a:rPr>
              <a:t>Linux-like experience in Windows</a:t>
            </a:r>
            <a:r>
              <a:rPr lang="en-US" dirty="0"/>
              <a:t>. </a:t>
            </a:r>
          </a:p>
          <a:p>
            <a:pPr lvl="0">
              <a:lnSpc>
                <a:spcPct val="120000"/>
              </a:lnSpc>
              <a:spcBef>
                <a:spcPts val="300"/>
              </a:spcBef>
              <a:tabLst>
                <a:tab pos="457200" algn="l"/>
              </a:tabLst>
            </a:pPr>
            <a:r>
              <a:rPr lang="en-US" dirty="0"/>
              <a:t>And allows us to interact with Windows </a:t>
            </a:r>
            <a:r>
              <a:rPr lang="en-US" dirty="0">
                <a:highlight>
                  <a:srgbClr val="FFFF00"/>
                </a:highlight>
              </a:rPr>
              <a:t>using bash</a:t>
            </a:r>
            <a:r>
              <a:rPr lang="en-US" dirty="0"/>
              <a:t>.</a:t>
            </a:r>
          </a:p>
          <a:p>
            <a:pPr lvl="0">
              <a:lnSpc>
                <a:spcPct val="120000"/>
              </a:lnSpc>
              <a:spcBef>
                <a:spcPts val="300"/>
              </a:spcBef>
              <a:tabLst>
                <a:tab pos="457200" algn="l"/>
              </a:tabLst>
            </a:pPr>
            <a:r>
              <a:rPr lang="en-US" dirty="0"/>
              <a:t>We can use Bash commands much like we would on a Linux OS.</a:t>
            </a:r>
          </a:p>
          <a:p>
            <a:pPr lvl="0">
              <a:lnSpc>
                <a:spcPct val="120000"/>
              </a:lnSpc>
              <a:spcBef>
                <a:spcPts val="300"/>
              </a:spcBef>
              <a:tabLst>
                <a:tab pos="457200" algn="l"/>
              </a:tabLst>
            </a:pPr>
            <a:r>
              <a:rPr lang="en-US" b="1" dirty="0"/>
              <a:t>Try it out: Install ‘Cygwin Terminal’ </a:t>
            </a:r>
            <a:r>
              <a:rPr lang="en-US" dirty="0"/>
              <a:t>from </a:t>
            </a:r>
            <a:r>
              <a:rPr lang="en-GB" dirty="0">
                <a:hlinkClick r:id="rId3"/>
              </a:rPr>
              <a:t>Cygwin.com</a:t>
            </a:r>
            <a:endParaRPr lang="en-GB" dirty="0"/>
          </a:p>
          <a:p>
            <a:pPr lvl="1">
              <a:lnSpc>
                <a:spcPct val="120000"/>
              </a:lnSpc>
              <a:spcBef>
                <a:spcPts val="300"/>
              </a:spcBef>
              <a:tabLst>
                <a:tab pos="457200" algn="l"/>
              </a:tabLst>
            </a:pPr>
            <a:r>
              <a:rPr lang="en-GB" dirty="0"/>
              <a:t>Video: How to </a:t>
            </a:r>
            <a:r>
              <a:rPr lang="en-GB" b="1" dirty="0"/>
              <a:t>install Nano text editor with Cygwin</a:t>
            </a:r>
            <a:r>
              <a:rPr lang="en-GB" dirty="0"/>
              <a:t>: </a:t>
            </a:r>
            <a:r>
              <a:rPr lang="en-US" dirty="0">
                <a:hlinkClick r:id="rId4"/>
              </a:rPr>
              <a:t>Install nano editor in Cygwin</a:t>
            </a:r>
            <a:r>
              <a:rPr lang="en-US" dirty="0"/>
              <a:t>.</a:t>
            </a:r>
          </a:p>
          <a:p>
            <a:pPr marL="0" indent="0">
              <a:lnSpc>
                <a:spcPct val="120000"/>
              </a:lnSpc>
              <a:spcBef>
                <a:spcPts val="300"/>
              </a:spcBef>
              <a:buNone/>
              <a:tabLst>
                <a:tab pos="457200" algn="l"/>
              </a:tabLst>
            </a:pPr>
            <a:r>
              <a:rPr lang="en-US" dirty="0"/>
              <a:t>Note: </a:t>
            </a:r>
            <a:r>
              <a:rPr lang="en-US" b="1" dirty="0"/>
              <a:t>Git Bash </a:t>
            </a:r>
            <a:r>
              <a:rPr lang="en-US" dirty="0"/>
              <a:t>has more Linux tools pre-installed. With Cygwin we need to manually install more Linux tools.</a:t>
            </a:r>
          </a:p>
          <a:p>
            <a:pPr>
              <a:lnSpc>
                <a:spcPct val="120000"/>
              </a:lnSpc>
              <a:spcBef>
                <a:spcPts val="300"/>
              </a:spcBef>
              <a:tabLst>
                <a:tab pos="457200" algn="l"/>
              </a:tabLst>
            </a:pPr>
            <a:endParaRPr lang="en-GB" dirty="0"/>
          </a:p>
        </p:txBody>
      </p:sp>
      <p:pic>
        <p:nvPicPr>
          <p:cNvPr id="1026" name="Picture 2" descr="Cygwin - Wikipedia">
            <a:extLst>
              <a:ext uri="{FF2B5EF4-FFF2-40B4-BE49-F238E27FC236}">
                <a16:creationId xmlns:a16="http://schemas.microsoft.com/office/drawing/2014/main" id="{A8358F4A-081E-51D7-64E7-F6E45A3968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5406" y="12348"/>
            <a:ext cx="1807510" cy="180751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ygwin - Wikipedia">
            <a:extLst>
              <a:ext uri="{FF2B5EF4-FFF2-40B4-BE49-F238E27FC236}">
                <a16:creationId xmlns:a16="http://schemas.microsoft.com/office/drawing/2014/main" id="{3BC105A8-AD4C-4057-0CD4-B4F9550F4A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83818" y="66876"/>
            <a:ext cx="4133207" cy="29871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646491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30308" y="88761"/>
            <a:ext cx="9895950" cy="1033669"/>
          </a:xfrm>
          <a:noFill/>
        </p:spPr>
        <p:txBody>
          <a:bodyPr>
            <a:normAutofit/>
          </a:bodyPr>
          <a:lstStyle/>
          <a:p>
            <a:r>
              <a:rPr lang="en-GB" b="1" dirty="0">
                <a:solidFill>
                  <a:schemeClr val="bg1"/>
                </a:solidFill>
                <a:highlight>
                  <a:srgbClr val="000080"/>
                </a:highlight>
              </a:rPr>
              <a:t>Additional ways of using the Bash language. </a:t>
            </a:r>
          </a:p>
        </p:txBody>
      </p:sp>
      <p:pic>
        <p:nvPicPr>
          <p:cNvPr id="4" name="Picture 3">
            <a:extLst>
              <a:ext uri="{FF2B5EF4-FFF2-40B4-BE49-F238E27FC236}">
                <a16:creationId xmlns:a16="http://schemas.microsoft.com/office/drawing/2014/main" id="{8E7872F0-6B68-4A2E-82FB-CFE9A2D89E5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354715" y="0"/>
            <a:ext cx="1422816" cy="1422816"/>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30308" y="911697"/>
            <a:ext cx="11733839" cy="5034606"/>
          </a:xfrm>
        </p:spPr>
        <p:txBody>
          <a:bodyPr>
            <a:noAutofit/>
          </a:bodyPr>
          <a:lstStyle/>
          <a:p>
            <a:pPr marL="457200" indent="-457200">
              <a:lnSpc>
                <a:spcPct val="100000"/>
              </a:lnSpc>
              <a:spcBef>
                <a:spcPts val="0"/>
              </a:spcBef>
              <a:buFont typeface="+mj-lt"/>
              <a:buAutoNum type="arabicPeriod"/>
            </a:pPr>
            <a:r>
              <a:rPr lang="en-GB" sz="2000" b="1" dirty="0"/>
              <a:t>Enable</a:t>
            </a:r>
            <a:r>
              <a:rPr lang="en-GB" sz="2000" dirty="0"/>
              <a:t> </a:t>
            </a:r>
            <a:r>
              <a:rPr lang="en-GB" sz="2000" b="1" dirty="0"/>
              <a:t>WSL</a:t>
            </a:r>
            <a:r>
              <a:rPr lang="en-GB" sz="2000" dirty="0"/>
              <a:t> ‘</a:t>
            </a:r>
            <a:r>
              <a:rPr lang="en-GB" sz="2000" b="1" dirty="0"/>
              <a:t>Windows Subsystem for Linux’ in Windows 10/11: </a:t>
            </a:r>
            <a:r>
              <a:rPr lang="en-GB" sz="2000" dirty="0"/>
              <a:t>Since Window 10, we can now run Bash in Windows. Some minor system configuration changes are needed for this, but it is easy to set-up Bash in Windows 10.</a:t>
            </a:r>
            <a:r>
              <a:rPr lang="en-GB" sz="2000" b="1" dirty="0"/>
              <a:t> </a:t>
            </a:r>
            <a:r>
              <a:rPr lang="en-GB" sz="2000" dirty="0"/>
              <a:t>For</a:t>
            </a:r>
            <a:r>
              <a:rPr lang="en-GB" sz="2000" b="1" dirty="0"/>
              <a:t> </a:t>
            </a:r>
            <a:r>
              <a:rPr lang="en-GB" sz="2000" dirty="0"/>
              <a:t>CLI use only</a:t>
            </a:r>
            <a:r>
              <a:rPr lang="en-GB" sz="2000" b="1" dirty="0"/>
              <a:t>. </a:t>
            </a:r>
            <a:r>
              <a:rPr lang="en-GB" sz="2000" dirty="0"/>
              <a:t>To view a step-by-step guide see the following slide, or </a:t>
            </a:r>
            <a:r>
              <a:rPr lang="en-GB" sz="2000" dirty="0">
                <a:hlinkClick r:id="rId5"/>
              </a:rPr>
              <a:t>click here</a:t>
            </a:r>
            <a:r>
              <a:rPr lang="en-GB" sz="2000" dirty="0"/>
              <a:t> or </a:t>
            </a:r>
            <a:r>
              <a:rPr lang="en-GB" sz="2000" dirty="0">
                <a:hlinkClick r:id="rId6"/>
              </a:rPr>
              <a:t>here</a:t>
            </a:r>
            <a:r>
              <a:rPr lang="en-GB" sz="2000" b="1" dirty="0"/>
              <a:t>.</a:t>
            </a:r>
          </a:p>
          <a:p>
            <a:pPr marL="457200" indent="-457200">
              <a:lnSpc>
                <a:spcPct val="100000"/>
              </a:lnSpc>
              <a:spcBef>
                <a:spcPts val="0"/>
              </a:spcBef>
              <a:buFont typeface="+mj-lt"/>
              <a:buAutoNum type="arabicPeriod"/>
            </a:pPr>
            <a:r>
              <a:rPr lang="en-GB" sz="2000" b="1" dirty="0"/>
              <a:t>Git</a:t>
            </a:r>
            <a:r>
              <a:rPr lang="en-GB" sz="2000" dirty="0"/>
              <a:t> </a:t>
            </a:r>
            <a:r>
              <a:rPr lang="en-GB" sz="2000" b="1" dirty="0"/>
              <a:t>for Windows: </a:t>
            </a:r>
            <a:r>
              <a:rPr lang="en-GB" sz="2000" b="1" dirty="0">
                <a:hlinkClick r:id="rId7"/>
              </a:rPr>
              <a:t>Git for Windows</a:t>
            </a:r>
            <a:r>
              <a:rPr lang="en-GB" sz="2000" dirty="0"/>
              <a:t> </a:t>
            </a:r>
            <a:r>
              <a:rPr lang="en-GB" sz="2000" b="0" i="0" dirty="0">
                <a:effectLst/>
              </a:rPr>
              <a:t>provides a BASH emulator to run Git version control and bash files on windows OS. </a:t>
            </a:r>
            <a:r>
              <a:rPr lang="en-GB" sz="2000" dirty="0"/>
              <a:t>You can use </a:t>
            </a:r>
            <a:r>
              <a:rPr lang="en-GB" sz="2000" dirty="0" err="1"/>
              <a:t>Gitbash</a:t>
            </a:r>
            <a:r>
              <a:rPr lang="en-GB" sz="2000" dirty="0"/>
              <a:t> with your favourite text/code editor e.g. Notepad++ or Visual Studio Code.</a:t>
            </a:r>
          </a:p>
          <a:p>
            <a:pPr marL="457200" indent="-457200">
              <a:lnSpc>
                <a:spcPct val="100000"/>
              </a:lnSpc>
              <a:spcBef>
                <a:spcPts val="0"/>
              </a:spcBef>
              <a:buFont typeface="+mj-lt"/>
              <a:buAutoNum type="arabicPeriod"/>
            </a:pPr>
            <a:r>
              <a:rPr lang="en-GB" sz="2000" b="1" dirty="0"/>
              <a:t>Use Linux CLI Shell in the Web browser: </a:t>
            </a:r>
            <a:r>
              <a:rPr lang="en-GB" sz="2000" dirty="0"/>
              <a:t>These options allow you to test Linux commands/</a:t>
            </a:r>
            <a:r>
              <a:rPr lang="en-GB" sz="2000" dirty="0" err="1"/>
              <a:t>sripts</a:t>
            </a:r>
            <a:r>
              <a:rPr lang="en-GB" sz="2000" dirty="0"/>
              <a:t> in your web browser. There are many options (see </a:t>
            </a:r>
            <a:r>
              <a:rPr lang="en-GB" sz="2000" dirty="0">
                <a:hlinkClick r:id="rId8"/>
              </a:rPr>
              <a:t>here</a:t>
            </a:r>
            <a:r>
              <a:rPr lang="en-GB" sz="2000" dirty="0"/>
              <a:t> and </a:t>
            </a:r>
            <a:r>
              <a:rPr lang="en-GB" sz="2000" dirty="0">
                <a:hlinkClick r:id="rId9"/>
              </a:rPr>
              <a:t>here</a:t>
            </a:r>
            <a:r>
              <a:rPr lang="en-GB" sz="2000" dirty="0"/>
              <a:t>). Note: some network commands do not typically work in the browser based CLIs.</a:t>
            </a:r>
          </a:p>
          <a:p>
            <a:pPr marL="457200" indent="-457200">
              <a:lnSpc>
                <a:spcPct val="100000"/>
              </a:lnSpc>
              <a:spcBef>
                <a:spcPts val="0"/>
              </a:spcBef>
              <a:buFont typeface="+mj-lt"/>
              <a:buAutoNum type="arabicPeriod"/>
            </a:pPr>
            <a:r>
              <a:rPr lang="en-GB" sz="2000" b="1" dirty="0">
                <a:highlight>
                  <a:srgbClr val="FFFF00"/>
                </a:highlight>
              </a:rPr>
              <a:t>Install Linux on your OS using a Virtual Machine</a:t>
            </a:r>
            <a:r>
              <a:rPr lang="en-GB" sz="2000" b="1" dirty="0"/>
              <a:t>: </a:t>
            </a:r>
            <a:r>
              <a:rPr lang="en-GB" sz="2000" dirty="0"/>
              <a:t>Using</a:t>
            </a:r>
            <a:r>
              <a:rPr lang="en-GB" sz="2000" b="1" dirty="0"/>
              <a:t> </a:t>
            </a:r>
            <a:r>
              <a:rPr lang="en-GB" sz="2000" dirty="0"/>
              <a:t>a VM such as Wine or </a:t>
            </a:r>
            <a:r>
              <a:rPr lang="en-GB" sz="2000" dirty="0">
                <a:highlight>
                  <a:srgbClr val="FFFF00"/>
                </a:highlight>
                <a:hlinkClick r:id="rId10"/>
              </a:rPr>
              <a:t>VirtualBox</a:t>
            </a:r>
            <a:r>
              <a:rPr lang="en-GB" sz="2000" dirty="0"/>
              <a:t> allows you to install Linux without making any changes to your system. It’s a great way to initially experiment and you can use Linux just like an App. within your existing OS. To view step by step tutorials </a:t>
            </a:r>
            <a:r>
              <a:rPr lang="en-GB" sz="2000" dirty="0">
                <a:hlinkClick r:id="rId11"/>
              </a:rPr>
              <a:t>click-here</a:t>
            </a:r>
            <a:r>
              <a:rPr lang="en-GB" sz="2000" dirty="0"/>
              <a:t> or </a:t>
            </a:r>
            <a:r>
              <a:rPr lang="en-GB" sz="2000" dirty="0">
                <a:hlinkClick r:id="rId12"/>
              </a:rPr>
              <a:t>here</a:t>
            </a:r>
            <a:r>
              <a:rPr lang="en-GB" sz="2000" dirty="0"/>
              <a:t>.</a:t>
            </a:r>
          </a:p>
          <a:p>
            <a:pPr marL="457200" indent="-457200">
              <a:lnSpc>
                <a:spcPct val="100000"/>
              </a:lnSpc>
              <a:spcBef>
                <a:spcPts val="0"/>
              </a:spcBef>
              <a:buFont typeface="+mj-lt"/>
              <a:buAutoNum type="arabicPeriod"/>
            </a:pPr>
            <a:r>
              <a:rPr lang="en-GB" sz="2000" b="1" dirty="0">
                <a:highlight>
                  <a:srgbClr val="FFFF00"/>
                </a:highlight>
              </a:rPr>
              <a:t>Create a dual-boot system</a:t>
            </a:r>
            <a:r>
              <a:rPr lang="en-GB" sz="2000" b="1" dirty="0"/>
              <a:t>: </a:t>
            </a:r>
            <a:r>
              <a:rPr lang="en-GB" sz="2000" dirty="0"/>
              <a:t>A Dual-boot Linux &amp; Windows system allows you to have both Windows/Mac and Linux on the same system and you can choose which one to load into at start-up. For this option you will need to </a:t>
            </a:r>
            <a:r>
              <a:rPr lang="en-GB" sz="2000" dirty="0">
                <a:highlight>
                  <a:srgbClr val="FFFF00"/>
                </a:highlight>
              </a:rPr>
              <a:t>create a partition on your HD for Linux as it has a different file system</a:t>
            </a:r>
            <a:r>
              <a:rPr lang="en-GB" sz="2000" dirty="0"/>
              <a:t>. To view step by step tutorials to help you </a:t>
            </a:r>
            <a:r>
              <a:rPr lang="en-GB" sz="2000" dirty="0">
                <a:hlinkClick r:id="rId13"/>
              </a:rPr>
              <a:t>click-here</a:t>
            </a:r>
            <a:r>
              <a:rPr lang="en-GB" sz="2000" dirty="0"/>
              <a:t> or </a:t>
            </a:r>
            <a:r>
              <a:rPr lang="en-GB" sz="2000" dirty="0">
                <a:hlinkClick r:id="rId14"/>
              </a:rPr>
              <a:t>here</a:t>
            </a:r>
            <a:r>
              <a:rPr lang="en-GB" sz="2000" dirty="0"/>
              <a:t>.</a:t>
            </a:r>
          </a:p>
          <a:p>
            <a:pPr marL="457200" indent="-457200">
              <a:lnSpc>
                <a:spcPct val="100000"/>
              </a:lnSpc>
              <a:spcBef>
                <a:spcPts val="0"/>
              </a:spcBef>
              <a:buFont typeface="+mj-lt"/>
              <a:buAutoNum type="arabicPeriod"/>
            </a:pPr>
            <a:r>
              <a:rPr lang="en-GB" sz="2000" b="1" dirty="0"/>
              <a:t>FOR THE FULL LINUX EXPERIENCE: </a:t>
            </a:r>
            <a:r>
              <a:rPr lang="en-GB" sz="2000" b="1" dirty="0">
                <a:highlight>
                  <a:srgbClr val="FFFF00"/>
                </a:highlight>
              </a:rPr>
              <a:t>Use an old Computer</a:t>
            </a:r>
            <a:r>
              <a:rPr lang="en-GB" sz="2000" dirty="0"/>
              <a:t>: Create your own Linux PC. Download Linux and </a:t>
            </a:r>
            <a:r>
              <a:rPr lang="en-GB" sz="2000" dirty="0">
                <a:highlight>
                  <a:srgbClr val="FFFF00"/>
                </a:highlight>
              </a:rPr>
              <a:t>create a bootable USB stick and install Linux onto an old system</a:t>
            </a:r>
            <a:r>
              <a:rPr lang="en-GB" sz="2000" dirty="0"/>
              <a:t>. To view step by step tutorials to help you </a:t>
            </a:r>
            <a:r>
              <a:rPr lang="en-GB" sz="2000" dirty="0">
                <a:hlinkClick r:id="rId15"/>
              </a:rPr>
              <a:t>click-here</a:t>
            </a:r>
            <a:r>
              <a:rPr lang="en-GB" sz="2000" dirty="0"/>
              <a:t> or </a:t>
            </a:r>
            <a:r>
              <a:rPr lang="en-GB" sz="2000" dirty="0">
                <a:hlinkClick r:id="rId16"/>
              </a:rPr>
              <a:t>here</a:t>
            </a:r>
            <a:r>
              <a:rPr lang="en-GB" sz="2000" dirty="0"/>
              <a:t>.</a:t>
            </a:r>
          </a:p>
        </p:txBody>
      </p:sp>
    </p:spTree>
    <p:extLst>
      <p:ext uri="{BB962C8B-B14F-4D97-AF65-F5344CB8AC3E}">
        <p14:creationId xmlns:p14="http://schemas.microsoft.com/office/powerpoint/2010/main" val="249847245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2A6A19-6D1F-3B30-BB30-B474C89A9671}"/>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D6BC5B1E-466F-0A4A-B19E-11DB9F5FBBFD}"/>
              </a:ext>
            </a:extLst>
          </p:cNvPr>
          <p:cNvSpPr>
            <a:spLocks noGrp="1"/>
          </p:cNvSpPr>
          <p:nvPr>
            <p:ph idx="1"/>
          </p:nvPr>
        </p:nvSpPr>
        <p:spPr>
          <a:xfrm>
            <a:off x="-235230" y="1326925"/>
            <a:ext cx="11512202" cy="5135285"/>
          </a:xfrm>
        </p:spPr>
        <p:txBody>
          <a:bodyPr>
            <a:noAutofit/>
          </a:bodyPr>
          <a:lstStyle/>
          <a:p>
            <a:pPr marL="971550" lvl="1" indent="-514350">
              <a:lnSpc>
                <a:spcPct val="100000"/>
              </a:lnSpc>
              <a:spcBef>
                <a:spcPts val="0"/>
              </a:spcBef>
              <a:spcAft>
                <a:spcPts val="300"/>
              </a:spcAft>
              <a:buFont typeface="+mj-lt"/>
              <a:buAutoNum type="arabicPeriod"/>
              <a:tabLst>
                <a:tab pos="457200" algn="l"/>
              </a:tabLst>
            </a:pPr>
            <a:r>
              <a:rPr lang="en-US" sz="2800" dirty="0"/>
              <a:t>Install </a:t>
            </a:r>
            <a:r>
              <a:rPr lang="en-US" sz="2800" b="1" dirty="0"/>
              <a:t>Git</a:t>
            </a:r>
            <a:r>
              <a:rPr lang="en-US" sz="2800" dirty="0"/>
              <a:t> from </a:t>
            </a:r>
            <a:r>
              <a:rPr lang="en-US" sz="2800" dirty="0">
                <a:hlinkClick r:id="rId3"/>
              </a:rPr>
              <a:t>https://git-scm.com/download/win</a:t>
            </a:r>
            <a:r>
              <a:rPr lang="en-US" sz="2800" dirty="0"/>
              <a:t> (comes with Bash)</a:t>
            </a:r>
          </a:p>
          <a:p>
            <a:pPr marL="971550" lvl="1" indent="-514350">
              <a:lnSpc>
                <a:spcPct val="100000"/>
              </a:lnSpc>
              <a:spcBef>
                <a:spcPts val="0"/>
              </a:spcBef>
              <a:spcAft>
                <a:spcPts val="300"/>
              </a:spcAft>
              <a:buFont typeface="+mj-lt"/>
              <a:buAutoNum type="arabicPeriod"/>
              <a:tabLst>
                <a:tab pos="457200" algn="l"/>
              </a:tabLst>
            </a:pPr>
            <a:r>
              <a:rPr lang="en-US" sz="2800" dirty="0"/>
              <a:t>In VSC: Burger menu &gt; View &gt; Command palette &gt; Select: Terminal: Select Default Profile &gt; bash</a:t>
            </a:r>
          </a:p>
          <a:p>
            <a:pPr lvl="2">
              <a:lnSpc>
                <a:spcPct val="100000"/>
              </a:lnSpc>
              <a:spcBef>
                <a:spcPts val="0"/>
              </a:spcBef>
              <a:spcAft>
                <a:spcPts val="300"/>
              </a:spcAft>
              <a:tabLst>
                <a:tab pos="457200" algn="l"/>
              </a:tabLst>
            </a:pPr>
            <a:r>
              <a:rPr lang="en-US" dirty="0"/>
              <a:t>Or: Open the Command palette using Ctrl + Shift + P. </a:t>
            </a:r>
          </a:p>
          <a:p>
            <a:pPr lvl="2">
              <a:lnSpc>
                <a:spcPct val="100000"/>
              </a:lnSpc>
              <a:spcBef>
                <a:spcPts val="0"/>
              </a:spcBef>
              <a:spcAft>
                <a:spcPts val="300"/>
              </a:spcAft>
              <a:tabLst>
                <a:tab pos="457200" algn="l"/>
              </a:tabLst>
            </a:pPr>
            <a:r>
              <a:rPr lang="en-US" dirty="0"/>
              <a:t>Press and hold </a:t>
            </a:r>
            <a:r>
              <a:rPr lang="en-US" b="1" dirty="0"/>
              <a:t>Ctrl + ` </a:t>
            </a:r>
            <a:r>
              <a:rPr lang="en-US" dirty="0"/>
              <a:t>to open the terminal. The new terminal will be a Bash terminal.</a:t>
            </a:r>
          </a:p>
        </p:txBody>
      </p:sp>
      <p:sp>
        <p:nvSpPr>
          <p:cNvPr id="5" name="Title 1">
            <a:extLst>
              <a:ext uri="{FF2B5EF4-FFF2-40B4-BE49-F238E27FC236}">
                <a16:creationId xmlns:a16="http://schemas.microsoft.com/office/drawing/2014/main" id="{F221F93C-0DD2-29FA-F4E7-F7442B5B045F}"/>
              </a:ext>
            </a:extLst>
          </p:cNvPr>
          <p:cNvSpPr>
            <a:spLocks noGrp="1"/>
          </p:cNvSpPr>
          <p:nvPr>
            <p:ph type="title"/>
          </p:nvPr>
        </p:nvSpPr>
        <p:spPr>
          <a:xfrm>
            <a:off x="0" y="0"/>
            <a:ext cx="12192000" cy="1200150"/>
          </a:xfrm>
          <a:solidFill>
            <a:srgbClr val="002060"/>
          </a:solidFill>
        </p:spPr>
        <p:txBody>
          <a:bodyPr>
            <a:normAutofit/>
          </a:bodyPr>
          <a:lstStyle/>
          <a:p>
            <a:r>
              <a:rPr lang="en-GB" sz="5400" b="1" dirty="0">
                <a:solidFill>
                  <a:schemeClr val="bg1"/>
                </a:solidFill>
              </a:rPr>
              <a:t> Bg. </a:t>
            </a:r>
            <a:r>
              <a:rPr lang="en-GB" dirty="0">
                <a:solidFill>
                  <a:schemeClr val="bg1"/>
                </a:solidFill>
              </a:rPr>
              <a:t>Use Bash in </a:t>
            </a:r>
            <a:r>
              <a:rPr lang="en-GB" sz="4000" dirty="0">
                <a:solidFill>
                  <a:schemeClr val="bg1"/>
                </a:solidFill>
              </a:rPr>
              <a:t>VSC Visual Studio Code</a:t>
            </a:r>
          </a:p>
        </p:txBody>
      </p:sp>
      <p:pic>
        <p:nvPicPr>
          <p:cNvPr id="2" name="Picture 1">
            <a:extLst>
              <a:ext uri="{FF2B5EF4-FFF2-40B4-BE49-F238E27FC236}">
                <a16:creationId xmlns:a16="http://schemas.microsoft.com/office/drawing/2014/main" id="{4CCF926E-5AC8-5604-D4CD-53BAA4DABDFB}"/>
              </a:ext>
            </a:extLst>
          </p:cNvPr>
          <p:cNvPicPr>
            <a:picLocks noChangeAspect="1"/>
          </p:cNvPicPr>
          <p:nvPr/>
        </p:nvPicPr>
        <p:blipFill>
          <a:blip r:embed="rId4"/>
          <a:srcRect l="1878" t="6902" r="45159" b="53661"/>
          <a:stretch/>
        </p:blipFill>
        <p:spPr>
          <a:xfrm>
            <a:off x="6125217" y="3513813"/>
            <a:ext cx="5979319" cy="2968166"/>
          </a:xfrm>
          <a:prstGeom prst="rect">
            <a:avLst/>
          </a:prstGeom>
        </p:spPr>
      </p:pic>
      <p:pic>
        <p:nvPicPr>
          <p:cNvPr id="3" name="Picture 2">
            <a:extLst>
              <a:ext uri="{FF2B5EF4-FFF2-40B4-BE49-F238E27FC236}">
                <a16:creationId xmlns:a16="http://schemas.microsoft.com/office/drawing/2014/main" id="{9B5CAF20-C8A7-A5FB-5CAF-C3444977C47E}"/>
              </a:ext>
            </a:extLst>
          </p:cNvPr>
          <p:cNvPicPr>
            <a:picLocks noChangeAspect="1"/>
          </p:cNvPicPr>
          <p:nvPr/>
        </p:nvPicPr>
        <p:blipFill>
          <a:blip r:embed="rId5"/>
          <a:srcRect l="1157" t="6666" r="47037" b="55834"/>
          <a:stretch/>
        </p:blipFill>
        <p:spPr>
          <a:xfrm>
            <a:off x="175587" y="3513813"/>
            <a:ext cx="5832949" cy="2814828"/>
          </a:xfrm>
          <a:prstGeom prst="rect">
            <a:avLst/>
          </a:prstGeom>
        </p:spPr>
      </p:pic>
      <p:sp>
        <p:nvSpPr>
          <p:cNvPr id="7" name="Oval 6">
            <a:extLst>
              <a:ext uri="{FF2B5EF4-FFF2-40B4-BE49-F238E27FC236}">
                <a16:creationId xmlns:a16="http://schemas.microsoft.com/office/drawing/2014/main" id="{6AA88023-F27F-F739-0F2B-7B4C8A937FA1}"/>
              </a:ext>
            </a:extLst>
          </p:cNvPr>
          <p:cNvSpPr/>
          <p:nvPr/>
        </p:nvSpPr>
        <p:spPr>
          <a:xfrm>
            <a:off x="602194" y="3513813"/>
            <a:ext cx="621506" cy="519174"/>
          </a:xfrm>
          <a:prstGeom prst="ellipse">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Oval 7">
            <a:extLst>
              <a:ext uri="{FF2B5EF4-FFF2-40B4-BE49-F238E27FC236}">
                <a16:creationId xmlns:a16="http://schemas.microsoft.com/office/drawing/2014/main" id="{E50EB415-9624-60EE-3CF8-F3E85417F5E2}"/>
              </a:ext>
            </a:extLst>
          </p:cNvPr>
          <p:cNvSpPr/>
          <p:nvPr/>
        </p:nvSpPr>
        <p:spPr>
          <a:xfrm>
            <a:off x="10099524" y="5383745"/>
            <a:ext cx="509588" cy="366713"/>
          </a:xfrm>
          <a:prstGeom prst="ellipse">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ue triangle with a cross&#10;&#10;AI-generated content may be incorrect.">
            <a:extLst>
              <a:ext uri="{FF2B5EF4-FFF2-40B4-BE49-F238E27FC236}">
                <a16:creationId xmlns:a16="http://schemas.microsoft.com/office/drawing/2014/main" id="{AE5C4B81-D069-F495-08EC-CF30BE35B5B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028665" y="0"/>
            <a:ext cx="1936774" cy="1936774"/>
          </a:xfrm>
          <a:prstGeom prst="rect">
            <a:avLst/>
          </a:prstGeom>
        </p:spPr>
      </p:pic>
    </p:spTree>
    <p:extLst>
      <p:ext uri="{BB962C8B-B14F-4D97-AF65-F5344CB8AC3E}">
        <p14:creationId xmlns:p14="http://schemas.microsoft.com/office/powerpoint/2010/main" val="15239199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8422" y="287820"/>
            <a:ext cx="9895951" cy="1033669"/>
          </a:xfrm>
        </p:spPr>
        <p:txBody>
          <a:bodyPr>
            <a:normAutofit fontScale="90000"/>
          </a:bodyPr>
          <a:lstStyle/>
          <a:p>
            <a:r>
              <a:rPr lang="en-GB" sz="6000" b="1" dirty="0">
                <a:solidFill>
                  <a:srgbClr val="FFFFFF"/>
                </a:solidFill>
              </a:rPr>
              <a:t>Bg. </a:t>
            </a:r>
            <a:r>
              <a:rPr lang="en-GB" sz="4800" dirty="0">
                <a:solidFill>
                  <a:srgbClr val="FFFFFF"/>
                </a:solidFill>
              </a:rPr>
              <a:t>Example: Passing values to a function</a:t>
            </a:r>
            <a:endParaRPr lang="en-GB" sz="4800" b="1" dirty="0">
              <a:solidFill>
                <a:srgbClr val="FFFFFF"/>
              </a:solidFill>
            </a:endParaRPr>
          </a:p>
        </p:txBody>
      </p:sp>
      <p:sp>
        <p:nvSpPr>
          <p:cNvPr id="17" name="Content Placeholder 12">
            <a:extLst>
              <a:ext uri="{FF2B5EF4-FFF2-40B4-BE49-F238E27FC236}">
                <a16:creationId xmlns:a16="http://schemas.microsoft.com/office/drawing/2014/main" id="{17FE68A0-71CB-408D-B467-DD20522B5E89}"/>
              </a:ext>
            </a:extLst>
          </p:cNvPr>
          <p:cNvSpPr txBox="1">
            <a:spLocks/>
          </p:cNvSpPr>
          <p:nvPr/>
        </p:nvSpPr>
        <p:spPr>
          <a:xfrm>
            <a:off x="1" y="1710691"/>
            <a:ext cx="5784012" cy="4652144"/>
          </a:xfrm>
          <a:prstGeom prst="rect">
            <a:avLst/>
          </a:prstGeom>
          <a:solidFill>
            <a:schemeClr val="bg1"/>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 this example we call 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add_user function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send it some values. </a:t>
            </a:r>
          </a:p>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In the function, we assign those values to variable names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User, Password and Comments.</a:t>
            </a:r>
          </a:p>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first value passed is the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firstname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and is assigned to 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User variable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the second value is 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surname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and is assigned to 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Password variable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the entire sentence is assigned to 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Comments variable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Next we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echo out the variables from within the function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pic>
        <p:nvPicPr>
          <p:cNvPr id="9" name="Picture 8">
            <a:extLst>
              <a:ext uri="{FF2B5EF4-FFF2-40B4-BE49-F238E27FC236}">
                <a16:creationId xmlns:a16="http://schemas.microsoft.com/office/drawing/2014/main" id="{7AEB399A-ABB8-908C-8EA9-371B0B07F675}"/>
              </a:ext>
            </a:extLst>
          </p:cNvPr>
          <p:cNvPicPr>
            <a:picLocks noChangeAspect="1"/>
          </p:cNvPicPr>
          <p:nvPr/>
        </p:nvPicPr>
        <p:blipFill rotWithShape="1">
          <a:blip r:embed="rId3"/>
          <a:srcRect r="36899"/>
          <a:stretch/>
        </p:blipFill>
        <p:spPr>
          <a:xfrm>
            <a:off x="5784016" y="1719237"/>
            <a:ext cx="6407980" cy="4819670"/>
          </a:xfrm>
          <a:prstGeom prst="rect">
            <a:avLst/>
          </a:prstGeom>
        </p:spPr>
      </p:pic>
      <p:sp>
        <p:nvSpPr>
          <p:cNvPr id="22" name="TextBox 21">
            <a:extLst>
              <a:ext uri="{FF2B5EF4-FFF2-40B4-BE49-F238E27FC236}">
                <a16:creationId xmlns:a16="http://schemas.microsoft.com/office/drawing/2014/main" id="{7B9B4CAC-4B0D-4938-95B4-E776815A4981}"/>
              </a:ext>
            </a:extLst>
          </p:cNvPr>
          <p:cNvSpPr txBox="1"/>
          <p:nvPr/>
        </p:nvSpPr>
        <p:spPr>
          <a:xfrm>
            <a:off x="5287182" y="1654419"/>
            <a:ext cx="496829" cy="461665"/>
          </a:xfrm>
          <a:prstGeom prst="rect">
            <a:avLst/>
          </a:prstGeom>
          <a:solidFill>
            <a:srgbClr val="FFC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2.</a:t>
            </a:r>
          </a:p>
        </p:txBody>
      </p:sp>
      <p:sp>
        <p:nvSpPr>
          <p:cNvPr id="23" name="TextBox 22">
            <a:extLst>
              <a:ext uri="{FF2B5EF4-FFF2-40B4-BE49-F238E27FC236}">
                <a16:creationId xmlns:a16="http://schemas.microsoft.com/office/drawing/2014/main" id="{2D9C45F6-F342-45D6-9D2E-B3100E57F08A}"/>
              </a:ext>
            </a:extLst>
          </p:cNvPr>
          <p:cNvSpPr txBox="1"/>
          <p:nvPr/>
        </p:nvSpPr>
        <p:spPr>
          <a:xfrm>
            <a:off x="5287182" y="5269883"/>
            <a:ext cx="496830" cy="461665"/>
          </a:xfrm>
          <a:prstGeom prst="rect">
            <a:avLst/>
          </a:prstGeom>
          <a:solidFill>
            <a:srgbClr val="FFC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1.</a:t>
            </a:r>
          </a:p>
        </p:txBody>
      </p:sp>
    </p:spTree>
    <p:extLst>
      <p:ext uri="{BB962C8B-B14F-4D97-AF65-F5344CB8AC3E}">
        <p14:creationId xmlns:p14="http://schemas.microsoft.com/office/powerpoint/2010/main" val="17916207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5972" y="109136"/>
            <a:ext cx="10966127" cy="1033669"/>
          </a:xfrm>
        </p:spPr>
        <p:txBody>
          <a:bodyPr>
            <a:normAutofit/>
          </a:bodyPr>
          <a:lstStyle/>
          <a:p>
            <a:r>
              <a:rPr lang="en-GB" sz="5400" b="1" dirty="0">
                <a:solidFill>
                  <a:srgbClr val="FFFFFF"/>
                </a:solidFill>
              </a:rPr>
              <a:t>Bg. </a:t>
            </a:r>
            <a:r>
              <a:rPr lang="en-GB" sz="4800" dirty="0">
                <a:solidFill>
                  <a:srgbClr val="FFFFFF"/>
                </a:solidFill>
              </a:rPr>
              <a:t>Example: Code and Output</a:t>
            </a:r>
          </a:p>
        </p:txBody>
      </p:sp>
      <p:pic>
        <p:nvPicPr>
          <p:cNvPr id="17" name="Picture 16">
            <a:extLst>
              <a:ext uri="{FF2B5EF4-FFF2-40B4-BE49-F238E27FC236}">
                <a16:creationId xmlns:a16="http://schemas.microsoft.com/office/drawing/2014/main" id="{6495E24A-E7D2-876D-727B-36AB06B52944}"/>
              </a:ext>
            </a:extLst>
          </p:cNvPr>
          <p:cNvPicPr>
            <a:picLocks noChangeAspect="1"/>
          </p:cNvPicPr>
          <p:nvPr/>
        </p:nvPicPr>
        <p:blipFill>
          <a:blip r:embed="rId3"/>
          <a:stretch>
            <a:fillRect/>
          </a:stretch>
        </p:blipFill>
        <p:spPr>
          <a:xfrm>
            <a:off x="0" y="1190625"/>
            <a:ext cx="12011025" cy="5667375"/>
          </a:xfrm>
          <a:prstGeom prst="rect">
            <a:avLst/>
          </a:prstGeom>
        </p:spPr>
      </p:pic>
      <p:pic>
        <p:nvPicPr>
          <p:cNvPr id="11" name="Picture 10">
            <a:extLst>
              <a:ext uri="{FF2B5EF4-FFF2-40B4-BE49-F238E27FC236}">
                <a16:creationId xmlns:a16="http://schemas.microsoft.com/office/drawing/2014/main" id="{FBA22F32-2D87-0F5B-298A-11B1B88A6321}"/>
              </a:ext>
            </a:extLst>
          </p:cNvPr>
          <p:cNvPicPr>
            <a:picLocks noChangeAspect="1"/>
          </p:cNvPicPr>
          <p:nvPr/>
        </p:nvPicPr>
        <p:blipFill>
          <a:blip r:embed="rId4"/>
          <a:stretch>
            <a:fillRect/>
          </a:stretch>
        </p:blipFill>
        <p:spPr>
          <a:xfrm>
            <a:off x="6624498" y="1730287"/>
            <a:ext cx="5386528" cy="3272827"/>
          </a:xfrm>
          <a:prstGeom prst="rect">
            <a:avLst/>
          </a:prstGeom>
        </p:spPr>
      </p:pic>
      <p:sp>
        <p:nvSpPr>
          <p:cNvPr id="13" name="TextBox 12">
            <a:extLst>
              <a:ext uri="{FF2B5EF4-FFF2-40B4-BE49-F238E27FC236}">
                <a16:creationId xmlns:a16="http://schemas.microsoft.com/office/drawing/2014/main" id="{4635156E-071B-7617-85DA-BC90836410F5}"/>
              </a:ext>
            </a:extLst>
          </p:cNvPr>
          <p:cNvSpPr txBox="1"/>
          <p:nvPr/>
        </p:nvSpPr>
        <p:spPr>
          <a:xfrm>
            <a:off x="6624498" y="1193140"/>
            <a:ext cx="5386528" cy="461665"/>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Output:</a:t>
            </a:r>
          </a:p>
        </p:txBody>
      </p:sp>
    </p:spTree>
    <p:extLst>
      <p:ext uri="{BB962C8B-B14F-4D97-AF65-F5344CB8AC3E}">
        <p14:creationId xmlns:p14="http://schemas.microsoft.com/office/powerpoint/2010/main" val="41173111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creen shot of a computer&#10;&#10;AI-generated content may be incorrect.">
            <a:hlinkClick r:id="rId2"/>
            <a:extLst>
              <a:ext uri="{FF2B5EF4-FFF2-40B4-BE49-F238E27FC236}">
                <a16:creationId xmlns:a16="http://schemas.microsoft.com/office/drawing/2014/main" id="{69421954-6437-016C-D5DA-E624E64C287E}"/>
              </a:ext>
            </a:extLst>
          </p:cNvPr>
          <p:cNvPicPr>
            <a:picLocks noChangeAspect="1"/>
          </p:cNvPicPr>
          <p:nvPr/>
        </p:nvPicPr>
        <p:blipFill>
          <a:blip r:embed="rId3"/>
          <a:src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0B2677-DD7C-232C-E319-B37C9BB53855}"/>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i="0">
                <a:solidFill>
                  <a:schemeClr val="tx1">
                    <a:lumMod val="85000"/>
                    <a:lumOff val="15000"/>
                  </a:schemeClr>
                </a:solidFill>
                <a:effectLst/>
              </a:rPr>
              <a:t>Bg. </a:t>
            </a:r>
            <a:r>
              <a:rPr lang="en-US" sz="3600" i="0">
                <a:solidFill>
                  <a:schemeClr val="tx1">
                    <a:lumMod val="85000"/>
                    <a:lumOff val="15000"/>
                  </a:schemeClr>
                </a:solidFill>
                <a:effectLst/>
              </a:rPr>
              <a:t>Bash vs ZSH vs Fish: What's the Difference?</a:t>
            </a:r>
            <a:endParaRPr lang="en-US" sz="3600">
              <a:solidFill>
                <a:schemeClr val="tx1">
                  <a:lumMod val="85000"/>
                  <a:lumOff val="15000"/>
                </a:schemeClr>
              </a:solidFill>
            </a:endParaRP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03096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5400" b="1" dirty="0">
                <a:solidFill>
                  <a:schemeClr val="bg1"/>
                </a:solidFill>
              </a:rPr>
              <a:t>Bg. </a:t>
            </a:r>
            <a:r>
              <a:rPr lang="en-GB" b="1" dirty="0">
                <a:solidFill>
                  <a:schemeClr val="bg1"/>
                </a:solidFill>
              </a:rPr>
              <a:t>Linux &amp; Python</a:t>
            </a:r>
            <a:endParaRPr lang="en-GB"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2729" y="1712687"/>
            <a:ext cx="11472263" cy="4257807"/>
          </a:xfrm>
        </p:spPr>
        <p:txBody>
          <a:bodyPr>
            <a:normAutofit/>
          </a:bodyPr>
          <a:lstStyle/>
          <a:p>
            <a:r>
              <a:rPr lang="en-GB" sz="2400" b="0" i="0" dirty="0">
                <a:solidFill>
                  <a:srgbClr val="040C28"/>
                </a:solidFill>
                <a:effectLst/>
                <a:highlight>
                  <a:srgbClr val="FFFF00"/>
                </a:highlight>
                <a:latin typeface="Google Sans"/>
              </a:rPr>
              <a:t>Python comes preinstalled on most Linux distributions</a:t>
            </a:r>
            <a:r>
              <a:rPr lang="en-GB" sz="2400" b="0" i="0" dirty="0">
                <a:solidFill>
                  <a:srgbClr val="040C28"/>
                </a:solidFill>
                <a:effectLst/>
                <a:latin typeface="Google Sans"/>
              </a:rPr>
              <a:t>.</a:t>
            </a:r>
          </a:p>
          <a:p>
            <a:r>
              <a:rPr lang="en-US" sz="2400" dirty="0"/>
              <a:t>To code in python using a Linux Terminal:</a:t>
            </a:r>
          </a:p>
          <a:p>
            <a:pPr marL="514350" indent="-514350">
              <a:buFont typeface="+mj-lt"/>
              <a:buAutoNum type="arabicPeriod"/>
            </a:pPr>
            <a:r>
              <a:rPr lang="en-US" sz="2400" dirty="0"/>
              <a:t>Open a terminal window and </a:t>
            </a:r>
            <a:r>
              <a:rPr lang="en-US" sz="2400" dirty="0">
                <a:highlight>
                  <a:srgbClr val="FFFF00"/>
                </a:highlight>
              </a:rPr>
              <a:t>type </a:t>
            </a:r>
            <a:r>
              <a:rPr lang="en-US" sz="2400" b="1" dirty="0">
                <a:highlight>
                  <a:srgbClr val="FFFF00"/>
                </a:highlight>
              </a:rPr>
              <a:t>python</a:t>
            </a:r>
            <a:r>
              <a:rPr lang="en-US" sz="2400" dirty="0"/>
              <a:t>. This opens python in interactive mode. This is good for initial learning, but we can also use a text editor such as Nano.</a:t>
            </a:r>
          </a:p>
          <a:p>
            <a:pPr marL="514350" indent="-514350">
              <a:buFont typeface="+mj-lt"/>
              <a:buAutoNum type="arabicPeriod"/>
            </a:pPr>
            <a:r>
              <a:rPr lang="en-GB" sz="2400" dirty="0"/>
              <a:t>Create a new python file by typing: </a:t>
            </a:r>
            <a:r>
              <a:rPr lang="en-GB" sz="2400" b="1" dirty="0">
                <a:highlight>
                  <a:srgbClr val="FFFF00"/>
                </a:highlight>
              </a:rPr>
              <a:t>Nano test.py</a:t>
            </a:r>
            <a:r>
              <a:rPr lang="en-GB" sz="2400" b="1" dirty="0"/>
              <a:t>. </a:t>
            </a:r>
            <a:r>
              <a:rPr lang="en-GB" sz="2400" dirty="0"/>
              <a:t>Insert code such as:</a:t>
            </a:r>
            <a:br>
              <a:rPr lang="en-GB" sz="2400" dirty="0"/>
            </a:br>
            <a:r>
              <a:rPr lang="en-GB" sz="2400" dirty="0">
                <a:solidFill>
                  <a:srgbClr val="0563C1"/>
                </a:solidFill>
              </a:rPr>
              <a:t>print (“Hello World”)</a:t>
            </a:r>
            <a:br>
              <a:rPr lang="en-GB" sz="2400" dirty="0">
                <a:solidFill>
                  <a:srgbClr val="0563C1"/>
                </a:solidFill>
              </a:rPr>
            </a:br>
            <a:r>
              <a:rPr lang="en-GB" sz="2400" dirty="0">
                <a:solidFill>
                  <a:srgbClr val="0563C1"/>
                </a:solidFill>
              </a:rPr>
              <a:t>x=5</a:t>
            </a:r>
            <a:br>
              <a:rPr lang="en-GB" sz="2400" dirty="0">
                <a:solidFill>
                  <a:srgbClr val="0563C1"/>
                </a:solidFill>
              </a:rPr>
            </a:br>
            <a:r>
              <a:rPr lang="en-GB" sz="2400" dirty="0">
                <a:solidFill>
                  <a:srgbClr val="0563C1"/>
                </a:solidFill>
              </a:rPr>
              <a:t>print(x)</a:t>
            </a:r>
            <a:br>
              <a:rPr lang="en-GB" sz="2400" dirty="0"/>
            </a:br>
            <a:r>
              <a:rPr lang="en-GB" sz="2400" b="1" dirty="0"/>
              <a:t>Type: exit() </a:t>
            </a:r>
            <a:r>
              <a:rPr lang="en-GB" sz="2400" dirty="0"/>
              <a:t>to exit python.</a:t>
            </a:r>
            <a:br>
              <a:rPr lang="en-GB" sz="2400" dirty="0"/>
            </a:br>
            <a:r>
              <a:rPr lang="en-GB" sz="2400" dirty="0"/>
              <a:t>In the terminal type: </a:t>
            </a:r>
            <a:r>
              <a:rPr lang="en-GB" sz="2400" b="1" dirty="0"/>
              <a:t>python test.py </a:t>
            </a:r>
            <a:r>
              <a:rPr lang="en-GB" sz="2400" dirty="0"/>
              <a:t>to run the script file.</a:t>
            </a:r>
            <a:endParaRPr lang="en-GB" sz="2400" b="1" dirty="0"/>
          </a:p>
        </p:txBody>
      </p:sp>
      <p:sp>
        <p:nvSpPr>
          <p:cNvPr id="5" name="TextBox 4">
            <a:extLst>
              <a:ext uri="{FF2B5EF4-FFF2-40B4-BE49-F238E27FC236}">
                <a16:creationId xmlns:a16="http://schemas.microsoft.com/office/drawing/2014/main" id="{CBC11CAC-2B70-6BF6-BA32-0D4E91D6200C}"/>
              </a:ext>
            </a:extLst>
          </p:cNvPr>
          <p:cNvSpPr txBox="1"/>
          <p:nvPr/>
        </p:nvSpPr>
        <p:spPr>
          <a:xfrm>
            <a:off x="190080" y="5534561"/>
            <a:ext cx="11089753" cy="1323439"/>
          </a:xfrm>
          <a:prstGeom prst="rect">
            <a:avLst/>
          </a:prstGeom>
          <a:noFill/>
          <a:ln>
            <a:solidFill>
              <a:srgbClr val="0563C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40C28"/>
                </a:solidFill>
                <a:effectLst/>
                <a:uLnTx/>
                <a:uFillTx/>
                <a:latin typeface="Calibri" panose="020F0502020204030204"/>
                <a:ea typeface="+mn-ea"/>
                <a:cs typeface="+mn-cs"/>
              </a:rPr>
              <a:t>Type: </a:t>
            </a:r>
            <a:r>
              <a:rPr kumimoji="0" lang="en-GB" sz="1600" b="1" i="0" u="none" strike="noStrike" kern="1200" cap="none" spc="0" normalizeH="0" baseline="0" noProof="0" dirty="0">
                <a:ln>
                  <a:noFill/>
                </a:ln>
                <a:solidFill>
                  <a:srgbClr val="040C28"/>
                </a:solidFill>
                <a:effectLst/>
                <a:uLnTx/>
                <a:uFillTx/>
                <a:latin typeface="Calibri" panose="020F0502020204030204"/>
                <a:ea typeface="+mn-ea"/>
                <a:cs typeface="+mn-cs"/>
              </a:rPr>
              <a:t>python3 --version </a:t>
            </a:r>
            <a:r>
              <a:rPr kumimoji="0" lang="en-GB" sz="1600" b="0" i="0" u="none" strike="noStrike" kern="1200" cap="none" spc="0" normalizeH="0" baseline="0" noProof="0" dirty="0">
                <a:ln>
                  <a:noFill/>
                </a:ln>
                <a:solidFill>
                  <a:srgbClr val="040C28"/>
                </a:solidFill>
                <a:effectLst/>
                <a:uLnTx/>
                <a:uFillTx/>
                <a:latin typeface="Calibri" panose="020F0502020204030204"/>
                <a:ea typeface="+mn-ea"/>
                <a:cs typeface="+mn-cs"/>
              </a:rPr>
              <a:t>to check which version is on the system.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40C28"/>
                </a:solidFill>
                <a:effectLst/>
                <a:uLnTx/>
                <a:uFillTx/>
                <a:latin typeface="Calibri" panose="020F0502020204030204"/>
                <a:ea typeface="+mn-ea"/>
                <a:cs typeface="+mn-cs"/>
              </a:rPr>
              <a:t>To update the python version on your system, use the following commands:</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err="1">
                <a:ln>
                  <a:noFill/>
                </a:ln>
                <a:solidFill>
                  <a:prstClr val="black"/>
                </a:solidFill>
                <a:effectLst/>
                <a:uLnTx/>
                <a:uFillTx/>
                <a:latin typeface="Calibri" panose="020F0502020204030204"/>
                <a:ea typeface="+mn-ea"/>
                <a:cs typeface="+mn-cs"/>
              </a:rPr>
              <a:t>sudo</a:t>
            </a: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 apt-get update</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 command </a:t>
            </a:r>
            <a:r>
              <a:rPr kumimoji="0" lang="en-US" sz="1600" b="0" i="0" u="none" strike="noStrike" kern="1200" cap="none" spc="0" normalizeH="0" baseline="0" noProof="0" dirty="0">
                <a:ln>
                  <a:noFill/>
                </a:ln>
                <a:solidFill>
                  <a:srgbClr val="202124"/>
                </a:solidFill>
                <a:effectLst/>
                <a:uLnTx/>
                <a:uFillTx/>
                <a:latin typeface="Calibri" panose="020F0502020204030204"/>
                <a:ea typeface="+mn-ea"/>
                <a:cs typeface="+mn-cs"/>
              </a:rPr>
              <a:t>is </a:t>
            </a:r>
            <a:r>
              <a:rPr kumimoji="0" lang="en-US" sz="1600" b="0" i="0" u="none" strike="noStrike" kern="1200" cap="none" spc="0" normalizeH="0" baseline="0" noProof="0" dirty="0">
                <a:ln>
                  <a:noFill/>
                </a:ln>
                <a:solidFill>
                  <a:srgbClr val="040C28"/>
                </a:solidFill>
                <a:effectLst/>
                <a:uLnTx/>
                <a:uFillTx/>
                <a:latin typeface="Calibri" panose="020F0502020204030204"/>
                <a:ea typeface="+mn-ea"/>
                <a:cs typeface="+mn-cs"/>
              </a:rPr>
              <a:t>used to download and refresh the local package index and to provide the system with the most recent information about available packages from the repositories</a:t>
            </a:r>
            <a:r>
              <a:rPr kumimoji="0" lang="en-US" sz="1600" b="0" i="0" u="none" strike="noStrike" kern="1200" cap="none" spc="0" normalizeH="0" baseline="0" noProof="0" dirty="0">
                <a:ln>
                  <a:noFill/>
                </a:ln>
                <a:solidFill>
                  <a:srgbClr val="202124"/>
                </a:solidFill>
                <a:effectLst/>
                <a:uLnTx/>
                <a:uFillTx/>
                <a:latin typeface="Calibri" panose="020F0502020204030204"/>
                <a:ea typeface="+mn-ea"/>
                <a:cs typeface="+mn-cs"/>
              </a:rPr>
              <a:t>.</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err="1">
                <a:ln>
                  <a:noFill/>
                </a:ln>
                <a:solidFill>
                  <a:prstClr val="black"/>
                </a:solidFill>
                <a:effectLst/>
                <a:uLnTx/>
                <a:uFillTx/>
                <a:latin typeface="Calibri" panose="020F0502020204030204"/>
                <a:ea typeface="+mn-ea"/>
                <a:cs typeface="+mn-cs"/>
              </a:rPr>
              <a:t>sudo</a:t>
            </a: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 apt-get install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command will </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retrieve the packages from the authenticated sources for installation and upgrade.</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51797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1C854-FF5A-AFC1-2209-39BC2DD2642D}"/>
              </a:ext>
            </a:extLst>
          </p:cNvPr>
          <p:cNvSpPr>
            <a:spLocks noGrp="1"/>
          </p:cNvSpPr>
          <p:nvPr>
            <p:ph type="title"/>
          </p:nvPr>
        </p:nvSpPr>
        <p:spPr>
          <a:solidFill>
            <a:srgbClr val="002060"/>
          </a:solidFill>
        </p:spPr>
        <p:txBody>
          <a:bodyPr/>
          <a:lstStyle/>
          <a:p>
            <a:r>
              <a:rPr lang="en-GB" dirty="0">
                <a:solidFill>
                  <a:schemeClr val="bg1"/>
                </a:solidFill>
              </a:rPr>
              <a:t>Access Windows directory from WSL</a:t>
            </a:r>
          </a:p>
        </p:txBody>
      </p:sp>
      <p:sp>
        <p:nvSpPr>
          <p:cNvPr id="3" name="Content Placeholder 2">
            <a:extLst>
              <a:ext uri="{FF2B5EF4-FFF2-40B4-BE49-F238E27FC236}">
                <a16:creationId xmlns:a16="http://schemas.microsoft.com/office/drawing/2014/main" id="{8B98EF77-9D5C-7B6B-C01E-C1539679D3DE}"/>
              </a:ext>
            </a:extLst>
          </p:cNvPr>
          <p:cNvSpPr>
            <a:spLocks noGrp="1"/>
          </p:cNvSpPr>
          <p:nvPr>
            <p:ph idx="1"/>
          </p:nvPr>
        </p:nvSpPr>
        <p:spPr/>
        <p:txBody>
          <a:bodyPr/>
          <a:lstStyle/>
          <a:p>
            <a:r>
              <a:rPr lang="en-US" dirty="0"/>
              <a:t>When using WSL, if needed, you can access your Windows directory by going to:</a:t>
            </a:r>
          </a:p>
          <a:p>
            <a:pPr marL="0" indent="0">
              <a:buNone/>
            </a:pPr>
            <a:r>
              <a:rPr lang="en-US" b="1" dirty="0"/>
              <a:t>		/</a:t>
            </a:r>
            <a:r>
              <a:rPr lang="en-US" b="1" dirty="0" err="1"/>
              <a:t>mnt</a:t>
            </a:r>
            <a:r>
              <a:rPr lang="en-US" b="1" dirty="0"/>
              <a:t>/c/</a:t>
            </a:r>
            <a:endParaRPr lang="en-GB" dirty="0"/>
          </a:p>
        </p:txBody>
      </p:sp>
    </p:spTree>
    <p:extLst>
      <p:ext uri="{BB962C8B-B14F-4D97-AF65-F5344CB8AC3E}">
        <p14:creationId xmlns:p14="http://schemas.microsoft.com/office/powerpoint/2010/main" val="87220795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Reminder: 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50" y="1942899"/>
            <a:ext cx="10515600" cy="4351338"/>
          </a:xfrm>
        </p:spPr>
        <p:txBody>
          <a:bodyPr>
            <a:normAutofit fontScale="85000"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a:t>
            </a:r>
            <a:r>
              <a:rPr lang="en-GB" sz="2800" b="1" dirty="0">
                <a:ea typeface="DengXian" panose="02010600030101010101" pitchFamily="2" charset="-122"/>
                <a:cs typeface="Times New Roman" panose="02020603050405020304" pitchFamily="18" charset="0"/>
              </a:rPr>
              <a:t>.</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you can either ask me privately during or after class. </a:t>
            </a:r>
            <a:r>
              <a:rPr lang="en-GB" sz="2800" dirty="0">
                <a:ea typeface="DengXian" panose="02010600030101010101" pitchFamily="2" charset="-122"/>
                <a:cs typeface="Times New Roman" panose="02020603050405020304" pitchFamily="18" charset="0"/>
              </a:rPr>
              <a:t>Or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you can email me and I will get back to you asap, but due to the current number of modules and students I teach at the moment, apologies in advance, it may take a little while to get back to you. </a:t>
            </a: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Sometimes, it is not possible to answer emails in-between lecture/tutorials sessions. If this is the case, please ask during/after the next Lecture-tutorial.</a:t>
            </a:r>
          </a:p>
          <a:p>
            <a:pPr>
              <a:lnSpc>
                <a:spcPct val="110000"/>
              </a:lnSpc>
              <a:spcBef>
                <a:spcPts val="600"/>
              </a:spcBef>
              <a:spcAft>
                <a:spcPts val="600"/>
              </a:spcAft>
            </a:pPr>
            <a:r>
              <a:rPr lang="en-GB" sz="2800" b="1" dirty="0">
                <a:ea typeface="DengXian" panose="02010600030101010101" pitchFamily="2" charset="-122"/>
                <a:cs typeface="Times New Roman" panose="02020603050405020304" pitchFamily="18" charset="0"/>
              </a:rPr>
              <a:t>For general questions, please ask during the tutorial Q&amp;A time</a:t>
            </a:r>
            <a:r>
              <a:rPr lang="en-GB" sz="2800" dirty="0">
                <a:ea typeface="DengXian" panose="02010600030101010101" pitchFamily="2" charset="-122"/>
                <a:cs typeface="Times New Roman" panose="02020603050405020304" pitchFamily="18" charset="0"/>
              </a:rPr>
              <a:t>.</a:t>
            </a:r>
            <a:endParaRPr lang="en-GB" sz="72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01910" y="339020"/>
            <a:ext cx="2396132" cy="1597921"/>
          </a:xfrm>
          <a:prstGeom prst="rect">
            <a:avLst/>
          </a:prstGeom>
        </p:spPr>
      </p:pic>
    </p:spTree>
    <p:extLst>
      <p:ext uri="{BB962C8B-B14F-4D97-AF65-F5344CB8AC3E}">
        <p14:creationId xmlns:p14="http://schemas.microsoft.com/office/powerpoint/2010/main" val="25702761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61715C2-800C-4881-8747-F480F2F1A4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0606F7-005E-4949-982C-9B09FB99F9E7}">
  <ds:schemaRefs>
    <ds:schemaRef ds:uri="http://schemas.microsoft.com/sharepoint/v3/contenttype/forms"/>
  </ds:schemaRefs>
</ds:datastoreItem>
</file>

<file path=customXml/itemProps3.xml><?xml version="1.0" encoding="utf-8"?>
<ds:datastoreItem xmlns:ds="http://schemas.openxmlformats.org/officeDocument/2006/customXml" ds:itemID="{783A0867-92B1-462D-B93D-B128736AAE5A}">
  <ds:schemaRefs>
    <ds:schemaRef ds:uri="http://www.w3.org/XML/1998/namespace"/>
    <ds:schemaRef ds:uri="http://purl.org/dc/elements/1.1/"/>
    <ds:schemaRef ds:uri="http://schemas.microsoft.com/office/2006/metadata/properties"/>
    <ds:schemaRef ds:uri="bf13d2f1-3fb4-4d24-806f-713eb38c1b0e"/>
    <ds:schemaRef ds:uri="http://schemas.microsoft.com/office/2006/documentManagement/types"/>
    <ds:schemaRef ds:uri="http://purl.org/dc/dcmitype/"/>
    <ds:schemaRef ds:uri="http://purl.org/dc/terms/"/>
    <ds:schemaRef ds:uri="a3276f14-397d-4ed7-b8c7-ece791485ff1"/>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8787</TotalTime>
  <Words>10424</Words>
  <Application>Microsoft Office PowerPoint</Application>
  <PresentationFormat>Widescreen</PresentationFormat>
  <Paragraphs>934</Paragraphs>
  <Slides>63</Slides>
  <Notes>51</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63</vt:i4>
      </vt:variant>
    </vt:vector>
  </HeadingPairs>
  <TitlesOfParts>
    <vt:vector size="76" baseType="lpstr">
      <vt:lpstr>-apple-system</vt:lpstr>
      <vt:lpstr>DengXian</vt:lpstr>
      <vt:lpstr>Google Sans</vt:lpstr>
      <vt:lpstr>Aptos</vt:lpstr>
      <vt:lpstr>Arial</vt:lpstr>
      <vt:lpstr>Calibri</vt:lpstr>
      <vt:lpstr>Calibri Light</vt:lpstr>
      <vt:lpstr>Consolas</vt:lpstr>
      <vt:lpstr>Courier New</vt:lpstr>
      <vt:lpstr>Segoe UI</vt:lpstr>
      <vt:lpstr>Symbol</vt:lpstr>
      <vt:lpstr>Times New Roman</vt:lpstr>
      <vt:lpstr>Office Theme</vt:lpstr>
      <vt:lpstr>Introduction to Bash Scripting</vt:lpstr>
      <vt:lpstr>Topics:</vt:lpstr>
      <vt:lpstr>PowerPoint Presentation</vt:lpstr>
      <vt:lpstr>Activity: Key features of Bash scripting?</vt:lpstr>
      <vt:lpstr>Lecture &amp; tutorial overview</vt:lpstr>
      <vt:lpstr>Shell scripting with Bash</vt:lpstr>
      <vt:lpstr>Bg. Terminal, Shell &amp; Interpreter?</vt:lpstr>
      <vt:lpstr>Show: Options for executing Bash scripts</vt:lpstr>
      <vt:lpstr>Bg. Git for Windows</vt:lpstr>
      <vt:lpstr>Show: Windows Terminal</vt:lpstr>
      <vt:lpstr>Sha-bang - #!/bin/bash</vt:lpstr>
      <vt:lpstr>Show: Online script editor &amp; Echo: Hello World</vt:lpstr>
      <vt:lpstr>Show: Nano</vt:lpstr>
      <vt:lpstr>Code comments</vt:lpstr>
      <vt:lpstr>Bg. Sleep command</vt:lpstr>
      <vt:lpstr>PowerPoint Presentation</vt:lpstr>
      <vt:lpstr>Naming &amp; Accessing Variables</vt:lpstr>
      <vt:lpstr>Show: Accessing Variables</vt:lpstr>
      <vt:lpstr>Bg. Bash: Arithmetic</vt:lpstr>
      <vt:lpstr>Bg. Arithmetic cont...</vt:lpstr>
      <vt:lpstr>Show: User input</vt:lpstr>
      <vt:lpstr>Bg. User input –p option</vt:lpstr>
      <vt:lpstr>Show: if then else statements</vt:lpstr>
      <vt:lpstr>Bg. Bash: If then statements</vt:lpstr>
      <vt:lpstr>Show: For Loop example</vt:lpstr>
      <vt:lpstr>Bg. Bash: For Loop</vt:lpstr>
      <vt:lpstr>Show: Until Loop</vt:lpstr>
      <vt:lpstr>PowerPoint Presentation</vt:lpstr>
      <vt:lpstr>Bg. Some additional Colour codes</vt:lpstr>
      <vt:lpstr>Bg. While Loop</vt:lpstr>
      <vt:lpstr>Bg. While Loop</vt:lpstr>
      <vt:lpstr>Bash Games</vt:lpstr>
      <vt:lpstr>Bash: Arrays</vt:lpstr>
      <vt:lpstr>Show: Array example</vt:lpstr>
      <vt:lpstr>Case statement</vt:lpstr>
      <vt:lpstr>Show: Case statement example</vt:lpstr>
      <vt:lpstr>Bg. Case statements</vt:lpstr>
      <vt:lpstr>Show: Function</vt:lpstr>
      <vt:lpstr>Receive and Return values from a function</vt:lpstr>
      <vt:lpstr>Bg. Bash Functions</vt:lpstr>
      <vt:lpstr>Show: A Multiple-choice Menu</vt:lpstr>
      <vt:lpstr>Functions: A Multiple-choice Menu.</vt:lpstr>
      <vt:lpstr>PowerPoint Presentation</vt:lpstr>
      <vt:lpstr>Bg. Script description: Multiple-choice Menu</vt:lpstr>
      <vt:lpstr>PowerPoint Presentation</vt:lpstr>
      <vt:lpstr>Bg. Tcp header output</vt:lpstr>
      <vt:lpstr>Bg. Tcp header output example</vt:lpstr>
      <vt:lpstr>Tutorial:</vt:lpstr>
      <vt:lpstr>Example: Bash Back-up script</vt:lpstr>
      <vt:lpstr>Example: User Management menu</vt:lpstr>
      <vt:lpstr>Bg. Code explanation: User Management menu</vt:lpstr>
      <vt:lpstr>Review:</vt:lpstr>
      <vt:lpstr>Register</vt:lpstr>
      <vt:lpstr>The End.</vt:lpstr>
      <vt:lpstr>Bg. Cygwin Terminal</vt:lpstr>
      <vt:lpstr>Additional ways of using the Bash language. </vt:lpstr>
      <vt:lpstr> Bg. Use Bash in VSC Visual Studio Code</vt:lpstr>
      <vt:lpstr>Bg. Example: Passing values to a function</vt:lpstr>
      <vt:lpstr>Bg. Example: Code and Output</vt:lpstr>
      <vt:lpstr>Bg. Bash vs ZSH vs Fish: What's the Difference?</vt:lpstr>
      <vt:lpstr>Bg. Linux &amp; Python</vt:lpstr>
      <vt:lpstr>Access Windows directory from WSL</vt:lpstr>
      <vt:lpstr>Reminder: Q&amp;A Etiquette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6: Shell Scripting with Bash.</dc:title>
  <dc:creator>James Williams</dc:creator>
  <cp:lastModifiedBy>James Williams</cp:lastModifiedBy>
  <cp:revision>196</cp:revision>
  <dcterms:created xsi:type="dcterms:W3CDTF">2021-03-08T10:47:05Z</dcterms:created>
  <dcterms:modified xsi:type="dcterms:W3CDTF">2026-03-16T11:19:31Z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