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1pPr>
    <a:lvl2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2pPr>
    <a:lvl3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3pPr>
    <a:lvl4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4pPr>
    <a:lvl5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5pPr>
    <a:lvl6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6pPr>
    <a:lvl7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7pPr>
    <a:lvl8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8pPr>
    <a:lvl9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b="def" i="def"/>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b="def" i="def"/>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b="def" i="def"/>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b="def" i="def"/>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b="def" i="def"/>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48" name="Shape 148"/>
          <p:cNvSpPr/>
          <p:nvPr>
            <p:ph type="sldImg"/>
          </p:nvPr>
        </p:nvSpPr>
        <p:spPr>
          <a:xfrm>
            <a:off x="1143000" y="685800"/>
            <a:ext cx="4572000" cy="3429000"/>
          </a:xfrm>
          <a:prstGeom prst="rect">
            <a:avLst/>
          </a:prstGeom>
        </p:spPr>
        <p:txBody>
          <a:bodyPr/>
          <a:lstStyle/>
          <a:p>
            <a:pPr/>
          </a:p>
        </p:txBody>
      </p:sp>
      <p:sp>
        <p:nvSpPr>
          <p:cNvPr id="149" name="Shape 14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spTree>
      <p:nvGrpSpPr>
        <p:cNvPr id="1" name=""/>
        <p:cNvGrpSpPr/>
        <p:nvPr/>
      </p:nvGrpSpPr>
      <p:grpSpPr>
        <a:xfrm>
          <a:off x="0" y="0"/>
          <a:ext cx="0" cy="0"/>
          <a:chOff x="0" y="0"/>
          <a:chExt cx="0" cy="0"/>
        </a:xfrm>
      </p:grpSpPr>
      <p:sp>
        <p:nvSpPr>
          <p:cNvPr id="11" name="Author and Date"/>
          <p:cNvSpPr txBox="1"/>
          <p:nvPr>
            <p:ph type="body" sz="quarter" idx="13"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12" name="Presentation Title"/>
          <p:cNvSpPr txBox="1"/>
          <p:nvPr>
            <p:ph type="title" hasCustomPrompt="1"/>
          </p:nvPr>
        </p:nvSpPr>
        <p:spPr>
          <a:xfrm>
            <a:off x="1206496" y="2574991"/>
            <a:ext cx="21971004" cy="4648201"/>
          </a:xfrm>
          <a:prstGeom prst="rect">
            <a:avLst/>
          </a:prstGeom>
        </p:spPr>
        <p:txBody>
          <a:bodyPr anchor="b"/>
          <a:lstStyle>
            <a:lvl1pPr>
              <a:defRPr spc="-232" sz="11600"/>
            </a:lvl1pPr>
          </a:lstStyle>
          <a:p>
            <a:pPr/>
            <a:r>
              <a:t>Presentation Title</a:t>
            </a:r>
          </a:p>
        </p:txBody>
      </p:sp>
      <p:sp>
        <p:nvSpPr>
          <p:cNvPr id="13" name="Body Level One…"/>
          <p:cNvSpPr txBox="1"/>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b="1" sz="5500"/>
            </a:lvl1pPr>
            <a:lvl2pPr marL="0" indent="0" defTabSz="825500">
              <a:lnSpc>
                <a:spcPct val="100000"/>
              </a:lnSpc>
              <a:spcBef>
                <a:spcPts val="0"/>
              </a:spcBef>
              <a:buSzTx/>
              <a:buNone/>
              <a:defRPr b="1" sz="5500"/>
            </a:lvl2pPr>
            <a:lvl3pPr marL="0" indent="0" defTabSz="825500">
              <a:lnSpc>
                <a:spcPct val="100000"/>
              </a:lnSpc>
              <a:spcBef>
                <a:spcPts val="0"/>
              </a:spcBef>
              <a:buSzTx/>
              <a:buNone/>
              <a:defRPr b="1" sz="5500"/>
            </a:lvl3pPr>
            <a:lvl4pPr marL="0" indent="0" defTabSz="825500">
              <a:lnSpc>
                <a:spcPct val="100000"/>
              </a:lnSpc>
              <a:spcBef>
                <a:spcPts val="0"/>
              </a:spcBef>
              <a:buSzTx/>
              <a:buNone/>
              <a:defRPr b="1" sz="5500"/>
            </a:lvl4pPr>
            <a:lvl5pPr marL="0" indent="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spTree>
      <p:nvGrpSpPr>
        <p:cNvPr id="1" name=""/>
        <p:cNvGrpSpPr/>
        <p:nvPr/>
      </p:nvGrpSpPr>
      <p:grpSpPr>
        <a:xfrm>
          <a:off x="0" y="0"/>
          <a:ext cx="0" cy="0"/>
          <a:chOff x="0" y="0"/>
          <a:chExt cx="0" cy="0"/>
        </a:xfrm>
      </p:grpSpPr>
      <p:sp>
        <p:nvSpPr>
          <p:cNvPr id="21" name="666699290_02_crop_3159x1892.jpg"/>
          <p:cNvSpPr/>
          <p:nvPr>
            <p:ph type="pic" idx="13"/>
          </p:nvPr>
        </p:nvSpPr>
        <p:spPr>
          <a:xfrm>
            <a:off x="-1155700" y="-1295400"/>
            <a:ext cx="26746200" cy="16018933"/>
          </a:xfrm>
          <a:prstGeom prst="rect">
            <a:avLst/>
          </a:prstGeom>
        </p:spPr>
        <p:txBody>
          <a:bodyPr lIns="91439" tIns="45719" rIns="91439" bIns="45719">
            <a:noAutofit/>
          </a:bodyPr>
          <a:lstStyle/>
          <a:p>
            <a:pPr/>
          </a:p>
        </p:txBody>
      </p:sp>
      <p:sp>
        <p:nvSpPr>
          <p:cNvPr id="22" name="Presentation Title"/>
          <p:cNvSpPr txBox="1"/>
          <p:nvPr>
            <p:ph type="title" hasCustomPrompt="1"/>
          </p:nvPr>
        </p:nvSpPr>
        <p:spPr>
          <a:xfrm>
            <a:off x="1206500" y="7124700"/>
            <a:ext cx="21971000" cy="4648200"/>
          </a:xfrm>
          <a:prstGeom prst="rect">
            <a:avLst/>
          </a:prstGeom>
        </p:spPr>
        <p:txBody>
          <a:bodyPr anchor="b"/>
          <a:lstStyle>
            <a:lvl1pPr>
              <a:defRPr spc="-232" sz="11600"/>
            </a:lvl1pPr>
          </a:lstStyle>
          <a:p>
            <a:pPr/>
            <a:r>
              <a:t>Presentation Title</a:t>
            </a:r>
          </a:p>
        </p:txBody>
      </p:sp>
      <p:sp>
        <p:nvSpPr>
          <p:cNvPr id="23" name="Author and Date"/>
          <p:cNvSpPr txBox="1"/>
          <p:nvPr>
            <p:ph type="body" sz="quarter" idx="14"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Author and Date</a:t>
            </a:r>
          </a:p>
        </p:txBody>
      </p:sp>
      <p:sp>
        <p:nvSpPr>
          <p:cNvPr id="24" name="Body Level One…"/>
          <p:cNvSpPr txBox="1"/>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b="1" sz="5500"/>
            </a:lvl1pPr>
            <a:lvl2pPr marL="0" indent="0" defTabSz="825500">
              <a:lnSpc>
                <a:spcPct val="100000"/>
              </a:lnSpc>
              <a:spcBef>
                <a:spcPts val="0"/>
              </a:spcBef>
              <a:buSzTx/>
              <a:buNone/>
              <a:defRPr b="1" sz="5500"/>
            </a:lvl2pPr>
            <a:lvl3pPr marL="0" indent="0" defTabSz="825500">
              <a:lnSpc>
                <a:spcPct val="100000"/>
              </a:lnSpc>
              <a:spcBef>
                <a:spcPts val="0"/>
              </a:spcBef>
              <a:buSzTx/>
              <a:buNone/>
              <a:defRPr b="1" sz="5500"/>
            </a:lvl3pPr>
            <a:lvl4pPr marL="0" indent="0" defTabSz="825500">
              <a:lnSpc>
                <a:spcPct val="100000"/>
              </a:lnSpc>
              <a:spcBef>
                <a:spcPts val="0"/>
              </a:spcBef>
              <a:buSzTx/>
              <a:buNone/>
              <a:defRPr b="1" sz="5500"/>
            </a:lvl4pPr>
            <a:lvl5pPr marL="0" indent="0" defTabSz="825500">
              <a:lnSpc>
                <a:spcPct val="100000"/>
              </a:lnSpc>
              <a:spcBef>
                <a:spcPts val="0"/>
              </a:spcBef>
              <a:buSzTx/>
              <a:buNone/>
              <a:defRPr b="1" sz="5500"/>
            </a:lvl5pPr>
          </a:lstStyle>
          <a:p>
            <a:pPr/>
            <a:r>
              <a:t>Presentation Subtitle</a:t>
            </a:r>
          </a:p>
          <a:p>
            <a:pPr lvl="1"/>
            <a:r>
              <a:t/>
            </a:r>
          </a:p>
          <a:p>
            <a:pPr lvl="2"/>
            <a:r>
              <a:t/>
            </a:r>
          </a:p>
          <a:p>
            <a:pPr lvl="3"/>
            <a:r>
              <a:t/>
            </a:r>
          </a:p>
          <a:p>
            <a:pPr lvl="4"/>
            <a:r>
              <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spTree>
      <p:nvGrpSpPr>
        <p:cNvPr id="1" name=""/>
        <p:cNvGrpSpPr/>
        <p:nvPr/>
      </p:nvGrpSpPr>
      <p:grpSpPr>
        <a:xfrm>
          <a:off x="0" y="0"/>
          <a:ext cx="0" cy="0"/>
          <a:chOff x="0" y="0"/>
          <a:chExt cx="0" cy="0"/>
        </a:xfrm>
      </p:grpSpPr>
      <p:sp>
        <p:nvSpPr>
          <p:cNvPr id="32" name="910457886_1434x1669.jpg"/>
          <p:cNvSpPr/>
          <p:nvPr>
            <p:ph type="pic" idx="13"/>
          </p:nvPr>
        </p:nvSpPr>
        <p:spPr>
          <a:xfrm>
            <a:off x="10972800" y="-203200"/>
            <a:ext cx="12144837" cy="14135100"/>
          </a:xfrm>
          <a:prstGeom prst="rect">
            <a:avLst/>
          </a:prstGeom>
        </p:spPr>
        <p:txBody>
          <a:bodyPr lIns="91439" tIns="45719" rIns="91439" bIns="45719">
            <a:noAutofit/>
          </a:bodyPr>
          <a:lstStyle/>
          <a:p>
            <a:pPr/>
          </a:p>
        </p:txBody>
      </p:sp>
      <p:sp>
        <p:nvSpPr>
          <p:cNvPr id="33" name="Slide Title"/>
          <p:cNvSpPr txBox="1"/>
          <p:nvPr>
            <p:ph type="title" hasCustomPrompt="1"/>
          </p:nvPr>
        </p:nvSpPr>
        <p:spPr>
          <a:xfrm>
            <a:off x="1206500" y="1270000"/>
            <a:ext cx="9779000" cy="5882273"/>
          </a:xfrm>
          <a:prstGeom prst="rect">
            <a:avLst/>
          </a:prstGeom>
        </p:spPr>
        <p:txBody>
          <a:bodyPr anchor="b"/>
          <a:lstStyle/>
          <a:p>
            <a:pPr/>
            <a:r>
              <a:t>Slide Title</a:t>
            </a:r>
          </a:p>
        </p:txBody>
      </p:sp>
      <p:sp>
        <p:nvSpPr>
          <p:cNvPr id="34" name="Body Level One…"/>
          <p:cNvSpPr txBox="1"/>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b="1" sz="5500"/>
            </a:lvl1pPr>
            <a:lvl2pPr marL="0" indent="0" defTabSz="825500">
              <a:lnSpc>
                <a:spcPct val="100000"/>
              </a:lnSpc>
              <a:spcBef>
                <a:spcPts val="0"/>
              </a:spcBef>
              <a:buSzTx/>
              <a:buNone/>
              <a:defRPr b="1" sz="5500"/>
            </a:lvl2pPr>
            <a:lvl3pPr marL="0" indent="0" defTabSz="825500">
              <a:lnSpc>
                <a:spcPct val="100000"/>
              </a:lnSpc>
              <a:spcBef>
                <a:spcPts val="0"/>
              </a:spcBef>
              <a:buSzTx/>
              <a:buNone/>
              <a:defRPr b="1" sz="5500"/>
            </a:lvl3pPr>
            <a:lvl4pPr marL="0" indent="0" defTabSz="825500">
              <a:lnSpc>
                <a:spcPct val="100000"/>
              </a:lnSpc>
              <a:spcBef>
                <a:spcPts val="0"/>
              </a:spcBef>
              <a:buSzTx/>
              <a:buNone/>
              <a:defRPr b="1" sz="5500"/>
            </a:lvl4pPr>
            <a:lvl5pPr marL="0" indent="0" defTabSz="825500">
              <a:lnSpc>
                <a:spcPct val="100000"/>
              </a:lnSpc>
              <a:spcBef>
                <a:spcPts val="0"/>
              </a:spcBef>
              <a:buSzTx/>
              <a:buNone/>
              <a:defRPr b="1" sz="5500"/>
            </a:lvl5pPr>
          </a:lstStyle>
          <a:p>
            <a:pPr/>
            <a:r>
              <a:t>Slide Subtitle</a:t>
            </a:r>
          </a:p>
          <a:p>
            <a:pPr lvl="1"/>
            <a:r>
              <a:t/>
            </a:r>
          </a:p>
          <a:p>
            <a:pPr lvl="2"/>
            <a:r>
              <a:t/>
            </a:r>
          </a:p>
          <a:p>
            <a:pPr lvl="3"/>
            <a:r>
              <a:t/>
            </a:r>
          </a:p>
          <a:p>
            <a:pPr lvl="4"/>
            <a:r>
              <a:t/>
            </a:r>
          </a:p>
        </p:txBody>
      </p:sp>
      <p:sp>
        <p:nvSpPr>
          <p:cNvPr id="35"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2" name="Slide Title"/>
          <p:cNvSpPr txBox="1"/>
          <p:nvPr>
            <p:ph type="title" hasCustomPrompt="1"/>
          </p:nvPr>
        </p:nvSpPr>
        <p:spPr>
          <a:prstGeom prst="rect">
            <a:avLst/>
          </a:prstGeom>
        </p:spPr>
        <p:txBody>
          <a:bodyPr/>
          <a:lstStyle/>
          <a:p>
            <a:pPr/>
            <a:r>
              <a:t>Slide Title</a:t>
            </a:r>
          </a:p>
        </p:txBody>
      </p:sp>
      <p:sp>
        <p:nvSpPr>
          <p:cNvPr id="43" name="Slide Subtitle"/>
          <p:cNvSpPr txBox="1"/>
          <p:nvPr>
            <p:ph type="body" sz="quarter" idx="13"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44"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855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Slide Subtitle"/>
          <p:cNvSpPr txBox="1"/>
          <p:nvPr>
            <p:ph type="body" sz="quarter" idx="13"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61" name="Body Level One…"/>
          <p:cNvSpPr txBox="1"/>
          <p:nvPr>
            <p:ph type="body" sz="half" idx="1" hasCustomPrompt="1"/>
          </p:nvPr>
        </p:nvSpPr>
        <p:spPr>
          <a:xfrm>
            <a:off x="1206500" y="4248504"/>
            <a:ext cx="9779000" cy="8256630"/>
          </a:xfrm>
          <a:prstGeom prst="rect">
            <a:avLst/>
          </a:prstGeom>
        </p:spPr>
        <p:txBody>
          <a:bodyPr/>
          <a:lstStyle/>
          <a:p>
            <a:pPr/>
            <a:r>
              <a:t>Slide bullet text</a:t>
            </a:r>
          </a:p>
          <a:p>
            <a:pPr lvl="1"/>
            <a:r>
              <a:t/>
            </a:r>
          </a:p>
          <a:p>
            <a:pPr lvl="2"/>
            <a:r>
              <a:t/>
            </a:r>
          </a:p>
          <a:p>
            <a:pPr lvl="3"/>
            <a:r>
              <a:t/>
            </a:r>
          </a:p>
          <a:p>
            <a:pPr lvl="4"/>
            <a:r>
              <a:t/>
            </a:r>
          </a:p>
        </p:txBody>
      </p:sp>
      <p:sp>
        <p:nvSpPr>
          <p:cNvPr id="62" name="660384004_1290x1720.jpg"/>
          <p:cNvSpPr/>
          <p:nvPr>
            <p:ph type="pic" idx="14"/>
          </p:nvPr>
        </p:nvSpPr>
        <p:spPr>
          <a:xfrm>
            <a:off x="12192000" y="-407266"/>
            <a:ext cx="10916874" cy="14555832"/>
          </a:xfrm>
          <a:prstGeom prst="rect">
            <a:avLst/>
          </a:prstGeom>
        </p:spPr>
        <p:txBody>
          <a:bodyPr lIns="91439" tIns="45719" rIns="91439" bIns="45719">
            <a:noAutofit/>
          </a:bodyPr>
          <a:lstStyle/>
          <a:p>
            <a:pPr/>
          </a:p>
        </p:txBody>
      </p:sp>
      <p:sp>
        <p:nvSpPr>
          <p:cNvPr id="63" name="Slide Title"/>
          <p:cNvSpPr txBox="1"/>
          <p:nvPr>
            <p:ph type="title" hasCustomPrompt="1"/>
          </p:nvPr>
        </p:nvSpPr>
        <p:spPr>
          <a:xfrm>
            <a:off x="1206500" y="1079500"/>
            <a:ext cx="9779000" cy="1435100"/>
          </a:xfrm>
          <a:prstGeom prst="rect">
            <a:avLst/>
          </a:prstGeom>
        </p:spPr>
        <p:txBody>
          <a:bodyPr/>
          <a:lstStyle/>
          <a:p>
            <a:pPr/>
            <a:r>
              <a:t>Slide Title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spTree>
      <p:nvGrpSpPr>
        <p:cNvPr id="1" name=""/>
        <p:cNvGrpSpPr/>
        <p:nvPr/>
      </p:nvGrpSpPr>
      <p:grpSpPr>
        <a:xfrm>
          <a:off x="0" y="0"/>
          <a:ext cx="0" cy="0"/>
          <a:chOff x="0" y="0"/>
          <a:chExt cx="0" cy="0"/>
        </a:xfrm>
      </p:grpSpPr>
      <p:sp>
        <p:nvSpPr>
          <p:cNvPr id="71" name="Section Title"/>
          <p:cNvSpPr txBox="1"/>
          <p:nvPr>
            <p:ph type="title" hasCustomPrompt="1"/>
          </p:nvPr>
        </p:nvSpPr>
        <p:spPr>
          <a:xfrm>
            <a:off x="1206496" y="4533900"/>
            <a:ext cx="21971004" cy="4648200"/>
          </a:xfrm>
          <a:prstGeom prst="rect">
            <a:avLst/>
          </a:prstGeom>
        </p:spPr>
        <p:txBody>
          <a:bodyPr anchor="ctr"/>
          <a:lstStyle>
            <a:lvl1pPr>
              <a:defRPr b="0" spc="-232" sz="11600">
                <a:latin typeface="Helvetica Neue Medium"/>
                <a:ea typeface="Helvetica Neue Medium"/>
                <a:cs typeface="Helvetica Neue Medium"/>
                <a:sym typeface="Helvetica Neue Medium"/>
              </a:defRPr>
            </a:lvl1pPr>
          </a:lstStyle>
          <a:p>
            <a:pPr/>
            <a:r>
              <a:t>Section Title</a:t>
            </a:r>
          </a:p>
        </p:txBody>
      </p:sp>
      <p:sp>
        <p:nvSpPr>
          <p:cNvPr id="72" name="Slide Number"/>
          <p:cNvSpPr txBox="1"/>
          <p:nvPr>
            <p:ph type="sldNum" sz="quarter" idx="2"/>
          </p:nvPr>
        </p:nvSpPr>
        <p:spPr>
          <a:xfrm>
            <a:off x="12001499" y="13085233"/>
            <a:ext cx="368505" cy="3746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79" name="Slide Title"/>
          <p:cNvSpPr txBox="1"/>
          <p:nvPr>
            <p:ph type="title" hasCustomPrompt="1"/>
          </p:nvPr>
        </p:nvSpPr>
        <p:spPr>
          <a:xfrm>
            <a:off x="1206500" y="1079500"/>
            <a:ext cx="21971000" cy="1434949"/>
          </a:xfrm>
          <a:prstGeom prst="rect">
            <a:avLst/>
          </a:prstGeom>
        </p:spPr>
        <p:txBody>
          <a:bodyPr/>
          <a:lstStyle/>
          <a:p>
            <a:pPr/>
            <a:r>
              <a:t>Slide Title</a:t>
            </a:r>
          </a:p>
        </p:txBody>
      </p:sp>
      <p:sp>
        <p:nvSpPr>
          <p:cNvPr id="80" name="Slide Subtitle"/>
          <p:cNvSpPr txBox="1"/>
          <p:nvPr>
            <p:ph type="body" sz="quarter" idx="13"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Slide Subtitle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spTree>
      <p:nvGrpSpPr>
        <p:cNvPr id="1" name=""/>
        <p:cNvGrpSpPr/>
        <p:nvPr/>
      </p:nvGrpSpPr>
      <p:grpSpPr>
        <a:xfrm>
          <a:off x="0" y="0"/>
          <a:ext cx="0" cy="0"/>
          <a:chOff x="0" y="0"/>
          <a:chExt cx="0" cy="0"/>
        </a:xfrm>
      </p:grpSpPr>
      <p:sp>
        <p:nvSpPr>
          <p:cNvPr id="88" name="Agenda Title"/>
          <p:cNvSpPr txBox="1"/>
          <p:nvPr>
            <p:ph type="title" hasCustomPrompt="1"/>
          </p:nvPr>
        </p:nvSpPr>
        <p:spPr>
          <a:xfrm>
            <a:off x="1206500" y="1079500"/>
            <a:ext cx="21971000" cy="1435100"/>
          </a:xfrm>
          <a:prstGeom prst="rect">
            <a:avLst/>
          </a:prstGeom>
        </p:spPr>
        <p:txBody>
          <a:bodyPr/>
          <a:lstStyle/>
          <a:p>
            <a:pPr/>
            <a:r>
              <a:t>Agenda Title</a:t>
            </a:r>
          </a:p>
        </p:txBody>
      </p:sp>
      <p:sp>
        <p:nvSpPr>
          <p:cNvPr id="89" name="Agenda Subtitle"/>
          <p:cNvSpPr txBox="1"/>
          <p:nvPr>
            <p:ph type="body" sz="quarter" idx="13"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b="1" sz="5500"/>
            </a:lvl1pPr>
          </a:lstStyle>
          <a:p>
            <a:pPr/>
            <a:r>
              <a:t>Agenda Subtitle</a:t>
            </a:r>
          </a:p>
        </p:txBody>
      </p:sp>
      <p:sp>
        <p:nvSpPr>
          <p:cNvPr id="90" name="Body Level One…"/>
          <p:cNvSpPr txBox="1"/>
          <p:nvPr>
            <p:ph type="body" idx="1" hasCustomPrompt="1"/>
          </p:nvPr>
        </p:nvSpPr>
        <p:spPr>
          <a:prstGeom prst="rect">
            <a:avLst/>
          </a:prstGeom>
        </p:spPr>
        <p:txBody>
          <a:bodyPr/>
          <a:lstStyle>
            <a:lvl1pPr marL="0" indent="0" defTabSz="825500">
              <a:lnSpc>
                <a:spcPct val="100000"/>
              </a:lnSpc>
              <a:spcBef>
                <a:spcPts val="1800"/>
              </a:spcBef>
              <a:buSzTx/>
              <a:buNone/>
              <a:defRPr spc="-55" sz="5500"/>
            </a:lvl1pPr>
            <a:lvl2pPr marL="0" indent="0" defTabSz="825500">
              <a:lnSpc>
                <a:spcPct val="100000"/>
              </a:lnSpc>
              <a:spcBef>
                <a:spcPts val="1800"/>
              </a:spcBef>
              <a:buSzTx/>
              <a:buNone/>
              <a:defRPr spc="-55" sz="5500"/>
            </a:lvl2pPr>
            <a:lvl3pPr marL="0" indent="0" defTabSz="825500">
              <a:lnSpc>
                <a:spcPct val="100000"/>
              </a:lnSpc>
              <a:spcBef>
                <a:spcPts val="1800"/>
              </a:spcBef>
              <a:buSzTx/>
              <a:buNone/>
              <a:defRPr spc="-55" sz="5500"/>
            </a:lvl3pPr>
            <a:lvl4pPr marL="0" indent="0" defTabSz="825500">
              <a:lnSpc>
                <a:spcPct val="100000"/>
              </a:lnSpc>
              <a:spcBef>
                <a:spcPts val="1800"/>
              </a:spcBef>
              <a:buSzTx/>
              <a:buNone/>
              <a:defRPr spc="-55" sz="5500"/>
            </a:lvl4pPr>
            <a:lvl5pPr marL="0" indent="0" defTabSz="825500">
              <a:lnSpc>
                <a:spcPct val="100000"/>
              </a:lnSpc>
              <a:spcBef>
                <a:spcPts val="1800"/>
              </a:spcBef>
              <a:buSzTx/>
              <a:buNone/>
              <a:defRPr spc="-55" sz="5500"/>
            </a:lvl5pPr>
          </a:lstStyle>
          <a:p>
            <a:pPr/>
            <a:r>
              <a:t>Agenda Topics</a:t>
            </a:r>
          </a:p>
          <a:p>
            <a:pPr lvl="1"/>
            <a:r>
              <a:t/>
            </a:r>
          </a:p>
          <a:p>
            <a:pPr lvl="2"/>
            <a:r>
              <a:t/>
            </a:r>
          </a:p>
          <a:p>
            <a:pPr lvl="3"/>
            <a:r>
              <a:t/>
            </a:r>
          </a:p>
          <a:p>
            <a:pPr lvl="4"/>
            <a:r>
              <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spTree>
      <p:nvGrpSpPr>
        <p:cNvPr id="1" name=""/>
        <p:cNvGrpSpPr/>
        <p:nvPr/>
      </p:nvGrpSpPr>
      <p:grpSpPr>
        <a:xfrm>
          <a:off x="0" y="0"/>
          <a:ext cx="0" cy="0"/>
          <a:chOff x="0" y="0"/>
          <a:chExt cx="0" cy="0"/>
        </a:xfrm>
      </p:grpSpPr>
      <p:sp>
        <p:nvSpPr>
          <p:cNvPr id="98" name="Body Level One…"/>
          <p:cNvSpPr txBox="1"/>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pc="-232" sz="11600">
                <a:latin typeface="Helvetica Neue Medium"/>
                <a:ea typeface="Helvetica Neue Medium"/>
                <a:cs typeface="Helvetica Neue Medium"/>
                <a:sym typeface="Helvetica Neue Medium"/>
              </a:defRPr>
            </a:lvl1pPr>
            <a:lvl2pPr marL="0" indent="0" algn="ctr">
              <a:lnSpc>
                <a:spcPct val="80000"/>
              </a:lnSpc>
              <a:spcBef>
                <a:spcPts val="0"/>
              </a:spcBef>
              <a:buSzTx/>
              <a:buNone/>
              <a:defRPr spc="-232" sz="11600">
                <a:latin typeface="Helvetica Neue Medium"/>
                <a:ea typeface="Helvetica Neue Medium"/>
                <a:cs typeface="Helvetica Neue Medium"/>
                <a:sym typeface="Helvetica Neue Medium"/>
              </a:defRPr>
            </a:lvl2pPr>
            <a:lvl3pPr marL="0" indent="0" algn="ctr">
              <a:lnSpc>
                <a:spcPct val="80000"/>
              </a:lnSpc>
              <a:spcBef>
                <a:spcPts val="0"/>
              </a:spcBef>
              <a:buSzTx/>
              <a:buNone/>
              <a:defRPr spc="-232" sz="11600">
                <a:latin typeface="Helvetica Neue Medium"/>
                <a:ea typeface="Helvetica Neue Medium"/>
                <a:cs typeface="Helvetica Neue Medium"/>
                <a:sym typeface="Helvetica Neue Medium"/>
              </a:defRPr>
            </a:lvl3pPr>
            <a:lvl4pPr marL="0" indent="0" algn="ctr">
              <a:lnSpc>
                <a:spcPct val="80000"/>
              </a:lnSpc>
              <a:spcBef>
                <a:spcPts val="0"/>
              </a:spcBef>
              <a:buSzTx/>
              <a:buNone/>
              <a:defRPr spc="-232" sz="11600">
                <a:latin typeface="Helvetica Neue Medium"/>
                <a:ea typeface="Helvetica Neue Medium"/>
                <a:cs typeface="Helvetica Neue Medium"/>
                <a:sym typeface="Helvetica Neue Medium"/>
              </a:defRPr>
            </a:lvl4pPr>
            <a:lvl5pPr marL="0" indent="0" algn="ctr">
              <a:lnSpc>
                <a:spcPct val="80000"/>
              </a:lnSpc>
              <a:spcBef>
                <a:spcPts val="0"/>
              </a:spcBef>
              <a:buSzTx/>
              <a:buNone/>
              <a:defRPr spc="-232" sz="11600">
                <a:latin typeface="Helvetica Neue Medium"/>
                <a:ea typeface="Helvetica Neue Medium"/>
                <a:cs typeface="Helvetica Neue Medium"/>
                <a:sym typeface="Helvetica Neue Medium"/>
              </a:defRPr>
            </a:lvl5pPr>
          </a:lstStyle>
          <a:p>
            <a:pPr/>
            <a:r>
              <a:t>Statement</a:t>
            </a:r>
          </a:p>
          <a:p>
            <a:pPr lvl="1"/>
            <a:r>
              <a:t/>
            </a:r>
          </a:p>
          <a:p>
            <a:pPr lvl="2"/>
            <a:r>
              <a:t/>
            </a:r>
          </a:p>
          <a:p>
            <a:pPr lvl="3"/>
            <a:r>
              <a:t/>
            </a:r>
          </a:p>
          <a:p>
            <a:pPr lvl="4"/>
            <a:r>
              <a:t/>
            </a:r>
          </a:p>
        </p:txBody>
      </p:sp>
      <p:sp>
        <p:nvSpPr>
          <p:cNvPr id="9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spTree>
      <p:nvGrpSpPr>
        <p:cNvPr id="1" name=""/>
        <p:cNvGrpSpPr/>
        <p:nvPr/>
      </p:nvGrpSpPr>
      <p:grpSpPr>
        <a:xfrm>
          <a:off x="0" y="0"/>
          <a:ext cx="0" cy="0"/>
          <a:chOff x="0" y="0"/>
          <a:chExt cx="0" cy="0"/>
        </a:xfrm>
      </p:grpSpPr>
      <p:sp>
        <p:nvSpPr>
          <p:cNvPr id="106" name="Body Level One…"/>
          <p:cNvSpPr txBox="1"/>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b="1" spc="-250" sz="25000"/>
            </a:lvl1pPr>
            <a:lvl2pPr marL="0" indent="0" algn="ctr">
              <a:lnSpc>
                <a:spcPct val="80000"/>
              </a:lnSpc>
              <a:spcBef>
                <a:spcPts val="0"/>
              </a:spcBef>
              <a:buSzTx/>
              <a:buNone/>
              <a:defRPr b="1" spc="-250" sz="25000"/>
            </a:lvl2pPr>
            <a:lvl3pPr marL="0" indent="0" algn="ctr">
              <a:lnSpc>
                <a:spcPct val="80000"/>
              </a:lnSpc>
              <a:spcBef>
                <a:spcPts val="0"/>
              </a:spcBef>
              <a:buSzTx/>
              <a:buNone/>
              <a:defRPr b="1" spc="-250" sz="25000"/>
            </a:lvl3pPr>
            <a:lvl4pPr marL="0" indent="0" algn="ctr">
              <a:lnSpc>
                <a:spcPct val="80000"/>
              </a:lnSpc>
              <a:spcBef>
                <a:spcPts val="0"/>
              </a:spcBef>
              <a:buSzTx/>
              <a:buNone/>
              <a:defRPr b="1" spc="-250" sz="25000"/>
            </a:lvl4pPr>
            <a:lvl5pPr marL="0" indent="0" algn="ctr">
              <a:lnSpc>
                <a:spcPct val="80000"/>
              </a:lnSpc>
              <a:spcBef>
                <a:spcPts val="0"/>
              </a:spcBef>
              <a:buSzTx/>
              <a:buNone/>
              <a:defRPr b="1" spc="-250" sz="25000"/>
            </a:lvl5pPr>
          </a:lstStyle>
          <a:p>
            <a:pPr/>
            <a:r>
              <a:t>100%</a:t>
            </a:r>
          </a:p>
          <a:p>
            <a:pPr lvl="1"/>
            <a:r>
              <a:t/>
            </a:r>
          </a:p>
          <a:p>
            <a:pPr lvl="2"/>
            <a:r>
              <a:t/>
            </a:r>
          </a:p>
          <a:p>
            <a:pPr lvl="3"/>
            <a:r>
              <a:t/>
            </a:r>
          </a:p>
          <a:p>
            <a:pPr lvl="4"/>
            <a:r>
              <a:t/>
            </a:r>
          </a:p>
        </p:txBody>
      </p:sp>
      <p:sp>
        <p:nvSpPr>
          <p:cNvPr id="107" name="Fact information"/>
          <p:cNvSpPr txBox="1"/>
          <p:nvPr>
            <p:ph type="body" sz="quarter" idx="13"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b="1" sz="5500"/>
            </a:lvl1pPr>
          </a:lstStyle>
          <a:p>
            <a:pPr/>
            <a:r>
              <a:t>Fact information</a:t>
            </a: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115" name="Attribution"/>
          <p:cNvSpPr txBox="1"/>
          <p:nvPr>
            <p:ph type="body" sz="quarter" idx="13"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b="1" sz="3600"/>
            </a:lvl1pPr>
          </a:lstStyle>
          <a:p>
            <a:pPr/>
            <a:r>
              <a:t>Attribution</a:t>
            </a:r>
          </a:p>
        </p:txBody>
      </p:sp>
      <p:sp>
        <p:nvSpPr>
          <p:cNvPr id="116" name="Body Level One…"/>
          <p:cNvSpPr txBox="1"/>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pc="-170" sz="8500">
                <a:latin typeface="Helvetica Neue Medium"/>
                <a:ea typeface="Helvetica Neue Medium"/>
                <a:cs typeface="Helvetica Neue Medium"/>
                <a:sym typeface="Helvetica Neue Medium"/>
              </a:defRPr>
            </a:lvl1pPr>
            <a:lvl2pPr marL="638923" indent="-469900">
              <a:spcBef>
                <a:spcPts val="0"/>
              </a:spcBef>
              <a:buSzTx/>
              <a:buNone/>
              <a:defRPr spc="-170" sz="8500">
                <a:latin typeface="Helvetica Neue Medium"/>
                <a:ea typeface="Helvetica Neue Medium"/>
                <a:cs typeface="Helvetica Neue Medium"/>
                <a:sym typeface="Helvetica Neue Medium"/>
              </a:defRPr>
            </a:lvl2pPr>
            <a:lvl3pPr marL="638923" indent="-469900">
              <a:spcBef>
                <a:spcPts val="0"/>
              </a:spcBef>
              <a:buSzTx/>
              <a:buNone/>
              <a:defRPr spc="-170" sz="8500">
                <a:latin typeface="Helvetica Neue Medium"/>
                <a:ea typeface="Helvetica Neue Medium"/>
                <a:cs typeface="Helvetica Neue Medium"/>
                <a:sym typeface="Helvetica Neue Medium"/>
              </a:defRPr>
            </a:lvl3pPr>
            <a:lvl4pPr marL="638923" indent="-469900">
              <a:spcBef>
                <a:spcPts val="0"/>
              </a:spcBef>
              <a:buSzTx/>
              <a:buNone/>
              <a:defRPr spc="-170" sz="8500">
                <a:latin typeface="Helvetica Neue Medium"/>
                <a:ea typeface="Helvetica Neue Medium"/>
                <a:cs typeface="Helvetica Neue Medium"/>
                <a:sym typeface="Helvetica Neue Medium"/>
              </a:defRPr>
            </a:lvl4pPr>
            <a:lvl5pPr marL="638923" indent="-469900">
              <a:spcBef>
                <a:spcPts val="0"/>
              </a:spcBef>
              <a:buSzTx/>
              <a:buNone/>
              <a:defRPr spc="-170" sz="8500">
                <a:latin typeface="Helvetica Neue Medium"/>
                <a:ea typeface="Helvetica Neue Medium"/>
                <a:cs typeface="Helvetica Neue Medium"/>
                <a:sym typeface="Helvetica Neue Medium"/>
              </a:defRPr>
            </a:lvl5pPr>
          </a:lstStyle>
          <a:p>
            <a:pPr/>
            <a:r>
              <a:t>“Notable Quote”</a:t>
            </a:r>
          </a:p>
          <a:p>
            <a:pPr lvl="1"/>
            <a:r>
              <a:t/>
            </a:r>
          </a:p>
          <a:p>
            <a:pPr lvl="2"/>
            <a:r>
              <a:t/>
            </a:r>
          </a:p>
          <a:p>
            <a:pPr lvl="3"/>
            <a:r>
              <a:t/>
            </a:r>
          </a:p>
          <a:p>
            <a:pPr lvl="4"/>
            <a:r>
              <a:t/>
            </a:r>
          </a:p>
        </p:txBody>
      </p:sp>
      <p:sp>
        <p:nvSpPr>
          <p:cNvPr id="11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4" name="Image"/>
          <p:cNvSpPr/>
          <p:nvPr>
            <p:ph type="pic" sz="quarter" idx="13"/>
          </p:nvPr>
        </p:nvSpPr>
        <p:spPr>
          <a:xfrm>
            <a:off x="15760700" y="1016000"/>
            <a:ext cx="7439099" cy="5949678"/>
          </a:xfrm>
          <a:prstGeom prst="rect">
            <a:avLst/>
          </a:prstGeom>
        </p:spPr>
        <p:txBody>
          <a:bodyPr lIns="91439" tIns="45719" rIns="91439" bIns="45719">
            <a:noAutofit/>
          </a:bodyPr>
          <a:lstStyle/>
          <a:p>
            <a:pPr/>
          </a:p>
        </p:txBody>
      </p:sp>
      <p:sp>
        <p:nvSpPr>
          <p:cNvPr id="125" name="Image"/>
          <p:cNvSpPr/>
          <p:nvPr>
            <p:ph type="pic" sz="half" idx="14"/>
          </p:nvPr>
        </p:nvSpPr>
        <p:spPr>
          <a:xfrm>
            <a:off x="13500100" y="3978275"/>
            <a:ext cx="10439400" cy="12150181"/>
          </a:xfrm>
          <a:prstGeom prst="rect">
            <a:avLst/>
          </a:prstGeom>
        </p:spPr>
        <p:txBody>
          <a:bodyPr lIns="91439" tIns="45719" rIns="91439" bIns="45719">
            <a:noAutofit/>
          </a:bodyPr>
          <a:lstStyle/>
          <a:p>
            <a:pPr/>
          </a:p>
        </p:txBody>
      </p:sp>
      <p:sp>
        <p:nvSpPr>
          <p:cNvPr id="126" name="Image"/>
          <p:cNvSpPr/>
          <p:nvPr>
            <p:ph type="pic" idx="15"/>
          </p:nvPr>
        </p:nvSpPr>
        <p:spPr>
          <a:xfrm>
            <a:off x="-139700" y="495300"/>
            <a:ext cx="16611600" cy="12458700"/>
          </a:xfrm>
          <a:prstGeom prst="rect">
            <a:avLst/>
          </a:prstGeom>
        </p:spPr>
        <p:txBody>
          <a:bodyPr lIns="91439" tIns="45719" rIns="91439" bIns="45719">
            <a:noAutofit/>
          </a:bodyPr>
          <a:lstStyle/>
          <a:p>
            <a:pPr/>
          </a:p>
        </p:txBody>
      </p:sp>
      <p:sp>
        <p:nvSpPr>
          <p:cNvPr id="12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4" name="Image"/>
          <p:cNvSpPr/>
          <p:nvPr>
            <p:ph type="pic" idx="13"/>
          </p:nvPr>
        </p:nvSpPr>
        <p:spPr>
          <a:xfrm>
            <a:off x="-1333500" y="-5524500"/>
            <a:ext cx="27051000" cy="21640800"/>
          </a:xfrm>
          <a:prstGeom prst="rect">
            <a:avLst/>
          </a:prstGeom>
        </p:spPr>
        <p:txBody>
          <a:bodyPr lIns="91439" tIns="45719" rIns="91439" bIns="45719">
            <a:noAutofit/>
          </a:bodyPr>
          <a:lstStyle/>
          <a:p>
            <a:pPr/>
          </a:p>
        </p:txBody>
      </p:sp>
      <p:sp>
        <p:nvSpPr>
          <p:cNvPr id="135"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Slide Title"/>
          <p:cNvSpPr txBox="1"/>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3" name="Body Level One…"/>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4" name="Slide Number"/>
          <p:cNvSpPr txBox="1"/>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algn="ctr" defTabSz="584200">
              <a:lnSpc>
                <a:spcPct val="100000"/>
              </a:lnSpc>
              <a:spcBef>
                <a:spcPts val="0"/>
              </a:spcBef>
              <a:defRPr sz="18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transition xmlns:p14="http://schemas.microsoft.com/office/powerpoint/2010/main" spd="med" advClick="1"/>
  <p:txStyles>
    <p:titleStyle>
      <a:lvl1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1pPr>
      <a:lvl2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2pPr>
      <a:lvl3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3pPr>
      <a:lvl4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4pPr>
      <a:lvl5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5pPr>
      <a:lvl6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6pPr>
      <a:lvl7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7pPr>
      <a:lvl8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8pPr>
      <a:lvl9pPr marL="0" marR="0" indent="0" algn="l" defTabSz="2438338" rtl="0" latinLnBrk="0">
        <a:lnSpc>
          <a:spcPct val="80000"/>
        </a:lnSpc>
        <a:spcBef>
          <a:spcPts val="0"/>
        </a:spcBef>
        <a:spcAft>
          <a:spcPts val="0"/>
        </a:spcAft>
        <a:buClrTx/>
        <a:buSzTx/>
        <a:buFontTx/>
        <a:buNone/>
        <a:tabLst/>
        <a:defRPr b="1" baseline="0" cap="none" i="0" spc="-170" strike="noStrike" sz="8500" u="none">
          <a:solidFill>
            <a:srgbClr val="000000"/>
          </a:solidFill>
          <a:uFillTx/>
          <a:latin typeface="+mn-lt"/>
          <a:ea typeface="+mn-ea"/>
          <a:cs typeface="+mn-cs"/>
          <a:sym typeface="Helvetica Neue"/>
        </a:defRPr>
      </a:lvl9pPr>
    </p:titleStyle>
    <p:bodyStyle>
      <a:lvl1pPr marL="609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1pPr>
      <a:lvl2pPr marL="1219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2pPr>
      <a:lvl3pPr marL="1828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3pPr>
      <a:lvl4pPr marL="2438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4pPr>
      <a:lvl5pPr marL="30480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5pPr>
      <a:lvl6pPr marL="36576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6pPr>
      <a:lvl7pPr marL="42672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7pPr>
      <a:lvl8pPr marL="48768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8pPr>
      <a:lvl9pPr marL="5486400" marR="0" indent="-609600" algn="l" defTabSz="2438338" rtl="0" latinLnBrk="0">
        <a:lnSpc>
          <a:spcPct val="90000"/>
        </a:lnSpc>
        <a:spcBef>
          <a:spcPts val="4500"/>
        </a:spcBef>
        <a:spcAft>
          <a:spcPts val="0"/>
        </a:spcAft>
        <a:buClrTx/>
        <a:buSzPct val="123000"/>
        <a:buFontTx/>
        <a:buChar char="•"/>
        <a:tabLst/>
        <a:defRPr b="0" baseline="0" cap="none" i="0" spc="0" strike="noStrike" sz="4800" u="none">
          <a:solidFill>
            <a:srgbClr val="000000"/>
          </a:solidFill>
          <a:uFillTx/>
          <a:latin typeface="+mn-lt"/>
          <a:ea typeface="+mn-ea"/>
          <a:cs typeface="+mn-cs"/>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1pPr>
      <a:lvl2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2pPr>
      <a:lvl3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3pPr>
      <a:lvl4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4pPr>
      <a:lvl5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5pPr>
      <a:lvl6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6pPr>
      <a:lvl7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7pPr>
      <a:lvl8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8pPr>
      <a:lvl9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Neue"/>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51" name="Dr Eloise Govier"/>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Dr Eloise Govier</a:t>
            </a:r>
          </a:p>
        </p:txBody>
      </p:sp>
      <p:sp>
        <p:nvSpPr>
          <p:cNvPr id="152" name="Netnography"/>
          <p:cNvSpPr txBox="1"/>
          <p:nvPr>
            <p:ph type="ctrTitle"/>
          </p:nvPr>
        </p:nvSpPr>
        <p:spPr>
          <a:prstGeom prst="rect">
            <a:avLst/>
          </a:prstGeom>
        </p:spPr>
        <p:txBody>
          <a:bodyPr/>
          <a:lstStyle/>
          <a:p>
            <a:pPr/>
            <a:r>
              <a:t>Netnography</a:t>
            </a:r>
          </a:p>
        </p:txBody>
      </p:sp>
      <p:sp>
        <p:nvSpPr>
          <p:cNvPr id="153" name="Key texts:…"/>
          <p:cNvSpPr txBox="1"/>
          <p:nvPr>
            <p:ph type="subTitle" sz="quarter" idx="1"/>
          </p:nvPr>
        </p:nvSpPr>
        <p:spPr>
          <a:xfrm>
            <a:off x="1206499" y="7196865"/>
            <a:ext cx="8836702" cy="3435259"/>
          </a:xfrm>
          <a:prstGeom prst="rect">
            <a:avLst/>
          </a:prstGeom>
        </p:spPr>
        <p:txBody>
          <a:bodyPr/>
          <a:lstStyle/>
          <a:p>
            <a:pPr defTabSz="330200">
              <a:defRPr sz="2200"/>
            </a:pPr>
            <a:r>
              <a:t>Key texts: </a:t>
            </a:r>
          </a:p>
          <a:p>
            <a:pPr defTabSz="330200">
              <a:defRPr sz="2200"/>
            </a:pPr>
            <a:r>
              <a:t>Kozinets, Robert V. (2006), “Netnography 2.0,” in </a:t>
            </a:r>
            <a:r>
              <a:rPr i="1"/>
              <a:t>Handbook of Qualitative Research Methods in Marketing,</a:t>
            </a:r>
            <a:r>
              <a:t> ed. Russell W. Belk, Cheltenham, UN and Northampton, MA: Edward Elgar Publishing, 129-142.</a:t>
            </a:r>
          </a:p>
          <a:p>
            <a:pPr defTabSz="330200">
              <a:defRPr sz="2200"/>
            </a:pPr>
            <a:r>
              <a:t>Costello, L., McDermott, M.L. and Wallace, R. 2017. Netnography: Range of Practices, Misperceptions, and Missed Opportunities. </a:t>
            </a:r>
            <a:r>
              <a:rPr i="1"/>
              <a:t>International Journal of Qualitative Methods. </a:t>
            </a:r>
            <a:r>
              <a:t>Volume 16: 1-2.</a:t>
            </a:r>
          </a:p>
          <a:p>
            <a:pPr defTabSz="330200">
              <a:defRPr sz="2200"/>
            </a:pPr>
          </a:p>
          <a:p>
            <a:pPr defTabSz="330200">
              <a:defRPr sz="2200"/>
            </a:pPr>
            <a:r>
              <a:t>2017</a:t>
            </a:r>
          </a:p>
        </p:txBody>
      </p:sp>
      <p:pic>
        <p:nvPicPr>
          <p:cNvPr id="154" name="forum-abstract.png" descr="forum-abstract.png"/>
          <p:cNvPicPr>
            <a:picLocks noChangeAspect="1"/>
          </p:cNvPicPr>
          <p:nvPr/>
        </p:nvPicPr>
        <p:blipFill>
          <a:blip r:embed="rId2">
            <a:extLst/>
          </a:blip>
          <a:srcRect l="17436" t="0" r="17436" b="0"/>
          <a:stretch>
            <a:fillRect/>
          </a:stretch>
        </p:blipFill>
        <p:spPr>
          <a:xfrm>
            <a:off x="12192000" y="1263848"/>
            <a:ext cx="10916874" cy="11188205"/>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56" name="What is netnography?"/>
          <p:cNvSpPr txBox="1"/>
          <p:nvPr>
            <p:ph type="title"/>
          </p:nvPr>
        </p:nvSpPr>
        <p:spPr>
          <a:prstGeom prst="rect">
            <a:avLst/>
          </a:prstGeom>
        </p:spPr>
        <p:txBody>
          <a:bodyPr/>
          <a:lstStyle/>
          <a:p>
            <a:pPr/>
            <a:r>
              <a:t>What is netnography?</a:t>
            </a:r>
          </a:p>
        </p:txBody>
      </p:sp>
      <p:sp>
        <p:nvSpPr>
          <p:cNvPr id="157" name="Netnography, or online ethnography, was originally developed and defined via Kozinets work with fan communities in 1995 which examined ‘virtual communities of consumption’ (Kozinets 1997; 1998; 1999; 2002).…"/>
          <p:cNvSpPr txBox="1"/>
          <p:nvPr>
            <p:ph type="body" idx="1"/>
          </p:nvPr>
        </p:nvSpPr>
        <p:spPr>
          <a:prstGeom prst="rect">
            <a:avLst/>
          </a:prstGeom>
        </p:spPr>
        <p:txBody>
          <a:bodyPr/>
          <a:lstStyle/>
          <a:p>
            <a:pPr/>
            <a:r>
              <a:t>Netnography, or online ethnography, was originally developed and defined via Kozinets work with fan communities in 1995 which examined ‘virtual communities of consumption’ (Kozinets 1997; 1998; 1999; 2002). </a:t>
            </a:r>
          </a:p>
          <a:p>
            <a:pPr/>
            <a:r>
              <a:t>It is a methodology</a:t>
            </a:r>
          </a:p>
          <a:p>
            <a:pPr/>
            <a:r>
              <a:t>It </a:t>
            </a:r>
            <a:r>
              <a:rPr i="1"/>
              <a:t>adapts</a:t>
            </a:r>
            <a:r>
              <a:t> ethnographic research techniques </a:t>
            </a:r>
          </a:p>
          <a:p>
            <a:pPr/>
            <a:r>
              <a:t>Used to study peoples engaged with computer-mediated communications </a:t>
            </a:r>
          </a:p>
          <a:p>
            <a:pPr/>
            <a:r>
              <a:t>Uses information publicly available in online forums.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59" name="Netnographic Techniques"/>
          <p:cNvSpPr txBox="1"/>
          <p:nvPr>
            <p:ph type="title"/>
          </p:nvPr>
        </p:nvSpPr>
        <p:spPr>
          <a:prstGeom prst="rect">
            <a:avLst/>
          </a:prstGeom>
        </p:spPr>
        <p:txBody>
          <a:bodyPr/>
          <a:lstStyle/>
          <a:p>
            <a:pPr/>
            <a:r>
              <a:t>Netnographic Techniques</a:t>
            </a:r>
          </a:p>
        </p:txBody>
      </p:sp>
      <p:sp>
        <p:nvSpPr>
          <p:cNvPr id="160" name="Kozinets describes 4 stages"/>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Kozinets describes 4 stages</a:t>
            </a:r>
          </a:p>
        </p:txBody>
      </p:sp>
      <p:sp>
        <p:nvSpPr>
          <p:cNvPr id="161" name="‘Making cultural entrée’…"/>
          <p:cNvSpPr txBox="1"/>
          <p:nvPr>
            <p:ph type="body" idx="1"/>
          </p:nvPr>
        </p:nvSpPr>
        <p:spPr>
          <a:prstGeom prst="rect">
            <a:avLst/>
          </a:prstGeom>
        </p:spPr>
        <p:txBody>
          <a:bodyPr/>
          <a:lstStyle/>
          <a:p>
            <a:pPr/>
            <a:r>
              <a:t>‘Making cultural entrée’ </a:t>
            </a:r>
          </a:p>
          <a:p>
            <a:pPr/>
            <a:r>
              <a:t>Gathering and analyzing data</a:t>
            </a:r>
          </a:p>
          <a:p>
            <a:pPr/>
            <a:r>
              <a:t>Conducting ethical research</a:t>
            </a:r>
          </a:p>
          <a:p>
            <a:pPr/>
            <a:r>
              <a:t>Providing opportunities for culture member feedback</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63" name="Outlined by Kozinets"/>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Outlined by Kozinets</a:t>
            </a:r>
          </a:p>
        </p:txBody>
      </p:sp>
      <p:sp>
        <p:nvSpPr>
          <p:cNvPr id="164" name="Have a set of specific research topics or questions.…"/>
          <p:cNvSpPr txBox="1"/>
          <p:nvPr>
            <p:ph type="body" sz="half" idx="1"/>
          </p:nvPr>
        </p:nvSpPr>
        <p:spPr>
          <a:xfrm>
            <a:off x="1206500" y="4194815"/>
            <a:ext cx="9779000" cy="8256630"/>
          </a:xfrm>
          <a:prstGeom prst="rect">
            <a:avLst/>
          </a:prstGeom>
        </p:spPr>
        <p:txBody>
          <a:bodyPr/>
          <a:lstStyle/>
          <a:p>
            <a:pPr/>
            <a:r>
              <a:t>Have a set of specific research topics or questions.</a:t>
            </a:r>
          </a:p>
          <a:p>
            <a:pPr/>
            <a:r>
              <a:t>Identify particular online forums that might help to inform the research questions.</a:t>
            </a:r>
          </a:p>
          <a:p>
            <a:pPr/>
            <a:r>
              <a:t>Study the forums, groups, and individual participants in them.</a:t>
            </a:r>
          </a:p>
        </p:txBody>
      </p:sp>
      <p:pic>
        <p:nvPicPr>
          <p:cNvPr id="165" name="AdobeStock_151057254-475x317.jpeg" descr="AdobeStock_151057254-475x317.jpeg"/>
          <p:cNvPicPr>
            <a:picLocks noChangeAspect="1"/>
          </p:cNvPicPr>
          <p:nvPr>
            <p:ph type="pic" idx="14"/>
          </p:nvPr>
        </p:nvPicPr>
        <p:blipFill>
          <a:blip r:embed="rId2">
            <a:extLst/>
          </a:blip>
          <a:srcRect l="17440" t="0" r="17440" b="0"/>
          <a:stretch>
            <a:fillRect/>
          </a:stretch>
        </p:blipFill>
        <p:spPr>
          <a:xfrm>
            <a:off x="12192000" y="1263848"/>
            <a:ext cx="10916874" cy="11188205"/>
          </a:xfrm>
          <a:prstGeom prst="rect">
            <a:avLst/>
          </a:prstGeom>
        </p:spPr>
      </p:pic>
      <p:sp>
        <p:nvSpPr>
          <p:cNvPr id="166" name="Preparation for Netnography"/>
          <p:cNvSpPr txBox="1"/>
          <p:nvPr>
            <p:ph type="title"/>
          </p:nvPr>
        </p:nvSpPr>
        <p:spPr>
          <a:prstGeom prst="rect">
            <a:avLst/>
          </a:prstGeom>
        </p:spPr>
        <p:txBody>
          <a:bodyPr/>
          <a:lstStyle>
            <a:lvl1pPr defTabSz="1658070">
              <a:defRPr spc="-115" sz="5780"/>
            </a:lvl1pPr>
          </a:lstStyle>
          <a:p>
            <a:pPr/>
            <a:r>
              <a:t>Preparation for Netnography</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68" name="Kozinets (2006) recommends:"/>
          <p:cNvSpPr txBox="1"/>
          <p:nvPr>
            <p:ph type="title"/>
          </p:nvPr>
        </p:nvSpPr>
        <p:spPr>
          <a:prstGeom prst="rect">
            <a:avLst/>
          </a:prstGeom>
        </p:spPr>
        <p:txBody>
          <a:bodyPr/>
          <a:lstStyle/>
          <a:p>
            <a:pPr/>
            <a:r>
              <a:t>Kozinets (2006) recommends: </a:t>
            </a:r>
          </a:p>
        </p:txBody>
      </p:sp>
      <p:sp>
        <p:nvSpPr>
          <p:cNvPr id="169" name="Favour studying online communities that:…"/>
          <p:cNvSpPr txBox="1"/>
          <p:nvPr>
            <p:ph type="body" idx="1"/>
          </p:nvPr>
        </p:nvSpPr>
        <p:spPr>
          <a:prstGeom prst="rect">
            <a:avLst/>
          </a:prstGeom>
        </p:spPr>
        <p:txBody>
          <a:bodyPr/>
          <a:lstStyle/>
          <a:p>
            <a:pPr/>
            <a:r>
              <a:t>Favour studying online communities that: </a:t>
            </a:r>
          </a:p>
          <a:p>
            <a:pPr/>
            <a:r>
              <a:t>1. Relate to your research question</a:t>
            </a:r>
          </a:p>
          <a:p>
            <a:pPr/>
            <a:r>
              <a:t>2. ‘Have more “traffic” of different message posters (unless the focus seeks depth of understanding and willingly trades of numbers for richness)</a:t>
            </a:r>
          </a:p>
          <a:p>
            <a:pPr lvl="2"/>
            <a:r>
              <a:t>CAVEAT: As anthropologists we are interested in depth of understanding.</a:t>
            </a:r>
          </a:p>
          <a:p>
            <a:pPr/>
            <a:r>
              <a:t>3. Offer more detailed or descriptively rich data (as blogs and chat might)</a:t>
            </a:r>
          </a:p>
          <a:p>
            <a:pPr/>
            <a:r>
              <a:t>4. Offer more social interactions.</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71" name="Anthropologists as ‘bricoleurs’"/>
          <p:cNvSpPr txBox="1"/>
          <p:nvPr>
            <p:ph type="title"/>
          </p:nvPr>
        </p:nvSpPr>
        <p:spPr>
          <a:prstGeom prst="rect">
            <a:avLst/>
          </a:prstGeom>
        </p:spPr>
        <p:txBody>
          <a:bodyPr/>
          <a:lstStyle/>
          <a:p>
            <a:pPr/>
            <a:r>
              <a:t>Anthropologists as ‘bricoleurs’</a:t>
            </a:r>
          </a:p>
        </p:txBody>
      </p:sp>
      <p:sp>
        <p:nvSpPr>
          <p:cNvPr id="172" name="‘Netnography should never be tied too closely with any one particular method of data collection and analysis. As a form of ethnography, netnography encompasses multiple methods, approaches, and analytic techniques. Experienced ethnographers are inevitabl"/>
          <p:cNvSpPr txBox="1"/>
          <p:nvPr>
            <p:ph type="body" idx="1"/>
          </p:nvPr>
        </p:nvSpPr>
        <p:spPr>
          <a:prstGeom prst="rect">
            <a:avLst/>
          </a:prstGeom>
        </p:spPr>
        <p:txBody>
          <a:bodyPr/>
          <a:lstStyle>
            <a:lvl1pPr marL="936392" indent="-809625" defTabSz="1828754">
              <a:spcBef>
                <a:spcPts val="0"/>
              </a:spcBef>
              <a:defRPr spc="-127" sz="6375">
                <a:latin typeface="Helvetica Neue Medium"/>
                <a:ea typeface="Helvetica Neue Medium"/>
                <a:cs typeface="Helvetica Neue Medium"/>
                <a:sym typeface="Helvetica Neue Medium"/>
              </a:defRPr>
            </a:lvl1pPr>
          </a:lstStyle>
          <a:p>
            <a:pPr/>
            <a:r>
              <a:t>‘Netnography should never be tied too closely with any one particular method of data collection and analysis. As a form of ethnography, netnography encompasses multiple methods, approaches, and analytic techniques. Experienced ethnographers are inevitably bricoleurs, and I would fully expect netnographers to deploy any of a number of techniques as they approach the rich lived worlds of cultural experience that people share and experience online.’</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74" name="Different Scales of Participation"/>
          <p:cNvSpPr txBox="1"/>
          <p:nvPr>
            <p:ph type="title"/>
          </p:nvPr>
        </p:nvSpPr>
        <p:spPr>
          <a:prstGeom prst="rect">
            <a:avLst/>
          </a:prstGeom>
        </p:spPr>
        <p:txBody>
          <a:bodyPr/>
          <a:lstStyle/>
          <a:p>
            <a:pPr/>
            <a:r>
              <a:t>Different Scales of Participation</a:t>
            </a:r>
          </a:p>
        </p:txBody>
      </p:sp>
      <p:sp>
        <p:nvSpPr>
          <p:cNvPr id="175" name="The extent of research participation in online community varies between netnographies.…"/>
          <p:cNvSpPr txBox="1"/>
          <p:nvPr>
            <p:ph type="body" idx="1"/>
          </p:nvPr>
        </p:nvSpPr>
        <p:spPr>
          <a:prstGeom prst="rect">
            <a:avLst/>
          </a:prstGeom>
        </p:spPr>
        <p:txBody>
          <a:bodyPr/>
          <a:lstStyle/>
          <a:p>
            <a:pPr/>
            <a:r>
              <a:t>The extent of research participation in online community varies between netnographies. </a:t>
            </a:r>
          </a:p>
          <a:p>
            <a:pPr/>
            <a:r>
              <a:t>There is a spectrum of researcher participation in online (and related offline) communities that includes participating in interactions, practices, exchanges, and information. </a:t>
            </a:r>
          </a:p>
          <a:p>
            <a:pPr/>
            <a:r>
              <a:t>This can vary from a very distanced participation (passive) to one that is highly involved (active), and the representations of netnography that ensue from these approaches can diverge significantly.</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77" name="‘Emic’ meanings"/>
          <p:cNvSpPr txBox="1"/>
          <p:nvPr>
            <p:ph type="title"/>
          </p:nvPr>
        </p:nvSpPr>
        <p:spPr>
          <a:prstGeom prst="rect">
            <a:avLst/>
          </a:prstGeom>
        </p:spPr>
        <p:txBody>
          <a:bodyPr/>
          <a:lstStyle/>
          <a:p>
            <a:pPr/>
            <a:r>
              <a:t>‘Emic’ meanings</a:t>
            </a:r>
          </a:p>
        </p:txBody>
      </p:sp>
      <p:sp>
        <p:nvSpPr>
          <p:cNvPr id="178" name="Kozinets (2002) advocated ‘the participative element of netnography, as this form of close ethnography internalizes emic meanings and allows the netnographer to speak with authority as a member who represents other members of that culture.…"/>
          <p:cNvSpPr txBox="1"/>
          <p:nvPr>
            <p:ph type="body" sz="half" idx="1"/>
          </p:nvPr>
        </p:nvSpPr>
        <p:spPr>
          <a:xfrm>
            <a:off x="1206499" y="3719810"/>
            <a:ext cx="11693764" cy="8256012"/>
          </a:xfrm>
          <a:prstGeom prst="rect">
            <a:avLst/>
          </a:prstGeom>
        </p:spPr>
        <p:txBody>
          <a:bodyPr/>
          <a:lstStyle/>
          <a:p>
            <a:pPr/>
            <a:r>
              <a:t>Kozinets (2002) advocated ‘the participative element of netnography, as this form of close ethnography internalizes emic meanings and allows the netnographer to speak with authority as a member who represents other members of that culture. </a:t>
            </a:r>
          </a:p>
          <a:p>
            <a:pPr/>
            <a:r>
              <a:t>Balanced participative online and offline role with significant observation of online communities and interviews </a:t>
            </a:r>
          </a:p>
        </p:txBody>
      </p:sp>
      <p:pic>
        <p:nvPicPr>
          <p:cNvPr id="179" name="add-a-forum-to-your-website-fc72b499.jpg" descr="add-a-forum-to-your-website-fc72b499.jpg"/>
          <p:cNvPicPr>
            <a:picLocks noChangeAspect="1"/>
          </p:cNvPicPr>
          <p:nvPr/>
        </p:nvPicPr>
        <p:blipFill>
          <a:blip r:embed="rId2">
            <a:extLst/>
          </a:blip>
          <a:stretch>
            <a:fillRect/>
          </a:stretch>
        </p:blipFill>
        <p:spPr>
          <a:xfrm>
            <a:off x="13613607" y="3892932"/>
            <a:ext cx="10091323" cy="6735318"/>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81" name="Kozinets defines “autonetnographies” as studies where individuals reflect on their own online experiences and then use these field notes and observations to provide insights into online practices and meanings."/>
          <p:cNvSpPr txBox="1"/>
          <p:nvPr>
            <p:ph type="body" sz="half" idx="1"/>
          </p:nvPr>
        </p:nvSpPr>
        <p:spPr>
          <a:prstGeom prst="rect">
            <a:avLst/>
          </a:prstGeom>
        </p:spPr>
        <p:txBody>
          <a:bodyPr/>
          <a:lstStyle/>
          <a:p>
            <a:pPr/>
            <a:r>
              <a:t>Kozinets defines “autonetnographies” as studies where individuals reflect on their own online experiences and then use these field notes and observations to provide insights into online practices and meanings.</a:t>
            </a:r>
          </a:p>
        </p:txBody>
      </p:sp>
      <p:pic>
        <p:nvPicPr>
          <p:cNvPr id="182" name="Unknown.png" descr="Unknown.png"/>
          <p:cNvPicPr>
            <a:picLocks noChangeAspect="1"/>
          </p:cNvPicPr>
          <p:nvPr>
            <p:ph type="pic" idx="14"/>
          </p:nvPr>
        </p:nvPicPr>
        <p:blipFill>
          <a:blip r:embed="rId2">
            <a:extLst/>
          </a:blip>
          <a:srcRect l="0" t="0" r="0" b="0"/>
          <a:stretch>
            <a:fillRect/>
          </a:stretch>
        </p:blipFill>
        <p:spPr>
          <a:xfrm>
            <a:off x="12192000" y="4287310"/>
            <a:ext cx="10916874" cy="5141281"/>
          </a:xfrm>
          <a:prstGeom prst="rect">
            <a:avLst/>
          </a:prstGeom>
          <a:ln w="25400"/>
          <a:effectLst>
            <a:outerShdw sx="100000" sy="100000" kx="0" ky="0" algn="b" rotWithShape="0" blurRad="254000" dist="127000" dir="5400000">
              <a:srgbClr val="000000">
                <a:alpha val="70000"/>
              </a:srgbClr>
            </a:outerShdw>
          </a:effectLst>
        </p:spPr>
      </p:pic>
      <p:sp>
        <p:nvSpPr>
          <p:cNvPr id="183" name="Autonetnographies"/>
          <p:cNvSpPr txBox="1"/>
          <p:nvPr>
            <p:ph type="title"/>
          </p:nvPr>
        </p:nvSpPr>
        <p:spPr>
          <a:prstGeom prst="rect">
            <a:avLst/>
          </a:prstGeom>
        </p:spPr>
        <p:txBody>
          <a:bodyPr/>
          <a:lstStyle/>
          <a:p>
            <a:pPr/>
            <a:r>
              <a:t>Autonetnographies</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85" name="Netnography: Ethical concerns"/>
          <p:cNvSpPr txBox="1"/>
          <p:nvPr>
            <p:ph type="title"/>
          </p:nvPr>
        </p:nvSpPr>
        <p:spPr>
          <a:prstGeom prst="rect">
            <a:avLst/>
          </a:prstGeom>
        </p:spPr>
        <p:txBody>
          <a:bodyPr/>
          <a:lstStyle/>
          <a:p>
            <a:pPr/>
            <a:r>
              <a:t>Netnography: Ethical concerns </a:t>
            </a:r>
          </a:p>
        </p:txBody>
      </p:sp>
      <p:sp>
        <p:nvSpPr>
          <p:cNvPr id="186" name="Should online sites be considered private or public?…"/>
          <p:cNvSpPr txBox="1"/>
          <p:nvPr>
            <p:ph type="body" idx="1"/>
          </p:nvPr>
        </p:nvSpPr>
        <p:spPr>
          <a:prstGeom prst="rect">
            <a:avLst/>
          </a:prstGeom>
        </p:spPr>
        <p:txBody>
          <a:bodyPr/>
          <a:lstStyle/>
          <a:p>
            <a:pPr/>
            <a:r>
              <a:t>Should online sites be considered private or public?</a:t>
            </a:r>
          </a:p>
          <a:p>
            <a:pPr/>
            <a:r>
              <a:t>What constitutes informed consent in cyberspace? </a:t>
            </a:r>
          </a:p>
          <a:p>
            <a:pPr/>
            <a:r>
              <a:t>'Researchers in most online forums, upon making contact with the individuals posting to or interacting within them, can quickly ascertain whether the forum is consensually considered to be a public or private space. There are many of both, and determining this should be one of the netnographer’s first concerns. If it is a private space, permission to post and to use posts is absolutely essential. If it is public, then I would still suggest that there is the need for informed consent in certain circumstances and for the use of certain kinds of information’. (Kozinets 2006)</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88" name="Netnography can potentially do harm"/>
          <p:cNvSpPr txBox="1"/>
          <p:nvPr>
            <p:ph type="title"/>
          </p:nvPr>
        </p:nvSpPr>
        <p:spPr>
          <a:prstGeom prst="rect">
            <a:avLst/>
          </a:prstGeom>
        </p:spPr>
        <p:txBody>
          <a:bodyPr/>
          <a:lstStyle/>
          <a:p>
            <a:pPr/>
            <a:r>
              <a:t>Netnography can potentially do harm</a:t>
            </a:r>
          </a:p>
        </p:txBody>
      </p:sp>
      <p:sp>
        <p:nvSpPr>
          <p:cNvPr id="189" name="‘Academics should be held to a higher standard, given the potential for netnography to do harm to communities or individuals, as numerous ethnographies have done. Sensitive information is present in chat rooms that, if overheard and shared, might lead to"/>
          <p:cNvSpPr txBox="1"/>
          <p:nvPr>
            <p:ph type="body" idx="1"/>
          </p:nvPr>
        </p:nvSpPr>
        <p:spPr>
          <a:prstGeom prst="rect">
            <a:avLst/>
          </a:prstGeom>
        </p:spPr>
        <p:txBody>
          <a:bodyPr/>
          <a:lstStyle>
            <a:lvl1pPr marL="1148641" indent="-993140" defTabSz="2243271">
              <a:spcBef>
                <a:spcPts val="0"/>
              </a:spcBef>
              <a:defRPr spc="-156" sz="7820">
                <a:latin typeface="Helvetica Neue Medium"/>
                <a:ea typeface="Helvetica Neue Medium"/>
                <a:cs typeface="Helvetica Neue Medium"/>
                <a:sym typeface="Helvetica Neue Medium"/>
              </a:defRPr>
            </a:lvl1pPr>
          </a:lstStyle>
          <a:p>
            <a:pPr/>
            <a:r>
              <a:t>‘Academics should be held to a higher standard, given the potential for netnography to do harm to communities or individuals, as numerous ethnographies have done. Sensitive information is present in chat rooms that, if overheard and shared, might lead to embarrassment or ostracism’ (Kozinets 2006)</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91" name="Ethical Considerations"/>
          <p:cNvSpPr txBox="1"/>
          <p:nvPr>
            <p:ph type="title"/>
          </p:nvPr>
        </p:nvSpPr>
        <p:spPr>
          <a:prstGeom prst="rect">
            <a:avLst/>
          </a:prstGeom>
        </p:spPr>
        <p:txBody>
          <a:bodyPr/>
          <a:lstStyle/>
          <a:p>
            <a:pPr/>
            <a:r>
              <a:t>Ethical Considerations</a:t>
            </a:r>
          </a:p>
        </p:txBody>
      </p:sp>
      <p:sp>
        <p:nvSpPr>
          <p:cNvPr id="192" name="The researcher should disclose their presence, affiliations and research intentions to online community members during any research.…"/>
          <p:cNvSpPr txBox="1"/>
          <p:nvPr>
            <p:ph type="body" idx="1"/>
          </p:nvPr>
        </p:nvSpPr>
        <p:spPr>
          <a:prstGeom prst="rect">
            <a:avLst/>
          </a:prstGeom>
        </p:spPr>
        <p:txBody>
          <a:bodyPr/>
          <a:lstStyle/>
          <a:p>
            <a:pPr/>
            <a:r>
              <a:t>The researcher should disclose their presence, affiliations and research intentions to online community members during any research.</a:t>
            </a:r>
          </a:p>
          <a:p>
            <a:pPr/>
            <a:r>
              <a:t>The researcher should guarantee confidentiality and anonymity to informants by providing them with pseudonyms and not using their usernames.</a:t>
            </a:r>
          </a:p>
          <a:p>
            <a:pPr/>
            <a:r>
              <a:t>The researcher should seek and incorporate feedback from members of the online community being researched. </a:t>
            </a:r>
          </a:p>
          <a:p>
            <a:pPr/>
            <a:r>
              <a:t>Contact community members and obtain their permission (informed consent) to use any specific postings that are to be directly quoted in the research.</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94" name="Costello, L., McDermott, M.L. and Wallace, R. 2017. Netnography: Range of Practices, Misperceptions, and Missed Opportunities. International Journal of Qualitative Methods. Volume 16: 1-2."/>
          <p:cNvSpPr txBox="1"/>
          <p:nvPr>
            <p:ph type="body" idx="13"/>
          </p:nvPr>
        </p:nvSpPr>
        <p:spPr>
          <a:xfrm>
            <a:off x="1206500" y="2164689"/>
            <a:ext cx="9779000" cy="1609790"/>
          </a:xfrm>
          <a:prstGeom prst="rect">
            <a:avLst/>
          </a:prstGeom>
          <a:extLst>
            <a:ext uri="{C572A759-6A51-4108-AA02-DFA0A04FC94B}">
              <ma14:wrappingTextBoxFlag xmlns:ma14="http://schemas.microsoft.com/office/mac/drawingml/2011/main" val="1"/>
            </a:ext>
          </a:extLst>
        </p:spPr>
        <p:txBody>
          <a:bodyPr/>
          <a:lstStyle/>
          <a:p>
            <a:pPr defTabSz="371475">
              <a:defRPr sz="2475"/>
            </a:pPr>
            <a:r>
              <a:t>Costello, L., McDermott, M.L. and Wallace, R. 2017. Netnography: Range of Practices, Misperceptions, and Missed Opportunities. </a:t>
            </a:r>
            <a:r>
              <a:rPr i="1"/>
              <a:t>International Journal of Qualitative Methods.</a:t>
            </a:r>
            <a:r>
              <a:t> Volume 16: 1-2.</a:t>
            </a:r>
          </a:p>
        </p:txBody>
      </p:sp>
      <p:sp>
        <p:nvSpPr>
          <p:cNvPr id="195" name="Despite the widespread use of netnography as a qualitative method it is often poorly understood by researchers.…"/>
          <p:cNvSpPr txBox="1"/>
          <p:nvPr>
            <p:ph type="body" sz="half" idx="1"/>
          </p:nvPr>
        </p:nvSpPr>
        <p:spPr>
          <a:prstGeom prst="rect">
            <a:avLst/>
          </a:prstGeom>
        </p:spPr>
        <p:txBody>
          <a:bodyPr/>
          <a:lstStyle/>
          <a:p>
            <a:pPr marL="579119" indent="-579119" defTabSz="2316421">
              <a:spcBef>
                <a:spcPts val="4200"/>
              </a:spcBef>
              <a:defRPr sz="4560"/>
            </a:pPr>
            <a:r>
              <a:t>Despite the widespread use of netnography as a qualitative method it is often poorly understood by researchers.</a:t>
            </a:r>
          </a:p>
          <a:p>
            <a:pPr marL="579119" indent="-579119" defTabSz="2316421">
              <a:spcBef>
                <a:spcPts val="4200"/>
              </a:spcBef>
              <a:defRPr sz="4560"/>
            </a:pPr>
            <a:r>
              <a:t>‘Netnography’s procedural steps provide rigour and can be adapted and combined with other research methodologies. However, its effectiveness as a qualitative methodology relies on the need for human presence and personal connections online’.</a:t>
            </a:r>
          </a:p>
        </p:txBody>
      </p:sp>
      <p:pic>
        <p:nvPicPr>
          <p:cNvPr id="196" name="forum.jpg" descr="forum.jpg"/>
          <p:cNvPicPr>
            <a:picLocks noChangeAspect="1"/>
          </p:cNvPicPr>
          <p:nvPr>
            <p:ph type="pic" idx="14"/>
          </p:nvPr>
        </p:nvPicPr>
        <p:blipFill>
          <a:blip r:embed="rId2">
            <a:extLst/>
          </a:blip>
          <a:srcRect l="0" t="0" r="0" b="0"/>
          <a:stretch>
            <a:fillRect/>
          </a:stretch>
        </p:blipFill>
        <p:spPr>
          <a:xfrm>
            <a:off x="12192000" y="1399513"/>
            <a:ext cx="10916874" cy="10916875"/>
          </a:xfrm>
          <a:prstGeom prst="rect">
            <a:avLst/>
          </a:prstGeom>
        </p:spPr>
      </p:pic>
      <p:sp>
        <p:nvSpPr>
          <p:cNvPr id="197" name="Netnography: Range of Practices"/>
          <p:cNvSpPr txBox="1"/>
          <p:nvPr>
            <p:ph type="title"/>
          </p:nvPr>
        </p:nvSpPr>
        <p:spPr>
          <a:prstGeom prst="rect">
            <a:avLst/>
          </a:prstGeom>
        </p:spPr>
        <p:txBody>
          <a:bodyPr/>
          <a:lstStyle>
            <a:lvl1pPr defTabSz="1414236">
              <a:defRPr spc="-98" sz="4930"/>
            </a:lvl1pPr>
          </a:lstStyle>
          <a:p>
            <a:pPr/>
            <a:r>
              <a:t>Netnography: Range of Practices</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199" name="Different styles of online research"/>
          <p:cNvSpPr txBox="1"/>
          <p:nvPr>
            <p:ph type="title"/>
          </p:nvPr>
        </p:nvSpPr>
        <p:spPr>
          <a:prstGeom prst="rect">
            <a:avLst/>
          </a:prstGeom>
        </p:spPr>
        <p:txBody>
          <a:bodyPr/>
          <a:lstStyle/>
          <a:p>
            <a:pPr/>
            <a:r>
              <a:t>Different styles of online research</a:t>
            </a:r>
          </a:p>
        </p:txBody>
      </p:sp>
      <p:sp>
        <p:nvSpPr>
          <p:cNvPr id="200" name="Virtual ethnography (Hine, 2000)…"/>
          <p:cNvSpPr txBox="1"/>
          <p:nvPr>
            <p:ph type="body" idx="1"/>
          </p:nvPr>
        </p:nvSpPr>
        <p:spPr>
          <a:xfrm>
            <a:off x="1206500" y="3175095"/>
            <a:ext cx="21971000" cy="8967821"/>
          </a:xfrm>
          <a:prstGeom prst="rect">
            <a:avLst/>
          </a:prstGeom>
        </p:spPr>
        <p:txBody>
          <a:bodyPr/>
          <a:lstStyle/>
          <a:p>
            <a:pPr/>
            <a:r>
              <a:t>Virtual ethnography (Hine, 2000)</a:t>
            </a:r>
          </a:p>
          <a:p>
            <a:pPr/>
            <a:r>
              <a:t>Ethnography for the Internet (Hine, 2015)</a:t>
            </a:r>
          </a:p>
          <a:p>
            <a:pPr/>
            <a:r>
              <a:t>Cyber-ethnography (Ward, 1999)</a:t>
            </a:r>
          </a:p>
          <a:p>
            <a:pPr/>
            <a:r>
              <a:t>Connective ethnography (Dirksen, Huizing, &amp; Smit, 2010)</a:t>
            </a:r>
          </a:p>
          <a:p>
            <a:pPr/>
            <a:r>
              <a:t>Netnography (Kozinets, 1998, 2002, 2010, 2015)</a:t>
            </a:r>
          </a:p>
          <a:p>
            <a:pPr/>
            <a:r>
              <a:t>Computer-assisted webnography (Horster &amp; Gottschalk, 2012) </a:t>
            </a:r>
          </a:p>
          <a:p>
            <a:pPr/>
            <a:r>
              <a:t>Netnographic grounded theory (Healy &amp; McDonagh, 2013)</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202" name="‘While some researchers regarded online ethnography, cyber-ethnography, virtual ethnography, and netnography as synonymous terms (Grincheva, 2014), others argued for finer distinctions and promoted the use of another portmanteau term “investigative resea"/>
          <p:cNvSpPr txBox="1"/>
          <p:nvPr>
            <p:ph type="body" sz="half" idx="1"/>
          </p:nvPr>
        </p:nvSpPr>
        <p:spPr>
          <a:xfrm>
            <a:off x="1206500" y="3671747"/>
            <a:ext cx="9779000" cy="8256630"/>
          </a:xfrm>
          <a:prstGeom prst="rect">
            <a:avLst/>
          </a:prstGeom>
        </p:spPr>
        <p:txBody>
          <a:bodyPr/>
          <a:lstStyle/>
          <a:p>
            <a:pPr marL="530352" indent="-530352" defTabSz="2121354">
              <a:spcBef>
                <a:spcPts val="3900"/>
              </a:spcBef>
              <a:defRPr sz="4176"/>
            </a:pPr>
            <a:r>
              <a:t>‘While some researchers regarded online ethnography, cyber-ethnography, virtual ethnography, and netnography as synonymous terms (Grincheva, 2014), others argued for finer distinctions and promoted the use of another portmanteau term “investigative research on the Internet (IRI)” to identify a qualitative research method they considered similar but not identical to netnography (Lugosi, Janta, &amp; Watson, 2012)’. </a:t>
            </a:r>
            <a:r>
              <a:rPr sz="2523"/>
              <a:t>Extract from: Costello, L., McDermott, M.L. and Wallace, R. 2017. Netnography: Range of Practices, Misperceptions, and Missed Opportunities. International Journal of Qualitative Methods. Volume 16: 1-2.</a:t>
            </a:r>
          </a:p>
        </p:txBody>
      </p:sp>
      <p:pic>
        <p:nvPicPr>
          <p:cNvPr id="203" name="forum-abstract.png" descr="forum-abstract.png"/>
          <p:cNvPicPr>
            <a:picLocks noChangeAspect="1"/>
          </p:cNvPicPr>
          <p:nvPr>
            <p:ph type="pic" idx="14"/>
          </p:nvPr>
        </p:nvPicPr>
        <p:blipFill>
          <a:blip r:embed="rId2">
            <a:extLst/>
          </a:blip>
          <a:srcRect l="17436" t="0" r="17436" b="0"/>
          <a:stretch>
            <a:fillRect/>
          </a:stretch>
        </p:blipFill>
        <p:spPr>
          <a:xfrm>
            <a:off x="12192000" y="1263848"/>
            <a:ext cx="10916874" cy="11188205"/>
          </a:xfrm>
          <a:prstGeom prst="rect">
            <a:avLst/>
          </a:prstGeom>
        </p:spPr>
      </p:pic>
      <p:sp>
        <p:nvSpPr>
          <p:cNvPr id="204" name="Ethnographic practices online"/>
          <p:cNvSpPr txBox="1"/>
          <p:nvPr>
            <p:ph type="title"/>
          </p:nvPr>
        </p:nvSpPr>
        <p:spPr>
          <a:prstGeom prst="rect">
            <a:avLst/>
          </a:prstGeom>
        </p:spPr>
        <p:txBody>
          <a:bodyPr/>
          <a:lstStyle>
            <a:lvl1pPr defTabSz="1584920">
              <a:defRPr spc="-110" sz="5524"/>
            </a:lvl1pPr>
          </a:lstStyle>
          <a:p>
            <a:pPr/>
            <a:r>
              <a:t>Ethnographic practices online</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206" name="Critical Engagement"/>
          <p:cNvSpPr txBox="1"/>
          <p:nvPr>
            <p:ph type="title"/>
          </p:nvPr>
        </p:nvSpPr>
        <p:spPr>
          <a:prstGeom prst="rect">
            <a:avLst/>
          </a:prstGeom>
        </p:spPr>
        <p:txBody>
          <a:bodyPr/>
          <a:lstStyle/>
          <a:p>
            <a:pPr/>
            <a:r>
              <a:t>Critical Engagement</a:t>
            </a:r>
          </a:p>
        </p:txBody>
      </p:sp>
      <p:sp>
        <p:nvSpPr>
          <p:cNvPr id="207" name="‘Despite netnography often being explicitly described and understood as online ethnography, it is not synonymous with this term nor is it suitable for use as a generic term applicable to any study of material generated in online environments’. (Costello,"/>
          <p:cNvSpPr txBox="1"/>
          <p:nvPr>
            <p:ph type="body" idx="1"/>
          </p:nvPr>
        </p:nvSpPr>
        <p:spPr>
          <a:prstGeom prst="rect">
            <a:avLst/>
          </a:prstGeom>
        </p:spPr>
        <p:txBody>
          <a:bodyPr/>
          <a:lstStyle/>
          <a:p>
            <a:pPr marL="591312" indent="-591312" defTabSz="2365188">
              <a:spcBef>
                <a:spcPts val="4300"/>
              </a:spcBef>
              <a:defRPr sz="4656"/>
            </a:pPr>
            <a:r>
              <a:t>‘Despite netnography often being explicitly described and understood as online ethnography, it is not synonymous with this term nor is it suitable for use as a generic term applicable to any study of material generated in online environments’. (Costello, McDermott and Wallace, 2017)</a:t>
            </a:r>
          </a:p>
          <a:p>
            <a:pPr marL="591312" indent="-591312" defTabSz="2365188">
              <a:spcBef>
                <a:spcPts val="4300"/>
              </a:spcBef>
              <a:defRPr sz="4656"/>
            </a:pPr>
            <a:r>
              <a:t>‘Kozinets (2015) stated that it was erroneous to steer netnography in the direction of “unengaged content analysis” (p. 96) and offers a new definition: a “more human-centred, participative, personally, socially and emotionally engaged vector” (p. 96)’. (Costello, McDermott and Wallace, 2017)</a:t>
            </a:r>
          </a:p>
          <a:p>
            <a:pPr marL="591312" indent="-591312" defTabSz="2365188">
              <a:spcBef>
                <a:spcPts val="4300"/>
              </a:spcBef>
              <a:defRPr sz="4656"/>
            </a:pPr>
            <a:r>
              <a:t>‘Pollok et al. (2014, p. 3) were particularly concerned that netnography had become a label for “any observation or analysis of data about user interaction in product- related user communities’. (Costello, McDermott and Wallace, 2017)</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209" name="Web 2.0"/>
          <p:cNvSpPr txBox="1"/>
          <p:nvPr>
            <p:ph type="title"/>
          </p:nvPr>
        </p:nvSpPr>
        <p:spPr>
          <a:prstGeom prst="rect">
            <a:avLst/>
          </a:prstGeom>
        </p:spPr>
        <p:txBody>
          <a:bodyPr/>
          <a:lstStyle/>
          <a:p>
            <a:pPr/>
            <a:r>
              <a:t>Web 2.0</a:t>
            </a:r>
          </a:p>
        </p:txBody>
      </p:sp>
      <p:sp>
        <p:nvSpPr>
          <p:cNvPr id="210" name="‘By moving beyond the limitations of static web pages, Web 2.0 technology increased the scope, range, and numbers of online communities and the forms of participation and communication available to their members’. (Costello, McDermott and Wallace, 2017)…"/>
          <p:cNvSpPr txBox="1"/>
          <p:nvPr>
            <p:ph type="body" idx="1"/>
          </p:nvPr>
        </p:nvSpPr>
        <p:spPr>
          <a:prstGeom prst="rect">
            <a:avLst/>
          </a:prstGeom>
        </p:spPr>
        <p:txBody>
          <a:bodyPr/>
          <a:lstStyle/>
          <a:p>
            <a:pPr/>
            <a:r>
              <a:t>‘By moving beyond the limitations of static web pages, Web 2.0 technology increased the scope, range, and numbers of online communities and the forms of participation and communication available to their members’. (Costello, McDermott and Wallace, 2017)</a:t>
            </a:r>
          </a:p>
          <a:p>
            <a:pPr/>
            <a:r>
              <a:t>‘Kozinets’ (2010) netnography text explicitly addressed these multiple developments by discussing blogging, tweeting, videocasting, podcasting, social networking, and virtual environments. He elaborated that the netnographic research method continued to differ from the many existing forms of online ethnography by offering a more systematic, step-by-step approach to addressing the ethical, procedural, and methodological issues specific to online research’. (Costello, McDermott and Wallace, 2017)</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212" name="Active versus passive netnography"/>
          <p:cNvSpPr txBox="1"/>
          <p:nvPr>
            <p:ph type="title"/>
          </p:nvPr>
        </p:nvSpPr>
        <p:spPr>
          <a:prstGeom prst="rect">
            <a:avLst/>
          </a:prstGeom>
        </p:spPr>
        <p:txBody>
          <a:bodyPr/>
          <a:lstStyle/>
          <a:p>
            <a:pPr/>
            <a:r>
              <a:t>Active versus passive netnography</a:t>
            </a:r>
          </a:p>
        </p:txBody>
      </p:sp>
      <p:sp>
        <p:nvSpPr>
          <p:cNvPr id="213" name="Depends on the involvement of the researchers.…"/>
          <p:cNvSpPr txBox="1"/>
          <p:nvPr>
            <p:ph type="body" idx="1"/>
          </p:nvPr>
        </p:nvSpPr>
        <p:spPr>
          <a:prstGeom prst="rect">
            <a:avLst/>
          </a:prstGeom>
        </p:spPr>
        <p:txBody>
          <a:bodyPr/>
          <a:lstStyle/>
          <a:p>
            <a:pPr/>
            <a:r>
              <a:t>Depends on the involvement of the researchers.</a:t>
            </a:r>
          </a:p>
          <a:p>
            <a:pPr/>
            <a:r>
              <a:t>Netnographic studies range from nonparticipatory (passive) to participatory (active) approaches. (Costello, McDermott and Wallace, 2017) </a:t>
            </a:r>
          </a:p>
          <a:p>
            <a:pPr/>
            <a:r>
              <a:t>Kozinets questions how “netnography can remain personal, when all that may seem to be required is the download, coding, analysis and reportage of this publicly available data” ( p. 95). (Costello, McDermott and Wallace, 2017)</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gradFill flip="none" rotWithShape="1">
          <a:gsLst>
            <a:gs pos="0">
              <a:schemeClr val="accent3">
                <a:hueOff val="-274225"/>
                <a:satOff val="26768"/>
                <a:lumOff val="11368"/>
              </a:schemeClr>
            </a:gs>
            <a:gs pos="100000">
              <a:srgbClr val="F35FEB"/>
            </a:gs>
          </a:gsLst>
          <a:lin ang="5400000" scaled="0"/>
        </a:gradFill>
      </p:bgPr>
    </p:bg>
    <p:spTree>
      <p:nvGrpSpPr>
        <p:cNvPr id="1" name=""/>
        <p:cNvGrpSpPr/>
        <p:nvPr/>
      </p:nvGrpSpPr>
      <p:grpSpPr>
        <a:xfrm>
          <a:off x="0" y="0"/>
          <a:ext cx="0" cy="0"/>
          <a:chOff x="0" y="0"/>
          <a:chExt cx="0" cy="0"/>
        </a:xfrm>
      </p:grpSpPr>
      <p:sp>
        <p:nvSpPr>
          <p:cNvPr id="215" name="Slide Title"/>
          <p:cNvSpPr txBox="1"/>
          <p:nvPr>
            <p:ph type="title"/>
          </p:nvPr>
        </p:nvSpPr>
        <p:spPr>
          <a:prstGeom prst="rect">
            <a:avLst/>
          </a:prstGeom>
        </p:spPr>
        <p:txBody>
          <a:bodyPr/>
          <a:lstStyle/>
          <a:p>
            <a:pPr/>
          </a:p>
        </p:txBody>
      </p:sp>
      <p:sp>
        <p:nvSpPr>
          <p:cNvPr id="216" name="‘If netnography is to remain a useful term, it should be clearly distinguishable from other forms of less systematic, pragmatic, and applied research on online communities. On that basis, some supposed passive netnographic studies might, as highlighted b"/>
          <p:cNvSpPr txBox="1"/>
          <p:nvPr>
            <p:ph type="body" idx="1"/>
          </p:nvPr>
        </p:nvSpPr>
        <p:spPr>
          <a:prstGeom prst="rect">
            <a:avLst/>
          </a:prstGeom>
        </p:spPr>
        <p:txBody>
          <a:bodyPr/>
          <a:lstStyle/>
          <a:p>
            <a:pPr/>
            <a:r>
              <a:t>‘If netnography is to remain a useful term, it should be clearly distinguishable from other forms of less systematic, pragmatic, and applied research on online communities. On that basis, some supposed passive netnographic studies might, as highlighted by Lugosi et al. (2012), be better classified as IRI or simply as qualitative archival data research of online communities’. (Costello, McDermott and Wallace, 2017)</a:t>
            </a:r>
          </a:p>
          <a:p>
            <a:pPr/>
            <a:r>
              <a:t>‘the key element is not to forget the participative, reflective, interactive and active part of our research when using the communicative function of social media and the internet’ (Kozinets, 2015, p. 97).</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1_BasicWhite">
  <a:themeElements>
    <a:clrScheme name="21_BasicWhite">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21_BasicWhite">
      <a:majorFont>
        <a:latin typeface="Helvetica Neue"/>
        <a:ea typeface="Helvetica Neue"/>
        <a:cs typeface="Helvetica Neue"/>
      </a:majorFont>
      <a:minorFont>
        <a:latin typeface="Helvetica Neue"/>
        <a:ea typeface="Helvetica Neue"/>
        <a:cs typeface="Helvetica Neue"/>
      </a:minorFont>
    </a:fontScheme>
    <a:fmtScheme name="21_Basic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2438338" rtl="0" fontAlgn="auto" latinLnBrk="0" hangingPunct="0">
          <a:lnSpc>
            <a:spcPct val="90000"/>
          </a:lnSpc>
          <a:spcBef>
            <a:spcPts val="4500"/>
          </a:spcBef>
          <a:spcAft>
            <a:spcPts val="0"/>
          </a:spcAft>
          <a:buClrTx/>
          <a:buSzTx/>
          <a:buFontTx/>
          <a:buNone/>
          <a:tabLst/>
          <a:defRPr b="0" baseline="0" cap="none" i="0" spc="0" strike="noStrike" sz="4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