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handoutMasterIdLst>
    <p:handoutMasterId r:id="rId27"/>
  </p:handoutMasterIdLst>
  <p:sldIdLst>
    <p:sldId id="298" r:id="rId5"/>
    <p:sldId id="300" r:id="rId6"/>
    <p:sldId id="301" r:id="rId7"/>
    <p:sldId id="303" r:id="rId8"/>
    <p:sldId id="302" r:id="rId9"/>
    <p:sldId id="313" r:id="rId10"/>
    <p:sldId id="305" r:id="rId11"/>
    <p:sldId id="306" r:id="rId12"/>
    <p:sldId id="307" r:id="rId13"/>
    <p:sldId id="308" r:id="rId14"/>
    <p:sldId id="309" r:id="rId15"/>
    <p:sldId id="310" r:id="rId16"/>
    <p:sldId id="312" r:id="rId17"/>
    <p:sldId id="320" r:id="rId18"/>
    <p:sldId id="321" r:id="rId19"/>
    <p:sldId id="311" r:id="rId20"/>
    <p:sldId id="314" r:id="rId21"/>
    <p:sldId id="316" r:id="rId22"/>
    <p:sldId id="317" r:id="rId23"/>
    <p:sldId id="315" r:id="rId24"/>
    <p:sldId id="31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D84801-CB6B-4FB6-83E3-1C442E1D09BA}" v="22" dt="2021-12-18T16:07:46.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7" autoAdjust="0"/>
    <p:restoredTop sz="94619" autoAdjust="0"/>
  </p:normalViewPr>
  <p:slideViewPr>
    <p:cSldViewPr snapToGrid="0">
      <p:cViewPr varScale="1">
        <p:scale>
          <a:sx n="61" d="100"/>
          <a:sy n="61" d="100"/>
        </p:scale>
        <p:origin x="800" y="60"/>
      </p:cViewPr>
      <p:guideLst/>
    </p:cSldViewPr>
  </p:slid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ghinea" userId="65d44621e99a299c" providerId="LiveId" clId="{DBD84801-CB6B-4FB6-83E3-1C442E1D09BA}"/>
    <pc:docChg chg="custSel addSld delSld modSld">
      <pc:chgData name="alina ghinea" userId="65d44621e99a299c" providerId="LiveId" clId="{DBD84801-CB6B-4FB6-83E3-1C442E1D09BA}" dt="2021-12-18T16:07:56.316" v="136" actId="1076"/>
      <pc:docMkLst>
        <pc:docMk/>
      </pc:docMkLst>
      <pc:sldChg chg="addSp modSp mod">
        <pc:chgData name="alina ghinea" userId="65d44621e99a299c" providerId="LiveId" clId="{DBD84801-CB6B-4FB6-83E3-1C442E1D09BA}" dt="2021-12-18T16:05:23.874" v="66" actId="1076"/>
        <pc:sldMkLst>
          <pc:docMk/>
          <pc:sldMk cId="2933514334" sldId="300"/>
        </pc:sldMkLst>
        <pc:spChg chg="add mod">
          <ac:chgData name="alina ghinea" userId="65d44621e99a299c" providerId="LiveId" clId="{DBD84801-CB6B-4FB6-83E3-1C442E1D09BA}" dt="2021-12-18T16:05:23.874" v="66" actId="1076"/>
          <ac:spMkLst>
            <pc:docMk/>
            <pc:sldMk cId="2933514334" sldId="300"/>
            <ac:spMk id="3" creationId="{DDFB6C65-CD4B-4CFF-8FC8-82CF05276224}"/>
          </ac:spMkLst>
        </pc:spChg>
      </pc:sldChg>
      <pc:sldChg chg="addSp modSp mod">
        <pc:chgData name="alina ghinea" userId="65d44621e99a299c" providerId="LiveId" clId="{DBD84801-CB6B-4FB6-83E3-1C442E1D09BA}" dt="2021-12-18T16:05:28.772" v="67"/>
        <pc:sldMkLst>
          <pc:docMk/>
          <pc:sldMk cId="3920479061" sldId="301"/>
        </pc:sldMkLst>
        <pc:spChg chg="mod">
          <ac:chgData name="alina ghinea" userId="65d44621e99a299c" providerId="LiveId" clId="{DBD84801-CB6B-4FB6-83E3-1C442E1D09BA}" dt="2021-12-16T22:00:37.571" v="4" actId="20577"/>
          <ac:spMkLst>
            <pc:docMk/>
            <pc:sldMk cId="3920479061" sldId="301"/>
            <ac:spMk id="3" creationId="{70AFC157-4B2D-4374-BAF1-7E65FAD77F3E}"/>
          </ac:spMkLst>
        </pc:spChg>
        <pc:spChg chg="add mod">
          <ac:chgData name="alina ghinea" userId="65d44621e99a299c" providerId="LiveId" clId="{DBD84801-CB6B-4FB6-83E3-1C442E1D09BA}" dt="2021-12-18T16:05:28.772" v="67"/>
          <ac:spMkLst>
            <pc:docMk/>
            <pc:sldMk cId="3920479061" sldId="301"/>
            <ac:spMk id="10" creationId="{02ADD5C0-3901-4828-8C34-0ED2FD5F13B1}"/>
          </ac:spMkLst>
        </pc:spChg>
      </pc:sldChg>
      <pc:sldChg chg="addSp modSp mod">
        <pc:chgData name="alina ghinea" userId="65d44621e99a299c" providerId="LiveId" clId="{DBD84801-CB6B-4FB6-83E3-1C442E1D09BA}" dt="2021-12-18T16:05:42.056" v="70" actId="1076"/>
        <pc:sldMkLst>
          <pc:docMk/>
          <pc:sldMk cId="2656585921" sldId="302"/>
        </pc:sldMkLst>
        <pc:spChg chg="mod">
          <ac:chgData name="alina ghinea" userId="65d44621e99a299c" providerId="LiveId" clId="{DBD84801-CB6B-4FB6-83E3-1C442E1D09BA}" dt="2021-12-16T22:32:14.568" v="6" actId="20577"/>
          <ac:spMkLst>
            <pc:docMk/>
            <pc:sldMk cId="2656585921" sldId="302"/>
            <ac:spMk id="3" creationId="{47CEE8A7-6A01-438D-B8CA-8B41B3718C1F}"/>
          </ac:spMkLst>
        </pc:spChg>
        <pc:spChg chg="add mod">
          <ac:chgData name="alina ghinea" userId="65d44621e99a299c" providerId="LiveId" clId="{DBD84801-CB6B-4FB6-83E3-1C442E1D09BA}" dt="2021-12-18T16:05:42.056" v="70" actId="1076"/>
          <ac:spMkLst>
            <pc:docMk/>
            <pc:sldMk cId="2656585921" sldId="302"/>
            <ac:spMk id="7" creationId="{82B44FC4-35CC-452E-BC9C-316BA2EEAFF0}"/>
          </ac:spMkLst>
        </pc:spChg>
      </pc:sldChg>
      <pc:sldChg chg="addSp modSp">
        <pc:chgData name="alina ghinea" userId="65d44621e99a299c" providerId="LiveId" clId="{DBD84801-CB6B-4FB6-83E3-1C442E1D09BA}" dt="2021-12-18T16:05:33.335" v="68"/>
        <pc:sldMkLst>
          <pc:docMk/>
          <pc:sldMk cId="2380090666" sldId="303"/>
        </pc:sldMkLst>
        <pc:spChg chg="add mod">
          <ac:chgData name="alina ghinea" userId="65d44621e99a299c" providerId="LiveId" clId="{DBD84801-CB6B-4FB6-83E3-1C442E1D09BA}" dt="2021-12-18T16:05:33.335" v="68"/>
          <ac:spMkLst>
            <pc:docMk/>
            <pc:sldMk cId="2380090666" sldId="303"/>
            <ac:spMk id="6" creationId="{9DF64920-B92F-4DB1-B364-219A9835908C}"/>
          </ac:spMkLst>
        </pc:spChg>
      </pc:sldChg>
      <pc:sldChg chg="addSp modSp mod">
        <pc:chgData name="alina ghinea" userId="65d44621e99a299c" providerId="LiveId" clId="{DBD84801-CB6B-4FB6-83E3-1C442E1D09BA}" dt="2021-12-18T16:05:58.994" v="73" actId="207"/>
        <pc:sldMkLst>
          <pc:docMk/>
          <pc:sldMk cId="4284622210" sldId="305"/>
        </pc:sldMkLst>
        <pc:spChg chg="add mod">
          <ac:chgData name="alina ghinea" userId="65d44621e99a299c" providerId="LiveId" clId="{DBD84801-CB6B-4FB6-83E3-1C442E1D09BA}" dt="2021-12-18T16:05:58.994" v="73" actId="207"/>
          <ac:spMkLst>
            <pc:docMk/>
            <pc:sldMk cId="4284622210" sldId="305"/>
            <ac:spMk id="31" creationId="{A8E83DD9-4A7D-4CD7-9F63-FDE608ED52AF}"/>
          </ac:spMkLst>
        </pc:spChg>
      </pc:sldChg>
      <pc:sldChg chg="addSp delSp modSp mod">
        <pc:chgData name="alina ghinea" userId="65d44621e99a299c" providerId="LiveId" clId="{DBD84801-CB6B-4FB6-83E3-1C442E1D09BA}" dt="2021-12-18T16:06:03.716" v="74"/>
        <pc:sldMkLst>
          <pc:docMk/>
          <pc:sldMk cId="207022740" sldId="306"/>
        </pc:sldMkLst>
        <pc:spChg chg="del">
          <ac:chgData name="alina ghinea" userId="65d44621e99a299c" providerId="LiveId" clId="{DBD84801-CB6B-4FB6-83E3-1C442E1D09BA}" dt="2021-12-16T23:34:01.332" v="13" actId="478"/>
          <ac:spMkLst>
            <pc:docMk/>
            <pc:sldMk cId="207022740" sldId="306"/>
            <ac:spMk id="3" creationId="{4A082B78-C64A-4F33-B946-99CD32DF00EE}"/>
          </ac:spMkLst>
        </pc:spChg>
        <pc:spChg chg="add del mod">
          <ac:chgData name="alina ghinea" userId="65d44621e99a299c" providerId="LiveId" clId="{DBD84801-CB6B-4FB6-83E3-1C442E1D09BA}" dt="2021-12-16T23:34:10.740" v="15" actId="478"/>
          <ac:spMkLst>
            <pc:docMk/>
            <pc:sldMk cId="207022740" sldId="306"/>
            <ac:spMk id="5" creationId="{4BB8F838-F8C3-456B-81D1-2C0F4852D28D}"/>
          </ac:spMkLst>
        </pc:spChg>
        <pc:spChg chg="add mod">
          <ac:chgData name="alina ghinea" userId="65d44621e99a299c" providerId="LiveId" clId="{DBD84801-CB6B-4FB6-83E3-1C442E1D09BA}" dt="2021-12-18T16:06:03.716" v="74"/>
          <ac:spMkLst>
            <pc:docMk/>
            <pc:sldMk cId="207022740" sldId="306"/>
            <ac:spMk id="7" creationId="{368628E7-DDCA-4F1E-88C9-59B809840D74}"/>
          </ac:spMkLst>
        </pc:spChg>
        <pc:spChg chg="mod">
          <ac:chgData name="alina ghinea" userId="65d44621e99a299c" providerId="LiveId" clId="{DBD84801-CB6B-4FB6-83E3-1C442E1D09BA}" dt="2021-12-16T23:37:54.469" v="34" actId="20577"/>
          <ac:spMkLst>
            <pc:docMk/>
            <pc:sldMk cId="207022740" sldId="306"/>
            <ac:spMk id="13" creationId="{275F75FB-2401-4B3E-86C3-3DE94AEECCA0}"/>
          </ac:spMkLst>
        </pc:spChg>
      </pc:sldChg>
      <pc:sldChg chg="addSp modSp mod">
        <pc:chgData name="alina ghinea" userId="65d44621e99a299c" providerId="LiveId" clId="{DBD84801-CB6B-4FB6-83E3-1C442E1D09BA}" dt="2021-12-18T16:06:16.605" v="77" actId="1076"/>
        <pc:sldMkLst>
          <pc:docMk/>
          <pc:sldMk cId="3080587963" sldId="307"/>
        </pc:sldMkLst>
        <pc:spChg chg="add mod">
          <ac:chgData name="alina ghinea" userId="65d44621e99a299c" providerId="LiveId" clId="{DBD84801-CB6B-4FB6-83E3-1C442E1D09BA}" dt="2021-12-18T16:06:16.605" v="77" actId="1076"/>
          <ac:spMkLst>
            <pc:docMk/>
            <pc:sldMk cId="3080587963" sldId="307"/>
            <ac:spMk id="7" creationId="{F2E2B7C1-6926-41A3-909E-8403B3B6332E}"/>
          </ac:spMkLst>
        </pc:spChg>
      </pc:sldChg>
      <pc:sldChg chg="addSp modSp mod">
        <pc:chgData name="alina ghinea" userId="65d44621e99a299c" providerId="LiveId" clId="{DBD84801-CB6B-4FB6-83E3-1C442E1D09BA}" dt="2021-12-18T16:06:19.979" v="78"/>
        <pc:sldMkLst>
          <pc:docMk/>
          <pc:sldMk cId="744968703" sldId="308"/>
        </pc:sldMkLst>
        <pc:spChg chg="add mod">
          <ac:chgData name="alina ghinea" userId="65d44621e99a299c" providerId="LiveId" clId="{DBD84801-CB6B-4FB6-83E3-1C442E1D09BA}" dt="2021-12-18T16:06:19.979" v="78"/>
          <ac:spMkLst>
            <pc:docMk/>
            <pc:sldMk cId="744968703" sldId="308"/>
            <ac:spMk id="7" creationId="{F29AC38E-921B-4D99-A75C-5409981D63F6}"/>
          </ac:spMkLst>
        </pc:spChg>
        <pc:graphicFrameChg chg="modGraphic">
          <ac:chgData name="alina ghinea" userId="65d44621e99a299c" providerId="LiveId" clId="{DBD84801-CB6B-4FB6-83E3-1C442E1D09BA}" dt="2021-12-16T23:47:55.786" v="37" actId="20577"/>
          <ac:graphicFrameMkLst>
            <pc:docMk/>
            <pc:sldMk cId="744968703" sldId="308"/>
            <ac:graphicFrameMk id="4" creationId="{D45248A2-FD5E-477A-B8C2-0DDEEB96E7D9}"/>
          </ac:graphicFrameMkLst>
        </pc:graphicFrameChg>
      </pc:sldChg>
      <pc:sldChg chg="addSp modSp mod">
        <pc:chgData name="alina ghinea" userId="65d44621e99a299c" providerId="LiveId" clId="{DBD84801-CB6B-4FB6-83E3-1C442E1D09BA}" dt="2021-12-18T16:06:26.454" v="80" actId="207"/>
        <pc:sldMkLst>
          <pc:docMk/>
          <pc:sldMk cId="4192122381" sldId="309"/>
        </pc:sldMkLst>
        <pc:spChg chg="add mod">
          <ac:chgData name="alina ghinea" userId="65d44621e99a299c" providerId="LiveId" clId="{DBD84801-CB6B-4FB6-83E3-1C442E1D09BA}" dt="2021-12-18T16:06:26.454" v="80" actId="207"/>
          <ac:spMkLst>
            <pc:docMk/>
            <pc:sldMk cId="4192122381" sldId="309"/>
            <ac:spMk id="7" creationId="{A82809A9-2511-4EBA-8492-EFA2B67EC959}"/>
          </ac:spMkLst>
        </pc:spChg>
      </pc:sldChg>
      <pc:sldChg chg="addSp modSp mod">
        <pc:chgData name="alina ghinea" userId="65d44621e99a299c" providerId="LiveId" clId="{DBD84801-CB6B-4FB6-83E3-1C442E1D09BA}" dt="2021-12-18T16:06:31.113" v="82" actId="207"/>
        <pc:sldMkLst>
          <pc:docMk/>
          <pc:sldMk cId="1778126434" sldId="310"/>
        </pc:sldMkLst>
        <pc:spChg chg="add mod">
          <ac:chgData name="alina ghinea" userId="65d44621e99a299c" providerId="LiveId" clId="{DBD84801-CB6B-4FB6-83E3-1C442E1D09BA}" dt="2021-12-18T16:06:31.113" v="82" actId="207"/>
          <ac:spMkLst>
            <pc:docMk/>
            <pc:sldMk cId="1778126434" sldId="310"/>
            <ac:spMk id="9" creationId="{9F8226B2-F60B-4311-BC3F-9A7FCD7A14EB}"/>
          </ac:spMkLst>
        </pc:spChg>
      </pc:sldChg>
      <pc:sldChg chg="addSp modSp">
        <pc:chgData name="alina ghinea" userId="65d44621e99a299c" providerId="LiveId" clId="{DBD84801-CB6B-4FB6-83E3-1C442E1D09BA}" dt="2021-12-18T16:07:14.225" v="101"/>
        <pc:sldMkLst>
          <pc:docMk/>
          <pc:sldMk cId="3506153709" sldId="311"/>
        </pc:sldMkLst>
        <pc:spChg chg="add mod">
          <ac:chgData name="alina ghinea" userId="65d44621e99a299c" providerId="LiveId" clId="{DBD84801-CB6B-4FB6-83E3-1C442E1D09BA}" dt="2021-12-18T16:07:14.225" v="101"/>
          <ac:spMkLst>
            <pc:docMk/>
            <pc:sldMk cId="3506153709" sldId="311"/>
            <ac:spMk id="9" creationId="{585AFCD4-F703-4F9A-9FFF-D0F35C87E2DF}"/>
          </ac:spMkLst>
        </pc:spChg>
      </pc:sldChg>
      <pc:sldChg chg="addSp modSp mod">
        <pc:chgData name="alina ghinea" userId="65d44621e99a299c" providerId="LiveId" clId="{DBD84801-CB6B-4FB6-83E3-1C442E1D09BA}" dt="2021-12-18T16:07:02.330" v="97" actId="1076"/>
        <pc:sldMkLst>
          <pc:docMk/>
          <pc:sldMk cId="547311051" sldId="312"/>
        </pc:sldMkLst>
        <pc:spChg chg="mod">
          <ac:chgData name="alina ghinea" userId="65d44621e99a299c" providerId="LiveId" clId="{DBD84801-CB6B-4FB6-83E3-1C442E1D09BA}" dt="2021-12-16T23:51:43.108" v="46" actId="20577"/>
          <ac:spMkLst>
            <pc:docMk/>
            <pc:sldMk cId="547311051" sldId="312"/>
            <ac:spMk id="3" creationId="{A8252F1D-E201-4C3A-9F69-2FD9AB24F522}"/>
          </ac:spMkLst>
        </pc:spChg>
        <pc:spChg chg="add mod">
          <ac:chgData name="alina ghinea" userId="65d44621e99a299c" providerId="LiveId" clId="{DBD84801-CB6B-4FB6-83E3-1C442E1D09BA}" dt="2021-12-18T16:07:02.330" v="97" actId="1076"/>
          <ac:spMkLst>
            <pc:docMk/>
            <pc:sldMk cId="547311051" sldId="312"/>
            <ac:spMk id="8" creationId="{408BBD79-8071-409D-B2AA-92D805778ADA}"/>
          </ac:spMkLst>
        </pc:spChg>
      </pc:sldChg>
      <pc:sldChg chg="addSp modSp mod">
        <pc:chgData name="alina ghinea" userId="65d44621e99a299c" providerId="LiveId" clId="{DBD84801-CB6B-4FB6-83E3-1C442E1D09BA}" dt="2021-12-18T16:05:45.219" v="71"/>
        <pc:sldMkLst>
          <pc:docMk/>
          <pc:sldMk cId="1740149344" sldId="313"/>
        </pc:sldMkLst>
        <pc:spChg chg="add mod">
          <ac:chgData name="alina ghinea" userId="65d44621e99a299c" providerId="LiveId" clId="{DBD84801-CB6B-4FB6-83E3-1C442E1D09BA}" dt="2021-12-18T16:05:45.219" v="71"/>
          <ac:spMkLst>
            <pc:docMk/>
            <pc:sldMk cId="1740149344" sldId="313"/>
            <ac:spMk id="7" creationId="{422E6779-22FB-4DDC-8C66-FF13979C0CB2}"/>
          </ac:spMkLst>
        </pc:spChg>
        <pc:spChg chg="mod">
          <ac:chgData name="alina ghinea" userId="65d44621e99a299c" providerId="LiveId" clId="{DBD84801-CB6B-4FB6-83E3-1C442E1D09BA}" dt="2021-12-16T23:05:02.695" v="11" actId="20577"/>
          <ac:spMkLst>
            <pc:docMk/>
            <pc:sldMk cId="1740149344" sldId="313"/>
            <ac:spMk id="9" creationId="{5C967436-9280-4DC5-A23E-AFA58351D1BF}"/>
          </ac:spMkLst>
        </pc:spChg>
      </pc:sldChg>
      <pc:sldChg chg="addSp modSp mod">
        <pc:chgData name="alina ghinea" userId="65d44621e99a299c" providerId="LiveId" clId="{DBD84801-CB6B-4FB6-83E3-1C442E1D09BA}" dt="2021-12-18T16:07:23.804" v="115" actId="20577"/>
        <pc:sldMkLst>
          <pc:docMk/>
          <pc:sldMk cId="1235270105" sldId="314"/>
        </pc:sldMkLst>
        <pc:spChg chg="add mod">
          <ac:chgData name="alina ghinea" userId="65d44621e99a299c" providerId="LiveId" clId="{DBD84801-CB6B-4FB6-83E3-1C442E1D09BA}" dt="2021-12-18T16:07:23.804" v="115" actId="20577"/>
          <ac:spMkLst>
            <pc:docMk/>
            <pc:sldMk cId="1235270105" sldId="314"/>
            <ac:spMk id="9" creationId="{42F741C9-679F-4CEE-951C-DC5F2AEA26FC}"/>
          </ac:spMkLst>
        </pc:spChg>
      </pc:sldChg>
      <pc:sldChg chg="addSp modSp">
        <pc:chgData name="alina ghinea" userId="65d44621e99a299c" providerId="LiveId" clId="{DBD84801-CB6B-4FB6-83E3-1C442E1D09BA}" dt="2021-12-18T16:07:43.800" v="119"/>
        <pc:sldMkLst>
          <pc:docMk/>
          <pc:sldMk cId="1701487618" sldId="315"/>
        </pc:sldMkLst>
        <pc:spChg chg="add mod">
          <ac:chgData name="alina ghinea" userId="65d44621e99a299c" providerId="LiveId" clId="{DBD84801-CB6B-4FB6-83E3-1C442E1D09BA}" dt="2021-12-18T16:07:43.800" v="119"/>
          <ac:spMkLst>
            <pc:docMk/>
            <pc:sldMk cId="1701487618" sldId="315"/>
            <ac:spMk id="7" creationId="{8D3A0146-EAB7-4062-A89D-94C9B47D5273}"/>
          </ac:spMkLst>
        </pc:spChg>
      </pc:sldChg>
      <pc:sldChg chg="addSp modSp">
        <pc:chgData name="alina ghinea" userId="65d44621e99a299c" providerId="LiveId" clId="{DBD84801-CB6B-4FB6-83E3-1C442E1D09BA}" dt="2021-12-18T16:07:31.952" v="116"/>
        <pc:sldMkLst>
          <pc:docMk/>
          <pc:sldMk cId="4097284844" sldId="316"/>
        </pc:sldMkLst>
        <pc:spChg chg="add mod">
          <ac:chgData name="alina ghinea" userId="65d44621e99a299c" providerId="LiveId" clId="{DBD84801-CB6B-4FB6-83E3-1C442E1D09BA}" dt="2021-12-18T16:07:31.952" v="116"/>
          <ac:spMkLst>
            <pc:docMk/>
            <pc:sldMk cId="4097284844" sldId="316"/>
            <ac:spMk id="9" creationId="{7615F0CA-9AB7-4FC2-960D-B423863ED212}"/>
          </ac:spMkLst>
        </pc:spChg>
      </pc:sldChg>
      <pc:sldChg chg="addSp modSp mod">
        <pc:chgData name="alina ghinea" userId="65d44621e99a299c" providerId="LiveId" clId="{DBD84801-CB6B-4FB6-83E3-1C442E1D09BA}" dt="2021-12-18T16:07:39.045" v="118" actId="1076"/>
        <pc:sldMkLst>
          <pc:docMk/>
          <pc:sldMk cId="1952244458" sldId="317"/>
        </pc:sldMkLst>
        <pc:spChg chg="add mod">
          <ac:chgData name="alina ghinea" userId="65d44621e99a299c" providerId="LiveId" clId="{DBD84801-CB6B-4FB6-83E3-1C442E1D09BA}" dt="2021-12-18T16:07:39.045" v="118" actId="1076"/>
          <ac:spMkLst>
            <pc:docMk/>
            <pc:sldMk cId="1952244458" sldId="317"/>
            <ac:spMk id="8" creationId="{A53421E3-688D-4176-B869-C95E4B8347E3}"/>
          </ac:spMkLst>
        </pc:spChg>
      </pc:sldChg>
      <pc:sldChg chg="addSp modSp mod">
        <pc:chgData name="alina ghinea" userId="65d44621e99a299c" providerId="LiveId" clId="{DBD84801-CB6B-4FB6-83E3-1C442E1D09BA}" dt="2021-12-18T16:07:56.316" v="136" actId="1076"/>
        <pc:sldMkLst>
          <pc:docMk/>
          <pc:sldMk cId="2133263855" sldId="318"/>
        </pc:sldMkLst>
        <pc:spChg chg="add mod">
          <ac:chgData name="alina ghinea" userId="65d44621e99a299c" providerId="LiveId" clId="{DBD84801-CB6B-4FB6-83E3-1C442E1D09BA}" dt="2021-12-18T16:07:56.316" v="136" actId="1076"/>
          <ac:spMkLst>
            <pc:docMk/>
            <pc:sldMk cId="2133263855" sldId="318"/>
            <ac:spMk id="8" creationId="{9F70798E-7B0D-4FB9-92EF-C12CE2E61CCE}"/>
          </ac:spMkLst>
        </pc:spChg>
      </pc:sldChg>
      <pc:sldChg chg="addSp modSp mod">
        <pc:chgData name="alina ghinea" userId="65d44621e99a299c" providerId="LiveId" clId="{DBD84801-CB6B-4FB6-83E3-1C442E1D09BA}" dt="2021-12-18T16:07:08.133" v="99" actId="1076"/>
        <pc:sldMkLst>
          <pc:docMk/>
          <pc:sldMk cId="3713906806" sldId="320"/>
        </pc:sldMkLst>
        <pc:spChg chg="add mod">
          <ac:chgData name="alina ghinea" userId="65d44621e99a299c" providerId="LiveId" clId="{DBD84801-CB6B-4FB6-83E3-1C442E1D09BA}" dt="2021-12-18T16:07:08.133" v="99" actId="1076"/>
          <ac:spMkLst>
            <pc:docMk/>
            <pc:sldMk cId="3713906806" sldId="320"/>
            <ac:spMk id="8" creationId="{9DF452D3-865D-448A-885C-61CD6F392681}"/>
          </ac:spMkLst>
        </pc:spChg>
      </pc:sldChg>
      <pc:sldChg chg="addSp modSp">
        <pc:chgData name="alina ghinea" userId="65d44621e99a299c" providerId="LiveId" clId="{DBD84801-CB6B-4FB6-83E3-1C442E1D09BA}" dt="2021-12-18T16:07:11.023" v="100"/>
        <pc:sldMkLst>
          <pc:docMk/>
          <pc:sldMk cId="263351006" sldId="321"/>
        </pc:sldMkLst>
        <pc:spChg chg="add mod">
          <ac:chgData name="alina ghinea" userId="65d44621e99a299c" providerId="LiveId" clId="{DBD84801-CB6B-4FB6-83E3-1C442E1D09BA}" dt="2021-12-18T16:07:11.023" v="100"/>
          <ac:spMkLst>
            <pc:docMk/>
            <pc:sldMk cId="263351006" sldId="321"/>
            <ac:spMk id="7" creationId="{E4928A96-647A-4483-A2C2-370B165334BA}"/>
          </ac:spMkLst>
        </pc:spChg>
      </pc:sldChg>
      <pc:sldChg chg="new del">
        <pc:chgData name="alina ghinea" userId="65d44621e99a299c" providerId="LiveId" clId="{DBD84801-CB6B-4FB6-83E3-1C442E1D09BA}" dt="2021-12-16T20:52:51.925" v="3" actId="47"/>
        <pc:sldMkLst>
          <pc:docMk/>
          <pc:sldMk cId="727926668" sldId="322"/>
        </pc:sldMkLst>
      </pc:sldChg>
      <pc:sldChg chg="new del">
        <pc:chgData name="alina ghinea" userId="65d44621e99a299c" providerId="LiveId" clId="{DBD84801-CB6B-4FB6-83E3-1C442E1D09BA}" dt="2021-12-16T20:52:45.165" v="1" actId="47"/>
        <pc:sldMkLst>
          <pc:docMk/>
          <pc:sldMk cId="3965537187" sldId="32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C6D8E5-0A93-4F05-995D-6C79389989E2}"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US"/>
        </a:p>
      </dgm:t>
    </dgm:pt>
    <dgm:pt modelId="{85E86CE8-45FB-45FF-9752-3478EF15FCC4}">
      <dgm:prSet/>
      <dgm:spPr/>
      <dgm:t>
        <a:bodyPr/>
        <a:lstStyle/>
        <a:p>
          <a:r>
            <a:rPr lang="en-GB" b="1"/>
            <a:t>OUR VALUES</a:t>
          </a:r>
          <a:endParaRPr lang="en-US"/>
        </a:p>
      </dgm:t>
    </dgm:pt>
    <dgm:pt modelId="{8DEDDC8D-B5DC-4E1E-AD7A-8D6FC9A9841D}" type="parTrans" cxnId="{F7026FF9-2D12-4A86-AE64-239AF8234786}">
      <dgm:prSet/>
      <dgm:spPr/>
      <dgm:t>
        <a:bodyPr/>
        <a:lstStyle/>
        <a:p>
          <a:endParaRPr lang="en-US"/>
        </a:p>
      </dgm:t>
    </dgm:pt>
    <dgm:pt modelId="{A3B9FC73-DF7D-46CC-80BA-CAD525D323CC}" type="sibTrans" cxnId="{F7026FF9-2D12-4A86-AE64-239AF8234786}">
      <dgm:prSet/>
      <dgm:spPr/>
      <dgm:t>
        <a:bodyPr/>
        <a:lstStyle/>
        <a:p>
          <a:endParaRPr lang="en-US"/>
        </a:p>
      </dgm:t>
    </dgm:pt>
    <dgm:pt modelId="{33608BD9-4839-4100-98C0-79869D0F6617}">
      <dgm:prSet/>
      <dgm:spPr/>
      <dgm:t>
        <a:bodyPr/>
        <a:lstStyle/>
        <a:p>
          <a:r>
            <a:rPr lang="en-GB" i="0"/>
            <a:t>CONNECTED</a:t>
          </a:r>
          <a:endParaRPr lang="en-US"/>
        </a:p>
      </dgm:t>
    </dgm:pt>
    <dgm:pt modelId="{58FD792E-1986-4509-B94E-84197DB374D2}" type="parTrans" cxnId="{BE077B74-F138-4AA2-8865-EBEF027EFB5C}">
      <dgm:prSet/>
      <dgm:spPr/>
      <dgm:t>
        <a:bodyPr/>
        <a:lstStyle/>
        <a:p>
          <a:endParaRPr lang="en-US"/>
        </a:p>
      </dgm:t>
    </dgm:pt>
    <dgm:pt modelId="{BFED54AA-7D01-4633-906E-0A27CB27F7AC}" type="sibTrans" cxnId="{BE077B74-F138-4AA2-8865-EBEF027EFB5C}">
      <dgm:prSet/>
      <dgm:spPr/>
      <dgm:t>
        <a:bodyPr/>
        <a:lstStyle/>
        <a:p>
          <a:endParaRPr lang="en-US"/>
        </a:p>
      </dgm:t>
    </dgm:pt>
    <dgm:pt modelId="{BDEFEE21-23C6-4D8A-9D91-FA2B14CB1FC5}">
      <dgm:prSet/>
      <dgm:spPr/>
      <dgm:t>
        <a:bodyPr/>
        <a:lstStyle/>
        <a:p>
          <a:r>
            <a:rPr lang="en-GB" b="0" i="0"/>
            <a:t>We are open and transparent in the way we work</a:t>
          </a:r>
          <a:endParaRPr lang="en-US"/>
        </a:p>
      </dgm:t>
    </dgm:pt>
    <dgm:pt modelId="{BFB2EF6E-A498-4D47-8BA0-2E675FE256CD}" type="parTrans" cxnId="{4BC84F74-AE50-4725-82D3-5FD5383C63B9}">
      <dgm:prSet/>
      <dgm:spPr/>
      <dgm:t>
        <a:bodyPr/>
        <a:lstStyle/>
        <a:p>
          <a:endParaRPr lang="en-US"/>
        </a:p>
      </dgm:t>
    </dgm:pt>
    <dgm:pt modelId="{CC4D4B08-CF93-41D2-A323-3D1D820DB0D3}" type="sibTrans" cxnId="{4BC84F74-AE50-4725-82D3-5FD5383C63B9}">
      <dgm:prSet/>
      <dgm:spPr/>
      <dgm:t>
        <a:bodyPr/>
        <a:lstStyle/>
        <a:p>
          <a:endParaRPr lang="en-US"/>
        </a:p>
      </dgm:t>
    </dgm:pt>
    <dgm:pt modelId="{6EA83B38-4979-4C39-A3EB-014E620E5E80}">
      <dgm:prSet/>
      <dgm:spPr/>
      <dgm:t>
        <a:bodyPr/>
        <a:lstStyle/>
        <a:p>
          <a:r>
            <a:rPr lang="en-GB" b="0" i="0"/>
            <a:t>We invest in insight to get to the heart of our customers’ challenges</a:t>
          </a:r>
          <a:endParaRPr lang="en-US"/>
        </a:p>
      </dgm:t>
    </dgm:pt>
    <dgm:pt modelId="{74439D4F-88C8-41AD-9F01-1D2B02D25253}" type="parTrans" cxnId="{D4D03F87-5696-4EA1-A3D0-84EF9C413CD7}">
      <dgm:prSet/>
      <dgm:spPr/>
      <dgm:t>
        <a:bodyPr/>
        <a:lstStyle/>
        <a:p>
          <a:endParaRPr lang="en-US"/>
        </a:p>
      </dgm:t>
    </dgm:pt>
    <dgm:pt modelId="{2BE47FDE-CFCE-4E26-ADD3-432EFA48F04A}" type="sibTrans" cxnId="{D4D03F87-5696-4EA1-A3D0-84EF9C413CD7}">
      <dgm:prSet/>
      <dgm:spPr/>
      <dgm:t>
        <a:bodyPr/>
        <a:lstStyle/>
        <a:p>
          <a:endParaRPr lang="en-US"/>
        </a:p>
      </dgm:t>
    </dgm:pt>
    <dgm:pt modelId="{F19F553B-EDCD-4296-94EE-D676C00711F4}">
      <dgm:prSet/>
      <dgm:spPr/>
      <dgm:t>
        <a:bodyPr/>
        <a:lstStyle/>
        <a:p>
          <a:r>
            <a:rPr lang="en-GB"/>
            <a:t>COMMITED</a:t>
          </a:r>
          <a:endParaRPr lang="en-US"/>
        </a:p>
      </dgm:t>
    </dgm:pt>
    <dgm:pt modelId="{5F0FC23C-C1B7-4B8A-9F1D-9C74584B67AA}" type="parTrans" cxnId="{95C1A5AC-D4C4-4B3E-B9D8-FF82B898F73B}">
      <dgm:prSet/>
      <dgm:spPr/>
      <dgm:t>
        <a:bodyPr/>
        <a:lstStyle/>
        <a:p>
          <a:endParaRPr lang="en-US"/>
        </a:p>
      </dgm:t>
    </dgm:pt>
    <dgm:pt modelId="{F62A217D-3138-4BFF-9A3C-0965F3982793}" type="sibTrans" cxnId="{95C1A5AC-D4C4-4B3E-B9D8-FF82B898F73B}">
      <dgm:prSet/>
      <dgm:spPr/>
      <dgm:t>
        <a:bodyPr/>
        <a:lstStyle/>
        <a:p>
          <a:endParaRPr lang="en-US"/>
        </a:p>
      </dgm:t>
    </dgm:pt>
    <dgm:pt modelId="{D2ABC674-7F10-4808-9C4E-11C6E5778F00}">
      <dgm:prSet/>
      <dgm:spPr/>
      <dgm:t>
        <a:bodyPr/>
        <a:lstStyle/>
        <a:p>
          <a:r>
            <a:rPr lang="en-GB" b="0" i="0" dirty="0"/>
            <a:t>Deeply involved in building relationships – everything we do is with the long-term in mind</a:t>
          </a:r>
          <a:endParaRPr lang="en-US" dirty="0"/>
        </a:p>
      </dgm:t>
    </dgm:pt>
    <dgm:pt modelId="{0E04B956-ED12-454A-A820-D0CDA68BDDB8}" type="parTrans" cxnId="{9C8BEBA8-3675-485A-8769-C61C2932B2B9}">
      <dgm:prSet/>
      <dgm:spPr/>
      <dgm:t>
        <a:bodyPr/>
        <a:lstStyle/>
        <a:p>
          <a:endParaRPr lang="en-US"/>
        </a:p>
      </dgm:t>
    </dgm:pt>
    <dgm:pt modelId="{5E56F0CE-64D7-4842-AAA9-A952AB82BA4D}" type="sibTrans" cxnId="{9C8BEBA8-3675-485A-8769-C61C2932B2B9}">
      <dgm:prSet/>
      <dgm:spPr/>
      <dgm:t>
        <a:bodyPr/>
        <a:lstStyle/>
        <a:p>
          <a:endParaRPr lang="en-US"/>
        </a:p>
      </dgm:t>
    </dgm:pt>
    <dgm:pt modelId="{083B105F-30E4-42E9-A5D0-87AC85253FF9}">
      <dgm:prSet/>
      <dgm:spPr/>
      <dgm:t>
        <a:bodyPr/>
        <a:lstStyle/>
        <a:p>
          <a:r>
            <a:rPr lang="en-GB" b="0" i="0"/>
            <a:t>Our dedication to quality is the cornerstone of our success – we get every detail right</a:t>
          </a:r>
          <a:endParaRPr lang="en-US"/>
        </a:p>
      </dgm:t>
    </dgm:pt>
    <dgm:pt modelId="{CCEFD6F9-8177-46C2-BB51-8E06FA036D11}" type="parTrans" cxnId="{0F1D738F-D742-4BEA-8B2C-052B1919E0D8}">
      <dgm:prSet/>
      <dgm:spPr/>
      <dgm:t>
        <a:bodyPr/>
        <a:lstStyle/>
        <a:p>
          <a:endParaRPr lang="en-US"/>
        </a:p>
      </dgm:t>
    </dgm:pt>
    <dgm:pt modelId="{AC72E344-03FC-4734-9F23-570736BB3219}" type="sibTrans" cxnId="{0F1D738F-D742-4BEA-8B2C-052B1919E0D8}">
      <dgm:prSet/>
      <dgm:spPr/>
      <dgm:t>
        <a:bodyPr/>
        <a:lstStyle/>
        <a:p>
          <a:endParaRPr lang="en-US"/>
        </a:p>
      </dgm:t>
    </dgm:pt>
    <dgm:pt modelId="{DE5A0E43-EF57-4301-878D-5B3C6BD293BB}">
      <dgm:prSet/>
      <dgm:spPr/>
      <dgm:t>
        <a:bodyPr/>
        <a:lstStyle/>
        <a:p>
          <a:r>
            <a:rPr lang="en-GB" b="0" i="0"/>
            <a:t>CREATIVE</a:t>
          </a:r>
          <a:endParaRPr lang="en-US"/>
        </a:p>
      </dgm:t>
    </dgm:pt>
    <dgm:pt modelId="{232E60AB-3A02-4D5E-8159-31E6D2326AC7}" type="parTrans" cxnId="{0CDDF021-2D37-47FA-8914-53384C1B1145}">
      <dgm:prSet/>
      <dgm:spPr/>
      <dgm:t>
        <a:bodyPr/>
        <a:lstStyle/>
        <a:p>
          <a:endParaRPr lang="en-US"/>
        </a:p>
      </dgm:t>
    </dgm:pt>
    <dgm:pt modelId="{EA76BA19-1BDD-4AF2-A638-96F15AFFB1F5}" type="sibTrans" cxnId="{0CDDF021-2D37-47FA-8914-53384C1B1145}">
      <dgm:prSet/>
      <dgm:spPr/>
      <dgm:t>
        <a:bodyPr/>
        <a:lstStyle/>
        <a:p>
          <a:endParaRPr lang="en-US"/>
        </a:p>
      </dgm:t>
    </dgm:pt>
    <dgm:pt modelId="{58FE2D9D-FDD6-4FA9-A501-6D90C5A00DA4}">
      <dgm:prSet/>
      <dgm:spPr/>
      <dgm:t>
        <a:bodyPr/>
        <a:lstStyle/>
        <a:p>
          <a:r>
            <a:rPr lang="en-GB" b="0" i="0"/>
            <a:t>We are constantly developing better ways of working</a:t>
          </a:r>
          <a:endParaRPr lang="en-US"/>
        </a:p>
      </dgm:t>
    </dgm:pt>
    <dgm:pt modelId="{38055F48-8D17-423E-AC37-021A3049508D}" type="parTrans" cxnId="{684525C9-194F-4073-B737-1393C87E74E7}">
      <dgm:prSet/>
      <dgm:spPr/>
      <dgm:t>
        <a:bodyPr/>
        <a:lstStyle/>
        <a:p>
          <a:endParaRPr lang="en-US"/>
        </a:p>
      </dgm:t>
    </dgm:pt>
    <dgm:pt modelId="{92103516-25A4-450F-B8E5-61773E0A8E50}" type="sibTrans" cxnId="{684525C9-194F-4073-B737-1393C87E74E7}">
      <dgm:prSet/>
      <dgm:spPr/>
      <dgm:t>
        <a:bodyPr/>
        <a:lstStyle/>
        <a:p>
          <a:endParaRPr lang="en-US"/>
        </a:p>
      </dgm:t>
    </dgm:pt>
    <dgm:pt modelId="{D646410E-0E05-496A-8A23-5EA9041D9A40}">
      <dgm:prSet/>
      <dgm:spPr/>
      <dgm:t>
        <a:bodyPr/>
        <a:lstStyle/>
        <a:p>
          <a:r>
            <a:rPr lang="en-GB" b="0" i="0"/>
            <a:t>If we find a better way of working, we act upon it and proactively share it</a:t>
          </a:r>
          <a:endParaRPr lang="en-US"/>
        </a:p>
      </dgm:t>
    </dgm:pt>
    <dgm:pt modelId="{6594FEFA-3FDE-4996-9BD7-3DAEB1D53C28}" type="parTrans" cxnId="{F2806ED3-7B31-4378-8B10-166FE38824C8}">
      <dgm:prSet/>
      <dgm:spPr/>
      <dgm:t>
        <a:bodyPr/>
        <a:lstStyle/>
        <a:p>
          <a:endParaRPr lang="en-US"/>
        </a:p>
      </dgm:t>
    </dgm:pt>
    <dgm:pt modelId="{2C81CA9B-A26A-4EE6-AC72-34B2AE38485E}" type="sibTrans" cxnId="{F2806ED3-7B31-4378-8B10-166FE38824C8}">
      <dgm:prSet/>
      <dgm:spPr/>
      <dgm:t>
        <a:bodyPr/>
        <a:lstStyle/>
        <a:p>
          <a:endParaRPr lang="en-US"/>
        </a:p>
      </dgm:t>
    </dgm:pt>
    <dgm:pt modelId="{91D1BA39-5334-4E83-8011-F24492C9DA1F}" type="pres">
      <dgm:prSet presAssocID="{99C6D8E5-0A93-4F05-995D-6C79389989E2}" presName="diagram" presStyleCnt="0">
        <dgm:presLayoutVars>
          <dgm:dir/>
          <dgm:resizeHandles/>
        </dgm:presLayoutVars>
      </dgm:prSet>
      <dgm:spPr/>
    </dgm:pt>
    <dgm:pt modelId="{4E6E2F7E-8921-474A-B3F1-523F5B4B6125}" type="pres">
      <dgm:prSet presAssocID="{85E86CE8-45FB-45FF-9752-3478EF15FCC4}" presName="firstNode" presStyleLbl="node1" presStyleIdx="0" presStyleCnt="3">
        <dgm:presLayoutVars>
          <dgm:bulletEnabled val="1"/>
        </dgm:presLayoutVars>
      </dgm:prSet>
      <dgm:spPr/>
    </dgm:pt>
    <dgm:pt modelId="{4D0FF863-704E-4FBF-91B8-20013542C94E}" type="pres">
      <dgm:prSet presAssocID="{A3B9FC73-DF7D-46CC-80BA-CAD525D323CC}" presName="sibTrans" presStyleLbl="sibTrans2D1" presStyleIdx="0" presStyleCnt="2"/>
      <dgm:spPr/>
    </dgm:pt>
    <dgm:pt modelId="{A54E26D6-7856-4D49-B540-188B2184FD9E}" type="pres">
      <dgm:prSet presAssocID="{F19F553B-EDCD-4296-94EE-D676C00711F4}" presName="middleNode" presStyleCnt="0"/>
      <dgm:spPr/>
    </dgm:pt>
    <dgm:pt modelId="{559D6F56-91E6-4AC5-A82D-E32075CD5348}" type="pres">
      <dgm:prSet presAssocID="{F19F553B-EDCD-4296-94EE-D676C00711F4}" presName="padding" presStyleLbl="node1" presStyleIdx="0" presStyleCnt="3"/>
      <dgm:spPr/>
    </dgm:pt>
    <dgm:pt modelId="{9C4D784F-1211-41D2-A154-11E15135953E}" type="pres">
      <dgm:prSet presAssocID="{F19F553B-EDCD-4296-94EE-D676C00711F4}" presName="shape" presStyleLbl="node1" presStyleIdx="1" presStyleCnt="3" custScaleX="135410" custScaleY="104973">
        <dgm:presLayoutVars>
          <dgm:bulletEnabled val="1"/>
        </dgm:presLayoutVars>
      </dgm:prSet>
      <dgm:spPr/>
    </dgm:pt>
    <dgm:pt modelId="{0B08A560-BEEA-4BD4-932B-7324037B9191}" type="pres">
      <dgm:prSet presAssocID="{F62A217D-3138-4BFF-9A3C-0965F3982793}" presName="sibTrans" presStyleLbl="sibTrans2D1" presStyleIdx="1" presStyleCnt="2"/>
      <dgm:spPr/>
    </dgm:pt>
    <dgm:pt modelId="{F1F84CFD-7212-40E0-8126-23C8462CF05F}" type="pres">
      <dgm:prSet presAssocID="{DE5A0E43-EF57-4301-878D-5B3C6BD293BB}" presName="lastNode" presStyleLbl="node1" presStyleIdx="2" presStyleCnt="3" custLinFactNeighborX="-364" custLinFactNeighborY="11651">
        <dgm:presLayoutVars>
          <dgm:bulletEnabled val="1"/>
        </dgm:presLayoutVars>
      </dgm:prSet>
      <dgm:spPr/>
    </dgm:pt>
  </dgm:ptLst>
  <dgm:cxnLst>
    <dgm:cxn modelId="{4D256016-7D1B-45F5-B008-4794B74C7C88}" type="presOf" srcId="{99C6D8E5-0A93-4F05-995D-6C79389989E2}" destId="{91D1BA39-5334-4E83-8011-F24492C9DA1F}" srcOrd="0" destOrd="0" presId="urn:microsoft.com/office/officeart/2005/8/layout/bProcess2"/>
    <dgm:cxn modelId="{1436CA16-48E4-4023-B04A-9981C5F665F7}" type="presOf" srcId="{6EA83B38-4979-4C39-A3EB-014E620E5E80}" destId="{4E6E2F7E-8921-474A-B3F1-523F5B4B6125}" srcOrd="0" destOrd="3" presId="urn:microsoft.com/office/officeart/2005/8/layout/bProcess2"/>
    <dgm:cxn modelId="{0CDDF021-2D37-47FA-8914-53384C1B1145}" srcId="{99C6D8E5-0A93-4F05-995D-6C79389989E2}" destId="{DE5A0E43-EF57-4301-878D-5B3C6BD293BB}" srcOrd="2" destOrd="0" parTransId="{232E60AB-3A02-4D5E-8159-31E6D2326AC7}" sibTransId="{EA76BA19-1BDD-4AF2-A638-96F15AFFB1F5}"/>
    <dgm:cxn modelId="{324C9C5B-2DDE-4F63-B8B7-DBB278604A47}" type="presOf" srcId="{DE5A0E43-EF57-4301-878D-5B3C6BD293BB}" destId="{F1F84CFD-7212-40E0-8126-23C8462CF05F}" srcOrd="0" destOrd="0" presId="urn:microsoft.com/office/officeart/2005/8/layout/bProcess2"/>
    <dgm:cxn modelId="{9087D160-0C9B-42A1-9F17-0C19348FEC2B}" type="presOf" srcId="{F62A217D-3138-4BFF-9A3C-0965F3982793}" destId="{0B08A560-BEEA-4BD4-932B-7324037B9191}" srcOrd="0" destOrd="0" presId="urn:microsoft.com/office/officeart/2005/8/layout/bProcess2"/>
    <dgm:cxn modelId="{2C714849-8261-4143-9ECE-503EA573403C}" type="presOf" srcId="{BDEFEE21-23C6-4D8A-9D91-FA2B14CB1FC5}" destId="{4E6E2F7E-8921-474A-B3F1-523F5B4B6125}" srcOrd="0" destOrd="2" presId="urn:microsoft.com/office/officeart/2005/8/layout/bProcess2"/>
    <dgm:cxn modelId="{B38B316E-B6E1-4FB0-AF49-F02FF7C6BA86}" type="presOf" srcId="{083B105F-30E4-42E9-A5D0-87AC85253FF9}" destId="{9C4D784F-1211-41D2-A154-11E15135953E}" srcOrd="0" destOrd="2" presId="urn:microsoft.com/office/officeart/2005/8/layout/bProcess2"/>
    <dgm:cxn modelId="{4BC84F74-AE50-4725-82D3-5FD5383C63B9}" srcId="{33608BD9-4839-4100-98C0-79869D0F6617}" destId="{BDEFEE21-23C6-4D8A-9D91-FA2B14CB1FC5}" srcOrd="0" destOrd="0" parTransId="{BFB2EF6E-A498-4D47-8BA0-2E675FE256CD}" sibTransId="{CC4D4B08-CF93-41D2-A323-3D1D820DB0D3}"/>
    <dgm:cxn modelId="{BE077B74-F138-4AA2-8865-EBEF027EFB5C}" srcId="{85E86CE8-45FB-45FF-9752-3478EF15FCC4}" destId="{33608BD9-4839-4100-98C0-79869D0F6617}" srcOrd="0" destOrd="0" parTransId="{58FD792E-1986-4509-B94E-84197DB374D2}" sibTransId="{BFED54AA-7D01-4633-906E-0A27CB27F7AC}"/>
    <dgm:cxn modelId="{D4D03F87-5696-4EA1-A3D0-84EF9C413CD7}" srcId="{33608BD9-4839-4100-98C0-79869D0F6617}" destId="{6EA83B38-4979-4C39-A3EB-014E620E5E80}" srcOrd="1" destOrd="0" parTransId="{74439D4F-88C8-41AD-9F01-1D2B02D25253}" sibTransId="{2BE47FDE-CFCE-4E26-ADD3-432EFA48F04A}"/>
    <dgm:cxn modelId="{49B24A8A-A196-4AD7-A6A0-8727E132AC62}" type="presOf" srcId="{33608BD9-4839-4100-98C0-79869D0F6617}" destId="{4E6E2F7E-8921-474A-B3F1-523F5B4B6125}" srcOrd="0" destOrd="1" presId="urn:microsoft.com/office/officeart/2005/8/layout/bProcess2"/>
    <dgm:cxn modelId="{0F1D738F-D742-4BEA-8B2C-052B1919E0D8}" srcId="{F19F553B-EDCD-4296-94EE-D676C00711F4}" destId="{083B105F-30E4-42E9-A5D0-87AC85253FF9}" srcOrd="1" destOrd="0" parTransId="{CCEFD6F9-8177-46C2-BB51-8E06FA036D11}" sibTransId="{AC72E344-03FC-4734-9F23-570736BB3219}"/>
    <dgm:cxn modelId="{7AACE68F-47B9-48C3-96D8-6DA493628A25}" type="presOf" srcId="{A3B9FC73-DF7D-46CC-80BA-CAD525D323CC}" destId="{4D0FF863-704E-4FBF-91B8-20013542C94E}" srcOrd="0" destOrd="0" presId="urn:microsoft.com/office/officeart/2005/8/layout/bProcess2"/>
    <dgm:cxn modelId="{BA4E2F96-1374-40BD-862E-3668977FC21F}" type="presOf" srcId="{85E86CE8-45FB-45FF-9752-3478EF15FCC4}" destId="{4E6E2F7E-8921-474A-B3F1-523F5B4B6125}" srcOrd="0" destOrd="0" presId="urn:microsoft.com/office/officeart/2005/8/layout/bProcess2"/>
    <dgm:cxn modelId="{F5AB399C-72AB-47A1-9C87-CA4873248DBA}" type="presOf" srcId="{F19F553B-EDCD-4296-94EE-D676C00711F4}" destId="{9C4D784F-1211-41D2-A154-11E15135953E}" srcOrd="0" destOrd="0" presId="urn:microsoft.com/office/officeart/2005/8/layout/bProcess2"/>
    <dgm:cxn modelId="{9C8BEBA8-3675-485A-8769-C61C2932B2B9}" srcId="{F19F553B-EDCD-4296-94EE-D676C00711F4}" destId="{D2ABC674-7F10-4808-9C4E-11C6E5778F00}" srcOrd="0" destOrd="0" parTransId="{0E04B956-ED12-454A-A820-D0CDA68BDDB8}" sibTransId="{5E56F0CE-64D7-4842-AAA9-A952AB82BA4D}"/>
    <dgm:cxn modelId="{21E63AAA-12F7-4EEF-92B3-C5BA2279DCD9}" type="presOf" srcId="{D646410E-0E05-496A-8A23-5EA9041D9A40}" destId="{F1F84CFD-7212-40E0-8126-23C8462CF05F}" srcOrd="0" destOrd="2" presId="urn:microsoft.com/office/officeart/2005/8/layout/bProcess2"/>
    <dgm:cxn modelId="{95C1A5AC-D4C4-4B3E-B9D8-FF82B898F73B}" srcId="{99C6D8E5-0A93-4F05-995D-6C79389989E2}" destId="{F19F553B-EDCD-4296-94EE-D676C00711F4}" srcOrd="1" destOrd="0" parTransId="{5F0FC23C-C1B7-4B8A-9F1D-9C74584B67AA}" sibTransId="{F62A217D-3138-4BFF-9A3C-0965F3982793}"/>
    <dgm:cxn modelId="{9AF5A4C7-2ABA-489A-A5CE-57CAE4C2B9C5}" type="presOf" srcId="{D2ABC674-7F10-4808-9C4E-11C6E5778F00}" destId="{9C4D784F-1211-41D2-A154-11E15135953E}" srcOrd="0" destOrd="1" presId="urn:microsoft.com/office/officeart/2005/8/layout/bProcess2"/>
    <dgm:cxn modelId="{684525C9-194F-4073-B737-1393C87E74E7}" srcId="{DE5A0E43-EF57-4301-878D-5B3C6BD293BB}" destId="{58FE2D9D-FDD6-4FA9-A501-6D90C5A00DA4}" srcOrd="0" destOrd="0" parTransId="{38055F48-8D17-423E-AC37-021A3049508D}" sibTransId="{92103516-25A4-450F-B8E5-61773E0A8E50}"/>
    <dgm:cxn modelId="{F2806ED3-7B31-4378-8B10-166FE38824C8}" srcId="{DE5A0E43-EF57-4301-878D-5B3C6BD293BB}" destId="{D646410E-0E05-496A-8A23-5EA9041D9A40}" srcOrd="1" destOrd="0" parTransId="{6594FEFA-3FDE-4996-9BD7-3DAEB1D53C28}" sibTransId="{2C81CA9B-A26A-4EE6-AC72-34B2AE38485E}"/>
    <dgm:cxn modelId="{5CD10AF8-39B4-4EFD-9BCB-FE0403FB0E3F}" type="presOf" srcId="{58FE2D9D-FDD6-4FA9-A501-6D90C5A00DA4}" destId="{F1F84CFD-7212-40E0-8126-23C8462CF05F}" srcOrd="0" destOrd="1" presId="urn:microsoft.com/office/officeart/2005/8/layout/bProcess2"/>
    <dgm:cxn modelId="{F7026FF9-2D12-4A86-AE64-239AF8234786}" srcId="{99C6D8E5-0A93-4F05-995D-6C79389989E2}" destId="{85E86CE8-45FB-45FF-9752-3478EF15FCC4}" srcOrd="0" destOrd="0" parTransId="{8DEDDC8D-B5DC-4E1E-AD7A-8D6FC9A9841D}" sibTransId="{A3B9FC73-DF7D-46CC-80BA-CAD525D323CC}"/>
    <dgm:cxn modelId="{23555316-6F9E-4EA0-856C-FA3D08E2F79B}" type="presParOf" srcId="{91D1BA39-5334-4E83-8011-F24492C9DA1F}" destId="{4E6E2F7E-8921-474A-B3F1-523F5B4B6125}" srcOrd="0" destOrd="0" presId="urn:microsoft.com/office/officeart/2005/8/layout/bProcess2"/>
    <dgm:cxn modelId="{6217DF4D-1B57-4413-910E-65E5D0B16579}" type="presParOf" srcId="{91D1BA39-5334-4E83-8011-F24492C9DA1F}" destId="{4D0FF863-704E-4FBF-91B8-20013542C94E}" srcOrd="1" destOrd="0" presId="urn:microsoft.com/office/officeart/2005/8/layout/bProcess2"/>
    <dgm:cxn modelId="{A12BABC1-88BD-48DB-9EAD-55F9F4D7C5DF}" type="presParOf" srcId="{91D1BA39-5334-4E83-8011-F24492C9DA1F}" destId="{A54E26D6-7856-4D49-B540-188B2184FD9E}" srcOrd="2" destOrd="0" presId="urn:microsoft.com/office/officeart/2005/8/layout/bProcess2"/>
    <dgm:cxn modelId="{54FD2A7F-2E34-4D1A-918C-79CB63F254D4}" type="presParOf" srcId="{A54E26D6-7856-4D49-B540-188B2184FD9E}" destId="{559D6F56-91E6-4AC5-A82D-E32075CD5348}" srcOrd="0" destOrd="0" presId="urn:microsoft.com/office/officeart/2005/8/layout/bProcess2"/>
    <dgm:cxn modelId="{027188CF-4492-4737-BABA-DC11791014C9}" type="presParOf" srcId="{A54E26D6-7856-4D49-B540-188B2184FD9E}" destId="{9C4D784F-1211-41D2-A154-11E15135953E}" srcOrd="1" destOrd="0" presId="urn:microsoft.com/office/officeart/2005/8/layout/bProcess2"/>
    <dgm:cxn modelId="{CF08E6CC-50E1-430A-BE37-EBB851E0FF60}" type="presParOf" srcId="{91D1BA39-5334-4E83-8011-F24492C9DA1F}" destId="{0B08A560-BEEA-4BD4-932B-7324037B9191}" srcOrd="3" destOrd="0" presId="urn:microsoft.com/office/officeart/2005/8/layout/bProcess2"/>
    <dgm:cxn modelId="{B38BB9BF-5936-46FB-B3FC-9DC3996D591E}" type="presParOf" srcId="{91D1BA39-5334-4E83-8011-F24492C9DA1F}" destId="{F1F84CFD-7212-40E0-8126-23C8462CF05F}" srcOrd="4"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7F85B9-B63B-4E52-906E-B4A14B373CBD}" type="doc">
      <dgm:prSet loTypeId="urn:microsoft.com/office/officeart/2005/8/layout/pyramid2" loCatId="list" qsTypeId="urn:microsoft.com/office/officeart/2005/8/quickstyle/simple4" qsCatId="simple" csTypeId="urn:microsoft.com/office/officeart/2005/8/colors/accent0_3" csCatId="mainScheme" phldr="1"/>
      <dgm:spPr/>
      <dgm:t>
        <a:bodyPr/>
        <a:lstStyle/>
        <a:p>
          <a:endParaRPr lang="en-US"/>
        </a:p>
      </dgm:t>
    </dgm:pt>
    <dgm:pt modelId="{42D6277E-6D0B-40C1-87B4-625F0BDA9746}">
      <dgm:prSet/>
      <dgm:spPr/>
      <dgm:t>
        <a:bodyPr/>
        <a:lstStyle/>
        <a:p>
          <a:r>
            <a:rPr lang="en-US" dirty="0"/>
            <a:t>P–  Brexit. New rules, hard to travel (visa) </a:t>
          </a:r>
        </a:p>
      </dgm:t>
    </dgm:pt>
    <dgm:pt modelId="{3CAA0FDD-DF87-4AF4-8FD9-54A64C8A9C30}" type="parTrans" cxnId="{A0318548-04CE-454C-B30E-AC553914AE2C}">
      <dgm:prSet/>
      <dgm:spPr/>
      <dgm:t>
        <a:bodyPr/>
        <a:lstStyle/>
        <a:p>
          <a:endParaRPr lang="en-US"/>
        </a:p>
      </dgm:t>
    </dgm:pt>
    <dgm:pt modelId="{C4F27839-0659-4615-A9EA-5755C6D3EBEC}" type="sibTrans" cxnId="{A0318548-04CE-454C-B30E-AC553914AE2C}">
      <dgm:prSet/>
      <dgm:spPr/>
      <dgm:t>
        <a:bodyPr/>
        <a:lstStyle/>
        <a:p>
          <a:endParaRPr lang="en-US"/>
        </a:p>
      </dgm:t>
    </dgm:pt>
    <dgm:pt modelId="{12C1272B-F49D-4238-946D-D47A168A7FFC}">
      <dgm:prSet/>
      <dgm:spPr/>
      <dgm:t>
        <a:bodyPr/>
        <a:lstStyle/>
        <a:p>
          <a:r>
            <a:rPr lang="en-US" dirty="0"/>
            <a:t>E–  Staff cost, inflation rate,     exchange rate </a:t>
          </a:r>
        </a:p>
      </dgm:t>
    </dgm:pt>
    <dgm:pt modelId="{2D7B9D9D-F711-4A74-A329-98BDA4271490}" type="parTrans" cxnId="{1D7ED2E8-DC56-44A2-BAF4-5D681A7DEF14}">
      <dgm:prSet/>
      <dgm:spPr/>
      <dgm:t>
        <a:bodyPr/>
        <a:lstStyle/>
        <a:p>
          <a:endParaRPr lang="en-US"/>
        </a:p>
      </dgm:t>
    </dgm:pt>
    <dgm:pt modelId="{0DCCFD85-CE63-4843-9DCA-1899EE2A609C}" type="sibTrans" cxnId="{1D7ED2E8-DC56-44A2-BAF4-5D681A7DEF14}">
      <dgm:prSet/>
      <dgm:spPr/>
      <dgm:t>
        <a:bodyPr/>
        <a:lstStyle/>
        <a:p>
          <a:endParaRPr lang="en-US"/>
        </a:p>
      </dgm:t>
    </dgm:pt>
    <dgm:pt modelId="{CCAC70CA-E30B-4A13-B745-9C5CE730D1E2}">
      <dgm:prSet/>
      <dgm:spPr/>
      <dgm:t>
        <a:bodyPr/>
        <a:lstStyle/>
        <a:p>
          <a:r>
            <a:rPr lang="en-US" dirty="0"/>
            <a:t>S–  Advertising, Online platform, income distribution</a:t>
          </a:r>
        </a:p>
      </dgm:t>
    </dgm:pt>
    <dgm:pt modelId="{FD046366-57C1-4B28-A1F0-BCF38B9D8F5B}" type="parTrans" cxnId="{FB0FDE6D-4CBB-47FB-B528-30AC9CC8E5CE}">
      <dgm:prSet/>
      <dgm:spPr/>
      <dgm:t>
        <a:bodyPr/>
        <a:lstStyle/>
        <a:p>
          <a:endParaRPr lang="en-US"/>
        </a:p>
      </dgm:t>
    </dgm:pt>
    <dgm:pt modelId="{BC9DEAAA-E44B-48AD-B7D1-5AF50D164976}" type="sibTrans" cxnId="{FB0FDE6D-4CBB-47FB-B528-30AC9CC8E5CE}">
      <dgm:prSet/>
      <dgm:spPr/>
      <dgm:t>
        <a:bodyPr/>
        <a:lstStyle/>
        <a:p>
          <a:endParaRPr lang="en-US"/>
        </a:p>
      </dgm:t>
    </dgm:pt>
    <dgm:pt modelId="{3DA2FE57-EA8B-4329-9261-35C768EE0C4B}">
      <dgm:prSet/>
      <dgm:spPr/>
      <dgm:t>
        <a:bodyPr/>
        <a:lstStyle/>
        <a:p>
          <a:r>
            <a:rPr lang="en-US" dirty="0"/>
            <a:t>L–        Guidelines,  Regulatory change   </a:t>
          </a:r>
        </a:p>
      </dgm:t>
    </dgm:pt>
    <dgm:pt modelId="{E8C29B73-BFE7-4689-B631-561395A129AF}" type="parTrans" cxnId="{A5CE7328-2C57-453D-B211-639DDA8ED476}">
      <dgm:prSet/>
      <dgm:spPr/>
      <dgm:t>
        <a:bodyPr/>
        <a:lstStyle/>
        <a:p>
          <a:endParaRPr lang="en-US"/>
        </a:p>
      </dgm:t>
    </dgm:pt>
    <dgm:pt modelId="{277E24E4-EFC9-4B97-B161-A2B782941225}" type="sibTrans" cxnId="{A5CE7328-2C57-453D-B211-639DDA8ED476}">
      <dgm:prSet/>
      <dgm:spPr/>
      <dgm:t>
        <a:bodyPr/>
        <a:lstStyle/>
        <a:p>
          <a:endParaRPr lang="en-US"/>
        </a:p>
      </dgm:t>
    </dgm:pt>
    <dgm:pt modelId="{D51E8080-D739-40F3-82B1-A783D4213FC0}">
      <dgm:prSet/>
      <dgm:spPr/>
      <dgm:t>
        <a:bodyPr/>
        <a:lstStyle/>
        <a:p>
          <a:r>
            <a:rPr lang="en-US" dirty="0"/>
            <a:t>T–   App (developers)                Tracking deliveries, web infrastructure</a:t>
          </a:r>
        </a:p>
      </dgm:t>
    </dgm:pt>
    <dgm:pt modelId="{50A510E3-CE88-4306-BFA6-2D49ECB4D973}" type="parTrans" cxnId="{7F80C315-1A6E-4ABA-A49B-FBDA9ECA4B67}">
      <dgm:prSet/>
      <dgm:spPr/>
      <dgm:t>
        <a:bodyPr/>
        <a:lstStyle/>
        <a:p>
          <a:endParaRPr lang="en-GB"/>
        </a:p>
      </dgm:t>
    </dgm:pt>
    <dgm:pt modelId="{60032F8B-650D-4E7C-884A-1C0557CF6E6A}" type="sibTrans" cxnId="{7F80C315-1A6E-4ABA-A49B-FBDA9ECA4B67}">
      <dgm:prSet/>
      <dgm:spPr/>
    </dgm:pt>
    <dgm:pt modelId="{F1DB3C35-FFC5-4D8E-88C9-6E5AB9E6987C}">
      <dgm:prSet/>
      <dgm:spPr/>
      <dgm:t>
        <a:bodyPr/>
        <a:lstStyle/>
        <a:p>
          <a:r>
            <a:rPr lang="en-US" dirty="0"/>
            <a:t>E–                    Health in the workplace</a:t>
          </a:r>
        </a:p>
        <a:p>
          <a:r>
            <a:rPr lang="en-US" dirty="0"/>
            <a:t>Resource management     </a:t>
          </a:r>
        </a:p>
      </dgm:t>
    </dgm:pt>
    <dgm:pt modelId="{3452C973-67E6-4919-A4FC-99A518A39B4D}" type="sibTrans" cxnId="{1693390D-5549-4BFA-972B-A50F38B2D13F}">
      <dgm:prSet/>
      <dgm:spPr/>
      <dgm:t>
        <a:bodyPr/>
        <a:lstStyle/>
        <a:p>
          <a:endParaRPr lang="en-US"/>
        </a:p>
      </dgm:t>
    </dgm:pt>
    <dgm:pt modelId="{0846B2D7-491C-45A5-8015-3547BFCA1002}" type="parTrans" cxnId="{1693390D-5549-4BFA-972B-A50F38B2D13F}">
      <dgm:prSet/>
      <dgm:spPr/>
      <dgm:t>
        <a:bodyPr/>
        <a:lstStyle/>
        <a:p>
          <a:endParaRPr lang="en-US"/>
        </a:p>
      </dgm:t>
    </dgm:pt>
    <dgm:pt modelId="{3066B6F9-3F09-46E1-BEA5-3D0CA38CDDA6}" type="pres">
      <dgm:prSet presAssocID="{797F85B9-B63B-4E52-906E-B4A14B373CBD}" presName="compositeShape" presStyleCnt="0">
        <dgm:presLayoutVars>
          <dgm:dir/>
          <dgm:resizeHandles/>
        </dgm:presLayoutVars>
      </dgm:prSet>
      <dgm:spPr/>
    </dgm:pt>
    <dgm:pt modelId="{C761CD3F-81FF-493F-BAD6-9EAFDC831733}" type="pres">
      <dgm:prSet presAssocID="{797F85B9-B63B-4E52-906E-B4A14B373CBD}" presName="pyramid" presStyleLbl="node1" presStyleIdx="0" presStyleCnt="1"/>
      <dgm:spPr/>
    </dgm:pt>
    <dgm:pt modelId="{269AB4FF-733C-48AE-B0D6-DB3FCCA7A449}" type="pres">
      <dgm:prSet presAssocID="{797F85B9-B63B-4E52-906E-B4A14B373CBD}" presName="theList" presStyleCnt="0"/>
      <dgm:spPr/>
    </dgm:pt>
    <dgm:pt modelId="{FEEA2738-A694-41EF-A076-23984C6B9092}" type="pres">
      <dgm:prSet presAssocID="{42D6277E-6D0B-40C1-87B4-625F0BDA9746}" presName="aNode" presStyleLbl="fgAcc1" presStyleIdx="0" presStyleCnt="6">
        <dgm:presLayoutVars>
          <dgm:bulletEnabled val="1"/>
        </dgm:presLayoutVars>
      </dgm:prSet>
      <dgm:spPr/>
    </dgm:pt>
    <dgm:pt modelId="{ADE565E2-3B94-4D16-AB2B-03591DFEF885}" type="pres">
      <dgm:prSet presAssocID="{42D6277E-6D0B-40C1-87B4-625F0BDA9746}" presName="aSpace" presStyleCnt="0"/>
      <dgm:spPr/>
    </dgm:pt>
    <dgm:pt modelId="{83A81F46-E689-4551-99DB-8368698C9543}" type="pres">
      <dgm:prSet presAssocID="{12C1272B-F49D-4238-946D-D47A168A7FFC}" presName="aNode" presStyleLbl="fgAcc1" presStyleIdx="1" presStyleCnt="6">
        <dgm:presLayoutVars>
          <dgm:bulletEnabled val="1"/>
        </dgm:presLayoutVars>
      </dgm:prSet>
      <dgm:spPr/>
    </dgm:pt>
    <dgm:pt modelId="{15898C47-FF4F-47EF-943C-14C7707BBCC4}" type="pres">
      <dgm:prSet presAssocID="{12C1272B-F49D-4238-946D-D47A168A7FFC}" presName="aSpace" presStyleCnt="0"/>
      <dgm:spPr/>
    </dgm:pt>
    <dgm:pt modelId="{9ABC7C19-E844-4382-BBC6-7E2B709D80A2}" type="pres">
      <dgm:prSet presAssocID="{CCAC70CA-E30B-4A13-B745-9C5CE730D1E2}" presName="aNode" presStyleLbl="fgAcc1" presStyleIdx="2" presStyleCnt="6">
        <dgm:presLayoutVars>
          <dgm:bulletEnabled val="1"/>
        </dgm:presLayoutVars>
      </dgm:prSet>
      <dgm:spPr/>
    </dgm:pt>
    <dgm:pt modelId="{C8359918-7ABE-493A-8B35-4E262F6DE227}" type="pres">
      <dgm:prSet presAssocID="{CCAC70CA-E30B-4A13-B745-9C5CE730D1E2}" presName="aSpace" presStyleCnt="0"/>
      <dgm:spPr/>
    </dgm:pt>
    <dgm:pt modelId="{83C8B305-D7BE-4A18-959E-B8DA70328ACA}" type="pres">
      <dgm:prSet presAssocID="{D51E8080-D739-40F3-82B1-A783D4213FC0}" presName="aNode" presStyleLbl="fgAcc1" presStyleIdx="3" presStyleCnt="6">
        <dgm:presLayoutVars>
          <dgm:bulletEnabled val="1"/>
        </dgm:presLayoutVars>
      </dgm:prSet>
      <dgm:spPr/>
    </dgm:pt>
    <dgm:pt modelId="{2A2F1BB5-16C5-4C2E-9F7C-B956900F22D4}" type="pres">
      <dgm:prSet presAssocID="{D51E8080-D739-40F3-82B1-A783D4213FC0}" presName="aSpace" presStyleCnt="0"/>
      <dgm:spPr/>
    </dgm:pt>
    <dgm:pt modelId="{51763894-5177-497D-957B-005FC1F61500}" type="pres">
      <dgm:prSet presAssocID="{3DA2FE57-EA8B-4329-9261-35C768EE0C4B}" presName="aNode" presStyleLbl="fgAcc1" presStyleIdx="4" presStyleCnt="6">
        <dgm:presLayoutVars>
          <dgm:bulletEnabled val="1"/>
        </dgm:presLayoutVars>
      </dgm:prSet>
      <dgm:spPr/>
    </dgm:pt>
    <dgm:pt modelId="{23775A2E-3C98-4632-A7A5-9824DE094A96}" type="pres">
      <dgm:prSet presAssocID="{3DA2FE57-EA8B-4329-9261-35C768EE0C4B}" presName="aSpace" presStyleCnt="0"/>
      <dgm:spPr/>
    </dgm:pt>
    <dgm:pt modelId="{2092ED46-286E-4295-A11E-0C7B0DFF3FC7}" type="pres">
      <dgm:prSet presAssocID="{F1DB3C35-FFC5-4D8E-88C9-6E5AB9E6987C}" presName="aNode" presStyleLbl="fgAcc1" presStyleIdx="5" presStyleCnt="6" custLinFactNeighborX="390" custLinFactNeighborY="17128">
        <dgm:presLayoutVars>
          <dgm:bulletEnabled val="1"/>
        </dgm:presLayoutVars>
      </dgm:prSet>
      <dgm:spPr/>
    </dgm:pt>
    <dgm:pt modelId="{7E822841-C437-43D7-9BC6-DB367361D83C}" type="pres">
      <dgm:prSet presAssocID="{F1DB3C35-FFC5-4D8E-88C9-6E5AB9E6987C}" presName="aSpace" presStyleCnt="0"/>
      <dgm:spPr/>
    </dgm:pt>
  </dgm:ptLst>
  <dgm:cxnLst>
    <dgm:cxn modelId="{78EA2F0A-9A45-40E6-ADE8-B99F6A00AEC9}" type="presOf" srcId="{3DA2FE57-EA8B-4329-9261-35C768EE0C4B}" destId="{51763894-5177-497D-957B-005FC1F61500}" srcOrd="0" destOrd="0" presId="urn:microsoft.com/office/officeart/2005/8/layout/pyramid2"/>
    <dgm:cxn modelId="{1693390D-5549-4BFA-972B-A50F38B2D13F}" srcId="{797F85B9-B63B-4E52-906E-B4A14B373CBD}" destId="{F1DB3C35-FFC5-4D8E-88C9-6E5AB9E6987C}" srcOrd="5" destOrd="0" parTransId="{0846B2D7-491C-45A5-8015-3547BFCA1002}" sibTransId="{3452C973-67E6-4919-A4FC-99A518A39B4D}"/>
    <dgm:cxn modelId="{D3DC970F-6EC2-436D-A177-07574E5C7555}" type="presOf" srcId="{CCAC70CA-E30B-4A13-B745-9C5CE730D1E2}" destId="{9ABC7C19-E844-4382-BBC6-7E2B709D80A2}" srcOrd="0" destOrd="0" presId="urn:microsoft.com/office/officeart/2005/8/layout/pyramid2"/>
    <dgm:cxn modelId="{CE548213-E59F-47BB-B11A-BEE0B9F7181A}" type="presOf" srcId="{42D6277E-6D0B-40C1-87B4-625F0BDA9746}" destId="{FEEA2738-A694-41EF-A076-23984C6B9092}" srcOrd="0" destOrd="0" presId="urn:microsoft.com/office/officeart/2005/8/layout/pyramid2"/>
    <dgm:cxn modelId="{7F80C315-1A6E-4ABA-A49B-FBDA9ECA4B67}" srcId="{797F85B9-B63B-4E52-906E-B4A14B373CBD}" destId="{D51E8080-D739-40F3-82B1-A783D4213FC0}" srcOrd="3" destOrd="0" parTransId="{50A510E3-CE88-4306-BFA6-2D49ECB4D973}" sibTransId="{60032F8B-650D-4E7C-884A-1C0557CF6E6A}"/>
    <dgm:cxn modelId="{A5CE7328-2C57-453D-B211-639DDA8ED476}" srcId="{797F85B9-B63B-4E52-906E-B4A14B373CBD}" destId="{3DA2FE57-EA8B-4329-9261-35C768EE0C4B}" srcOrd="4" destOrd="0" parTransId="{E8C29B73-BFE7-4689-B631-561395A129AF}" sibTransId="{277E24E4-EFC9-4B97-B161-A2B782941225}"/>
    <dgm:cxn modelId="{26C50D31-3DC4-4228-BEA2-DAAB2BAFE6C9}" type="presOf" srcId="{797F85B9-B63B-4E52-906E-B4A14B373CBD}" destId="{3066B6F9-3F09-46E1-BEA5-3D0CA38CDDA6}" srcOrd="0" destOrd="0" presId="urn:microsoft.com/office/officeart/2005/8/layout/pyramid2"/>
    <dgm:cxn modelId="{82D26435-8E54-4628-9FCD-E5224DB88693}" type="presOf" srcId="{D51E8080-D739-40F3-82B1-A783D4213FC0}" destId="{83C8B305-D7BE-4A18-959E-B8DA70328ACA}" srcOrd="0" destOrd="0" presId="urn:microsoft.com/office/officeart/2005/8/layout/pyramid2"/>
    <dgm:cxn modelId="{EA67BC5E-0613-4549-A4DB-D060C31C665E}" type="presOf" srcId="{12C1272B-F49D-4238-946D-D47A168A7FFC}" destId="{83A81F46-E689-4551-99DB-8368698C9543}" srcOrd="0" destOrd="0" presId="urn:microsoft.com/office/officeart/2005/8/layout/pyramid2"/>
    <dgm:cxn modelId="{A0318548-04CE-454C-B30E-AC553914AE2C}" srcId="{797F85B9-B63B-4E52-906E-B4A14B373CBD}" destId="{42D6277E-6D0B-40C1-87B4-625F0BDA9746}" srcOrd="0" destOrd="0" parTransId="{3CAA0FDD-DF87-4AF4-8FD9-54A64C8A9C30}" sibTransId="{C4F27839-0659-4615-A9EA-5755C6D3EBEC}"/>
    <dgm:cxn modelId="{FB0FDE6D-4CBB-47FB-B528-30AC9CC8E5CE}" srcId="{797F85B9-B63B-4E52-906E-B4A14B373CBD}" destId="{CCAC70CA-E30B-4A13-B745-9C5CE730D1E2}" srcOrd="2" destOrd="0" parTransId="{FD046366-57C1-4B28-A1F0-BCF38B9D8F5B}" sibTransId="{BC9DEAAA-E44B-48AD-B7D1-5AF50D164976}"/>
    <dgm:cxn modelId="{AECE4FDA-3C45-460E-A67C-D277F2CE8BEC}" type="presOf" srcId="{F1DB3C35-FFC5-4D8E-88C9-6E5AB9E6987C}" destId="{2092ED46-286E-4295-A11E-0C7B0DFF3FC7}" srcOrd="0" destOrd="0" presId="urn:microsoft.com/office/officeart/2005/8/layout/pyramid2"/>
    <dgm:cxn modelId="{1D7ED2E8-DC56-44A2-BAF4-5D681A7DEF14}" srcId="{797F85B9-B63B-4E52-906E-B4A14B373CBD}" destId="{12C1272B-F49D-4238-946D-D47A168A7FFC}" srcOrd="1" destOrd="0" parTransId="{2D7B9D9D-F711-4A74-A329-98BDA4271490}" sibTransId="{0DCCFD85-CE63-4843-9DCA-1899EE2A609C}"/>
    <dgm:cxn modelId="{C4F59E7B-D6BA-4985-A3AF-0506D63CEB88}" type="presParOf" srcId="{3066B6F9-3F09-46E1-BEA5-3D0CA38CDDA6}" destId="{C761CD3F-81FF-493F-BAD6-9EAFDC831733}" srcOrd="0" destOrd="0" presId="urn:microsoft.com/office/officeart/2005/8/layout/pyramid2"/>
    <dgm:cxn modelId="{2A6D28E2-5AB2-4E8B-8370-E3C12ECB804E}" type="presParOf" srcId="{3066B6F9-3F09-46E1-BEA5-3D0CA38CDDA6}" destId="{269AB4FF-733C-48AE-B0D6-DB3FCCA7A449}" srcOrd="1" destOrd="0" presId="urn:microsoft.com/office/officeart/2005/8/layout/pyramid2"/>
    <dgm:cxn modelId="{A5910ABB-B0E2-48FD-8066-14E62D167819}" type="presParOf" srcId="{269AB4FF-733C-48AE-B0D6-DB3FCCA7A449}" destId="{FEEA2738-A694-41EF-A076-23984C6B9092}" srcOrd="0" destOrd="0" presId="urn:microsoft.com/office/officeart/2005/8/layout/pyramid2"/>
    <dgm:cxn modelId="{E41B1074-40CD-4864-ABBF-C887072D1C05}" type="presParOf" srcId="{269AB4FF-733C-48AE-B0D6-DB3FCCA7A449}" destId="{ADE565E2-3B94-4D16-AB2B-03591DFEF885}" srcOrd="1" destOrd="0" presId="urn:microsoft.com/office/officeart/2005/8/layout/pyramid2"/>
    <dgm:cxn modelId="{03056A23-0A62-48BC-840E-A81B094D5F79}" type="presParOf" srcId="{269AB4FF-733C-48AE-B0D6-DB3FCCA7A449}" destId="{83A81F46-E689-4551-99DB-8368698C9543}" srcOrd="2" destOrd="0" presId="urn:microsoft.com/office/officeart/2005/8/layout/pyramid2"/>
    <dgm:cxn modelId="{1E7E62F1-3748-4039-8880-2AB061D864B9}" type="presParOf" srcId="{269AB4FF-733C-48AE-B0D6-DB3FCCA7A449}" destId="{15898C47-FF4F-47EF-943C-14C7707BBCC4}" srcOrd="3" destOrd="0" presId="urn:microsoft.com/office/officeart/2005/8/layout/pyramid2"/>
    <dgm:cxn modelId="{6AAC51BA-EAA2-45B3-9578-181AD358099B}" type="presParOf" srcId="{269AB4FF-733C-48AE-B0D6-DB3FCCA7A449}" destId="{9ABC7C19-E844-4382-BBC6-7E2B709D80A2}" srcOrd="4" destOrd="0" presId="urn:microsoft.com/office/officeart/2005/8/layout/pyramid2"/>
    <dgm:cxn modelId="{1C99BE14-597E-4DC3-9DEF-1D09C36A50A6}" type="presParOf" srcId="{269AB4FF-733C-48AE-B0D6-DB3FCCA7A449}" destId="{C8359918-7ABE-493A-8B35-4E262F6DE227}" srcOrd="5" destOrd="0" presId="urn:microsoft.com/office/officeart/2005/8/layout/pyramid2"/>
    <dgm:cxn modelId="{C8B0951E-1234-47DE-B9F0-6D578643D47D}" type="presParOf" srcId="{269AB4FF-733C-48AE-B0D6-DB3FCCA7A449}" destId="{83C8B305-D7BE-4A18-959E-B8DA70328ACA}" srcOrd="6" destOrd="0" presId="urn:microsoft.com/office/officeart/2005/8/layout/pyramid2"/>
    <dgm:cxn modelId="{D3681976-C28D-46D2-B01A-B7C17208CF07}" type="presParOf" srcId="{269AB4FF-733C-48AE-B0D6-DB3FCCA7A449}" destId="{2A2F1BB5-16C5-4C2E-9F7C-B956900F22D4}" srcOrd="7" destOrd="0" presId="urn:microsoft.com/office/officeart/2005/8/layout/pyramid2"/>
    <dgm:cxn modelId="{F7A1AFC9-8545-48D7-ADF8-CC1EADF12C90}" type="presParOf" srcId="{269AB4FF-733C-48AE-B0D6-DB3FCCA7A449}" destId="{51763894-5177-497D-957B-005FC1F61500}" srcOrd="8" destOrd="0" presId="urn:microsoft.com/office/officeart/2005/8/layout/pyramid2"/>
    <dgm:cxn modelId="{A0C5EBE2-69B0-40B4-BD40-13A6A02C9287}" type="presParOf" srcId="{269AB4FF-733C-48AE-B0D6-DB3FCCA7A449}" destId="{23775A2E-3C98-4632-A7A5-9824DE094A96}" srcOrd="9" destOrd="0" presId="urn:microsoft.com/office/officeart/2005/8/layout/pyramid2"/>
    <dgm:cxn modelId="{EC394E83-B2D6-4F21-8C84-1F8E3C178E0B}" type="presParOf" srcId="{269AB4FF-733C-48AE-B0D6-DB3FCCA7A449}" destId="{2092ED46-286E-4295-A11E-0C7B0DFF3FC7}" srcOrd="10" destOrd="0" presId="urn:microsoft.com/office/officeart/2005/8/layout/pyramid2"/>
    <dgm:cxn modelId="{F5D6735B-5743-4E8F-AA05-E01FAC3AE59A}" type="presParOf" srcId="{269AB4FF-733C-48AE-B0D6-DB3FCCA7A449}" destId="{7E822841-C437-43D7-9BC6-DB367361D83C}" srcOrd="11"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6E2F7E-8921-474A-B3F1-523F5B4B6125}">
      <dsp:nvSpPr>
        <dsp:cNvPr id="0" name=""/>
        <dsp:cNvSpPr/>
      </dsp:nvSpPr>
      <dsp:spPr>
        <a:xfrm>
          <a:off x="0" y="912448"/>
          <a:ext cx="2678906" cy="267890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GB" sz="1800" b="1" kern="1200"/>
            <a:t>OUR VALUES</a:t>
          </a:r>
          <a:endParaRPr lang="en-US" sz="1800" kern="1200"/>
        </a:p>
        <a:p>
          <a:pPr marL="114300" lvl="1" indent="-114300" algn="l" defTabSz="622300">
            <a:lnSpc>
              <a:spcPct val="90000"/>
            </a:lnSpc>
            <a:spcBef>
              <a:spcPct val="0"/>
            </a:spcBef>
            <a:spcAft>
              <a:spcPct val="15000"/>
            </a:spcAft>
            <a:buChar char="•"/>
          </a:pPr>
          <a:r>
            <a:rPr lang="en-GB" sz="1400" i="0" kern="1200"/>
            <a:t>CONNECTED</a:t>
          </a:r>
          <a:endParaRPr lang="en-US" sz="1400" kern="1200"/>
        </a:p>
        <a:p>
          <a:pPr marL="228600" lvl="2" indent="-114300" algn="l" defTabSz="622300">
            <a:lnSpc>
              <a:spcPct val="90000"/>
            </a:lnSpc>
            <a:spcBef>
              <a:spcPct val="0"/>
            </a:spcBef>
            <a:spcAft>
              <a:spcPct val="15000"/>
            </a:spcAft>
            <a:buChar char="•"/>
          </a:pPr>
          <a:r>
            <a:rPr lang="en-GB" sz="1400" b="0" i="0" kern="1200"/>
            <a:t>We are open and transparent in the way we work</a:t>
          </a:r>
          <a:endParaRPr lang="en-US" sz="1400" kern="1200"/>
        </a:p>
        <a:p>
          <a:pPr marL="228600" lvl="2" indent="-114300" algn="l" defTabSz="622300">
            <a:lnSpc>
              <a:spcPct val="90000"/>
            </a:lnSpc>
            <a:spcBef>
              <a:spcPct val="0"/>
            </a:spcBef>
            <a:spcAft>
              <a:spcPct val="15000"/>
            </a:spcAft>
            <a:buChar char="•"/>
          </a:pPr>
          <a:r>
            <a:rPr lang="en-GB" sz="1400" b="0" i="0" kern="1200"/>
            <a:t>We invest in insight to get to the heart of our customers’ challenges</a:t>
          </a:r>
          <a:endParaRPr lang="en-US" sz="1400" kern="1200"/>
        </a:p>
      </dsp:txBody>
      <dsp:txXfrm>
        <a:off x="392317" y="1304765"/>
        <a:ext cx="1894272" cy="1894272"/>
      </dsp:txXfrm>
    </dsp:sp>
    <dsp:sp modelId="{4D0FF863-704E-4FBF-91B8-20013542C94E}">
      <dsp:nvSpPr>
        <dsp:cNvPr id="0" name=""/>
        <dsp:cNvSpPr/>
      </dsp:nvSpPr>
      <dsp:spPr>
        <a:xfrm rot="5400000">
          <a:off x="2966700" y="1862581"/>
          <a:ext cx="937617" cy="77864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4D784F-1211-41D2-A154-11E15135953E}">
      <dsp:nvSpPr>
        <dsp:cNvPr id="0" name=""/>
        <dsp:cNvSpPr/>
      </dsp:nvSpPr>
      <dsp:spPr>
        <a:xfrm>
          <a:off x="4148038" y="1314057"/>
          <a:ext cx="2419547" cy="187568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l" defTabSz="577850">
            <a:lnSpc>
              <a:spcPct val="90000"/>
            </a:lnSpc>
            <a:spcBef>
              <a:spcPct val="0"/>
            </a:spcBef>
            <a:spcAft>
              <a:spcPct val="35000"/>
            </a:spcAft>
            <a:buNone/>
          </a:pPr>
          <a:r>
            <a:rPr lang="en-GB" sz="1300" kern="1200"/>
            <a:t>COMMITED</a:t>
          </a:r>
          <a:endParaRPr lang="en-US" sz="1300" kern="1200"/>
        </a:p>
        <a:p>
          <a:pPr marL="57150" lvl="1" indent="-57150" algn="l" defTabSz="444500">
            <a:lnSpc>
              <a:spcPct val="90000"/>
            </a:lnSpc>
            <a:spcBef>
              <a:spcPct val="0"/>
            </a:spcBef>
            <a:spcAft>
              <a:spcPct val="15000"/>
            </a:spcAft>
            <a:buChar char="•"/>
          </a:pPr>
          <a:r>
            <a:rPr lang="en-GB" sz="1000" b="0" i="0" kern="1200" dirty="0"/>
            <a:t>Deeply involved in building relationships – everything we do is with the long-term in mind</a:t>
          </a:r>
          <a:endParaRPr lang="en-US" sz="1000" kern="1200" dirty="0"/>
        </a:p>
        <a:p>
          <a:pPr marL="57150" lvl="1" indent="-57150" algn="l" defTabSz="444500">
            <a:lnSpc>
              <a:spcPct val="90000"/>
            </a:lnSpc>
            <a:spcBef>
              <a:spcPct val="0"/>
            </a:spcBef>
            <a:spcAft>
              <a:spcPct val="15000"/>
            </a:spcAft>
            <a:buChar char="•"/>
          </a:pPr>
          <a:r>
            <a:rPr lang="en-GB" sz="1000" b="0" i="0" kern="1200"/>
            <a:t>Our dedication to quality is the cornerstone of our success – we get every detail right</a:t>
          </a:r>
          <a:endParaRPr lang="en-US" sz="1000" kern="1200"/>
        </a:p>
      </dsp:txBody>
      <dsp:txXfrm>
        <a:off x="4502372" y="1588745"/>
        <a:ext cx="1710879" cy="1326313"/>
      </dsp:txXfrm>
    </dsp:sp>
    <dsp:sp modelId="{0B08A560-BEEA-4BD4-932B-7324037B9191}">
      <dsp:nvSpPr>
        <dsp:cNvPr id="0" name=""/>
        <dsp:cNvSpPr/>
      </dsp:nvSpPr>
      <dsp:spPr>
        <a:xfrm rot="5667132">
          <a:off x="6849431" y="2015225"/>
          <a:ext cx="937617" cy="77864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F84CFD-7212-40E0-8126-23C8462CF05F}">
      <dsp:nvSpPr>
        <dsp:cNvPr id="0" name=""/>
        <dsp:cNvSpPr/>
      </dsp:nvSpPr>
      <dsp:spPr>
        <a:xfrm>
          <a:off x="8026967" y="1224568"/>
          <a:ext cx="2678906" cy="267890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GB" sz="1800" b="0" i="0" kern="1200"/>
            <a:t>CREATIVE</a:t>
          </a:r>
          <a:endParaRPr lang="en-US" sz="1800" kern="1200"/>
        </a:p>
        <a:p>
          <a:pPr marL="114300" lvl="1" indent="-114300" algn="l" defTabSz="622300">
            <a:lnSpc>
              <a:spcPct val="90000"/>
            </a:lnSpc>
            <a:spcBef>
              <a:spcPct val="0"/>
            </a:spcBef>
            <a:spcAft>
              <a:spcPct val="15000"/>
            </a:spcAft>
            <a:buChar char="•"/>
          </a:pPr>
          <a:r>
            <a:rPr lang="en-GB" sz="1400" b="0" i="0" kern="1200"/>
            <a:t>We are constantly developing better ways of working</a:t>
          </a:r>
          <a:endParaRPr lang="en-US" sz="1400" kern="1200"/>
        </a:p>
        <a:p>
          <a:pPr marL="114300" lvl="1" indent="-114300" algn="l" defTabSz="622300">
            <a:lnSpc>
              <a:spcPct val="90000"/>
            </a:lnSpc>
            <a:spcBef>
              <a:spcPct val="0"/>
            </a:spcBef>
            <a:spcAft>
              <a:spcPct val="15000"/>
            </a:spcAft>
            <a:buChar char="•"/>
          </a:pPr>
          <a:r>
            <a:rPr lang="en-GB" sz="1400" b="0" i="0" kern="1200"/>
            <a:t>If we find a better way of working, we act upon it and proactively share it</a:t>
          </a:r>
          <a:endParaRPr lang="en-US" sz="1400" kern="1200"/>
        </a:p>
      </dsp:txBody>
      <dsp:txXfrm>
        <a:off x="8419284" y="1616885"/>
        <a:ext cx="1894272" cy="1894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1CD3F-81FF-493F-BAD6-9EAFDC831733}">
      <dsp:nvSpPr>
        <dsp:cNvPr id="0" name=""/>
        <dsp:cNvSpPr/>
      </dsp:nvSpPr>
      <dsp:spPr>
        <a:xfrm>
          <a:off x="919918" y="0"/>
          <a:ext cx="4009371" cy="4009371"/>
        </a:xfrm>
        <a:prstGeom prst="triangl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EEA2738-A694-41EF-A076-23984C6B9092}">
      <dsp:nvSpPr>
        <dsp:cNvPr id="0" name=""/>
        <dsp:cNvSpPr/>
      </dsp:nvSpPr>
      <dsp:spPr>
        <a:xfrm>
          <a:off x="2924603" y="403090"/>
          <a:ext cx="2606091" cy="474546"/>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P–  Brexit. New rules, hard to travel (visa) </a:t>
          </a:r>
        </a:p>
      </dsp:txBody>
      <dsp:txXfrm>
        <a:off x="2947768" y="426255"/>
        <a:ext cx="2559761" cy="428216"/>
      </dsp:txXfrm>
    </dsp:sp>
    <dsp:sp modelId="{83A81F46-E689-4551-99DB-8368698C9543}">
      <dsp:nvSpPr>
        <dsp:cNvPr id="0" name=""/>
        <dsp:cNvSpPr/>
      </dsp:nvSpPr>
      <dsp:spPr>
        <a:xfrm>
          <a:off x="2924603" y="936955"/>
          <a:ext cx="2606091" cy="474546"/>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E–  Staff cost, inflation rate,     exchange rate </a:t>
          </a:r>
        </a:p>
      </dsp:txBody>
      <dsp:txXfrm>
        <a:off x="2947768" y="960120"/>
        <a:ext cx="2559761" cy="428216"/>
      </dsp:txXfrm>
    </dsp:sp>
    <dsp:sp modelId="{9ABC7C19-E844-4382-BBC6-7E2B709D80A2}">
      <dsp:nvSpPr>
        <dsp:cNvPr id="0" name=""/>
        <dsp:cNvSpPr/>
      </dsp:nvSpPr>
      <dsp:spPr>
        <a:xfrm>
          <a:off x="2924603" y="1470820"/>
          <a:ext cx="2606091" cy="474546"/>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S–  Advertising, Online platform, income distribution</a:t>
          </a:r>
        </a:p>
      </dsp:txBody>
      <dsp:txXfrm>
        <a:off x="2947768" y="1493985"/>
        <a:ext cx="2559761" cy="428216"/>
      </dsp:txXfrm>
    </dsp:sp>
    <dsp:sp modelId="{83C8B305-D7BE-4A18-959E-B8DA70328ACA}">
      <dsp:nvSpPr>
        <dsp:cNvPr id="0" name=""/>
        <dsp:cNvSpPr/>
      </dsp:nvSpPr>
      <dsp:spPr>
        <a:xfrm>
          <a:off x="2924603" y="2004685"/>
          <a:ext cx="2606091" cy="474546"/>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T–   App (developers)                Tracking deliveries, web infrastructure</a:t>
          </a:r>
        </a:p>
      </dsp:txBody>
      <dsp:txXfrm>
        <a:off x="2947768" y="2027850"/>
        <a:ext cx="2559761" cy="428216"/>
      </dsp:txXfrm>
    </dsp:sp>
    <dsp:sp modelId="{51763894-5177-497D-957B-005FC1F61500}">
      <dsp:nvSpPr>
        <dsp:cNvPr id="0" name=""/>
        <dsp:cNvSpPr/>
      </dsp:nvSpPr>
      <dsp:spPr>
        <a:xfrm>
          <a:off x="2924603" y="2538550"/>
          <a:ext cx="2606091" cy="474546"/>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L–        Guidelines,  Regulatory change   </a:t>
          </a:r>
        </a:p>
      </dsp:txBody>
      <dsp:txXfrm>
        <a:off x="2947768" y="2561715"/>
        <a:ext cx="2559761" cy="428216"/>
      </dsp:txXfrm>
    </dsp:sp>
    <dsp:sp modelId="{2092ED46-286E-4295-A11E-0C7B0DFF3FC7}">
      <dsp:nvSpPr>
        <dsp:cNvPr id="0" name=""/>
        <dsp:cNvSpPr/>
      </dsp:nvSpPr>
      <dsp:spPr>
        <a:xfrm>
          <a:off x="2934767" y="3082575"/>
          <a:ext cx="2606091" cy="474546"/>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E–                    Health in the workplace</a:t>
          </a:r>
        </a:p>
        <a:p>
          <a:pPr marL="0" lvl="0" indent="0" algn="ctr" defTabSz="488950">
            <a:lnSpc>
              <a:spcPct val="90000"/>
            </a:lnSpc>
            <a:spcBef>
              <a:spcPct val="0"/>
            </a:spcBef>
            <a:spcAft>
              <a:spcPct val="35000"/>
            </a:spcAft>
            <a:buNone/>
          </a:pPr>
          <a:r>
            <a:rPr lang="en-US" sz="1100" kern="1200" dirty="0"/>
            <a:t>Resource management     </a:t>
          </a:r>
        </a:p>
      </dsp:txBody>
      <dsp:txXfrm>
        <a:off x="2957932" y="3105740"/>
        <a:ext cx="2559761" cy="428216"/>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779589-4799-4E26-BE0B-EACB809DCA3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CBEC875-4764-436C-8212-C22E08B72C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032723-0A4C-4868-A12B-FE40AA658473}" type="datetimeFigureOut">
              <a:rPr lang="en-GB" smtClean="0"/>
              <a:t>18/12/2021</a:t>
            </a:fld>
            <a:endParaRPr lang="en-GB"/>
          </a:p>
        </p:txBody>
      </p:sp>
      <p:sp>
        <p:nvSpPr>
          <p:cNvPr id="4" name="Footer Placeholder 3">
            <a:extLst>
              <a:ext uri="{FF2B5EF4-FFF2-40B4-BE49-F238E27FC236}">
                <a16:creationId xmlns:a16="http://schemas.microsoft.com/office/drawing/2014/main" id="{5F6B48E2-89D7-4FEB-A679-FAF9DCEC06E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Made by Alina</a:t>
            </a:r>
          </a:p>
        </p:txBody>
      </p:sp>
      <p:sp>
        <p:nvSpPr>
          <p:cNvPr id="5" name="Slide Number Placeholder 4">
            <a:extLst>
              <a:ext uri="{FF2B5EF4-FFF2-40B4-BE49-F238E27FC236}">
                <a16:creationId xmlns:a16="http://schemas.microsoft.com/office/drawing/2014/main" id="{23630866-D3E2-47A2-8E02-E863368D7D4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B27E7AC-DF30-482B-9AC1-561421F71532}" type="slidenum">
              <a:rPr lang="en-GB" smtClean="0"/>
              <a:t>‹#›</a:t>
            </a:fld>
            <a:endParaRPr lang="en-GB"/>
          </a:p>
        </p:txBody>
      </p:sp>
    </p:spTree>
    <p:extLst>
      <p:ext uri="{BB962C8B-B14F-4D97-AF65-F5344CB8AC3E}">
        <p14:creationId xmlns:p14="http://schemas.microsoft.com/office/powerpoint/2010/main" val="2959154454"/>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177A26-C930-4477-917B-E624A4FE6AC1}" type="datetimeFigureOut">
              <a:rPr lang="en-GB" smtClean="0"/>
              <a:t>18/12/2021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Made by Alina</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820247-2005-4EBA-A7E5-B3927AB86B6E}" type="slidenum">
              <a:rPr lang="en-GB" smtClean="0"/>
              <a:t>‹#›</a:t>
            </a:fld>
            <a:endParaRPr lang="en-GB"/>
          </a:p>
        </p:txBody>
      </p:sp>
    </p:spTree>
    <p:extLst>
      <p:ext uri="{BB962C8B-B14F-4D97-AF65-F5344CB8AC3E}">
        <p14:creationId xmlns:p14="http://schemas.microsoft.com/office/powerpoint/2010/main" val="2475188094"/>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820247-2005-4EBA-A7E5-B3927AB86B6E}" type="slidenum">
              <a:rPr lang="en-GB" smtClean="0"/>
              <a:t>2</a:t>
            </a:fld>
            <a:endParaRPr lang="en-GB"/>
          </a:p>
        </p:txBody>
      </p:sp>
      <p:sp>
        <p:nvSpPr>
          <p:cNvPr id="5" name="Footer Placeholder 4">
            <a:extLst>
              <a:ext uri="{FF2B5EF4-FFF2-40B4-BE49-F238E27FC236}">
                <a16:creationId xmlns:a16="http://schemas.microsoft.com/office/drawing/2014/main" id="{3635FBA1-1891-4735-B769-9BB6AE9741EE}"/>
              </a:ext>
            </a:extLst>
          </p:cNvPr>
          <p:cNvSpPr>
            <a:spLocks noGrp="1"/>
          </p:cNvSpPr>
          <p:nvPr>
            <p:ph type="ftr" sz="quarter" idx="4"/>
          </p:nvPr>
        </p:nvSpPr>
        <p:spPr/>
        <p:txBody>
          <a:bodyPr/>
          <a:lstStyle/>
          <a:p>
            <a:r>
              <a:rPr lang="en-GB"/>
              <a:t>Made by Alina</a:t>
            </a:r>
          </a:p>
        </p:txBody>
      </p:sp>
    </p:spTree>
    <p:extLst>
      <p:ext uri="{BB962C8B-B14F-4D97-AF65-F5344CB8AC3E}">
        <p14:creationId xmlns:p14="http://schemas.microsoft.com/office/powerpoint/2010/main" val="2765068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820247-2005-4EBA-A7E5-B3927AB86B6E}" type="slidenum">
              <a:rPr lang="en-GB" smtClean="0"/>
              <a:t>3</a:t>
            </a:fld>
            <a:endParaRPr lang="en-GB"/>
          </a:p>
        </p:txBody>
      </p:sp>
      <p:sp>
        <p:nvSpPr>
          <p:cNvPr id="5" name="Footer Placeholder 4">
            <a:extLst>
              <a:ext uri="{FF2B5EF4-FFF2-40B4-BE49-F238E27FC236}">
                <a16:creationId xmlns:a16="http://schemas.microsoft.com/office/drawing/2014/main" id="{7F48E74C-A917-43BD-8C2C-E3920D8DD6C0}"/>
              </a:ext>
            </a:extLst>
          </p:cNvPr>
          <p:cNvSpPr>
            <a:spLocks noGrp="1"/>
          </p:cNvSpPr>
          <p:nvPr>
            <p:ph type="ftr" sz="quarter" idx="4"/>
          </p:nvPr>
        </p:nvSpPr>
        <p:spPr/>
        <p:txBody>
          <a:bodyPr/>
          <a:lstStyle/>
          <a:p>
            <a:r>
              <a:rPr lang="en-GB"/>
              <a:t>Made by Alina</a:t>
            </a:r>
          </a:p>
        </p:txBody>
      </p:sp>
    </p:spTree>
    <p:extLst>
      <p:ext uri="{BB962C8B-B14F-4D97-AF65-F5344CB8AC3E}">
        <p14:creationId xmlns:p14="http://schemas.microsoft.com/office/powerpoint/2010/main" val="1311370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 income statement refers to a financial statement that explains the income and expenses incurred over a period of time, usually six months or a fiscal year. These records provide information on profit or expense during this period. These reports are often presented on a cash or accrual basis.</a:t>
            </a:r>
          </a:p>
        </p:txBody>
      </p:sp>
      <p:sp>
        <p:nvSpPr>
          <p:cNvPr id="4" name="Slide Number Placeholder 3"/>
          <p:cNvSpPr>
            <a:spLocks noGrp="1"/>
          </p:cNvSpPr>
          <p:nvPr>
            <p:ph type="sldNum" sz="quarter" idx="5"/>
          </p:nvPr>
        </p:nvSpPr>
        <p:spPr/>
        <p:txBody>
          <a:bodyPr/>
          <a:lstStyle/>
          <a:p>
            <a:fld id="{ED820247-2005-4EBA-A7E5-B3927AB86B6E}" type="slidenum">
              <a:rPr lang="en-GB" smtClean="0"/>
              <a:t>17</a:t>
            </a:fld>
            <a:endParaRPr lang="en-GB"/>
          </a:p>
        </p:txBody>
      </p:sp>
      <p:sp>
        <p:nvSpPr>
          <p:cNvPr id="5" name="Footer Placeholder 4">
            <a:extLst>
              <a:ext uri="{FF2B5EF4-FFF2-40B4-BE49-F238E27FC236}">
                <a16:creationId xmlns:a16="http://schemas.microsoft.com/office/drawing/2014/main" id="{35A6E6C1-82AA-4143-ADBA-99CBD952C30F}"/>
              </a:ext>
            </a:extLst>
          </p:cNvPr>
          <p:cNvSpPr>
            <a:spLocks noGrp="1"/>
          </p:cNvSpPr>
          <p:nvPr>
            <p:ph type="ftr" sz="quarter" idx="4"/>
          </p:nvPr>
        </p:nvSpPr>
        <p:spPr/>
        <p:txBody>
          <a:bodyPr/>
          <a:lstStyle/>
          <a:p>
            <a:r>
              <a:rPr lang="en-GB"/>
              <a:t>Made by Alina</a:t>
            </a:r>
          </a:p>
        </p:txBody>
      </p:sp>
    </p:spTree>
    <p:extLst>
      <p:ext uri="{BB962C8B-B14F-4D97-AF65-F5344CB8AC3E}">
        <p14:creationId xmlns:p14="http://schemas.microsoft.com/office/powerpoint/2010/main" val="2473271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12/18/2021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12/18/2021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12/18/2021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12/18/2021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12/18/2021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12/18/2021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12/18/2021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12/18/2021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12/18/2021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12/18/2021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hipbob.com/blog/inventory-control/" TargetMode="External"/><Relationship Id="rId3" Type="http://schemas.openxmlformats.org/officeDocument/2006/relationships/hyperlink" Target="https://www.shipbob.com/blog/supply-chain-optimization/" TargetMode="External"/><Relationship Id="rId7" Type="http://schemas.openxmlformats.org/officeDocument/2006/relationships/hyperlink" Target="https://www.shipbob.com/blog/warehouse-management/"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www.shipbob.com/blog/logistics-centers/" TargetMode="External"/><Relationship Id="rId5" Type="http://schemas.openxmlformats.org/officeDocument/2006/relationships/hyperlink" Target="https://www.shipbob.com/blog/3-benefits-using-more-than-one-warehouse-ecommerce-fulfillment/" TargetMode="External"/><Relationship Id="rId4" Type="http://schemas.openxmlformats.org/officeDocument/2006/relationships/hyperlink" Target="https://www.shipbob.com/blog/how-last-mile-delivery-works/#:~:text=Last%2Dmile%20delivery%20is%20a,and%20cost%2Deffectively%20as%20possible." TargetMode="External"/><Relationship Id="rId9" Type="http://schemas.openxmlformats.org/officeDocument/2006/relationships/hyperlink" Target="https://www.shipbob.com/blog/inventory-storage-syste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7" name="Rectangle 19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9" name="Straight Connector 19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Text&#10;&#10;Description automatically generated">
            <a:extLst>
              <a:ext uri="{FF2B5EF4-FFF2-40B4-BE49-F238E27FC236}">
                <a16:creationId xmlns:a16="http://schemas.microsoft.com/office/drawing/2014/main" id="{E15DD752-8D09-4F8B-A6B9-B26E014B5C68}"/>
              </a:ext>
            </a:extLst>
          </p:cNvPr>
          <p:cNvPicPr>
            <a:picLocks noChangeAspect="1"/>
          </p:cNvPicPr>
          <p:nvPr/>
        </p:nvPicPr>
        <p:blipFill rotWithShape="1">
          <a:blip r:embed="rId3"/>
          <a:srcRect r="5333"/>
          <a:stretch/>
        </p:blipFill>
        <p:spPr>
          <a:xfrm>
            <a:off x="-7662" y="0"/>
            <a:ext cx="12192031" cy="6857990"/>
          </a:xfrm>
          <a:prstGeom prst="rect">
            <a:avLst/>
          </a:prstGeom>
        </p:spPr>
      </p:pic>
      <p:sp>
        <p:nvSpPr>
          <p:cNvPr id="201" name="Rectangle 200">
            <a:extLst>
              <a:ext uri="{FF2B5EF4-FFF2-40B4-BE49-F238E27FC236}">
                <a16:creationId xmlns:a16="http://schemas.microsoft.com/office/drawing/2014/main" id="{DFD57664-637D-40CA-83F2-B729A932B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915076"/>
            <a:ext cx="12188952" cy="1942924"/>
          </a:xfrm>
          <a:prstGeom prst="rect">
            <a:avLst/>
          </a:prstGeom>
          <a:gradFill>
            <a:gsLst>
              <a:gs pos="43000">
                <a:schemeClr val="tx1">
                  <a:alpha val="20000"/>
                </a:schemeClr>
              </a:gs>
              <a:gs pos="0">
                <a:schemeClr val="tx1">
                  <a:alpha val="0"/>
                </a:schemeClr>
              </a:gs>
              <a:gs pos="100000">
                <a:schemeClr val="tx1">
                  <a:alpha val="3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3562350" y="457201"/>
            <a:ext cx="7474139" cy="1257475"/>
          </a:xfrm>
        </p:spPr>
        <p:txBody>
          <a:bodyPr vert="horz" lIns="91440" tIns="45720" rIns="91440" bIns="45720" rtlCol="0" anchor="ctr">
            <a:normAutofit fontScale="90000"/>
          </a:bodyPr>
          <a:lstStyle/>
          <a:p>
            <a:pPr algn="r"/>
            <a:r>
              <a:rPr lang="en-US" sz="2000" dirty="0">
                <a:solidFill>
                  <a:srgbClr val="FFFFFF"/>
                </a:solidFill>
              </a:rPr>
              <a:t>Alina Ionela Ghinea- 2020634</a:t>
            </a:r>
            <a:br>
              <a:rPr lang="en-US" sz="2000" dirty="0">
                <a:solidFill>
                  <a:srgbClr val="FFFFFF"/>
                </a:solidFill>
              </a:rPr>
            </a:br>
            <a:r>
              <a:rPr lang="en-US" sz="2000" dirty="0">
                <a:solidFill>
                  <a:srgbClr val="FFFFFF"/>
                </a:solidFill>
              </a:rPr>
              <a:t>Kristian Todorov- 20188313</a:t>
            </a:r>
            <a:br>
              <a:rPr lang="en-US" sz="2000" dirty="0">
                <a:solidFill>
                  <a:srgbClr val="FFFFFF"/>
                </a:solidFill>
              </a:rPr>
            </a:br>
            <a:r>
              <a:rPr lang="en-US" sz="2000" dirty="0">
                <a:solidFill>
                  <a:srgbClr val="FFFFFF"/>
                </a:solidFill>
              </a:rPr>
              <a:t>(BMSW_4006_LON)</a:t>
            </a:r>
            <a:br>
              <a:rPr lang="en-US" sz="2000" dirty="0">
                <a:solidFill>
                  <a:srgbClr val="FFFFFF"/>
                </a:solidFill>
              </a:rPr>
            </a:br>
            <a:r>
              <a:rPr lang="en-US" sz="2000" dirty="0">
                <a:solidFill>
                  <a:srgbClr val="FFFFFF"/>
                </a:solidFill>
              </a:rPr>
              <a:t>Lecturer: Mushfiqur Rahman</a:t>
            </a:r>
            <a:br>
              <a:rPr lang="en-US" sz="2000" dirty="0">
                <a:solidFill>
                  <a:srgbClr val="FFFFFF"/>
                </a:solidFill>
              </a:rPr>
            </a:br>
            <a:r>
              <a:rPr lang="en-US" sz="2000" dirty="0">
                <a:solidFill>
                  <a:srgbClr val="FFFFFF"/>
                </a:solidFill>
              </a:rPr>
              <a:t> </a:t>
            </a:r>
            <a:br>
              <a:rPr lang="en-US" sz="2000" dirty="0">
                <a:solidFill>
                  <a:srgbClr val="FFFFFF"/>
                </a:solidFill>
              </a:rPr>
            </a:br>
            <a:r>
              <a:rPr lang="en-US" sz="2000" dirty="0">
                <a:solidFill>
                  <a:srgbClr val="FFFFFF"/>
                </a:solidFill>
              </a:rPr>
              <a:t>University of Wales Trinity Saint David</a:t>
            </a:r>
            <a:br>
              <a:rPr lang="en-US" sz="1200" dirty="0">
                <a:solidFill>
                  <a:srgbClr val="FFFFFF"/>
                </a:solidFill>
              </a:rPr>
            </a:br>
            <a:endParaRPr lang="en-US" sz="1200" dirty="0">
              <a:solidFill>
                <a:srgbClr val="FFFFFF"/>
              </a:solidFill>
            </a:endParaRPr>
          </a:p>
        </p:txBody>
      </p:sp>
      <p:cxnSp>
        <p:nvCxnSpPr>
          <p:cNvPr id="203" name="Straight Connector 202">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4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32">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C86D3-8FD1-4F47-A319-7D0542E48B2F}"/>
              </a:ext>
            </a:extLst>
          </p:cNvPr>
          <p:cNvSpPr>
            <a:spLocks noGrp="1"/>
          </p:cNvSpPr>
          <p:nvPr>
            <p:ph type="title"/>
          </p:nvPr>
        </p:nvSpPr>
        <p:spPr>
          <a:xfrm>
            <a:off x="643468" y="632582"/>
            <a:ext cx="5921920" cy="5126203"/>
          </a:xfrm>
        </p:spPr>
        <p:txBody>
          <a:bodyPr vert="horz" lIns="91440" tIns="45720" rIns="91440" bIns="45720" rtlCol="0" anchor="ctr">
            <a:normAutofit/>
          </a:bodyPr>
          <a:lstStyle/>
          <a:p>
            <a:pPr algn="r"/>
            <a:r>
              <a:rPr lang="en-US" sz="4800" dirty="0"/>
              <a:t>Content  </a:t>
            </a:r>
          </a:p>
        </p:txBody>
      </p:sp>
      <p:cxnSp>
        <p:nvCxnSpPr>
          <p:cNvPr id="44" name="Straight Connector 34">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50021" y="1595483"/>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8" name="Content Placeholder 4">
            <a:extLst>
              <a:ext uri="{FF2B5EF4-FFF2-40B4-BE49-F238E27FC236}">
                <a16:creationId xmlns:a16="http://schemas.microsoft.com/office/drawing/2014/main" id="{D7AFEE67-7A7B-48B9-8294-837AFBF74A4C}"/>
              </a:ext>
            </a:extLst>
          </p:cNvPr>
          <p:cNvSpPr>
            <a:spLocks noGrp="1"/>
          </p:cNvSpPr>
          <p:nvPr>
            <p:ph idx="1"/>
          </p:nvPr>
        </p:nvSpPr>
        <p:spPr>
          <a:xfrm>
            <a:off x="7534654" y="621697"/>
            <a:ext cx="3621025" cy="5550503"/>
          </a:xfrm>
        </p:spPr>
        <p:txBody>
          <a:bodyPr anchor="ctr">
            <a:noAutofit/>
          </a:bodyPr>
          <a:lstStyle/>
          <a:p>
            <a:pPr lvl="1"/>
            <a:r>
              <a:rPr lang="en-GB" sz="1800" dirty="0">
                <a:latin typeface="Arial" panose="020B0604020202020204" pitchFamily="34" charset="0"/>
                <a:cs typeface="Arial" panose="020B0604020202020204" pitchFamily="34" charset="0"/>
              </a:rPr>
              <a:t>Introduction</a:t>
            </a:r>
          </a:p>
          <a:p>
            <a:pPr lvl="1"/>
            <a:r>
              <a:rPr lang="en-GB" altLang="en-US" sz="1800" dirty="0">
                <a:ea typeface="ＭＳ Ｐゴシック" panose="020B0600070205080204" pitchFamily="34" charset="-128"/>
              </a:rPr>
              <a:t>Business Description and History</a:t>
            </a:r>
            <a:endParaRPr lang="en-GB" sz="1800" dirty="0">
              <a:latin typeface="Arial" panose="020B0604020202020204" pitchFamily="34" charset="0"/>
              <a:cs typeface="Arial" panose="020B0604020202020204" pitchFamily="34" charset="0"/>
            </a:endParaRPr>
          </a:p>
          <a:p>
            <a:pPr lvl="1"/>
            <a:r>
              <a:rPr lang="en-GB" sz="1800" dirty="0">
                <a:latin typeface="Arial" panose="020B0604020202020204" pitchFamily="34" charset="0"/>
                <a:cs typeface="Arial" panose="020B0604020202020204" pitchFamily="34" charset="0"/>
              </a:rPr>
              <a:t>Aim and Objectives</a:t>
            </a:r>
          </a:p>
          <a:p>
            <a:pPr lvl="1"/>
            <a:r>
              <a:rPr lang="en-GB" sz="1800" dirty="0">
                <a:latin typeface="Arial" panose="020B0604020202020204" pitchFamily="34" charset="0"/>
                <a:cs typeface="Arial" panose="020B0604020202020204" pitchFamily="34" charset="0"/>
              </a:rPr>
              <a:t>Mission and Vision</a:t>
            </a:r>
          </a:p>
          <a:p>
            <a:pPr lvl="1"/>
            <a:r>
              <a:rPr lang="en-GB" sz="1800" dirty="0">
                <a:latin typeface="Arial" panose="020B0604020202020204" pitchFamily="34" charset="0"/>
                <a:cs typeface="Arial" panose="020B0604020202020204" pitchFamily="34" charset="0"/>
              </a:rPr>
              <a:t>Business Structure</a:t>
            </a:r>
          </a:p>
          <a:p>
            <a:pPr lvl="1"/>
            <a:r>
              <a:rPr lang="en-GB" sz="1800" dirty="0">
                <a:latin typeface="Arial" panose="020B0604020202020204" pitchFamily="34" charset="0"/>
                <a:cs typeface="Arial" panose="020B0604020202020204" pitchFamily="34" charset="0"/>
              </a:rPr>
              <a:t>Service Description</a:t>
            </a:r>
          </a:p>
          <a:p>
            <a:pPr lvl="1"/>
            <a:r>
              <a:rPr lang="en-GB" sz="1800" dirty="0">
                <a:latin typeface="Arial" panose="020B0604020202020204" pitchFamily="34" charset="0"/>
                <a:cs typeface="Arial" panose="020B0604020202020204" pitchFamily="34" charset="0"/>
              </a:rPr>
              <a:t>SWOT Analysis</a:t>
            </a:r>
          </a:p>
          <a:p>
            <a:pPr lvl="1"/>
            <a:r>
              <a:rPr lang="en-GB" sz="1800" dirty="0">
                <a:latin typeface="Arial" panose="020B0604020202020204" pitchFamily="34" charset="0"/>
                <a:cs typeface="Arial" panose="020B0604020202020204" pitchFamily="34" charset="0"/>
              </a:rPr>
              <a:t>Pestle Analysis</a:t>
            </a:r>
          </a:p>
          <a:p>
            <a:pPr lvl="1"/>
            <a:r>
              <a:rPr lang="en-GB" sz="1800" dirty="0">
                <a:latin typeface="Arial" panose="020B0604020202020204" pitchFamily="34" charset="0"/>
                <a:cs typeface="Arial" panose="020B0604020202020204" pitchFamily="34" charset="0"/>
              </a:rPr>
              <a:t>Technology plan</a:t>
            </a:r>
          </a:p>
          <a:p>
            <a:pPr lvl="1"/>
            <a:r>
              <a:rPr lang="en-GB" sz="1800" dirty="0">
                <a:latin typeface="Arial" panose="020B0604020202020204" pitchFamily="34" charset="0"/>
                <a:cs typeface="Arial" panose="020B0604020202020204" pitchFamily="34" charset="0"/>
              </a:rPr>
              <a:t>Management and Organization</a:t>
            </a:r>
          </a:p>
          <a:p>
            <a:pPr lvl="1"/>
            <a:r>
              <a:rPr lang="en-GB" sz="1800" dirty="0">
                <a:latin typeface="Arial" panose="020B0604020202020204" pitchFamily="34" charset="0"/>
                <a:cs typeface="Arial" panose="020B0604020202020204" pitchFamily="34" charset="0"/>
              </a:rPr>
              <a:t>Profit and loss</a:t>
            </a:r>
          </a:p>
          <a:p>
            <a:pPr lvl="1"/>
            <a:r>
              <a:rPr lang="en-GB" sz="1800" dirty="0">
                <a:latin typeface="Arial" panose="020B0604020202020204" pitchFamily="34" charset="0"/>
                <a:cs typeface="Arial" panose="020B0604020202020204" pitchFamily="34" charset="0"/>
              </a:rPr>
              <a:t>Financial Data</a:t>
            </a:r>
          </a:p>
          <a:p>
            <a:pPr lvl="1"/>
            <a:r>
              <a:rPr lang="en-GB" sz="1800" dirty="0">
                <a:latin typeface="Arial" panose="020B0604020202020204" pitchFamily="34" charset="0"/>
                <a:cs typeface="Arial" panose="020B0604020202020204" pitchFamily="34" charset="0"/>
              </a:rPr>
              <a:t>Balance sheet</a:t>
            </a:r>
          </a:p>
          <a:p>
            <a:pPr lvl="1"/>
            <a:r>
              <a:rPr lang="en-GB" sz="1800" dirty="0">
                <a:latin typeface="Arial" panose="020B0604020202020204" pitchFamily="34" charset="0"/>
                <a:cs typeface="Arial" panose="020B0604020202020204" pitchFamily="34" charset="0"/>
              </a:rPr>
              <a:t>Cash and flow</a:t>
            </a:r>
            <a:endParaRPr lang="en-GB" sz="2000" dirty="0">
              <a:latin typeface="Arial" panose="020B0604020202020204" pitchFamily="34" charset="0"/>
              <a:cs typeface="Arial" panose="020B0604020202020204" pitchFamily="34" charset="0"/>
            </a:endParaRPr>
          </a:p>
          <a:p>
            <a:pPr lvl="1"/>
            <a:r>
              <a:rPr lang="en-GB" sz="1800" dirty="0">
                <a:latin typeface="Arial" panose="020B0604020202020204" pitchFamily="34" charset="0"/>
                <a:cs typeface="Arial" panose="020B0604020202020204" pitchFamily="34" charset="0"/>
              </a:rPr>
              <a:t>Conclusion</a:t>
            </a:r>
          </a:p>
        </p:txBody>
      </p:sp>
      <p:sp>
        <p:nvSpPr>
          <p:cNvPr id="45" name="Rectangle 36">
            <a:extLst>
              <a:ext uri="{FF2B5EF4-FFF2-40B4-BE49-F238E27FC236}">
                <a16:creationId xmlns:a16="http://schemas.microsoft.com/office/drawing/2014/main" id="{01E907E6-DC1F-49A9-A946-CEB2CB330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DDFB6C65-CD4B-4CFF-8FC8-82CF05276224}"/>
              </a:ext>
            </a:extLst>
          </p:cNvPr>
          <p:cNvSpPr txBox="1"/>
          <p:nvPr/>
        </p:nvSpPr>
        <p:spPr>
          <a:xfrm>
            <a:off x="9879725" y="5866971"/>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2933514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C2C79-5787-4948-84EC-F833D905FD13}"/>
              </a:ext>
            </a:extLst>
          </p:cNvPr>
          <p:cNvSpPr>
            <a:spLocks noGrp="1"/>
          </p:cNvSpPr>
          <p:nvPr>
            <p:ph type="title"/>
          </p:nvPr>
        </p:nvSpPr>
        <p:spPr>
          <a:xfrm>
            <a:off x="858749" y="963997"/>
            <a:ext cx="3787457" cy="4938361"/>
          </a:xfrm>
        </p:spPr>
        <p:txBody>
          <a:bodyPr anchor="ctr">
            <a:normAutofit/>
          </a:bodyPr>
          <a:lstStyle/>
          <a:p>
            <a:pPr algn="r"/>
            <a:r>
              <a:rPr lang="en-GB"/>
              <a:t>Introduction</a:t>
            </a:r>
          </a:p>
        </p:txBody>
      </p:sp>
      <p:cxnSp>
        <p:nvCxnSpPr>
          <p:cNvPr id="47" name="Straight Connector 46">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AFC157-4B2D-4374-BAF1-7E65FAD77F3E}"/>
              </a:ext>
            </a:extLst>
          </p:cNvPr>
          <p:cNvSpPr>
            <a:spLocks noGrp="1"/>
          </p:cNvSpPr>
          <p:nvPr>
            <p:ph idx="1"/>
          </p:nvPr>
        </p:nvSpPr>
        <p:spPr>
          <a:xfrm>
            <a:off x="5301798" y="963507"/>
            <a:ext cx="5968181" cy="4938851"/>
          </a:xfrm>
        </p:spPr>
        <p:txBody>
          <a:bodyPr anchor="ctr">
            <a:normAutofit/>
          </a:bodyPr>
          <a:lstStyle/>
          <a:p>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AN INTERNATIONAL SHIPPING COMPANY</a:t>
            </a:r>
          </a:p>
          <a:p>
            <a:pPr marL="201168" lvl="1" indent="0" fontAlgn="base">
              <a:buNone/>
            </a:pPr>
            <a:r>
              <a:rPr lang="en-GB" dirty="0">
                <a:latin typeface="Arial" panose="020B0604020202020204" pitchFamily="34" charset="0"/>
                <a:cs typeface="Arial" panose="020B0604020202020204" pitchFamily="34" charset="0"/>
              </a:rPr>
              <a:t>	</a:t>
            </a:r>
          </a:p>
          <a:p>
            <a:pPr marL="201168" lvl="1" indent="0" fontAlgn="base">
              <a:buNone/>
            </a:pPr>
            <a:endParaRPr lang="en-GB" dirty="0">
              <a:latin typeface="Arial" panose="020B0604020202020204" pitchFamily="34" charset="0"/>
              <a:cs typeface="Arial" panose="020B0604020202020204" pitchFamily="34" charset="0"/>
            </a:endParaRPr>
          </a:p>
          <a:p>
            <a:pPr marL="201168" lvl="1" indent="0" fontAlgn="base">
              <a:buNone/>
            </a:pPr>
            <a:endParaRPr lang="en-GB" dirty="0">
              <a:latin typeface="Arial" panose="020B0604020202020204" pitchFamily="34" charset="0"/>
              <a:cs typeface="Arial" panose="020B0604020202020204" pitchFamily="34" charset="0"/>
            </a:endParaRPr>
          </a:p>
          <a:p>
            <a:pPr marL="201168" lvl="1" indent="0" fontAlgn="base">
              <a:buNone/>
            </a:pPr>
            <a:r>
              <a:rPr lang="en-GB" dirty="0">
                <a:latin typeface="Arial" panose="020B0604020202020204" pitchFamily="34" charset="0"/>
                <a:cs typeface="Arial" panose="020B0604020202020204" pitchFamily="34" charset="0"/>
              </a:rPr>
              <a:t>	The PLL management team has build up an organisation of experts in shipping, customs and operations and integrated logistics.</a:t>
            </a:r>
          </a:p>
          <a:p>
            <a:pPr marL="201168" lvl="1" indent="0" fontAlgn="base">
              <a:buNone/>
            </a:pPr>
            <a:r>
              <a:rPr lang="en-GB" b="0" i="0" dirty="0">
                <a:effectLst/>
                <a:latin typeface="Arial" panose="020B0604020202020204" pitchFamily="34" charset="0"/>
                <a:cs typeface="Arial" panose="020B0604020202020204" pitchFamily="34" charset="0"/>
              </a:rPr>
              <a:t>	To start our business we needed an investment of 400,00</a:t>
            </a:r>
            <a:r>
              <a:rPr lang="en-GB" dirty="0">
                <a:latin typeface="Arial" panose="020B0604020202020204" pitchFamily="34" charset="0"/>
                <a:cs typeface="Arial" panose="020B0604020202020204" pitchFamily="34" charset="0"/>
              </a:rPr>
              <a:t>0£ and after one year, Pro Level Logistics comes up with a profit </a:t>
            </a:r>
            <a:r>
              <a:rPr lang="en-GB" dirty="0">
                <a:effectLst/>
                <a:latin typeface="Arial" panose="020B0604020202020204" pitchFamily="34" charset="0"/>
                <a:ea typeface="Calibri" panose="020F0502020204030204" pitchFamily="34" charset="0"/>
                <a:cs typeface="Arial" panose="020B0604020202020204" pitchFamily="34" charset="0"/>
              </a:rPr>
              <a:t>3, 465, 000 £ after company costs without VAT. </a:t>
            </a:r>
          </a:p>
          <a:p>
            <a:pPr marL="201168" lvl="1" indent="0" fontAlgn="base">
              <a:buNone/>
            </a:pPr>
            <a:endParaRPr lang="en-GB" b="0" i="0" dirty="0">
              <a:effectLst/>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2B68CABA-23C7-45B7-9CE1-6CCBDFC893C0}"/>
              </a:ext>
            </a:extLst>
          </p:cNvPr>
          <p:cNvSpPr>
            <a:spLocks noGrp="1"/>
          </p:cNvSpPr>
          <p:nvPr>
            <p:ph type="dt" sz="half" idx="10"/>
          </p:nvPr>
        </p:nvSpPr>
        <p:spPr/>
        <p:txBody>
          <a:bodyPr/>
          <a:lstStyle/>
          <a:p>
            <a:fld id="{26F641B4-5C4B-4975-B13C-E321C5F93DC4}" type="datetime1">
              <a:rPr lang="en-US" smtClean="0"/>
              <a:t>12/18/2021</a:t>
            </a:fld>
            <a:endParaRPr lang="en-US" dirty="0"/>
          </a:p>
        </p:txBody>
      </p:sp>
      <p:sp>
        <p:nvSpPr>
          <p:cNvPr id="5" name="Footer Placeholder 4">
            <a:extLst>
              <a:ext uri="{FF2B5EF4-FFF2-40B4-BE49-F238E27FC236}">
                <a16:creationId xmlns:a16="http://schemas.microsoft.com/office/drawing/2014/main" id="{35CBD4E1-F4F8-4EB2-81C7-8A0976A4776F}"/>
              </a:ext>
            </a:extLst>
          </p:cNvPr>
          <p:cNvSpPr>
            <a:spLocks noGrp="1"/>
          </p:cNvSpPr>
          <p:nvPr>
            <p:ph type="ftr" sz="quarter" idx="11"/>
          </p:nvPr>
        </p:nvSpPr>
        <p:spPr/>
        <p:txBody>
          <a:bodyPr/>
          <a:lstStyle/>
          <a:p>
            <a:r>
              <a:rPr lang="en-US"/>
              <a:t>Made by Alina</a:t>
            </a:r>
            <a:endParaRPr lang="en-US" dirty="0"/>
          </a:p>
        </p:txBody>
      </p:sp>
      <p:sp>
        <p:nvSpPr>
          <p:cNvPr id="6" name="Slide Number Placeholder 5">
            <a:extLst>
              <a:ext uri="{FF2B5EF4-FFF2-40B4-BE49-F238E27FC236}">
                <a16:creationId xmlns:a16="http://schemas.microsoft.com/office/drawing/2014/main" id="{3A8E70D3-451C-4954-9CEF-3C2A8511EBD5}"/>
              </a:ext>
            </a:extLst>
          </p:cNvPr>
          <p:cNvSpPr>
            <a:spLocks noGrp="1"/>
          </p:cNvSpPr>
          <p:nvPr>
            <p:ph type="sldNum" sz="quarter" idx="12"/>
          </p:nvPr>
        </p:nvSpPr>
        <p:spPr/>
        <p:txBody>
          <a:bodyPr/>
          <a:lstStyle/>
          <a:p>
            <a:fld id="{3A98EE3D-8CD1-4C3F-BD1C-C98C9596463C}" type="slidenum">
              <a:rPr lang="en-US" smtClean="0"/>
              <a:t>3</a:t>
            </a:fld>
            <a:endParaRPr lang="en-US" dirty="0"/>
          </a:p>
        </p:txBody>
      </p:sp>
      <p:sp>
        <p:nvSpPr>
          <p:cNvPr id="10" name="TextBox 9">
            <a:extLst>
              <a:ext uri="{FF2B5EF4-FFF2-40B4-BE49-F238E27FC236}">
                <a16:creationId xmlns:a16="http://schemas.microsoft.com/office/drawing/2014/main" id="{02ADD5C0-3901-4828-8C34-0ED2FD5F13B1}"/>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3920479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D5A83-ABC3-46DE-8063-F1A820D05EBD}"/>
              </a:ext>
            </a:extLst>
          </p:cNvPr>
          <p:cNvSpPr>
            <a:spLocks noGrp="1"/>
          </p:cNvSpPr>
          <p:nvPr>
            <p:ph type="title"/>
          </p:nvPr>
        </p:nvSpPr>
        <p:spPr>
          <a:xfrm>
            <a:off x="949047" y="643466"/>
            <a:ext cx="2771273" cy="5470463"/>
          </a:xfrm>
        </p:spPr>
        <p:txBody>
          <a:bodyPr anchor="ctr">
            <a:normAutofit/>
          </a:bodyPr>
          <a:lstStyle/>
          <a:p>
            <a:r>
              <a:rPr lang="en-GB" altLang="en-US" sz="3600" dirty="0">
                <a:ea typeface="ＭＳ Ｐゴシック" panose="020B0600070205080204" pitchFamily="34" charset="-128"/>
              </a:rPr>
              <a:t>Business Description and History</a:t>
            </a:r>
            <a:endParaRPr lang="en-GB" sz="3600" dirty="0"/>
          </a:p>
        </p:txBody>
      </p:sp>
      <p:cxnSp>
        <p:nvCxnSpPr>
          <p:cNvPr id="19" name="Straight Connector 18">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08FB3F-63EE-4480-B9B2-5DBCDA747EFB}"/>
              </a:ext>
            </a:extLst>
          </p:cNvPr>
          <p:cNvSpPr>
            <a:spLocks noGrp="1"/>
          </p:cNvSpPr>
          <p:nvPr>
            <p:ph idx="1"/>
          </p:nvPr>
        </p:nvSpPr>
        <p:spPr>
          <a:xfrm>
            <a:off x="4428565" y="643466"/>
            <a:ext cx="6818427" cy="5470462"/>
          </a:xfrm>
        </p:spPr>
        <p:txBody>
          <a:bodyPr anchor="ctr">
            <a:normAutofit/>
          </a:bodyPr>
          <a:lstStyle/>
          <a:p>
            <a:pPr marL="201168" lvl="1" indent="0">
              <a:buNone/>
            </a:pPr>
            <a:r>
              <a:rPr lang="en-GB" altLang="en-US" sz="1800" dirty="0">
                <a:latin typeface="Times New Roman" panose="02020603050405020304" pitchFamily="18" charset="0"/>
                <a:cs typeface="Times New Roman" panose="02020603050405020304" pitchFamily="18" charset="0"/>
              </a:rPr>
              <a:t>	</a:t>
            </a:r>
          </a:p>
          <a:p>
            <a:pPr marL="0" indent="0" algn="just">
              <a:lnSpc>
                <a:spcPct val="100000"/>
              </a:lnSpc>
              <a:buNone/>
            </a:pPr>
            <a:r>
              <a:rPr lang="en-GB" sz="1800" dirty="0">
                <a:latin typeface="Times New Roman" panose="02020603050405020304" pitchFamily="18" charset="0"/>
                <a:cs typeface="Times New Roman" panose="02020603050405020304" pitchFamily="18" charset="0"/>
              </a:rPr>
              <a:t>	Based in the United Kingdom, Pro Level Logistics works with our offices and staff in Italy .</a:t>
            </a:r>
          </a:p>
          <a:p>
            <a:pPr marL="0" indent="0" algn="just">
              <a:lnSpc>
                <a:spcPct val="100000"/>
              </a:lnSpc>
              <a:buNone/>
            </a:pPr>
            <a:r>
              <a:rPr lang="en-GB" sz="1800" dirty="0">
                <a:latin typeface="Times New Roman" panose="02020603050405020304" pitchFamily="18" charset="0"/>
                <a:cs typeface="Times New Roman" panose="02020603050405020304" pitchFamily="18" charset="0"/>
              </a:rPr>
              <a:t>	</a:t>
            </a:r>
          </a:p>
          <a:p>
            <a:pPr marL="201168" lvl="1" indent="0" algn="just" fontAlgn="base">
              <a:buNone/>
            </a:pPr>
            <a:r>
              <a:rPr lang="en-GB" sz="1800" dirty="0">
                <a:latin typeface="Times New Roman" panose="02020603050405020304" pitchFamily="18" charset="0"/>
                <a:cs typeface="Times New Roman" panose="02020603050405020304" pitchFamily="18" charset="0"/>
              </a:rPr>
              <a:t>	</a:t>
            </a:r>
            <a:r>
              <a:rPr lang="en-GB" sz="1800" b="0" i="0" dirty="0">
                <a:solidFill>
                  <a:schemeClr val="tx1"/>
                </a:solidFill>
                <a:effectLst/>
                <a:latin typeface="Times New Roman" panose="02020603050405020304" pitchFamily="18" charset="0"/>
                <a:cs typeface="Times New Roman" panose="02020603050405020304" pitchFamily="18" charset="0"/>
              </a:rPr>
              <a:t>This is a company whose main purpose is to achieve general freight transport services, road routes, intern and international transport, both: import &amp; export transit, but also transport of goods on special routes, with a tariff of 3.5pounds + VAT / km. At the same time, the PLL company performs, at the clients' request, the storage of their goods, their processing according to requirements and the preparation for delivery.  For goods to be transported in special regime contracts are negotiated separately. </a:t>
            </a:r>
          </a:p>
          <a:p>
            <a:pPr marL="201168" lvl="1" indent="0" algn="just" fontAlgn="base">
              <a:buNone/>
            </a:pPr>
            <a:r>
              <a:rPr lang="en-GB" sz="1800" dirty="0">
                <a:solidFill>
                  <a:schemeClr val="tx1"/>
                </a:solidFill>
                <a:latin typeface="Times New Roman" panose="02020603050405020304" pitchFamily="18" charset="0"/>
                <a:cs typeface="Times New Roman" panose="02020603050405020304" pitchFamily="18" charset="0"/>
              </a:rPr>
              <a:t>	</a:t>
            </a:r>
            <a:r>
              <a:rPr lang="en-GB" sz="1800" b="0" i="0" dirty="0">
                <a:solidFill>
                  <a:schemeClr val="tx1"/>
                </a:solidFill>
                <a:effectLst/>
                <a:latin typeface="Times New Roman" panose="02020603050405020304" pitchFamily="18" charset="0"/>
                <a:cs typeface="Times New Roman" panose="02020603050405020304" pitchFamily="18" charset="0"/>
              </a:rPr>
              <a:t>The company was founded with the precise goal of becoming one of the top companies on the freight market and logistics in the United Kingdom but not only, with the aim of providing a range various logistics services in a professional manner, offered promptly and permanently adapted to customer requirements.</a:t>
            </a:r>
            <a:r>
              <a:rPr lang="en-GB" sz="1800" dirty="0">
                <a:latin typeface="Times New Roman" panose="02020603050405020304" pitchFamily="18" charset="0"/>
                <a:cs typeface="Times New Roman" panose="02020603050405020304" pitchFamily="18" charset="0"/>
              </a:rPr>
              <a:t>	</a:t>
            </a:r>
            <a:endParaRPr lang="en-GB" sz="2000" dirty="0"/>
          </a:p>
          <a:p>
            <a:endParaRPr lang="en-GB" dirty="0"/>
          </a:p>
        </p:txBody>
      </p:sp>
      <p:sp>
        <p:nvSpPr>
          <p:cNvPr id="6" name="TextBox 5">
            <a:extLst>
              <a:ext uri="{FF2B5EF4-FFF2-40B4-BE49-F238E27FC236}">
                <a16:creationId xmlns:a16="http://schemas.microsoft.com/office/drawing/2014/main" id="{9DF64920-B92F-4DB1-B364-219A9835908C}"/>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238009066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C47CAB-4B95-4A38-BB48-4C836A578F96}"/>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Aim and Objectives</a:t>
            </a:r>
          </a:p>
        </p:txBody>
      </p:sp>
      <p:sp>
        <p:nvSpPr>
          <p:cNvPr id="3" name="Content Placeholder 2">
            <a:extLst>
              <a:ext uri="{FF2B5EF4-FFF2-40B4-BE49-F238E27FC236}">
                <a16:creationId xmlns:a16="http://schemas.microsoft.com/office/drawing/2014/main" id="{47CEE8A7-6A01-438D-B8CA-8B41B3718C1F}"/>
              </a:ext>
            </a:extLst>
          </p:cNvPr>
          <p:cNvSpPr>
            <a:spLocks noGrp="1"/>
          </p:cNvSpPr>
          <p:nvPr>
            <p:ph idx="1"/>
          </p:nvPr>
        </p:nvSpPr>
        <p:spPr>
          <a:xfrm>
            <a:off x="1096963" y="2675694"/>
            <a:ext cx="10058400" cy="3193294"/>
          </a:xfrm>
        </p:spPr>
        <p:txBody>
          <a:bodyPr>
            <a:normAutofit/>
          </a:bodyPr>
          <a:lstStyle/>
          <a:p>
            <a:pPr marL="0" indent="0">
              <a:lnSpc>
                <a:spcPct val="100000"/>
              </a:lnSpc>
              <a:buNone/>
              <a:defRPr/>
            </a:pPr>
            <a:r>
              <a:rPr lang="en-US" sz="1600" dirty="0"/>
              <a:t>	Providing quality service is the primary goal of our logistics company. In order to do this, you need to build a large contact list of freighters in the shipping, rail, air and trucking industries. A strong network is essential. It is a major aspect of the industry to contact and negotiate with these companies on behalf of your clients. Warehouse networks can also prove useful for clients needing warehousing services.</a:t>
            </a:r>
          </a:p>
          <a:p>
            <a:pPr>
              <a:lnSpc>
                <a:spcPct val="100000"/>
              </a:lnSpc>
              <a:defRPr/>
            </a:pPr>
            <a:endParaRPr lang="en-US" sz="1600" dirty="0"/>
          </a:p>
          <a:p>
            <a:pPr marL="285750" indent="-285750">
              <a:lnSpc>
                <a:spcPct val="100000"/>
              </a:lnSpc>
              <a:buFont typeface="Arial" panose="020B0604020202020204" pitchFamily="34" charset="0"/>
              <a:buChar char="•"/>
              <a:defRPr/>
            </a:pPr>
            <a:r>
              <a:rPr lang="en-US" sz="1600" dirty="0"/>
              <a:t>Organizing Freight Contacts ( Exceptional organization is the key to logistics.)</a:t>
            </a:r>
          </a:p>
          <a:p>
            <a:pPr marL="285750" indent="-285750">
              <a:lnSpc>
                <a:spcPct val="100000"/>
              </a:lnSpc>
              <a:buFont typeface="Arial" panose="020B0604020202020204" pitchFamily="34" charset="0"/>
              <a:buChar char="•"/>
              <a:defRPr/>
            </a:pPr>
            <a:r>
              <a:rPr lang="en-US" sz="1600" dirty="0"/>
              <a:t>Building Standardized Contracts (Contracts are critical aspects of logistics operations. Standardizing your contracts for freighters, warehouses and clients is a crucial objective.) </a:t>
            </a:r>
          </a:p>
          <a:p>
            <a:pPr marL="285750" indent="-285750">
              <a:lnSpc>
                <a:spcPct val="100000"/>
              </a:lnSpc>
              <a:buFont typeface="Arial" panose="020B0604020202020204" pitchFamily="34" charset="0"/>
              <a:buChar char="•"/>
              <a:defRPr/>
            </a:pPr>
            <a:r>
              <a:rPr lang="en-US" sz="1600" dirty="0"/>
              <a:t>Customer Service Goal (Happy customers will continue using a logistic service.) </a:t>
            </a:r>
          </a:p>
          <a:p>
            <a:pPr>
              <a:lnSpc>
                <a:spcPct val="100000"/>
              </a:lnSpc>
            </a:pPr>
            <a:endParaRPr lang="en-GB" sz="1600" dirty="0"/>
          </a:p>
        </p:txBody>
      </p:sp>
      <p:sp>
        <p:nvSpPr>
          <p:cNvPr id="33" name="Rectangle 3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82B44FC4-35CC-452E-BC9C-316BA2EEAFF0}"/>
              </a:ext>
            </a:extLst>
          </p:cNvPr>
          <p:cNvSpPr txBox="1"/>
          <p:nvPr/>
        </p:nvSpPr>
        <p:spPr>
          <a:xfrm>
            <a:off x="9543394" y="6048494"/>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2656585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F92E-04D5-44B6-88CC-727488A1B27C}"/>
              </a:ext>
            </a:extLst>
          </p:cNvPr>
          <p:cNvSpPr>
            <a:spLocks noGrp="1"/>
          </p:cNvSpPr>
          <p:nvPr>
            <p:ph type="title"/>
          </p:nvPr>
        </p:nvSpPr>
        <p:spPr>
          <a:xfrm>
            <a:off x="0" y="0"/>
            <a:ext cx="10058400" cy="988906"/>
          </a:xfrm>
        </p:spPr>
        <p:txBody>
          <a:bodyPr/>
          <a:lstStyle/>
          <a:p>
            <a:r>
              <a:rPr lang="en-GB" sz="4800" dirty="0">
                <a:solidFill>
                  <a:schemeClr val="tx1">
                    <a:lumMod val="95000"/>
                    <a:lumOff val="5000"/>
                  </a:schemeClr>
                </a:solidFill>
              </a:rPr>
              <a:t>	Mission and Vision</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713D857F-8AD1-433B-8736-A54E8CB1B75B}"/>
              </a:ext>
            </a:extLst>
          </p:cNvPr>
          <p:cNvSpPr>
            <a:spLocks noGrp="1"/>
          </p:cNvSpPr>
          <p:nvPr>
            <p:ph sz="half" idx="1"/>
          </p:nvPr>
        </p:nvSpPr>
        <p:spPr>
          <a:xfrm>
            <a:off x="0" y="1983937"/>
            <a:ext cx="4639736" cy="1860763"/>
          </a:xfrm>
        </p:spPr>
        <p:txBody>
          <a:bodyPr>
            <a:normAutofit/>
          </a:bodyPr>
          <a:lstStyle/>
          <a:p>
            <a:pPr marL="1271400" lvl="7" indent="0">
              <a:buNone/>
            </a:pPr>
            <a:r>
              <a:rPr lang="en-GB" sz="2800" b="1" dirty="0">
                <a:solidFill>
                  <a:schemeClr val="tx1"/>
                </a:solidFill>
                <a:latin typeface="Times New Roman" panose="02020603050405020304" pitchFamily="18" charset="0"/>
                <a:cs typeface="Times New Roman" panose="02020603050405020304" pitchFamily="18" charset="0"/>
              </a:rPr>
              <a:t>OUR VISION  </a:t>
            </a:r>
          </a:p>
          <a:p>
            <a:pPr marL="1271400" lvl="7" indent="0">
              <a:buNone/>
            </a:pPr>
            <a:r>
              <a:rPr lang="en-GB" sz="1800" dirty="0">
                <a:solidFill>
                  <a:schemeClr val="tx1"/>
                </a:solidFill>
                <a:latin typeface="Times New Roman" panose="02020603050405020304" pitchFamily="18" charset="0"/>
                <a:cs typeface="Times New Roman" panose="02020603050405020304" pitchFamily="18" charset="0"/>
              </a:rPr>
              <a:t>Connecting people, businesses and communities to a better future, through logistics. </a:t>
            </a:r>
          </a:p>
        </p:txBody>
      </p:sp>
      <p:sp>
        <p:nvSpPr>
          <p:cNvPr id="4" name="Content Placeholder 3">
            <a:extLst>
              <a:ext uri="{FF2B5EF4-FFF2-40B4-BE49-F238E27FC236}">
                <a16:creationId xmlns:a16="http://schemas.microsoft.com/office/drawing/2014/main" id="{94DDCA6A-42D9-4583-BBFF-EE9D0B102757}"/>
              </a:ext>
            </a:extLst>
          </p:cNvPr>
          <p:cNvSpPr>
            <a:spLocks noGrp="1"/>
          </p:cNvSpPr>
          <p:nvPr>
            <p:ph sz="half" idx="2"/>
          </p:nvPr>
        </p:nvSpPr>
        <p:spPr>
          <a:xfrm>
            <a:off x="6515944" y="2046394"/>
            <a:ext cx="5123606" cy="3822700"/>
          </a:xfrm>
        </p:spPr>
        <p:txBody>
          <a:bodyPr>
            <a:normAutofit/>
          </a:bodyPr>
          <a:lstStyle/>
          <a:p>
            <a:pPr algn="ctr"/>
            <a:r>
              <a:rPr lang="en-GB" sz="2800" b="1" dirty="0">
                <a:solidFill>
                  <a:schemeClr val="tx1"/>
                </a:solidFill>
                <a:latin typeface="Times New Roman" panose="02020603050405020304" pitchFamily="18" charset="0"/>
                <a:cs typeface="Times New Roman" panose="02020603050405020304" pitchFamily="18" charset="0"/>
              </a:rPr>
              <a:t>OUR MISSION</a:t>
            </a:r>
          </a:p>
          <a:p>
            <a:r>
              <a:rPr lang="en-GB" sz="1800" dirty="0">
                <a:solidFill>
                  <a:schemeClr val="tx1"/>
                </a:solidFill>
                <a:latin typeface="Times New Roman" panose="02020603050405020304" pitchFamily="18" charset="0"/>
                <a:cs typeface="Times New Roman" panose="02020603050405020304" pitchFamily="18" charset="0"/>
              </a:rPr>
              <a:t>To become the world’s preferred supply chain logistics company- applying insight, service quality and innovation to create sustainable growth for business and society. </a:t>
            </a:r>
          </a:p>
          <a:p>
            <a:pPr algn="ct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5C967436-9280-4DC5-A23E-AFA58351D1BF}"/>
              </a:ext>
            </a:extLst>
          </p:cNvPr>
          <p:cNvSpPr txBox="1"/>
          <p:nvPr/>
        </p:nvSpPr>
        <p:spPr>
          <a:xfrm>
            <a:off x="0" y="988906"/>
            <a:ext cx="10715625" cy="646331"/>
          </a:xfrm>
          <a:prstGeom prst="rect">
            <a:avLst/>
          </a:prstGeom>
          <a:noFill/>
        </p:spPr>
        <p:txBody>
          <a:bodyPr wrap="square" rtlCol="0">
            <a:spAutoFit/>
          </a:bodyPr>
          <a:lstStyle/>
          <a:p>
            <a:r>
              <a:rPr lang="en-GB" dirty="0"/>
              <a:t>	As a business, we are always looking to improve the way we work and the value we deliver.  To help 	us to do that we had defined our VISION, MISSION and VALUES- </a:t>
            </a:r>
          </a:p>
        </p:txBody>
      </p:sp>
      <p:graphicFrame>
        <p:nvGraphicFramePr>
          <p:cNvPr id="14" name="TextBox 11">
            <a:extLst>
              <a:ext uri="{FF2B5EF4-FFF2-40B4-BE49-F238E27FC236}">
                <a16:creationId xmlns:a16="http://schemas.microsoft.com/office/drawing/2014/main" id="{8D833F01-3707-4649-B488-D478A2DFB428}"/>
              </a:ext>
            </a:extLst>
          </p:cNvPr>
          <p:cNvGraphicFramePr/>
          <p:nvPr>
            <p:extLst>
              <p:ext uri="{D42A27DB-BD31-4B8C-83A1-F6EECF244321}">
                <p14:modId xmlns:p14="http://schemas.microsoft.com/office/powerpoint/2010/main" val="4156307504"/>
              </p:ext>
            </p:extLst>
          </p:nvPr>
        </p:nvGraphicFramePr>
        <p:xfrm>
          <a:off x="747395" y="2702560"/>
          <a:ext cx="10715625" cy="45038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422E6779-22FB-4DDC-8C66-FF13979C0CB2}"/>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1740149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7">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C6E095-5B00-44BD-8860-750D9DACDD94}"/>
              </a:ext>
            </a:extLst>
          </p:cNvPr>
          <p:cNvSpPr>
            <a:spLocks noGrp="1"/>
          </p:cNvSpPr>
          <p:nvPr>
            <p:ph type="title"/>
          </p:nvPr>
        </p:nvSpPr>
        <p:spPr>
          <a:xfrm>
            <a:off x="1192696" y="665922"/>
            <a:ext cx="9800886" cy="1071438"/>
          </a:xfrm>
        </p:spPr>
        <p:txBody>
          <a:bodyPr>
            <a:normAutofit/>
          </a:bodyPr>
          <a:lstStyle/>
          <a:p>
            <a:r>
              <a:rPr lang="en-GB" sz="4000">
                <a:solidFill>
                  <a:srgbClr val="FFFFFF"/>
                </a:solidFill>
              </a:rPr>
              <a:t>Business Structure</a:t>
            </a:r>
          </a:p>
        </p:txBody>
      </p:sp>
      <p:cxnSp>
        <p:nvCxnSpPr>
          <p:cNvPr id="29"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7D3E9906-3F65-4534-85F6-B66F214B4976}"/>
              </a:ext>
            </a:extLst>
          </p:cNvPr>
          <p:cNvSpPr/>
          <p:nvPr/>
        </p:nvSpPr>
        <p:spPr>
          <a:xfrm>
            <a:off x="5210175" y="2011837"/>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GENERAL DIRECTOR</a:t>
            </a:r>
          </a:p>
        </p:txBody>
      </p:sp>
      <p:sp>
        <p:nvSpPr>
          <p:cNvPr id="22" name="Rectangle 21">
            <a:extLst>
              <a:ext uri="{FF2B5EF4-FFF2-40B4-BE49-F238E27FC236}">
                <a16:creationId xmlns:a16="http://schemas.microsoft.com/office/drawing/2014/main" id="{34874ED6-665D-49FF-A3C9-279F73E3A6BA}"/>
              </a:ext>
            </a:extLst>
          </p:cNvPr>
          <p:cNvSpPr/>
          <p:nvPr/>
        </p:nvSpPr>
        <p:spPr>
          <a:xfrm>
            <a:off x="1297789" y="3437227"/>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ACCOUNTANT</a:t>
            </a:r>
            <a:endParaRPr lang="en-GB" dirty="0"/>
          </a:p>
        </p:txBody>
      </p:sp>
      <p:sp>
        <p:nvSpPr>
          <p:cNvPr id="23" name="Rectangle 22">
            <a:extLst>
              <a:ext uri="{FF2B5EF4-FFF2-40B4-BE49-F238E27FC236}">
                <a16:creationId xmlns:a16="http://schemas.microsoft.com/office/drawing/2014/main" id="{F31B9253-E852-4ACF-ABDF-7B135853232B}"/>
              </a:ext>
            </a:extLst>
          </p:cNvPr>
          <p:cNvSpPr/>
          <p:nvPr/>
        </p:nvSpPr>
        <p:spPr>
          <a:xfrm>
            <a:off x="4076700" y="3435323"/>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TRANSPORT MANAGER</a:t>
            </a:r>
          </a:p>
        </p:txBody>
      </p:sp>
      <p:sp>
        <p:nvSpPr>
          <p:cNvPr id="24" name="Rectangle 23">
            <a:extLst>
              <a:ext uri="{FF2B5EF4-FFF2-40B4-BE49-F238E27FC236}">
                <a16:creationId xmlns:a16="http://schemas.microsoft.com/office/drawing/2014/main" id="{F6749321-40EE-4C84-99C5-82D7674774EA}"/>
              </a:ext>
            </a:extLst>
          </p:cNvPr>
          <p:cNvSpPr/>
          <p:nvPr/>
        </p:nvSpPr>
        <p:spPr>
          <a:xfrm>
            <a:off x="6813578" y="3445369"/>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HUMAN RESOURCES MANAGER</a:t>
            </a:r>
          </a:p>
        </p:txBody>
      </p:sp>
      <p:sp>
        <p:nvSpPr>
          <p:cNvPr id="25" name="Rectangle 24">
            <a:extLst>
              <a:ext uri="{FF2B5EF4-FFF2-40B4-BE49-F238E27FC236}">
                <a16:creationId xmlns:a16="http://schemas.microsoft.com/office/drawing/2014/main" id="{2F0A586B-38ED-4575-9211-94D2CA55334F}"/>
              </a:ext>
            </a:extLst>
          </p:cNvPr>
          <p:cNvSpPr/>
          <p:nvPr/>
        </p:nvSpPr>
        <p:spPr>
          <a:xfrm>
            <a:off x="1297789" y="4963707"/>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DRIVERS</a:t>
            </a:r>
          </a:p>
        </p:txBody>
      </p:sp>
      <p:sp>
        <p:nvSpPr>
          <p:cNvPr id="32" name="Rectangle 31">
            <a:extLst>
              <a:ext uri="{FF2B5EF4-FFF2-40B4-BE49-F238E27FC236}">
                <a16:creationId xmlns:a16="http://schemas.microsoft.com/office/drawing/2014/main" id="{9E22E6FD-EFE9-4B68-9D59-6A9AE046EFD2}"/>
              </a:ext>
            </a:extLst>
          </p:cNvPr>
          <p:cNvSpPr/>
          <p:nvPr/>
        </p:nvSpPr>
        <p:spPr>
          <a:xfrm>
            <a:off x="4248150" y="5003626"/>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CUSTOMER SUPPORT</a:t>
            </a:r>
          </a:p>
        </p:txBody>
      </p:sp>
      <p:sp>
        <p:nvSpPr>
          <p:cNvPr id="33" name="Rectangle 32">
            <a:extLst>
              <a:ext uri="{FF2B5EF4-FFF2-40B4-BE49-F238E27FC236}">
                <a16:creationId xmlns:a16="http://schemas.microsoft.com/office/drawing/2014/main" id="{3ED38028-8BC0-4388-9419-1DEECC244F8A}"/>
              </a:ext>
            </a:extLst>
          </p:cNvPr>
          <p:cNvSpPr/>
          <p:nvPr/>
        </p:nvSpPr>
        <p:spPr>
          <a:xfrm>
            <a:off x="9456353" y="5223787"/>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WAREHOUSE OPERATIVES</a:t>
            </a:r>
          </a:p>
        </p:txBody>
      </p:sp>
      <p:cxnSp>
        <p:nvCxnSpPr>
          <p:cNvPr id="26" name="Straight Arrow Connector 25">
            <a:extLst>
              <a:ext uri="{FF2B5EF4-FFF2-40B4-BE49-F238E27FC236}">
                <a16:creationId xmlns:a16="http://schemas.microsoft.com/office/drawing/2014/main" id="{35EEA22F-23DA-407A-9565-32F9940A06DA}"/>
              </a:ext>
            </a:extLst>
          </p:cNvPr>
          <p:cNvCxnSpPr>
            <a:cxnSpLocks/>
          </p:cNvCxnSpPr>
          <p:nvPr/>
        </p:nvCxnSpPr>
        <p:spPr>
          <a:xfrm>
            <a:off x="5252676" y="2828620"/>
            <a:ext cx="0" cy="636997"/>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36" name="Straight Arrow Connector 35">
            <a:extLst>
              <a:ext uri="{FF2B5EF4-FFF2-40B4-BE49-F238E27FC236}">
                <a16:creationId xmlns:a16="http://schemas.microsoft.com/office/drawing/2014/main" id="{F927A8DB-3DAF-439C-AC92-4A667B1EEF01}"/>
              </a:ext>
            </a:extLst>
          </p:cNvPr>
          <p:cNvCxnSpPr>
            <a:cxnSpLocks/>
          </p:cNvCxnSpPr>
          <p:nvPr/>
        </p:nvCxnSpPr>
        <p:spPr>
          <a:xfrm>
            <a:off x="7477125" y="2828620"/>
            <a:ext cx="0" cy="708469"/>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39" name="Rectangle 38">
            <a:extLst>
              <a:ext uri="{FF2B5EF4-FFF2-40B4-BE49-F238E27FC236}">
                <a16:creationId xmlns:a16="http://schemas.microsoft.com/office/drawing/2014/main" id="{272863C3-3267-4644-AFD4-AEDAB0F1404B}"/>
              </a:ext>
            </a:extLst>
          </p:cNvPr>
          <p:cNvSpPr/>
          <p:nvPr/>
        </p:nvSpPr>
        <p:spPr>
          <a:xfrm>
            <a:off x="9450789" y="3465617"/>
            <a:ext cx="2266950" cy="781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WAREHOUSE MANAGER</a:t>
            </a:r>
          </a:p>
        </p:txBody>
      </p:sp>
      <p:cxnSp>
        <p:nvCxnSpPr>
          <p:cNvPr id="43" name="Straight Arrow Connector 42">
            <a:extLst>
              <a:ext uri="{FF2B5EF4-FFF2-40B4-BE49-F238E27FC236}">
                <a16:creationId xmlns:a16="http://schemas.microsoft.com/office/drawing/2014/main" id="{1A128574-44AE-4976-8399-338380C73DF3}"/>
              </a:ext>
            </a:extLst>
          </p:cNvPr>
          <p:cNvCxnSpPr>
            <a:stCxn id="39" idx="2"/>
            <a:endCxn id="33" idx="0"/>
          </p:cNvCxnSpPr>
          <p:nvPr/>
        </p:nvCxnSpPr>
        <p:spPr>
          <a:xfrm>
            <a:off x="10584264" y="4246665"/>
            <a:ext cx="5564" cy="977122"/>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62" name="Connector: Elbow 61">
            <a:extLst>
              <a:ext uri="{FF2B5EF4-FFF2-40B4-BE49-F238E27FC236}">
                <a16:creationId xmlns:a16="http://schemas.microsoft.com/office/drawing/2014/main" id="{A588E621-AFAB-4000-9E02-48FF243AEB12}"/>
              </a:ext>
            </a:extLst>
          </p:cNvPr>
          <p:cNvCxnSpPr>
            <a:stCxn id="17" idx="3"/>
            <a:endCxn id="39" idx="0"/>
          </p:cNvCxnSpPr>
          <p:nvPr/>
        </p:nvCxnSpPr>
        <p:spPr>
          <a:xfrm>
            <a:off x="7477125" y="2402361"/>
            <a:ext cx="3107139" cy="1063256"/>
          </a:xfrm>
          <a:prstGeom prst="bentConnector2">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64" name="Connector: Elbow 63">
            <a:extLst>
              <a:ext uri="{FF2B5EF4-FFF2-40B4-BE49-F238E27FC236}">
                <a16:creationId xmlns:a16="http://schemas.microsoft.com/office/drawing/2014/main" id="{5125F3E4-177D-48FA-80E7-A10093AB4914}"/>
              </a:ext>
            </a:extLst>
          </p:cNvPr>
          <p:cNvCxnSpPr>
            <a:cxnSpLocks/>
            <a:endCxn id="22" idx="0"/>
          </p:cNvCxnSpPr>
          <p:nvPr/>
        </p:nvCxnSpPr>
        <p:spPr>
          <a:xfrm rot="10800000" flipV="1">
            <a:off x="2431265" y="2457675"/>
            <a:ext cx="2802361" cy="979552"/>
          </a:xfrm>
          <a:prstGeom prst="bentConnector2">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72" name="Connector: Elbow 71">
            <a:extLst>
              <a:ext uri="{FF2B5EF4-FFF2-40B4-BE49-F238E27FC236}">
                <a16:creationId xmlns:a16="http://schemas.microsoft.com/office/drawing/2014/main" id="{3F72B27D-20D0-49D9-B791-B7073F6A9782}"/>
              </a:ext>
            </a:extLst>
          </p:cNvPr>
          <p:cNvCxnSpPr>
            <a:cxnSpLocks/>
            <a:stCxn id="23" idx="2"/>
            <a:endCxn id="25" idx="0"/>
          </p:cNvCxnSpPr>
          <p:nvPr/>
        </p:nvCxnSpPr>
        <p:spPr>
          <a:xfrm rot="5400000">
            <a:off x="3447052" y="3200584"/>
            <a:ext cx="747336" cy="2778911"/>
          </a:xfrm>
          <a:prstGeom prst="bentConnector3">
            <a:avLst>
              <a:gd name="adj1" fmla="val 50000"/>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77" name="Connector: Elbow 76">
            <a:extLst>
              <a:ext uri="{FF2B5EF4-FFF2-40B4-BE49-F238E27FC236}">
                <a16:creationId xmlns:a16="http://schemas.microsoft.com/office/drawing/2014/main" id="{538F90F7-8BC5-4D58-953F-7EBF81BD103C}"/>
              </a:ext>
            </a:extLst>
          </p:cNvPr>
          <p:cNvCxnSpPr>
            <a:cxnSpLocks/>
            <a:stCxn id="23" idx="2"/>
          </p:cNvCxnSpPr>
          <p:nvPr/>
        </p:nvCxnSpPr>
        <p:spPr>
          <a:xfrm rot="5400000">
            <a:off x="4814962" y="4608412"/>
            <a:ext cx="787255" cy="3172"/>
          </a:xfrm>
          <a:prstGeom prst="bentConnector3">
            <a:avLst/>
          </a:prstGeom>
          <a:ln>
            <a:tailEnd type="triangle"/>
          </a:ln>
        </p:spPr>
        <p:style>
          <a:lnRef idx="3">
            <a:schemeClr val="accent1"/>
          </a:lnRef>
          <a:fillRef idx="0">
            <a:schemeClr val="accent1"/>
          </a:fillRef>
          <a:effectRef idx="2">
            <a:schemeClr val="accent1"/>
          </a:effectRef>
          <a:fontRef idx="minor">
            <a:schemeClr val="tx1"/>
          </a:fontRef>
        </p:style>
      </p:cxnSp>
      <p:sp>
        <p:nvSpPr>
          <p:cNvPr id="31" name="TextBox 30">
            <a:extLst>
              <a:ext uri="{FF2B5EF4-FFF2-40B4-BE49-F238E27FC236}">
                <a16:creationId xmlns:a16="http://schemas.microsoft.com/office/drawing/2014/main" id="{A8E83DD9-4A7D-4CD7-9F63-FDE608ED52AF}"/>
              </a:ext>
            </a:extLst>
          </p:cNvPr>
          <p:cNvSpPr txBox="1"/>
          <p:nvPr/>
        </p:nvSpPr>
        <p:spPr>
          <a:xfrm>
            <a:off x="9196552" y="6172200"/>
            <a:ext cx="2112579" cy="369332"/>
          </a:xfrm>
          <a:prstGeom prst="rect">
            <a:avLst/>
          </a:prstGeom>
          <a:noFill/>
        </p:spPr>
        <p:txBody>
          <a:bodyPr wrap="square" rtlCol="0">
            <a:spAutoFit/>
          </a:bodyPr>
          <a:lstStyle/>
          <a:p>
            <a:r>
              <a:rPr lang="en-GB" dirty="0">
                <a:solidFill>
                  <a:schemeClr val="bg1">
                    <a:lumMod val="95000"/>
                  </a:schemeClr>
                </a:solidFill>
              </a:rPr>
              <a:t>Made by Alina</a:t>
            </a:r>
          </a:p>
        </p:txBody>
      </p:sp>
    </p:spTree>
    <p:extLst>
      <p:ext uri="{BB962C8B-B14F-4D97-AF65-F5344CB8AC3E}">
        <p14:creationId xmlns:p14="http://schemas.microsoft.com/office/powerpoint/2010/main" val="428462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17">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2D98CE-D440-4BE5-BCA8-ACDC1751C795}"/>
              </a:ext>
            </a:extLst>
          </p:cNvPr>
          <p:cNvSpPr>
            <a:spLocks noGrp="1"/>
          </p:cNvSpPr>
          <p:nvPr>
            <p:ph type="title"/>
          </p:nvPr>
        </p:nvSpPr>
        <p:spPr>
          <a:xfrm>
            <a:off x="858749" y="963997"/>
            <a:ext cx="3787457" cy="4938361"/>
          </a:xfrm>
        </p:spPr>
        <p:txBody>
          <a:bodyPr anchor="ctr">
            <a:normAutofit/>
          </a:bodyPr>
          <a:lstStyle/>
          <a:p>
            <a:pPr algn="r"/>
            <a:r>
              <a:rPr lang="en-GB" altLang="en-US" dirty="0">
                <a:ea typeface="ＭＳ Ｐゴシック" panose="020B0600070205080204" pitchFamily="34" charset="-128"/>
              </a:rPr>
              <a:t>Service Description</a:t>
            </a:r>
            <a:endParaRPr lang="en-GB" dirty="0"/>
          </a:p>
        </p:txBody>
      </p:sp>
      <p:cxnSp>
        <p:nvCxnSpPr>
          <p:cNvPr id="34" name="Straight Connector 19">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75F75FB-2401-4B3E-86C3-3DE94AEECCA0}"/>
              </a:ext>
            </a:extLst>
          </p:cNvPr>
          <p:cNvSpPr txBox="1"/>
          <p:nvPr/>
        </p:nvSpPr>
        <p:spPr>
          <a:xfrm>
            <a:off x="5182770" y="1537970"/>
            <a:ext cx="6339711" cy="3847207"/>
          </a:xfrm>
          <a:prstGeom prst="rect">
            <a:avLst/>
          </a:prstGeom>
          <a:noFill/>
        </p:spPr>
        <p:txBody>
          <a:bodyPr wrap="square" rtlCol="0">
            <a:spAutoFit/>
          </a:bodyPr>
          <a:lstStyle/>
          <a:p>
            <a:pPr marL="514350" indent="-514350">
              <a:buFont typeface="+mj-lt"/>
              <a:buAutoNum type="romanUcPeriod"/>
            </a:pPr>
            <a:r>
              <a:rPr lang="en-GB" b="1" i="0" cap="none" dirty="0">
                <a:solidFill>
                  <a:srgbClr val="000000"/>
                </a:solidFill>
                <a:effectLst/>
                <a:latin typeface="Times New Roman" panose="02020603050405020304" pitchFamily="18" charset="0"/>
                <a:cs typeface="Times New Roman" panose="02020603050405020304" pitchFamily="18" charset="0"/>
              </a:rPr>
              <a:t>INBOUND YOUR INVENTORY FROM FACTORY TO WAREHOUSE:  </a:t>
            </a:r>
          </a:p>
          <a:p>
            <a:pPr marL="514350" indent="-514350">
              <a:buFont typeface="+mj-lt"/>
              <a:buAutoNum type="romanUcPeriod"/>
            </a:pPr>
            <a:endParaRPr lang="en-GB" b="1" dirty="0">
              <a:solidFill>
                <a:srgbClr val="000000"/>
              </a:solidFill>
              <a:latin typeface="Times New Roman" panose="02020603050405020304" pitchFamily="18" charset="0"/>
              <a:cs typeface="Times New Roman" panose="02020603050405020304" pitchFamily="18" charset="0"/>
            </a:endParaRPr>
          </a:p>
          <a:p>
            <a:pPr marL="514350" indent="-514350">
              <a:buFont typeface="+mj-lt"/>
              <a:buAutoNum type="romanUcPeriod"/>
            </a:pPr>
            <a:endParaRPr lang="en-GB" b="1" i="0" cap="none" dirty="0">
              <a:solidFill>
                <a:srgbClr val="000000"/>
              </a:solidFill>
              <a:effectLst/>
              <a:latin typeface="Times New Roman" panose="02020603050405020304" pitchFamily="18" charset="0"/>
              <a:cs typeface="Times New Roman" panose="02020603050405020304" pitchFamily="18" charset="0"/>
            </a:endParaRPr>
          </a:p>
          <a:p>
            <a:pPr marL="514350" indent="-514350">
              <a:buFont typeface="+mj-lt"/>
              <a:buAutoNum type="romanUcPeriod"/>
            </a:pPr>
            <a:r>
              <a:rPr lang="en-GB" sz="2000" b="1" i="0" dirty="0">
                <a:solidFill>
                  <a:srgbClr val="000000"/>
                </a:solidFill>
                <a:effectLst/>
                <a:latin typeface="Times New Roman" panose="02020603050405020304" pitchFamily="18" charset="0"/>
                <a:cs typeface="Times New Roman" panose="02020603050405020304" pitchFamily="18" charset="0"/>
              </a:rPr>
              <a:t>STORAGE IN PLL-WAREHOUSE</a:t>
            </a:r>
          </a:p>
          <a:p>
            <a:pPr marL="514350" indent="-514350">
              <a:buFont typeface="+mj-lt"/>
              <a:buAutoNum type="romanUcPeriod"/>
            </a:pPr>
            <a:endParaRPr lang="en-GB" sz="2000" b="1" dirty="0">
              <a:solidFill>
                <a:srgbClr val="000000"/>
              </a:solidFill>
              <a:latin typeface="Times New Roman" panose="02020603050405020304" pitchFamily="18" charset="0"/>
              <a:cs typeface="Times New Roman" panose="02020603050405020304" pitchFamily="18" charset="0"/>
            </a:endParaRPr>
          </a:p>
          <a:p>
            <a:pPr marL="514350" indent="-514350">
              <a:buFont typeface="+mj-lt"/>
              <a:buAutoNum type="romanUcPeriod"/>
            </a:pPr>
            <a:endParaRPr lang="en-GB" sz="2000" b="1" i="0" dirty="0">
              <a:solidFill>
                <a:srgbClr val="000000"/>
              </a:solidFill>
              <a:effectLst/>
              <a:latin typeface="Times New Roman" panose="02020603050405020304" pitchFamily="18" charset="0"/>
              <a:cs typeface="Times New Roman" panose="02020603050405020304" pitchFamily="18" charset="0"/>
            </a:endParaRPr>
          </a:p>
          <a:p>
            <a:pPr marL="514350" indent="-514350">
              <a:buFont typeface="+mj-lt"/>
              <a:buAutoNum type="romanUcPeriod"/>
            </a:pPr>
            <a:endParaRPr lang="en-GB" sz="2000" b="1" dirty="0">
              <a:solidFill>
                <a:srgbClr val="000000"/>
              </a:solidFill>
              <a:latin typeface="Times New Roman" panose="02020603050405020304" pitchFamily="18" charset="0"/>
              <a:cs typeface="Times New Roman" panose="02020603050405020304" pitchFamily="18" charset="0"/>
            </a:endParaRPr>
          </a:p>
          <a:p>
            <a:pPr marL="514350" indent="-514350">
              <a:buFont typeface="+mj-lt"/>
              <a:buAutoNum type="romanUcPeriod"/>
            </a:pPr>
            <a:endParaRPr lang="en-GB" sz="2000" b="1" i="0" dirty="0">
              <a:solidFill>
                <a:srgbClr val="000000"/>
              </a:solidFill>
              <a:effectLst/>
              <a:latin typeface="Times New Roman" panose="02020603050405020304" pitchFamily="18" charset="0"/>
              <a:cs typeface="Times New Roman" panose="02020603050405020304" pitchFamily="18" charset="0"/>
            </a:endParaRPr>
          </a:p>
          <a:p>
            <a:pPr marL="514350" indent="-514350">
              <a:buFont typeface="+mj-lt"/>
              <a:buAutoNum type="romanUcPeriod"/>
            </a:pPr>
            <a:r>
              <a:rPr lang="en-GB" b="1" i="0" dirty="0">
                <a:solidFill>
                  <a:srgbClr val="000000"/>
                </a:solidFill>
                <a:effectLst/>
                <a:latin typeface="Times New Roman" panose="02020603050405020304" pitchFamily="18" charset="0"/>
                <a:cs typeface="Times New Roman" panose="02020603050405020304" pitchFamily="18" charset="0"/>
              </a:rPr>
              <a:t>PICK PACK &amp; SHIP	</a:t>
            </a:r>
            <a:endParaRPr lang="en-GB" b="1" dirty="0">
              <a:solidFill>
                <a:srgbClr val="000000"/>
              </a:solidFill>
              <a:latin typeface="Times New Roman" panose="02020603050405020304" pitchFamily="18" charset="0"/>
              <a:cs typeface="Times New Roman" panose="02020603050405020304" pitchFamily="18" charset="0"/>
            </a:endParaRPr>
          </a:p>
          <a:p>
            <a:pPr marL="514350" indent="-514350">
              <a:buFont typeface="+mj-lt"/>
              <a:buAutoNum type="romanUcPeriod"/>
            </a:pPr>
            <a:endParaRPr lang="en-GB" b="1" i="0" dirty="0">
              <a:solidFill>
                <a:srgbClr val="000000"/>
              </a:solidFill>
              <a:effectLst/>
              <a:latin typeface="Times New Roman" panose="02020603050405020304" pitchFamily="18" charset="0"/>
              <a:cs typeface="Times New Roman" panose="02020603050405020304" pitchFamily="18" charset="0"/>
            </a:endParaRPr>
          </a:p>
          <a:p>
            <a:pPr marL="514350" indent="-514350">
              <a:buFont typeface="+mj-lt"/>
              <a:buAutoNum type="romanUcPeriod"/>
            </a:pPr>
            <a:r>
              <a:rPr lang="en-GB" b="1" dirty="0">
                <a:solidFill>
                  <a:srgbClr val="000000"/>
                </a:solidFill>
                <a:latin typeface="Times New Roman" panose="02020603050405020304" pitchFamily="18" charset="0"/>
                <a:cs typeface="Times New Roman" panose="02020603050405020304" pitchFamily="18" charset="0"/>
              </a:rPr>
              <a:t>LAST MILE DELIVERY TO United Kingdom and UE</a:t>
            </a:r>
            <a:endParaRPr lang="en-GB" dirty="0">
              <a:solidFill>
                <a:srgbClr val="000000"/>
              </a:solidFill>
              <a:latin typeface="Times New Roman" panose="02020603050405020304" pitchFamily="18"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368628E7-DDCA-4F1E-88C9-59B809840D74}"/>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207022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8587B-71B4-44BF-9BF3-EAE73B4DC188}"/>
              </a:ext>
            </a:extLst>
          </p:cNvPr>
          <p:cNvSpPr>
            <a:spLocks noGrp="1"/>
          </p:cNvSpPr>
          <p:nvPr>
            <p:ph type="title"/>
          </p:nvPr>
        </p:nvSpPr>
        <p:spPr>
          <a:xfrm>
            <a:off x="643467" y="516835"/>
            <a:ext cx="3448259" cy="1666501"/>
          </a:xfrm>
        </p:spPr>
        <p:txBody>
          <a:bodyPr vert="horz" lIns="91440" tIns="45720" rIns="91440" bIns="45720" rtlCol="0" anchor="b">
            <a:normAutofit/>
          </a:bodyPr>
          <a:lstStyle/>
          <a:p>
            <a:r>
              <a:rPr lang="en-US" altLang="en-US" sz="3700">
                <a:solidFill>
                  <a:srgbClr val="FFFFFF"/>
                </a:solidFill>
              </a:rPr>
              <a:t>Marketing Analysis and Trends </a:t>
            </a:r>
            <a:endParaRPr lang="en-US" sz="3700">
              <a:solidFill>
                <a:srgbClr val="FFFFFF"/>
              </a:solidFill>
            </a:endParaRPr>
          </a:p>
        </p:txBody>
      </p:sp>
      <p:cxnSp>
        <p:nvCxnSpPr>
          <p:cNvPr id="101" name="Straight Connector 10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FA44204-0201-4A06-83CD-7807EB48803D}"/>
              </a:ext>
            </a:extLst>
          </p:cNvPr>
          <p:cNvSpPr txBox="1"/>
          <p:nvPr/>
        </p:nvSpPr>
        <p:spPr>
          <a:xfrm>
            <a:off x="643466" y="2820744"/>
            <a:ext cx="3448259" cy="3288011"/>
          </a:xfrm>
          <a:prstGeom prst="rect">
            <a:avLst/>
          </a:prstGeom>
        </p:spPr>
        <p:txBody>
          <a:bodyPr vert="horz" lIns="0" tIns="45720" rIns="0" bIns="45720" rtlCol="0">
            <a:normAutofit fontScale="85000" lnSpcReduction="20000"/>
          </a:bodyPr>
          <a:lstStyle/>
          <a:p>
            <a:r>
              <a:rPr lang="en-GB" sz="2400" dirty="0">
                <a:solidFill>
                  <a:schemeClr val="tx1"/>
                </a:solidFill>
              </a:rPr>
              <a:t>	PRO LEVEL LOGISTICS 's main competitors are all commercial companies intern and international transport, courier, logistics in the main industrial sectors of economy.</a:t>
            </a:r>
          </a:p>
          <a:p>
            <a:endParaRPr lang="en-GB" sz="2400" dirty="0">
              <a:solidFill>
                <a:schemeClr val="tx1"/>
              </a:solidFill>
            </a:endParaRPr>
          </a:p>
          <a:p>
            <a:r>
              <a:rPr lang="en-GB" sz="2400" dirty="0">
                <a:solidFill>
                  <a:schemeClr val="tx1"/>
                </a:solidFill>
              </a:rPr>
              <a:t>	At the marketing level, the company promotes its services through its own website, but also on other profile sites / transport exchange.</a:t>
            </a:r>
          </a:p>
        </p:txBody>
      </p:sp>
      <p:pic>
        <p:nvPicPr>
          <p:cNvPr id="22" name="Picture 4" descr="Graphs on a display with reflection of office">
            <a:extLst>
              <a:ext uri="{FF2B5EF4-FFF2-40B4-BE49-F238E27FC236}">
                <a16:creationId xmlns:a16="http://schemas.microsoft.com/office/drawing/2014/main" id="{F514955E-60F6-4C75-9019-DA7B9F083246}"/>
              </a:ext>
            </a:extLst>
          </p:cNvPr>
          <p:cNvPicPr>
            <a:picLocks noChangeAspect="1"/>
          </p:cNvPicPr>
          <p:nvPr/>
        </p:nvPicPr>
        <p:blipFill rotWithShape="1">
          <a:blip r:embed="rId2"/>
          <a:srcRect l="5653" r="20980" b="-1"/>
          <a:stretch/>
        </p:blipFill>
        <p:spPr>
          <a:xfrm>
            <a:off x="4654296" y="10"/>
            <a:ext cx="7537703" cy="6857990"/>
          </a:xfrm>
          <a:prstGeom prst="rect">
            <a:avLst/>
          </a:prstGeom>
        </p:spPr>
      </p:pic>
      <p:sp>
        <p:nvSpPr>
          <p:cNvPr id="7" name="TextBox 6">
            <a:extLst>
              <a:ext uri="{FF2B5EF4-FFF2-40B4-BE49-F238E27FC236}">
                <a16:creationId xmlns:a16="http://schemas.microsoft.com/office/drawing/2014/main" id="{F2E2B7C1-6926-41A3-909E-8403B3B6332E}"/>
              </a:ext>
            </a:extLst>
          </p:cNvPr>
          <p:cNvSpPr txBox="1"/>
          <p:nvPr/>
        </p:nvSpPr>
        <p:spPr>
          <a:xfrm>
            <a:off x="10300138" y="6488658"/>
            <a:ext cx="2112579" cy="369332"/>
          </a:xfrm>
          <a:prstGeom prst="rect">
            <a:avLst/>
          </a:prstGeom>
          <a:noFill/>
        </p:spPr>
        <p:txBody>
          <a:bodyPr wrap="square" rtlCol="0">
            <a:spAutoFit/>
          </a:bodyPr>
          <a:lstStyle/>
          <a:p>
            <a:r>
              <a:rPr lang="en-GB" dirty="0">
                <a:solidFill>
                  <a:schemeClr val="bg1"/>
                </a:solidFill>
              </a:rPr>
              <a:t>Made by Alina</a:t>
            </a:r>
          </a:p>
        </p:txBody>
      </p:sp>
    </p:spTree>
    <p:extLst>
      <p:ext uri="{BB962C8B-B14F-4D97-AF65-F5344CB8AC3E}">
        <p14:creationId xmlns:p14="http://schemas.microsoft.com/office/powerpoint/2010/main" val="308058796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3B6C3-EFE1-4EA7-A375-FE272E805729}"/>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altLang="en-US"/>
              <a:t>SWOT Analysis</a:t>
            </a:r>
            <a:endParaRPr lang="en-US"/>
          </a:p>
        </p:txBody>
      </p:sp>
      <p:cxnSp>
        <p:nvCxnSpPr>
          <p:cNvPr id="24" name="Straight Connector 23">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able 4">
            <a:extLst>
              <a:ext uri="{FF2B5EF4-FFF2-40B4-BE49-F238E27FC236}">
                <a16:creationId xmlns:a16="http://schemas.microsoft.com/office/drawing/2014/main" id="{D45248A2-FD5E-477A-B8C2-0DDEEB96E7D9}"/>
              </a:ext>
            </a:extLst>
          </p:cNvPr>
          <p:cNvGraphicFramePr>
            <a:graphicFrameLocks noGrp="1"/>
          </p:cNvGraphicFramePr>
          <p:nvPr>
            <p:ph idx="1"/>
            <p:extLst>
              <p:ext uri="{D42A27DB-BD31-4B8C-83A1-F6EECF244321}">
                <p14:modId xmlns:p14="http://schemas.microsoft.com/office/powerpoint/2010/main" val="232321807"/>
              </p:ext>
            </p:extLst>
          </p:nvPr>
        </p:nvGraphicFramePr>
        <p:xfrm>
          <a:off x="1245784" y="2098515"/>
          <a:ext cx="9760759" cy="3786081"/>
        </p:xfrm>
        <a:graphic>
          <a:graphicData uri="http://schemas.openxmlformats.org/drawingml/2006/table">
            <a:tbl>
              <a:tblPr firstRow="1" bandRow="1">
                <a:tableStyleId>{8799B23B-EC83-4686-B30A-512413B5E67A}</a:tableStyleId>
              </a:tblPr>
              <a:tblGrid>
                <a:gridCol w="5663005">
                  <a:extLst>
                    <a:ext uri="{9D8B030D-6E8A-4147-A177-3AD203B41FA5}">
                      <a16:colId xmlns:a16="http://schemas.microsoft.com/office/drawing/2014/main" val="523208689"/>
                    </a:ext>
                  </a:extLst>
                </a:gridCol>
                <a:gridCol w="4097754">
                  <a:extLst>
                    <a:ext uri="{9D8B030D-6E8A-4147-A177-3AD203B41FA5}">
                      <a16:colId xmlns:a16="http://schemas.microsoft.com/office/drawing/2014/main" val="1098540664"/>
                    </a:ext>
                  </a:extLst>
                </a:gridCol>
              </a:tblGrid>
              <a:tr h="2044789">
                <a:tc>
                  <a:txBody>
                    <a:bodyPr/>
                    <a:lstStyle/>
                    <a:p>
                      <a:pPr algn="ctr"/>
                      <a:r>
                        <a:rPr lang="en-GB" sz="2300">
                          <a:solidFill>
                            <a:schemeClr val="tx1"/>
                          </a:solidFill>
                        </a:rPr>
                        <a:t>STRENGHT</a:t>
                      </a:r>
                    </a:p>
                    <a:p>
                      <a:pPr marL="285750" indent="-285750">
                        <a:buFont typeface="Arial" panose="020B0604020202020204" pitchFamily="34" charset="0"/>
                        <a:buChar char="•"/>
                      </a:pPr>
                      <a:r>
                        <a:rPr lang="en-US" sz="2000" b="0">
                          <a:solidFill>
                            <a:schemeClr val="tx1"/>
                          </a:solidFill>
                        </a:rPr>
                        <a:t>Quick delivery </a:t>
                      </a:r>
                    </a:p>
                    <a:p>
                      <a:pPr marL="285750" indent="-285750">
                        <a:buFont typeface="Arial" panose="020B0604020202020204" pitchFamily="34" charset="0"/>
                        <a:buChar char="•"/>
                      </a:pPr>
                      <a:r>
                        <a:rPr lang="en-US" sz="2000" b="0">
                          <a:solidFill>
                            <a:schemeClr val="tx1"/>
                          </a:solidFill>
                        </a:rPr>
                        <a:t>Safe ride</a:t>
                      </a:r>
                    </a:p>
                    <a:p>
                      <a:pPr marL="285750" indent="-285750">
                        <a:buFont typeface="Arial" panose="020B0604020202020204" pitchFamily="34" charset="0"/>
                        <a:buChar char="•"/>
                      </a:pPr>
                      <a:r>
                        <a:rPr lang="en-US" sz="2000" b="0">
                          <a:solidFill>
                            <a:schemeClr val="tx1"/>
                          </a:solidFill>
                        </a:rPr>
                        <a:t>Good feedback</a:t>
                      </a:r>
                    </a:p>
                    <a:p>
                      <a:pPr marL="285750" indent="-285750">
                        <a:buFont typeface="Arial" panose="020B0604020202020204" pitchFamily="34" charset="0"/>
                        <a:buChar char="•"/>
                      </a:pPr>
                      <a:r>
                        <a:rPr lang="en-US" sz="2000" b="0">
                          <a:solidFill>
                            <a:schemeClr val="tx1"/>
                          </a:solidFill>
                        </a:rPr>
                        <a:t>Partnerships </a:t>
                      </a:r>
                    </a:p>
                    <a:p>
                      <a:pPr marL="285750" indent="-285750" algn="l">
                        <a:buFont typeface="Arial" panose="020B0604020202020204" pitchFamily="34" charset="0"/>
                        <a:buChar char="•"/>
                      </a:pPr>
                      <a:endParaRPr lang="en-GB" sz="2300">
                        <a:solidFill>
                          <a:schemeClr val="tx1"/>
                        </a:solidFill>
                      </a:endParaRPr>
                    </a:p>
                  </a:txBody>
                  <a:tcPr marL="112959" marR="112959" marT="56479" marB="56479"/>
                </a:tc>
                <a:tc>
                  <a:txBody>
                    <a:bodyPr/>
                    <a:lstStyle/>
                    <a:p>
                      <a:pPr algn="ctr"/>
                      <a:r>
                        <a:rPr lang="en-GB" sz="2300" dirty="0">
                          <a:solidFill>
                            <a:schemeClr val="tx1"/>
                          </a:solidFill>
                        </a:rPr>
                        <a:t>WEAKNESSES</a:t>
                      </a:r>
                    </a:p>
                    <a:p>
                      <a:pPr marL="285750" indent="-285750">
                        <a:buFont typeface="Arial" panose="020B0604020202020204" pitchFamily="34" charset="0"/>
                        <a:buChar char="•"/>
                      </a:pPr>
                      <a:r>
                        <a:rPr lang="en-US" sz="2000" b="0" dirty="0">
                          <a:solidFill>
                            <a:schemeClr val="tx1"/>
                          </a:solidFill>
                        </a:rPr>
                        <a:t>Traffic </a:t>
                      </a:r>
                    </a:p>
                    <a:p>
                      <a:pPr marL="285750" indent="-285750">
                        <a:buFont typeface="Arial" panose="020B0604020202020204" pitchFamily="34" charset="0"/>
                        <a:buChar char="•"/>
                      </a:pPr>
                      <a:r>
                        <a:rPr lang="en-US" sz="2000" b="0" dirty="0">
                          <a:solidFill>
                            <a:schemeClr val="tx1"/>
                          </a:solidFill>
                        </a:rPr>
                        <a:t>Time </a:t>
                      </a:r>
                    </a:p>
                    <a:p>
                      <a:pPr marL="0" indent="0" algn="l">
                        <a:buFont typeface="Arial" panose="020B0604020202020204" pitchFamily="34" charset="0"/>
                        <a:buNone/>
                      </a:pPr>
                      <a:endParaRPr lang="en-GB" sz="2000" dirty="0">
                        <a:solidFill>
                          <a:schemeClr val="tx1"/>
                        </a:solidFill>
                      </a:endParaRPr>
                    </a:p>
                  </a:txBody>
                  <a:tcPr marL="112959" marR="112959" marT="56479" marB="56479"/>
                </a:tc>
                <a:extLst>
                  <a:ext uri="{0D108BD9-81ED-4DB2-BD59-A6C34878D82A}">
                    <a16:rowId xmlns:a16="http://schemas.microsoft.com/office/drawing/2014/main" val="3460082834"/>
                  </a:ext>
                </a:extLst>
              </a:tr>
              <a:tr h="1741292">
                <a:tc>
                  <a:txBody>
                    <a:bodyPr/>
                    <a:lstStyle/>
                    <a:p>
                      <a:pPr algn="ctr"/>
                      <a:r>
                        <a:rPr lang="en-GB" sz="2300" b="1"/>
                        <a:t>OPPORTUNITY</a:t>
                      </a:r>
                    </a:p>
                    <a:p>
                      <a:pPr marL="285750" indent="-285750" algn="l">
                        <a:buFont typeface="Arial" panose="020B0604020202020204" pitchFamily="34" charset="0"/>
                        <a:buChar char="•"/>
                      </a:pPr>
                      <a:r>
                        <a:rPr lang="en-GB" sz="2000" b="0">
                          <a:solidFill>
                            <a:schemeClr val="tx1"/>
                          </a:solidFill>
                        </a:rPr>
                        <a:t>Expand the business</a:t>
                      </a:r>
                    </a:p>
                    <a:p>
                      <a:pPr marL="285750" indent="-285750" algn="l">
                        <a:buFont typeface="Arial" panose="020B0604020202020204" pitchFamily="34" charset="0"/>
                        <a:buChar char="•"/>
                      </a:pPr>
                      <a:r>
                        <a:rPr lang="en-GB" sz="2000" b="0">
                          <a:solidFill>
                            <a:schemeClr val="tx1"/>
                          </a:solidFill>
                        </a:rPr>
                        <a:t>Meeting new people from different cultures</a:t>
                      </a:r>
                    </a:p>
                    <a:p>
                      <a:pPr marL="285750" indent="-285750" algn="l">
                        <a:buFont typeface="Arial" panose="020B0604020202020204" pitchFamily="34" charset="0"/>
                        <a:buChar char="•"/>
                      </a:pPr>
                      <a:endParaRPr lang="en-GB" sz="2000" b="0">
                        <a:solidFill>
                          <a:schemeClr val="tx1"/>
                        </a:solidFill>
                      </a:endParaRPr>
                    </a:p>
                  </a:txBody>
                  <a:tcPr marL="112959" marR="112959" marT="56479" marB="56479"/>
                </a:tc>
                <a:tc>
                  <a:txBody>
                    <a:bodyPr/>
                    <a:lstStyle/>
                    <a:p>
                      <a:pPr algn="ctr"/>
                      <a:r>
                        <a:rPr lang="en-GB" sz="2300" b="1" dirty="0">
                          <a:solidFill>
                            <a:schemeClr val="tx1"/>
                          </a:solidFill>
                        </a:rPr>
                        <a:t>TREATHS</a:t>
                      </a:r>
                    </a:p>
                    <a:p>
                      <a:pPr marL="285750" indent="-285750">
                        <a:buFont typeface="Arial" panose="020B0604020202020204" pitchFamily="34" charset="0"/>
                        <a:buChar char="•"/>
                      </a:pPr>
                      <a:r>
                        <a:rPr lang="en-US" sz="2000" dirty="0">
                          <a:solidFill>
                            <a:schemeClr val="tx1"/>
                          </a:solidFill>
                        </a:rPr>
                        <a:t>Environmental Factors </a:t>
                      </a:r>
                    </a:p>
                    <a:p>
                      <a:pPr marL="285750" indent="-285750">
                        <a:buFont typeface="Arial" panose="020B0604020202020204" pitchFamily="34" charset="0"/>
                        <a:buChar char="•"/>
                      </a:pPr>
                      <a:r>
                        <a:rPr lang="en-US" sz="2000" dirty="0">
                          <a:solidFill>
                            <a:schemeClr val="tx1"/>
                          </a:solidFill>
                        </a:rPr>
                        <a:t>Rate of employers </a:t>
                      </a:r>
                    </a:p>
                    <a:p>
                      <a:pPr marL="285750" indent="-285750">
                        <a:buFont typeface="Arial" panose="020B0604020202020204" pitchFamily="34" charset="0"/>
                        <a:buChar char="•"/>
                      </a:pPr>
                      <a:r>
                        <a:rPr lang="en-US" sz="2000" dirty="0">
                          <a:solidFill>
                            <a:schemeClr val="tx1"/>
                          </a:solidFill>
                        </a:rPr>
                        <a:t>Competition </a:t>
                      </a:r>
                    </a:p>
                    <a:p>
                      <a:pPr algn="ctr"/>
                      <a:endParaRPr lang="en-GB" sz="2300" b="1" dirty="0">
                        <a:solidFill>
                          <a:schemeClr val="tx1"/>
                        </a:solidFill>
                      </a:endParaRPr>
                    </a:p>
                  </a:txBody>
                  <a:tcPr marL="112959" marR="112959" marT="56479" marB="56479"/>
                </a:tc>
                <a:extLst>
                  <a:ext uri="{0D108BD9-81ED-4DB2-BD59-A6C34878D82A}">
                    <a16:rowId xmlns:a16="http://schemas.microsoft.com/office/drawing/2014/main" val="941821887"/>
                  </a:ext>
                </a:extLst>
              </a:tr>
            </a:tbl>
          </a:graphicData>
        </a:graphic>
      </p:graphicFrame>
      <p:sp>
        <p:nvSpPr>
          <p:cNvPr id="7" name="TextBox 6">
            <a:extLst>
              <a:ext uri="{FF2B5EF4-FFF2-40B4-BE49-F238E27FC236}">
                <a16:creationId xmlns:a16="http://schemas.microsoft.com/office/drawing/2014/main" id="{F29AC38E-921B-4D99-A75C-5409981D63F6}"/>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74496870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275333-E59E-4AC6-9CB5-45B3DB42D7FB}"/>
              </a:ext>
            </a:extLst>
          </p:cNvPr>
          <p:cNvSpPr>
            <a:spLocks noGrp="1"/>
          </p:cNvSpPr>
          <p:nvPr>
            <p:ph type="title"/>
          </p:nvPr>
        </p:nvSpPr>
        <p:spPr>
          <a:xfrm>
            <a:off x="5315801" y="516835"/>
            <a:ext cx="5778919" cy="1666501"/>
          </a:xfrm>
        </p:spPr>
        <p:txBody>
          <a:bodyPr vert="horz" lIns="91440" tIns="45720" rIns="91440" bIns="45720" rtlCol="0" anchor="b">
            <a:normAutofit/>
          </a:bodyPr>
          <a:lstStyle/>
          <a:p>
            <a:r>
              <a:rPr lang="en-US" altLang="en-US" sz="4000">
                <a:solidFill>
                  <a:srgbClr val="FFFFFF"/>
                </a:solidFill>
              </a:rPr>
              <a:t>PESTLE Analysis</a:t>
            </a:r>
            <a:endParaRPr lang="en-US" sz="4000">
              <a:solidFill>
                <a:srgbClr val="FFFFFF"/>
              </a:solidFill>
            </a:endParaRPr>
          </a:p>
        </p:txBody>
      </p:sp>
      <p:cxnSp>
        <p:nvCxnSpPr>
          <p:cNvPr id="45" name="Straight Connector 4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6" name="Content Placeholder 2">
            <a:extLst>
              <a:ext uri="{FF2B5EF4-FFF2-40B4-BE49-F238E27FC236}">
                <a16:creationId xmlns:a16="http://schemas.microsoft.com/office/drawing/2014/main" id="{E792B022-D3B0-4336-91F1-99447D6A552B}"/>
              </a:ext>
            </a:extLst>
          </p:cNvPr>
          <p:cNvGraphicFramePr>
            <a:graphicFrameLocks noGrp="1"/>
          </p:cNvGraphicFramePr>
          <p:nvPr>
            <p:ph idx="1"/>
            <p:extLst>
              <p:ext uri="{D42A27DB-BD31-4B8C-83A1-F6EECF244321}">
                <p14:modId xmlns:p14="http://schemas.microsoft.com/office/powerpoint/2010/main" val="726378914"/>
              </p:ext>
            </p:extLst>
          </p:nvPr>
        </p:nvGraphicFramePr>
        <p:xfrm>
          <a:off x="5186652" y="2435549"/>
          <a:ext cx="6450613" cy="4009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A82809A9-2511-4EBA-8492-EFA2B67EC959}"/>
              </a:ext>
            </a:extLst>
          </p:cNvPr>
          <p:cNvSpPr txBox="1"/>
          <p:nvPr/>
        </p:nvSpPr>
        <p:spPr>
          <a:xfrm>
            <a:off x="9196552" y="6172200"/>
            <a:ext cx="2112579" cy="369332"/>
          </a:xfrm>
          <a:prstGeom prst="rect">
            <a:avLst/>
          </a:prstGeom>
          <a:noFill/>
        </p:spPr>
        <p:txBody>
          <a:bodyPr wrap="square" rtlCol="0">
            <a:spAutoFit/>
          </a:bodyPr>
          <a:lstStyle/>
          <a:p>
            <a:r>
              <a:rPr lang="en-GB" dirty="0">
                <a:solidFill>
                  <a:schemeClr val="bg1"/>
                </a:solidFill>
              </a:rPr>
              <a:t>Made by Alina</a:t>
            </a:r>
          </a:p>
        </p:txBody>
      </p:sp>
    </p:spTree>
    <p:extLst>
      <p:ext uri="{BB962C8B-B14F-4D97-AF65-F5344CB8AC3E}">
        <p14:creationId xmlns:p14="http://schemas.microsoft.com/office/powerpoint/2010/main" val="4192122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he word brainstorming engraved in a metal">
            <a:extLst>
              <a:ext uri="{FF2B5EF4-FFF2-40B4-BE49-F238E27FC236}">
                <a16:creationId xmlns:a16="http://schemas.microsoft.com/office/drawing/2014/main" id="{A5DC665B-169F-42F4-BC04-0194BF22D5C1}"/>
              </a:ext>
            </a:extLst>
          </p:cNvPr>
          <p:cNvPicPr>
            <a:picLocks noChangeAspect="1"/>
          </p:cNvPicPr>
          <p:nvPr/>
        </p:nvPicPr>
        <p:blipFill rotWithShape="1">
          <a:blip r:embed="rId2">
            <a:alphaModFix amt="35000"/>
          </a:blip>
          <a:srcRect t="5603" b="10127"/>
          <a:stretch/>
        </p:blipFill>
        <p:spPr>
          <a:xfrm>
            <a:off x="20" y="10"/>
            <a:ext cx="12191980" cy="6857990"/>
          </a:xfrm>
          <a:prstGeom prst="rect">
            <a:avLst/>
          </a:prstGeom>
        </p:spPr>
      </p:pic>
      <p:sp>
        <p:nvSpPr>
          <p:cNvPr id="36"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70C07B-E5C7-4275-B9CC-FDB5BC8600AF}"/>
              </a:ext>
            </a:extLst>
          </p:cNvPr>
          <p:cNvSpPr>
            <a:spLocks noGrp="1"/>
          </p:cNvSpPr>
          <p:nvPr>
            <p:ph type="title"/>
          </p:nvPr>
        </p:nvSpPr>
        <p:spPr>
          <a:xfrm>
            <a:off x="1192696" y="665922"/>
            <a:ext cx="9800886" cy="1071438"/>
          </a:xfrm>
        </p:spPr>
        <p:txBody>
          <a:bodyPr>
            <a:normAutofit/>
          </a:bodyPr>
          <a:lstStyle/>
          <a:p>
            <a:r>
              <a:rPr lang="en-GB" altLang="en-US" sz="4000" dirty="0">
                <a:solidFill>
                  <a:srgbClr val="FFFFFF"/>
                </a:solidFill>
                <a:ea typeface="ＭＳ Ｐゴシック" panose="020B0600070205080204" pitchFamily="34" charset="-128"/>
              </a:rPr>
              <a:t>Operations</a:t>
            </a:r>
            <a:endParaRPr lang="en-GB" sz="4000" dirty="0">
              <a:solidFill>
                <a:srgbClr val="FFFFFF"/>
              </a:solidFill>
            </a:endParaRPr>
          </a:p>
        </p:txBody>
      </p:sp>
      <p:cxnSp>
        <p:nvCxnSpPr>
          <p:cNvPr id="38"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D6F6D8-B66C-459D-AADD-BAB0A0579966}"/>
              </a:ext>
            </a:extLst>
          </p:cNvPr>
          <p:cNvSpPr>
            <a:spLocks noGrp="1"/>
          </p:cNvSpPr>
          <p:nvPr>
            <p:ph idx="1"/>
          </p:nvPr>
        </p:nvSpPr>
        <p:spPr>
          <a:xfrm>
            <a:off x="794468" y="1910746"/>
            <a:ext cx="10597342" cy="4881822"/>
          </a:xfrm>
        </p:spPr>
        <p:txBody>
          <a:bodyPr>
            <a:normAutofit/>
          </a:bodyPr>
          <a:lstStyle/>
          <a:p>
            <a:pPr>
              <a:lnSpc>
                <a:spcPct val="90000"/>
              </a:lnSpc>
            </a:pPr>
            <a:r>
              <a:rPr lang="en-GB" sz="1600" b="0" i="0" dirty="0">
                <a:solidFill>
                  <a:srgbClr val="FFFFFF"/>
                </a:solidFill>
                <a:effectLst/>
                <a:latin typeface="Times New Roman" panose="02020603050405020304" pitchFamily="18" charset="0"/>
                <a:cs typeface="Times New Roman" panose="02020603050405020304" pitchFamily="18" charset="0"/>
              </a:rPr>
              <a:t>Logistics operations are made up of a series of processes that work together to </a:t>
            </a:r>
            <a:r>
              <a:rPr lang="en-GB" sz="1600" b="0" i="0" u="sng" dirty="0">
                <a:solidFill>
                  <a:srgbClr val="FFFFFF"/>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optimize the supply chain</a:t>
            </a:r>
            <a:r>
              <a:rPr lang="en-GB" sz="1600" b="0" i="0" dirty="0">
                <a:solidFill>
                  <a:srgbClr val="FFFFFF"/>
                </a:solidFill>
                <a:effectLst/>
                <a:latin typeface="Times New Roman" panose="02020603050405020304" pitchFamily="18" charset="0"/>
                <a:cs typeface="Times New Roman" panose="02020603050405020304" pitchFamily="18" charset="0"/>
              </a:rPr>
              <a:t>, from delivering goods from the manufacturer to the seller, all the way to </a:t>
            </a:r>
            <a:r>
              <a:rPr lang="en-GB" sz="1600" b="0" i="0" u="sng" dirty="0">
                <a:solidFill>
                  <a:srgbClr val="FFFFFF"/>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last-mile delivery</a:t>
            </a:r>
            <a:r>
              <a:rPr lang="en-GB" sz="1600" b="0" i="0" dirty="0">
                <a:solidFill>
                  <a:srgbClr val="FFFFFF"/>
                </a:solidFill>
                <a:effectLst/>
                <a:latin typeface="Times New Roman" panose="02020603050405020304" pitchFamily="18" charset="0"/>
                <a:cs typeface="Times New Roman" panose="02020603050405020304" pitchFamily="18" charset="0"/>
              </a:rPr>
              <a:t>.</a:t>
            </a:r>
          </a:p>
          <a:p>
            <a:pPr>
              <a:lnSpc>
                <a:spcPct val="90000"/>
              </a:lnSpc>
            </a:pPr>
            <a:r>
              <a:rPr lang="en-GB" sz="1600" b="0" i="0" dirty="0">
                <a:solidFill>
                  <a:srgbClr val="FFFFFF"/>
                </a:solidFill>
                <a:effectLst/>
                <a:latin typeface="Times New Roman" panose="02020603050405020304" pitchFamily="18" charset="0"/>
                <a:cs typeface="Times New Roman" panose="02020603050405020304" pitchFamily="18" charset="0"/>
              </a:rPr>
              <a:t>Logistics operations: 4  key processes </a:t>
            </a:r>
          </a:p>
          <a:p>
            <a:pPr marL="457200" indent="-457200">
              <a:lnSpc>
                <a:spcPct val="90000"/>
              </a:lnSpc>
              <a:buFont typeface="+mj-lt"/>
              <a:buAutoNum type="arabicPeriod"/>
            </a:pPr>
            <a:r>
              <a:rPr lang="en-GB" sz="1600" b="0" i="0" dirty="0">
                <a:solidFill>
                  <a:srgbClr val="FFFFFF"/>
                </a:solidFill>
                <a:effectLst/>
                <a:latin typeface="Times New Roman" panose="02020603050405020304" pitchFamily="18" charset="0"/>
                <a:cs typeface="Times New Roman" panose="02020603050405020304" pitchFamily="18" charset="0"/>
              </a:rPr>
              <a:t> Suppliers and manufacturers: Choosing the right supplier is important; manufacturers that are inconsistent in delivering a quality product and/or shipping inventory to the seller can slow down operations from the very start </a:t>
            </a:r>
          </a:p>
          <a:p>
            <a:pPr marL="457200" indent="-457200">
              <a:lnSpc>
                <a:spcPct val="90000"/>
              </a:lnSpc>
              <a:buFont typeface="+mj-lt"/>
              <a:buAutoNum type="arabicPeriod"/>
            </a:pPr>
            <a:r>
              <a:rPr lang="en-GB" sz="1600" b="0" i="0" dirty="0">
                <a:solidFill>
                  <a:srgbClr val="FFFFFF"/>
                </a:solidFill>
                <a:effectLst/>
                <a:latin typeface="Times New Roman" panose="02020603050405020304" pitchFamily="18" charset="0"/>
                <a:cs typeface="Times New Roman" panose="02020603050405020304" pitchFamily="18" charset="0"/>
              </a:rPr>
              <a:t>2. Distributed fulfilment centres: Another key benefit of partnering with PRO LEVEL LOGISTICS is the ability to </a:t>
            </a:r>
            <a:r>
              <a:rPr lang="en-GB" sz="1600" b="0" i="0" u="sng" dirty="0">
                <a:solidFill>
                  <a:srgbClr val="FFFFFF"/>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distribute inventory</a:t>
            </a:r>
            <a:r>
              <a:rPr lang="en-GB" sz="1600" b="0" i="0" dirty="0">
                <a:solidFill>
                  <a:srgbClr val="FFFFFF"/>
                </a:solidFill>
                <a:effectLst/>
                <a:latin typeface="Times New Roman" panose="02020603050405020304" pitchFamily="18" charset="0"/>
                <a:cs typeface="Times New Roman" panose="02020603050405020304" pitchFamily="18" charset="0"/>
              </a:rPr>
              <a:t> across </a:t>
            </a:r>
            <a:r>
              <a:rPr lang="en-GB" sz="1600" b="0" i="0" u="sng" dirty="0">
                <a:solidFill>
                  <a:srgbClr val="FFFFFF"/>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logistics </a:t>
            </a:r>
            <a:r>
              <a:rPr lang="en-GB" sz="1600" b="0" i="0" u="sng" dirty="0" err="1">
                <a:solidFill>
                  <a:srgbClr val="FFFFFF"/>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centers</a:t>
            </a:r>
            <a:r>
              <a:rPr lang="en-GB" sz="1600" b="0" i="0" dirty="0">
                <a:solidFill>
                  <a:srgbClr val="FFFFFF"/>
                </a:solidFill>
                <a:effectLst/>
                <a:latin typeface="Times New Roman" panose="02020603050405020304" pitchFamily="18" charset="0"/>
                <a:cs typeface="Times New Roman" panose="02020603050405020304" pitchFamily="18" charset="0"/>
              </a:rPr>
              <a:t>. . </a:t>
            </a:r>
          </a:p>
          <a:p>
            <a:pPr marL="457200" indent="-457200">
              <a:lnSpc>
                <a:spcPct val="90000"/>
              </a:lnSpc>
              <a:buFont typeface="+mj-lt"/>
              <a:buAutoNum type="arabicPeriod"/>
            </a:pPr>
            <a:r>
              <a:rPr lang="en-GB" sz="1600" b="0" i="0" dirty="0">
                <a:solidFill>
                  <a:srgbClr val="FFFFFF"/>
                </a:solidFill>
                <a:effectLst/>
                <a:latin typeface="Times New Roman" panose="02020603050405020304" pitchFamily="18" charset="0"/>
                <a:cs typeface="Times New Roman" panose="02020603050405020304" pitchFamily="18" charset="0"/>
              </a:rPr>
              <a:t> Warehousing: There are several keys parts to </a:t>
            </a:r>
            <a:r>
              <a:rPr lang="en-GB" sz="1600" b="0" i="0" u="sng" dirty="0">
                <a:solidFill>
                  <a:srgbClr val="FFFFFF"/>
                </a:solidFill>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warehouse management</a:t>
            </a:r>
            <a:r>
              <a:rPr lang="en-GB" sz="1600" b="0" i="0" dirty="0">
                <a:solidFill>
                  <a:srgbClr val="FFFFFF"/>
                </a:solidFill>
                <a:effectLst/>
                <a:latin typeface="Times New Roman" panose="02020603050405020304" pitchFamily="18" charset="0"/>
                <a:cs typeface="Times New Roman" panose="02020603050405020304" pitchFamily="18" charset="0"/>
              </a:rPr>
              <a:t>, including the safety and security of stored goods, </a:t>
            </a:r>
            <a:r>
              <a:rPr lang="en-GB" sz="1600" b="0" i="0" u="sng" dirty="0">
                <a:solidFill>
                  <a:srgbClr val="FFFFFF"/>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inventory control</a:t>
            </a:r>
            <a:r>
              <a:rPr lang="en-GB" sz="1600" b="0" i="0" dirty="0">
                <a:solidFill>
                  <a:srgbClr val="FFFFFF"/>
                </a:solidFill>
                <a:effectLst/>
                <a:latin typeface="Times New Roman" panose="02020603050405020304" pitchFamily="18" charset="0"/>
                <a:cs typeface="Times New Roman" panose="02020603050405020304" pitchFamily="18" charset="0"/>
              </a:rPr>
              <a:t> processes that help to optimize </a:t>
            </a:r>
            <a:r>
              <a:rPr lang="en-GB" sz="1600" b="0" i="0" u="sng" dirty="0">
                <a:solidFill>
                  <a:srgbClr val="FFFFFF"/>
                </a:solidFill>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inventory storage</a:t>
            </a:r>
            <a:r>
              <a:rPr lang="en-GB" sz="1600" b="0" i="0" dirty="0">
                <a:solidFill>
                  <a:srgbClr val="FFFFFF"/>
                </a:solidFill>
                <a:effectLst/>
                <a:latin typeface="Times New Roman" panose="02020603050405020304" pitchFamily="18" charset="0"/>
                <a:cs typeface="Times New Roman" panose="02020603050405020304" pitchFamily="18" charset="0"/>
              </a:rPr>
              <a:t>, and much more.</a:t>
            </a:r>
          </a:p>
          <a:p>
            <a:pPr marL="457200" indent="-457200">
              <a:lnSpc>
                <a:spcPct val="90000"/>
              </a:lnSpc>
              <a:buFont typeface="+mj-lt"/>
              <a:buAutoNum type="arabicPeriod"/>
            </a:pPr>
            <a:r>
              <a:rPr lang="en-GB" sz="1600" b="0" i="0" dirty="0">
                <a:solidFill>
                  <a:srgbClr val="FFFFFF"/>
                </a:solidFill>
                <a:effectLst/>
                <a:latin typeface="Times New Roman" panose="02020603050405020304" pitchFamily="18" charset="0"/>
                <a:cs typeface="Times New Roman" panose="02020603050405020304" pitchFamily="18" charset="0"/>
              </a:rPr>
              <a:t>Shipping: Orders that are shipped to customers accurately and quickly speaks to how well you run your logistics operations.</a:t>
            </a:r>
          </a:p>
          <a:p>
            <a:pPr>
              <a:lnSpc>
                <a:spcPct val="90000"/>
              </a:lnSpc>
            </a:pPr>
            <a:br>
              <a:rPr lang="en-GB" sz="1000" dirty="0">
                <a:solidFill>
                  <a:srgbClr val="FFFFFF"/>
                </a:solidFill>
              </a:rPr>
            </a:br>
            <a:endParaRPr lang="en-GB" sz="1000" b="0" i="0" dirty="0">
              <a:solidFill>
                <a:srgbClr val="FFFFFF"/>
              </a:solidFill>
              <a:effectLst/>
              <a:latin typeface="Neurial Grotesk"/>
            </a:endParaRPr>
          </a:p>
          <a:p>
            <a:pPr marL="457200" indent="-457200">
              <a:lnSpc>
                <a:spcPct val="90000"/>
              </a:lnSpc>
              <a:buFont typeface="+mj-lt"/>
              <a:buAutoNum type="arabicPeriod"/>
            </a:pPr>
            <a:endParaRPr lang="en-GB" sz="1000" b="0" i="0" dirty="0">
              <a:solidFill>
                <a:srgbClr val="FFFFFF"/>
              </a:solidFill>
              <a:effectLst/>
              <a:latin typeface="Neurial Grotesk"/>
            </a:endParaRPr>
          </a:p>
          <a:p>
            <a:pPr marL="457200" indent="-457200">
              <a:lnSpc>
                <a:spcPct val="90000"/>
              </a:lnSpc>
              <a:buFont typeface="+mj-lt"/>
              <a:buAutoNum type="arabicPeriod"/>
            </a:pPr>
            <a:endParaRPr lang="en-GB" sz="1000" b="0" i="0" dirty="0">
              <a:solidFill>
                <a:srgbClr val="FFFFFF"/>
              </a:solidFill>
              <a:effectLst/>
              <a:latin typeface="Neurial Grotesk"/>
            </a:endParaRPr>
          </a:p>
          <a:p>
            <a:pPr marL="457200" indent="-457200">
              <a:lnSpc>
                <a:spcPct val="90000"/>
              </a:lnSpc>
              <a:buFont typeface="+mj-lt"/>
              <a:buAutoNum type="arabicPeriod"/>
            </a:pPr>
            <a:endParaRPr lang="en-GB" sz="1000" b="0" i="0" dirty="0">
              <a:solidFill>
                <a:srgbClr val="FFFFFF"/>
              </a:solidFill>
              <a:effectLst/>
              <a:latin typeface="Neurial Grotesk"/>
            </a:endParaRPr>
          </a:p>
          <a:p>
            <a:pPr marL="457200" indent="-457200">
              <a:lnSpc>
                <a:spcPct val="90000"/>
              </a:lnSpc>
              <a:buFont typeface="+mj-lt"/>
              <a:buAutoNum type="arabicPeriod"/>
            </a:pPr>
            <a:endParaRPr lang="en-GB" sz="1000" b="0" i="0" dirty="0">
              <a:solidFill>
                <a:srgbClr val="FFFFFF"/>
              </a:solidFill>
              <a:effectLst/>
              <a:latin typeface="Neurial Grotesk"/>
            </a:endParaRPr>
          </a:p>
          <a:p>
            <a:pPr marL="201168" lvl="1" indent="0">
              <a:lnSpc>
                <a:spcPct val="90000"/>
              </a:lnSpc>
              <a:buNone/>
            </a:pPr>
            <a:endParaRPr lang="en-GB" sz="1000" b="0" i="0" dirty="0">
              <a:solidFill>
                <a:srgbClr val="FFFFFF"/>
              </a:solidFill>
              <a:effectLst/>
              <a:latin typeface="Neurial Grotesk"/>
            </a:endParaRPr>
          </a:p>
          <a:p>
            <a:pPr>
              <a:lnSpc>
                <a:spcPct val="90000"/>
              </a:lnSpc>
            </a:pPr>
            <a:endParaRPr lang="en-GB" sz="1000" b="0" i="0" dirty="0">
              <a:solidFill>
                <a:srgbClr val="FFFFFF"/>
              </a:solidFill>
              <a:effectLst/>
              <a:latin typeface="Neurial Grotesk"/>
            </a:endParaRPr>
          </a:p>
          <a:p>
            <a:pPr>
              <a:lnSpc>
                <a:spcPct val="90000"/>
              </a:lnSpc>
            </a:pPr>
            <a:endParaRPr lang="en-GB" sz="1000" dirty="0">
              <a:solidFill>
                <a:srgbClr val="FFFFFF"/>
              </a:solidFill>
            </a:endParaRPr>
          </a:p>
        </p:txBody>
      </p:sp>
      <p:sp>
        <p:nvSpPr>
          <p:cNvPr id="40"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9F8226B2-F60B-4311-BC3F-9A7FCD7A14EB}"/>
              </a:ext>
            </a:extLst>
          </p:cNvPr>
          <p:cNvSpPr txBox="1"/>
          <p:nvPr/>
        </p:nvSpPr>
        <p:spPr>
          <a:xfrm>
            <a:off x="9196552" y="6172200"/>
            <a:ext cx="2112579" cy="369332"/>
          </a:xfrm>
          <a:prstGeom prst="rect">
            <a:avLst/>
          </a:prstGeom>
          <a:noFill/>
        </p:spPr>
        <p:txBody>
          <a:bodyPr wrap="square" rtlCol="0">
            <a:spAutoFit/>
          </a:bodyPr>
          <a:lstStyle/>
          <a:p>
            <a:r>
              <a:rPr lang="en-GB" dirty="0">
                <a:solidFill>
                  <a:schemeClr val="bg1"/>
                </a:solidFill>
              </a:rPr>
              <a:t>Made by Alina</a:t>
            </a:r>
          </a:p>
        </p:txBody>
      </p:sp>
    </p:spTree>
    <p:extLst>
      <p:ext uri="{BB962C8B-B14F-4D97-AF65-F5344CB8AC3E}">
        <p14:creationId xmlns:p14="http://schemas.microsoft.com/office/powerpoint/2010/main" val="1778126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1416E-3C7E-4464-884E-8627DBEC937E}"/>
              </a:ext>
            </a:extLst>
          </p:cNvPr>
          <p:cNvSpPr>
            <a:spLocks noGrp="1"/>
          </p:cNvSpPr>
          <p:nvPr>
            <p:ph type="title"/>
          </p:nvPr>
        </p:nvSpPr>
        <p:spPr>
          <a:xfrm>
            <a:off x="5172074" y="286603"/>
            <a:ext cx="5983605" cy="1450757"/>
          </a:xfrm>
        </p:spPr>
        <p:txBody>
          <a:bodyPr>
            <a:normAutofit/>
          </a:bodyPr>
          <a:lstStyle/>
          <a:p>
            <a:r>
              <a:rPr lang="en-US" altLang="en-US">
                <a:ea typeface="ＭＳ Ｐゴシック" panose="020B0600070205080204" pitchFamily="34" charset="-128"/>
              </a:rPr>
              <a:t>Management and Organization</a:t>
            </a:r>
            <a:endParaRPr lang="en-GB"/>
          </a:p>
        </p:txBody>
      </p:sp>
      <p:pic>
        <p:nvPicPr>
          <p:cNvPr id="27" name="Picture 15" descr="Cardboard boxes on conveyor belt">
            <a:extLst>
              <a:ext uri="{FF2B5EF4-FFF2-40B4-BE49-F238E27FC236}">
                <a16:creationId xmlns:a16="http://schemas.microsoft.com/office/drawing/2014/main" id="{5D0855F2-5344-484C-A2D0-D923656E5AF9}"/>
              </a:ext>
            </a:extLst>
          </p:cNvPr>
          <p:cNvPicPr>
            <a:picLocks noChangeAspect="1"/>
          </p:cNvPicPr>
          <p:nvPr/>
        </p:nvPicPr>
        <p:blipFill rotWithShape="1">
          <a:blip r:embed="rId2"/>
          <a:srcRect l="31192" r="21045"/>
          <a:stretch/>
        </p:blipFill>
        <p:spPr>
          <a:xfrm>
            <a:off x="20" y="10"/>
            <a:ext cx="4580077" cy="6400784"/>
          </a:xfrm>
          <a:prstGeom prst="rect">
            <a:avLst/>
          </a:prstGeom>
        </p:spPr>
      </p:pic>
      <p:cxnSp>
        <p:nvCxnSpPr>
          <p:cNvPr id="28"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252F1D-E201-4C3A-9F69-2FD9AB24F522}"/>
              </a:ext>
            </a:extLst>
          </p:cNvPr>
          <p:cNvSpPr>
            <a:spLocks noGrp="1"/>
          </p:cNvSpPr>
          <p:nvPr>
            <p:ph idx="1"/>
          </p:nvPr>
        </p:nvSpPr>
        <p:spPr>
          <a:xfrm>
            <a:off x="5172074" y="2108201"/>
            <a:ext cx="5983606" cy="3760891"/>
          </a:xfrm>
        </p:spPr>
        <p:txBody>
          <a:bodyPr>
            <a:normAutofit/>
          </a:bodyPr>
          <a:lstStyle/>
          <a:p>
            <a:pPr>
              <a:lnSpc>
                <a:spcPct val="100000"/>
              </a:lnSpc>
            </a:pPr>
            <a:r>
              <a:rPr lang="en-GB" sz="1600" dirty="0"/>
              <a:t>Organisation Structure </a:t>
            </a:r>
          </a:p>
          <a:p>
            <a:pPr>
              <a:lnSpc>
                <a:spcPct val="100000"/>
              </a:lnSpc>
            </a:pPr>
            <a:r>
              <a:rPr lang="en-GB" sz="1600" dirty="0"/>
              <a:t>• Management here is not central, logistics activities are managed by separate large sections. All incoming logistics (ordering, delivery, storage of components and incoming materials) is controlled by purchase. </a:t>
            </a:r>
          </a:p>
          <a:p>
            <a:pPr>
              <a:lnSpc>
                <a:spcPct val="100000"/>
              </a:lnSpc>
            </a:pPr>
            <a:r>
              <a:rPr lang="en-GB" sz="1600" dirty="0"/>
              <a:t>At the strategic level, the company PRO LEVEL LOGISTICS adopts an expansion policy, being a company at the beginning of the road, which has a number of 10 vans.</a:t>
            </a:r>
          </a:p>
          <a:p>
            <a:pPr>
              <a:lnSpc>
                <a:spcPct val="100000"/>
              </a:lnSpc>
            </a:pPr>
            <a:r>
              <a:rPr lang="en-GB" sz="1600" dirty="0"/>
              <a:t>Operational level management is the lowest in the hierarchy and aims to maintains the continuity of the service offered within the parameters of quality, quantity and time imposed by the main objectives of the company</a:t>
            </a:r>
          </a:p>
          <a:p>
            <a:pPr>
              <a:lnSpc>
                <a:spcPct val="100000"/>
              </a:lnSpc>
            </a:pPr>
            <a:endParaRPr lang="en-GB" sz="1600" dirty="0"/>
          </a:p>
          <a:p>
            <a:pPr>
              <a:lnSpc>
                <a:spcPct val="100000"/>
              </a:lnSpc>
            </a:pPr>
            <a:endParaRPr lang="en-GB" sz="1600" dirty="0"/>
          </a:p>
        </p:txBody>
      </p:sp>
      <p:sp>
        <p:nvSpPr>
          <p:cNvPr id="29" name="Rectangle 23">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408BBD79-8071-409D-B2AA-92D805778ADA}"/>
              </a:ext>
            </a:extLst>
          </p:cNvPr>
          <p:cNvSpPr txBox="1"/>
          <p:nvPr/>
        </p:nvSpPr>
        <p:spPr>
          <a:xfrm>
            <a:off x="9319119" y="6059440"/>
            <a:ext cx="2112579" cy="369332"/>
          </a:xfrm>
          <a:prstGeom prst="rect">
            <a:avLst/>
          </a:prstGeom>
          <a:noFill/>
        </p:spPr>
        <p:txBody>
          <a:bodyPr wrap="square" rtlCol="0">
            <a:spAutoFit/>
          </a:bodyPr>
          <a:lstStyle/>
          <a:p>
            <a:r>
              <a:rPr lang="en-GB" dirty="0"/>
              <a:t>Made by Kristian</a:t>
            </a:r>
          </a:p>
        </p:txBody>
      </p:sp>
    </p:spTree>
    <p:extLst>
      <p:ext uri="{BB962C8B-B14F-4D97-AF65-F5344CB8AC3E}">
        <p14:creationId xmlns:p14="http://schemas.microsoft.com/office/powerpoint/2010/main" val="547311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4CCA7-7090-4D13-9E55-458F6A783286}"/>
              </a:ext>
            </a:extLst>
          </p:cNvPr>
          <p:cNvSpPr>
            <a:spLocks noGrp="1"/>
          </p:cNvSpPr>
          <p:nvPr>
            <p:ph type="title"/>
          </p:nvPr>
        </p:nvSpPr>
        <p:spPr>
          <a:xfrm>
            <a:off x="1097280" y="286603"/>
            <a:ext cx="10058400" cy="1450757"/>
          </a:xfrm>
        </p:spPr>
        <p:txBody>
          <a:bodyPr>
            <a:normAutofit/>
          </a:bodyPr>
          <a:lstStyle/>
          <a:p>
            <a:r>
              <a:rPr lang="en-GB" dirty="0"/>
              <a:t>Social responsibility and sustainability </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F0D39F-A574-459A-A9F5-1929D14ACE25}"/>
              </a:ext>
            </a:extLst>
          </p:cNvPr>
          <p:cNvSpPr>
            <a:spLocks noGrp="1"/>
          </p:cNvSpPr>
          <p:nvPr>
            <p:ph idx="1"/>
          </p:nvPr>
        </p:nvSpPr>
        <p:spPr>
          <a:xfrm>
            <a:off x="1097280" y="2108201"/>
            <a:ext cx="6437367" cy="3760891"/>
          </a:xfrm>
        </p:spPr>
        <p:txBody>
          <a:bodyPr>
            <a:normAutofit/>
          </a:bodyPr>
          <a:lstStyle/>
          <a:p>
            <a:r>
              <a:rPr lang="en-GB" dirty="0"/>
              <a:t>We try to show behaviour aimed at taking responsibility for the impact on society and the environment as a result of implemented decisions and activities. </a:t>
            </a:r>
          </a:p>
        </p:txBody>
      </p:sp>
      <p:pic>
        <p:nvPicPr>
          <p:cNvPr id="7" name="Graphic 6" descr="Sustainability">
            <a:extLst>
              <a:ext uri="{FF2B5EF4-FFF2-40B4-BE49-F238E27FC236}">
                <a16:creationId xmlns:a16="http://schemas.microsoft.com/office/drawing/2014/main" id="{3D824B82-8D37-4ED7-B3EC-CDD87DE03F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006" y="2416624"/>
            <a:ext cx="3144043" cy="3144043"/>
          </a:xfrm>
          <a:prstGeom prst="rect">
            <a:avLst/>
          </a:prstGeom>
        </p:spPr>
      </p:pic>
      <p:sp>
        <p:nvSpPr>
          <p:cNvPr id="14" name="Rectangle 13">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9DF452D3-865D-448A-885C-61CD6F392681}"/>
              </a:ext>
            </a:extLst>
          </p:cNvPr>
          <p:cNvSpPr txBox="1"/>
          <p:nvPr/>
        </p:nvSpPr>
        <p:spPr>
          <a:xfrm>
            <a:off x="9312166" y="6031468"/>
            <a:ext cx="2112579" cy="369332"/>
          </a:xfrm>
          <a:prstGeom prst="rect">
            <a:avLst/>
          </a:prstGeom>
          <a:noFill/>
        </p:spPr>
        <p:txBody>
          <a:bodyPr wrap="square" rtlCol="0">
            <a:spAutoFit/>
          </a:bodyPr>
          <a:lstStyle/>
          <a:p>
            <a:r>
              <a:rPr lang="en-GB" dirty="0"/>
              <a:t>Made by Kristian</a:t>
            </a:r>
          </a:p>
        </p:txBody>
      </p:sp>
    </p:spTree>
    <p:extLst>
      <p:ext uri="{BB962C8B-B14F-4D97-AF65-F5344CB8AC3E}">
        <p14:creationId xmlns:p14="http://schemas.microsoft.com/office/powerpoint/2010/main" val="371390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51DE3-0C50-4869-B14E-D012F3186FB1}"/>
              </a:ext>
            </a:extLst>
          </p:cNvPr>
          <p:cNvSpPr>
            <a:spLocks noGrp="1"/>
          </p:cNvSpPr>
          <p:nvPr>
            <p:ph type="title"/>
          </p:nvPr>
        </p:nvSpPr>
        <p:spPr>
          <a:xfrm>
            <a:off x="858749" y="963997"/>
            <a:ext cx="3787457" cy="4938361"/>
          </a:xfrm>
        </p:spPr>
        <p:txBody>
          <a:bodyPr anchor="ctr">
            <a:normAutofit/>
          </a:bodyPr>
          <a:lstStyle/>
          <a:p>
            <a:pPr algn="r"/>
            <a:r>
              <a:rPr lang="en-GB" sz="4300"/>
              <a:t>Development Milestones and Exit plan </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AEC3F2-8328-48A3-B61A-D7C8420E7572}"/>
              </a:ext>
            </a:extLst>
          </p:cNvPr>
          <p:cNvSpPr>
            <a:spLocks noGrp="1"/>
          </p:cNvSpPr>
          <p:nvPr>
            <p:ph idx="1"/>
          </p:nvPr>
        </p:nvSpPr>
        <p:spPr>
          <a:xfrm>
            <a:off x="5301798" y="963507"/>
            <a:ext cx="5968181" cy="4938851"/>
          </a:xfrm>
        </p:spPr>
        <p:txBody>
          <a:bodyPr anchor="ctr">
            <a:normAutofit/>
          </a:bodyPr>
          <a:lstStyle/>
          <a:p>
            <a:r>
              <a:rPr lang="en-GB" dirty="0"/>
              <a:t>Due to the drastic changes in the world it is very important to us to make important decision in time. An important role is played </a:t>
            </a:r>
            <a:r>
              <a:rPr lang="en-GB" dirty="0" err="1"/>
              <a:t>bu</a:t>
            </a:r>
            <a:r>
              <a:rPr lang="en-GB" dirty="0"/>
              <a:t> planning, which allows us to analyse the risk of future business operations.</a:t>
            </a:r>
          </a:p>
        </p:txBody>
      </p:sp>
      <p:sp>
        <p:nvSpPr>
          <p:cNvPr id="7" name="TextBox 6">
            <a:extLst>
              <a:ext uri="{FF2B5EF4-FFF2-40B4-BE49-F238E27FC236}">
                <a16:creationId xmlns:a16="http://schemas.microsoft.com/office/drawing/2014/main" id="{E4928A96-647A-4483-A2C2-370B165334BA}"/>
              </a:ext>
            </a:extLst>
          </p:cNvPr>
          <p:cNvSpPr txBox="1"/>
          <p:nvPr/>
        </p:nvSpPr>
        <p:spPr>
          <a:xfrm>
            <a:off x="9196552" y="6172200"/>
            <a:ext cx="2112579" cy="369332"/>
          </a:xfrm>
          <a:prstGeom prst="rect">
            <a:avLst/>
          </a:prstGeom>
          <a:noFill/>
        </p:spPr>
        <p:txBody>
          <a:bodyPr wrap="square" rtlCol="0">
            <a:spAutoFit/>
          </a:bodyPr>
          <a:lstStyle/>
          <a:p>
            <a:r>
              <a:rPr lang="en-GB" dirty="0"/>
              <a:t>Made by Kristian</a:t>
            </a:r>
          </a:p>
        </p:txBody>
      </p:sp>
    </p:spTree>
    <p:extLst>
      <p:ext uri="{BB962C8B-B14F-4D97-AF65-F5344CB8AC3E}">
        <p14:creationId xmlns:p14="http://schemas.microsoft.com/office/powerpoint/2010/main" val="263351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4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2" name="Straight Connector 4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3" name="Rectangle 4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3E1E3-7106-4426-9BD7-677CAD85B678}"/>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altLang="en-US" sz="4800" dirty="0"/>
              <a:t>Technology Plan</a:t>
            </a:r>
            <a:endParaRPr lang="en-US" sz="4800" dirty="0"/>
          </a:p>
        </p:txBody>
      </p:sp>
      <p:pic>
        <p:nvPicPr>
          <p:cNvPr id="26" name="Picture 25" descr="Rolls of blueprints">
            <a:extLst>
              <a:ext uri="{FF2B5EF4-FFF2-40B4-BE49-F238E27FC236}">
                <a16:creationId xmlns:a16="http://schemas.microsoft.com/office/drawing/2014/main" id="{BF79E709-3393-42CB-9A18-0000ABD721B2}"/>
              </a:ext>
            </a:extLst>
          </p:cNvPr>
          <p:cNvPicPr>
            <a:picLocks noChangeAspect="1"/>
          </p:cNvPicPr>
          <p:nvPr/>
        </p:nvPicPr>
        <p:blipFill rotWithShape="1">
          <a:blip r:embed="rId2"/>
          <a:srcRect l="55422" r="-1" b="-1"/>
          <a:stretch/>
        </p:blipFill>
        <p:spPr>
          <a:xfrm>
            <a:off x="20" y="10"/>
            <a:ext cx="4580077" cy="6857990"/>
          </a:xfrm>
          <a:prstGeom prst="rect">
            <a:avLst/>
          </a:prstGeom>
        </p:spPr>
      </p:pic>
      <p:cxnSp>
        <p:nvCxnSpPr>
          <p:cNvPr id="54" name="Straight Connector 4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61E7C6E-4655-4751-A0EF-477E63C2015F}"/>
              </a:ext>
            </a:extLst>
          </p:cNvPr>
          <p:cNvSpPr txBox="1"/>
          <p:nvPr/>
        </p:nvSpPr>
        <p:spPr>
          <a:xfrm>
            <a:off x="5172074" y="2108201"/>
            <a:ext cx="5983606" cy="3760891"/>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1. Digital twins</a:t>
            </a:r>
          </a:p>
          <a:p>
            <a:pPr marL="742950" lvl="1" indent="-285750">
              <a:spcAft>
                <a:spcPts val="600"/>
              </a:spcAft>
              <a:buFont typeface="Calibri" panose="020F0502020204030204" pitchFamily="34" charset="0"/>
              <a:buChar char="Ø"/>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	3D models for making layout changes or introducing new equipment</a:t>
            </a:r>
          </a:p>
          <a:p>
            <a:pPr marL="742950" lvl="1" indent="-285750">
              <a:spcAft>
                <a:spcPts val="600"/>
              </a:spcAft>
              <a:buFont typeface="Calibri" panose="020F0502020204030204" pitchFamily="34" charset="0"/>
              <a:buChar char="Ø"/>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	In addition technology centers can create systems and use them to test different options and increase efficiency. </a:t>
            </a:r>
          </a:p>
          <a:p>
            <a:pPr marL="742950" lvl="1" indent="-285750">
              <a:spcAft>
                <a:spcPts val="600"/>
              </a:spcAft>
              <a:buFont typeface="Calibri" panose="020F0502020204030204" pitchFamily="34" charset="0"/>
              <a:buChar char="Ø"/>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Also, delivery networks can use the technology to communicate well and provide real-time delivery, send information successfully and will further help to choose the most optimal route. </a:t>
            </a:r>
          </a:p>
          <a:p>
            <a:pPr>
              <a:spcAft>
                <a:spcPts val="600"/>
              </a:spcAft>
              <a:buFont typeface="Calibri" panose="020F0502020204030204" pitchFamily="34" charset="0"/>
            </a:pPr>
            <a:endParaRPr lang="en-US" dirty="0">
              <a:solidFill>
                <a:schemeClr val="tx1">
                  <a:lumMod val="75000"/>
                  <a:lumOff val="25000"/>
                </a:schemeClr>
              </a:solidFill>
            </a:endParaRPr>
          </a:p>
        </p:txBody>
      </p:sp>
      <p:sp>
        <p:nvSpPr>
          <p:cNvPr id="9" name="TextBox 8">
            <a:extLst>
              <a:ext uri="{FF2B5EF4-FFF2-40B4-BE49-F238E27FC236}">
                <a16:creationId xmlns:a16="http://schemas.microsoft.com/office/drawing/2014/main" id="{585AFCD4-F703-4F9A-9FFF-D0F35C87E2DF}"/>
              </a:ext>
            </a:extLst>
          </p:cNvPr>
          <p:cNvSpPr txBox="1"/>
          <p:nvPr/>
        </p:nvSpPr>
        <p:spPr>
          <a:xfrm>
            <a:off x="9196552" y="6172200"/>
            <a:ext cx="2112579" cy="369332"/>
          </a:xfrm>
          <a:prstGeom prst="rect">
            <a:avLst/>
          </a:prstGeom>
          <a:noFill/>
        </p:spPr>
        <p:txBody>
          <a:bodyPr wrap="square" rtlCol="0">
            <a:spAutoFit/>
          </a:bodyPr>
          <a:lstStyle/>
          <a:p>
            <a:r>
              <a:rPr lang="en-GB" dirty="0"/>
              <a:t>Made by Kristian</a:t>
            </a:r>
          </a:p>
        </p:txBody>
      </p:sp>
    </p:spTree>
    <p:extLst>
      <p:ext uri="{BB962C8B-B14F-4D97-AF65-F5344CB8AC3E}">
        <p14:creationId xmlns:p14="http://schemas.microsoft.com/office/powerpoint/2010/main" val="350615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A4F3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AA2CD62-2886-40FE-ACE6-AEC547D46F3C}"/>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Profit and loss</a:t>
            </a:r>
          </a:p>
        </p:txBody>
      </p:sp>
      <p:cxnSp>
        <p:nvCxnSpPr>
          <p:cNvPr id="30" name="Straight Connector 29">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Table&#10;&#10;Description automatically generated">
            <a:extLst>
              <a:ext uri="{FF2B5EF4-FFF2-40B4-BE49-F238E27FC236}">
                <a16:creationId xmlns:a16="http://schemas.microsoft.com/office/drawing/2014/main" id="{0FF42D18-FFF7-46D4-9F07-A2F15D6CBFFE}"/>
              </a:ext>
            </a:extLst>
          </p:cNvPr>
          <p:cNvPicPr>
            <a:picLocks noChangeAspect="1"/>
          </p:cNvPicPr>
          <p:nvPr/>
        </p:nvPicPr>
        <p:blipFill>
          <a:blip r:embed="rId3"/>
          <a:stretch>
            <a:fillRect/>
          </a:stretch>
        </p:blipFill>
        <p:spPr>
          <a:xfrm>
            <a:off x="4635094" y="859528"/>
            <a:ext cx="7209832" cy="4578243"/>
          </a:xfrm>
          <a:prstGeom prst="rect">
            <a:avLst/>
          </a:prstGeom>
        </p:spPr>
      </p:pic>
      <p:sp>
        <p:nvSpPr>
          <p:cNvPr id="9" name="TextBox 8">
            <a:extLst>
              <a:ext uri="{FF2B5EF4-FFF2-40B4-BE49-F238E27FC236}">
                <a16:creationId xmlns:a16="http://schemas.microsoft.com/office/drawing/2014/main" id="{42F741C9-679F-4CEE-951C-DC5F2AEA26FC}"/>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1235270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60372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F0B32B-6AC4-4FF4-8A72-AAB188B0D641}"/>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a:solidFill>
                  <a:srgbClr val="FFFFFF"/>
                </a:solidFill>
              </a:rPr>
              <a:t>Balance Sheet</a:t>
            </a:r>
          </a:p>
        </p:txBody>
      </p:sp>
      <p:cxnSp>
        <p:nvCxnSpPr>
          <p:cNvPr id="28" name="Straight Connector 2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Table&#10;&#10;Description automatically generated">
            <a:extLst>
              <a:ext uri="{FF2B5EF4-FFF2-40B4-BE49-F238E27FC236}">
                <a16:creationId xmlns:a16="http://schemas.microsoft.com/office/drawing/2014/main" id="{A9612774-BE80-4970-AA6E-E5ABED0F566D}"/>
              </a:ext>
            </a:extLst>
          </p:cNvPr>
          <p:cNvPicPr>
            <a:picLocks noChangeAspect="1"/>
          </p:cNvPicPr>
          <p:nvPr/>
        </p:nvPicPr>
        <p:blipFill>
          <a:blip r:embed="rId2"/>
          <a:stretch>
            <a:fillRect/>
          </a:stretch>
        </p:blipFill>
        <p:spPr>
          <a:xfrm>
            <a:off x="5286550" y="640080"/>
            <a:ext cx="6267237" cy="5577840"/>
          </a:xfrm>
          <a:prstGeom prst="rect">
            <a:avLst/>
          </a:prstGeom>
        </p:spPr>
      </p:pic>
      <p:sp>
        <p:nvSpPr>
          <p:cNvPr id="9" name="TextBox 8">
            <a:extLst>
              <a:ext uri="{FF2B5EF4-FFF2-40B4-BE49-F238E27FC236}">
                <a16:creationId xmlns:a16="http://schemas.microsoft.com/office/drawing/2014/main" id="{7615F0CA-9AB7-4FC2-960D-B423863ED212}"/>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4097284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36234-066E-44CC-BA58-361BF1AD807B}"/>
              </a:ext>
            </a:extLst>
          </p:cNvPr>
          <p:cNvSpPr>
            <a:spLocks noGrp="1"/>
          </p:cNvSpPr>
          <p:nvPr>
            <p:ph type="title"/>
          </p:nvPr>
        </p:nvSpPr>
        <p:spPr>
          <a:xfrm>
            <a:off x="5172074" y="286603"/>
            <a:ext cx="5983605" cy="1450757"/>
          </a:xfrm>
        </p:spPr>
        <p:txBody>
          <a:bodyPr>
            <a:normAutofit/>
          </a:bodyPr>
          <a:lstStyle/>
          <a:p>
            <a:r>
              <a:rPr lang="en-GB" dirty="0"/>
              <a:t>Cash Flow</a:t>
            </a:r>
          </a:p>
        </p:txBody>
      </p:sp>
      <p:pic>
        <p:nvPicPr>
          <p:cNvPr id="5" name="Picture 4" descr="Table&#10;&#10;Description automatically generated">
            <a:extLst>
              <a:ext uri="{FF2B5EF4-FFF2-40B4-BE49-F238E27FC236}">
                <a16:creationId xmlns:a16="http://schemas.microsoft.com/office/drawing/2014/main" id="{11EA3C4C-12B1-4F1F-9076-D435EF0C3FBC}"/>
              </a:ext>
            </a:extLst>
          </p:cNvPr>
          <p:cNvPicPr>
            <a:picLocks noChangeAspect="1"/>
          </p:cNvPicPr>
          <p:nvPr/>
        </p:nvPicPr>
        <p:blipFill rotWithShape="1">
          <a:blip r:embed="rId2"/>
          <a:srcRect l="3732" r="14239" b="1"/>
          <a:stretch/>
        </p:blipFill>
        <p:spPr>
          <a:xfrm>
            <a:off x="20" y="10"/>
            <a:ext cx="4580077" cy="6400784"/>
          </a:xfrm>
          <a:prstGeom prst="rect">
            <a:avLst/>
          </a:prstGeom>
        </p:spPr>
      </p:pic>
      <p:cxnSp>
        <p:nvCxnSpPr>
          <p:cNvPr id="37"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4A63FA-2302-4935-AD2F-096A2141FA42}"/>
              </a:ext>
            </a:extLst>
          </p:cNvPr>
          <p:cNvSpPr>
            <a:spLocks noGrp="1"/>
          </p:cNvSpPr>
          <p:nvPr>
            <p:ph idx="1"/>
          </p:nvPr>
        </p:nvSpPr>
        <p:spPr>
          <a:xfrm>
            <a:off x="5172074" y="2108201"/>
            <a:ext cx="5983606" cy="3760891"/>
          </a:xfrm>
        </p:spPr>
        <p:txBody>
          <a:bodyPr>
            <a:normAutofit/>
          </a:bodyPr>
          <a:lstStyle/>
          <a:p>
            <a:r>
              <a:rPr lang="en-GB" b="1" i="0">
                <a:effectLst/>
                <a:latin typeface="BR Hendrix"/>
              </a:rPr>
              <a:t>A Cash Flow Forecast is a tool for recording how much money you are likely to have coming in and out of your business at any point. </a:t>
            </a:r>
          </a:p>
          <a:p>
            <a:endParaRPr lang="en-GB"/>
          </a:p>
        </p:txBody>
      </p:sp>
      <p:sp>
        <p:nvSpPr>
          <p:cNvPr id="39" name="Rectangle 38">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A53421E3-688D-4176-B869-C95E4B8347E3}"/>
              </a:ext>
            </a:extLst>
          </p:cNvPr>
          <p:cNvSpPr txBox="1"/>
          <p:nvPr/>
        </p:nvSpPr>
        <p:spPr>
          <a:xfrm>
            <a:off x="9522373" y="595028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1952244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Content Placeholder 13" descr="Calendar&#10;&#10;Description automatically generated">
            <a:extLst>
              <a:ext uri="{FF2B5EF4-FFF2-40B4-BE49-F238E27FC236}">
                <a16:creationId xmlns:a16="http://schemas.microsoft.com/office/drawing/2014/main" id="{2EF2958A-A341-4B82-BF27-A6FBEFF12214}"/>
              </a:ext>
            </a:extLst>
          </p:cNvPr>
          <p:cNvPicPr>
            <a:picLocks noChangeAspect="1"/>
          </p:cNvPicPr>
          <p:nvPr/>
        </p:nvPicPr>
        <p:blipFill>
          <a:blip r:embed="rId2"/>
          <a:stretch>
            <a:fillRect/>
          </a:stretch>
        </p:blipFill>
        <p:spPr>
          <a:xfrm>
            <a:off x="633999" y="755981"/>
            <a:ext cx="10925102" cy="3332156"/>
          </a:xfrm>
          <a:prstGeom prst="rect">
            <a:avLst/>
          </a:prstGeom>
        </p:spPr>
      </p:pic>
      <p:sp>
        <p:nvSpPr>
          <p:cNvPr id="23" name="Rectangle 22">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rgbClr val="3E416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709F6D6-1381-47ED-A1E0-480D622B31AC}"/>
              </a:ext>
            </a:extLst>
          </p:cNvPr>
          <p:cNvSpPr>
            <a:spLocks noGrp="1"/>
          </p:cNvSpPr>
          <p:nvPr>
            <p:ph type="title"/>
          </p:nvPr>
        </p:nvSpPr>
        <p:spPr>
          <a:xfrm>
            <a:off x="633998" y="4905301"/>
            <a:ext cx="4988879" cy="1554485"/>
          </a:xfrm>
        </p:spPr>
        <p:txBody>
          <a:bodyPr anchor="ctr">
            <a:normAutofit/>
          </a:bodyPr>
          <a:lstStyle/>
          <a:p>
            <a:pPr algn="r"/>
            <a:r>
              <a:rPr lang="en-GB" sz="4000">
                <a:solidFill>
                  <a:srgbClr val="FFFFFF"/>
                </a:solidFill>
              </a:rPr>
              <a:t>Financial data</a:t>
            </a:r>
          </a:p>
        </p:txBody>
      </p:sp>
      <p:cxnSp>
        <p:nvCxnSpPr>
          <p:cNvPr id="25" name="Straight Connector 24">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9050">
            <a:solidFill>
              <a:srgbClr val="F6BF7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D3A0146-EAB7-4062-A89D-94C9B47D5273}"/>
              </a:ext>
            </a:extLst>
          </p:cNvPr>
          <p:cNvSpPr txBox="1"/>
          <p:nvPr/>
        </p:nvSpPr>
        <p:spPr>
          <a:xfrm>
            <a:off x="9196552" y="6172200"/>
            <a:ext cx="2112579" cy="369332"/>
          </a:xfrm>
          <a:prstGeom prst="rect">
            <a:avLst/>
          </a:prstGeom>
          <a:noFill/>
        </p:spPr>
        <p:txBody>
          <a:bodyPr wrap="square" rtlCol="0">
            <a:spAutoFit/>
          </a:bodyPr>
          <a:lstStyle/>
          <a:p>
            <a:r>
              <a:rPr lang="en-GB" dirty="0"/>
              <a:t>Made by Alina</a:t>
            </a:r>
          </a:p>
        </p:txBody>
      </p:sp>
    </p:spTree>
    <p:extLst>
      <p:ext uri="{BB962C8B-B14F-4D97-AF65-F5344CB8AC3E}">
        <p14:creationId xmlns:p14="http://schemas.microsoft.com/office/powerpoint/2010/main" val="1701487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55E08-4A50-43A0-AEC4-9BBA7DA500C8}"/>
              </a:ext>
            </a:extLst>
          </p:cNvPr>
          <p:cNvSpPr>
            <a:spLocks noGrp="1"/>
          </p:cNvSpPr>
          <p:nvPr>
            <p:ph type="title"/>
          </p:nvPr>
        </p:nvSpPr>
        <p:spPr>
          <a:xfrm>
            <a:off x="5172074" y="286603"/>
            <a:ext cx="5983605" cy="1450757"/>
          </a:xfrm>
        </p:spPr>
        <p:txBody>
          <a:bodyPr>
            <a:normAutofit/>
          </a:bodyPr>
          <a:lstStyle/>
          <a:p>
            <a:r>
              <a:rPr lang="en-GB" dirty="0"/>
              <a:t>Conclusion</a:t>
            </a:r>
          </a:p>
        </p:txBody>
      </p:sp>
      <p:pic>
        <p:nvPicPr>
          <p:cNvPr id="5" name="Picture 4" descr="Multiple interweaving highways with cars driving in different directions">
            <a:extLst>
              <a:ext uri="{FF2B5EF4-FFF2-40B4-BE49-F238E27FC236}">
                <a16:creationId xmlns:a16="http://schemas.microsoft.com/office/drawing/2014/main" id="{B779DB86-0ADD-471B-8083-2DD533F3587E}"/>
              </a:ext>
            </a:extLst>
          </p:cNvPr>
          <p:cNvPicPr>
            <a:picLocks noChangeAspect="1"/>
          </p:cNvPicPr>
          <p:nvPr/>
        </p:nvPicPr>
        <p:blipFill rotWithShape="1">
          <a:blip r:embed="rId2"/>
          <a:srcRect l="27542" r="27557" b="-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3DB360-A348-4D6D-886F-4D8CAC2EFC16}"/>
              </a:ext>
            </a:extLst>
          </p:cNvPr>
          <p:cNvSpPr>
            <a:spLocks noGrp="1"/>
          </p:cNvSpPr>
          <p:nvPr>
            <p:ph idx="1"/>
          </p:nvPr>
        </p:nvSpPr>
        <p:spPr>
          <a:xfrm>
            <a:off x="5172074" y="2108201"/>
            <a:ext cx="5983606" cy="3760891"/>
          </a:xfrm>
        </p:spPr>
        <p:txBody>
          <a:bodyPr>
            <a:normAutofit/>
          </a:bodyPr>
          <a:lstStyle/>
          <a:p>
            <a:pPr marL="201168" lvl="1" indent="0">
              <a:buNone/>
            </a:pPr>
            <a:r>
              <a:rPr lang="en-GB" dirty="0">
                <a:latin typeface="Arial" panose="020B0604020202020204" pitchFamily="34" charset="0"/>
                <a:cs typeface="Arial" panose="020B0604020202020204" pitchFamily="34" charset="0"/>
              </a:rPr>
              <a:t>Transport and logistics sectors are forced to innovate at amazing rates to stay in the game.</a:t>
            </a:r>
          </a:p>
          <a:p>
            <a:pPr marL="201168" lvl="1" indent="0">
              <a:buNone/>
            </a:pPr>
            <a:r>
              <a:rPr lang="en-GB" dirty="0">
                <a:latin typeface="Arial" panose="020B0604020202020204" pitchFamily="34" charset="0"/>
                <a:cs typeface="Arial" panose="020B0604020202020204" pitchFamily="34" charset="0"/>
              </a:rPr>
              <a:t>	Customers continue to seek our transportation services. The tools they use to organize and reserve their deliveries are constantly changing due to technological innovations. </a:t>
            </a:r>
          </a:p>
          <a:p>
            <a:pPr marL="201168" lvl="1" indent="0">
              <a:buNone/>
            </a:pPr>
            <a:r>
              <a:rPr lang="en-GB" dirty="0">
                <a:latin typeface="Arial" panose="020B0604020202020204" pitchFamily="34" charset="0"/>
                <a:cs typeface="Arial" panose="020B0604020202020204" pitchFamily="34" charset="0"/>
              </a:rPr>
              <a:t>With the development of emerging technologies, the landscape of transport services is constantly changing.</a:t>
            </a:r>
          </a:p>
          <a:p>
            <a:pPr marL="201168" lvl="1" indent="0">
              <a:buNone/>
            </a:pPr>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9F70798E-7B0D-4FB9-92EF-C12CE2E61CCE}"/>
              </a:ext>
            </a:extLst>
          </p:cNvPr>
          <p:cNvSpPr txBox="1"/>
          <p:nvPr/>
        </p:nvSpPr>
        <p:spPr>
          <a:xfrm>
            <a:off x="9501352" y="5950280"/>
            <a:ext cx="2112579" cy="369332"/>
          </a:xfrm>
          <a:prstGeom prst="rect">
            <a:avLst/>
          </a:prstGeom>
          <a:noFill/>
        </p:spPr>
        <p:txBody>
          <a:bodyPr wrap="square" rtlCol="0">
            <a:spAutoFit/>
          </a:bodyPr>
          <a:lstStyle/>
          <a:p>
            <a:r>
              <a:rPr lang="en-GB" dirty="0"/>
              <a:t>Made by Kristian</a:t>
            </a:r>
          </a:p>
        </p:txBody>
      </p:sp>
    </p:spTree>
    <p:extLst>
      <p:ext uri="{BB962C8B-B14F-4D97-AF65-F5344CB8AC3E}">
        <p14:creationId xmlns:p14="http://schemas.microsoft.com/office/powerpoint/2010/main" val="2133263855"/>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71af3243-3dd4-4a8d-8c0d-dd76da1f02a5"/>
    <ds:schemaRef ds:uri="http://purl.org/dc/elements/1.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16c05727-aa75-4e4a-9b5f-8a80a1165891"/>
    <ds:schemaRef ds:uri="http://www.w3.org/XML/1998/namespace"/>
    <ds:schemaRef ds:uri="http://purl.org/dc/dcmitype/"/>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{903D6E48-CBE6-4220-AF48-8470256670C5}tf22712842_win32</Template>
  <TotalTime>9674</TotalTime>
  <Words>1443</Words>
  <Application>Microsoft Office PowerPoint</Application>
  <PresentationFormat>Widescreen</PresentationFormat>
  <Paragraphs>168</Paragraphs>
  <Slides>21</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Bookman Old Style</vt:lpstr>
      <vt:lpstr>BR Hendrix</vt:lpstr>
      <vt:lpstr>Calibri</vt:lpstr>
      <vt:lpstr>Franklin Gothic Book</vt:lpstr>
      <vt:lpstr>Neurial Grotesk</vt:lpstr>
      <vt:lpstr>Times New Roman</vt:lpstr>
      <vt:lpstr>1_RetrospectVTI</vt:lpstr>
      <vt:lpstr>Alina Ionela Ghinea- 2020634 Kristian Todorov- 20188313 (BMSW_4006_LON) Lecturer: Mushfiqur Rahman   University of Wales Trinity Saint David </vt:lpstr>
      <vt:lpstr>Content  </vt:lpstr>
      <vt:lpstr>Introduction</vt:lpstr>
      <vt:lpstr>Business Description and History</vt:lpstr>
      <vt:lpstr>Aim and Objectives</vt:lpstr>
      <vt:lpstr> Mission and Vision</vt:lpstr>
      <vt:lpstr>Business Structure</vt:lpstr>
      <vt:lpstr>Service Description</vt:lpstr>
      <vt:lpstr>Marketing Analysis and Trends </vt:lpstr>
      <vt:lpstr>SWOT Analysis</vt:lpstr>
      <vt:lpstr>PESTLE Analysis</vt:lpstr>
      <vt:lpstr>Operations</vt:lpstr>
      <vt:lpstr>Management and Organization</vt:lpstr>
      <vt:lpstr>Social responsibility and sustainability </vt:lpstr>
      <vt:lpstr>Development Milestones and Exit plan </vt:lpstr>
      <vt:lpstr>Technology Plan</vt:lpstr>
      <vt:lpstr>Profit and loss</vt:lpstr>
      <vt:lpstr>Balance Sheet</vt:lpstr>
      <vt:lpstr>Cash Flow</vt:lpstr>
      <vt:lpstr>Financial data</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Alina Ionela Ghinea  University of Wales Trinity Saint David</dc:title>
  <dc:creator>alina ghinea</dc:creator>
  <cp:lastModifiedBy>alina ghinea</cp:lastModifiedBy>
  <cp:revision>11</cp:revision>
  <dcterms:created xsi:type="dcterms:W3CDTF">2021-10-23T20:20:39Z</dcterms:created>
  <dcterms:modified xsi:type="dcterms:W3CDTF">2021-12-18T16:08:07Z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