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sldIdLst>
    <p:sldId id="261" r:id="rId5"/>
    <p:sldId id="262" r:id="rId6"/>
    <p:sldId id="263" r:id="rId7"/>
    <p:sldId id="285" r:id="rId8"/>
    <p:sldId id="264" r:id="rId9"/>
    <p:sldId id="267" r:id="rId10"/>
    <p:sldId id="268" r:id="rId11"/>
    <p:sldId id="283" r:id="rId12"/>
    <p:sldId id="279" r:id="rId13"/>
    <p:sldId id="277" r:id="rId14"/>
    <p:sldId id="272" r:id="rId15"/>
    <p:sldId id="273" r:id="rId16"/>
    <p:sldId id="274" r:id="rId17"/>
    <p:sldId id="275" r:id="rId18"/>
    <p:sldId id="276" r:id="rId19"/>
    <p:sldId id="270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859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58912" autoAdjust="0"/>
  </p:normalViewPr>
  <p:slideViewPr>
    <p:cSldViewPr snapToGrid="0">
      <p:cViewPr varScale="1">
        <p:scale>
          <a:sx n="72" d="100"/>
          <a:sy n="72" d="100"/>
        </p:scale>
        <p:origin x="3344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1462DD-D1A2-4DFF-ACD9-983FE067D45F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760E32-AFAA-4490-B834-9D24D32FDC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805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314575" y="395288"/>
            <a:ext cx="2974975" cy="22320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20688" y="2339752"/>
            <a:ext cx="5486400" cy="5481365"/>
          </a:xfrm>
        </p:spPr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760E32-AFAA-4490-B834-9D24D32FDC2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3200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557338" y="323850"/>
            <a:ext cx="2808287" cy="21066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50886" y="2555776"/>
            <a:ext cx="5702449" cy="604867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760E32-AFAA-4490-B834-9D24D32FDC2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4594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628775" y="323850"/>
            <a:ext cx="3024188" cy="226853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92696" y="2707804"/>
            <a:ext cx="5623520" cy="6184676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760E32-AFAA-4490-B834-9D24D32FDC2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4130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20713" y="395288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20713" y="3862388"/>
            <a:ext cx="5486400" cy="360045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760E32-AFAA-4490-B834-9D24D32FDC2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677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323850"/>
            <a:ext cx="3209925" cy="24066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48680" y="2915816"/>
            <a:ext cx="5486400" cy="5904334"/>
          </a:xfrm>
        </p:spPr>
        <p:txBody>
          <a:bodyPr/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760E32-AFAA-4490-B834-9D24D32FDC2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5063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76250" y="323850"/>
            <a:ext cx="2633663" cy="19748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83065" y="2555775"/>
            <a:ext cx="5486400" cy="504056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760E32-AFAA-4490-B834-9D24D32FDC2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1945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68338" y="250825"/>
            <a:ext cx="2184400" cy="16383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68338" y="1971328"/>
            <a:ext cx="5496966" cy="6948264"/>
          </a:xfrm>
        </p:spPr>
        <p:txBody>
          <a:bodyPr/>
          <a:lstStyle/>
          <a:p>
            <a:endParaRPr lang="en-GB" sz="1400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760E32-AFAA-4490-B834-9D24D32FDC2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2102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369764-7D51-4D3D-A051-218C9D3B3296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85458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76250" y="250825"/>
            <a:ext cx="2160588" cy="162083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05568" y="2195735"/>
            <a:ext cx="5486400" cy="6489477"/>
          </a:xfrm>
        </p:spPr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760E32-AFAA-4490-B834-9D24D32FDC2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2056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549275" y="32385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49274" y="3707904"/>
            <a:ext cx="5544021" cy="4752528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§"/>
            </a:pPr>
            <a:endParaRPr lang="en-GB" sz="1600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760E32-AFAA-4490-B834-9D24D32FDC2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2400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20713" y="395288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20713" y="3862388"/>
            <a:ext cx="5486400" cy="3600450"/>
          </a:xfrm>
        </p:spPr>
        <p:txBody>
          <a:bodyPr/>
          <a:lstStyle/>
          <a:p>
            <a:endParaRPr lang="en-GB" sz="16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760E32-AFAA-4490-B834-9D24D32FDC2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3694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20713" y="53975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18431" y="3995936"/>
            <a:ext cx="5486400" cy="360045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760E32-AFAA-4490-B834-9D24D32FDC2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79157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63575" y="323850"/>
            <a:ext cx="2765425" cy="207486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45294" y="2627784"/>
            <a:ext cx="5486400" cy="6264696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760E32-AFAA-4490-B834-9D24D32FDC2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58193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93713" y="458788"/>
            <a:ext cx="2160587" cy="162083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93713" y="2267744"/>
            <a:ext cx="5689054" cy="655272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760E32-AFAA-4490-B834-9D24D32FDC2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674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395288"/>
            <a:ext cx="1519238" cy="11398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1619672"/>
            <a:ext cx="5486400" cy="6795739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760E32-AFAA-4490-B834-9D24D32FDC2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86238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760E32-AFAA-4490-B834-9D24D32FDC2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8605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59C-2703-4DA7-B0CF-AD9E59E163B1}" type="datetimeFigureOut">
              <a:rPr lang="en-GB" smtClean="0"/>
              <a:pPr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D68E8-A4E2-4B1C-B20F-595E869051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59C-2703-4DA7-B0CF-AD9E59E163B1}" type="datetimeFigureOut">
              <a:rPr lang="en-GB" smtClean="0"/>
              <a:pPr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D68E8-A4E2-4B1C-B20F-595E869051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59C-2703-4DA7-B0CF-AD9E59E163B1}" type="datetimeFigureOut">
              <a:rPr lang="en-GB" smtClean="0"/>
              <a:pPr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D68E8-A4E2-4B1C-B20F-595E869051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59C-2703-4DA7-B0CF-AD9E59E163B1}" type="datetimeFigureOut">
              <a:rPr lang="en-GB" smtClean="0"/>
              <a:pPr/>
              <a:t>28/06/2022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D68E8-A4E2-4B1C-B20F-595E869051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59C-2703-4DA7-B0CF-AD9E59E163B1}" type="datetimeFigureOut">
              <a:rPr lang="en-GB" smtClean="0"/>
              <a:pPr/>
              <a:t>28/06/2022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D68E8-A4E2-4B1C-B20F-595E869051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59C-2703-4DA7-B0CF-AD9E59E163B1}" type="datetimeFigureOut">
              <a:rPr lang="en-GB" smtClean="0"/>
              <a:pPr/>
              <a:t>28/06/2022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D68E8-A4E2-4B1C-B20F-595E869051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59C-2703-4DA7-B0CF-AD9E59E163B1}" type="datetimeFigureOut">
              <a:rPr lang="en-GB" smtClean="0"/>
              <a:pPr/>
              <a:t>28/06/2022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D68E8-A4E2-4B1C-B20F-595E869051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59C-2703-4DA7-B0CF-AD9E59E163B1}" type="datetimeFigureOut">
              <a:rPr lang="en-GB" smtClean="0"/>
              <a:pPr/>
              <a:t>28/06/2022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D68E8-A4E2-4B1C-B20F-595E869051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59C-2703-4DA7-B0CF-AD9E59E163B1}" type="datetimeFigureOut">
              <a:rPr lang="en-GB" smtClean="0"/>
              <a:pPr/>
              <a:t>28/06/2022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D68E8-A4E2-4B1C-B20F-595E869051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59C-2703-4DA7-B0CF-AD9E59E163B1}" type="datetimeFigureOut">
              <a:rPr lang="en-GB" smtClean="0"/>
              <a:pPr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D68E8-A4E2-4B1C-B20F-595E869051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59C-2703-4DA7-B0CF-AD9E59E163B1}" type="datetimeFigureOut">
              <a:rPr lang="en-GB" smtClean="0"/>
              <a:pPr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D68E8-A4E2-4B1C-B20F-595E869051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AEE59C-2703-4DA7-B0CF-AD9E59E163B1}" type="datetimeFigureOut">
              <a:rPr lang="en-GB" smtClean="0"/>
              <a:pPr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ED68E8-A4E2-4B1C-B20F-595E869051D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flickr.com/photos/westmidlandspolice/6800316262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mailto:Claire.Parmenter@dyfed-Powys.police.uk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27BCF7D-9A3B-473B-BF08-7284489997F8}"/>
              </a:ext>
            </a:extLst>
          </p:cNvPr>
          <p:cNvSpPr/>
          <p:nvPr/>
        </p:nvSpPr>
        <p:spPr>
          <a:xfrm>
            <a:off x="0" y="5980212"/>
            <a:ext cx="9144000" cy="877788"/>
          </a:xfrm>
          <a:prstGeom prst="rect">
            <a:avLst/>
          </a:prstGeom>
          <a:solidFill>
            <a:srgbClr val="20859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A60F9664-082E-4C57-BA9E-7205106DDC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36712"/>
            <a:ext cx="9144000" cy="51435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5B8197D-0A08-4384-96FC-5898F0502B7A}"/>
              </a:ext>
            </a:extLst>
          </p:cNvPr>
          <p:cNvSpPr/>
          <p:nvPr/>
        </p:nvSpPr>
        <p:spPr>
          <a:xfrm>
            <a:off x="297951" y="3113070"/>
            <a:ext cx="8342615" cy="1058238"/>
          </a:xfrm>
          <a:prstGeom prst="rect">
            <a:avLst/>
          </a:prstGeom>
          <a:solidFill>
            <a:srgbClr val="208591"/>
          </a:solidFill>
          <a:ln>
            <a:solidFill>
              <a:srgbClr val="20859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8B8585-02B5-42F2-9398-19376ADB4594}"/>
              </a:ext>
            </a:extLst>
          </p:cNvPr>
          <p:cNvSpPr txBox="1"/>
          <p:nvPr/>
        </p:nvSpPr>
        <p:spPr>
          <a:xfrm>
            <a:off x="318499" y="3154168"/>
            <a:ext cx="83426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Deputy Chief Constable Claire Parmenter</a:t>
            </a:r>
          </a:p>
          <a:p>
            <a:r>
              <a:rPr lang="en-GB" sz="2400" dirty="0" err="1">
                <a:solidFill>
                  <a:schemeClr val="bg1"/>
                </a:solidFill>
              </a:rPr>
              <a:t>Heddlu</a:t>
            </a:r>
            <a:r>
              <a:rPr lang="en-GB" sz="2400" dirty="0">
                <a:solidFill>
                  <a:schemeClr val="bg1"/>
                </a:solidFill>
              </a:rPr>
              <a:t> Dyfed-Powys Police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65503EC2-430D-4173-929E-97D339288D27}"/>
              </a:ext>
            </a:extLst>
          </p:cNvPr>
          <p:cNvGrpSpPr/>
          <p:nvPr/>
        </p:nvGrpSpPr>
        <p:grpSpPr>
          <a:xfrm>
            <a:off x="-17760" y="1237828"/>
            <a:ext cx="9179520" cy="5647556"/>
            <a:chOff x="-17760" y="1237828"/>
            <a:chExt cx="9179520" cy="5647556"/>
          </a:xfrm>
        </p:grpSpPr>
        <p:sp>
          <p:nvSpPr>
            <p:cNvPr id="6" name="Rectangle 4"/>
            <p:cNvSpPr txBox="1">
              <a:spLocks noChangeArrowheads="1"/>
            </p:cNvSpPr>
            <p:nvPr/>
          </p:nvSpPr>
          <p:spPr>
            <a:xfrm>
              <a:off x="274117" y="1549028"/>
              <a:ext cx="8402638" cy="72390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 lnSpcReduction="10000"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4400">
                  <a:latin typeface="Tahoma" pitchFamily="34" charset="0"/>
                  <a:ea typeface="+mj-ea"/>
                  <a:cs typeface="+mj-cs"/>
                </a:rPr>
                <a:t>Page Title</a:t>
              </a:r>
              <a:endParaRPr kumimoji="0" lang="en-GB" sz="4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ahoma" pitchFamily="34" charset="0"/>
                <a:ea typeface="+mj-ea"/>
                <a:cs typeface="+mj-cs"/>
              </a:endParaRPr>
            </a:p>
          </p:txBody>
        </p:sp>
        <p:sp>
          <p:nvSpPr>
            <p:cNvPr id="7" name="Rectangle 5"/>
            <p:cNvSpPr txBox="1">
              <a:spLocks noChangeArrowheads="1"/>
            </p:cNvSpPr>
            <p:nvPr/>
          </p:nvSpPr>
          <p:spPr>
            <a:xfrm>
              <a:off x="899592" y="2780928"/>
              <a:ext cx="7777163" cy="3024336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/>
            <a:p>
              <a:pPr marL="0" marR="0" lvl="0" indent="0" defTabSz="914400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/>
              </a:pPr>
              <a:r>
                <a:rPr lang="en-GB" sz="1600">
                  <a:latin typeface="Tahoma" pitchFamily="34" charset="0"/>
                </a:rPr>
                <a:t>Insert text</a:t>
              </a:r>
              <a:endParaRPr kumimoji="0" lang="en-GB" sz="16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Tahoma" pitchFamily="34" charset="0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/>
              </a:pPr>
              <a:endParaRPr kumimoji="0" lang="en-GB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/>
              </a:pPr>
              <a:endParaRPr kumimoji="0" lang="en-GB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endParaRPr>
            </a:p>
          </p:txBody>
        </p:sp>
        <p:pic>
          <p:nvPicPr>
            <p:cNvPr id="3" name="Picture 2" descr="Graphical user interface, text&#10;&#10;Description automatically generated">
              <a:extLst>
                <a:ext uri="{FF2B5EF4-FFF2-40B4-BE49-F238E27FC236}">
                  <a16:creationId xmlns:a16="http://schemas.microsoft.com/office/drawing/2014/main" id="{E253E682-AB25-41C2-8AFE-A6342FFF4D6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1237828"/>
              <a:ext cx="9144000" cy="5143500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93CB8363-2301-429F-AFB6-E09D28B600E1}"/>
                </a:ext>
              </a:extLst>
            </p:cNvPr>
            <p:cNvSpPr/>
            <p:nvPr/>
          </p:nvSpPr>
          <p:spPr>
            <a:xfrm>
              <a:off x="-17760" y="6313264"/>
              <a:ext cx="9144000" cy="5721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9BD52941-4ED6-42E9-9655-7B158B0F2EA5}"/>
                </a:ext>
              </a:extLst>
            </p:cNvPr>
            <p:cNvSpPr/>
            <p:nvPr/>
          </p:nvSpPr>
          <p:spPr>
            <a:xfrm>
              <a:off x="8676755" y="5805264"/>
              <a:ext cx="485005" cy="5080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 txBox="1">
            <a:spLocks noChangeArrowheads="1"/>
          </p:cNvSpPr>
          <p:nvPr/>
        </p:nvSpPr>
        <p:spPr>
          <a:xfrm>
            <a:off x="274117" y="1549028"/>
            <a:ext cx="8402638" cy="7239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400">
                <a:latin typeface="Tahoma" pitchFamily="34" charset="0"/>
                <a:ea typeface="+mj-ea"/>
                <a:cs typeface="+mj-cs"/>
              </a:rPr>
              <a:t>Page Title</a:t>
            </a:r>
            <a:endParaRPr kumimoji="0" lang="en-GB" sz="4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itchFamily="34" charset="0"/>
              <a:ea typeface="+mj-ea"/>
              <a:cs typeface="+mj-cs"/>
            </a:endParaRP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>
          <a:xfrm>
            <a:off x="899592" y="2780928"/>
            <a:ext cx="7777163" cy="30243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GB" sz="1600">
                <a:latin typeface="Tahoma" pitchFamily="34" charset="0"/>
              </a:rPr>
              <a:t>Insert text</a:t>
            </a:r>
            <a:endParaRPr kumimoji="0" lang="en-GB" sz="16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pic>
        <p:nvPicPr>
          <p:cNvPr id="3" name="Picture 2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1FA1CC3-4C69-4341-83F2-7322F595C3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14921"/>
            <a:ext cx="9144000" cy="51435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079CA98-7DA6-4FB2-A583-6EAA6321CA18}"/>
              </a:ext>
            </a:extLst>
          </p:cNvPr>
          <p:cNvSpPr/>
          <p:nvPr/>
        </p:nvSpPr>
        <p:spPr>
          <a:xfrm>
            <a:off x="0" y="6313264"/>
            <a:ext cx="9144000" cy="544736"/>
          </a:xfrm>
          <a:prstGeom prst="rect">
            <a:avLst/>
          </a:prstGeom>
          <a:solidFill>
            <a:srgbClr val="20859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9B54CC7-D498-4E3D-973E-85911D37E220}"/>
              </a:ext>
            </a:extLst>
          </p:cNvPr>
          <p:cNvSpPr/>
          <p:nvPr/>
        </p:nvSpPr>
        <p:spPr>
          <a:xfrm>
            <a:off x="4428" y="837239"/>
            <a:ext cx="9144000" cy="544736"/>
          </a:xfrm>
          <a:prstGeom prst="rect">
            <a:avLst/>
          </a:prstGeom>
          <a:solidFill>
            <a:srgbClr val="20859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0D58CDA-A5B5-43E9-A43B-3B621025894D}"/>
              </a:ext>
            </a:extLst>
          </p:cNvPr>
          <p:cNvSpPr txBox="1"/>
          <p:nvPr/>
        </p:nvSpPr>
        <p:spPr>
          <a:xfrm>
            <a:off x="3059832" y="2780928"/>
            <a:ext cx="3384376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9241926-6DA8-4DCE-8F8C-E8B3125077D0}"/>
              </a:ext>
            </a:extLst>
          </p:cNvPr>
          <p:cNvSpPr/>
          <p:nvPr/>
        </p:nvSpPr>
        <p:spPr>
          <a:xfrm>
            <a:off x="-36512" y="6313264"/>
            <a:ext cx="9144000" cy="5721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E19DBB-A47F-7730-60D5-DADFFAE245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194210"/>
            <a:ext cx="4038600" cy="43891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The changing nature of crime affecting the skills required of the police force </a:t>
            </a:r>
          </a:p>
          <a:p>
            <a:r>
              <a:rPr lang="en-GB" dirty="0">
                <a:cs typeface="Calibri"/>
              </a:rPr>
              <a:t>Understanding the needs of different communities</a:t>
            </a:r>
          </a:p>
          <a:p>
            <a:r>
              <a:rPr lang="en-GB" dirty="0">
                <a:cs typeface="Calibri"/>
              </a:rPr>
              <a:t>Budget Cuts impact</a:t>
            </a:r>
          </a:p>
          <a:p>
            <a:r>
              <a:rPr lang="en-GB" dirty="0">
                <a:cs typeface="Calibri"/>
              </a:rPr>
              <a:t>Uplift and retention</a:t>
            </a:r>
          </a:p>
          <a:p>
            <a:pPr marL="0" indent="0">
              <a:buNone/>
            </a:pPr>
            <a:endParaRPr lang="en-GB" dirty="0">
              <a:cs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B70C66-BE9A-B890-56F9-266011041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75458"/>
          </a:xfrm>
        </p:spPr>
        <p:txBody>
          <a:bodyPr/>
          <a:lstStyle/>
          <a:p>
            <a:r>
              <a:rPr lang="en-GB" b="1" dirty="0">
                <a:cs typeface="Calibri"/>
              </a:rPr>
              <a:t>Key Challenges facing policing 2022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BC2A159D-FC89-4AC1-8B43-918A39FB9F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648200" y="2194210"/>
            <a:ext cx="4038600" cy="3011884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1C46725-9868-4A11-AB24-7C73F3E60BE6}"/>
              </a:ext>
            </a:extLst>
          </p:cNvPr>
          <p:cNvSpPr txBox="1"/>
          <p:nvPr/>
        </p:nvSpPr>
        <p:spPr>
          <a:xfrm>
            <a:off x="4800600" y="5206094"/>
            <a:ext cx="40386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0745660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B8DB4BB1-4784-4D2F-A86D-D85562D7A2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93812"/>
            <a:ext cx="9144000" cy="51435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D8EA339-EE64-4170-BE86-E58C8B5CD9DB}"/>
              </a:ext>
            </a:extLst>
          </p:cNvPr>
          <p:cNvSpPr/>
          <p:nvPr/>
        </p:nvSpPr>
        <p:spPr>
          <a:xfrm>
            <a:off x="0" y="6237312"/>
            <a:ext cx="9144000" cy="6206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96C4CFD-4650-4024-B6AE-83E04B90BE05}"/>
              </a:ext>
            </a:extLst>
          </p:cNvPr>
          <p:cNvSpPr/>
          <p:nvPr/>
        </p:nvSpPr>
        <p:spPr>
          <a:xfrm>
            <a:off x="8244408" y="5616624"/>
            <a:ext cx="1224136" cy="4766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5F60D82-294A-4A7E-9DF7-2BF64BE166EB}"/>
              </a:ext>
            </a:extLst>
          </p:cNvPr>
          <p:cNvSpPr/>
          <p:nvPr/>
        </p:nvSpPr>
        <p:spPr>
          <a:xfrm>
            <a:off x="0" y="6313264"/>
            <a:ext cx="9144000" cy="544736"/>
          </a:xfrm>
          <a:prstGeom prst="rect">
            <a:avLst/>
          </a:prstGeom>
          <a:solidFill>
            <a:srgbClr val="20859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997C82B-9D46-4051-A06E-177BB73EB5BE}"/>
              </a:ext>
            </a:extLst>
          </p:cNvPr>
          <p:cNvSpPr/>
          <p:nvPr/>
        </p:nvSpPr>
        <p:spPr>
          <a:xfrm>
            <a:off x="0" y="828510"/>
            <a:ext cx="9144000" cy="544736"/>
          </a:xfrm>
          <a:prstGeom prst="rect">
            <a:avLst/>
          </a:prstGeom>
          <a:solidFill>
            <a:srgbClr val="20859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08B650-BCB0-4369-B30A-66BA7F0678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40768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962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EC2DC8F3-0425-4F8B-AD9F-AFCF008040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81862"/>
            <a:ext cx="9144000" cy="51435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7712AE8-8A26-4E9E-B87A-CD0ECAA928C5}"/>
              </a:ext>
            </a:extLst>
          </p:cNvPr>
          <p:cNvSpPr/>
          <p:nvPr/>
        </p:nvSpPr>
        <p:spPr>
          <a:xfrm>
            <a:off x="-20470" y="6313264"/>
            <a:ext cx="9144000" cy="5721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5873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C399977-44B3-4604-9370-4B937AB72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774" y="888129"/>
            <a:ext cx="8352928" cy="905498"/>
          </a:xfrm>
        </p:spPr>
        <p:txBody>
          <a:bodyPr>
            <a:noAutofit/>
          </a:bodyPr>
          <a:lstStyle/>
          <a:p>
            <a:r>
              <a:rPr lang="en-GB" sz="3200" b="1" dirty="0"/>
              <a:t>Where Does Neighbourhood Policing sit Nationally 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826DBFE-899C-4AD1-8229-864728D8681E}"/>
              </a:ext>
            </a:extLst>
          </p:cNvPr>
          <p:cNvSpPr txBox="1"/>
          <p:nvPr/>
        </p:nvSpPr>
        <p:spPr>
          <a:xfrm>
            <a:off x="1332221" y="3198167"/>
            <a:ext cx="14335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NP PCSO Practitioner Group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A7D018A-FBA0-4457-95FD-DF29EFB1AB6A}"/>
              </a:ext>
            </a:extLst>
          </p:cNvPr>
          <p:cNvSpPr txBox="1"/>
          <p:nvPr/>
        </p:nvSpPr>
        <p:spPr>
          <a:xfrm>
            <a:off x="1315156" y="4370339"/>
            <a:ext cx="14335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NP PC Practitioner Group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FC60406-EC38-46E8-B0AB-DABBD0E36988}"/>
              </a:ext>
            </a:extLst>
          </p:cNvPr>
          <p:cNvSpPr txBox="1"/>
          <p:nvPr/>
        </p:nvSpPr>
        <p:spPr>
          <a:xfrm>
            <a:off x="1308549" y="3747727"/>
            <a:ext cx="14335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NP Supervisor Practitioner Group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695523F-F9EF-429F-AC3C-AB6CD061D802}"/>
              </a:ext>
            </a:extLst>
          </p:cNvPr>
          <p:cNvSpPr txBox="1"/>
          <p:nvPr/>
        </p:nvSpPr>
        <p:spPr>
          <a:xfrm>
            <a:off x="256582" y="5623020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Wales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DF20503-395A-4A44-9E10-8EF2283C967D}"/>
              </a:ext>
            </a:extLst>
          </p:cNvPr>
          <p:cNvSpPr txBox="1"/>
          <p:nvPr/>
        </p:nvSpPr>
        <p:spPr>
          <a:xfrm>
            <a:off x="112566" y="5258444"/>
            <a:ext cx="936103" cy="283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North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21A2277D-5679-40C2-804E-850E6D8C6939}"/>
              </a:ext>
            </a:extLst>
          </p:cNvPr>
          <p:cNvSpPr txBox="1"/>
          <p:nvPr/>
        </p:nvSpPr>
        <p:spPr>
          <a:xfrm>
            <a:off x="262891" y="4848549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BTP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BFB949DE-9A70-44E1-963D-E0CF22C44854}"/>
              </a:ext>
            </a:extLst>
          </p:cNvPr>
          <p:cNvSpPr txBox="1"/>
          <p:nvPr/>
        </p:nvSpPr>
        <p:spPr>
          <a:xfrm>
            <a:off x="156159" y="428971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West Midlands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57E53AB5-6040-4E74-9333-7FD387DED543}"/>
              </a:ext>
            </a:extLst>
          </p:cNvPr>
          <p:cNvSpPr txBox="1"/>
          <p:nvPr/>
        </p:nvSpPr>
        <p:spPr>
          <a:xfrm>
            <a:off x="163253" y="3770559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East Midlands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E8DF6169-7572-4F26-9E8F-7EE4A734B72B}"/>
              </a:ext>
            </a:extLst>
          </p:cNvPr>
          <p:cNvSpPr txBox="1"/>
          <p:nvPr/>
        </p:nvSpPr>
        <p:spPr>
          <a:xfrm>
            <a:off x="155648" y="3464813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South East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B5BF90DC-1536-42CA-8090-FEDCF0142029}"/>
              </a:ext>
            </a:extLst>
          </p:cNvPr>
          <p:cNvSpPr txBox="1"/>
          <p:nvPr/>
        </p:nvSpPr>
        <p:spPr>
          <a:xfrm>
            <a:off x="155648" y="3083836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South West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5EEEED6D-458F-4827-B3AD-E5772C59D6B7}"/>
              </a:ext>
            </a:extLst>
          </p:cNvPr>
          <p:cNvSpPr txBox="1"/>
          <p:nvPr/>
        </p:nvSpPr>
        <p:spPr>
          <a:xfrm>
            <a:off x="155648" y="2554069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Police Scotland 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5B4B073F-BFCB-4016-94A9-5DB019688574}"/>
              </a:ext>
            </a:extLst>
          </p:cNvPr>
          <p:cNvSpPr txBox="1"/>
          <p:nvPr/>
        </p:nvSpPr>
        <p:spPr>
          <a:xfrm>
            <a:off x="156159" y="2118272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East Anglia</a:t>
            </a:r>
          </a:p>
        </p:txBody>
      </p:sp>
      <p:sp>
        <p:nvSpPr>
          <p:cNvPr id="54" name="Right Brace 53">
            <a:extLst>
              <a:ext uri="{FF2B5EF4-FFF2-40B4-BE49-F238E27FC236}">
                <a16:creationId xmlns:a16="http://schemas.microsoft.com/office/drawing/2014/main" id="{3F022BFC-61BA-4242-B35C-FC38B1640B28}"/>
              </a:ext>
            </a:extLst>
          </p:cNvPr>
          <p:cNvSpPr/>
          <p:nvPr/>
        </p:nvSpPr>
        <p:spPr>
          <a:xfrm>
            <a:off x="2455144" y="2784901"/>
            <a:ext cx="648072" cy="2445973"/>
          </a:xfrm>
          <a:prstGeom prst="rightBrac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6" name="Right Brace 55">
            <a:extLst>
              <a:ext uri="{FF2B5EF4-FFF2-40B4-BE49-F238E27FC236}">
                <a16:creationId xmlns:a16="http://schemas.microsoft.com/office/drawing/2014/main" id="{47A4A63C-B77A-4F42-91DC-42B06619CAD8}"/>
              </a:ext>
            </a:extLst>
          </p:cNvPr>
          <p:cNvSpPr/>
          <p:nvPr/>
        </p:nvSpPr>
        <p:spPr>
          <a:xfrm>
            <a:off x="959014" y="2022136"/>
            <a:ext cx="410449" cy="3851599"/>
          </a:xfrm>
          <a:prstGeom prst="rightBrac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D40DAD76-0437-4281-A31E-16AF8FC0F5C2}"/>
              </a:ext>
            </a:extLst>
          </p:cNvPr>
          <p:cNvSpPr txBox="1"/>
          <p:nvPr/>
        </p:nvSpPr>
        <p:spPr>
          <a:xfrm>
            <a:off x="2961773" y="3686143"/>
            <a:ext cx="14335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National Neighbourhood Police </a:t>
            </a:r>
          </a:p>
          <a:p>
            <a:pPr algn="ctr"/>
            <a:r>
              <a:rPr lang="en-GB" sz="1200" b="1" dirty="0"/>
              <a:t>Board</a:t>
            </a:r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99DE7A5F-B2A7-47C8-84D8-807D0AA513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9644" y="2991746"/>
            <a:ext cx="3000607" cy="352272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9" name="Right Brace 58">
            <a:extLst>
              <a:ext uri="{FF2B5EF4-FFF2-40B4-BE49-F238E27FC236}">
                <a16:creationId xmlns:a16="http://schemas.microsoft.com/office/drawing/2014/main" id="{3334E086-3A86-473D-AA2F-40BC78B81D05}"/>
              </a:ext>
            </a:extLst>
          </p:cNvPr>
          <p:cNvSpPr/>
          <p:nvPr/>
        </p:nvSpPr>
        <p:spPr>
          <a:xfrm>
            <a:off x="3933097" y="3345091"/>
            <a:ext cx="648072" cy="1266936"/>
          </a:xfrm>
          <a:prstGeom prst="rightBrac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4D7EA2E8-ACAA-47B7-9230-9F4EDF38423C}"/>
              </a:ext>
            </a:extLst>
          </p:cNvPr>
          <p:cNvSpPr/>
          <p:nvPr/>
        </p:nvSpPr>
        <p:spPr>
          <a:xfrm>
            <a:off x="5679881" y="4213020"/>
            <a:ext cx="591016" cy="52571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61" name="Picture 60">
            <a:extLst>
              <a:ext uri="{FF2B5EF4-FFF2-40B4-BE49-F238E27FC236}">
                <a16:creationId xmlns:a16="http://schemas.microsoft.com/office/drawing/2014/main" id="{60EAE3B3-1F49-4382-A383-3C959179F8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75392" y="3462956"/>
            <a:ext cx="1011067" cy="645502"/>
          </a:xfrm>
          <a:prstGeom prst="rect">
            <a:avLst/>
          </a:prstGeom>
          <a:ln w="9525">
            <a:solidFill>
              <a:schemeClr val="tx1"/>
            </a:solidFill>
          </a:ln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BAD8F62C-711B-4770-8019-A048062E2B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7983" y="2051560"/>
            <a:ext cx="2918476" cy="65331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1BA50536-7830-45C8-8015-BDAFF383E8F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37121" y="1954177"/>
            <a:ext cx="1599074" cy="74442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6" name="Arrow: Right 65">
            <a:extLst>
              <a:ext uri="{FF2B5EF4-FFF2-40B4-BE49-F238E27FC236}">
                <a16:creationId xmlns:a16="http://schemas.microsoft.com/office/drawing/2014/main" id="{05B0A5AF-5F7F-4DD7-965B-9407BC48E5AD}"/>
              </a:ext>
            </a:extLst>
          </p:cNvPr>
          <p:cNvSpPr/>
          <p:nvPr/>
        </p:nvSpPr>
        <p:spPr>
          <a:xfrm>
            <a:off x="7722126" y="3591241"/>
            <a:ext cx="254588" cy="40330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7" name="Arrow: Right 66">
            <a:extLst>
              <a:ext uri="{FF2B5EF4-FFF2-40B4-BE49-F238E27FC236}">
                <a16:creationId xmlns:a16="http://schemas.microsoft.com/office/drawing/2014/main" id="{A3A65AFC-7B64-4F74-976E-5EEAB5F131B1}"/>
              </a:ext>
            </a:extLst>
          </p:cNvPr>
          <p:cNvSpPr/>
          <p:nvPr/>
        </p:nvSpPr>
        <p:spPr>
          <a:xfrm rot="16200000">
            <a:off x="8268249" y="2853591"/>
            <a:ext cx="425352" cy="25512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9" name="Arrow: Right 68">
            <a:extLst>
              <a:ext uri="{FF2B5EF4-FFF2-40B4-BE49-F238E27FC236}">
                <a16:creationId xmlns:a16="http://schemas.microsoft.com/office/drawing/2014/main" id="{EEF8FC82-98E0-4526-87F3-137DA5E86F54}"/>
              </a:ext>
            </a:extLst>
          </p:cNvPr>
          <p:cNvSpPr/>
          <p:nvPr/>
        </p:nvSpPr>
        <p:spPr>
          <a:xfrm rot="10800000">
            <a:off x="5720753" y="1925026"/>
            <a:ext cx="205804" cy="1257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D7FBD57A-B3A4-446E-B745-1F0912497091}"/>
              </a:ext>
            </a:extLst>
          </p:cNvPr>
          <p:cNvSpPr txBox="1"/>
          <p:nvPr/>
        </p:nvSpPr>
        <p:spPr>
          <a:xfrm>
            <a:off x="421446" y="5902750"/>
            <a:ext cx="16275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e.g. </a:t>
            </a:r>
            <a:r>
              <a:rPr lang="en-GB" sz="8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Dyfed Powys, Gwent, North Wales, South Wales</a:t>
            </a:r>
          </a:p>
        </p:txBody>
      </p:sp>
    </p:spTree>
    <p:extLst>
      <p:ext uri="{BB962C8B-B14F-4D97-AF65-F5344CB8AC3E}">
        <p14:creationId xmlns:p14="http://schemas.microsoft.com/office/powerpoint/2010/main" val="1863533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6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15E3DF-C3F3-4070-85B5-C5CCB9AED096}"/>
              </a:ext>
            </a:extLst>
          </p:cNvPr>
          <p:cNvSpPr txBox="1"/>
          <p:nvPr/>
        </p:nvSpPr>
        <p:spPr>
          <a:xfrm>
            <a:off x="1746607" y="3339099"/>
            <a:ext cx="7387119" cy="1169551"/>
          </a:xfrm>
          <a:prstGeom prst="rect">
            <a:avLst/>
          </a:prstGeom>
          <a:solidFill>
            <a:srgbClr val="208591"/>
          </a:solidFill>
          <a:ln>
            <a:solidFill>
              <a:srgbClr val="20859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US" sz="1400" dirty="0">
                <a:solidFill>
                  <a:schemeClr val="bg1"/>
                </a:solidFill>
                <a:cs typeface="Calibri"/>
              </a:rPr>
              <a:t>Performance Framework</a:t>
            </a:r>
          </a:p>
          <a:p>
            <a:pPr algn="r"/>
            <a:r>
              <a:rPr lang="en-US" sz="1400" dirty="0">
                <a:solidFill>
                  <a:schemeClr val="bg1"/>
                </a:solidFill>
                <a:cs typeface="Calibri"/>
              </a:rPr>
              <a:t>Peer Review Process</a:t>
            </a:r>
          </a:p>
          <a:p>
            <a:pPr algn="r"/>
            <a:r>
              <a:rPr lang="en-US" sz="1400" dirty="0">
                <a:solidFill>
                  <a:schemeClr val="bg1"/>
                </a:solidFill>
                <a:cs typeface="Calibri"/>
              </a:rPr>
              <a:t>Established Practitioner Groups PCSO, PC, Supervisors</a:t>
            </a:r>
          </a:p>
          <a:p>
            <a:pPr algn="r"/>
            <a:r>
              <a:rPr lang="en-US" sz="1400" dirty="0">
                <a:solidFill>
                  <a:schemeClr val="bg1"/>
                </a:solidFill>
                <a:ea typeface="+mn-lt"/>
                <a:cs typeface="+mn-lt"/>
              </a:rPr>
              <a:t>Work with College of Policing to develop appropriate online space for neighbourhood policing. Giving officers and staff the </a:t>
            </a:r>
            <a:r>
              <a:rPr lang="en-US" sz="1400" b="1" dirty="0">
                <a:solidFill>
                  <a:schemeClr val="bg1"/>
                </a:solidFill>
                <a:ea typeface="+mn-lt"/>
                <a:cs typeface="+mn-lt"/>
              </a:rPr>
              <a:t>opportunity to contribute</a:t>
            </a:r>
            <a:r>
              <a:rPr lang="en-US" sz="1400" dirty="0">
                <a:solidFill>
                  <a:schemeClr val="bg1"/>
                </a:solidFill>
                <a:ea typeface="+mn-lt"/>
                <a:cs typeface="+mn-lt"/>
              </a:rPr>
              <a:t> to the future of neighbourhood policing</a:t>
            </a:r>
            <a:endParaRPr lang="en-US" sz="1400" dirty="0">
              <a:solidFill>
                <a:schemeClr val="bg1"/>
              </a:solidFill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885E849-346D-4053-9F8A-327622445C98}"/>
              </a:ext>
            </a:extLst>
          </p:cNvPr>
          <p:cNvGrpSpPr/>
          <p:nvPr/>
        </p:nvGrpSpPr>
        <p:grpSpPr>
          <a:xfrm>
            <a:off x="0" y="820383"/>
            <a:ext cx="9144001" cy="6037617"/>
            <a:chOff x="0" y="820383"/>
            <a:chExt cx="9144001" cy="6037617"/>
          </a:xfrm>
        </p:grpSpPr>
        <p:pic>
          <p:nvPicPr>
            <p:cNvPr id="8" name="Picture 7" descr="Text&#10;&#10;Description automatically generated">
              <a:extLst>
                <a:ext uri="{FF2B5EF4-FFF2-40B4-BE49-F238E27FC236}">
                  <a16:creationId xmlns:a16="http://schemas.microsoft.com/office/drawing/2014/main" id="{1A8EECEE-9727-483D-931B-C58A163527F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0899" b="65817"/>
            <a:stretch/>
          </p:blipFill>
          <p:spPr>
            <a:xfrm>
              <a:off x="3739794" y="1632245"/>
              <a:ext cx="5404207" cy="1706854"/>
            </a:xfrm>
            <a:prstGeom prst="rect">
              <a:avLst/>
            </a:prstGeom>
          </p:spPr>
        </p:pic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FB6414D-CA97-443F-9E2E-6C82322CDC5C}"/>
                </a:ext>
              </a:extLst>
            </p:cNvPr>
            <p:cNvGrpSpPr/>
            <p:nvPr/>
          </p:nvGrpSpPr>
          <p:grpSpPr>
            <a:xfrm>
              <a:off x="0" y="820383"/>
              <a:ext cx="9144000" cy="6037617"/>
              <a:chOff x="0" y="820383"/>
              <a:chExt cx="9144000" cy="6037617"/>
            </a:xfrm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0EE89453-5A26-44D9-B221-A0C814EDF5BF}"/>
                  </a:ext>
                </a:extLst>
              </p:cNvPr>
              <p:cNvSpPr/>
              <p:nvPr/>
            </p:nvSpPr>
            <p:spPr>
              <a:xfrm>
                <a:off x="0" y="6037617"/>
                <a:ext cx="9144000" cy="820383"/>
              </a:xfrm>
              <a:prstGeom prst="rect">
                <a:avLst/>
              </a:prstGeom>
              <a:solidFill>
                <a:srgbClr val="20859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32388113-15A0-4BE0-AF0C-1824C24A7B2F}"/>
                  </a:ext>
                </a:extLst>
              </p:cNvPr>
              <p:cNvSpPr/>
              <p:nvPr/>
            </p:nvSpPr>
            <p:spPr>
              <a:xfrm>
                <a:off x="0" y="820383"/>
                <a:ext cx="9144000" cy="544736"/>
              </a:xfrm>
              <a:prstGeom prst="rect">
                <a:avLst/>
              </a:prstGeom>
              <a:solidFill>
                <a:srgbClr val="20859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11" name="Picture 10" descr="Text&#10;&#10;Description automatically generated">
                <a:extLst>
                  <a:ext uri="{FF2B5EF4-FFF2-40B4-BE49-F238E27FC236}">
                    <a16:creationId xmlns:a16="http://schemas.microsoft.com/office/drawing/2014/main" id="{C92C25CC-7FEF-4327-BE8D-A3FA95E528B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8427" b="48638"/>
              <a:stretch/>
            </p:blipFill>
            <p:spPr>
              <a:xfrm>
                <a:off x="0" y="1365119"/>
                <a:ext cx="3801438" cy="2641802"/>
              </a:xfrm>
              <a:prstGeom prst="rect">
                <a:avLst/>
              </a:prstGeom>
            </p:spPr>
          </p:pic>
        </p:grpSp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F7AAA70C-B7C2-4AD1-BB3B-D031C4D910CD}"/>
                </a:ext>
              </a:extLst>
            </p:cNvPr>
            <p:cNvSpPr/>
            <p:nvPr/>
          </p:nvSpPr>
          <p:spPr>
            <a:xfrm>
              <a:off x="3760342" y="1365119"/>
              <a:ext cx="5373384" cy="350665"/>
            </a:xfrm>
            <a:prstGeom prst="rect">
              <a:avLst/>
            </a:prstGeom>
            <a:solidFill>
              <a:srgbClr val="208591"/>
            </a:solidFill>
            <a:ln>
              <a:solidFill>
                <a:srgbClr val="20859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C2737377-7279-4F8B-808B-0B58B3006DEB}"/>
              </a:ext>
            </a:extLst>
          </p:cNvPr>
          <p:cNvSpPr txBox="1"/>
          <p:nvPr/>
        </p:nvSpPr>
        <p:spPr>
          <a:xfrm>
            <a:off x="0" y="4868066"/>
            <a:ext cx="9133726" cy="1292662"/>
          </a:xfrm>
          <a:prstGeom prst="rect">
            <a:avLst/>
          </a:prstGeom>
          <a:solidFill>
            <a:srgbClr val="208591"/>
          </a:solidFill>
          <a:ln>
            <a:solidFill>
              <a:srgbClr val="20859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800" dirty="0">
              <a:solidFill>
                <a:schemeClr val="bg1"/>
              </a:solidFill>
              <a:cs typeface="Calibri"/>
            </a:endParaRPr>
          </a:p>
          <a:p>
            <a:r>
              <a:rPr lang="en-US" sz="1400" dirty="0">
                <a:solidFill>
                  <a:schemeClr val="bg1"/>
                </a:solidFill>
                <a:cs typeface="Calibri"/>
              </a:rPr>
              <a:t>Continual Professional Development</a:t>
            </a:r>
          </a:p>
          <a:p>
            <a:r>
              <a:rPr lang="en-US" sz="1400" dirty="0">
                <a:solidFill>
                  <a:schemeClr val="bg1"/>
                </a:solidFill>
                <a:cs typeface="Calibri"/>
              </a:rPr>
              <a:t>Abstractions</a:t>
            </a:r>
          </a:p>
          <a:p>
            <a:r>
              <a:rPr lang="en-US" sz="1400" dirty="0">
                <a:solidFill>
                  <a:schemeClr val="bg1"/>
                </a:solidFill>
                <a:cs typeface="Calibri"/>
              </a:rPr>
              <a:t>Collaboratively working with the ASB portfolio to Standardise practices</a:t>
            </a:r>
          </a:p>
          <a:p>
            <a:r>
              <a:rPr lang="en-US" sz="1400" dirty="0">
                <a:solidFill>
                  <a:schemeClr val="bg1"/>
                </a:solidFill>
                <a:cs typeface="Calibri"/>
              </a:rPr>
              <a:t>Defining NP</a:t>
            </a:r>
          </a:p>
          <a:p>
            <a:endParaRPr lang="en-US" sz="1400" dirty="0">
              <a:cs typeface="Calibri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50C5E15-B861-4165-AA88-9326D5714715}"/>
              </a:ext>
            </a:extLst>
          </p:cNvPr>
          <p:cNvSpPr/>
          <p:nvPr/>
        </p:nvSpPr>
        <p:spPr>
          <a:xfrm>
            <a:off x="10275" y="4503423"/>
            <a:ext cx="9123452" cy="364643"/>
          </a:xfrm>
          <a:prstGeom prst="rect">
            <a:avLst/>
          </a:prstGeom>
          <a:solidFill>
            <a:srgbClr val="208591"/>
          </a:solidFill>
          <a:ln>
            <a:solidFill>
              <a:srgbClr val="20859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DE97720-8A4D-4B5A-86B4-BE8B4082E8FD}"/>
              </a:ext>
            </a:extLst>
          </p:cNvPr>
          <p:cNvSpPr/>
          <p:nvPr/>
        </p:nvSpPr>
        <p:spPr>
          <a:xfrm>
            <a:off x="10274" y="3996647"/>
            <a:ext cx="1746607" cy="506776"/>
          </a:xfrm>
          <a:prstGeom prst="rect">
            <a:avLst/>
          </a:prstGeom>
          <a:solidFill>
            <a:srgbClr val="208591"/>
          </a:solidFill>
          <a:ln>
            <a:solidFill>
              <a:srgbClr val="20859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 descr="Text&#10;&#10;Description automatically generated">
            <a:extLst>
              <a:ext uri="{FF2B5EF4-FFF2-40B4-BE49-F238E27FC236}">
                <a16:creationId xmlns:a16="http://schemas.microsoft.com/office/drawing/2014/main" id="{8A0862D2-8326-48C5-87DB-9B02DC89D1B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8" t="51961" r="72247" b="41647"/>
          <a:stretch/>
        </p:blipFill>
        <p:spPr>
          <a:xfrm>
            <a:off x="30821" y="4601726"/>
            <a:ext cx="2239766" cy="32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1407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2739901-DDBF-4658-AC54-70BF94CA14B8}"/>
              </a:ext>
            </a:extLst>
          </p:cNvPr>
          <p:cNvGrpSpPr/>
          <p:nvPr/>
        </p:nvGrpSpPr>
        <p:grpSpPr>
          <a:xfrm>
            <a:off x="-22413" y="822198"/>
            <a:ext cx="9166413" cy="6037957"/>
            <a:chOff x="-22413" y="822198"/>
            <a:chExt cx="9166413" cy="6037957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940C8267-C999-452B-9F4C-0BCF634C74FE}"/>
                </a:ext>
              </a:extLst>
            </p:cNvPr>
            <p:cNvSpPr/>
            <p:nvPr/>
          </p:nvSpPr>
          <p:spPr>
            <a:xfrm>
              <a:off x="0" y="822198"/>
              <a:ext cx="9144000" cy="6037957"/>
            </a:xfrm>
            <a:prstGeom prst="rect">
              <a:avLst/>
            </a:prstGeom>
            <a:solidFill>
              <a:srgbClr val="20859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5FF6F85-B953-4778-BD48-BD688F0A727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22413" y="876756"/>
              <a:ext cx="8424936" cy="5587295"/>
            </a:xfrm>
            <a:prstGeom prst="rect">
              <a:avLst/>
            </a:prstGeom>
            <a:effectLst/>
          </p:spPr>
        </p:pic>
      </p:grpSp>
    </p:spTree>
    <p:extLst>
      <p:ext uri="{BB962C8B-B14F-4D97-AF65-F5344CB8AC3E}">
        <p14:creationId xmlns:p14="http://schemas.microsoft.com/office/powerpoint/2010/main" val="14994774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0D58CDA-A5B5-43E9-A43B-3B621025894D}"/>
              </a:ext>
            </a:extLst>
          </p:cNvPr>
          <p:cNvSpPr txBox="1"/>
          <p:nvPr/>
        </p:nvSpPr>
        <p:spPr>
          <a:xfrm>
            <a:off x="3059832" y="278092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PCSOs central to this</a:t>
            </a:r>
          </a:p>
        </p:txBody>
      </p:sp>
      <p:pic>
        <p:nvPicPr>
          <p:cNvPr id="6" name="Picture 5" descr="A picture containing website&#10;&#10;Description automatically generated">
            <a:extLst>
              <a:ext uri="{FF2B5EF4-FFF2-40B4-BE49-F238E27FC236}">
                <a16:creationId xmlns:a16="http://schemas.microsoft.com/office/drawing/2014/main" id="{8D186F2A-9209-482E-B6D4-51437596AC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96752"/>
            <a:ext cx="9144000" cy="51435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9241926-6DA8-4DCE-8F8C-E8B3125077D0}"/>
              </a:ext>
            </a:extLst>
          </p:cNvPr>
          <p:cNvSpPr/>
          <p:nvPr/>
        </p:nvSpPr>
        <p:spPr>
          <a:xfrm>
            <a:off x="-36512" y="6313264"/>
            <a:ext cx="9144000" cy="5721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2645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5F60D82-294A-4A7E-9DF7-2BF64BE166EB}"/>
              </a:ext>
            </a:extLst>
          </p:cNvPr>
          <p:cNvSpPr/>
          <p:nvPr/>
        </p:nvSpPr>
        <p:spPr>
          <a:xfrm>
            <a:off x="0" y="6000750"/>
            <a:ext cx="9144000" cy="857250"/>
          </a:xfrm>
          <a:prstGeom prst="rect">
            <a:avLst/>
          </a:prstGeom>
          <a:solidFill>
            <a:srgbClr val="20859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997C82B-9D46-4051-A06E-177BB73EB5BE}"/>
              </a:ext>
            </a:extLst>
          </p:cNvPr>
          <p:cNvSpPr/>
          <p:nvPr/>
        </p:nvSpPr>
        <p:spPr>
          <a:xfrm>
            <a:off x="0" y="828510"/>
            <a:ext cx="9144000" cy="544736"/>
          </a:xfrm>
          <a:prstGeom prst="rect">
            <a:avLst/>
          </a:prstGeom>
          <a:solidFill>
            <a:srgbClr val="20859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D56EB0-3D1D-453A-84BE-CDCF37A71F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7764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7483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FC942218-43D1-4098-B522-96A4957ED8A0}"/>
              </a:ext>
            </a:extLst>
          </p:cNvPr>
          <p:cNvGrpSpPr/>
          <p:nvPr/>
        </p:nvGrpSpPr>
        <p:grpSpPr>
          <a:xfrm>
            <a:off x="-36512" y="1093812"/>
            <a:ext cx="9180512" cy="5943972"/>
            <a:chOff x="-36512" y="1093812"/>
            <a:chExt cx="9180512" cy="5943972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D27E7AF-4940-45B7-B58F-769C42E5AE3D}"/>
                </a:ext>
              </a:extLst>
            </p:cNvPr>
            <p:cNvSpPr/>
            <p:nvPr/>
          </p:nvSpPr>
          <p:spPr>
            <a:xfrm>
              <a:off x="-36512" y="6313264"/>
              <a:ext cx="9144000" cy="5721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3" name="Picture 2" descr="Text&#10;&#10;Description automatically generated">
              <a:extLst>
                <a:ext uri="{FF2B5EF4-FFF2-40B4-BE49-F238E27FC236}">
                  <a16:creationId xmlns:a16="http://schemas.microsoft.com/office/drawing/2014/main" id="{893AF3BB-3823-4180-B867-68D95363106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1093812"/>
              <a:ext cx="9144000" cy="5143500"/>
            </a:xfrm>
            <a:prstGeom prst="rect">
              <a:avLst/>
            </a:prstGeom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FF2F2BE3-2F6C-4C9B-AAF0-8C066835947A}"/>
                </a:ext>
              </a:extLst>
            </p:cNvPr>
            <p:cNvSpPr/>
            <p:nvPr/>
          </p:nvSpPr>
          <p:spPr>
            <a:xfrm>
              <a:off x="-12554" y="6237312"/>
              <a:ext cx="9144000" cy="80047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7775517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4C49FBE5-881A-462A-BAD1-BBAC33FD50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37828"/>
            <a:ext cx="9144000" cy="51435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9BC1BAF-E37E-4D08-8165-977A486F92CE}"/>
              </a:ext>
            </a:extLst>
          </p:cNvPr>
          <p:cNvSpPr/>
          <p:nvPr/>
        </p:nvSpPr>
        <p:spPr>
          <a:xfrm>
            <a:off x="-36512" y="6124228"/>
            <a:ext cx="9144000" cy="7611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1548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76B5A00B-CECF-4188-83AB-CF5F17091D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54064"/>
            <a:ext cx="9144000" cy="51435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5E844CA-120D-40D3-A2F1-2205EEBAE6AD}"/>
              </a:ext>
            </a:extLst>
          </p:cNvPr>
          <p:cNvSpPr/>
          <p:nvPr/>
        </p:nvSpPr>
        <p:spPr>
          <a:xfrm>
            <a:off x="0" y="809328"/>
            <a:ext cx="9144000" cy="544736"/>
          </a:xfrm>
          <a:prstGeom prst="rect">
            <a:avLst/>
          </a:prstGeom>
          <a:solidFill>
            <a:srgbClr val="20859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B5BBF7A-B6DE-410F-BF9D-31306217F66C}"/>
              </a:ext>
            </a:extLst>
          </p:cNvPr>
          <p:cNvSpPr/>
          <p:nvPr/>
        </p:nvSpPr>
        <p:spPr>
          <a:xfrm>
            <a:off x="-20470" y="6285880"/>
            <a:ext cx="9144000" cy="5721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58DDF86-5EB5-4961-9A8D-4921DDCE9806}"/>
              </a:ext>
            </a:extLst>
          </p:cNvPr>
          <p:cNvSpPr/>
          <p:nvPr/>
        </p:nvSpPr>
        <p:spPr>
          <a:xfrm>
            <a:off x="1736254" y="5524996"/>
            <a:ext cx="7428216" cy="94522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CDC800F-0988-490A-A07A-E6DB3A1DAB04}"/>
              </a:ext>
            </a:extLst>
          </p:cNvPr>
          <p:cNvSpPr/>
          <p:nvPr/>
        </p:nvSpPr>
        <p:spPr>
          <a:xfrm>
            <a:off x="1700478" y="5571129"/>
            <a:ext cx="7443439" cy="3533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 b="1" dirty="0">
                <a:solidFill>
                  <a:schemeClr val="accent1">
                    <a:lumMod val="75000"/>
                  </a:schemeClr>
                </a:solidFill>
                <a:cs typeface="Calibri"/>
              </a:rPr>
              <a:t>NPCC to consider PCSO Supervisor role and PCSO career pathways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  <a:cs typeface="Calibri"/>
              </a:rPr>
              <a:t>.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0496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7B21B06-51DD-4460-B85A-CE0471A976F6}"/>
              </a:ext>
            </a:extLst>
          </p:cNvPr>
          <p:cNvSpPr/>
          <p:nvPr/>
        </p:nvSpPr>
        <p:spPr>
          <a:xfrm>
            <a:off x="0" y="6305606"/>
            <a:ext cx="9144000" cy="5721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C1E3EE6-E2F6-46D6-B771-BD448EFFF64A}"/>
              </a:ext>
            </a:extLst>
          </p:cNvPr>
          <p:cNvSpPr/>
          <p:nvPr/>
        </p:nvSpPr>
        <p:spPr>
          <a:xfrm>
            <a:off x="-20470" y="5949280"/>
            <a:ext cx="9144000" cy="936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187192D-7B28-4337-BEB8-F991220B4498}"/>
              </a:ext>
            </a:extLst>
          </p:cNvPr>
          <p:cNvSpPr/>
          <p:nvPr/>
        </p:nvSpPr>
        <p:spPr>
          <a:xfrm rot="16200000">
            <a:off x="1547664" y="-710952"/>
            <a:ext cx="6048672" cy="914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43DC25D-B785-4A20-AE42-4892B762E5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6789" y="983411"/>
            <a:ext cx="7612811" cy="3160211"/>
          </a:xfrm>
        </p:spPr>
        <p:txBody>
          <a:bodyPr>
            <a:normAutofit fontScale="90000"/>
          </a:bodyPr>
          <a:lstStyle/>
          <a:p>
            <a:br>
              <a:rPr lang="en-GB" sz="7200" b="1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7200" b="1" dirty="0">
                <a:solidFill>
                  <a:schemeClr val="accent5">
                    <a:lumMod val="75000"/>
                  </a:schemeClr>
                </a:solidFill>
              </a:rPr>
              <a:t>Thank you</a:t>
            </a:r>
            <a:br>
              <a:rPr lang="en-GB" sz="7200" b="1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7200" b="1" dirty="0">
                <a:solidFill>
                  <a:schemeClr val="accent5">
                    <a:lumMod val="75000"/>
                  </a:schemeClr>
                </a:solidFill>
              </a:rPr>
              <a:t>Any Questions</a:t>
            </a:r>
            <a:br>
              <a:rPr lang="en-GB" sz="7200" b="1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4900" b="1" dirty="0">
                <a:solidFill>
                  <a:schemeClr val="accent5">
                    <a:lumMod val="75000"/>
                  </a:schemeClr>
                </a:solidFill>
              </a:rPr>
              <a:t>DCC Claire Parmenter</a:t>
            </a:r>
            <a:br>
              <a:rPr lang="en-GB" sz="7200" b="1" dirty="0">
                <a:solidFill>
                  <a:schemeClr val="accent5">
                    <a:lumMod val="75000"/>
                  </a:schemeClr>
                </a:solidFill>
              </a:rPr>
            </a:br>
            <a:endParaRPr lang="en-GB" sz="7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A31BE1C1-51B7-4988-A3B6-57E1B280A0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72728"/>
          </a:xfrm>
        </p:spPr>
        <p:txBody>
          <a:bodyPr/>
          <a:lstStyle/>
          <a:p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Claire.Parmenter@dyfed-Powys.police.uk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65169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E63FBF74ACA394DB0BA92F1B9978723" ma:contentTypeVersion="13" ma:contentTypeDescription="Create a new document." ma:contentTypeScope="" ma:versionID="42a2fb6b06a7afc6928900425e8948dc">
  <xsd:schema xmlns:xsd="http://www.w3.org/2001/XMLSchema" xmlns:xs="http://www.w3.org/2001/XMLSchema" xmlns:p="http://schemas.microsoft.com/office/2006/metadata/properties" xmlns:ns3="2b29de98-b7cc-4ebb-9b18-fb88d22356a1" xmlns:ns4="73695d85-06c2-442c-a5c0-f51913ec89c7" targetNamespace="http://schemas.microsoft.com/office/2006/metadata/properties" ma:root="true" ma:fieldsID="dcc867ce6db8284bdf385c1ab0d6a398" ns3:_="" ns4:_="">
    <xsd:import namespace="2b29de98-b7cc-4ebb-9b18-fb88d22356a1"/>
    <xsd:import namespace="73695d85-06c2-442c-a5c0-f51913ec89c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29de98-b7cc-4ebb-9b18-fb88d22356a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6" nillable="true" ma:displayName="Length (seconds)" ma:internalName="MediaLengthInSeconds" ma:readOnly="true">
      <xsd:simpleType>
        <xsd:restriction base="dms:Unknown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3695d85-06c2-442c-a5c0-f51913ec89c7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29558D5-40AE-435B-A08C-28B4119E1B0E}">
  <ds:schemaRefs>
    <ds:schemaRef ds:uri="2b29de98-b7cc-4ebb-9b18-fb88d22356a1"/>
    <ds:schemaRef ds:uri="73695d85-06c2-442c-a5c0-f51913ec89c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C05A885B-12B1-4D2C-96D3-D7C28652C31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2E471E9-FB68-416C-AB02-E92F1F5AE51C}">
  <ds:schemaRefs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elements/1.1/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purl.org/dc/terms/"/>
    <ds:schemaRef ds:uri="73695d85-06c2-442c-a5c0-f51913ec89c7"/>
    <ds:schemaRef ds:uri="2b29de98-b7cc-4ebb-9b18-fb88d22356a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204</Words>
  <Application>Microsoft Macintosh PowerPoint</Application>
  <PresentationFormat>On-screen Show (4:3)</PresentationFormat>
  <Paragraphs>59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Tahoma</vt:lpstr>
      <vt:lpstr>Wingdings</vt:lpstr>
      <vt:lpstr>Office Theme</vt:lpstr>
      <vt:lpstr>PowerPoint Presentation</vt:lpstr>
      <vt:lpstr>PowerPoint Presentation</vt:lpstr>
      <vt:lpstr>PowerPoint Presentation</vt:lpstr>
      <vt:lpstr>Key Challenges facing policing 2022</vt:lpstr>
      <vt:lpstr>PowerPoint Presentation</vt:lpstr>
      <vt:lpstr>PowerPoint Presentation</vt:lpstr>
      <vt:lpstr>PowerPoint Presentation</vt:lpstr>
      <vt:lpstr>Where Does Neighbourhood Policing sit Nationally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Thank you Any Questions DCC Claire Parmenter </vt:lpstr>
    </vt:vector>
  </TitlesOfParts>
  <Company>ACPO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Communications and policing - a view from the centre –  Press officers’ course 2014</dc:title>
  <dc:creator>lukem</dc:creator>
  <cp:lastModifiedBy>joneds@me.com</cp:lastModifiedBy>
  <cp:revision>204</cp:revision>
  <dcterms:created xsi:type="dcterms:W3CDTF">2015-03-16T08:07:03Z</dcterms:created>
  <dcterms:modified xsi:type="dcterms:W3CDTF">2022-06-28T12:45:04Z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7beefdff-6834-454f-be00-a68b5bc5f471_Enabled">
    <vt:lpwstr>true</vt:lpwstr>
  </property>
  <property fmtid="{D5CDD505-2E9C-101B-9397-08002B2CF9AE}" pid="3" name="MSIP_Label_7beefdff-6834-454f-be00-a68b5bc5f471_SetDate">
    <vt:lpwstr>2021-06-17T13:39:44Z</vt:lpwstr>
  </property>
  <property fmtid="{D5CDD505-2E9C-101B-9397-08002B2CF9AE}" pid="4" name="MSIP_Label_7beefdff-6834-454f-be00-a68b5bc5f471_Method">
    <vt:lpwstr>Standard</vt:lpwstr>
  </property>
  <property fmtid="{D5CDD505-2E9C-101B-9397-08002B2CF9AE}" pid="5" name="MSIP_Label_7beefdff-6834-454f-be00-a68b5bc5f471_Name">
    <vt:lpwstr>OFFICIAL</vt:lpwstr>
  </property>
  <property fmtid="{D5CDD505-2E9C-101B-9397-08002B2CF9AE}" pid="6" name="MSIP_Label_7beefdff-6834-454f-be00-a68b5bc5f471_SiteId">
    <vt:lpwstr>39683655-1d97-4b22-be8c-246da0f47a41</vt:lpwstr>
  </property>
  <property fmtid="{D5CDD505-2E9C-101B-9397-08002B2CF9AE}" pid="7" name="MSIP_Label_7beefdff-6834-454f-be00-a68b5bc5f471_ActionId">
    <vt:lpwstr>90ed4f08-a6ed-4880-8d86-05ad567f2812</vt:lpwstr>
  </property>
  <property fmtid="{D5CDD505-2E9C-101B-9397-08002B2CF9AE}" pid="8" name="MSIP_Label_7beefdff-6834-454f-be00-a68b5bc5f471_ContentBits">
    <vt:lpwstr>0</vt:lpwstr>
  </property>
  <property fmtid="{D5CDD505-2E9C-101B-9397-08002B2CF9AE}" pid="9" name="ContentTypeId">
    <vt:lpwstr>0x010100CE63FBF74ACA394DB0BA92F1B9978723</vt:lpwstr>
  </property>
</Properties>
</file>