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291" r:id="rId3"/>
    <p:sldId id="259" r:id="rId4"/>
    <p:sldId id="286" r:id="rId5"/>
    <p:sldId id="331" r:id="rId6"/>
    <p:sldId id="332" r:id="rId7"/>
    <p:sldId id="304" r:id="rId8"/>
    <p:sldId id="284" r:id="rId9"/>
    <p:sldId id="303" r:id="rId10"/>
    <p:sldId id="333" r:id="rId11"/>
    <p:sldId id="261" r:id="rId12"/>
    <p:sldId id="295" r:id="rId13"/>
    <p:sldId id="297" r:id="rId14"/>
    <p:sldId id="296" r:id="rId15"/>
    <p:sldId id="298" r:id="rId16"/>
    <p:sldId id="321" r:id="rId17"/>
    <p:sldId id="335" r:id="rId18"/>
    <p:sldId id="300" r:id="rId19"/>
    <p:sldId id="310" r:id="rId20"/>
    <p:sldId id="301" r:id="rId21"/>
    <p:sldId id="316" r:id="rId22"/>
    <p:sldId id="307" r:id="rId23"/>
    <p:sldId id="327" r:id="rId24"/>
    <p:sldId id="306" r:id="rId25"/>
    <p:sldId id="328" r:id="rId26"/>
    <p:sldId id="326" r:id="rId27"/>
    <p:sldId id="308" r:id="rId28"/>
    <p:sldId id="263" r:id="rId29"/>
    <p:sldId id="311" r:id="rId30"/>
    <p:sldId id="265" r:id="rId31"/>
    <p:sldId id="272" r:id="rId32"/>
    <p:sldId id="274" r:id="rId33"/>
    <p:sldId id="271" r:id="rId34"/>
    <p:sldId id="340" r:id="rId35"/>
    <p:sldId id="313" r:id="rId36"/>
    <p:sldId id="342" r:id="rId37"/>
    <p:sldId id="329" r:id="rId38"/>
    <p:sldId id="330" r:id="rId39"/>
    <p:sldId id="269" r:id="rId40"/>
    <p:sldId id="314" r:id="rId41"/>
    <p:sldId id="26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DA2685-BAEB-E28F-ADAC-9C0EA5518F91}" v="343" dt="2024-02-26T21:16:27.534"/>
    <p1510:client id="{97DA0852-B148-6BDD-7F6E-F9E1BF47474F}" v="584" dt="2024-02-28T20:00:23.8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061" autoAdjust="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BFBD3E-4E1B-4113-ADBE-E546AA1C441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E87C1D3-E25E-46C2-AD6F-AC9E5E3B0A8E}">
      <dgm:prSet/>
      <dgm:spPr/>
      <dgm:t>
        <a:bodyPr/>
        <a:lstStyle/>
        <a:p>
          <a:r>
            <a:rPr lang="en-GB"/>
            <a:t>By the end of this lesson, you will be able to: </a:t>
          </a:r>
          <a:endParaRPr lang="en-US"/>
        </a:p>
      </dgm:t>
    </dgm:pt>
    <dgm:pt modelId="{83972631-A876-4683-AE08-433EFC71D7BA}" type="parTrans" cxnId="{FBEB221C-9DCA-4074-B798-03427CD158AE}">
      <dgm:prSet/>
      <dgm:spPr/>
      <dgm:t>
        <a:bodyPr/>
        <a:lstStyle/>
        <a:p>
          <a:endParaRPr lang="en-US"/>
        </a:p>
      </dgm:t>
    </dgm:pt>
    <dgm:pt modelId="{9CC10294-B5D5-4F7D-BA27-199688912CEC}" type="sibTrans" cxnId="{FBEB221C-9DCA-4074-B798-03427CD158AE}">
      <dgm:prSet/>
      <dgm:spPr/>
      <dgm:t>
        <a:bodyPr/>
        <a:lstStyle/>
        <a:p>
          <a:endParaRPr lang="en-US"/>
        </a:p>
      </dgm:t>
    </dgm:pt>
    <dgm:pt modelId="{19DDA801-47CF-4D28-8A90-7391223F0F99}">
      <dgm:prSet/>
      <dgm:spPr/>
      <dgm:t>
        <a:bodyPr/>
        <a:lstStyle/>
        <a:p>
          <a:r>
            <a:rPr lang="en-GB"/>
            <a:t>1. State offences that are covered under modern slavery umbrella </a:t>
          </a:r>
          <a:endParaRPr lang="en-US"/>
        </a:p>
      </dgm:t>
    </dgm:pt>
    <dgm:pt modelId="{29319736-A6A3-4F06-B3F4-CE14EB4BCFB5}" type="parTrans" cxnId="{3F88AD20-B11A-4CA3-BDBF-8C2B63352616}">
      <dgm:prSet/>
      <dgm:spPr/>
      <dgm:t>
        <a:bodyPr/>
        <a:lstStyle/>
        <a:p>
          <a:endParaRPr lang="en-US"/>
        </a:p>
      </dgm:t>
    </dgm:pt>
    <dgm:pt modelId="{1FDF1DE4-8871-4C28-A6C4-34354DF3C83D}" type="sibTrans" cxnId="{3F88AD20-B11A-4CA3-BDBF-8C2B63352616}">
      <dgm:prSet/>
      <dgm:spPr/>
      <dgm:t>
        <a:bodyPr/>
        <a:lstStyle/>
        <a:p>
          <a:endParaRPr lang="en-US"/>
        </a:p>
      </dgm:t>
    </dgm:pt>
    <dgm:pt modelId="{55DBA1E0-16C8-4F72-B029-490E71678CCD}">
      <dgm:prSet/>
      <dgm:spPr/>
      <dgm:t>
        <a:bodyPr/>
        <a:lstStyle/>
        <a:p>
          <a:r>
            <a:rPr lang="en-GB"/>
            <a:t>2. State the types of exploitation </a:t>
          </a:r>
          <a:endParaRPr lang="en-US"/>
        </a:p>
      </dgm:t>
    </dgm:pt>
    <dgm:pt modelId="{52518F37-042A-4404-B869-0CF28A2AA106}" type="parTrans" cxnId="{6A275197-667C-4C71-ADAC-656012CC2EFD}">
      <dgm:prSet/>
      <dgm:spPr/>
      <dgm:t>
        <a:bodyPr/>
        <a:lstStyle/>
        <a:p>
          <a:endParaRPr lang="en-US"/>
        </a:p>
      </dgm:t>
    </dgm:pt>
    <dgm:pt modelId="{77CC619D-D199-410D-8CA9-BB3F75C4E25E}" type="sibTrans" cxnId="{6A275197-667C-4C71-ADAC-656012CC2EFD}">
      <dgm:prSet/>
      <dgm:spPr/>
      <dgm:t>
        <a:bodyPr/>
        <a:lstStyle/>
        <a:p>
          <a:endParaRPr lang="en-US"/>
        </a:p>
      </dgm:t>
    </dgm:pt>
    <dgm:pt modelId="{5E2743AC-4100-4480-9517-C2EBC6055367}">
      <dgm:prSet/>
      <dgm:spPr/>
      <dgm:t>
        <a:bodyPr/>
        <a:lstStyle/>
        <a:p>
          <a:r>
            <a:rPr lang="en-GB"/>
            <a:t>3. Identify signs of human trafficking and modern days slavery</a:t>
          </a:r>
          <a:endParaRPr lang="en-US"/>
        </a:p>
      </dgm:t>
    </dgm:pt>
    <dgm:pt modelId="{CF1D50AF-1113-43D1-9F81-1E6D7EEF7DD5}" type="parTrans" cxnId="{7E36EA9C-0721-4C0B-B23B-7224F8E71043}">
      <dgm:prSet/>
      <dgm:spPr/>
      <dgm:t>
        <a:bodyPr/>
        <a:lstStyle/>
        <a:p>
          <a:endParaRPr lang="en-US"/>
        </a:p>
      </dgm:t>
    </dgm:pt>
    <dgm:pt modelId="{EB6EF9E7-41AC-471A-BFC8-D0133C80E415}" type="sibTrans" cxnId="{7E36EA9C-0721-4C0B-B23B-7224F8E71043}">
      <dgm:prSet/>
      <dgm:spPr/>
      <dgm:t>
        <a:bodyPr/>
        <a:lstStyle/>
        <a:p>
          <a:endParaRPr lang="en-US"/>
        </a:p>
      </dgm:t>
    </dgm:pt>
    <dgm:pt modelId="{33D67021-B68D-4FD5-9299-FB72178C1BD4}" type="pres">
      <dgm:prSet presAssocID="{A1BFBD3E-4E1B-4113-ADBE-E546AA1C4416}" presName="vert0" presStyleCnt="0">
        <dgm:presLayoutVars>
          <dgm:dir/>
          <dgm:animOne val="branch"/>
          <dgm:animLvl val="lvl"/>
        </dgm:presLayoutVars>
      </dgm:prSet>
      <dgm:spPr/>
    </dgm:pt>
    <dgm:pt modelId="{B166AC99-0CC7-4CF8-969D-8CFFD5B08DD1}" type="pres">
      <dgm:prSet presAssocID="{6E87C1D3-E25E-46C2-AD6F-AC9E5E3B0A8E}" presName="thickLine" presStyleLbl="alignNode1" presStyleIdx="0" presStyleCnt="4"/>
      <dgm:spPr/>
    </dgm:pt>
    <dgm:pt modelId="{3C32E798-1543-4E93-BAAE-18099EFBF5A2}" type="pres">
      <dgm:prSet presAssocID="{6E87C1D3-E25E-46C2-AD6F-AC9E5E3B0A8E}" presName="horz1" presStyleCnt="0"/>
      <dgm:spPr/>
    </dgm:pt>
    <dgm:pt modelId="{FEE35415-8389-48A5-B780-DF4F64558461}" type="pres">
      <dgm:prSet presAssocID="{6E87C1D3-E25E-46C2-AD6F-AC9E5E3B0A8E}" presName="tx1" presStyleLbl="revTx" presStyleIdx="0" presStyleCnt="4"/>
      <dgm:spPr/>
    </dgm:pt>
    <dgm:pt modelId="{79572A60-342D-4F9B-92CD-D42306ACC9B0}" type="pres">
      <dgm:prSet presAssocID="{6E87C1D3-E25E-46C2-AD6F-AC9E5E3B0A8E}" presName="vert1" presStyleCnt="0"/>
      <dgm:spPr/>
    </dgm:pt>
    <dgm:pt modelId="{22503BED-E8E4-4C41-8975-CA22951729E8}" type="pres">
      <dgm:prSet presAssocID="{19DDA801-47CF-4D28-8A90-7391223F0F99}" presName="thickLine" presStyleLbl="alignNode1" presStyleIdx="1" presStyleCnt="4"/>
      <dgm:spPr/>
    </dgm:pt>
    <dgm:pt modelId="{1AA3482B-B9B4-4D08-852A-91E5CC1E86ED}" type="pres">
      <dgm:prSet presAssocID="{19DDA801-47CF-4D28-8A90-7391223F0F99}" presName="horz1" presStyleCnt="0"/>
      <dgm:spPr/>
    </dgm:pt>
    <dgm:pt modelId="{03D77DFB-6447-48A6-BC0F-B7B8F2BA3CF7}" type="pres">
      <dgm:prSet presAssocID="{19DDA801-47CF-4D28-8A90-7391223F0F99}" presName="tx1" presStyleLbl="revTx" presStyleIdx="1" presStyleCnt="4"/>
      <dgm:spPr/>
    </dgm:pt>
    <dgm:pt modelId="{B9106B46-4B78-48DA-92FC-1F7B70A923FE}" type="pres">
      <dgm:prSet presAssocID="{19DDA801-47CF-4D28-8A90-7391223F0F99}" presName="vert1" presStyleCnt="0"/>
      <dgm:spPr/>
    </dgm:pt>
    <dgm:pt modelId="{A33AF40B-B176-4EFD-A0A4-409474896F79}" type="pres">
      <dgm:prSet presAssocID="{55DBA1E0-16C8-4F72-B029-490E71678CCD}" presName="thickLine" presStyleLbl="alignNode1" presStyleIdx="2" presStyleCnt="4"/>
      <dgm:spPr/>
    </dgm:pt>
    <dgm:pt modelId="{B01D5C74-467C-49F4-99B4-05AE9B80E0A1}" type="pres">
      <dgm:prSet presAssocID="{55DBA1E0-16C8-4F72-B029-490E71678CCD}" presName="horz1" presStyleCnt="0"/>
      <dgm:spPr/>
    </dgm:pt>
    <dgm:pt modelId="{EA4C590E-52BD-4947-9804-84ACD0075212}" type="pres">
      <dgm:prSet presAssocID="{55DBA1E0-16C8-4F72-B029-490E71678CCD}" presName="tx1" presStyleLbl="revTx" presStyleIdx="2" presStyleCnt="4"/>
      <dgm:spPr/>
    </dgm:pt>
    <dgm:pt modelId="{57414219-FD44-4C66-A438-45B531EA15EC}" type="pres">
      <dgm:prSet presAssocID="{55DBA1E0-16C8-4F72-B029-490E71678CCD}" presName="vert1" presStyleCnt="0"/>
      <dgm:spPr/>
    </dgm:pt>
    <dgm:pt modelId="{BBC0335C-82AC-4178-BA32-81C19BEA9F22}" type="pres">
      <dgm:prSet presAssocID="{5E2743AC-4100-4480-9517-C2EBC6055367}" presName="thickLine" presStyleLbl="alignNode1" presStyleIdx="3" presStyleCnt="4"/>
      <dgm:spPr/>
    </dgm:pt>
    <dgm:pt modelId="{CBE7C52F-75F7-4BDA-BF8F-0D2A41FFE4A0}" type="pres">
      <dgm:prSet presAssocID="{5E2743AC-4100-4480-9517-C2EBC6055367}" presName="horz1" presStyleCnt="0"/>
      <dgm:spPr/>
    </dgm:pt>
    <dgm:pt modelId="{3E87CE35-1F40-460E-AB99-EA2E9D527AF0}" type="pres">
      <dgm:prSet presAssocID="{5E2743AC-4100-4480-9517-C2EBC6055367}" presName="tx1" presStyleLbl="revTx" presStyleIdx="3" presStyleCnt="4"/>
      <dgm:spPr/>
    </dgm:pt>
    <dgm:pt modelId="{C5CF3CFA-559B-48AA-A1D9-F412D9CF978A}" type="pres">
      <dgm:prSet presAssocID="{5E2743AC-4100-4480-9517-C2EBC6055367}" presName="vert1" presStyleCnt="0"/>
      <dgm:spPr/>
    </dgm:pt>
  </dgm:ptLst>
  <dgm:cxnLst>
    <dgm:cxn modelId="{FBEB221C-9DCA-4074-B798-03427CD158AE}" srcId="{A1BFBD3E-4E1B-4113-ADBE-E546AA1C4416}" destId="{6E87C1D3-E25E-46C2-AD6F-AC9E5E3B0A8E}" srcOrd="0" destOrd="0" parTransId="{83972631-A876-4683-AE08-433EFC71D7BA}" sibTransId="{9CC10294-B5D5-4F7D-BA27-199688912CEC}"/>
    <dgm:cxn modelId="{3F88AD20-B11A-4CA3-BDBF-8C2B63352616}" srcId="{A1BFBD3E-4E1B-4113-ADBE-E546AA1C4416}" destId="{19DDA801-47CF-4D28-8A90-7391223F0F99}" srcOrd="1" destOrd="0" parTransId="{29319736-A6A3-4F06-B3F4-CE14EB4BCFB5}" sibTransId="{1FDF1DE4-8871-4C28-A6C4-34354DF3C83D}"/>
    <dgm:cxn modelId="{2A1C6843-D96F-4174-97F6-C8428354BFF1}" type="presOf" srcId="{A1BFBD3E-4E1B-4113-ADBE-E546AA1C4416}" destId="{33D67021-B68D-4FD5-9299-FB72178C1BD4}" srcOrd="0" destOrd="0" presId="urn:microsoft.com/office/officeart/2008/layout/LinedList"/>
    <dgm:cxn modelId="{5994DA63-BB10-417B-B56E-270D645D822E}" type="presOf" srcId="{5E2743AC-4100-4480-9517-C2EBC6055367}" destId="{3E87CE35-1F40-460E-AB99-EA2E9D527AF0}" srcOrd="0" destOrd="0" presId="urn:microsoft.com/office/officeart/2008/layout/LinedList"/>
    <dgm:cxn modelId="{6A275197-667C-4C71-ADAC-656012CC2EFD}" srcId="{A1BFBD3E-4E1B-4113-ADBE-E546AA1C4416}" destId="{55DBA1E0-16C8-4F72-B029-490E71678CCD}" srcOrd="2" destOrd="0" parTransId="{52518F37-042A-4404-B869-0CF28A2AA106}" sibTransId="{77CC619D-D199-410D-8CA9-BB3F75C4E25E}"/>
    <dgm:cxn modelId="{7E36EA9C-0721-4C0B-B23B-7224F8E71043}" srcId="{A1BFBD3E-4E1B-4113-ADBE-E546AA1C4416}" destId="{5E2743AC-4100-4480-9517-C2EBC6055367}" srcOrd="3" destOrd="0" parTransId="{CF1D50AF-1113-43D1-9F81-1E6D7EEF7DD5}" sibTransId="{EB6EF9E7-41AC-471A-BFC8-D0133C80E415}"/>
    <dgm:cxn modelId="{B02C599E-C093-456F-804D-8B490280835F}" type="presOf" srcId="{55DBA1E0-16C8-4F72-B029-490E71678CCD}" destId="{EA4C590E-52BD-4947-9804-84ACD0075212}" srcOrd="0" destOrd="0" presId="urn:microsoft.com/office/officeart/2008/layout/LinedList"/>
    <dgm:cxn modelId="{95281EC2-1CD6-4452-9132-69D931FDB09B}" type="presOf" srcId="{19DDA801-47CF-4D28-8A90-7391223F0F99}" destId="{03D77DFB-6447-48A6-BC0F-B7B8F2BA3CF7}" srcOrd="0" destOrd="0" presId="urn:microsoft.com/office/officeart/2008/layout/LinedList"/>
    <dgm:cxn modelId="{7B4E27F1-44EA-49B8-9F92-A7CF94BFCB17}" type="presOf" srcId="{6E87C1D3-E25E-46C2-AD6F-AC9E5E3B0A8E}" destId="{FEE35415-8389-48A5-B780-DF4F64558461}" srcOrd="0" destOrd="0" presId="urn:microsoft.com/office/officeart/2008/layout/LinedList"/>
    <dgm:cxn modelId="{4FD1EB87-BDBC-4BBF-806B-BB6710426640}" type="presParOf" srcId="{33D67021-B68D-4FD5-9299-FB72178C1BD4}" destId="{B166AC99-0CC7-4CF8-969D-8CFFD5B08DD1}" srcOrd="0" destOrd="0" presId="urn:microsoft.com/office/officeart/2008/layout/LinedList"/>
    <dgm:cxn modelId="{4331A535-A27B-43F6-B199-0F57FA0987E8}" type="presParOf" srcId="{33D67021-B68D-4FD5-9299-FB72178C1BD4}" destId="{3C32E798-1543-4E93-BAAE-18099EFBF5A2}" srcOrd="1" destOrd="0" presId="urn:microsoft.com/office/officeart/2008/layout/LinedList"/>
    <dgm:cxn modelId="{1693D93D-1C2D-41F4-88FE-1559EB716656}" type="presParOf" srcId="{3C32E798-1543-4E93-BAAE-18099EFBF5A2}" destId="{FEE35415-8389-48A5-B780-DF4F64558461}" srcOrd="0" destOrd="0" presId="urn:microsoft.com/office/officeart/2008/layout/LinedList"/>
    <dgm:cxn modelId="{61FA48F7-7ED5-4C6E-81BB-8FEEF9232842}" type="presParOf" srcId="{3C32E798-1543-4E93-BAAE-18099EFBF5A2}" destId="{79572A60-342D-4F9B-92CD-D42306ACC9B0}" srcOrd="1" destOrd="0" presId="urn:microsoft.com/office/officeart/2008/layout/LinedList"/>
    <dgm:cxn modelId="{BA863A21-5356-48FC-9AD7-0D94D86B4A60}" type="presParOf" srcId="{33D67021-B68D-4FD5-9299-FB72178C1BD4}" destId="{22503BED-E8E4-4C41-8975-CA22951729E8}" srcOrd="2" destOrd="0" presId="urn:microsoft.com/office/officeart/2008/layout/LinedList"/>
    <dgm:cxn modelId="{4D6533C0-EBC2-4403-AE15-2C0372A13883}" type="presParOf" srcId="{33D67021-B68D-4FD5-9299-FB72178C1BD4}" destId="{1AA3482B-B9B4-4D08-852A-91E5CC1E86ED}" srcOrd="3" destOrd="0" presId="urn:microsoft.com/office/officeart/2008/layout/LinedList"/>
    <dgm:cxn modelId="{B9D5FF43-49FB-408B-9903-28B80007B4C2}" type="presParOf" srcId="{1AA3482B-B9B4-4D08-852A-91E5CC1E86ED}" destId="{03D77DFB-6447-48A6-BC0F-B7B8F2BA3CF7}" srcOrd="0" destOrd="0" presId="urn:microsoft.com/office/officeart/2008/layout/LinedList"/>
    <dgm:cxn modelId="{746CF61C-5F7D-4F55-B01F-038AA1D9B373}" type="presParOf" srcId="{1AA3482B-B9B4-4D08-852A-91E5CC1E86ED}" destId="{B9106B46-4B78-48DA-92FC-1F7B70A923FE}" srcOrd="1" destOrd="0" presId="urn:microsoft.com/office/officeart/2008/layout/LinedList"/>
    <dgm:cxn modelId="{ED009A70-3A45-443D-B6A4-DAB2670705C1}" type="presParOf" srcId="{33D67021-B68D-4FD5-9299-FB72178C1BD4}" destId="{A33AF40B-B176-4EFD-A0A4-409474896F79}" srcOrd="4" destOrd="0" presId="urn:microsoft.com/office/officeart/2008/layout/LinedList"/>
    <dgm:cxn modelId="{2B0A7D40-7FA6-4EA9-AF61-541A88298474}" type="presParOf" srcId="{33D67021-B68D-4FD5-9299-FB72178C1BD4}" destId="{B01D5C74-467C-49F4-99B4-05AE9B80E0A1}" srcOrd="5" destOrd="0" presId="urn:microsoft.com/office/officeart/2008/layout/LinedList"/>
    <dgm:cxn modelId="{739024B2-03BE-40A8-B426-4A4A9F0A8F99}" type="presParOf" srcId="{B01D5C74-467C-49F4-99B4-05AE9B80E0A1}" destId="{EA4C590E-52BD-4947-9804-84ACD0075212}" srcOrd="0" destOrd="0" presId="urn:microsoft.com/office/officeart/2008/layout/LinedList"/>
    <dgm:cxn modelId="{C3BCE8F6-3D2D-456D-A875-83E4D70AE748}" type="presParOf" srcId="{B01D5C74-467C-49F4-99B4-05AE9B80E0A1}" destId="{57414219-FD44-4C66-A438-45B531EA15EC}" srcOrd="1" destOrd="0" presId="urn:microsoft.com/office/officeart/2008/layout/LinedList"/>
    <dgm:cxn modelId="{1F975894-9703-4B5D-AAA4-31A2F070CF29}" type="presParOf" srcId="{33D67021-B68D-4FD5-9299-FB72178C1BD4}" destId="{BBC0335C-82AC-4178-BA32-81C19BEA9F22}" srcOrd="6" destOrd="0" presId="urn:microsoft.com/office/officeart/2008/layout/LinedList"/>
    <dgm:cxn modelId="{BB49C192-D4C2-4395-A864-AB5727FBA230}" type="presParOf" srcId="{33D67021-B68D-4FD5-9299-FB72178C1BD4}" destId="{CBE7C52F-75F7-4BDA-BF8F-0D2A41FFE4A0}" srcOrd="7" destOrd="0" presId="urn:microsoft.com/office/officeart/2008/layout/LinedList"/>
    <dgm:cxn modelId="{1DAA543C-80FD-45DA-9EB4-14A2819C5CE1}" type="presParOf" srcId="{CBE7C52F-75F7-4BDA-BF8F-0D2A41FFE4A0}" destId="{3E87CE35-1F40-460E-AB99-EA2E9D527AF0}" srcOrd="0" destOrd="0" presId="urn:microsoft.com/office/officeart/2008/layout/LinedList"/>
    <dgm:cxn modelId="{303F5506-EFE4-4D28-BC4D-B71DD684541E}" type="presParOf" srcId="{CBE7C52F-75F7-4BDA-BF8F-0D2A41FFE4A0}" destId="{C5CF3CFA-559B-48AA-A1D9-F412D9CF978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D6935C-FA27-40B2-B0FA-02F92057EC1D}" type="doc">
      <dgm:prSet loTypeId="urn:microsoft.com/office/officeart/2016/7/layout/BasicLinearProcessNumbered" loCatId="process" qsTypeId="urn:microsoft.com/office/officeart/2005/8/quickstyle/simple1" qsCatId="simple" csTypeId="urn:microsoft.com/office/officeart/2005/8/colors/colorful5" csCatId="colorful"/>
      <dgm:spPr/>
      <dgm:t>
        <a:bodyPr/>
        <a:lstStyle/>
        <a:p>
          <a:endParaRPr lang="en-US"/>
        </a:p>
      </dgm:t>
    </dgm:pt>
    <dgm:pt modelId="{6862BE64-D3C9-4BA8-B25A-47D9CA918C25}">
      <dgm:prSet/>
      <dgm:spPr/>
      <dgm:t>
        <a:bodyPr/>
        <a:lstStyle/>
        <a:p>
          <a:r>
            <a:rPr lang="en-GB"/>
            <a:t>Pursue (by prosecuting and disrupting offenders)</a:t>
          </a:r>
          <a:endParaRPr lang="en-US"/>
        </a:p>
      </dgm:t>
    </dgm:pt>
    <dgm:pt modelId="{8655A723-5137-42DE-A0D0-107DE906BDA1}" type="parTrans" cxnId="{BF415E7B-AAEA-4557-9A2F-CF29BB23CE01}">
      <dgm:prSet/>
      <dgm:spPr/>
      <dgm:t>
        <a:bodyPr/>
        <a:lstStyle/>
        <a:p>
          <a:endParaRPr lang="en-US"/>
        </a:p>
      </dgm:t>
    </dgm:pt>
    <dgm:pt modelId="{F12301D9-E629-491C-AF71-8D1584CB61A5}" type="sibTrans" cxnId="{BF415E7B-AAEA-4557-9A2F-CF29BB23CE01}">
      <dgm:prSet phldrT="1" phldr="0"/>
      <dgm:spPr/>
      <dgm:t>
        <a:bodyPr/>
        <a:lstStyle/>
        <a:p>
          <a:r>
            <a:rPr lang="en-US"/>
            <a:t>1</a:t>
          </a:r>
        </a:p>
      </dgm:t>
    </dgm:pt>
    <dgm:pt modelId="{C9A711E5-93EA-4885-A74A-93845361D765}">
      <dgm:prSet/>
      <dgm:spPr/>
      <dgm:t>
        <a:bodyPr/>
        <a:lstStyle/>
        <a:p>
          <a:r>
            <a:rPr lang="en-GB"/>
            <a:t>Prevent (individuals from offending)</a:t>
          </a:r>
          <a:endParaRPr lang="en-US"/>
        </a:p>
      </dgm:t>
    </dgm:pt>
    <dgm:pt modelId="{149CE844-2405-47E6-99B6-CDFCAB3F1568}" type="parTrans" cxnId="{AC2F5513-62CD-4F8F-B8E3-E78EB95572F5}">
      <dgm:prSet/>
      <dgm:spPr/>
      <dgm:t>
        <a:bodyPr/>
        <a:lstStyle/>
        <a:p>
          <a:endParaRPr lang="en-US"/>
        </a:p>
      </dgm:t>
    </dgm:pt>
    <dgm:pt modelId="{1F26487A-4CD1-4FF7-8244-7F9A53D57A20}" type="sibTrans" cxnId="{AC2F5513-62CD-4F8F-B8E3-E78EB95572F5}">
      <dgm:prSet phldrT="2" phldr="0"/>
      <dgm:spPr/>
      <dgm:t>
        <a:bodyPr/>
        <a:lstStyle/>
        <a:p>
          <a:r>
            <a:rPr lang="en-US"/>
            <a:t>2</a:t>
          </a:r>
        </a:p>
      </dgm:t>
    </dgm:pt>
    <dgm:pt modelId="{5A85777A-0F38-462A-9C7A-168E2541F5B8}">
      <dgm:prSet/>
      <dgm:spPr/>
      <dgm:t>
        <a:bodyPr/>
        <a:lstStyle/>
        <a:p>
          <a:r>
            <a:rPr lang="en-GB"/>
            <a:t>Protect (vulnerable people from exploitation and raise awareness)</a:t>
          </a:r>
          <a:endParaRPr lang="en-US"/>
        </a:p>
      </dgm:t>
    </dgm:pt>
    <dgm:pt modelId="{EA445B9B-CDC1-446C-9921-881CE4ABBAF9}" type="parTrans" cxnId="{4C81629F-F4E2-43E9-A1CA-CBAB6F9EEDEB}">
      <dgm:prSet/>
      <dgm:spPr/>
      <dgm:t>
        <a:bodyPr/>
        <a:lstStyle/>
        <a:p>
          <a:endParaRPr lang="en-US"/>
        </a:p>
      </dgm:t>
    </dgm:pt>
    <dgm:pt modelId="{EC6E939C-DF8E-4805-B857-240DC7AF4A59}" type="sibTrans" cxnId="{4C81629F-F4E2-43E9-A1CA-CBAB6F9EEDEB}">
      <dgm:prSet phldrT="3" phldr="0"/>
      <dgm:spPr/>
      <dgm:t>
        <a:bodyPr/>
        <a:lstStyle/>
        <a:p>
          <a:r>
            <a:rPr lang="en-US"/>
            <a:t>3</a:t>
          </a:r>
        </a:p>
      </dgm:t>
    </dgm:pt>
    <dgm:pt modelId="{3C052129-E49E-46AF-9DC4-9A5810100A5F}">
      <dgm:prSet/>
      <dgm:spPr/>
      <dgm:t>
        <a:bodyPr/>
        <a:lstStyle/>
        <a:p>
          <a:r>
            <a:rPr lang="en-GB"/>
            <a:t>Prepare (by improving victims ID and support)</a:t>
          </a:r>
          <a:endParaRPr lang="en-US"/>
        </a:p>
      </dgm:t>
    </dgm:pt>
    <dgm:pt modelId="{F674B0B7-B81E-439A-BB81-75D6CAC1FFBE}" type="parTrans" cxnId="{38CFA97C-DDD9-4792-817C-3DACC74EC908}">
      <dgm:prSet/>
      <dgm:spPr/>
      <dgm:t>
        <a:bodyPr/>
        <a:lstStyle/>
        <a:p>
          <a:endParaRPr lang="en-US"/>
        </a:p>
      </dgm:t>
    </dgm:pt>
    <dgm:pt modelId="{F1786EAC-EE01-445F-B031-4F7AFBC54F67}" type="sibTrans" cxnId="{38CFA97C-DDD9-4792-817C-3DACC74EC908}">
      <dgm:prSet phldrT="4" phldr="0"/>
      <dgm:spPr/>
      <dgm:t>
        <a:bodyPr/>
        <a:lstStyle/>
        <a:p>
          <a:r>
            <a:rPr lang="en-US"/>
            <a:t>4</a:t>
          </a:r>
        </a:p>
      </dgm:t>
    </dgm:pt>
    <dgm:pt modelId="{3DB138D5-207A-4A8B-97A5-4F959E7E62F6}" type="pres">
      <dgm:prSet presAssocID="{2AD6935C-FA27-40B2-B0FA-02F92057EC1D}" presName="Name0" presStyleCnt="0">
        <dgm:presLayoutVars>
          <dgm:animLvl val="lvl"/>
          <dgm:resizeHandles val="exact"/>
        </dgm:presLayoutVars>
      </dgm:prSet>
      <dgm:spPr/>
    </dgm:pt>
    <dgm:pt modelId="{FB549835-16ED-42C1-B6E1-2759827B50BF}" type="pres">
      <dgm:prSet presAssocID="{6862BE64-D3C9-4BA8-B25A-47D9CA918C25}" presName="compositeNode" presStyleCnt="0">
        <dgm:presLayoutVars>
          <dgm:bulletEnabled val="1"/>
        </dgm:presLayoutVars>
      </dgm:prSet>
      <dgm:spPr/>
    </dgm:pt>
    <dgm:pt modelId="{73C82287-836A-43F2-88F9-66C0DBAD49A5}" type="pres">
      <dgm:prSet presAssocID="{6862BE64-D3C9-4BA8-B25A-47D9CA918C25}" presName="bgRect" presStyleLbl="bgAccFollowNode1" presStyleIdx="0" presStyleCnt="4"/>
      <dgm:spPr/>
    </dgm:pt>
    <dgm:pt modelId="{3DD74889-E510-4FC5-B341-6045BA1BDF2C}" type="pres">
      <dgm:prSet presAssocID="{F12301D9-E629-491C-AF71-8D1584CB61A5}" presName="sibTransNodeCircle" presStyleLbl="alignNode1" presStyleIdx="0" presStyleCnt="8">
        <dgm:presLayoutVars>
          <dgm:chMax val="0"/>
          <dgm:bulletEnabled/>
        </dgm:presLayoutVars>
      </dgm:prSet>
      <dgm:spPr/>
    </dgm:pt>
    <dgm:pt modelId="{38CD1EBD-14F7-444C-8656-8A5C0FF466FD}" type="pres">
      <dgm:prSet presAssocID="{6862BE64-D3C9-4BA8-B25A-47D9CA918C25}" presName="bottomLine" presStyleLbl="alignNode1" presStyleIdx="1" presStyleCnt="8">
        <dgm:presLayoutVars/>
      </dgm:prSet>
      <dgm:spPr/>
    </dgm:pt>
    <dgm:pt modelId="{3C1464AB-2AC9-432A-8F6B-303119F727FF}" type="pres">
      <dgm:prSet presAssocID="{6862BE64-D3C9-4BA8-B25A-47D9CA918C25}" presName="nodeText" presStyleLbl="bgAccFollowNode1" presStyleIdx="0" presStyleCnt="4">
        <dgm:presLayoutVars>
          <dgm:bulletEnabled val="1"/>
        </dgm:presLayoutVars>
      </dgm:prSet>
      <dgm:spPr/>
    </dgm:pt>
    <dgm:pt modelId="{8037E95C-7784-4CD8-AAFA-F88BE7A56B7B}" type="pres">
      <dgm:prSet presAssocID="{F12301D9-E629-491C-AF71-8D1584CB61A5}" presName="sibTrans" presStyleCnt="0"/>
      <dgm:spPr/>
    </dgm:pt>
    <dgm:pt modelId="{25C9A146-D70C-4E17-907B-AA5D9408466D}" type="pres">
      <dgm:prSet presAssocID="{C9A711E5-93EA-4885-A74A-93845361D765}" presName="compositeNode" presStyleCnt="0">
        <dgm:presLayoutVars>
          <dgm:bulletEnabled val="1"/>
        </dgm:presLayoutVars>
      </dgm:prSet>
      <dgm:spPr/>
    </dgm:pt>
    <dgm:pt modelId="{7F31C4BB-089C-4535-9B49-D69948EF81A1}" type="pres">
      <dgm:prSet presAssocID="{C9A711E5-93EA-4885-A74A-93845361D765}" presName="bgRect" presStyleLbl="bgAccFollowNode1" presStyleIdx="1" presStyleCnt="4"/>
      <dgm:spPr/>
    </dgm:pt>
    <dgm:pt modelId="{31B7B786-8B89-4132-9117-FC3B639FD1C1}" type="pres">
      <dgm:prSet presAssocID="{1F26487A-4CD1-4FF7-8244-7F9A53D57A20}" presName="sibTransNodeCircle" presStyleLbl="alignNode1" presStyleIdx="2" presStyleCnt="8">
        <dgm:presLayoutVars>
          <dgm:chMax val="0"/>
          <dgm:bulletEnabled/>
        </dgm:presLayoutVars>
      </dgm:prSet>
      <dgm:spPr/>
    </dgm:pt>
    <dgm:pt modelId="{DB43EB11-0480-4D34-88D8-110B9567AB51}" type="pres">
      <dgm:prSet presAssocID="{C9A711E5-93EA-4885-A74A-93845361D765}" presName="bottomLine" presStyleLbl="alignNode1" presStyleIdx="3" presStyleCnt="8">
        <dgm:presLayoutVars/>
      </dgm:prSet>
      <dgm:spPr/>
    </dgm:pt>
    <dgm:pt modelId="{E92827E7-F8D8-44C3-96D7-971E92DF50F8}" type="pres">
      <dgm:prSet presAssocID="{C9A711E5-93EA-4885-A74A-93845361D765}" presName="nodeText" presStyleLbl="bgAccFollowNode1" presStyleIdx="1" presStyleCnt="4">
        <dgm:presLayoutVars>
          <dgm:bulletEnabled val="1"/>
        </dgm:presLayoutVars>
      </dgm:prSet>
      <dgm:spPr/>
    </dgm:pt>
    <dgm:pt modelId="{9E687A40-0DC5-4F17-BCA8-49F3410779C0}" type="pres">
      <dgm:prSet presAssocID="{1F26487A-4CD1-4FF7-8244-7F9A53D57A20}" presName="sibTrans" presStyleCnt="0"/>
      <dgm:spPr/>
    </dgm:pt>
    <dgm:pt modelId="{322EB545-2D83-4D2C-9992-5A010D19A14F}" type="pres">
      <dgm:prSet presAssocID="{5A85777A-0F38-462A-9C7A-168E2541F5B8}" presName="compositeNode" presStyleCnt="0">
        <dgm:presLayoutVars>
          <dgm:bulletEnabled val="1"/>
        </dgm:presLayoutVars>
      </dgm:prSet>
      <dgm:spPr/>
    </dgm:pt>
    <dgm:pt modelId="{CAF777D7-A721-4FB4-8BF9-D7C52B630E4E}" type="pres">
      <dgm:prSet presAssocID="{5A85777A-0F38-462A-9C7A-168E2541F5B8}" presName="bgRect" presStyleLbl="bgAccFollowNode1" presStyleIdx="2" presStyleCnt="4"/>
      <dgm:spPr/>
    </dgm:pt>
    <dgm:pt modelId="{3ECDDAB1-4568-438F-AA02-D50F14F95EDC}" type="pres">
      <dgm:prSet presAssocID="{EC6E939C-DF8E-4805-B857-240DC7AF4A59}" presName="sibTransNodeCircle" presStyleLbl="alignNode1" presStyleIdx="4" presStyleCnt="8">
        <dgm:presLayoutVars>
          <dgm:chMax val="0"/>
          <dgm:bulletEnabled/>
        </dgm:presLayoutVars>
      </dgm:prSet>
      <dgm:spPr/>
    </dgm:pt>
    <dgm:pt modelId="{FB9927CD-B04E-47C4-B1B1-7A6CFDA1923A}" type="pres">
      <dgm:prSet presAssocID="{5A85777A-0F38-462A-9C7A-168E2541F5B8}" presName="bottomLine" presStyleLbl="alignNode1" presStyleIdx="5" presStyleCnt="8">
        <dgm:presLayoutVars/>
      </dgm:prSet>
      <dgm:spPr/>
    </dgm:pt>
    <dgm:pt modelId="{EFC61EA5-933A-488C-B2C9-4C2640B865E5}" type="pres">
      <dgm:prSet presAssocID="{5A85777A-0F38-462A-9C7A-168E2541F5B8}" presName="nodeText" presStyleLbl="bgAccFollowNode1" presStyleIdx="2" presStyleCnt="4">
        <dgm:presLayoutVars>
          <dgm:bulletEnabled val="1"/>
        </dgm:presLayoutVars>
      </dgm:prSet>
      <dgm:spPr/>
    </dgm:pt>
    <dgm:pt modelId="{6C2D5D70-7B51-4004-9A29-9A60F1830438}" type="pres">
      <dgm:prSet presAssocID="{EC6E939C-DF8E-4805-B857-240DC7AF4A59}" presName="sibTrans" presStyleCnt="0"/>
      <dgm:spPr/>
    </dgm:pt>
    <dgm:pt modelId="{6AF16905-7FA1-4258-87A3-018BC880DA0B}" type="pres">
      <dgm:prSet presAssocID="{3C052129-E49E-46AF-9DC4-9A5810100A5F}" presName="compositeNode" presStyleCnt="0">
        <dgm:presLayoutVars>
          <dgm:bulletEnabled val="1"/>
        </dgm:presLayoutVars>
      </dgm:prSet>
      <dgm:spPr/>
    </dgm:pt>
    <dgm:pt modelId="{A35A083B-1F6F-4895-B5B2-01F2863F74C6}" type="pres">
      <dgm:prSet presAssocID="{3C052129-E49E-46AF-9DC4-9A5810100A5F}" presName="bgRect" presStyleLbl="bgAccFollowNode1" presStyleIdx="3" presStyleCnt="4"/>
      <dgm:spPr/>
    </dgm:pt>
    <dgm:pt modelId="{56B68CED-0315-4F5F-BDEB-D5C5253F8F25}" type="pres">
      <dgm:prSet presAssocID="{F1786EAC-EE01-445F-B031-4F7AFBC54F67}" presName="sibTransNodeCircle" presStyleLbl="alignNode1" presStyleIdx="6" presStyleCnt="8">
        <dgm:presLayoutVars>
          <dgm:chMax val="0"/>
          <dgm:bulletEnabled/>
        </dgm:presLayoutVars>
      </dgm:prSet>
      <dgm:spPr/>
    </dgm:pt>
    <dgm:pt modelId="{A74806A7-6EFD-4FE8-BFE9-692377F0450C}" type="pres">
      <dgm:prSet presAssocID="{3C052129-E49E-46AF-9DC4-9A5810100A5F}" presName="bottomLine" presStyleLbl="alignNode1" presStyleIdx="7" presStyleCnt="8">
        <dgm:presLayoutVars/>
      </dgm:prSet>
      <dgm:spPr/>
    </dgm:pt>
    <dgm:pt modelId="{9F8BBCA1-1508-41B0-91AC-5FD2D8F5F24C}" type="pres">
      <dgm:prSet presAssocID="{3C052129-E49E-46AF-9DC4-9A5810100A5F}" presName="nodeText" presStyleLbl="bgAccFollowNode1" presStyleIdx="3" presStyleCnt="4">
        <dgm:presLayoutVars>
          <dgm:bulletEnabled val="1"/>
        </dgm:presLayoutVars>
      </dgm:prSet>
      <dgm:spPr/>
    </dgm:pt>
  </dgm:ptLst>
  <dgm:cxnLst>
    <dgm:cxn modelId="{8E0DBD01-F4B2-4954-9DCD-ECEE2D4819D9}" type="presOf" srcId="{F12301D9-E629-491C-AF71-8D1584CB61A5}" destId="{3DD74889-E510-4FC5-B341-6045BA1BDF2C}" srcOrd="0" destOrd="0" presId="urn:microsoft.com/office/officeart/2016/7/layout/BasicLinearProcessNumbered"/>
    <dgm:cxn modelId="{7FD59004-DAF5-4009-810E-3F08B8B0CE73}" type="presOf" srcId="{3C052129-E49E-46AF-9DC4-9A5810100A5F}" destId="{A35A083B-1F6F-4895-B5B2-01F2863F74C6}" srcOrd="0" destOrd="0" presId="urn:microsoft.com/office/officeart/2016/7/layout/BasicLinearProcessNumbered"/>
    <dgm:cxn modelId="{AC2F5513-62CD-4F8F-B8E3-E78EB95572F5}" srcId="{2AD6935C-FA27-40B2-B0FA-02F92057EC1D}" destId="{C9A711E5-93EA-4885-A74A-93845361D765}" srcOrd="1" destOrd="0" parTransId="{149CE844-2405-47E6-99B6-CDFCAB3F1568}" sibTransId="{1F26487A-4CD1-4FF7-8244-7F9A53D57A20}"/>
    <dgm:cxn modelId="{92C8E718-586B-4E71-B934-F4CCBDB9418A}" type="presOf" srcId="{3C052129-E49E-46AF-9DC4-9A5810100A5F}" destId="{9F8BBCA1-1508-41B0-91AC-5FD2D8F5F24C}" srcOrd="1" destOrd="0" presId="urn:microsoft.com/office/officeart/2016/7/layout/BasicLinearProcessNumbered"/>
    <dgm:cxn modelId="{8A586A2F-F560-4005-A3BF-528CB609AC4A}" type="presOf" srcId="{5A85777A-0F38-462A-9C7A-168E2541F5B8}" destId="{CAF777D7-A721-4FB4-8BF9-D7C52B630E4E}" srcOrd="0" destOrd="0" presId="urn:microsoft.com/office/officeart/2016/7/layout/BasicLinearProcessNumbered"/>
    <dgm:cxn modelId="{3276722F-1894-47D7-8E92-57E7E57CC986}" type="presOf" srcId="{1F26487A-4CD1-4FF7-8244-7F9A53D57A20}" destId="{31B7B786-8B89-4132-9117-FC3B639FD1C1}" srcOrd="0" destOrd="0" presId="urn:microsoft.com/office/officeart/2016/7/layout/BasicLinearProcessNumbered"/>
    <dgm:cxn modelId="{47A04940-7528-41FC-860D-87E313FABA4A}" type="presOf" srcId="{C9A711E5-93EA-4885-A74A-93845361D765}" destId="{7F31C4BB-089C-4535-9B49-D69948EF81A1}" srcOrd="0" destOrd="0" presId="urn:microsoft.com/office/officeart/2016/7/layout/BasicLinearProcessNumbered"/>
    <dgm:cxn modelId="{4C1F1E53-1282-480E-8151-A4E97BA80701}" type="presOf" srcId="{F1786EAC-EE01-445F-B031-4F7AFBC54F67}" destId="{56B68CED-0315-4F5F-BDEB-D5C5253F8F25}" srcOrd="0" destOrd="0" presId="urn:microsoft.com/office/officeart/2016/7/layout/BasicLinearProcessNumbered"/>
    <dgm:cxn modelId="{78C86876-2CB4-4116-9BF0-04BB3E70AF8B}" type="presOf" srcId="{EC6E939C-DF8E-4805-B857-240DC7AF4A59}" destId="{3ECDDAB1-4568-438F-AA02-D50F14F95EDC}" srcOrd="0" destOrd="0" presId="urn:microsoft.com/office/officeart/2016/7/layout/BasicLinearProcessNumbered"/>
    <dgm:cxn modelId="{BF415E7B-AAEA-4557-9A2F-CF29BB23CE01}" srcId="{2AD6935C-FA27-40B2-B0FA-02F92057EC1D}" destId="{6862BE64-D3C9-4BA8-B25A-47D9CA918C25}" srcOrd="0" destOrd="0" parTransId="{8655A723-5137-42DE-A0D0-107DE906BDA1}" sibTransId="{F12301D9-E629-491C-AF71-8D1584CB61A5}"/>
    <dgm:cxn modelId="{38CFA97C-DDD9-4792-817C-3DACC74EC908}" srcId="{2AD6935C-FA27-40B2-B0FA-02F92057EC1D}" destId="{3C052129-E49E-46AF-9DC4-9A5810100A5F}" srcOrd="3" destOrd="0" parTransId="{F674B0B7-B81E-439A-BB81-75D6CAC1FFBE}" sibTransId="{F1786EAC-EE01-445F-B031-4F7AFBC54F67}"/>
    <dgm:cxn modelId="{2800788F-DCB4-48F5-A06E-D364E2A21939}" type="presOf" srcId="{5A85777A-0F38-462A-9C7A-168E2541F5B8}" destId="{EFC61EA5-933A-488C-B2C9-4C2640B865E5}" srcOrd="1" destOrd="0" presId="urn:microsoft.com/office/officeart/2016/7/layout/BasicLinearProcessNumbered"/>
    <dgm:cxn modelId="{25FE598F-E1E0-4AF8-8C64-39290A022F97}" type="presOf" srcId="{C9A711E5-93EA-4885-A74A-93845361D765}" destId="{E92827E7-F8D8-44C3-96D7-971E92DF50F8}" srcOrd="1" destOrd="0" presId="urn:microsoft.com/office/officeart/2016/7/layout/BasicLinearProcessNumbered"/>
    <dgm:cxn modelId="{4C81629F-F4E2-43E9-A1CA-CBAB6F9EEDEB}" srcId="{2AD6935C-FA27-40B2-B0FA-02F92057EC1D}" destId="{5A85777A-0F38-462A-9C7A-168E2541F5B8}" srcOrd="2" destOrd="0" parTransId="{EA445B9B-CDC1-446C-9921-881CE4ABBAF9}" sibTransId="{EC6E939C-DF8E-4805-B857-240DC7AF4A59}"/>
    <dgm:cxn modelId="{417211C4-D6F0-4DF8-BCE8-B3228EA2D8ED}" type="presOf" srcId="{6862BE64-D3C9-4BA8-B25A-47D9CA918C25}" destId="{3C1464AB-2AC9-432A-8F6B-303119F727FF}" srcOrd="1" destOrd="0" presId="urn:microsoft.com/office/officeart/2016/7/layout/BasicLinearProcessNumbered"/>
    <dgm:cxn modelId="{B230A2C7-8C9F-491F-938E-277E8BA32AED}" type="presOf" srcId="{6862BE64-D3C9-4BA8-B25A-47D9CA918C25}" destId="{73C82287-836A-43F2-88F9-66C0DBAD49A5}" srcOrd="0" destOrd="0" presId="urn:microsoft.com/office/officeart/2016/7/layout/BasicLinearProcessNumbered"/>
    <dgm:cxn modelId="{E8CC2BD8-8651-4EB6-ABD9-513EFC9EF9CB}" type="presOf" srcId="{2AD6935C-FA27-40B2-B0FA-02F92057EC1D}" destId="{3DB138D5-207A-4A8B-97A5-4F959E7E62F6}" srcOrd="0" destOrd="0" presId="urn:microsoft.com/office/officeart/2016/7/layout/BasicLinearProcessNumbered"/>
    <dgm:cxn modelId="{B9EFD41C-CC70-4ABF-914B-297B14B0A0B0}" type="presParOf" srcId="{3DB138D5-207A-4A8B-97A5-4F959E7E62F6}" destId="{FB549835-16ED-42C1-B6E1-2759827B50BF}" srcOrd="0" destOrd="0" presId="urn:microsoft.com/office/officeart/2016/7/layout/BasicLinearProcessNumbered"/>
    <dgm:cxn modelId="{339FBF71-FB12-49A1-9806-79D7C8441614}" type="presParOf" srcId="{FB549835-16ED-42C1-B6E1-2759827B50BF}" destId="{73C82287-836A-43F2-88F9-66C0DBAD49A5}" srcOrd="0" destOrd="0" presId="urn:microsoft.com/office/officeart/2016/7/layout/BasicLinearProcessNumbered"/>
    <dgm:cxn modelId="{F67BC5EC-4E8D-4481-B6D8-36224D9559D7}" type="presParOf" srcId="{FB549835-16ED-42C1-B6E1-2759827B50BF}" destId="{3DD74889-E510-4FC5-B341-6045BA1BDF2C}" srcOrd="1" destOrd="0" presId="urn:microsoft.com/office/officeart/2016/7/layout/BasicLinearProcessNumbered"/>
    <dgm:cxn modelId="{E41505D1-4DC3-4587-83D3-0092148B6D2F}" type="presParOf" srcId="{FB549835-16ED-42C1-B6E1-2759827B50BF}" destId="{38CD1EBD-14F7-444C-8656-8A5C0FF466FD}" srcOrd="2" destOrd="0" presId="urn:microsoft.com/office/officeart/2016/7/layout/BasicLinearProcessNumbered"/>
    <dgm:cxn modelId="{D2500EAA-D5AF-400F-B0D5-76B8BB74BF9A}" type="presParOf" srcId="{FB549835-16ED-42C1-B6E1-2759827B50BF}" destId="{3C1464AB-2AC9-432A-8F6B-303119F727FF}" srcOrd="3" destOrd="0" presId="urn:microsoft.com/office/officeart/2016/7/layout/BasicLinearProcessNumbered"/>
    <dgm:cxn modelId="{00B07304-61CB-43F7-84E5-A7850EE7FD9A}" type="presParOf" srcId="{3DB138D5-207A-4A8B-97A5-4F959E7E62F6}" destId="{8037E95C-7784-4CD8-AAFA-F88BE7A56B7B}" srcOrd="1" destOrd="0" presId="urn:microsoft.com/office/officeart/2016/7/layout/BasicLinearProcessNumbered"/>
    <dgm:cxn modelId="{91A094FD-B4FA-4D58-9465-B6DA60701724}" type="presParOf" srcId="{3DB138D5-207A-4A8B-97A5-4F959E7E62F6}" destId="{25C9A146-D70C-4E17-907B-AA5D9408466D}" srcOrd="2" destOrd="0" presId="urn:microsoft.com/office/officeart/2016/7/layout/BasicLinearProcessNumbered"/>
    <dgm:cxn modelId="{20674133-A685-4AC4-8E46-1CD68C4D3B5D}" type="presParOf" srcId="{25C9A146-D70C-4E17-907B-AA5D9408466D}" destId="{7F31C4BB-089C-4535-9B49-D69948EF81A1}" srcOrd="0" destOrd="0" presId="urn:microsoft.com/office/officeart/2016/7/layout/BasicLinearProcessNumbered"/>
    <dgm:cxn modelId="{AAE1E30E-7D35-4C37-AD1E-5ED1D8F7F1DA}" type="presParOf" srcId="{25C9A146-D70C-4E17-907B-AA5D9408466D}" destId="{31B7B786-8B89-4132-9117-FC3B639FD1C1}" srcOrd="1" destOrd="0" presId="urn:microsoft.com/office/officeart/2016/7/layout/BasicLinearProcessNumbered"/>
    <dgm:cxn modelId="{2252CE1A-6B78-4270-86CD-01A6A33730AC}" type="presParOf" srcId="{25C9A146-D70C-4E17-907B-AA5D9408466D}" destId="{DB43EB11-0480-4D34-88D8-110B9567AB51}" srcOrd="2" destOrd="0" presId="urn:microsoft.com/office/officeart/2016/7/layout/BasicLinearProcessNumbered"/>
    <dgm:cxn modelId="{DF123510-62F8-47AD-AFBE-DAF5DAB620B9}" type="presParOf" srcId="{25C9A146-D70C-4E17-907B-AA5D9408466D}" destId="{E92827E7-F8D8-44C3-96D7-971E92DF50F8}" srcOrd="3" destOrd="0" presId="urn:microsoft.com/office/officeart/2016/7/layout/BasicLinearProcessNumbered"/>
    <dgm:cxn modelId="{0568E865-09D8-4980-B2A1-44020256714B}" type="presParOf" srcId="{3DB138D5-207A-4A8B-97A5-4F959E7E62F6}" destId="{9E687A40-0DC5-4F17-BCA8-49F3410779C0}" srcOrd="3" destOrd="0" presId="urn:microsoft.com/office/officeart/2016/7/layout/BasicLinearProcessNumbered"/>
    <dgm:cxn modelId="{AE788E98-96E3-44F5-B3B0-BE6643D14313}" type="presParOf" srcId="{3DB138D5-207A-4A8B-97A5-4F959E7E62F6}" destId="{322EB545-2D83-4D2C-9992-5A010D19A14F}" srcOrd="4" destOrd="0" presId="urn:microsoft.com/office/officeart/2016/7/layout/BasicLinearProcessNumbered"/>
    <dgm:cxn modelId="{C0647787-7E51-443C-86D3-5D7509136BBD}" type="presParOf" srcId="{322EB545-2D83-4D2C-9992-5A010D19A14F}" destId="{CAF777D7-A721-4FB4-8BF9-D7C52B630E4E}" srcOrd="0" destOrd="0" presId="urn:microsoft.com/office/officeart/2016/7/layout/BasicLinearProcessNumbered"/>
    <dgm:cxn modelId="{41ED211D-8157-414A-AE06-E4C77671698C}" type="presParOf" srcId="{322EB545-2D83-4D2C-9992-5A010D19A14F}" destId="{3ECDDAB1-4568-438F-AA02-D50F14F95EDC}" srcOrd="1" destOrd="0" presId="urn:microsoft.com/office/officeart/2016/7/layout/BasicLinearProcessNumbered"/>
    <dgm:cxn modelId="{602CE23E-E38D-4BAE-9B4E-2A6A109B7588}" type="presParOf" srcId="{322EB545-2D83-4D2C-9992-5A010D19A14F}" destId="{FB9927CD-B04E-47C4-B1B1-7A6CFDA1923A}" srcOrd="2" destOrd="0" presId="urn:microsoft.com/office/officeart/2016/7/layout/BasicLinearProcessNumbered"/>
    <dgm:cxn modelId="{80350025-C485-4B1C-90B2-3FD3D1477CBC}" type="presParOf" srcId="{322EB545-2D83-4D2C-9992-5A010D19A14F}" destId="{EFC61EA5-933A-488C-B2C9-4C2640B865E5}" srcOrd="3" destOrd="0" presId="urn:microsoft.com/office/officeart/2016/7/layout/BasicLinearProcessNumbered"/>
    <dgm:cxn modelId="{E76B9F5B-918F-4276-91B2-EF8F48875574}" type="presParOf" srcId="{3DB138D5-207A-4A8B-97A5-4F959E7E62F6}" destId="{6C2D5D70-7B51-4004-9A29-9A60F1830438}" srcOrd="5" destOrd="0" presId="urn:microsoft.com/office/officeart/2016/7/layout/BasicLinearProcessNumbered"/>
    <dgm:cxn modelId="{245149D3-0685-41A5-AE9B-767A17CD4873}" type="presParOf" srcId="{3DB138D5-207A-4A8B-97A5-4F959E7E62F6}" destId="{6AF16905-7FA1-4258-87A3-018BC880DA0B}" srcOrd="6" destOrd="0" presId="urn:microsoft.com/office/officeart/2016/7/layout/BasicLinearProcessNumbered"/>
    <dgm:cxn modelId="{118C953A-07AD-4B4B-B5D6-7E894228DB87}" type="presParOf" srcId="{6AF16905-7FA1-4258-87A3-018BC880DA0B}" destId="{A35A083B-1F6F-4895-B5B2-01F2863F74C6}" srcOrd="0" destOrd="0" presId="urn:microsoft.com/office/officeart/2016/7/layout/BasicLinearProcessNumbered"/>
    <dgm:cxn modelId="{735E99DB-C163-4FD0-9A0D-20FB3283B75C}" type="presParOf" srcId="{6AF16905-7FA1-4258-87A3-018BC880DA0B}" destId="{56B68CED-0315-4F5F-BDEB-D5C5253F8F25}" srcOrd="1" destOrd="0" presId="urn:microsoft.com/office/officeart/2016/7/layout/BasicLinearProcessNumbered"/>
    <dgm:cxn modelId="{E1FE05B4-2BFB-4CB6-B718-8136A0845B68}" type="presParOf" srcId="{6AF16905-7FA1-4258-87A3-018BC880DA0B}" destId="{A74806A7-6EFD-4FE8-BFE9-692377F0450C}" srcOrd="2" destOrd="0" presId="urn:microsoft.com/office/officeart/2016/7/layout/BasicLinearProcessNumbered"/>
    <dgm:cxn modelId="{57F192B9-8403-4202-AADE-257E29518CB9}" type="presParOf" srcId="{6AF16905-7FA1-4258-87A3-018BC880DA0B}" destId="{9F8BBCA1-1508-41B0-91AC-5FD2D8F5F24C}"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6F7699-55F6-4CD4-BF69-44A8BB0D193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D4F3887-A7DF-4D96-BB5B-D45878F9410D}">
      <dgm:prSet/>
      <dgm:spPr/>
      <dgm:t>
        <a:bodyPr/>
        <a:lstStyle/>
        <a:p>
          <a:r>
            <a:rPr lang="en-GB"/>
            <a:t>Article 4 ECHR criminalised slavery, forced labour in 2010 under Section 71 of the Coroners and Justice Act 2009</a:t>
          </a:r>
          <a:endParaRPr lang="en-US"/>
        </a:p>
      </dgm:t>
    </dgm:pt>
    <dgm:pt modelId="{7B06202D-7739-4284-9E8B-670A92F09439}" type="parTrans" cxnId="{3B36E04F-4CDB-4B1A-9D86-2C58BC4834E1}">
      <dgm:prSet/>
      <dgm:spPr/>
      <dgm:t>
        <a:bodyPr/>
        <a:lstStyle/>
        <a:p>
          <a:endParaRPr lang="en-US"/>
        </a:p>
      </dgm:t>
    </dgm:pt>
    <dgm:pt modelId="{4164CF66-0808-4EEB-BFBB-DA42D5BBE0EB}" type="sibTrans" cxnId="{3B36E04F-4CDB-4B1A-9D86-2C58BC4834E1}">
      <dgm:prSet/>
      <dgm:spPr/>
      <dgm:t>
        <a:bodyPr/>
        <a:lstStyle/>
        <a:p>
          <a:endParaRPr lang="en-US"/>
        </a:p>
      </dgm:t>
    </dgm:pt>
    <dgm:pt modelId="{F6A15FD1-7486-4631-8A86-0185326C56D9}">
      <dgm:prSet/>
      <dgm:spPr/>
      <dgm:t>
        <a:bodyPr/>
        <a:lstStyle/>
        <a:p>
          <a:r>
            <a:rPr lang="en-GB"/>
            <a:t>The Modern Slavery Act 2015 consolidated these offences and address human trafficking</a:t>
          </a:r>
          <a:endParaRPr lang="en-US"/>
        </a:p>
      </dgm:t>
    </dgm:pt>
    <dgm:pt modelId="{73FCE176-CEEE-42B6-8360-0EA99F0BD536}" type="parTrans" cxnId="{E1B8E25C-F958-423B-9F4C-10194C003607}">
      <dgm:prSet/>
      <dgm:spPr/>
      <dgm:t>
        <a:bodyPr/>
        <a:lstStyle/>
        <a:p>
          <a:endParaRPr lang="en-US"/>
        </a:p>
      </dgm:t>
    </dgm:pt>
    <dgm:pt modelId="{4D5FF9EA-D35D-4976-BABD-CED751445439}" type="sibTrans" cxnId="{E1B8E25C-F958-423B-9F4C-10194C003607}">
      <dgm:prSet/>
      <dgm:spPr/>
      <dgm:t>
        <a:bodyPr/>
        <a:lstStyle/>
        <a:p>
          <a:endParaRPr lang="en-US"/>
        </a:p>
      </dgm:t>
    </dgm:pt>
    <dgm:pt modelId="{BD4456C7-657A-4ADC-BE45-7C384716AAA5}">
      <dgm:prSet/>
      <dgm:spPr/>
      <dgm:t>
        <a:bodyPr/>
        <a:lstStyle/>
        <a:p>
          <a:r>
            <a:rPr lang="en-GB"/>
            <a:t>MSA 2015 Section 1 covers slavery, servitude and forced or compulsory labour</a:t>
          </a:r>
          <a:endParaRPr lang="en-US"/>
        </a:p>
      </dgm:t>
    </dgm:pt>
    <dgm:pt modelId="{7B8FFC8E-7599-4BAB-8A58-1A2A6A572509}" type="parTrans" cxnId="{CF9CB278-0C5A-4042-81B4-0EFC14AED5A7}">
      <dgm:prSet/>
      <dgm:spPr/>
      <dgm:t>
        <a:bodyPr/>
        <a:lstStyle/>
        <a:p>
          <a:endParaRPr lang="en-US"/>
        </a:p>
      </dgm:t>
    </dgm:pt>
    <dgm:pt modelId="{C6EAEBE3-7C30-4CBC-82E0-662756EECA76}" type="sibTrans" cxnId="{CF9CB278-0C5A-4042-81B4-0EFC14AED5A7}">
      <dgm:prSet/>
      <dgm:spPr/>
      <dgm:t>
        <a:bodyPr/>
        <a:lstStyle/>
        <a:p>
          <a:endParaRPr lang="en-US"/>
        </a:p>
      </dgm:t>
    </dgm:pt>
    <dgm:pt modelId="{3EA5D5A5-CFD1-4FF3-9C55-6A340BEC2BD0}">
      <dgm:prSet/>
      <dgm:spPr/>
      <dgm:t>
        <a:bodyPr/>
        <a:lstStyle/>
        <a:p>
          <a:r>
            <a:rPr lang="en-GB" dirty="0"/>
            <a:t>The Act introduced an Independent Anti-Slavery Commissioner – improve, prevent, investigate and prosecute modern slavery offences.</a:t>
          </a:r>
          <a:endParaRPr lang="en-US" dirty="0"/>
        </a:p>
      </dgm:t>
    </dgm:pt>
    <dgm:pt modelId="{537F84FE-12CD-4CDC-81CE-84C04B134E88}" type="parTrans" cxnId="{C3E7F15E-AF82-453E-8F68-F53A60CA2EAE}">
      <dgm:prSet/>
      <dgm:spPr/>
      <dgm:t>
        <a:bodyPr/>
        <a:lstStyle/>
        <a:p>
          <a:endParaRPr lang="en-US"/>
        </a:p>
      </dgm:t>
    </dgm:pt>
    <dgm:pt modelId="{3503BE5B-10F5-4E26-B898-A11D64D774E0}" type="sibTrans" cxnId="{C3E7F15E-AF82-453E-8F68-F53A60CA2EAE}">
      <dgm:prSet/>
      <dgm:spPr/>
      <dgm:t>
        <a:bodyPr/>
        <a:lstStyle/>
        <a:p>
          <a:endParaRPr lang="en-US"/>
        </a:p>
      </dgm:t>
    </dgm:pt>
    <dgm:pt modelId="{EB18166E-7244-42BC-AE79-F95B93EC2742}">
      <dgm:prSet/>
      <dgm:spPr/>
      <dgm:t>
        <a:bodyPr/>
        <a:lstStyle/>
        <a:p>
          <a:r>
            <a:rPr lang="en-GB"/>
            <a:t>Steve Chapman - Coordinator for Modern Slavery (Wales)</a:t>
          </a:r>
          <a:endParaRPr lang="en-US"/>
        </a:p>
      </dgm:t>
    </dgm:pt>
    <dgm:pt modelId="{9374EE80-AC98-4A62-94ED-CE54A9F14313}" type="parTrans" cxnId="{1FB38B2F-4683-4CCC-B1D8-4C07C927DC02}">
      <dgm:prSet/>
      <dgm:spPr/>
      <dgm:t>
        <a:bodyPr/>
        <a:lstStyle/>
        <a:p>
          <a:endParaRPr lang="en-US"/>
        </a:p>
      </dgm:t>
    </dgm:pt>
    <dgm:pt modelId="{C2014EAE-66E6-4C86-A7A5-31ADF2EBB33F}" type="sibTrans" cxnId="{1FB38B2F-4683-4CCC-B1D8-4C07C927DC02}">
      <dgm:prSet/>
      <dgm:spPr/>
      <dgm:t>
        <a:bodyPr/>
        <a:lstStyle/>
        <a:p>
          <a:endParaRPr lang="en-US"/>
        </a:p>
      </dgm:t>
    </dgm:pt>
    <dgm:pt modelId="{6ECED5F1-7997-45AE-B2EF-6593755C5530}" type="pres">
      <dgm:prSet presAssocID="{676F7699-55F6-4CD4-BF69-44A8BB0D193D}" presName="vert0" presStyleCnt="0">
        <dgm:presLayoutVars>
          <dgm:dir/>
          <dgm:animOne val="branch"/>
          <dgm:animLvl val="lvl"/>
        </dgm:presLayoutVars>
      </dgm:prSet>
      <dgm:spPr/>
    </dgm:pt>
    <dgm:pt modelId="{C2D717BA-F24B-4969-93ED-1666F4974142}" type="pres">
      <dgm:prSet presAssocID="{4D4F3887-A7DF-4D96-BB5B-D45878F9410D}" presName="thickLine" presStyleLbl="alignNode1" presStyleIdx="0" presStyleCnt="5"/>
      <dgm:spPr/>
    </dgm:pt>
    <dgm:pt modelId="{D4276EB8-723B-497E-B25C-6EB6FB68E1C4}" type="pres">
      <dgm:prSet presAssocID="{4D4F3887-A7DF-4D96-BB5B-D45878F9410D}" presName="horz1" presStyleCnt="0"/>
      <dgm:spPr/>
    </dgm:pt>
    <dgm:pt modelId="{55E8E246-3DE6-4774-9017-DF36BF13CB19}" type="pres">
      <dgm:prSet presAssocID="{4D4F3887-A7DF-4D96-BB5B-D45878F9410D}" presName="tx1" presStyleLbl="revTx" presStyleIdx="0" presStyleCnt="5"/>
      <dgm:spPr/>
    </dgm:pt>
    <dgm:pt modelId="{13E1889C-25DC-40CE-88FC-D2777090DA3E}" type="pres">
      <dgm:prSet presAssocID="{4D4F3887-A7DF-4D96-BB5B-D45878F9410D}" presName="vert1" presStyleCnt="0"/>
      <dgm:spPr/>
    </dgm:pt>
    <dgm:pt modelId="{5640CDB0-C127-4660-97C5-2EF9A037E8B5}" type="pres">
      <dgm:prSet presAssocID="{F6A15FD1-7486-4631-8A86-0185326C56D9}" presName="thickLine" presStyleLbl="alignNode1" presStyleIdx="1" presStyleCnt="5"/>
      <dgm:spPr/>
    </dgm:pt>
    <dgm:pt modelId="{304CFC85-664D-4493-B1C0-9B8FE1287C36}" type="pres">
      <dgm:prSet presAssocID="{F6A15FD1-7486-4631-8A86-0185326C56D9}" presName="horz1" presStyleCnt="0"/>
      <dgm:spPr/>
    </dgm:pt>
    <dgm:pt modelId="{899CEB78-910E-496F-A01F-AD55ACC3D202}" type="pres">
      <dgm:prSet presAssocID="{F6A15FD1-7486-4631-8A86-0185326C56D9}" presName="tx1" presStyleLbl="revTx" presStyleIdx="1" presStyleCnt="5"/>
      <dgm:spPr/>
    </dgm:pt>
    <dgm:pt modelId="{372C486B-14DE-40EC-8B1D-174553FAE815}" type="pres">
      <dgm:prSet presAssocID="{F6A15FD1-7486-4631-8A86-0185326C56D9}" presName="vert1" presStyleCnt="0"/>
      <dgm:spPr/>
    </dgm:pt>
    <dgm:pt modelId="{68246D03-0842-463D-B6BE-497ECF1BCCF8}" type="pres">
      <dgm:prSet presAssocID="{BD4456C7-657A-4ADC-BE45-7C384716AAA5}" presName="thickLine" presStyleLbl="alignNode1" presStyleIdx="2" presStyleCnt="5"/>
      <dgm:spPr/>
    </dgm:pt>
    <dgm:pt modelId="{2057CD7D-B4D2-4582-8624-85BD39757850}" type="pres">
      <dgm:prSet presAssocID="{BD4456C7-657A-4ADC-BE45-7C384716AAA5}" presName="horz1" presStyleCnt="0"/>
      <dgm:spPr/>
    </dgm:pt>
    <dgm:pt modelId="{0089F1DE-95C5-44F5-B8B4-C5517F0972E9}" type="pres">
      <dgm:prSet presAssocID="{BD4456C7-657A-4ADC-BE45-7C384716AAA5}" presName="tx1" presStyleLbl="revTx" presStyleIdx="2" presStyleCnt="5"/>
      <dgm:spPr/>
    </dgm:pt>
    <dgm:pt modelId="{FC57CF9B-15A2-4AEA-9F10-DB32D0A2E92F}" type="pres">
      <dgm:prSet presAssocID="{BD4456C7-657A-4ADC-BE45-7C384716AAA5}" presName="vert1" presStyleCnt="0"/>
      <dgm:spPr/>
    </dgm:pt>
    <dgm:pt modelId="{5474F215-E120-4138-AFB1-A417051A6010}" type="pres">
      <dgm:prSet presAssocID="{3EA5D5A5-CFD1-4FF3-9C55-6A340BEC2BD0}" presName="thickLine" presStyleLbl="alignNode1" presStyleIdx="3" presStyleCnt="5"/>
      <dgm:spPr/>
    </dgm:pt>
    <dgm:pt modelId="{AED6F283-A1AA-464C-A97F-24C9A55B280A}" type="pres">
      <dgm:prSet presAssocID="{3EA5D5A5-CFD1-4FF3-9C55-6A340BEC2BD0}" presName="horz1" presStyleCnt="0"/>
      <dgm:spPr/>
    </dgm:pt>
    <dgm:pt modelId="{6943F22F-2C63-4B3F-9C9A-758F6C6F998B}" type="pres">
      <dgm:prSet presAssocID="{3EA5D5A5-CFD1-4FF3-9C55-6A340BEC2BD0}" presName="tx1" presStyleLbl="revTx" presStyleIdx="3" presStyleCnt="5"/>
      <dgm:spPr/>
    </dgm:pt>
    <dgm:pt modelId="{C65741F2-4ECC-49C3-ACE1-9E75CB3C02E4}" type="pres">
      <dgm:prSet presAssocID="{3EA5D5A5-CFD1-4FF3-9C55-6A340BEC2BD0}" presName="vert1" presStyleCnt="0"/>
      <dgm:spPr/>
    </dgm:pt>
    <dgm:pt modelId="{5C30E73B-0AC7-49BD-90AD-17E28B5E68A5}" type="pres">
      <dgm:prSet presAssocID="{EB18166E-7244-42BC-AE79-F95B93EC2742}" presName="thickLine" presStyleLbl="alignNode1" presStyleIdx="4" presStyleCnt="5"/>
      <dgm:spPr/>
    </dgm:pt>
    <dgm:pt modelId="{43D1E98F-9039-4AA4-8540-7BF1417BEFE2}" type="pres">
      <dgm:prSet presAssocID="{EB18166E-7244-42BC-AE79-F95B93EC2742}" presName="horz1" presStyleCnt="0"/>
      <dgm:spPr/>
    </dgm:pt>
    <dgm:pt modelId="{4FE52E96-07C6-4C63-A36D-91D591FCD21D}" type="pres">
      <dgm:prSet presAssocID="{EB18166E-7244-42BC-AE79-F95B93EC2742}" presName="tx1" presStyleLbl="revTx" presStyleIdx="4" presStyleCnt="5"/>
      <dgm:spPr/>
    </dgm:pt>
    <dgm:pt modelId="{94562485-37BB-49BC-B127-F8AFBE859799}" type="pres">
      <dgm:prSet presAssocID="{EB18166E-7244-42BC-AE79-F95B93EC2742}" presName="vert1" presStyleCnt="0"/>
      <dgm:spPr/>
    </dgm:pt>
  </dgm:ptLst>
  <dgm:cxnLst>
    <dgm:cxn modelId="{1FB38B2F-4683-4CCC-B1D8-4C07C927DC02}" srcId="{676F7699-55F6-4CD4-BF69-44A8BB0D193D}" destId="{EB18166E-7244-42BC-AE79-F95B93EC2742}" srcOrd="4" destOrd="0" parTransId="{9374EE80-AC98-4A62-94ED-CE54A9F14313}" sibTransId="{C2014EAE-66E6-4C86-A7A5-31ADF2EBB33F}"/>
    <dgm:cxn modelId="{E1B8E25C-F958-423B-9F4C-10194C003607}" srcId="{676F7699-55F6-4CD4-BF69-44A8BB0D193D}" destId="{F6A15FD1-7486-4631-8A86-0185326C56D9}" srcOrd="1" destOrd="0" parTransId="{73FCE176-CEEE-42B6-8360-0EA99F0BD536}" sibTransId="{4D5FF9EA-D35D-4976-BABD-CED751445439}"/>
    <dgm:cxn modelId="{C3E7F15E-AF82-453E-8F68-F53A60CA2EAE}" srcId="{676F7699-55F6-4CD4-BF69-44A8BB0D193D}" destId="{3EA5D5A5-CFD1-4FF3-9C55-6A340BEC2BD0}" srcOrd="3" destOrd="0" parTransId="{537F84FE-12CD-4CDC-81CE-84C04B134E88}" sibTransId="{3503BE5B-10F5-4E26-B898-A11D64D774E0}"/>
    <dgm:cxn modelId="{3B36E04F-4CDB-4B1A-9D86-2C58BC4834E1}" srcId="{676F7699-55F6-4CD4-BF69-44A8BB0D193D}" destId="{4D4F3887-A7DF-4D96-BB5B-D45878F9410D}" srcOrd="0" destOrd="0" parTransId="{7B06202D-7739-4284-9E8B-670A92F09439}" sibTransId="{4164CF66-0808-4EEB-BFBB-DA42D5BBE0EB}"/>
    <dgm:cxn modelId="{F4301A76-15C2-4B3A-8DA4-B2DDD5B5B64C}" type="presOf" srcId="{3EA5D5A5-CFD1-4FF3-9C55-6A340BEC2BD0}" destId="{6943F22F-2C63-4B3F-9C9A-758F6C6F998B}" srcOrd="0" destOrd="0" presId="urn:microsoft.com/office/officeart/2008/layout/LinedList"/>
    <dgm:cxn modelId="{BCCE6F56-E2F2-49A4-880D-618A41A1BCCA}" type="presOf" srcId="{4D4F3887-A7DF-4D96-BB5B-D45878F9410D}" destId="{55E8E246-3DE6-4774-9017-DF36BF13CB19}" srcOrd="0" destOrd="0" presId="urn:microsoft.com/office/officeart/2008/layout/LinedList"/>
    <dgm:cxn modelId="{9CA0F956-2EE4-4D1C-83FF-413F7CAB68D2}" type="presOf" srcId="{EB18166E-7244-42BC-AE79-F95B93EC2742}" destId="{4FE52E96-07C6-4C63-A36D-91D591FCD21D}" srcOrd="0" destOrd="0" presId="urn:microsoft.com/office/officeart/2008/layout/LinedList"/>
    <dgm:cxn modelId="{CF9CB278-0C5A-4042-81B4-0EFC14AED5A7}" srcId="{676F7699-55F6-4CD4-BF69-44A8BB0D193D}" destId="{BD4456C7-657A-4ADC-BE45-7C384716AAA5}" srcOrd="2" destOrd="0" parTransId="{7B8FFC8E-7599-4BAB-8A58-1A2A6A572509}" sibTransId="{C6EAEBE3-7C30-4CBC-82E0-662756EECA76}"/>
    <dgm:cxn modelId="{49341488-EADC-4053-A685-A77B840911DF}" type="presOf" srcId="{F6A15FD1-7486-4631-8A86-0185326C56D9}" destId="{899CEB78-910E-496F-A01F-AD55ACC3D202}" srcOrd="0" destOrd="0" presId="urn:microsoft.com/office/officeart/2008/layout/LinedList"/>
    <dgm:cxn modelId="{3F6ED3EF-B776-4CE5-9256-4BCD64BA08A1}" type="presOf" srcId="{BD4456C7-657A-4ADC-BE45-7C384716AAA5}" destId="{0089F1DE-95C5-44F5-B8B4-C5517F0972E9}" srcOrd="0" destOrd="0" presId="urn:microsoft.com/office/officeart/2008/layout/LinedList"/>
    <dgm:cxn modelId="{7E0E7AF9-7C80-43A4-B648-7BCC4B387B41}" type="presOf" srcId="{676F7699-55F6-4CD4-BF69-44A8BB0D193D}" destId="{6ECED5F1-7997-45AE-B2EF-6593755C5530}" srcOrd="0" destOrd="0" presId="urn:microsoft.com/office/officeart/2008/layout/LinedList"/>
    <dgm:cxn modelId="{F9FBDE6A-2092-4FF6-ABB2-4C708FDEB264}" type="presParOf" srcId="{6ECED5F1-7997-45AE-B2EF-6593755C5530}" destId="{C2D717BA-F24B-4969-93ED-1666F4974142}" srcOrd="0" destOrd="0" presId="urn:microsoft.com/office/officeart/2008/layout/LinedList"/>
    <dgm:cxn modelId="{96BE26E9-B1B3-497F-A49D-AAB5442AA5F9}" type="presParOf" srcId="{6ECED5F1-7997-45AE-B2EF-6593755C5530}" destId="{D4276EB8-723B-497E-B25C-6EB6FB68E1C4}" srcOrd="1" destOrd="0" presId="urn:microsoft.com/office/officeart/2008/layout/LinedList"/>
    <dgm:cxn modelId="{4191B0A5-ADE4-4AD5-8DA4-FB529F6BEBB5}" type="presParOf" srcId="{D4276EB8-723B-497E-B25C-6EB6FB68E1C4}" destId="{55E8E246-3DE6-4774-9017-DF36BF13CB19}" srcOrd="0" destOrd="0" presId="urn:microsoft.com/office/officeart/2008/layout/LinedList"/>
    <dgm:cxn modelId="{0572F3EB-1F6E-4EFC-A98C-663F788C03CC}" type="presParOf" srcId="{D4276EB8-723B-497E-B25C-6EB6FB68E1C4}" destId="{13E1889C-25DC-40CE-88FC-D2777090DA3E}" srcOrd="1" destOrd="0" presId="urn:microsoft.com/office/officeart/2008/layout/LinedList"/>
    <dgm:cxn modelId="{0157FBCA-54F7-4B44-A5E6-C3656B0682CA}" type="presParOf" srcId="{6ECED5F1-7997-45AE-B2EF-6593755C5530}" destId="{5640CDB0-C127-4660-97C5-2EF9A037E8B5}" srcOrd="2" destOrd="0" presId="urn:microsoft.com/office/officeart/2008/layout/LinedList"/>
    <dgm:cxn modelId="{CEF4394D-249C-4B8A-A32C-42D95B742431}" type="presParOf" srcId="{6ECED5F1-7997-45AE-B2EF-6593755C5530}" destId="{304CFC85-664D-4493-B1C0-9B8FE1287C36}" srcOrd="3" destOrd="0" presId="urn:microsoft.com/office/officeart/2008/layout/LinedList"/>
    <dgm:cxn modelId="{DEA93A3E-1C00-45B4-87FE-5CC1C907B673}" type="presParOf" srcId="{304CFC85-664D-4493-B1C0-9B8FE1287C36}" destId="{899CEB78-910E-496F-A01F-AD55ACC3D202}" srcOrd="0" destOrd="0" presId="urn:microsoft.com/office/officeart/2008/layout/LinedList"/>
    <dgm:cxn modelId="{26FCB2F1-EE70-462E-BAD3-8895F88E712D}" type="presParOf" srcId="{304CFC85-664D-4493-B1C0-9B8FE1287C36}" destId="{372C486B-14DE-40EC-8B1D-174553FAE815}" srcOrd="1" destOrd="0" presId="urn:microsoft.com/office/officeart/2008/layout/LinedList"/>
    <dgm:cxn modelId="{22753F76-9C40-4F0A-8B73-1DDBCC0E5CA5}" type="presParOf" srcId="{6ECED5F1-7997-45AE-B2EF-6593755C5530}" destId="{68246D03-0842-463D-B6BE-497ECF1BCCF8}" srcOrd="4" destOrd="0" presId="urn:microsoft.com/office/officeart/2008/layout/LinedList"/>
    <dgm:cxn modelId="{17AAA3EE-0232-4FB0-8836-775F9C73036B}" type="presParOf" srcId="{6ECED5F1-7997-45AE-B2EF-6593755C5530}" destId="{2057CD7D-B4D2-4582-8624-85BD39757850}" srcOrd="5" destOrd="0" presId="urn:microsoft.com/office/officeart/2008/layout/LinedList"/>
    <dgm:cxn modelId="{2D5D4B4F-5AA0-47D9-8E68-986538610756}" type="presParOf" srcId="{2057CD7D-B4D2-4582-8624-85BD39757850}" destId="{0089F1DE-95C5-44F5-B8B4-C5517F0972E9}" srcOrd="0" destOrd="0" presId="urn:microsoft.com/office/officeart/2008/layout/LinedList"/>
    <dgm:cxn modelId="{D7EDD248-03FA-4CA4-81B9-6E559B3A6A9D}" type="presParOf" srcId="{2057CD7D-B4D2-4582-8624-85BD39757850}" destId="{FC57CF9B-15A2-4AEA-9F10-DB32D0A2E92F}" srcOrd="1" destOrd="0" presId="urn:microsoft.com/office/officeart/2008/layout/LinedList"/>
    <dgm:cxn modelId="{10B9AAB0-9A77-4A57-BF1B-8FF29BCBB85F}" type="presParOf" srcId="{6ECED5F1-7997-45AE-B2EF-6593755C5530}" destId="{5474F215-E120-4138-AFB1-A417051A6010}" srcOrd="6" destOrd="0" presId="urn:microsoft.com/office/officeart/2008/layout/LinedList"/>
    <dgm:cxn modelId="{FFA9BBC8-67E8-431F-AA26-02DD5EFCFE19}" type="presParOf" srcId="{6ECED5F1-7997-45AE-B2EF-6593755C5530}" destId="{AED6F283-A1AA-464C-A97F-24C9A55B280A}" srcOrd="7" destOrd="0" presId="urn:microsoft.com/office/officeart/2008/layout/LinedList"/>
    <dgm:cxn modelId="{E86E1B9A-A57A-474C-9EC3-9C26678D9E6E}" type="presParOf" srcId="{AED6F283-A1AA-464C-A97F-24C9A55B280A}" destId="{6943F22F-2C63-4B3F-9C9A-758F6C6F998B}" srcOrd="0" destOrd="0" presId="urn:microsoft.com/office/officeart/2008/layout/LinedList"/>
    <dgm:cxn modelId="{44F93AA6-1365-42F5-8F02-5FB6C43A6E47}" type="presParOf" srcId="{AED6F283-A1AA-464C-A97F-24C9A55B280A}" destId="{C65741F2-4ECC-49C3-ACE1-9E75CB3C02E4}" srcOrd="1" destOrd="0" presId="urn:microsoft.com/office/officeart/2008/layout/LinedList"/>
    <dgm:cxn modelId="{B50B39E8-B2F7-4FF1-8DF3-D4ADFA54F571}" type="presParOf" srcId="{6ECED5F1-7997-45AE-B2EF-6593755C5530}" destId="{5C30E73B-0AC7-49BD-90AD-17E28B5E68A5}" srcOrd="8" destOrd="0" presId="urn:microsoft.com/office/officeart/2008/layout/LinedList"/>
    <dgm:cxn modelId="{709D8E0F-35DC-4769-90EB-8CD3F2653E07}" type="presParOf" srcId="{6ECED5F1-7997-45AE-B2EF-6593755C5530}" destId="{43D1E98F-9039-4AA4-8540-7BF1417BEFE2}" srcOrd="9" destOrd="0" presId="urn:microsoft.com/office/officeart/2008/layout/LinedList"/>
    <dgm:cxn modelId="{A62DF283-0CB3-4A59-AB7B-F1E8AE1E1493}" type="presParOf" srcId="{43D1E98F-9039-4AA4-8540-7BF1417BEFE2}" destId="{4FE52E96-07C6-4C63-A36D-91D591FCD21D}" srcOrd="0" destOrd="0" presId="urn:microsoft.com/office/officeart/2008/layout/LinedList"/>
    <dgm:cxn modelId="{39E28B03-B77B-46AE-9708-9E802B4DA301}" type="presParOf" srcId="{43D1E98F-9039-4AA4-8540-7BF1417BEFE2}" destId="{94562485-37BB-49BC-B127-F8AFBE85979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D8031C8-233E-469C-B03A-8A47860DC058}"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28E524C6-C813-4615-9C7C-FCE8E43F02B7}">
      <dgm:prSet/>
      <dgm:spPr/>
      <dgm:t>
        <a:bodyPr/>
        <a:lstStyle/>
        <a:p>
          <a:pPr rtl="0"/>
          <a:r>
            <a:rPr lang="en-GB" dirty="0"/>
            <a:t>the facilitation, transportation or illegal entry of a person or persons across an international border in violation of one or more countries laws either </a:t>
          </a:r>
          <a:r>
            <a:rPr lang="en-GB" dirty="0">
              <a:latin typeface="Calibri Light" panose="020F0302020204030204"/>
            </a:rPr>
            <a:t>secretively </a:t>
          </a:r>
          <a:r>
            <a:rPr lang="en-GB" dirty="0"/>
            <a:t>or through deception such as the use of fraudulent documents.</a:t>
          </a:r>
          <a:endParaRPr lang="en-US" dirty="0"/>
        </a:p>
      </dgm:t>
    </dgm:pt>
    <dgm:pt modelId="{8E6E3E2C-8BB5-4D78-B5FB-756BB9B4B259}" type="parTrans" cxnId="{F6C01834-1F1A-4C23-BEF2-B4EF15579B57}">
      <dgm:prSet/>
      <dgm:spPr/>
      <dgm:t>
        <a:bodyPr/>
        <a:lstStyle/>
        <a:p>
          <a:endParaRPr lang="en-US"/>
        </a:p>
      </dgm:t>
    </dgm:pt>
    <dgm:pt modelId="{BB744B50-AC93-4982-855B-2F7305F0772C}" type="sibTrans" cxnId="{F6C01834-1F1A-4C23-BEF2-B4EF15579B57}">
      <dgm:prSet/>
      <dgm:spPr/>
      <dgm:t>
        <a:bodyPr/>
        <a:lstStyle/>
        <a:p>
          <a:endParaRPr lang="en-US"/>
        </a:p>
      </dgm:t>
    </dgm:pt>
    <dgm:pt modelId="{6AB1BB63-A306-4269-AE25-ECC72039B3D9}">
      <dgm:prSet/>
      <dgm:spPr/>
      <dgm:t>
        <a:bodyPr/>
        <a:lstStyle/>
        <a:p>
          <a:pPr rtl="0"/>
          <a:r>
            <a:rPr lang="en-GB" dirty="0"/>
            <a:t>According to the United Nations, 'smuggling’ is the facilitation, for financial or other material gain, of irregular entry into a country where the migrant is not a national or resident.</a:t>
          </a:r>
          <a:r>
            <a:rPr lang="en-GB" dirty="0">
              <a:latin typeface="Calibri Light" panose="020F0302020204030204"/>
            </a:rPr>
            <a:t> </a:t>
          </a:r>
        </a:p>
        <a:p>
          <a:pPr rtl="0"/>
          <a:r>
            <a:rPr lang="en-GB" dirty="0">
              <a:latin typeface="Calibri Light" panose="020F0302020204030204"/>
            </a:rPr>
            <a:t>THE RELATIONSHIP WILL CEASES WHEN ON ARRIVAL IN COUNTRY – NO FURTHER EXPLOITATION </a:t>
          </a:r>
          <a:endParaRPr lang="en-US" dirty="0"/>
        </a:p>
      </dgm:t>
    </dgm:pt>
    <dgm:pt modelId="{0029CDFA-BDA6-4946-8128-A8ED7620E71D}" type="parTrans" cxnId="{5B5297AA-55EA-4449-95A6-DC5E96A9683F}">
      <dgm:prSet/>
      <dgm:spPr/>
      <dgm:t>
        <a:bodyPr/>
        <a:lstStyle/>
        <a:p>
          <a:endParaRPr lang="en-US"/>
        </a:p>
      </dgm:t>
    </dgm:pt>
    <dgm:pt modelId="{84EFFDED-8CA7-495F-BE88-418B7079CF37}" type="sibTrans" cxnId="{5B5297AA-55EA-4449-95A6-DC5E96A9683F}">
      <dgm:prSet/>
      <dgm:spPr/>
      <dgm:t>
        <a:bodyPr/>
        <a:lstStyle/>
        <a:p>
          <a:endParaRPr lang="en-US"/>
        </a:p>
      </dgm:t>
    </dgm:pt>
    <dgm:pt modelId="{92CB8E59-3F6D-4B6B-912E-30D9293A38A8}" type="pres">
      <dgm:prSet presAssocID="{BD8031C8-233E-469C-B03A-8A47860DC058}" presName="vert0" presStyleCnt="0">
        <dgm:presLayoutVars>
          <dgm:dir/>
          <dgm:animOne val="branch"/>
          <dgm:animLvl val="lvl"/>
        </dgm:presLayoutVars>
      </dgm:prSet>
      <dgm:spPr/>
    </dgm:pt>
    <dgm:pt modelId="{BD1248C9-DB5D-4949-AE97-0EB9C5617FF1}" type="pres">
      <dgm:prSet presAssocID="{28E524C6-C813-4615-9C7C-FCE8E43F02B7}" presName="thickLine" presStyleLbl="alignNode1" presStyleIdx="0" presStyleCnt="2"/>
      <dgm:spPr/>
    </dgm:pt>
    <dgm:pt modelId="{332C66EA-E5AF-4DD8-883B-7911D9AA067A}" type="pres">
      <dgm:prSet presAssocID="{28E524C6-C813-4615-9C7C-FCE8E43F02B7}" presName="horz1" presStyleCnt="0"/>
      <dgm:spPr/>
    </dgm:pt>
    <dgm:pt modelId="{A0260FEB-46E0-4822-B4E2-897299F6058B}" type="pres">
      <dgm:prSet presAssocID="{28E524C6-C813-4615-9C7C-FCE8E43F02B7}" presName="tx1" presStyleLbl="revTx" presStyleIdx="0" presStyleCnt="2"/>
      <dgm:spPr/>
    </dgm:pt>
    <dgm:pt modelId="{33504B01-2175-4186-8D40-10AA39F4232E}" type="pres">
      <dgm:prSet presAssocID="{28E524C6-C813-4615-9C7C-FCE8E43F02B7}" presName="vert1" presStyleCnt="0"/>
      <dgm:spPr/>
    </dgm:pt>
    <dgm:pt modelId="{ACB18317-4707-419D-9FB8-5E71D509A2B0}" type="pres">
      <dgm:prSet presAssocID="{6AB1BB63-A306-4269-AE25-ECC72039B3D9}" presName="thickLine" presStyleLbl="alignNode1" presStyleIdx="1" presStyleCnt="2"/>
      <dgm:spPr/>
    </dgm:pt>
    <dgm:pt modelId="{36E87F71-1121-4FD5-A0B3-A6F65D0D5F95}" type="pres">
      <dgm:prSet presAssocID="{6AB1BB63-A306-4269-AE25-ECC72039B3D9}" presName="horz1" presStyleCnt="0"/>
      <dgm:spPr/>
    </dgm:pt>
    <dgm:pt modelId="{C57CAF03-C75F-438B-B35F-EB70B0C6F487}" type="pres">
      <dgm:prSet presAssocID="{6AB1BB63-A306-4269-AE25-ECC72039B3D9}" presName="tx1" presStyleLbl="revTx" presStyleIdx="1" presStyleCnt="2"/>
      <dgm:spPr/>
    </dgm:pt>
    <dgm:pt modelId="{168FE6BC-1290-47D8-B466-6FD18806477B}" type="pres">
      <dgm:prSet presAssocID="{6AB1BB63-A306-4269-AE25-ECC72039B3D9}" presName="vert1" presStyleCnt="0"/>
      <dgm:spPr/>
    </dgm:pt>
  </dgm:ptLst>
  <dgm:cxnLst>
    <dgm:cxn modelId="{F6C01834-1F1A-4C23-BEF2-B4EF15579B57}" srcId="{BD8031C8-233E-469C-B03A-8A47860DC058}" destId="{28E524C6-C813-4615-9C7C-FCE8E43F02B7}" srcOrd="0" destOrd="0" parTransId="{8E6E3E2C-8BB5-4D78-B5FB-756BB9B4B259}" sibTransId="{BB744B50-AC93-4982-855B-2F7305F0772C}"/>
    <dgm:cxn modelId="{36AEBF50-7277-4A14-BB9B-72F314E43FF8}" type="presOf" srcId="{6AB1BB63-A306-4269-AE25-ECC72039B3D9}" destId="{C57CAF03-C75F-438B-B35F-EB70B0C6F487}" srcOrd="0" destOrd="0" presId="urn:microsoft.com/office/officeart/2008/layout/LinedList"/>
    <dgm:cxn modelId="{5B5297AA-55EA-4449-95A6-DC5E96A9683F}" srcId="{BD8031C8-233E-469C-B03A-8A47860DC058}" destId="{6AB1BB63-A306-4269-AE25-ECC72039B3D9}" srcOrd="1" destOrd="0" parTransId="{0029CDFA-BDA6-4946-8128-A8ED7620E71D}" sibTransId="{84EFFDED-8CA7-495F-BE88-418B7079CF37}"/>
    <dgm:cxn modelId="{5E51B8B5-9ED0-4E43-8197-0ED09DD7C207}" type="presOf" srcId="{28E524C6-C813-4615-9C7C-FCE8E43F02B7}" destId="{A0260FEB-46E0-4822-B4E2-897299F6058B}" srcOrd="0" destOrd="0" presId="urn:microsoft.com/office/officeart/2008/layout/LinedList"/>
    <dgm:cxn modelId="{513BE2E5-73D5-4A24-A2FA-81CBD6F0FC5E}" type="presOf" srcId="{BD8031C8-233E-469C-B03A-8A47860DC058}" destId="{92CB8E59-3F6D-4B6B-912E-30D9293A38A8}" srcOrd="0" destOrd="0" presId="urn:microsoft.com/office/officeart/2008/layout/LinedList"/>
    <dgm:cxn modelId="{A701DED4-2D09-45FB-B4F4-F48266C5CF63}" type="presParOf" srcId="{92CB8E59-3F6D-4B6B-912E-30D9293A38A8}" destId="{BD1248C9-DB5D-4949-AE97-0EB9C5617FF1}" srcOrd="0" destOrd="0" presId="urn:microsoft.com/office/officeart/2008/layout/LinedList"/>
    <dgm:cxn modelId="{6A4F3425-8C3A-4007-9BE4-E5BE76140BEA}" type="presParOf" srcId="{92CB8E59-3F6D-4B6B-912E-30D9293A38A8}" destId="{332C66EA-E5AF-4DD8-883B-7911D9AA067A}" srcOrd="1" destOrd="0" presId="urn:microsoft.com/office/officeart/2008/layout/LinedList"/>
    <dgm:cxn modelId="{A7C37796-8EE5-4C27-B1BE-8B82BF9C67CF}" type="presParOf" srcId="{332C66EA-E5AF-4DD8-883B-7911D9AA067A}" destId="{A0260FEB-46E0-4822-B4E2-897299F6058B}" srcOrd="0" destOrd="0" presId="urn:microsoft.com/office/officeart/2008/layout/LinedList"/>
    <dgm:cxn modelId="{936E778C-4962-4CAB-BDB7-75B5C81E961B}" type="presParOf" srcId="{332C66EA-E5AF-4DD8-883B-7911D9AA067A}" destId="{33504B01-2175-4186-8D40-10AA39F4232E}" srcOrd="1" destOrd="0" presId="urn:microsoft.com/office/officeart/2008/layout/LinedList"/>
    <dgm:cxn modelId="{DEA5D466-E30E-4C48-8741-1B2F5785295D}" type="presParOf" srcId="{92CB8E59-3F6D-4B6B-912E-30D9293A38A8}" destId="{ACB18317-4707-419D-9FB8-5E71D509A2B0}" srcOrd="2" destOrd="0" presId="urn:microsoft.com/office/officeart/2008/layout/LinedList"/>
    <dgm:cxn modelId="{91553347-C09B-4ED7-B88E-02F4282C6220}" type="presParOf" srcId="{92CB8E59-3F6D-4B6B-912E-30D9293A38A8}" destId="{36E87F71-1121-4FD5-A0B3-A6F65D0D5F95}" srcOrd="3" destOrd="0" presId="urn:microsoft.com/office/officeart/2008/layout/LinedList"/>
    <dgm:cxn modelId="{2576530D-8097-47E6-8F61-C7B2EFE37CA4}" type="presParOf" srcId="{36E87F71-1121-4FD5-A0B3-A6F65D0D5F95}" destId="{C57CAF03-C75F-438B-B35F-EB70B0C6F487}" srcOrd="0" destOrd="0" presId="urn:microsoft.com/office/officeart/2008/layout/LinedList"/>
    <dgm:cxn modelId="{5265C692-1C89-4CFA-9883-4DAFC07AFA9F}" type="presParOf" srcId="{36E87F71-1121-4FD5-A0B3-A6F65D0D5F95}" destId="{168FE6BC-1290-47D8-B466-6FD18806477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66AC99-0CC7-4CF8-969D-8CFFD5B08DD1}">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E35415-8389-48A5-B780-DF4F64558461}">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By the end of this lesson, you will be able to: </a:t>
          </a:r>
          <a:endParaRPr lang="en-US" sz="3600" kern="1200"/>
        </a:p>
      </dsp:txBody>
      <dsp:txXfrm>
        <a:off x="0" y="0"/>
        <a:ext cx="6900512" cy="1384035"/>
      </dsp:txXfrm>
    </dsp:sp>
    <dsp:sp modelId="{22503BED-E8E4-4C41-8975-CA22951729E8}">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D77DFB-6447-48A6-BC0F-B7B8F2BA3CF7}">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1. State offences that are covered under modern slavery umbrella </a:t>
          </a:r>
          <a:endParaRPr lang="en-US" sz="3600" kern="1200"/>
        </a:p>
      </dsp:txBody>
      <dsp:txXfrm>
        <a:off x="0" y="1384035"/>
        <a:ext cx="6900512" cy="1384035"/>
      </dsp:txXfrm>
    </dsp:sp>
    <dsp:sp modelId="{A33AF40B-B176-4EFD-A0A4-409474896F79}">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4C590E-52BD-4947-9804-84ACD0075212}">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2. State the types of exploitation </a:t>
          </a:r>
          <a:endParaRPr lang="en-US" sz="3600" kern="1200"/>
        </a:p>
      </dsp:txBody>
      <dsp:txXfrm>
        <a:off x="0" y="2768070"/>
        <a:ext cx="6900512" cy="1384035"/>
      </dsp:txXfrm>
    </dsp:sp>
    <dsp:sp modelId="{BBC0335C-82AC-4178-BA32-81C19BEA9F22}">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87CE35-1F40-460E-AB99-EA2E9D527AF0}">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3. Identify signs of human trafficking and modern days slavery</a:t>
          </a:r>
          <a:endParaRPr lang="en-US" sz="3600" kern="120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C82287-836A-43F2-88F9-66C0DBAD49A5}">
      <dsp:nvSpPr>
        <dsp:cNvPr id="0" name=""/>
        <dsp:cNvSpPr/>
      </dsp:nvSpPr>
      <dsp:spPr>
        <a:xfrm>
          <a:off x="3080" y="263599"/>
          <a:ext cx="2444055" cy="3421677"/>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a:t>Pursue (by prosecuting and disrupting offenders)</a:t>
          </a:r>
          <a:endParaRPr lang="en-US" sz="2000" kern="1200"/>
        </a:p>
      </dsp:txBody>
      <dsp:txXfrm>
        <a:off x="3080" y="1563836"/>
        <a:ext cx="2444055" cy="2053006"/>
      </dsp:txXfrm>
    </dsp:sp>
    <dsp:sp modelId="{3DD74889-E510-4FC5-B341-6045BA1BDF2C}">
      <dsp:nvSpPr>
        <dsp:cNvPr id="0" name=""/>
        <dsp:cNvSpPr/>
      </dsp:nvSpPr>
      <dsp:spPr>
        <a:xfrm>
          <a:off x="711856" y="605766"/>
          <a:ext cx="1026503" cy="1026503"/>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756094"/>
        <a:ext cx="725847" cy="725847"/>
      </dsp:txXfrm>
    </dsp:sp>
    <dsp:sp modelId="{38CD1EBD-14F7-444C-8656-8A5C0FF466FD}">
      <dsp:nvSpPr>
        <dsp:cNvPr id="0" name=""/>
        <dsp:cNvSpPr/>
      </dsp:nvSpPr>
      <dsp:spPr>
        <a:xfrm>
          <a:off x="3080" y="3685204"/>
          <a:ext cx="2444055" cy="72"/>
        </a:xfrm>
        <a:prstGeom prst="rect">
          <a:avLst/>
        </a:prstGeom>
        <a:solidFill>
          <a:schemeClr val="accent5">
            <a:hueOff val="-965506"/>
            <a:satOff val="-2488"/>
            <a:lumOff val="-1681"/>
            <a:alphaOff val="0"/>
          </a:schemeClr>
        </a:solidFill>
        <a:ln w="12700" cap="flat" cmpd="sng" algn="ctr">
          <a:solidFill>
            <a:schemeClr val="accent5">
              <a:hueOff val="-965506"/>
              <a:satOff val="-2488"/>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31C4BB-089C-4535-9B49-D69948EF81A1}">
      <dsp:nvSpPr>
        <dsp:cNvPr id="0" name=""/>
        <dsp:cNvSpPr/>
      </dsp:nvSpPr>
      <dsp:spPr>
        <a:xfrm>
          <a:off x="2691541" y="263599"/>
          <a:ext cx="2444055" cy="3421677"/>
        </a:xfrm>
        <a:prstGeom prst="rect">
          <a:avLst/>
        </a:prstGeom>
        <a:solidFill>
          <a:schemeClr val="accent5">
            <a:tint val="40000"/>
            <a:alpha val="90000"/>
            <a:hueOff val="-2246587"/>
            <a:satOff val="-7611"/>
            <a:lumOff val="-976"/>
            <a:alphaOff val="0"/>
          </a:schemeClr>
        </a:solidFill>
        <a:ln w="12700" cap="flat" cmpd="sng" algn="ctr">
          <a:solidFill>
            <a:schemeClr val="accent5">
              <a:tint val="40000"/>
              <a:alpha val="90000"/>
              <a:hueOff val="-2246587"/>
              <a:satOff val="-7611"/>
              <a:lumOff val="-9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a:t>Prevent (individuals from offending)</a:t>
          </a:r>
          <a:endParaRPr lang="en-US" sz="2000" kern="1200"/>
        </a:p>
      </dsp:txBody>
      <dsp:txXfrm>
        <a:off x="2691541" y="1563836"/>
        <a:ext cx="2444055" cy="2053006"/>
      </dsp:txXfrm>
    </dsp:sp>
    <dsp:sp modelId="{31B7B786-8B89-4132-9117-FC3B639FD1C1}">
      <dsp:nvSpPr>
        <dsp:cNvPr id="0" name=""/>
        <dsp:cNvSpPr/>
      </dsp:nvSpPr>
      <dsp:spPr>
        <a:xfrm>
          <a:off x="3400317" y="605766"/>
          <a:ext cx="1026503" cy="1026503"/>
        </a:xfrm>
        <a:prstGeom prst="ellipse">
          <a:avLst/>
        </a:prstGeom>
        <a:solidFill>
          <a:schemeClr val="accent5">
            <a:hueOff val="-1931012"/>
            <a:satOff val="-4977"/>
            <a:lumOff val="-3361"/>
            <a:alphaOff val="0"/>
          </a:schemeClr>
        </a:solidFill>
        <a:ln w="12700" cap="flat" cmpd="sng" algn="ctr">
          <a:solidFill>
            <a:schemeClr val="accent5">
              <a:hueOff val="-1931012"/>
              <a:satOff val="-4977"/>
              <a:lumOff val="-33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756094"/>
        <a:ext cx="725847" cy="725847"/>
      </dsp:txXfrm>
    </dsp:sp>
    <dsp:sp modelId="{DB43EB11-0480-4D34-88D8-110B9567AB51}">
      <dsp:nvSpPr>
        <dsp:cNvPr id="0" name=""/>
        <dsp:cNvSpPr/>
      </dsp:nvSpPr>
      <dsp:spPr>
        <a:xfrm>
          <a:off x="2691541" y="3685204"/>
          <a:ext cx="2444055" cy="72"/>
        </a:xfrm>
        <a:prstGeom prst="rect">
          <a:avLst/>
        </a:prstGeom>
        <a:solidFill>
          <a:schemeClr val="accent5">
            <a:hueOff val="-2896518"/>
            <a:satOff val="-7465"/>
            <a:lumOff val="-5042"/>
            <a:alphaOff val="0"/>
          </a:schemeClr>
        </a:solidFill>
        <a:ln w="12700" cap="flat" cmpd="sng" algn="ctr">
          <a:solidFill>
            <a:schemeClr val="accent5">
              <a:hueOff val="-2896518"/>
              <a:satOff val="-7465"/>
              <a:lumOff val="-50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777D7-A721-4FB4-8BF9-D7C52B630E4E}">
      <dsp:nvSpPr>
        <dsp:cNvPr id="0" name=""/>
        <dsp:cNvSpPr/>
      </dsp:nvSpPr>
      <dsp:spPr>
        <a:xfrm>
          <a:off x="5380002" y="263599"/>
          <a:ext cx="2444055" cy="3421677"/>
        </a:xfrm>
        <a:prstGeom prst="rect">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4493175"/>
              <a:satOff val="-15221"/>
              <a:lumOff val="-19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a:t>Protect (vulnerable people from exploitation and raise awareness)</a:t>
          </a:r>
          <a:endParaRPr lang="en-US" sz="2000" kern="1200"/>
        </a:p>
      </dsp:txBody>
      <dsp:txXfrm>
        <a:off x="5380002" y="1563836"/>
        <a:ext cx="2444055" cy="2053006"/>
      </dsp:txXfrm>
    </dsp:sp>
    <dsp:sp modelId="{3ECDDAB1-4568-438F-AA02-D50F14F95EDC}">
      <dsp:nvSpPr>
        <dsp:cNvPr id="0" name=""/>
        <dsp:cNvSpPr/>
      </dsp:nvSpPr>
      <dsp:spPr>
        <a:xfrm>
          <a:off x="6088778" y="605766"/>
          <a:ext cx="1026503" cy="1026503"/>
        </a:xfrm>
        <a:prstGeom prst="ellipse">
          <a:avLst/>
        </a:prstGeom>
        <a:solidFill>
          <a:schemeClr val="accent5">
            <a:hueOff val="-3862025"/>
            <a:satOff val="-9954"/>
            <a:lumOff val="-6723"/>
            <a:alphaOff val="0"/>
          </a:schemeClr>
        </a:solidFill>
        <a:ln w="12700" cap="flat" cmpd="sng" algn="ctr">
          <a:solidFill>
            <a:schemeClr val="accent5">
              <a:hueOff val="-3862025"/>
              <a:satOff val="-9954"/>
              <a:lumOff val="-6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756094"/>
        <a:ext cx="725847" cy="725847"/>
      </dsp:txXfrm>
    </dsp:sp>
    <dsp:sp modelId="{FB9927CD-B04E-47C4-B1B1-7A6CFDA1923A}">
      <dsp:nvSpPr>
        <dsp:cNvPr id="0" name=""/>
        <dsp:cNvSpPr/>
      </dsp:nvSpPr>
      <dsp:spPr>
        <a:xfrm>
          <a:off x="5380002" y="3685204"/>
          <a:ext cx="2444055" cy="72"/>
        </a:xfrm>
        <a:prstGeom prst="rect">
          <a:avLst/>
        </a:prstGeom>
        <a:solidFill>
          <a:schemeClr val="accent5">
            <a:hueOff val="-4827531"/>
            <a:satOff val="-12442"/>
            <a:lumOff val="-8404"/>
            <a:alphaOff val="0"/>
          </a:schemeClr>
        </a:solidFill>
        <a:ln w="12700" cap="flat" cmpd="sng" algn="ctr">
          <a:solidFill>
            <a:schemeClr val="accent5">
              <a:hueOff val="-4827531"/>
              <a:satOff val="-12442"/>
              <a:lumOff val="-84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5A083B-1F6F-4895-B5B2-01F2863F74C6}">
      <dsp:nvSpPr>
        <dsp:cNvPr id="0" name=""/>
        <dsp:cNvSpPr/>
      </dsp:nvSpPr>
      <dsp:spPr>
        <a:xfrm>
          <a:off x="8068463" y="263599"/>
          <a:ext cx="2444055" cy="3421677"/>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a:t>Prepare (by improving victims ID and support)</a:t>
          </a:r>
          <a:endParaRPr lang="en-US" sz="2000" kern="1200"/>
        </a:p>
      </dsp:txBody>
      <dsp:txXfrm>
        <a:off x="8068463" y="1563836"/>
        <a:ext cx="2444055" cy="2053006"/>
      </dsp:txXfrm>
    </dsp:sp>
    <dsp:sp modelId="{56B68CED-0315-4F5F-BDEB-D5C5253F8F25}">
      <dsp:nvSpPr>
        <dsp:cNvPr id="0" name=""/>
        <dsp:cNvSpPr/>
      </dsp:nvSpPr>
      <dsp:spPr>
        <a:xfrm>
          <a:off x="8777239" y="605766"/>
          <a:ext cx="1026503" cy="1026503"/>
        </a:xfrm>
        <a:prstGeom prst="ellipse">
          <a:avLst/>
        </a:prstGeom>
        <a:solidFill>
          <a:schemeClr val="accent5">
            <a:hueOff val="-5793037"/>
            <a:satOff val="-14931"/>
            <a:lumOff val="-10084"/>
            <a:alphaOff val="0"/>
          </a:schemeClr>
        </a:solidFill>
        <a:ln w="12700" cap="flat" cmpd="sng" algn="ctr">
          <a:solidFill>
            <a:schemeClr val="accent5">
              <a:hueOff val="-5793037"/>
              <a:satOff val="-14931"/>
              <a:lumOff val="-100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756094"/>
        <a:ext cx="725847" cy="725847"/>
      </dsp:txXfrm>
    </dsp:sp>
    <dsp:sp modelId="{A74806A7-6EFD-4FE8-BFE9-692377F0450C}">
      <dsp:nvSpPr>
        <dsp:cNvPr id="0" name=""/>
        <dsp:cNvSpPr/>
      </dsp:nvSpPr>
      <dsp:spPr>
        <a:xfrm>
          <a:off x="8068463" y="3685204"/>
          <a:ext cx="2444055" cy="72"/>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D717BA-F24B-4969-93ED-1666F4974142}">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E8E246-3DE6-4774-9017-DF36BF13CB19}">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Article 4 ECHR criminalised slavery, forced labour in 2010 under Section 71 of the Coroners and Justice Act 2009</a:t>
          </a:r>
          <a:endParaRPr lang="en-US" sz="2200" kern="1200"/>
        </a:p>
      </dsp:txBody>
      <dsp:txXfrm>
        <a:off x="0" y="675"/>
        <a:ext cx="6900512" cy="1106957"/>
      </dsp:txXfrm>
    </dsp:sp>
    <dsp:sp modelId="{5640CDB0-C127-4660-97C5-2EF9A037E8B5}">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CEB78-910E-496F-A01F-AD55ACC3D202}">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Modern Slavery Act 2015 consolidated these offences and address human trafficking</a:t>
          </a:r>
          <a:endParaRPr lang="en-US" sz="2200" kern="1200"/>
        </a:p>
      </dsp:txBody>
      <dsp:txXfrm>
        <a:off x="0" y="1107633"/>
        <a:ext cx="6900512" cy="1106957"/>
      </dsp:txXfrm>
    </dsp:sp>
    <dsp:sp modelId="{68246D03-0842-463D-B6BE-497ECF1BCCF8}">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89F1DE-95C5-44F5-B8B4-C5517F0972E9}">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MSA 2015 Section 1 covers slavery, servitude and forced or compulsory labour</a:t>
          </a:r>
          <a:endParaRPr lang="en-US" sz="2200" kern="1200"/>
        </a:p>
      </dsp:txBody>
      <dsp:txXfrm>
        <a:off x="0" y="2214591"/>
        <a:ext cx="6900512" cy="1106957"/>
      </dsp:txXfrm>
    </dsp:sp>
    <dsp:sp modelId="{5474F215-E120-4138-AFB1-A417051A6010}">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43F22F-2C63-4B3F-9C9A-758F6C6F998B}">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The Act introduced an Independent Anti-Slavery Commissioner – improve, prevent, investigate and prosecute modern slavery offences.</a:t>
          </a:r>
          <a:endParaRPr lang="en-US" sz="2200" kern="1200" dirty="0"/>
        </a:p>
      </dsp:txBody>
      <dsp:txXfrm>
        <a:off x="0" y="3321549"/>
        <a:ext cx="6900512" cy="1106957"/>
      </dsp:txXfrm>
    </dsp:sp>
    <dsp:sp modelId="{5C30E73B-0AC7-49BD-90AD-17E28B5E68A5}">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E52E96-07C6-4C63-A36D-91D591FCD21D}">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Steve Chapman - Coordinator for Modern Slavery (Wales)</a:t>
          </a:r>
          <a:endParaRPr lang="en-US" sz="2200" kern="1200"/>
        </a:p>
      </dsp:txBody>
      <dsp:txXfrm>
        <a:off x="0" y="4428507"/>
        <a:ext cx="6900512" cy="1106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248C9-DB5D-4949-AE97-0EB9C5617FF1}">
      <dsp:nvSpPr>
        <dsp:cNvPr id="0" name=""/>
        <dsp:cNvSpPr/>
      </dsp:nvSpPr>
      <dsp:spPr>
        <a:xfrm>
          <a:off x="0" y="0"/>
          <a:ext cx="664171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260FEB-46E0-4822-B4E2-897299F6058B}">
      <dsp:nvSpPr>
        <dsp:cNvPr id="0" name=""/>
        <dsp:cNvSpPr/>
      </dsp:nvSpPr>
      <dsp:spPr>
        <a:xfrm>
          <a:off x="0" y="0"/>
          <a:ext cx="6641719"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t>the facilitation, transportation or illegal entry of a person or persons across an international border in violation of one or more countries laws either </a:t>
          </a:r>
          <a:r>
            <a:rPr lang="en-GB" sz="2400" kern="1200" dirty="0">
              <a:latin typeface="Calibri Light" panose="020F0302020204030204"/>
            </a:rPr>
            <a:t>secretively </a:t>
          </a:r>
          <a:r>
            <a:rPr lang="en-GB" sz="2400" kern="1200" dirty="0"/>
            <a:t>or through deception such as the use of fraudulent documents.</a:t>
          </a:r>
          <a:endParaRPr lang="en-US" sz="2400" kern="1200" dirty="0"/>
        </a:p>
      </dsp:txBody>
      <dsp:txXfrm>
        <a:off x="0" y="0"/>
        <a:ext cx="6641719" cy="2768070"/>
      </dsp:txXfrm>
    </dsp:sp>
    <dsp:sp modelId="{ACB18317-4707-419D-9FB8-5E71D509A2B0}">
      <dsp:nvSpPr>
        <dsp:cNvPr id="0" name=""/>
        <dsp:cNvSpPr/>
      </dsp:nvSpPr>
      <dsp:spPr>
        <a:xfrm>
          <a:off x="0" y="2768070"/>
          <a:ext cx="664171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7CAF03-C75F-438B-B35F-EB70B0C6F487}">
      <dsp:nvSpPr>
        <dsp:cNvPr id="0" name=""/>
        <dsp:cNvSpPr/>
      </dsp:nvSpPr>
      <dsp:spPr>
        <a:xfrm>
          <a:off x="0" y="2768070"/>
          <a:ext cx="6641719"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t>According to the United Nations, 'smuggling’ is the facilitation, for financial or other material gain, of irregular entry into a country where the migrant is not a national or resident.</a:t>
          </a:r>
          <a:r>
            <a:rPr lang="en-GB" sz="2400" kern="1200" dirty="0">
              <a:latin typeface="Calibri Light" panose="020F0302020204030204"/>
            </a:rPr>
            <a:t> </a:t>
          </a:r>
        </a:p>
        <a:p>
          <a:pPr marL="0" lvl="0" indent="0" algn="l" defTabSz="1066800" rtl="0">
            <a:lnSpc>
              <a:spcPct val="90000"/>
            </a:lnSpc>
            <a:spcBef>
              <a:spcPct val="0"/>
            </a:spcBef>
            <a:spcAft>
              <a:spcPct val="35000"/>
            </a:spcAft>
            <a:buNone/>
          </a:pPr>
          <a:r>
            <a:rPr lang="en-GB" sz="2400" kern="1200" dirty="0">
              <a:latin typeface="Calibri Light" panose="020F0302020204030204"/>
            </a:rPr>
            <a:t>THE RELATIONSHIP WILL CEASES WHEN ON ARRIVAL IN COUNTRY – NO FURTHER EXPLOITATION </a:t>
          </a:r>
          <a:endParaRPr lang="en-US" sz="2400" kern="1200" dirty="0"/>
        </a:p>
      </dsp:txBody>
      <dsp:txXfrm>
        <a:off x="0" y="2768070"/>
        <a:ext cx="6641719" cy="27680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ECE6AA-1E7C-4271-BD45-C0A9C4EAE676}" type="datetimeFigureOut">
              <a:rPr lang="en-GB" smtClean="0"/>
              <a:t>02/12/2024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12E573-11B2-448E-A335-9B9CBC32D731}" type="slidenum">
              <a:rPr lang="en-GB" smtClean="0"/>
              <a:t>‹#›</a:t>
            </a:fld>
            <a:endParaRPr lang="en-GB"/>
          </a:p>
        </p:txBody>
      </p:sp>
    </p:spTree>
    <p:extLst>
      <p:ext uri="{BB962C8B-B14F-4D97-AF65-F5344CB8AC3E}">
        <p14:creationId xmlns:p14="http://schemas.microsoft.com/office/powerpoint/2010/main" val="9701857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unodc.org/documents/data-and-analysis/glotip/2016_Global_Report_on_Trafficking_in_Persons.pdf"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unhcr.org/uk/asylum-in-the-uk.html"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theguardian.com/world/2021/aug/17/afghanistan-striking-image-appears-to-show-640-people-fleeing-kabul-in-packed-us-military-plane"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bbc.co.uk/news/uk-wales-29754284"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www.bbc.co.uk/news/uk-wales-29883114"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610015/110417_-_statutory_guidance_part_2_-_GLAA_updates-_Final.pdf"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Modern Slavery Bill 2015 is the Umbrella offence, it includes definitions of Slavery, Forced Labour, Servitude, Human Trafficking and Exploitation. Which we will examine during the input.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 Modern Slavery Bill was imposed as until 2015 there had been gaps in the legislation regarding human trafficking offences.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This input is to raise your awareness and will concentrate on human trafficking.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SLAVERY/SERVITUDE/FORCED-COMPULSORY LABOUR…..a) Person holds another in slavery or servitude and the person knows OR ought to know that person is held in slavery or servitude. b) person requires another person to perform forced or compulsory labour and the circumstances are such that the person knows or ought to know that the other person is being required to perform forced or compulsory labour.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TRAFFICKING……arranges or facilitates the travel of another person with a view to them being exploited.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EXPLOITATION…if 1or more…..1) slavery/forced labour 2)sexual exploitation 3) removal of organs 4)securing services by force/threats or deception 5)securing services, </a:t>
            </a:r>
            <a:r>
              <a:rPr kumimoji="0" lang="en-GB"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etc</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from children and vulnerable people.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a:t>
            </a:fld>
            <a:endParaRPr lang="en-GB"/>
          </a:p>
        </p:txBody>
      </p:sp>
    </p:spTree>
    <p:extLst>
      <p:ext uri="{BB962C8B-B14F-4D97-AF65-F5344CB8AC3E}">
        <p14:creationId xmlns:p14="http://schemas.microsoft.com/office/powerpoint/2010/main" val="1689635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Removal of statues </a:t>
            </a:r>
            <a:r>
              <a:rPr lang="en-GB" b="1" i="0" dirty="0">
                <a:solidFill>
                  <a:srgbClr val="1C1917"/>
                </a:solidFill>
                <a:effectLst/>
                <a:latin typeface="Greta Sans Regular"/>
              </a:rPr>
              <a:t>William Beckford and John Cass,  </a:t>
            </a:r>
            <a:r>
              <a:rPr lang="en-GB" b="0" i="0" dirty="0">
                <a:solidFill>
                  <a:srgbClr val="4D5156"/>
                </a:solidFill>
                <a:effectLst/>
                <a:latin typeface="arial" panose="020B0604020202020204" pitchFamily="34" charset="0"/>
              </a:rPr>
              <a:t>Sir Thomas </a:t>
            </a:r>
            <a:r>
              <a:rPr lang="en-GB" b="0" i="0" dirty="0" err="1">
                <a:solidFill>
                  <a:srgbClr val="4D5156"/>
                </a:solidFill>
                <a:effectLst/>
                <a:latin typeface="arial" panose="020B0604020202020204" pitchFamily="34" charset="0"/>
              </a:rPr>
              <a:t>Picton</a:t>
            </a:r>
            <a:endParaRPr lang="en-GB" b="1" i="0" dirty="0">
              <a:solidFill>
                <a:srgbClr val="1C1917"/>
              </a:solidFill>
              <a:effectLst/>
              <a:latin typeface="Greta Sans Regular"/>
            </a:endParaRPr>
          </a:p>
          <a:p>
            <a:r>
              <a:rPr lang="en-GB" dirty="0"/>
              <a:t>In Wales </a:t>
            </a:r>
            <a:r>
              <a:rPr lang="en-GB" b="0" i="0" dirty="0">
                <a:solidFill>
                  <a:srgbClr val="1F1F1F"/>
                </a:solidFill>
                <a:effectLst/>
                <a:latin typeface="Arial" panose="020B0604020202020204" pitchFamily="34" charset="0"/>
              </a:rPr>
              <a:t>WG identified 209 monuments, buildings or street names, located in all parts of Wales, which commemorate people who were directly involved with the slavery and the slave trade or opposed its abolition. </a:t>
            </a:r>
            <a:endParaRPr lang="en-GB" dirty="0"/>
          </a:p>
        </p:txBody>
      </p:sp>
      <p:sp>
        <p:nvSpPr>
          <p:cNvPr id="4" name="Slide Number Placeholder 3"/>
          <p:cNvSpPr>
            <a:spLocks noGrp="1"/>
          </p:cNvSpPr>
          <p:nvPr>
            <p:ph type="sldNum" sz="quarter" idx="5"/>
          </p:nvPr>
        </p:nvSpPr>
        <p:spPr/>
        <p:txBody>
          <a:bodyPr/>
          <a:lstStyle/>
          <a:p>
            <a:fld id="{D812E573-11B2-448E-A335-9B9CBC32D731}" type="slidenum">
              <a:rPr lang="en-GB" smtClean="0"/>
              <a:t>4</a:t>
            </a:fld>
            <a:endParaRPr lang="en-GB"/>
          </a:p>
        </p:txBody>
      </p:sp>
    </p:spTree>
    <p:extLst>
      <p:ext uri="{BB962C8B-B14F-4D97-AF65-F5344CB8AC3E}">
        <p14:creationId xmlns:p14="http://schemas.microsoft.com/office/powerpoint/2010/main" val="2401645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https://www.antislaverycommissioner.co.uk/media/1079/modern_slavery_strategy_final_dec2015.pdf</a:t>
            </a:r>
          </a:p>
        </p:txBody>
      </p:sp>
      <p:sp>
        <p:nvSpPr>
          <p:cNvPr id="4" name="Slide Number Placeholder 3"/>
          <p:cNvSpPr>
            <a:spLocks noGrp="1"/>
          </p:cNvSpPr>
          <p:nvPr>
            <p:ph type="sldNum" sz="quarter" idx="5"/>
          </p:nvPr>
        </p:nvSpPr>
        <p:spPr/>
        <p:txBody>
          <a:bodyPr/>
          <a:lstStyle/>
          <a:p>
            <a:fld id="{D812E573-11B2-448E-A335-9B9CBC32D731}" type="slidenum">
              <a:rPr lang="en-GB" smtClean="0"/>
              <a:t>7</a:t>
            </a:fld>
            <a:endParaRPr lang="en-GB"/>
          </a:p>
        </p:txBody>
      </p:sp>
    </p:spTree>
    <p:extLst>
      <p:ext uri="{BB962C8B-B14F-4D97-AF65-F5344CB8AC3E}">
        <p14:creationId xmlns:p14="http://schemas.microsoft.com/office/powerpoint/2010/main" val="3083976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Modern Day Slavery Act 2015 covers various areas of legislation and will cover</a:t>
            </a:r>
            <a:r>
              <a:rPr lang="en-GB" baseline="0" dirty="0"/>
              <a:t> topics such as Child Trafficking, Sex Trade and aspects of the Human Rights Convention</a:t>
            </a:r>
          </a:p>
          <a:p>
            <a:endParaRPr lang="en-GB" baseline="0" dirty="0"/>
          </a:p>
          <a:p>
            <a:r>
              <a:rPr lang="en-GB" b="1" u="sng" dirty="0"/>
              <a:t>https://www.legislation.gov.uk/ukpga/2015/30/contents/enacted</a:t>
            </a:r>
          </a:p>
        </p:txBody>
      </p:sp>
      <p:sp>
        <p:nvSpPr>
          <p:cNvPr id="4" name="Slide Number Placeholder 3"/>
          <p:cNvSpPr>
            <a:spLocks noGrp="1"/>
          </p:cNvSpPr>
          <p:nvPr>
            <p:ph type="sldNum" sz="quarter" idx="10"/>
          </p:nvPr>
        </p:nvSpPr>
        <p:spPr/>
        <p:txBody>
          <a:bodyPr/>
          <a:lstStyle/>
          <a:p>
            <a:fld id="{14629931-C524-4D5A-8148-8027391DD018}" type="slidenum">
              <a:rPr lang="en-GB" smtClean="0"/>
              <a:t>8</a:t>
            </a:fld>
            <a:endParaRPr lang="en-GB"/>
          </a:p>
        </p:txBody>
      </p:sp>
    </p:spTree>
    <p:extLst>
      <p:ext uri="{BB962C8B-B14F-4D97-AF65-F5344CB8AC3E}">
        <p14:creationId xmlns:p14="http://schemas.microsoft.com/office/powerpoint/2010/main" val="2027737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https://www.theguardian.com/society/2017/oct/18/slavery-alive-wales-exploitation-supply-chain</a:t>
            </a:r>
          </a:p>
        </p:txBody>
      </p:sp>
      <p:sp>
        <p:nvSpPr>
          <p:cNvPr id="4" name="Slide Number Placeholder 3"/>
          <p:cNvSpPr>
            <a:spLocks noGrp="1"/>
          </p:cNvSpPr>
          <p:nvPr>
            <p:ph type="sldNum" sz="quarter" idx="5"/>
          </p:nvPr>
        </p:nvSpPr>
        <p:spPr/>
        <p:txBody>
          <a:bodyPr/>
          <a:lstStyle/>
          <a:p>
            <a:fld id="{D812E573-11B2-448E-A335-9B9CBC32D731}" type="slidenum">
              <a:rPr lang="en-GB" smtClean="0"/>
              <a:t>9</a:t>
            </a:fld>
            <a:endParaRPr lang="en-GB"/>
          </a:p>
        </p:txBody>
      </p:sp>
    </p:spTree>
    <p:extLst>
      <p:ext uri="{BB962C8B-B14F-4D97-AF65-F5344CB8AC3E}">
        <p14:creationId xmlns:p14="http://schemas.microsoft.com/office/powerpoint/2010/main" val="21474752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Activity 1 : </a:t>
            </a:r>
            <a:r>
              <a:rPr lang="en-GB" sz="1100" kern="1200" dirty="0">
                <a:solidFill>
                  <a:schemeClr val="tx1"/>
                </a:solidFill>
                <a:effectLst/>
                <a:latin typeface="Arial" panose="020B0604020202020204" pitchFamily="34" charset="0"/>
                <a:ea typeface="+mn-ea"/>
                <a:cs typeface="Arial" panose="020B0604020202020204" pitchFamily="34" charset="0"/>
              </a:rPr>
              <a:t>give each group a piece of flip chart paper, coloured pens and 1 of the following words:</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Smuggled</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Trafficked</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Asylum seeker</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Refugee</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Migrant worker</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Each group to discuss and record what they think their word means.  Each group to present to other groups.</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Trainer to facilitate discussion around group answers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Smuggling</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the facilitation, transportation or illegal entry of a person or persons across an international border in violation of one or more countries laws either clandestinely or through deception such as the use of fraudulent documents.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Human Trafficking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is the trade in humans most commonly for the purpose of sexual slavery, forced labour, commercial exploitation for the trafficker or others, or for the extraction of organs or tissues including surrogacy &amp; ova removal.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Asylum Seeker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A person who leaves their own country for their safety, often for reasons of fear of persecution because of race, religion, social group or political opinion &amp; has crossed an international border into a country which he or she hopes will protect them &amp; allow them to live there</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Refugee</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Is a person who was an asylum seeker, but whose application to remain in the country they have fled to has been successful &amp; they have therefore been granted leave to remain in that country.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Migrant Worker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Refers to a person who is engaged or has been engaged </a:t>
            </a:r>
            <a:r>
              <a:rPr kumimoji="0" lang="en-GB" altLang="en-US" sz="1100" b="0" i="0" u="none" strike="noStrike" kern="1200" cap="none" spc="0" normalizeH="0" baseline="0" noProof="0" dirty="0">
                <a:ln>
                  <a:noFill/>
                </a:ln>
                <a:solidFill>
                  <a:srgbClr val="808080"/>
                </a:solidFill>
                <a:effectLst/>
                <a:uLnTx/>
                <a:uFillTx/>
                <a:latin typeface="Arial" panose="020B0604020202020204" pitchFamily="34" charset="0"/>
                <a:ea typeface="ＭＳ Ｐゴシック" panose="020B0600070205080204" pitchFamily="34" charset="-128"/>
                <a:cs typeface="Arial" panose="020B0604020202020204" pitchFamily="34" charset="0"/>
              </a:rPr>
              <a:t>in a paid activity in a country of which he or she isn’t a national.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Q. What is the difference between smuggled and trafficked….smuggled consent/believing…trafficking ultimate aim not that.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Q. What do we hear in our community about migrant workers.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11</a:t>
            </a:fld>
            <a:endParaRPr lang="en-GB"/>
          </a:p>
        </p:txBody>
      </p:sp>
    </p:spTree>
    <p:extLst>
      <p:ext uri="{BB962C8B-B14F-4D97-AF65-F5344CB8AC3E}">
        <p14:creationId xmlns:p14="http://schemas.microsoft.com/office/powerpoint/2010/main" val="30117616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2016_Global Report on Trafficking in Persons1.pdf (unodc.org)</a:t>
            </a:r>
            <a:endParaRPr lang="en-US"/>
          </a:p>
        </p:txBody>
      </p:sp>
      <p:sp>
        <p:nvSpPr>
          <p:cNvPr id="4" name="Slide Number Placeholder 3"/>
          <p:cNvSpPr>
            <a:spLocks noGrp="1"/>
          </p:cNvSpPr>
          <p:nvPr>
            <p:ph type="sldNum" sz="quarter" idx="5"/>
          </p:nvPr>
        </p:nvSpPr>
        <p:spPr/>
        <p:txBody>
          <a:bodyPr/>
          <a:lstStyle/>
          <a:p>
            <a:fld id="{D812E573-11B2-448E-A335-9B9CBC32D731}" type="slidenum">
              <a:rPr lang="en-GB" smtClean="0"/>
              <a:t>18</a:t>
            </a:fld>
            <a:endParaRPr lang="en-GB"/>
          </a:p>
        </p:txBody>
      </p:sp>
    </p:spTree>
    <p:extLst>
      <p:ext uri="{BB962C8B-B14F-4D97-AF65-F5344CB8AC3E}">
        <p14:creationId xmlns:p14="http://schemas.microsoft.com/office/powerpoint/2010/main" val="20674602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UNHCR - Asylum in the UK</a:t>
            </a:r>
            <a:endParaRPr lang="en-US"/>
          </a:p>
        </p:txBody>
      </p:sp>
      <p:sp>
        <p:nvSpPr>
          <p:cNvPr id="4" name="Slide Number Placeholder 3"/>
          <p:cNvSpPr>
            <a:spLocks noGrp="1"/>
          </p:cNvSpPr>
          <p:nvPr>
            <p:ph type="sldNum" sz="quarter" idx="5"/>
          </p:nvPr>
        </p:nvSpPr>
        <p:spPr/>
        <p:txBody>
          <a:bodyPr/>
          <a:lstStyle/>
          <a:p>
            <a:fld id="{D812E573-11B2-448E-A335-9B9CBC32D731}" type="slidenum">
              <a:rPr lang="en-GB" smtClean="0"/>
              <a:t>20</a:t>
            </a:fld>
            <a:endParaRPr lang="en-GB"/>
          </a:p>
        </p:txBody>
      </p:sp>
    </p:spTree>
    <p:extLst>
      <p:ext uri="{BB962C8B-B14F-4D97-AF65-F5344CB8AC3E}">
        <p14:creationId xmlns:p14="http://schemas.microsoft.com/office/powerpoint/2010/main" val="31073089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https://www.theguardian.com/world/2021/aug/17/afghanistan-striking-image-appears-to-show-640-people-fleeing-kabul-in-packed-us-military-plane</a:t>
            </a:r>
            <a:endParaRPr lang="en-US" dirty="0"/>
          </a:p>
          <a:p>
            <a:r>
              <a:rPr lang="en-US" dirty="0"/>
              <a:t>https://www.bbc.co.uk/news/world-asia-58242733</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D812E573-11B2-448E-A335-9B9CBC32D731}" type="slidenum">
              <a:rPr lang="en-GB" smtClean="0"/>
              <a:t>21</a:t>
            </a:fld>
            <a:endParaRPr lang="en-GB"/>
          </a:p>
        </p:txBody>
      </p:sp>
    </p:spTree>
    <p:extLst>
      <p:ext uri="{BB962C8B-B14F-4D97-AF65-F5344CB8AC3E}">
        <p14:creationId xmlns:p14="http://schemas.microsoft.com/office/powerpoint/2010/main" val="30386237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https://www.refugeecouncil.org.uk/</a:t>
            </a:r>
          </a:p>
        </p:txBody>
      </p:sp>
      <p:sp>
        <p:nvSpPr>
          <p:cNvPr id="4" name="Slide Number Placeholder 3"/>
          <p:cNvSpPr>
            <a:spLocks noGrp="1"/>
          </p:cNvSpPr>
          <p:nvPr>
            <p:ph type="sldNum" sz="quarter" idx="5"/>
          </p:nvPr>
        </p:nvSpPr>
        <p:spPr/>
        <p:txBody>
          <a:bodyPr/>
          <a:lstStyle/>
          <a:p>
            <a:fld id="{D812E573-11B2-448E-A335-9B9CBC32D731}" type="slidenum">
              <a:rPr lang="en-GB" smtClean="0"/>
              <a:t>24</a:t>
            </a:fld>
            <a:endParaRPr lang="en-GB"/>
          </a:p>
        </p:txBody>
      </p:sp>
    </p:spTree>
    <p:extLst>
      <p:ext uri="{BB962C8B-B14F-4D97-AF65-F5344CB8AC3E}">
        <p14:creationId xmlns:p14="http://schemas.microsoft.com/office/powerpoint/2010/main" val="2139770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https://migrationobservatory.ox.ac.uk/resources/briefings/people-crossing-the-english-channel-in-small-boats/</a:t>
            </a:r>
          </a:p>
        </p:txBody>
      </p:sp>
      <p:sp>
        <p:nvSpPr>
          <p:cNvPr id="4" name="Slide Number Placeholder 3"/>
          <p:cNvSpPr>
            <a:spLocks noGrp="1"/>
          </p:cNvSpPr>
          <p:nvPr>
            <p:ph type="sldNum" sz="quarter" idx="5"/>
          </p:nvPr>
        </p:nvSpPr>
        <p:spPr/>
        <p:txBody>
          <a:bodyPr/>
          <a:lstStyle/>
          <a:p>
            <a:fld id="{D812E573-11B2-448E-A335-9B9CBC32D731}" type="slidenum">
              <a:rPr lang="en-GB" smtClean="0"/>
              <a:t>25</a:t>
            </a:fld>
            <a:endParaRPr lang="en-GB"/>
          </a:p>
        </p:txBody>
      </p:sp>
    </p:spTree>
    <p:extLst>
      <p:ext uri="{BB962C8B-B14F-4D97-AF65-F5344CB8AC3E}">
        <p14:creationId xmlns:p14="http://schemas.microsoft.com/office/powerpoint/2010/main" val="40066793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https://migrationobservatory.ox.ac.uk/resources/briefings/work-visas-and-migrant-workers-in-the-uk/</a:t>
            </a:r>
          </a:p>
        </p:txBody>
      </p:sp>
      <p:sp>
        <p:nvSpPr>
          <p:cNvPr id="4" name="Slide Number Placeholder 3"/>
          <p:cNvSpPr>
            <a:spLocks noGrp="1"/>
          </p:cNvSpPr>
          <p:nvPr>
            <p:ph type="sldNum" sz="quarter" idx="5"/>
          </p:nvPr>
        </p:nvSpPr>
        <p:spPr/>
        <p:txBody>
          <a:bodyPr/>
          <a:lstStyle/>
          <a:p>
            <a:fld id="{D812E573-11B2-448E-A335-9B9CBC32D731}" type="slidenum">
              <a:rPr lang="en-GB" smtClean="0"/>
              <a:t>27</a:t>
            </a:fld>
            <a:endParaRPr lang="en-GB"/>
          </a:p>
        </p:txBody>
      </p:sp>
    </p:spTree>
    <p:extLst>
      <p:ext uri="{BB962C8B-B14F-4D97-AF65-F5344CB8AC3E}">
        <p14:creationId xmlns:p14="http://schemas.microsoft.com/office/powerpoint/2010/main" val="40726351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Give Definition of trafficking from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UN Trafficking in Persons Protocol.</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principal difference between people smuggling and human trafficking is the element of exploitation.  It is important to examine the end situation when the victim is recovered to determine whether they have been smuggled or trafficked.</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Victims of trafficking have not consented, or the consent they did give is rendered meaningless by the actions of the traffickers, e.g. deception.  However, for those who have been trafficked the very purpose of their journey is to put them into an exploitation situation from which the traffickers can profit.  Human trafficking can be categorised as sexual exploitation (rape and prostitution) and non-sexual exploitation (begging, forced labour, domestic servitude, cannabis cultivation, pick-pocketing, human organ transplant, slavery)</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People being smuggled as illegal migrants have usually consented to being smuggled.  The relationship between an illegal migrant and a people smuggler is a commercial transaction which ends on completion of the journey.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28</a:t>
            </a:fld>
            <a:endParaRPr lang="en-GB"/>
          </a:p>
        </p:txBody>
      </p:sp>
    </p:spTree>
    <p:extLst>
      <p:ext uri="{BB962C8B-B14F-4D97-AF65-F5344CB8AC3E}">
        <p14:creationId xmlns:p14="http://schemas.microsoft.com/office/powerpoint/2010/main" val="32470716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 2: </a:t>
            </a:r>
            <a:r>
              <a:rPr lang="en-GB" dirty="0"/>
              <a:t>Trainer to split class into 3 groups. Each group to discuss 1 of the following questions: </a:t>
            </a:r>
            <a:endParaRPr lang="en-US" dirty="0"/>
          </a:p>
          <a:p>
            <a:r>
              <a:rPr lang="en-GB" b="1" dirty="0"/>
              <a:t>Q1. What might make children &amp; adults vulnerable to being trafficked? </a:t>
            </a:r>
            <a:endParaRPr lang="en-GB" dirty="0"/>
          </a:p>
          <a:p>
            <a:r>
              <a:rPr lang="en-GB" b="1" dirty="0"/>
              <a:t>Q2. How are they recruited?</a:t>
            </a:r>
            <a:endParaRPr lang="en-GB" dirty="0"/>
          </a:p>
          <a:p>
            <a:r>
              <a:rPr lang="en-GB" b="1" dirty="0"/>
              <a:t>Q3. Where/ how might you find victims of trafficking being exploited in the UK?</a:t>
            </a:r>
            <a:endParaRPr lang="en-GB" dirty="0"/>
          </a:p>
          <a:p>
            <a:pPr>
              <a:spcBef>
                <a:spcPct val="30000"/>
              </a:spcBef>
              <a:spcAft>
                <a:spcPct val="0"/>
              </a:spcAft>
            </a:pPr>
            <a:r>
              <a:rPr lang="en-GB" dirty="0"/>
              <a:t>In their groups, students to discuss and record their answers to their given question. Students to record answers on flip chart paper and present to other groups. </a:t>
            </a:r>
            <a:endParaRPr lang="en-US" dirty="0"/>
          </a:p>
          <a:p>
            <a:pPr>
              <a:spcBef>
                <a:spcPct val="30000"/>
              </a:spcBef>
              <a:spcAft>
                <a:spcPct val="0"/>
              </a:spcAft>
            </a:pPr>
            <a:endParaRPr lang="en-GB" dirty="0"/>
          </a:p>
          <a:p>
            <a:pPr>
              <a:spcBef>
                <a:spcPct val="30000"/>
              </a:spcBef>
              <a:spcAft>
                <a:spcPct val="0"/>
              </a:spcAft>
            </a:pPr>
            <a:endParaRPr lang="en-GB" dirty="0"/>
          </a:p>
          <a:p>
            <a:pPr>
              <a:spcBef>
                <a:spcPct val="30000"/>
              </a:spcBef>
              <a:spcAft>
                <a:spcPct val="0"/>
              </a:spcAft>
            </a:pPr>
            <a:r>
              <a:rPr lang="en-GB" dirty="0"/>
              <a:t>A recent case: Op Imperial can be mentioned here. A Gwent job on Cariad Farm, victim being Darren </a:t>
            </a:r>
            <a:r>
              <a:rPr lang="en-GB" dirty="0" err="1"/>
              <a:t>Simester</a:t>
            </a:r>
            <a:r>
              <a:rPr lang="en-GB" dirty="0"/>
              <a:t>.</a:t>
            </a:r>
            <a:endParaRPr lang="en-US" dirty="0"/>
          </a:p>
          <a:p>
            <a:pPr>
              <a:spcBef>
                <a:spcPct val="30000"/>
              </a:spcBef>
              <a:spcAft>
                <a:spcPct val="0"/>
              </a:spcAft>
            </a:pPr>
            <a:r>
              <a:rPr lang="en-US" dirty="0"/>
              <a:t>Darrell </a:t>
            </a:r>
            <a:r>
              <a:rPr lang="en-US" dirty="0" err="1"/>
              <a:t>Simester</a:t>
            </a:r>
            <a:r>
              <a:rPr lang="en-US" dirty="0"/>
              <a:t>, 44, had been made to work for up to 16 hours a day at Cariad Farm in </a:t>
            </a:r>
            <a:r>
              <a:rPr lang="en-US" dirty="0" err="1"/>
              <a:t>Peterstone</a:t>
            </a:r>
            <a:r>
              <a:rPr lang="en-US" dirty="0"/>
              <a:t> near Newport, only ever having two days off.</a:t>
            </a:r>
          </a:p>
          <a:p>
            <a:pPr>
              <a:spcBef>
                <a:spcPct val="30000"/>
              </a:spcBef>
              <a:spcAft>
                <a:spcPct val="0"/>
              </a:spcAft>
            </a:pPr>
            <a:r>
              <a:rPr lang="en-US" dirty="0"/>
              <a:t>He </a:t>
            </a:r>
            <a:r>
              <a:rPr lang="en-US" dirty="0">
                <a:hlinkClick r:id="rId3"/>
              </a:rPr>
              <a:t>lived in appalling conditions,</a:t>
            </a:r>
            <a:r>
              <a:rPr lang="en-US" dirty="0"/>
              <a:t> first in a rat-infested shed then a cold, squalid caravan, with only a horse trough to wash in and no soap or toothbrush.</a:t>
            </a:r>
          </a:p>
          <a:p>
            <a:pPr>
              <a:spcBef>
                <a:spcPct val="30000"/>
              </a:spcBef>
              <a:spcAft>
                <a:spcPct val="0"/>
              </a:spcAft>
            </a:pPr>
            <a:endParaRPr lang="en-US" dirty="0"/>
          </a:p>
          <a:p>
            <a:pPr>
              <a:spcBef>
                <a:spcPct val="30000"/>
              </a:spcBef>
              <a:spcAft>
                <a:spcPct val="0"/>
              </a:spcAft>
            </a:pPr>
            <a:r>
              <a:rPr lang="en-US" dirty="0"/>
              <a:t>David Daniel Doran, 42, who is from a </a:t>
            </a:r>
            <a:r>
              <a:rPr lang="en-US" dirty="0" err="1"/>
              <a:t>traveller</a:t>
            </a:r>
            <a:r>
              <a:rPr lang="en-US" dirty="0"/>
              <a:t> family, was jailed for four-and-a-half years after pleading guilty to forcing </a:t>
            </a:r>
            <a:r>
              <a:rPr lang="en-US" dirty="0" err="1"/>
              <a:t>Mr</a:t>
            </a:r>
            <a:r>
              <a:rPr lang="en-US" dirty="0"/>
              <a:t> </a:t>
            </a:r>
            <a:r>
              <a:rPr lang="en-US" dirty="0" err="1"/>
              <a:t>Simester</a:t>
            </a:r>
            <a:r>
              <a:rPr lang="en-US" dirty="0"/>
              <a:t> to perform forced or compulsory </a:t>
            </a:r>
            <a:r>
              <a:rPr lang="en-US" dirty="0" err="1"/>
              <a:t>labour</a:t>
            </a:r>
            <a:r>
              <a:rPr lang="en-US" dirty="0"/>
              <a:t>.</a:t>
            </a:r>
          </a:p>
          <a:p>
            <a:pPr>
              <a:spcBef>
                <a:spcPct val="30000"/>
              </a:spcBef>
              <a:spcAft>
                <a:spcPct val="0"/>
              </a:spcAft>
            </a:pPr>
            <a:endParaRPr lang="en-US" dirty="0"/>
          </a:p>
          <a:p>
            <a:pPr>
              <a:spcBef>
                <a:spcPct val="30000"/>
              </a:spcBef>
              <a:spcAft>
                <a:spcPct val="0"/>
              </a:spcAft>
            </a:pPr>
            <a:r>
              <a:rPr lang="en-US" dirty="0">
                <a:hlinkClick r:id="rId4"/>
              </a:rPr>
              <a:t>http://www.bbc.co.uk/news/uk-wales-29883114</a:t>
            </a:r>
            <a:endParaRPr lang="en-US" dirty="0"/>
          </a:p>
          <a:p>
            <a:pPr>
              <a:spcBef>
                <a:spcPct val="30000"/>
              </a:spcBef>
              <a:spcAft>
                <a:spcPct val="0"/>
              </a:spcAft>
            </a:pPr>
            <a:endParaRPr lang="en-US"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D812E573-11B2-448E-A335-9B9CBC32D731}" type="slidenum">
              <a:rPr lang="en-GB" smtClean="0"/>
              <a:t>29</a:t>
            </a:fld>
            <a:endParaRPr lang="en-GB"/>
          </a:p>
        </p:txBody>
      </p:sp>
    </p:spTree>
    <p:extLst>
      <p:ext uri="{BB962C8B-B14F-4D97-AF65-F5344CB8AC3E}">
        <p14:creationId xmlns:p14="http://schemas.microsoft.com/office/powerpoint/2010/main" val="40478600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ACTIVITY 3: </a:t>
            </a:r>
            <a:r>
              <a:rPr lang="en-GB" sz="1100" kern="1200" dirty="0">
                <a:solidFill>
                  <a:schemeClr val="tx1"/>
                </a:solidFill>
                <a:effectLst/>
                <a:latin typeface="Arial" panose="020B0604020202020204" pitchFamily="34" charset="0"/>
                <a:ea typeface="+mn-ea"/>
                <a:cs typeface="Arial" panose="020B0604020202020204" pitchFamily="34" charset="0"/>
              </a:rPr>
              <a:t>Trainer to split the class into 2 groups and give each group a piece of flip chart paper and coloured pens.  Trainer to tell the groups to split their flipchart paper into 2 columns and add the titles Child &amp; Adult (1 in each column).  Groups to</a:t>
            </a:r>
            <a:r>
              <a:rPr lang="en-GB" sz="1100" kern="1200" baseline="0" dirty="0">
                <a:solidFill>
                  <a:schemeClr val="tx1"/>
                </a:solidFill>
                <a:effectLst/>
                <a:latin typeface="Arial" panose="020B0604020202020204" pitchFamily="34" charset="0"/>
                <a:ea typeface="+mn-ea"/>
                <a:cs typeface="Arial" panose="020B0604020202020204" pitchFamily="34" charset="0"/>
              </a:rPr>
              <a:t> discuss the questions and record answers on flip chart paper.</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r>
              <a:rPr kumimoji="0" lang="en-GB" alt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Trainer to use next 2 slides to de-brief activity, to ensure that students have covered:</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Indicators both physical &amp; emotional</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Health – physical, emotional &amp; mental</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barriers that would stop a victim telling us what is happening to them.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OP LENTEN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ROCHDALE SEX TRAFFICKING GANG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30</a:t>
            </a:fld>
            <a:endParaRPr lang="en-GB"/>
          </a:p>
        </p:txBody>
      </p:sp>
    </p:spTree>
    <p:extLst>
      <p:ext uri="{BB962C8B-B14F-4D97-AF65-F5344CB8AC3E}">
        <p14:creationId xmlns:p14="http://schemas.microsoft.com/office/powerpoint/2010/main" val="29578433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No passports or papers – traffickers are wise to this now and making sure they have false documents.</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No days off or holiday time &amp; imposed work conditions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Being restricted from freely leaving work</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Appearing anxious/nervous around ‘Family Member’ or ‘Interpreter’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Employer providing transportation to/from work daily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Threats against family members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Signs of physical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Excessive response Perception of being debt bonded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For young people being internally trafficked remember: Expensive lifestyles, e.g. new mobile, clothes, money, food, etc. </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Older boyfriends (5 years plus)</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31</a:t>
            </a:fld>
            <a:endParaRPr lang="en-GB"/>
          </a:p>
        </p:txBody>
      </p:sp>
    </p:spTree>
    <p:extLst>
      <p:ext uri="{BB962C8B-B14F-4D97-AF65-F5344CB8AC3E}">
        <p14:creationId xmlns:p14="http://schemas.microsoft.com/office/powerpoint/2010/main" val="36198547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For young people being internally trafficked remember: Expensive lifestyles, e.g. new mobile, clothes, money, food, etc.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Older “boyfriends” (5 years plus)</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32</a:t>
            </a:fld>
            <a:endParaRPr lang="en-GB"/>
          </a:p>
        </p:txBody>
      </p:sp>
    </p:spTree>
    <p:extLst>
      <p:ext uri="{BB962C8B-B14F-4D97-AF65-F5344CB8AC3E}">
        <p14:creationId xmlns:p14="http://schemas.microsoft.com/office/powerpoint/2010/main" val="28377310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physical abuse,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Threats, intimidation,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Sexual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Substance misuse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Social  restrictions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Deprivation: food and sleep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Ritual abuse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Exposure to infectious diseases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Affects of physical, sexual or psychological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Chronic deprivation – e.g. food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Hazards – poor ventilation, sanitation, exposure to chemicals…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Trauma</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 most common physical health symptoms include: fatigue, headaches, sexual and reproductive health problems, back pain and significant weight loss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Mental health systems tend to persist for longer than most of the physical health problems.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Labour trafficking risks include: poor ventilation and sanitation; extended hours, repetitive-motion activities; poor training in use of lifting heavy equipment; chemical hazards; lack of protective equipment; heat or cold extremes; and airborne and bacterial contamination.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These can cause: exhaustion, dehydration, heat stroke, stress, hypothermia, frost-bite, respiratory problems and skin-inflections</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33</a:t>
            </a:fld>
            <a:endParaRPr lang="en-GB"/>
          </a:p>
        </p:txBody>
      </p:sp>
    </p:spTree>
    <p:extLst>
      <p:ext uri="{BB962C8B-B14F-4D97-AF65-F5344CB8AC3E}">
        <p14:creationId xmlns:p14="http://schemas.microsoft.com/office/powerpoint/2010/main" val="41179650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30000"/>
              </a:spcBef>
              <a:spcAft>
                <a:spcPct val="0"/>
              </a:spcAft>
            </a:pPr>
            <a:r>
              <a:rPr lang="en-US" dirty="0"/>
              <a:t>1631 potential victims were submitted to the National Referral Mechanism during the period January to March 2018; an 11% increase from the previous quarter October to December 2017. </a:t>
            </a:r>
          </a:p>
          <a:p>
            <a:pPr>
              <a:spcBef>
                <a:spcPct val="30000"/>
              </a:spcBef>
              <a:spcAft>
                <a:spcPct val="0"/>
              </a:spcAft>
            </a:pPr>
            <a:endParaRPr lang="en-US" dirty="0"/>
          </a:p>
          <a:p>
            <a:pPr>
              <a:spcBef>
                <a:spcPct val="30000"/>
              </a:spcBef>
              <a:spcAft>
                <a:spcPct val="0"/>
              </a:spcAft>
            </a:pPr>
            <a:r>
              <a:rPr lang="en-US" dirty="0"/>
              <a:t>In the report the 4 Welsh forces are shown as referring a total of 18 cases – broken down as the following:</a:t>
            </a:r>
          </a:p>
          <a:p>
            <a:pPr>
              <a:spcBef>
                <a:spcPct val="30000"/>
              </a:spcBef>
              <a:spcAft>
                <a:spcPct val="0"/>
              </a:spcAft>
            </a:pPr>
            <a:endParaRPr lang="en-US" dirty="0"/>
          </a:p>
          <a:p>
            <a:pPr>
              <a:spcBef>
                <a:spcPct val="30000"/>
              </a:spcBef>
              <a:spcAft>
                <a:spcPct val="0"/>
              </a:spcAft>
            </a:pPr>
            <a:r>
              <a:rPr lang="en-US" dirty="0"/>
              <a:t>Gwent 8 (6 adult, 2 minor)</a:t>
            </a:r>
          </a:p>
          <a:p>
            <a:pPr>
              <a:spcBef>
                <a:spcPct val="30000"/>
              </a:spcBef>
              <a:spcAft>
                <a:spcPct val="0"/>
              </a:spcAft>
            </a:pPr>
            <a:r>
              <a:rPr lang="en-US" dirty="0"/>
              <a:t>North Wales 3 (2 adult, 1 minor)</a:t>
            </a:r>
          </a:p>
          <a:p>
            <a:pPr>
              <a:spcBef>
                <a:spcPct val="30000"/>
              </a:spcBef>
              <a:spcAft>
                <a:spcPct val="0"/>
              </a:spcAft>
            </a:pPr>
            <a:r>
              <a:rPr lang="en-US" dirty="0"/>
              <a:t>South Wales 7 (4 adult, 3 minor)</a:t>
            </a:r>
          </a:p>
          <a:p>
            <a:pPr>
              <a:spcBef>
                <a:spcPct val="30000"/>
              </a:spcBef>
              <a:spcAft>
                <a:spcPct val="0"/>
              </a:spcAft>
            </a:pPr>
            <a:r>
              <a:rPr lang="en-US" dirty="0"/>
              <a:t>No data recorded for Dyfed </a:t>
            </a:r>
            <a:r>
              <a:rPr lang="en-US" dirty="0" err="1"/>
              <a:t>Powys</a:t>
            </a:r>
          </a:p>
          <a:p>
            <a:pPr>
              <a:spcBef>
                <a:spcPct val="30000"/>
              </a:spcBef>
              <a:spcAft>
                <a:spcPct val="0"/>
              </a:spcAft>
            </a:pPr>
            <a:endParaRPr lang="en-US" dirty="0"/>
          </a:p>
          <a:p>
            <a:pPr>
              <a:spcBef>
                <a:spcPct val="30000"/>
              </a:spcBef>
              <a:spcAft>
                <a:spcPct val="0"/>
              </a:spcAft>
            </a:pPr>
            <a:r>
              <a:rPr lang="en-US" dirty="0"/>
              <a:t>In Quarter 1 2018, the UK National Referral Mechanism (NRM) received 53 referrals of potential victims (PV) where the referral was subsequently sent to a police force for crime recording considerations in Wales; this represents &gt;3% of all UK referrals to the NRM. </a:t>
            </a:r>
          </a:p>
          <a:p>
            <a:pPr>
              <a:spcBef>
                <a:spcPct val="30000"/>
              </a:spcBef>
              <a:spcAft>
                <a:spcPct val="0"/>
              </a:spcAft>
            </a:pPr>
            <a:r>
              <a:rPr lang="en-US" dirty="0"/>
              <a:t>The 53 referrals were comprised of 24 females (45%) and 29 males (55%). There were 33 (62%) individuals referred for adult exploitation categories and 20 (38%) referred for exploitation as a minor. </a:t>
            </a:r>
          </a:p>
          <a:p>
            <a:pPr>
              <a:spcBef>
                <a:spcPct val="30000"/>
              </a:spcBef>
              <a:spcAft>
                <a:spcPct val="0"/>
              </a:spcAft>
            </a:pPr>
            <a:endParaRPr lang="en-GB" dirty="0"/>
          </a:p>
          <a:p>
            <a:pPr>
              <a:spcBef>
                <a:spcPct val="30000"/>
              </a:spcBef>
              <a:spcAft>
                <a:spcPct val="0"/>
              </a:spcAft>
            </a:pPr>
            <a:r>
              <a:rPr lang="en-GB" dirty="0"/>
              <a:t>NCA report - National Referral Mechanism Statistics Quarter 1 2018 – January to March </a:t>
            </a:r>
            <a:endParaRPr lang="en-US" dirty="0"/>
          </a:p>
          <a:p>
            <a:pPr>
              <a:spcBef>
                <a:spcPct val="30000"/>
              </a:spcBef>
              <a:spcAft>
                <a:spcPct val="0"/>
              </a:spcAft>
            </a:pPr>
            <a:endParaRPr lang="en-GB" dirty="0"/>
          </a:p>
          <a:p>
            <a:pPr>
              <a:spcBef>
                <a:spcPct val="30000"/>
              </a:spcBef>
              <a:spcAft>
                <a:spcPct val="0"/>
              </a:spcAft>
            </a:pPr>
            <a:r>
              <a:rPr lang="en-GB" dirty="0"/>
              <a:t>Date published 04/05/18</a:t>
            </a:r>
            <a:endParaRPr lang="en-US" dirty="0"/>
          </a:p>
          <a:p>
            <a:pPr>
              <a:spcBef>
                <a:spcPct val="30000"/>
              </a:spcBef>
              <a:spcAft>
                <a:spcPct val="0"/>
              </a:spcAft>
            </a:pPr>
            <a:endParaRPr lang="en-GB" dirty="0"/>
          </a:p>
          <a:p>
            <a:pPr>
              <a:spcBef>
                <a:spcPct val="30000"/>
              </a:spcBef>
              <a:spcAft>
                <a:spcPct val="0"/>
              </a:spcAft>
            </a:pPr>
            <a:endParaRPr lang="en-GB" dirty="0"/>
          </a:p>
          <a:p>
            <a:pPr>
              <a:spcBef>
                <a:spcPct val="30000"/>
              </a:spcBef>
              <a:spcAft>
                <a:spcPct val="0"/>
              </a:spcAft>
            </a:pPr>
            <a:endParaRPr lang="en-US"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D812E573-11B2-448E-A335-9B9CBC32D731}" type="slidenum">
              <a:rPr lang="en-GB" smtClean="0"/>
              <a:t>35</a:t>
            </a:fld>
            <a:endParaRPr lang="en-GB"/>
          </a:p>
        </p:txBody>
      </p:sp>
    </p:spTree>
    <p:extLst>
      <p:ext uri="{BB962C8B-B14F-4D97-AF65-F5344CB8AC3E}">
        <p14:creationId xmlns:p14="http://schemas.microsoft.com/office/powerpoint/2010/main" val="41269497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Stockholm syndrome</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or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capture–bonding</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is a psychological phenomenon in which hostages express empathy and sympathy and have positive feelings toward their captors, sometimes to the point of defending them. These feelings are generally considered irrational in light of the danger or risk endured by the victims, who essentially mistake a lack of abuse from their captors for an act of kindness.</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Stockholm syndrome can be seen as a form of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traumatic bonding</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which describes “strong emotional ties that develop between two persons where one person intermittently harasses, beats, threatens, abuses, or intimidates the other</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It suggests that the bonding is the individual’s response to trauma in becoming a victim. Identifying with the aggressor is one way that the ego defends itself. When a victim believes the same values as the aggressor, they cease to be a threat.</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39</a:t>
            </a:fld>
            <a:endParaRPr lang="en-GB"/>
          </a:p>
        </p:txBody>
      </p:sp>
    </p:spTree>
    <p:extLst>
      <p:ext uri="{BB962C8B-B14F-4D97-AF65-F5344CB8AC3E}">
        <p14:creationId xmlns:p14="http://schemas.microsoft.com/office/powerpoint/2010/main" val="14361409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https://assets.publishing.service.gov.uk/government/uploads/system/uploads/attachment_data/file/610015/110417_-_statutory_guidance_part_2_-_GLAA_updates-_Final.pdf</a:t>
            </a:r>
            <a:endParaRPr lang="en-US" dirty="0"/>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812E573-11B2-448E-A335-9B9CBC32D731}" type="slidenum">
              <a:rPr lang="en-GB" smtClean="0"/>
              <a:t>40</a:t>
            </a:fld>
            <a:endParaRPr lang="en-GB"/>
          </a:p>
        </p:txBody>
      </p:sp>
    </p:spTree>
    <p:extLst>
      <p:ext uri="{BB962C8B-B14F-4D97-AF65-F5344CB8AC3E}">
        <p14:creationId xmlns:p14="http://schemas.microsoft.com/office/powerpoint/2010/main" val="12148023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https://www.youtube.com/watch?v=k-I5EtcewdM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Horse Trading Video – </a:t>
            </a:r>
            <a:r>
              <a:rPr kumimoji="0" lang="en-US"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Gangmasters</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and Labour Abuse Authority</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41</a:t>
            </a:fld>
            <a:endParaRPr lang="en-GB"/>
          </a:p>
        </p:txBody>
      </p:sp>
    </p:spTree>
    <p:extLst>
      <p:ext uri="{BB962C8B-B14F-4D97-AF65-F5344CB8AC3E}">
        <p14:creationId xmlns:p14="http://schemas.microsoft.com/office/powerpoint/2010/main" val="1744366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DFB4C-7215-CA92-2CB6-98BECCC0E8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A5DAC4-80AE-98B8-F8C8-A9A7F66BEA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47BEFCB-E7BF-1B3F-37B3-EFD7F95B873A}"/>
              </a:ext>
            </a:extLst>
          </p:cNvPr>
          <p:cNvSpPr>
            <a:spLocks noGrp="1"/>
          </p:cNvSpPr>
          <p:nvPr>
            <p:ph type="dt" sz="half" idx="10"/>
          </p:nvPr>
        </p:nvSpPr>
        <p:spPr/>
        <p:txBody>
          <a:bodyPr/>
          <a:lstStyle/>
          <a:p>
            <a:fld id="{AE81F784-9F81-461C-B98C-8C565CC96BB8}" type="datetimeFigureOut">
              <a:rPr lang="en-GB" smtClean="0"/>
              <a:t>02/12/2024</a:t>
            </a:fld>
            <a:endParaRPr lang="en-GB"/>
          </a:p>
        </p:txBody>
      </p:sp>
      <p:sp>
        <p:nvSpPr>
          <p:cNvPr id="5" name="Footer Placeholder 4">
            <a:extLst>
              <a:ext uri="{FF2B5EF4-FFF2-40B4-BE49-F238E27FC236}">
                <a16:creationId xmlns:a16="http://schemas.microsoft.com/office/drawing/2014/main" id="{BF9F1C18-262A-B57B-9831-C930D436DB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7A3544-5331-8E2B-4518-6C6E07F1AE04}"/>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55862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48227-2FB0-00EA-8407-AA287F5B60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54008B-71E0-E78F-E302-61DE084FD7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B6821A-A848-AAFF-3897-0B5A944D4769}"/>
              </a:ext>
            </a:extLst>
          </p:cNvPr>
          <p:cNvSpPr>
            <a:spLocks noGrp="1"/>
          </p:cNvSpPr>
          <p:nvPr>
            <p:ph type="dt" sz="half" idx="10"/>
          </p:nvPr>
        </p:nvSpPr>
        <p:spPr/>
        <p:txBody>
          <a:bodyPr/>
          <a:lstStyle/>
          <a:p>
            <a:fld id="{AE81F784-9F81-461C-B98C-8C565CC96BB8}" type="datetimeFigureOut">
              <a:rPr lang="en-GB" smtClean="0"/>
              <a:t>02/12/2024</a:t>
            </a:fld>
            <a:endParaRPr lang="en-GB"/>
          </a:p>
        </p:txBody>
      </p:sp>
      <p:sp>
        <p:nvSpPr>
          <p:cNvPr id="5" name="Footer Placeholder 4">
            <a:extLst>
              <a:ext uri="{FF2B5EF4-FFF2-40B4-BE49-F238E27FC236}">
                <a16:creationId xmlns:a16="http://schemas.microsoft.com/office/drawing/2014/main" id="{66CFA763-C394-8C75-3290-97AB933ECD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C0FB73-D635-E8DE-8DC1-DA9B4C13A06E}"/>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639234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81B47-BEEF-AB7E-D0F6-C5A235B8F6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953BCC-C523-9224-BBC1-9E7892DB42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9EFDBC-CDD7-E893-EA58-2B8018BF7AA7}"/>
              </a:ext>
            </a:extLst>
          </p:cNvPr>
          <p:cNvSpPr>
            <a:spLocks noGrp="1"/>
          </p:cNvSpPr>
          <p:nvPr>
            <p:ph type="dt" sz="half" idx="10"/>
          </p:nvPr>
        </p:nvSpPr>
        <p:spPr/>
        <p:txBody>
          <a:bodyPr/>
          <a:lstStyle/>
          <a:p>
            <a:fld id="{AE81F784-9F81-461C-B98C-8C565CC96BB8}" type="datetimeFigureOut">
              <a:rPr lang="en-GB" smtClean="0"/>
              <a:t>02/12/2024</a:t>
            </a:fld>
            <a:endParaRPr lang="en-GB"/>
          </a:p>
        </p:txBody>
      </p:sp>
      <p:sp>
        <p:nvSpPr>
          <p:cNvPr id="5" name="Footer Placeholder 4">
            <a:extLst>
              <a:ext uri="{FF2B5EF4-FFF2-40B4-BE49-F238E27FC236}">
                <a16:creationId xmlns:a16="http://schemas.microsoft.com/office/drawing/2014/main" id="{EAB50610-4E11-D1F6-57B9-C12A257A9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B17CE0-3FB8-602D-0A99-175C52D0504C}"/>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772859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562BF-3F82-8E16-8E03-80CB7910D3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34603B-E268-2466-04CD-827EE33410A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BD49DA-7327-4E6A-F5F5-A1702DC7C6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3BFE7C-36EF-FA8F-39D6-B5B92FB0C383}"/>
              </a:ext>
            </a:extLst>
          </p:cNvPr>
          <p:cNvSpPr>
            <a:spLocks noGrp="1"/>
          </p:cNvSpPr>
          <p:nvPr>
            <p:ph type="dt" sz="half" idx="10"/>
          </p:nvPr>
        </p:nvSpPr>
        <p:spPr/>
        <p:txBody>
          <a:bodyPr/>
          <a:lstStyle/>
          <a:p>
            <a:fld id="{AE81F784-9F81-461C-B98C-8C565CC96BB8}" type="datetimeFigureOut">
              <a:rPr lang="en-GB" smtClean="0"/>
              <a:t>02/12/2024</a:t>
            </a:fld>
            <a:endParaRPr lang="en-GB"/>
          </a:p>
        </p:txBody>
      </p:sp>
      <p:sp>
        <p:nvSpPr>
          <p:cNvPr id="6" name="Footer Placeholder 5">
            <a:extLst>
              <a:ext uri="{FF2B5EF4-FFF2-40B4-BE49-F238E27FC236}">
                <a16:creationId xmlns:a16="http://schemas.microsoft.com/office/drawing/2014/main" id="{3A5F387D-9445-5EB2-30CA-1AA2A16AA8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E63C8F-0AE7-3C13-8C1B-C7A6ED346329}"/>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755611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2B80E-AC44-D407-6EAE-9A3CA863A0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9EFAFA-5516-387E-6C98-A2346FF4EA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B4D8F5-3FFB-11CA-6946-29D1F86282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384A476-612D-6303-803E-C83B13E34A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EEB143-21D9-61DD-DDC7-B31A93EE4B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161AC5A-1234-EEBE-52EB-E7D08DFB57B4}"/>
              </a:ext>
            </a:extLst>
          </p:cNvPr>
          <p:cNvSpPr>
            <a:spLocks noGrp="1"/>
          </p:cNvSpPr>
          <p:nvPr>
            <p:ph type="dt" sz="half" idx="10"/>
          </p:nvPr>
        </p:nvSpPr>
        <p:spPr/>
        <p:txBody>
          <a:bodyPr/>
          <a:lstStyle/>
          <a:p>
            <a:fld id="{AE81F784-9F81-461C-B98C-8C565CC96BB8}" type="datetimeFigureOut">
              <a:rPr lang="en-GB" smtClean="0"/>
              <a:t>02/12/2024</a:t>
            </a:fld>
            <a:endParaRPr lang="en-GB"/>
          </a:p>
        </p:txBody>
      </p:sp>
      <p:sp>
        <p:nvSpPr>
          <p:cNvPr id="8" name="Footer Placeholder 7">
            <a:extLst>
              <a:ext uri="{FF2B5EF4-FFF2-40B4-BE49-F238E27FC236}">
                <a16:creationId xmlns:a16="http://schemas.microsoft.com/office/drawing/2014/main" id="{A8DAE921-37F1-EEBA-45EB-E219C57302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6EE55B5-5A2F-83E2-2246-4A88E2EE0493}"/>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11670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C8B75-6094-E5A8-B149-AD45121A293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03EB28-0FE2-F776-D100-90C10361344F}"/>
              </a:ext>
            </a:extLst>
          </p:cNvPr>
          <p:cNvSpPr>
            <a:spLocks noGrp="1"/>
          </p:cNvSpPr>
          <p:nvPr>
            <p:ph type="dt" sz="half" idx="10"/>
          </p:nvPr>
        </p:nvSpPr>
        <p:spPr/>
        <p:txBody>
          <a:bodyPr/>
          <a:lstStyle/>
          <a:p>
            <a:fld id="{AE81F784-9F81-461C-B98C-8C565CC96BB8}" type="datetimeFigureOut">
              <a:rPr lang="en-GB" smtClean="0"/>
              <a:t>02/12/2024</a:t>
            </a:fld>
            <a:endParaRPr lang="en-GB"/>
          </a:p>
        </p:txBody>
      </p:sp>
      <p:sp>
        <p:nvSpPr>
          <p:cNvPr id="4" name="Footer Placeholder 3">
            <a:extLst>
              <a:ext uri="{FF2B5EF4-FFF2-40B4-BE49-F238E27FC236}">
                <a16:creationId xmlns:a16="http://schemas.microsoft.com/office/drawing/2014/main" id="{C11DCB40-9502-E0ED-F8B7-34E720512D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1C559A1-222F-9DAE-7EC7-CF4F21A9514A}"/>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613233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8695BD-B1FE-0EAA-9BC0-23AE84790AC0}"/>
              </a:ext>
            </a:extLst>
          </p:cNvPr>
          <p:cNvSpPr>
            <a:spLocks noGrp="1"/>
          </p:cNvSpPr>
          <p:nvPr>
            <p:ph type="dt" sz="half" idx="10"/>
          </p:nvPr>
        </p:nvSpPr>
        <p:spPr/>
        <p:txBody>
          <a:bodyPr/>
          <a:lstStyle/>
          <a:p>
            <a:fld id="{AE81F784-9F81-461C-B98C-8C565CC96BB8}" type="datetimeFigureOut">
              <a:rPr lang="en-GB" smtClean="0"/>
              <a:t>02/12/2024</a:t>
            </a:fld>
            <a:endParaRPr lang="en-GB"/>
          </a:p>
        </p:txBody>
      </p:sp>
      <p:sp>
        <p:nvSpPr>
          <p:cNvPr id="3" name="Footer Placeholder 2">
            <a:extLst>
              <a:ext uri="{FF2B5EF4-FFF2-40B4-BE49-F238E27FC236}">
                <a16:creationId xmlns:a16="http://schemas.microsoft.com/office/drawing/2014/main" id="{606C6B57-6E41-BC9C-0A4A-DF27A5E8AF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F6BCCA-E079-A165-1339-D846DD0B46BE}"/>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392730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F9DC0-A5B7-0893-C890-42F7165375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104C2C-7AAD-42A2-B140-054CE2CB2A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68D11AB-ED50-D638-F25E-41FC98226B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301A03-18FA-BFA1-9637-3399B1A8CDBB}"/>
              </a:ext>
            </a:extLst>
          </p:cNvPr>
          <p:cNvSpPr>
            <a:spLocks noGrp="1"/>
          </p:cNvSpPr>
          <p:nvPr>
            <p:ph type="dt" sz="half" idx="10"/>
          </p:nvPr>
        </p:nvSpPr>
        <p:spPr/>
        <p:txBody>
          <a:bodyPr/>
          <a:lstStyle/>
          <a:p>
            <a:fld id="{AE81F784-9F81-461C-B98C-8C565CC96BB8}" type="datetimeFigureOut">
              <a:rPr lang="en-GB" smtClean="0"/>
              <a:t>02/12/2024</a:t>
            </a:fld>
            <a:endParaRPr lang="en-GB"/>
          </a:p>
        </p:txBody>
      </p:sp>
      <p:sp>
        <p:nvSpPr>
          <p:cNvPr id="6" name="Footer Placeholder 5">
            <a:extLst>
              <a:ext uri="{FF2B5EF4-FFF2-40B4-BE49-F238E27FC236}">
                <a16:creationId xmlns:a16="http://schemas.microsoft.com/office/drawing/2014/main" id="{7A9A6AB0-BE02-96DF-4D77-5F4A82C257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4195FA-E241-F419-3A38-7154CBDFFC61}"/>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3230706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03210-AB1B-7228-58C4-3C33C7C02A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D9171F-D61E-292B-DF12-58F5C1E5D5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314408-B490-DA01-4B74-5310CCDBA6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75DA90-6518-5B99-1979-3F14963809AC}"/>
              </a:ext>
            </a:extLst>
          </p:cNvPr>
          <p:cNvSpPr>
            <a:spLocks noGrp="1"/>
          </p:cNvSpPr>
          <p:nvPr>
            <p:ph type="dt" sz="half" idx="10"/>
          </p:nvPr>
        </p:nvSpPr>
        <p:spPr/>
        <p:txBody>
          <a:bodyPr/>
          <a:lstStyle/>
          <a:p>
            <a:fld id="{AE81F784-9F81-461C-B98C-8C565CC96BB8}" type="datetimeFigureOut">
              <a:rPr lang="en-GB" smtClean="0"/>
              <a:t>02/12/2024</a:t>
            </a:fld>
            <a:endParaRPr lang="en-GB"/>
          </a:p>
        </p:txBody>
      </p:sp>
      <p:sp>
        <p:nvSpPr>
          <p:cNvPr id="6" name="Footer Placeholder 5">
            <a:extLst>
              <a:ext uri="{FF2B5EF4-FFF2-40B4-BE49-F238E27FC236}">
                <a16:creationId xmlns:a16="http://schemas.microsoft.com/office/drawing/2014/main" id="{E8B7CF36-E106-3BEC-334C-B603DC2D41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E9124E-849E-C4A4-403A-E703693CC952}"/>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3867844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8BC66-C295-4761-377A-F696550E18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4DDBCA-62A0-ADAD-F46C-5690AB1973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74A335-FC78-A007-A055-07B371A1E9C6}"/>
              </a:ext>
            </a:extLst>
          </p:cNvPr>
          <p:cNvSpPr>
            <a:spLocks noGrp="1"/>
          </p:cNvSpPr>
          <p:nvPr>
            <p:ph type="dt" sz="half" idx="10"/>
          </p:nvPr>
        </p:nvSpPr>
        <p:spPr/>
        <p:txBody>
          <a:bodyPr/>
          <a:lstStyle/>
          <a:p>
            <a:fld id="{AE81F784-9F81-461C-B98C-8C565CC96BB8}" type="datetimeFigureOut">
              <a:rPr lang="en-GB" smtClean="0"/>
              <a:t>02/12/2024</a:t>
            </a:fld>
            <a:endParaRPr lang="en-GB"/>
          </a:p>
        </p:txBody>
      </p:sp>
      <p:sp>
        <p:nvSpPr>
          <p:cNvPr id="5" name="Footer Placeholder 4">
            <a:extLst>
              <a:ext uri="{FF2B5EF4-FFF2-40B4-BE49-F238E27FC236}">
                <a16:creationId xmlns:a16="http://schemas.microsoft.com/office/drawing/2014/main" id="{E1FDB081-81F3-BCE6-00E4-8F9959D010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F3EAE8-2042-B478-1ACA-A510D68218B1}"/>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3613103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06AAD6-3565-D1D9-005C-82A580F97C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2DD2FE-9FAB-65FE-4355-4C69624BAC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2756AD-5F6C-CDD1-A512-38DADA942E02}"/>
              </a:ext>
            </a:extLst>
          </p:cNvPr>
          <p:cNvSpPr>
            <a:spLocks noGrp="1"/>
          </p:cNvSpPr>
          <p:nvPr>
            <p:ph type="dt" sz="half" idx="10"/>
          </p:nvPr>
        </p:nvSpPr>
        <p:spPr/>
        <p:txBody>
          <a:bodyPr/>
          <a:lstStyle/>
          <a:p>
            <a:fld id="{AE81F784-9F81-461C-B98C-8C565CC96BB8}" type="datetimeFigureOut">
              <a:rPr lang="en-GB" smtClean="0"/>
              <a:t>02/12/2024</a:t>
            </a:fld>
            <a:endParaRPr lang="en-GB"/>
          </a:p>
        </p:txBody>
      </p:sp>
      <p:sp>
        <p:nvSpPr>
          <p:cNvPr id="5" name="Footer Placeholder 4">
            <a:extLst>
              <a:ext uri="{FF2B5EF4-FFF2-40B4-BE49-F238E27FC236}">
                <a16:creationId xmlns:a16="http://schemas.microsoft.com/office/drawing/2014/main" id="{5B2F8BD1-4DFC-41FF-7473-884AC7A5D0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EB0B67-E3F9-1A01-4F37-D673C95B54D4}"/>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3145560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073D29-6827-11BC-6E9D-0561A6ACFE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A748B3-8B30-F60A-2226-8E1B9A3BB7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1EBA70-4CE9-68B9-308D-9E18DBB3FA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81F784-9F81-461C-B98C-8C565CC96BB8}" type="datetimeFigureOut">
              <a:rPr lang="en-GB" smtClean="0"/>
              <a:t>02/12/2024</a:t>
            </a:fld>
            <a:endParaRPr lang="en-GB"/>
          </a:p>
        </p:txBody>
      </p:sp>
      <p:sp>
        <p:nvSpPr>
          <p:cNvPr id="5" name="Footer Placeholder 4">
            <a:extLst>
              <a:ext uri="{FF2B5EF4-FFF2-40B4-BE49-F238E27FC236}">
                <a16:creationId xmlns:a16="http://schemas.microsoft.com/office/drawing/2014/main" id="{BCCE3D53-A977-4126-D04F-63EC041516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2A3DCD6-37E3-BED7-CE6A-7300B0CD4C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BEB30E-917D-4A4B-B1A8-4BB5DDD0B44F}" type="slidenum">
              <a:rPr lang="en-GB" smtClean="0"/>
              <a:t>‹#›</a:t>
            </a:fld>
            <a:endParaRPr lang="en-GB"/>
          </a:p>
        </p:txBody>
      </p:sp>
    </p:spTree>
    <p:extLst>
      <p:ext uri="{BB962C8B-B14F-4D97-AF65-F5344CB8AC3E}">
        <p14:creationId xmlns:p14="http://schemas.microsoft.com/office/powerpoint/2010/main" val="9219862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www.unodc.org/documents/treaties/Special/2000_Protocol_to_Prevent_2C_Suppress_and_Punish_Trafficking_in_Persons.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5.sv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youtu.be/E4xpL77ksr0"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EB84055-029C-4E86-8844-D05D96C02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8A2842C0-6210-4FDB-B1FF-C14C92737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799037F2-4CAF-446B-90DB-1480B247A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128589C-AF3D-49CF-BD92-C1D1D2F53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182227A7-F2E7-6085-B84C-4D17C9879860}"/>
              </a:ext>
            </a:extLst>
          </p:cNvPr>
          <p:cNvSpPr>
            <a:spLocks noGrp="1"/>
          </p:cNvSpPr>
          <p:nvPr>
            <p:ph type="ctrTitle"/>
          </p:nvPr>
        </p:nvSpPr>
        <p:spPr>
          <a:xfrm>
            <a:off x="1991485" y="1600200"/>
            <a:ext cx="8201552" cy="2295748"/>
          </a:xfrm>
        </p:spPr>
        <p:txBody>
          <a:bodyPr anchor="b">
            <a:normAutofit/>
          </a:bodyPr>
          <a:lstStyle/>
          <a:p>
            <a:r>
              <a:rPr lang="en-GB" sz="4800"/>
              <a:t>Modern Day Slavery – Human Trafficking </a:t>
            </a:r>
          </a:p>
        </p:txBody>
      </p:sp>
      <p:sp>
        <p:nvSpPr>
          <p:cNvPr id="3" name="Subtitle 2">
            <a:extLst>
              <a:ext uri="{FF2B5EF4-FFF2-40B4-BE49-F238E27FC236}">
                <a16:creationId xmlns:a16="http://schemas.microsoft.com/office/drawing/2014/main" id="{4AA55C0B-68E1-3FA1-5FA0-E028AEA1409C}"/>
              </a:ext>
            </a:extLst>
          </p:cNvPr>
          <p:cNvSpPr>
            <a:spLocks noGrp="1"/>
          </p:cNvSpPr>
          <p:nvPr>
            <p:ph type="subTitle" idx="1"/>
          </p:nvPr>
        </p:nvSpPr>
        <p:spPr>
          <a:xfrm>
            <a:off x="1991485" y="4067661"/>
            <a:ext cx="8201552" cy="1118764"/>
          </a:xfrm>
        </p:spPr>
        <p:txBody>
          <a:bodyPr anchor="t">
            <a:normAutofit/>
          </a:bodyPr>
          <a:lstStyle/>
          <a:p>
            <a:r>
              <a:rPr lang="en-GB" sz="2000">
                <a:solidFill>
                  <a:schemeClr val="tx1">
                    <a:alpha val="70000"/>
                  </a:schemeClr>
                </a:solidFill>
              </a:rPr>
              <a:t>Week 9</a:t>
            </a:r>
            <a:endParaRPr lang="en-GB" sz="2000" dirty="0">
              <a:solidFill>
                <a:schemeClr val="tx1">
                  <a:alpha val="70000"/>
                </a:schemeClr>
              </a:solidFill>
            </a:endParaRPr>
          </a:p>
          <a:p>
            <a:r>
              <a:rPr lang="en-GB" sz="2000" dirty="0">
                <a:solidFill>
                  <a:schemeClr val="tx1">
                    <a:alpha val="70000"/>
                  </a:schemeClr>
                </a:solidFill>
              </a:rPr>
              <a:t>2024</a:t>
            </a:r>
          </a:p>
          <a:p>
            <a:endParaRPr lang="en-GB" sz="2000" dirty="0">
              <a:solidFill>
                <a:schemeClr val="tx1">
                  <a:alpha val="70000"/>
                </a:schemeClr>
              </a:solidFill>
            </a:endParaRPr>
          </a:p>
        </p:txBody>
      </p:sp>
    </p:spTree>
    <p:extLst>
      <p:ext uri="{BB962C8B-B14F-4D97-AF65-F5344CB8AC3E}">
        <p14:creationId xmlns:p14="http://schemas.microsoft.com/office/powerpoint/2010/main" val="573236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266979-15AD-9D77-77C2-65A313935997}"/>
              </a:ext>
            </a:extLst>
          </p:cNvPr>
          <p:cNvSpPr>
            <a:spLocks noGrp="1"/>
          </p:cNvSpPr>
          <p:nvPr>
            <p:ph type="title"/>
          </p:nvPr>
        </p:nvSpPr>
        <p:spPr>
          <a:xfrm>
            <a:off x="635000" y="640823"/>
            <a:ext cx="3418659" cy="5583148"/>
          </a:xfrm>
        </p:spPr>
        <p:txBody>
          <a:bodyPr anchor="ctr">
            <a:normAutofit/>
          </a:bodyPr>
          <a:lstStyle/>
          <a:p>
            <a:r>
              <a:rPr lang="en-GB" sz="5400" dirty="0"/>
              <a:t>Lesson</a:t>
            </a:r>
            <a:br>
              <a:rPr lang="en-GB" sz="5400" dirty="0"/>
            </a:br>
            <a:r>
              <a:rPr lang="en-GB" sz="5400" dirty="0"/>
              <a:t> Aim</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1B4E884-29AE-2CAB-BA8E-22CECC7DD280}"/>
              </a:ext>
            </a:extLst>
          </p:cNvPr>
          <p:cNvGraphicFramePr>
            <a:graphicFrameLocks noGrp="1"/>
          </p:cNvGraphicFramePr>
          <p:nvPr>
            <p:ph idx="1"/>
            <p:extLst>
              <p:ext uri="{D42A27DB-BD31-4B8C-83A1-F6EECF244321}">
                <p14:modId xmlns:p14="http://schemas.microsoft.com/office/powerpoint/2010/main" val="7584176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3494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Z:\Human Trafficking\umbrella-clipart-colorful_umbrella_tilted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269" y="770627"/>
            <a:ext cx="7894955" cy="474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84618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BF463-3B03-8786-E943-5073FE34307D}"/>
              </a:ext>
            </a:extLst>
          </p:cNvPr>
          <p:cNvSpPr>
            <a:spLocks noGrp="1"/>
          </p:cNvSpPr>
          <p:nvPr>
            <p:ph type="title"/>
          </p:nvPr>
        </p:nvSpPr>
        <p:spPr/>
        <p:txBody>
          <a:bodyPr/>
          <a:lstStyle/>
          <a:p>
            <a:r>
              <a:rPr lang="en-GB" dirty="0"/>
              <a:t>Slavery </a:t>
            </a:r>
          </a:p>
        </p:txBody>
      </p:sp>
      <p:sp>
        <p:nvSpPr>
          <p:cNvPr id="3" name="Content Placeholder 2">
            <a:extLst>
              <a:ext uri="{FF2B5EF4-FFF2-40B4-BE49-F238E27FC236}">
                <a16:creationId xmlns:a16="http://schemas.microsoft.com/office/drawing/2014/main" id="{0B8F334F-1295-F31A-139D-F285CEA8FABF}"/>
              </a:ext>
            </a:extLst>
          </p:cNvPr>
          <p:cNvSpPr>
            <a:spLocks noGrp="1"/>
          </p:cNvSpPr>
          <p:nvPr>
            <p:ph idx="1"/>
          </p:nvPr>
        </p:nvSpPr>
        <p:spPr/>
        <p:txBody>
          <a:bodyPr/>
          <a:lstStyle/>
          <a:p>
            <a:r>
              <a:rPr lang="en-GB" b="0" i="0" dirty="0">
                <a:solidFill>
                  <a:srgbClr val="202122"/>
                </a:solidFill>
                <a:effectLst/>
                <a:latin typeface="Arial" panose="020B0604020202020204" pitchFamily="34" charset="0"/>
              </a:rPr>
              <a:t>Slavery has been officially abolished - </a:t>
            </a:r>
            <a:r>
              <a:rPr lang="en-GB" b="1" i="0" dirty="0">
                <a:solidFill>
                  <a:srgbClr val="202122"/>
                </a:solidFill>
                <a:effectLst/>
                <a:latin typeface="Arial" panose="020B0604020202020204" pitchFamily="34" charset="0"/>
              </a:rPr>
              <a:t>Slavery Abolition Act 1833</a:t>
            </a:r>
            <a:r>
              <a:rPr lang="en-GB" b="0" i="0" dirty="0">
                <a:solidFill>
                  <a:srgbClr val="202122"/>
                </a:solidFill>
                <a:effectLst/>
                <a:latin typeface="Arial" panose="020B0604020202020204" pitchFamily="34" charset="0"/>
              </a:rPr>
              <a:t> </a:t>
            </a:r>
          </a:p>
          <a:p>
            <a:r>
              <a:rPr lang="en-GB" i="0" dirty="0">
                <a:effectLst/>
                <a:latin typeface="arial" panose="020B0604020202020204" pitchFamily="34" charset="0"/>
              </a:rPr>
              <a:t>Slavery isn't consigned to history – people around the world are held in modern slavery </a:t>
            </a:r>
            <a:r>
              <a:rPr lang="en-GB" b="0" i="0" dirty="0">
                <a:effectLst/>
                <a:latin typeface="arial" panose="020B0604020202020204" pitchFamily="34" charset="0"/>
              </a:rPr>
              <a:t>today, including in the UK.</a:t>
            </a:r>
          </a:p>
          <a:p>
            <a:r>
              <a:rPr lang="en-GB" dirty="0">
                <a:latin typeface="arial" panose="020B0604020202020204" pitchFamily="34" charset="0"/>
              </a:rPr>
              <a:t>National Crime Agency state </a:t>
            </a:r>
            <a:r>
              <a:rPr lang="en-GB" b="0" i="1" dirty="0">
                <a:solidFill>
                  <a:srgbClr val="333333"/>
                </a:solidFill>
                <a:effectLst/>
                <a:latin typeface="Signika"/>
              </a:rPr>
              <a:t>it is impossible to know exact numbers of victims, we do know that modern slavery has been on the increase</a:t>
            </a:r>
          </a:p>
          <a:p>
            <a:r>
              <a:rPr lang="en-GB" dirty="0">
                <a:latin typeface="Signika"/>
              </a:rPr>
              <a:t>V</a:t>
            </a:r>
            <a:r>
              <a:rPr lang="en-GB" b="0" i="0" dirty="0">
                <a:effectLst/>
                <a:latin typeface="Signika"/>
              </a:rPr>
              <a:t>ictims work in the construction industry, in agriculture, in the sex industry, and in places like nail bars, car washes, and cannabis farms</a:t>
            </a:r>
            <a:endParaRPr lang="en-GB" b="0" dirty="0">
              <a:effectLst/>
              <a:latin typeface="arial" panose="020B0604020202020204" pitchFamily="34" charset="0"/>
            </a:endParaRPr>
          </a:p>
          <a:p>
            <a:endParaRPr lang="en-GB" b="0" i="0" dirty="0">
              <a:effectLst/>
              <a:latin typeface="arial" panose="020B0604020202020204" pitchFamily="34" charset="0"/>
            </a:endParaRPr>
          </a:p>
          <a:p>
            <a:endParaRPr lang="en-GB" dirty="0"/>
          </a:p>
        </p:txBody>
      </p:sp>
    </p:spTree>
    <p:extLst>
      <p:ext uri="{BB962C8B-B14F-4D97-AF65-F5344CB8AC3E}">
        <p14:creationId xmlns:p14="http://schemas.microsoft.com/office/powerpoint/2010/main" val="2953578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905B6-3F30-7A1C-7527-D6C453E514A0}"/>
              </a:ext>
            </a:extLst>
          </p:cNvPr>
          <p:cNvSpPr>
            <a:spLocks noGrp="1"/>
          </p:cNvSpPr>
          <p:nvPr>
            <p:ph type="title"/>
          </p:nvPr>
        </p:nvSpPr>
        <p:spPr/>
        <p:txBody>
          <a:bodyPr/>
          <a:lstStyle/>
          <a:p>
            <a:r>
              <a:rPr lang="en-GB" dirty="0"/>
              <a:t>Victims</a:t>
            </a:r>
          </a:p>
        </p:txBody>
      </p:sp>
      <p:sp>
        <p:nvSpPr>
          <p:cNvPr id="3" name="Content Placeholder 2">
            <a:extLst>
              <a:ext uri="{FF2B5EF4-FFF2-40B4-BE49-F238E27FC236}">
                <a16:creationId xmlns:a16="http://schemas.microsoft.com/office/drawing/2014/main" id="{73D20734-6F3D-35E5-E5DD-77920DE7C989}"/>
              </a:ext>
            </a:extLst>
          </p:cNvPr>
          <p:cNvSpPr>
            <a:spLocks noGrp="1"/>
          </p:cNvSpPr>
          <p:nvPr>
            <p:ph idx="1"/>
          </p:nvPr>
        </p:nvSpPr>
        <p:spPr/>
        <p:txBody>
          <a:bodyPr/>
          <a:lstStyle/>
          <a:p>
            <a:r>
              <a:rPr lang="en-GB" dirty="0"/>
              <a:t>Anyone can be a victim of Modern slavery</a:t>
            </a:r>
          </a:p>
          <a:p>
            <a:r>
              <a:rPr lang="en-GB" dirty="0"/>
              <a:t>Victims sometimes come from poorer communities</a:t>
            </a:r>
          </a:p>
          <a:p>
            <a:r>
              <a:rPr lang="en-GB" dirty="0"/>
              <a:t>Vulnerable especially if there is a pressing need for money / Low social-economic status – lower wages</a:t>
            </a:r>
          </a:p>
          <a:p>
            <a:r>
              <a:rPr lang="en-GB" dirty="0"/>
              <a:t>Likely to be targeted by human traffickers</a:t>
            </a:r>
          </a:p>
          <a:p>
            <a:r>
              <a:rPr lang="en-GB" dirty="0"/>
              <a:t>Women more like to be victimized – lower wages, education, in demand in a different country. </a:t>
            </a:r>
          </a:p>
        </p:txBody>
      </p:sp>
    </p:spTree>
    <p:extLst>
      <p:ext uri="{BB962C8B-B14F-4D97-AF65-F5344CB8AC3E}">
        <p14:creationId xmlns:p14="http://schemas.microsoft.com/office/powerpoint/2010/main" val="2626672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DAC99-B16D-B77C-B765-B2EC97F3E1F1}"/>
              </a:ext>
            </a:extLst>
          </p:cNvPr>
          <p:cNvSpPr>
            <a:spLocks noGrp="1"/>
          </p:cNvSpPr>
          <p:nvPr>
            <p:ph type="title"/>
          </p:nvPr>
        </p:nvSpPr>
        <p:spPr/>
        <p:txBody>
          <a:bodyPr/>
          <a:lstStyle/>
          <a:p>
            <a:r>
              <a:rPr lang="en-GB" dirty="0"/>
              <a:t>Duty to Report</a:t>
            </a:r>
          </a:p>
        </p:txBody>
      </p:sp>
      <p:sp>
        <p:nvSpPr>
          <p:cNvPr id="3" name="Content Placeholder 2">
            <a:extLst>
              <a:ext uri="{FF2B5EF4-FFF2-40B4-BE49-F238E27FC236}">
                <a16:creationId xmlns:a16="http://schemas.microsoft.com/office/drawing/2014/main" id="{75118EE7-D871-69D5-2B7E-F7B6956CDA0A}"/>
              </a:ext>
            </a:extLst>
          </p:cNvPr>
          <p:cNvSpPr>
            <a:spLocks noGrp="1"/>
          </p:cNvSpPr>
          <p:nvPr>
            <p:ph idx="1"/>
          </p:nvPr>
        </p:nvSpPr>
        <p:spPr/>
        <p:txBody>
          <a:bodyPr/>
          <a:lstStyle/>
          <a:p>
            <a:r>
              <a:rPr lang="en-GB" dirty="0"/>
              <a:t>Public authorities , including police have a statutory duty to notify the Secretary of State, or a designated person when there are reasonable grounds to suspect that a person may be a victims of slavery or human trafficking.</a:t>
            </a:r>
          </a:p>
          <a:p>
            <a:r>
              <a:rPr lang="en-GB" dirty="0"/>
              <a:t>Sect. 52 Modern Slavery Act. </a:t>
            </a:r>
          </a:p>
          <a:p>
            <a:r>
              <a:rPr lang="en-GB" dirty="0"/>
              <a:t>National Referral Mechanism – Report</a:t>
            </a:r>
          </a:p>
          <a:p>
            <a:r>
              <a:rPr lang="en-GB" dirty="0"/>
              <a:t>UK Strategy to address Modern Slavery is around 4 P’s</a:t>
            </a:r>
          </a:p>
        </p:txBody>
      </p:sp>
    </p:spTree>
    <p:extLst>
      <p:ext uri="{BB962C8B-B14F-4D97-AF65-F5344CB8AC3E}">
        <p14:creationId xmlns:p14="http://schemas.microsoft.com/office/powerpoint/2010/main" val="1747384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16D719-E611-D2D8-052B-5BA6E73E94E5}"/>
              </a:ext>
            </a:extLst>
          </p:cNvPr>
          <p:cNvSpPr>
            <a:spLocks noGrp="1"/>
          </p:cNvSpPr>
          <p:nvPr>
            <p:ph type="title"/>
          </p:nvPr>
        </p:nvSpPr>
        <p:spPr>
          <a:xfrm>
            <a:off x="838200" y="365125"/>
            <a:ext cx="10515600" cy="1325563"/>
          </a:xfrm>
        </p:spPr>
        <p:txBody>
          <a:bodyPr>
            <a:normAutofit/>
          </a:bodyPr>
          <a:lstStyle/>
          <a:p>
            <a:r>
              <a:rPr lang="en-GB" sz="5400">
                <a:cs typeface="Calibri Light"/>
              </a:rPr>
              <a:t>UK Strategy – The 4P's</a:t>
            </a:r>
            <a:endParaRPr lang="en-GB" sz="5400"/>
          </a:p>
        </p:txBody>
      </p:sp>
      <p:sp>
        <p:nvSpPr>
          <p:cNvPr id="1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1EE0F8CC-DBFE-42E4-226E-FA0FAE3485B5}"/>
              </a:ext>
            </a:extLst>
          </p:cNvPr>
          <p:cNvGraphicFramePr>
            <a:graphicFrameLocks noGrp="1"/>
          </p:cNvGraphicFramePr>
          <p:nvPr>
            <p:ph idx="1"/>
            <p:extLst>
              <p:ext uri="{D42A27DB-BD31-4B8C-83A1-F6EECF244321}">
                <p14:modId xmlns:p14="http://schemas.microsoft.com/office/powerpoint/2010/main" val="62437167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0478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47135" y="859611"/>
            <a:ext cx="10338620" cy="5003800"/>
          </a:xfrm>
          <a:prstGeom prst="rect">
            <a:avLst/>
          </a:prstGeom>
        </p:spPr>
        <p:txBody>
          <a:bodyPr wrap="square">
            <a:spAutoFit/>
          </a:bodyPr>
          <a:lstStyle/>
          <a:p>
            <a:r>
              <a:rPr lang="en-GB" sz="2800" dirty="0"/>
              <a:t>Modern Slavery Act 2015</a:t>
            </a:r>
          </a:p>
          <a:p>
            <a:r>
              <a:rPr lang="en-GB" sz="2800" dirty="0"/>
              <a:t>(1)A person commits an offence if—</a:t>
            </a:r>
          </a:p>
          <a:p>
            <a:endParaRPr lang="en-GB" sz="2800" dirty="0"/>
          </a:p>
          <a:p>
            <a:r>
              <a:rPr lang="en-GB" sz="2800" dirty="0"/>
              <a:t>(a)the person holds another person in slavery or servitude and the circumstances are such that the person knows or ought to know that the other person is held in slavery or servitude, or</a:t>
            </a:r>
          </a:p>
          <a:p>
            <a:endParaRPr lang="en-GB" sz="2800" dirty="0"/>
          </a:p>
          <a:p>
            <a:r>
              <a:rPr lang="en-GB" sz="2800" dirty="0"/>
              <a:t>(b)the person requires another person to perform forced or compulsory labour and the circumstances are such that the person knows or ought to know that the other person is being required to perform forced or compulsory labour.</a:t>
            </a:r>
          </a:p>
        </p:txBody>
      </p:sp>
      <p:pic>
        <p:nvPicPr>
          <p:cNvPr id="4" name="Picture 3"/>
          <p:cNvPicPr>
            <a:picLocks noChangeAspect="1"/>
          </p:cNvPicPr>
          <p:nvPr/>
        </p:nvPicPr>
        <p:blipFill>
          <a:blip r:embed="rId3"/>
          <a:stretch>
            <a:fillRect/>
          </a:stretch>
        </p:blipFill>
        <p:spPr>
          <a:xfrm>
            <a:off x="2076902" y="0"/>
            <a:ext cx="8279086" cy="859611"/>
          </a:xfrm>
          <a:prstGeom prst="rect">
            <a:avLst/>
          </a:prstGeom>
        </p:spPr>
      </p:pic>
    </p:spTree>
    <p:extLst>
      <p:ext uri="{BB962C8B-B14F-4D97-AF65-F5344CB8AC3E}">
        <p14:creationId xmlns:p14="http://schemas.microsoft.com/office/powerpoint/2010/main" val="195024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A0D13E-2E41-B1B4-65BD-D23F68E87CBE}"/>
              </a:ext>
            </a:extLst>
          </p:cNvPr>
          <p:cNvSpPr>
            <a:spLocks noGrp="1"/>
          </p:cNvSpPr>
          <p:nvPr>
            <p:ph type="title"/>
          </p:nvPr>
        </p:nvSpPr>
        <p:spPr>
          <a:xfrm>
            <a:off x="635000" y="640823"/>
            <a:ext cx="3418659" cy="5583148"/>
          </a:xfrm>
        </p:spPr>
        <p:txBody>
          <a:bodyPr anchor="ctr">
            <a:normAutofit/>
          </a:bodyPr>
          <a:lstStyle/>
          <a:p>
            <a:r>
              <a:rPr lang="en-GB" sz="5400">
                <a:ea typeface="+mj-lt"/>
                <a:cs typeface="+mj-lt"/>
              </a:rPr>
              <a:t>European Convention on Human Rights</a:t>
            </a:r>
            <a:endParaRPr lang="en-US" sz="540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764DA67-3832-5CFD-DEBC-525F9C37A374}"/>
              </a:ext>
            </a:extLst>
          </p:cNvPr>
          <p:cNvGraphicFramePr>
            <a:graphicFrameLocks noGrp="1"/>
          </p:cNvGraphicFramePr>
          <p:nvPr>
            <p:ph idx="1"/>
            <p:extLst>
              <p:ext uri="{D42A27DB-BD31-4B8C-83A1-F6EECF244321}">
                <p14:modId xmlns:p14="http://schemas.microsoft.com/office/powerpoint/2010/main" val="293506012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429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30CF-66A6-788F-33A8-FC79F37ACB20}"/>
              </a:ext>
            </a:extLst>
          </p:cNvPr>
          <p:cNvSpPr>
            <a:spLocks noGrp="1"/>
          </p:cNvSpPr>
          <p:nvPr>
            <p:ph type="title"/>
          </p:nvPr>
        </p:nvSpPr>
        <p:spPr/>
        <p:txBody>
          <a:bodyPr/>
          <a:lstStyle/>
          <a:p>
            <a:r>
              <a:rPr lang="en-GB" dirty="0"/>
              <a:t>Human Trafficking</a:t>
            </a:r>
          </a:p>
        </p:txBody>
      </p:sp>
      <p:sp>
        <p:nvSpPr>
          <p:cNvPr id="3" name="Content Placeholder 2">
            <a:extLst>
              <a:ext uri="{FF2B5EF4-FFF2-40B4-BE49-F238E27FC236}">
                <a16:creationId xmlns:a16="http://schemas.microsoft.com/office/drawing/2014/main" id="{0F7BEC66-3291-EE53-7C38-918B410A96FD}"/>
              </a:ext>
            </a:extLst>
          </p:cNvPr>
          <p:cNvSpPr>
            <a:spLocks noGrp="1"/>
          </p:cNvSpPr>
          <p:nvPr>
            <p:ph idx="1"/>
          </p:nvPr>
        </p:nvSpPr>
        <p:spPr/>
        <p:txBody>
          <a:bodyPr/>
          <a:lstStyle/>
          <a:p>
            <a:r>
              <a:rPr lang="en-GB" dirty="0"/>
              <a:t>Complex phenomenon but national and international concerns</a:t>
            </a:r>
          </a:p>
          <a:p>
            <a:r>
              <a:rPr lang="en-GB" dirty="0"/>
              <a:t>Illegal trade of human beings for forced exploitation</a:t>
            </a:r>
          </a:p>
          <a:p>
            <a:r>
              <a:rPr lang="en-GB" dirty="0"/>
              <a:t>Small / Large = Groups or individual </a:t>
            </a:r>
          </a:p>
          <a:p>
            <a:r>
              <a:rPr lang="en-GB" dirty="0"/>
              <a:t>United Nations Protocol to Prevent, Suppress and Punish Trafficking Persons </a:t>
            </a:r>
          </a:p>
          <a:p>
            <a:r>
              <a:rPr lang="en-GB" dirty="0">
                <a:hlinkClick r:id="rId2"/>
              </a:rPr>
              <a:t>Microsoft Word - United Nations Convention against Transnational Organized Crime 2005_2.doc</a:t>
            </a:r>
            <a:endParaRPr lang="en-GB" dirty="0"/>
          </a:p>
        </p:txBody>
      </p:sp>
    </p:spTree>
    <p:extLst>
      <p:ext uri="{BB962C8B-B14F-4D97-AF65-F5344CB8AC3E}">
        <p14:creationId xmlns:p14="http://schemas.microsoft.com/office/powerpoint/2010/main" val="5647286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What is the Difference?</a:t>
            </a:r>
          </a:p>
        </p:txBody>
      </p:sp>
      <p:sp>
        <p:nvSpPr>
          <p:cNvPr id="6" name="Cloud 5"/>
          <p:cNvSpPr/>
          <p:nvPr/>
        </p:nvSpPr>
        <p:spPr>
          <a:xfrm>
            <a:off x="1078807" y="4191552"/>
            <a:ext cx="3689004" cy="1463040"/>
          </a:xfrm>
          <a:prstGeom prst="cloud">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loud 6"/>
          <p:cNvSpPr/>
          <p:nvPr/>
        </p:nvSpPr>
        <p:spPr>
          <a:xfrm>
            <a:off x="451658" y="1532242"/>
            <a:ext cx="3689004" cy="1463040"/>
          </a:xfrm>
          <a:prstGeom prst="cloud">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loud 7"/>
          <p:cNvSpPr/>
          <p:nvPr/>
        </p:nvSpPr>
        <p:spPr>
          <a:xfrm>
            <a:off x="4767811" y="2728512"/>
            <a:ext cx="3689004" cy="1463040"/>
          </a:xfrm>
          <a:prstGeom prst="cloud">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loud 8"/>
          <p:cNvSpPr/>
          <p:nvPr/>
        </p:nvSpPr>
        <p:spPr>
          <a:xfrm>
            <a:off x="8281122" y="1124537"/>
            <a:ext cx="3689004" cy="1463040"/>
          </a:xfrm>
          <a:prstGeom prst="cloud">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loud 9"/>
          <p:cNvSpPr/>
          <p:nvPr/>
        </p:nvSpPr>
        <p:spPr>
          <a:xfrm>
            <a:off x="7569200" y="4130592"/>
            <a:ext cx="3689004" cy="1463040"/>
          </a:xfrm>
          <a:prstGeom prst="cloud">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253837" y="1856057"/>
            <a:ext cx="2133600" cy="584775"/>
          </a:xfrm>
          <a:prstGeom prst="rect">
            <a:avLst/>
          </a:prstGeom>
          <a:noFill/>
        </p:spPr>
        <p:txBody>
          <a:bodyPr wrap="square" rtlCol="0">
            <a:spAutoFit/>
          </a:bodyPr>
          <a:lstStyle/>
          <a:p>
            <a:pPr algn="ctr"/>
            <a:r>
              <a:rPr lang="en-GB" sz="3200" b="1" dirty="0">
                <a:solidFill>
                  <a:schemeClr val="bg1"/>
                </a:solidFill>
              </a:rPr>
              <a:t>Smuggled</a:t>
            </a:r>
          </a:p>
        </p:txBody>
      </p:sp>
      <p:sp>
        <p:nvSpPr>
          <p:cNvPr id="12" name="TextBox 11"/>
          <p:cNvSpPr txBox="1"/>
          <p:nvPr/>
        </p:nvSpPr>
        <p:spPr>
          <a:xfrm>
            <a:off x="5545513" y="3136195"/>
            <a:ext cx="2133600" cy="584775"/>
          </a:xfrm>
          <a:prstGeom prst="rect">
            <a:avLst/>
          </a:prstGeom>
          <a:noFill/>
        </p:spPr>
        <p:txBody>
          <a:bodyPr wrap="square" rtlCol="0">
            <a:spAutoFit/>
          </a:bodyPr>
          <a:lstStyle/>
          <a:p>
            <a:pPr algn="ctr"/>
            <a:r>
              <a:rPr lang="en-GB" sz="3200" b="1" dirty="0">
                <a:solidFill>
                  <a:schemeClr val="bg1"/>
                </a:solidFill>
              </a:rPr>
              <a:t>Trafficked</a:t>
            </a:r>
          </a:p>
        </p:txBody>
      </p:sp>
      <p:sp>
        <p:nvSpPr>
          <p:cNvPr id="13" name="TextBox 12"/>
          <p:cNvSpPr txBox="1"/>
          <p:nvPr/>
        </p:nvSpPr>
        <p:spPr>
          <a:xfrm>
            <a:off x="8920379" y="1470964"/>
            <a:ext cx="2735609" cy="584775"/>
          </a:xfrm>
          <a:prstGeom prst="rect">
            <a:avLst/>
          </a:prstGeom>
          <a:noFill/>
        </p:spPr>
        <p:txBody>
          <a:bodyPr wrap="square" rtlCol="0">
            <a:spAutoFit/>
          </a:bodyPr>
          <a:lstStyle/>
          <a:p>
            <a:pPr algn="ctr"/>
            <a:r>
              <a:rPr lang="en-GB" sz="3200" b="1" dirty="0">
                <a:solidFill>
                  <a:schemeClr val="bg1"/>
                </a:solidFill>
              </a:rPr>
              <a:t>Asylum seeker</a:t>
            </a:r>
          </a:p>
        </p:txBody>
      </p:sp>
      <p:sp>
        <p:nvSpPr>
          <p:cNvPr id="14" name="TextBox 13"/>
          <p:cNvSpPr txBox="1"/>
          <p:nvPr/>
        </p:nvSpPr>
        <p:spPr>
          <a:xfrm>
            <a:off x="7990941" y="4569724"/>
            <a:ext cx="2845522" cy="584775"/>
          </a:xfrm>
          <a:prstGeom prst="rect">
            <a:avLst/>
          </a:prstGeom>
          <a:noFill/>
        </p:spPr>
        <p:txBody>
          <a:bodyPr wrap="square" rtlCol="0">
            <a:spAutoFit/>
          </a:bodyPr>
          <a:lstStyle/>
          <a:p>
            <a:pPr algn="ctr"/>
            <a:r>
              <a:rPr lang="en-GB" sz="3200" b="1" dirty="0">
                <a:solidFill>
                  <a:schemeClr val="bg1"/>
                </a:solidFill>
              </a:rPr>
              <a:t>Migrant worker</a:t>
            </a:r>
          </a:p>
        </p:txBody>
      </p:sp>
      <p:sp>
        <p:nvSpPr>
          <p:cNvPr id="15" name="TextBox 14"/>
          <p:cNvSpPr txBox="1"/>
          <p:nvPr/>
        </p:nvSpPr>
        <p:spPr>
          <a:xfrm>
            <a:off x="1844704" y="4553118"/>
            <a:ext cx="2133600" cy="584775"/>
          </a:xfrm>
          <a:prstGeom prst="rect">
            <a:avLst/>
          </a:prstGeom>
          <a:noFill/>
        </p:spPr>
        <p:txBody>
          <a:bodyPr wrap="square" rtlCol="0">
            <a:spAutoFit/>
          </a:bodyPr>
          <a:lstStyle/>
          <a:p>
            <a:pPr algn="ctr"/>
            <a:r>
              <a:rPr lang="en-GB" sz="3200" b="1" dirty="0">
                <a:solidFill>
                  <a:schemeClr val="bg1"/>
                </a:solidFill>
              </a:rPr>
              <a:t>Refugee</a:t>
            </a:r>
          </a:p>
        </p:txBody>
      </p:sp>
      <p:sp>
        <p:nvSpPr>
          <p:cNvPr id="4" name="TextBox 3">
            <a:extLst>
              <a:ext uri="{FF2B5EF4-FFF2-40B4-BE49-F238E27FC236}">
                <a16:creationId xmlns:a16="http://schemas.microsoft.com/office/drawing/2014/main" id="{BD5E47BA-A567-9E14-D152-01BF98ADBDA3}"/>
              </a:ext>
            </a:extLst>
          </p:cNvPr>
          <p:cNvSpPr txBox="1"/>
          <p:nvPr/>
        </p:nvSpPr>
        <p:spPr>
          <a:xfrm>
            <a:off x="3844212" y="6032764"/>
            <a:ext cx="6443971" cy="369332"/>
          </a:xfrm>
          <a:prstGeom prst="rect">
            <a:avLst/>
          </a:prstGeom>
          <a:noFill/>
        </p:spPr>
        <p:txBody>
          <a:bodyPr wrap="square">
            <a:spAutoFit/>
          </a:bodyPr>
          <a:lstStyle/>
          <a:p>
            <a:r>
              <a:rPr lang="en-GB" sz="1800" kern="1200" dirty="0">
                <a:solidFill>
                  <a:schemeClr val="tx1"/>
                </a:solidFill>
                <a:effectLst/>
                <a:latin typeface="Arial" panose="020B0604020202020204" pitchFamily="34" charset="0"/>
                <a:ea typeface="+mn-ea"/>
                <a:cs typeface="Arial" panose="020B0604020202020204" pitchFamily="34" charset="0"/>
              </a:rPr>
              <a:t>Discuss and record what </a:t>
            </a:r>
            <a:r>
              <a:rPr lang="en-GB" dirty="0">
                <a:latin typeface="Arial" panose="020B0604020202020204" pitchFamily="34" charset="0"/>
                <a:cs typeface="Arial" panose="020B0604020202020204" pitchFamily="34" charset="0"/>
              </a:rPr>
              <a:t>you </a:t>
            </a:r>
            <a:r>
              <a:rPr lang="en-GB" sz="1800" kern="1200" dirty="0">
                <a:solidFill>
                  <a:schemeClr val="tx1"/>
                </a:solidFill>
                <a:effectLst/>
                <a:latin typeface="Arial" panose="020B0604020202020204" pitchFamily="34" charset="0"/>
                <a:ea typeface="+mn-ea"/>
                <a:cs typeface="Arial" panose="020B0604020202020204" pitchFamily="34" charset="0"/>
              </a:rPr>
              <a:t>think these words means</a:t>
            </a:r>
            <a:endParaRPr lang="en-GB" dirty="0"/>
          </a:p>
        </p:txBody>
      </p:sp>
    </p:spTree>
    <p:extLst>
      <p:ext uri="{BB962C8B-B14F-4D97-AF65-F5344CB8AC3E}">
        <p14:creationId xmlns:p14="http://schemas.microsoft.com/office/powerpoint/2010/main" val="757357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22CB43-8371-9002-786F-527F692C6640}"/>
              </a:ext>
            </a:extLst>
          </p:cNvPr>
          <p:cNvSpPr>
            <a:spLocks noGrp="1"/>
          </p:cNvSpPr>
          <p:nvPr>
            <p:ph type="title"/>
          </p:nvPr>
        </p:nvSpPr>
        <p:spPr>
          <a:xfrm>
            <a:off x="635000" y="640823"/>
            <a:ext cx="3418659" cy="5583148"/>
          </a:xfrm>
        </p:spPr>
        <p:txBody>
          <a:bodyPr anchor="ctr">
            <a:normAutofit/>
          </a:bodyPr>
          <a:lstStyle/>
          <a:p>
            <a:r>
              <a:rPr lang="en-GB" sz="5400">
                <a:cs typeface="Calibri Light"/>
              </a:rPr>
              <a:t>Answers – Smuggling</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8A6DBC4-6BF0-BCB1-E805-C2E344B040EC}"/>
              </a:ext>
            </a:extLst>
          </p:cNvPr>
          <p:cNvGraphicFramePr>
            <a:graphicFrameLocks noGrp="1"/>
          </p:cNvGraphicFramePr>
          <p:nvPr>
            <p:ph idx="1"/>
            <p:extLst>
              <p:ext uri="{D42A27DB-BD31-4B8C-83A1-F6EECF244321}">
                <p14:modId xmlns:p14="http://schemas.microsoft.com/office/powerpoint/2010/main" val="914567035"/>
              </p:ext>
            </p:extLst>
          </p:nvPr>
        </p:nvGraphicFramePr>
        <p:xfrm>
          <a:off x="5050585" y="971501"/>
          <a:ext cx="6641719"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99416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3" name="Picture 3" descr="Graphical user interface, text, application, chat or text message&#10;&#10;Description automatically generated">
            <a:extLst>
              <a:ext uri="{FF2B5EF4-FFF2-40B4-BE49-F238E27FC236}">
                <a16:creationId xmlns:a16="http://schemas.microsoft.com/office/drawing/2014/main" id="{7B1D347B-4F7E-D49D-2668-DB106BE94DA9}"/>
              </a:ext>
            </a:extLst>
          </p:cNvPr>
          <p:cNvPicPr>
            <a:picLocks noChangeAspect="1"/>
          </p:cNvPicPr>
          <p:nvPr/>
        </p:nvPicPr>
        <p:blipFill rotWithShape="1">
          <a:blip r:embed="rId2">
            <a:alphaModFix amt="60000"/>
          </a:blip>
          <a:srcRect l="7772" r="3339"/>
          <a:stretch/>
        </p:blipFill>
        <p:spPr>
          <a:xfrm>
            <a:off x="-1" y="10"/>
            <a:ext cx="12192001" cy="6857990"/>
          </a:xfrm>
          <a:prstGeom prst="rect">
            <a:avLst/>
          </a:prstGeom>
        </p:spPr>
      </p:pic>
      <p:sp>
        <p:nvSpPr>
          <p:cNvPr id="2" name="TextBox 1">
            <a:extLst>
              <a:ext uri="{FF2B5EF4-FFF2-40B4-BE49-F238E27FC236}">
                <a16:creationId xmlns:a16="http://schemas.microsoft.com/office/drawing/2014/main" id="{E660C912-85CA-016B-88B4-F5379630C320}"/>
              </a:ext>
            </a:extLst>
          </p:cNvPr>
          <p:cNvSpPr txBox="1"/>
          <p:nvPr/>
        </p:nvSpPr>
        <p:spPr>
          <a:xfrm>
            <a:off x="6185986" y="1671566"/>
            <a:ext cx="5170861" cy="407204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dirty="0">
              <a:solidFill>
                <a:srgbClr val="FFFFFF"/>
              </a:solidFill>
              <a:ea typeface="Calibri"/>
              <a:cs typeface="Calibri"/>
            </a:endParaRPr>
          </a:p>
        </p:txBody>
      </p:sp>
    </p:spTree>
    <p:extLst>
      <p:ext uri="{BB962C8B-B14F-4D97-AF65-F5344CB8AC3E}">
        <p14:creationId xmlns:p14="http://schemas.microsoft.com/office/powerpoint/2010/main" val="4884705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B4B4ED-DC05-5E37-D2BC-0F0CA1D4E80C}"/>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UK Smuggling</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9D1003A-B9EC-3DC3-481F-C6BE199F1BE2}"/>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GB" sz="1900" dirty="0"/>
              <a:t>22 Oct 2019 - 39 Vietnamese travellers embarked on their journey to the UK </a:t>
            </a:r>
          </a:p>
          <a:p>
            <a:pPr indent="-228600">
              <a:lnSpc>
                <a:spcPct val="90000"/>
              </a:lnSpc>
              <a:spcAft>
                <a:spcPts val="600"/>
              </a:spcAft>
              <a:buFont typeface="Arial" panose="020B0604020202020204" pitchFamily="34" charset="0"/>
              <a:buChar char="•"/>
            </a:pPr>
            <a:r>
              <a:rPr lang="en-GB" sz="1900" dirty="0"/>
              <a:t> 6.59pm one of the victims tried to call the emergency services in Vietnam, but there was no signal</a:t>
            </a:r>
            <a:endParaRPr lang="en-GB" sz="1900" dirty="0">
              <a:cs typeface="Calibri"/>
            </a:endParaRPr>
          </a:p>
          <a:p>
            <a:pPr indent="-228600">
              <a:lnSpc>
                <a:spcPct val="90000"/>
              </a:lnSpc>
              <a:spcAft>
                <a:spcPts val="600"/>
              </a:spcAft>
              <a:buFont typeface="Arial" panose="020B0604020202020204" pitchFamily="34" charset="0"/>
              <a:buChar char="•"/>
            </a:pPr>
            <a:r>
              <a:rPr lang="en-GB" sz="1900" dirty="0"/>
              <a:t>Recordings found on the 50 phones recovered by police revealed several goodbye messages for relatives. </a:t>
            </a:r>
            <a:endParaRPr lang="en-GB" sz="1900" dirty="0">
              <a:cs typeface="Calibri"/>
            </a:endParaRPr>
          </a:p>
          <a:p>
            <a:pPr indent="-228600">
              <a:lnSpc>
                <a:spcPct val="90000"/>
              </a:lnSpc>
              <a:spcAft>
                <a:spcPts val="600"/>
              </a:spcAft>
              <a:buFont typeface="Arial" panose="020B0604020202020204" pitchFamily="34" charset="0"/>
              <a:buChar char="•"/>
            </a:pPr>
            <a:r>
              <a:rPr lang="en-GB" sz="1900" dirty="0"/>
              <a:t>After nine hours, the atmosphere inside the trailer was 'toxic'</a:t>
            </a:r>
            <a:endParaRPr lang="en-GB" sz="1900" dirty="0">
              <a:cs typeface="Calibri"/>
            </a:endParaRPr>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3579D032-4CDF-691B-39F4-042F679DAD99}"/>
              </a:ext>
            </a:extLst>
          </p:cNvPr>
          <p:cNvPicPr>
            <a:picLocks noGrp="1" noChangeAspect="1"/>
          </p:cNvPicPr>
          <p:nvPr>
            <p:ph idx="1"/>
          </p:nvPr>
        </p:nvPicPr>
        <p:blipFill rotWithShape="1">
          <a:blip r:embed="rId2"/>
          <a:srcRect l="27141" r="2270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66327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CF40D-C8A3-D265-5869-5BDA5E819C6B}"/>
              </a:ext>
            </a:extLst>
          </p:cNvPr>
          <p:cNvSpPr>
            <a:spLocks noGrp="1"/>
          </p:cNvSpPr>
          <p:nvPr>
            <p:ph type="title"/>
          </p:nvPr>
        </p:nvSpPr>
        <p:spPr>
          <a:xfrm>
            <a:off x="648929" y="629266"/>
            <a:ext cx="3505495" cy="602744"/>
          </a:xfrm>
        </p:spPr>
        <p:txBody>
          <a:bodyPr>
            <a:normAutofit fontScale="90000"/>
          </a:bodyPr>
          <a:lstStyle/>
          <a:p>
            <a:r>
              <a:rPr lang="en-GB">
                <a:ea typeface="Calibri Light"/>
                <a:cs typeface="Calibri Light"/>
              </a:rPr>
              <a:t>Give them air</a:t>
            </a:r>
          </a:p>
        </p:txBody>
      </p:sp>
      <p:sp>
        <p:nvSpPr>
          <p:cNvPr id="3" name="Content Placeholder 2">
            <a:extLst>
              <a:ext uri="{FF2B5EF4-FFF2-40B4-BE49-F238E27FC236}">
                <a16:creationId xmlns:a16="http://schemas.microsoft.com/office/drawing/2014/main" id="{96270424-F73B-9447-B73E-E0F0A8DC38CD}"/>
              </a:ext>
            </a:extLst>
          </p:cNvPr>
          <p:cNvSpPr>
            <a:spLocks noGrp="1"/>
          </p:cNvSpPr>
          <p:nvPr>
            <p:ph idx="1"/>
          </p:nvPr>
        </p:nvSpPr>
        <p:spPr>
          <a:xfrm>
            <a:off x="648931" y="1408091"/>
            <a:ext cx="3505494" cy="5019643"/>
          </a:xfrm>
        </p:spPr>
        <p:txBody>
          <a:bodyPr vert="horz" lIns="91440" tIns="45720" rIns="91440" bIns="45720" rtlCol="0" anchor="t">
            <a:noAutofit/>
          </a:bodyPr>
          <a:lstStyle/>
          <a:p>
            <a:r>
              <a:rPr lang="en-GB" sz="2200" dirty="0">
                <a:ea typeface="+mn-lt"/>
                <a:cs typeface="+mn-lt"/>
              </a:rPr>
              <a:t>Lorry arrived on UK shores just after midnight on 23 October.</a:t>
            </a:r>
          </a:p>
          <a:p>
            <a:r>
              <a:rPr lang="en-GB" sz="2200" dirty="0">
                <a:ea typeface="+mn-lt"/>
                <a:cs typeface="+mn-lt"/>
              </a:rPr>
              <a:t>Eamonn Harrison towed the trailer to the Belgian port of Zeebrugge</a:t>
            </a:r>
          </a:p>
          <a:p>
            <a:r>
              <a:rPr lang="en-GB" sz="2200" dirty="0">
                <a:ea typeface="+mn-lt"/>
                <a:cs typeface="+mn-lt"/>
              </a:rPr>
              <a:t>Maurice Robinson collected the trailer when it arrived on UK shores just after midnight on 23 October – message boss Ronan Hughes</a:t>
            </a:r>
          </a:p>
          <a:p>
            <a:r>
              <a:rPr lang="en-GB" sz="2200" dirty="0">
                <a:ea typeface="Calibri" panose="020F0502020204030204"/>
                <a:cs typeface="Calibri" panose="020F0502020204030204"/>
              </a:rPr>
              <a:t>Drove to industrial estate found them dead</a:t>
            </a:r>
          </a:p>
          <a:p>
            <a:endParaRPr lang="en-GB" sz="2000">
              <a:ea typeface="Calibri" panose="020F0502020204030204"/>
              <a:cs typeface="Calibri" panose="020F0502020204030204"/>
            </a:endParaRPr>
          </a:p>
          <a:p>
            <a:endParaRPr lang="en-GB" sz="2000">
              <a:ea typeface="Calibri" panose="020F0502020204030204"/>
              <a:cs typeface="Calibri" panose="020F0502020204030204"/>
            </a:endParaRP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38AF9575-D799-4B81-3255-7F6D6AE49CFA}"/>
              </a:ext>
            </a:extLst>
          </p:cNvPr>
          <p:cNvPicPr>
            <a:picLocks noChangeAspect="1"/>
          </p:cNvPicPr>
          <p:nvPr/>
        </p:nvPicPr>
        <p:blipFill>
          <a:blip r:embed="rId2"/>
          <a:stretch>
            <a:fillRect/>
          </a:stretch>
        </p:blipFill>
        <p:spPr>
          <a:xfrm>
            <a:off x="5405862" y="1734440"/>
            <a:ext cx="6019331" cy="3385873"/>
          </a:xfrm>
          <a:prstGeom prst="rect">
            <a:avLst/>
          </a:prstGeom>
          <a:effectLst/>
        </p:spPr>
      </p:pic>
    </p:spTree>
    <p:extLst>
      <p:ext uri="{BB962C8B-B14F-4D97-AF65-F5344CB8AC3E}">
        <p14:creationId xmlns:p14="http://schemas.microsoft.com/office/powerpoint/2010/main" val="42603027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EBB85-B4BB-513E-59E7-9EDA1159F64B}"/>
              </a:ext>
            </a:extLst>
          </p:cNvPr>
          <p:cNvSpPr>
            <a:spLocks noGrp="1"/>
          </p:cNvSpPr>
          <p:nvPr>
            <p:ph type="title"/>
          </p:nvPr>
        </p:nvSpPr>
        <p:spPr>
          <a:xfrm>
            <a:off x="831850" y="1709739"/>
            <a:ext cx="10515600" cy="1195694"/>
          </a:xfrm>
        </p:spPr>
        <p:txBody>
          <a:bodyPr/>
          <a:lstStyle/>
          <a:p>
            <a:r>
              <a:rPr lang="en-GB" dirty="0"/>
              <a:t>Trafficked </a:t>
            </a:r>
          </a:p>
        </p:txBody>
      </p:sp>
      <p:sp>
        <p:nvSpPr>
          <p:cNvPr id="3" name="Text Placeholder 2">
            <a:extLst>
              <a:ext uri="{FF2B5EF4-FFF2-40B4-BE49-F238E27FC236}">
                <a16:creationId xmlns:a16="http://schemas.microsoft.com/office/drawing/2014/main" id="{5EDBB378-9496-039D-BCD8-EDF02F0714CE}"/>
              </a:ext>
            </a:extLst>
          </p:cNvPr>
          <p:cNvSpPr>
            <a:spLocks noGrp="1"/>
          </p:cNvSpPr>
          <p:nvPr>
            <p:ph type="body" idx="1"/>
          </p:nvPr>
        </p:nvSpPr>
        <p:spPr>
          <a:xfrm>
            <a:off x="831850" y="3429001"/>
            <a:ext cx="10515600" cy="2660650"/>
          </a:xfrm>
        </p:spPr>
        <p:txBody>
          <a:bodyPr/>
          <a:lstStyle/>
          <a:p>
            <a:pPr algn="l" fontAlgn="base"/>
            <a:r>
              <a:rPr lang="en-GB" b="0" i="0" dirty="0">
                <a:solidFill>
                  <a:srgbClr val="1F2025"/>
                </a:solidFill>
                <a:effectLst/>
                <a:latin typeface="lato-regular"/>
              </a:rPr>
              <a:t>Human trafficking is when people are brought to (or moved around) a country and forced to work, or do other things, they don't want to do.</a:t>
            </a:r>
          </a:p>
          <a:p>
            <a:pPr algn="l" fontAlgn="base"/>
            <a:r>
              <a:rPr lang="en-GB" b="0" i="0" dirty="0">
                <a:solidFill>
                  <a:srgbClr val="1F2025"/>
                </a:solidFill>
                <a:effectLst/>
                <a:latin typeface="lato-regular"/>
              </a:rPr>
              <a:t>Traffickers use violence, threats or false promises of well-paid jobs and a better life, to trick victims into working for them</a:t>
            </a:r>
          </a:p>
          <a:p>
            <a:endParaRPr lang="en-GB" dirty="0"/>
          </a:p>
        </p:txBody>
      </p:sp>
    </p:spTree>
    <p:extLst>
      <p:ext uri="{BB962C8B-B14F-4D97-AF65-F5344CB8AC3E}">
        <p14:creationId xmlns:p14="http://schemas.microsoft.com/office/powerpoint/2010/main" val="38899295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8314A-9AA2-CA12-8FD7-232CBD6535BD}"/>
              </a:ext>
            </a:extLst>
          </p:cNvPr>
          <p:cNvSpPr>
            <a:spLocks noGrp="1"/>
          </p:cNvSpPr>
          <p:nvPr>
            <p:ph type="title"/>
          </p:nvPr>
        </p:nvSpPr>
        <p:spPr/>
        <p:txBody>
          <a:bodyPr/>
          <a:lstStyle/>
          <a:p>
            <a:r>
              <a:rPr lang="en-GB" dirty="0"/>
              <a:t>Exploitation of Trafficked People</a:t>
            </a:r>
          </a:p>
        </p:txBody>
      </p:sp>
      <p:sp>
        <p:nvSpPr>
          <p:cNvPr id="3" name="Content Placeholder 2">
            <a:extLst>
              <a:ext uri="{FF2B5EF4-FFF2-40B4-BE49-F238E27FC236}">
                <a16:creationId xmlns:a16="http://schemas.microsoft.com/office/drawing/2014/main" id="{7D69C405-A6F5-E037-9E4E-212A228FCAEF}"/>
              </a:ext>
            </a:extLst>
          </p:cNvPr>
          <p:cNvSpPr>
            <a:spLocks noGrp="1"/>
          </p:cNvSpPr>
          <p:nvPr>
            <p:ph idx="1"/>
          </p:nvPr>
        </p:nvSpPr>
        <p:spPr/>
        <p:txBody>
          <a:bodyPr/>
          <a:lstStyle/>
          <a:p>
            <a:r>
              <a:rPr lang="en-GB" dirty="0"/>
              <a:t>2019 – 6,985 Individuals were identified as having been trafficked UK.</a:t>
            </a:r>
          </a:p>
          <a:p>
            <a:r>
              <a:rPr lang="en-GB" dirty="0"/>
              <a:t>Increase of 36% from 2017</a:t>
            </a:r>
          </a:p>
          <a:p>
            <a:r>
              <a:rPr lang="en-GB" dirty="0"/>
              <a:t>45% were children</a:t>
            </a:r>
          </a:p>
          <a:p>
            <a:r>
              <a:rPr lang="en-GB" dirty="0"/>
              <a:t>Labour / Sexual explication</a:t>
            </a:r>
          </a:p>
          <a:p>
            <a:r>
              <a:rPr lang="en-GB" dirty="0"/>
              <a:t>2016 Estimated 40.3 Million people under moder slavery </a:t>
            </a:r>
          </a:p>
        </p:txBody>
      </p:sp>
    </p:spTree>
    <p:extLst>
      <p:ext uri="{BB962C8B-B14F-4D97-AF65-F5344CB8AC3E}">
        <p14:creationId xmlns:p14="http://schemas.microsoft.com/office/powerpoint/2010/main" val="2139245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076B1-7585-6CA9-72FC-B842ED1E9609}"/>
              </a:ext>
            </a:extLst>
          </p:cNvPr>
          <p:cNvSpPr>
            <a:spLocks noGrp="1"/>
          </p:cNvSpPr>
          <p:nvPr>
            <p:ph type="title"/>
          </p:nvPr>
        </p:nvSpPr>
        <p:spPr/>
        <p:txBody>
          <a:bodyPr/>
          <a:lstStyle/>
          <a:p>
            <a:r>
              <a:rPr lang="en-GB" dirty="0">
                <a:cs typeface="Calibri Light"/>
              </a:rPr>
              <a:t>Human Trafficking</a:t>
            </a:r>
          </a:p>
        </p:txBody>
      </p:sp>
      <p:sp>
        <p:nvSpPr>
          <p:cNvPr id="3" name="Content Placeholder 2">
            <a:extLst>
              <a:ext uri="{FF2B5EF4-FFF2-40B4-BE49-F238E27FC236}">
                <a16:creationId xmlns:a16="http://schemas.microsoft.com/office/drawing/2014/main" id="{E19DA52E-281B-9C09-3C46-A96CB59B412B}"/>
              </a:ext>
            </a:extLst>
          </p:cNvPr>
          <p:cNvSpPr>
            <a:spLocks noGrp="1"/>
          </p:cNvSpPr>
          <p:nvPr>
            <p:ph idx="1"/>
          </p:nvPr>
        </p:nvSpPr>
        <p:spPr/>
        <p:txBody>
          <a:bodyPr vert="horz" lIns="91440" tIns="45720" rIns="91440" bIns="45720" rtlCol="0" anchor="t">
            <a:normAutofit/>
          </a:bodyPr>
          <a:lstStyle/>
          <a:p>
            <a:r>
              <a:rPr lang="en-GB" dirty="0">
                <a:cs typeface="Calibri"/>
              </a:rPr>
              <a:t>People with learning needs/disabilities</a:t>
            </a:r>
          </a:p>
          <a:p>
            <a:r>
              <a:rPr lang="en-GB" dirty="0">
                <a:ea typeface="+mn-lt"/>
                <a:cs typeface="+mn-lt"/>
              </a:rPr>
              <a:t>Poverty and discrimination / low social status</a:t>
            </a:r>
          </a:p>
          <a:p>
            <a:r>
              <a:rPr lang="en-GB" dirty="0">
                <a:ea typeface="+mn-lt"/>
                <a:cs typeface="+mn-lt"/>
              </a:rPr>
              <a:t>Victims of human trafficking arriving to the UK are more likely to arrive legally with valid visas and passports</a:t>
            </a:r>
          </a:p>
          <a:p>
            <a:r>
              <a:rPr lang="en-GB" dirty="0">
                <a:ea typeface="+mn-lt"/>
                <a:cs typeface="+mn-lt"/>
              </a:rPr>
              <a:t>Many women and children are trafficked into the sex industry</a:t>
            </a:r>
          </a:p>
          <a:p>
            <a:r>
              <a:rPr lang="en-GB" dirty="0">
                <a:ea typeface="+mn-lt"/>
                <a:cs typeface="+mn-lt"/>
              </a:rPr>
              <a:t>Most traffickers are men</a:t>
            </a:r>
          </a:p>
          <a:p>
            <a:r>
              <a:rPr lang="en-GB" dirty="0">
                <a:ea typeface="+mn-lt"/>
                <a:cs typeface="+mn-lt"/>
              </a:rPr>
              <a:t>Victims are trafficked domestically within national borders</a:t>
            </a:r>
          </a:p>
          <a:p>
            <a:pPr marL="0" indent="0">
              <a:buNone/>
            </a:pPr>
            <a:endParaRPr lang="en-GB" dirty="0">
              <a:ea typeface="+mn-lt"/>
              <a:cs typeface="+mn-lt"/>
            </a:endParaRPr>
          </a:p>
        </p:txBody>
      </p:sp>
    </p:spTree>
    <p:extLst>
      <p:ext uri="{BB962C8B-B14F-4D97-AF65-F5344CB8AC3E}">
        <p14:creationId xmlns:p14="http://schemas.microsoft.com/office/powerpoint/2010/main" val="32801503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A7D7A-E12E-CFFF-31E2-6E124120439E}"/>
              </a:ext>
            </a:extLst>
          </p:cNvPr>
          <p:cNvSpPr>
            <a:spLocks noGrp="1"/>
          </p:cNvSpPr>
          <p:nvPr>
            <p:ph type="title"/>
          </p:nvPr>
        </p:nvSpPr>
        <p:spPr>
          <a:xfrm>
            <a:off x="838200" y="365125"/>
            <a:ext cx="10515600" cy="649828"/>
          </a:xfrm>
        </p:spPr>
        <p:txBody>
          <a:bodyPr>
            <a:normAutofit/>
          </a:bodyPr>
          <a:lstStyle/>
          <a:p>
            <a:r>
              <a:rPr lang="en-GB" sz="2400" dirty="0">
                <a:cs typeface="Calibri Light"/>
              </a:rPr>
              <a:t>Internal Trafficking</a:t>
            </a:r>
          </a:p>
        </p:txBody>
      </p:sp>
      <p:sp>
        <p:nvSpPr>
          <p:cNvPr id="3" name="Content Placeholder 2">
            <a:extLst>
              <a:ext uri="{FF2B5EF4-FFF2-40B4-BE49-F238E27FC236}">
                <a16:creationId xmlns:a16="http://schemas.microsoft.com/office/drawing/2014/main" id="{E5E001B7-A2C3-336C-D537-183E22BA854E}"/>
              </a:ext>
            </a:extLst>
          </p:cNvPr>
          <p:cNvSpPr>
            <a:spLocks noGrp="1"/>
          </p:cNvSpPr>
          <p:nvPr>
            <p:ph idx="1"/>
          </p:nvPr>
        </p:nvSpPr>
        <p:spPr>
          <a:xfrm>
            <a:off x="838200" y="1193022"/>
            <a:ext cx="10515600" cy="4983941"/>
          </a:xfrm>
        </p:spPr>
        <p:txBody>
          <a:bodyPr vert="horz" lIns="91440" tIns="45720" rIns="91440" bIns="45720" rtlCol="0" anchor="t">
            <a:normAutofit/>
          </a:bodyPr>
          <a:lstStyle/>
          <a:p>
            <a:pPr algn="ctr">
              <a:lnSpc>
                <a:spcPct val="100000"/>
              </a:lnSpc>
              <a:spcBef>
                <a:spcPts val="0"/>
              </a:spcBef>
            </a:pPr>
            <a:r>
              <a:rPr lang="en-GB" dirty="0">
                <a:latin typeface="Calibri"/>
                <a:cs typeface="Calibri"/>
              </a:rPr>
              <a:t>Moving them to another place, often another country </a:t>
            </a:r>
            <a:endParaRPr lang="en-US" dirty="0">
              <a:ea typeface="+mn-lt"/>
              <a:cs typeface="+mn-lt"/>
            </a:endParaRPr>
          </a:p>
          <a:p>
            <a:pPr algn="ctr">
              <a:lnSpc>
                <a:spcPct val="100000"/>
              </a:lnSpc>
              <a:spcBef>
                <a:spcPts val="0"/>
              </a:spcBef>
            </a:pPr>
            <a:r>
              <a:rPr lang="en-GB" dirty="0">
                <a:ea typeface="+mn-lt"/>
                <a:cs typeface="+mn-lt"/>
              </a:rPr>
              <a:t>Using threats, force or deception to make them do something against their will</a:t>
            </a:r>
            <a:endParaRPr lang="en-GB" dirty="0">
              <a:latin typeface="Calibri"/>
              <a:cs typeface="Calibri"/>
            </a:endParaRPr>
          </a:p>
          <a:p>
            <a:pPr algn="ctr">
              <a:lnSpc>
                <a:spcPct val="100000"/>
              </a:lnSpc>
              <a:spcBef>
                <a:spcPts val="0"/>
              </a:spcBef>
            </a:pPr>
            <a:r>
              <a:rPr lang="en-GB" dirty="0">
                <a:latin typeface="Calibri"/>
                <a:cs typeface="Calibri"/>
              </a:rPr>
              <a:t>Recruiting vulnerable children and adults </a:t>
            </a:r>
            <a:endParaRPr lang="en-GB" dirty="0">
              <a:ea typeface="+mn-lt"/>
              <a:cs typeface="+mn-lt"/>
            </a:endParaRPr>
          </a:p>
          <a:p>
            <a:pPr algn="ctr">
              <a:lnSpc>
                <a:spcPct val="100000"/>
              </a:lnSpc>
              <a:spcBef>
                <a:spcPts val="0"/>
              </a:spcBef>
            </a:pPr>
            <a:r>
              <a:rPr lang="en-GB" dirty="0">
                <a:latin typeface="Calibri"/>
                <a:cs typeface="Calibri"/>
              </a:rPr>
              <a:t>There is no definition as to the length of the trafficked journey - Across UK or from room to room would constitute and offence under Modern Slavery Act 2015</a:t>
            </a:r>
            <a:endParaRPr lang="en-GB" dirty="0">
              <a:latin typeface="Calibri"/>
              <a:ea typeface="Calibri"/>
              <a:cs typeface="Calibri"/>
            </a:endParaRPr>
          </a:p>
          <a:p>
            <a:pPr marL="0" indent="0" algn="ctr">
              <a:lnSpc>
                <a:spcPct val="100000"/>
              </a:lnSpc>
              <a:spcBef>
                <a:spcPts val="0"/>
              </a:spcBef>
              <a:buNone/>
            </a:pPr>
            <a:endParaRPr lang="en-US">
              <a:latin typeface="Calibri"/>
              <a:cs typeface="Calibri"/>
            </a:endParaRPr>
          </a:p>
          <a:p>
            <a:pPr algn="ctr">
              <a:lnSpc>
                <a:spcPct val="100000"/>
              </a:lnSpc>
              <a:spcBef>
                <a:spcPts val="0"/>
              </a:spcBef>
            </a:pPr>
            <a:r>
              <a:rPr lang="en-GB" dirty="0">
                <a:ea typeface="+mn-lt"/>
                <a:cs typeface="+mn-lt"/>
              </a:rPr>
              <a:t>Exploiting them to make money or provide services for their traffickers. </a:t>
            </a:r>
          </a:p>
          <a:p>
            <a:pPr algn="ctr">
              <a:lnSpc>
                <a:spcPct val="100000"/>
              </a:lnSpc>
              <a:spcBef>
                <a:spcPts val="0"/>
              </a:spcBef>
            </a:pPr>
            <a:r>
              <a:rPr lang="en-GB" dirty="0">
                <a:ea typeface="+mn-lt"/>
                <a:cs typeface="+mn-lt"/>
              </a:rPr>
              <a:t>Rotherham child sexual exploitation</a:t>
            </a:r>
          </a:p>
          <a:p>
            <a:endParaRPr lang="en-GB" dirty="0">
              <a:cs typeface="Calibri"/>
            </a:endParaRPr>
          </a:p>
        </p:txBody>
      </p:sp>
    </p:spTree>
    <p:extLst>
      <p:ext uri="{BB962C8B-B14F-4D97-AF65-F5344CB8AC3E}">
        <p14:creationId xmlns:p14="http://schemas.microsoft.com/office/powerpoint/2010/main" val="33402713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46AFE-2979-3D14-3628-64ABB5B4E3DC}"/>
              </a:ext>
            </a:extLst>
          </p:cNvPr>
          <p:cNvSpPr>
            <a:spLocks noGrp="1"/>
          </p:cNvSpPr>
          <p:nvPr>
            <p:ph type="title"/>
          </p:nvPr>
        </p:nvSpPr>
        <p:spPr>
          <a:xfrm>
            <a:off x="838200" y="365125"/>
            <a:ext cx="10515600" cy="680794"/>
          </a:xfrm>
        </p:spPr>
        <p:txBody>
          <a:bodyPr>
            <a:normAutofit fontScale="90000"/>
          </a:bodyPr>
          <a:lstStyle/>
          <a:p>
            <a:br>
              <a:rPr lang="en-GB" sz="3600" dirty="0">
                <a:latin typeface="Arial"/>
                <a:ea typeface="+mj-lt"/>
                <a:cs typeface="+mj-lt"/>
              </a:rPr>
            </a:br>
            <a:r>
              <a:rPr lang="en-GB" sz="3600" dirty="0">
                <a:latin typeface="Arial"/>
                <a:ea typeface="+mj-lt"/>
                <a:cs typeface="+mj-lt"/>
              </a:rPr>
              <a:t>Answers - </a:t>
            </a:r>
            <a:r>
              <a:rPr lang="en-GB" sz="3600" dirty="0">
                <a:latin typeface="Arial"/>
                <a:ea typeface="+mj-lt"/>
                <a:cs typeface="Arial"/>
              </a:rPr>
              <a:t>Asylum Seeker</a:t>
            </a:r>
            <a:endParaRPr lang="en-GB" sz="3600" dirty="0">
              <a:latin typeface="Arial"/>
              <a:ea typeface="+mj-lt"/>
              <a:cs typeface="+mj-lt"/>
            </a:endParaRPr>
          </a:p>
          <a:p>
            <a:endParaRPr lang="en-GB" dirty="0">
              <a:cs typeface="Calibri Light"/>
            </a:endParaRPr>
          </a:p>
        </p:txBody>
      </p:sp>
      <p:sp>
        <p:nvSpPr>
          <p:cNvPr id="3" name="Content Placeholder 2">
            <a:extLst>
              <a:ext uri="{FF2B5EF4-FFF2-40B4-BE49-F238E27FC236}">
                <a16:creationId xmlns:a16="http://schemas.microsoft.com/office/drawing/2014/main" id="{3260D9DD-4690-F37D-79FE-E601FF3356A2}"/>
              </a:ext>
            </a:extLst>
          </p:cNvPr>
          <p:cNvSpPr>
            <a:spLocks noGrp="1"/>
          </p:cNvSpPr>
          <p:nvPr>
            <p:ph idx="1"/>
          </p:nvPr>
        </p:nvSpPr>
        <p:spPr>
          <a:xfrm>
            <a:off x="838200" y="1151549"/>
            <a:ext cx="10515600" cy="5025414"/>
          </a:xfrm>
        </p:spPr>
        <p:txBody>
          <a:bodyPr vert="horz" lIns="91440" tIns="45720" rIns="91440" bIns="45720" rtlCol="0" anchor="t">
            <a:normAutofit lnSpcReduction="10000"/>
          </a:bodyPr>
          <a:lstStyle/>
          <a:p>
            <a:r>
              <a:rPr lang="en-GB" dirty="0">
                <a:latin typeface="Calibri"/>
                <a:ea typeface="Calibri"/>
                <a:cs typeface="Arial"/>
              </a:rPr>
              <a:t>A person who leaves their own country for their safety, often for reasons of fear of persecution because of race, religion, social group or political opinion &amp; has crossed an international border into a country which he or she hopes will protect them &amp; allow them to live there</a:t>
            </a:r>
            <a:endParaRPr lang="en-GB" dirty="0">
              <a:latin typeface="Calibri"/>
              <a:ea typeface="Calibri"/>
              <a:cs typeface="+mn-lt"/>
            </a:endParaRPr>
          </a:p>
          <a:p>
            <a:r>
              <a:rPr lang="en-GB" dirty="0">
                <a:ea typeface="+mn-lt"/>
                <a:cs typeface="+mn-lt"/>
              </a:rPr>
              <a:t>As an asylum-seeker, a person has </a:t>
            </a:r>
            <a:r>
              <a:rPr lang="en-GB" b="1" dirty="0">
                <a:ea typeface="+mn-lt"/>
                <a:cs typeface="+mn-lt"/>
              </a:rPr>
              <a:t>entered into a legal process of refugee</a:t>
            </a:r>
            <a:r>
              <a:rPr lang="en-GB" dirty="0">
                <a:ea typeface="+mn-lt"/>
                <a:cs typeface="+mn-lt"/>
              </a:rPr>
              <a:t> status determination</a:t>
            </a:r>
          </a:p>
          <a:p>
            <a:r>
              <a:rPr lang="en-GB" dirty="0">
                <a:cs typeface="Calibri"/>
              </a:rPr>
              <a:t>'Person seeking asylum' - </a:t>
            </a:r>
            <a:r>
              <a:rPr lang="en-GB" b="1" dirty="0">
                <a:cs typeface="Calibri"/>
              </a:rPr>
              <a:t>application has yet not been concluded</a:t>
            </a:r>
            <a:endParaRPr lang="en-GB" b="1" dirty="0">
              <a:ea typeface="Calibri"/>
              <a:cs typeface="Calibri"/>
            </a:endParaRPr>
          </a:p>
          <a:p>
            <a:r>
              <a:rPr lang="en-GB" dirty="0">
                <a:cs typeface="Calibri"/>
              </a:rPr>
              <a:t>In 2021, the UK received 48,540 asylum applications</a:t>
            </a:r>
            <a:endParaRPr lang="en-GB" b="1" dirty="0">
              <a:ea typeface="+mn-lt"/>
              <a:cs typeface="+mn-lt"/>
            </a:endParaRPr>
          </a:p>
          <a:p>
            <a:r>
              <a:rPr lang="en-GB" dirty="0">
                <a:ea typeface="+mn-lt"/>
                <a:cs typeface="+mn-lt"/>
              </a:rPr>
              <a:t>Refused asylum applicant unsuccessful normally return home - </a:t>
            </a:r>
          </a:p>
          <a:p>
            <a:pPr lvl="1">
              <a:buFont typeface="Courier New" panose="020B0604020202020204" pitchFamily="34" charset="0"/>
              <a:buChar char="o"/>
            </a:pPr>
            <a:r>
              <a:rPr lang="en-GB" dirty="0">
                <a:ea typeface="+mn-lt"/>
                <a:cs typeface="+mn-lt"/>
              </a:rPr>
              <a:t>others  are forcibly returned or </a:t>
            </a:r>
          </a:p>
          <a:p>
            <a:pPr lvl="1">
              <a:buFont typeface="Courier New" panose="020B0604020202020204" pitchFamily="34" charset="0"/>
              <a:buChar char="o"/>
            </a:pPr>
            <a:r>
              <a:rPr lang="en-GB" dirty="0">
                <a:ea typeface="+mn-lt"/>
                <a:cs typeface="+mn-lt"/>
              </a:rPr>
              <a:t>return when conditions in their country change.</a:t>
            </a:r>
            <a:endParaRPr lang="en-GB">
              <a:ea typeface="Calibri"/>
              <a:cs typeface="Calibri" panose="020F0502020204030204"/>
            </a:endParaRPr>
          </a:p>
          <a:p>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21036302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53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Graphical user interface, website&#10;&#10;Description automatically generated">
            <a:extLst>
              <a:ext uri="{FF2B5EF4-FFF2-40B4-BE49-F238E27FC236}">
                <a16:creationId xmlns:a16="http://schemas.microsoft.com/office/drawing/2014/main" id="{D52B8864-9776-01D5-121D-9BB913A8C858}"/>
              </a:ext>
            </a:extLst>
          </p:cNvPr>
          <p:cNvPicPr>
            <a:picLocks noChangeAspect="1"/>
          </p:cNvPicPr>
          <p:nvPr/>
        </p:nvPicPr>
        <p:blipFill>
          <a:blip r:embed="rId3"/>
          <a:stretch>
            <a:fillRect/>
          </a:stretch>
        </p:blipFill>
        <p:spPr>
          <a:xfrm>
            <a:off x="1016154" y="744109"/>
            <a:ext cx="10231578" cy="5571066"/>
          </a:xfrm>
          <a:prstGeom prst="rect">
            <a:avLst/>
          </a:prstGeom>
        </p:spPr>
      </p:pic>
    </p:spTree>
    <p:extLst>
      <p:ext uri="{BB962C8B-B14F-4D97-AF65-F5344CB8AC3E}">
        <p14:creationId xmlns:p14="http://schemas.microsoft.com/office/powerpoint/2010/main" val="5400914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C5105C-4DFC-9055-22D9-567F29143524}"/>
              </a:ext>
            </a:extLst>
          </p:cNvPr>
          <p:cNvSpPr>
            <a:spLocks noGrp="1"/>
          </p:cNvSpPr>
          <p:nvPr>
            <p:ph type="title"/>
          </p:nvPr>
        </p:nvSpPr>
        <p:spPr>
          <a:xfrm>
            <a:off x="838201" y="365125"/>
            <a:ext cx="3816095" cy="1003548"/>
          </a:xfrm>
        </p:spPr>
        <p:txBody>
          <a:bodyPr>
            <a:normAutofit/>
          </a:bodyPr>
          <a:lstStyle/>
          <a:p>
            <a:r>
              <a:rPr lang="en-GB" sz="3200" dirty="0">
                <a:latin typeface="Calibri"/>
                <a:cs typeface="Calibri"/>
              </a:rPr>
              <a:t>Immigration centre's</a:t>
            </a:r>
            <a:endParaRPr lang="en-US" sz="3200" dirty="0">
              <a:cs typeface="Calibri Light"/>
            </a:endParaRPr>
          </a:p>
        </p:txBody>
      </p:sp>
      <p:sp>
        <p:nvSpPr>
          <p:cNvPr id="3" name="Content Placeholder 2">
            <a:extLst>
              <a:ext uri="{FF2B5EF4-FFF2-40B4-BE49-F238E27FC236}">
                <a16:creationId xmlns:a16="http://schemas.microsoft.com/office/drawing/2014/main" id="{FD55481B-5D9F-5966-1BCE-AF0BC52879F0}"/>
              </a:ext>
            </a:extLst>
          </p:cNvPr>
          <p:cNvSpPr>
            <a:spLocks noGrp="1"/>
          </p:cNvSpPr>
          <p:nvPr>
            <p:ph idx="1"/>
          </p:nvPr>
        </p:nvSpPr>
        <p:spPr>
          <a:xfrm>
            <a:off x="838201" y="1504929"/>
            <a:ext cx="3816096" cy="4988334"/>
          </a:xfrm>
        </p:spPr>
        <p:txBody>
          <a:bodyPr vert="horz" lIns="91440" tIns="45720" rIns="91440" bIns="45720" rtlCol="0" anchor="t">
            <a:noAutofit/>
          </a:bodyPr>
          <a:lstStyle/>
          <a:p>
            <a:r>
              <a:rPr lang="en-GB" sz="2400" dirty="0">
                <a:ea typeface="+mn-lt"/>
                <a:cs typeface="+mn-lt"/>
              </a:rPr>
              <a:t>The former military camp in Penally, Pembrokeshire, converted to take asylum seekers. “unsanitary and unsuitable” living quarters</a:t>
            </a:r>
          </a:p>
          <a:p>
            <a:r>
              <a:rPr lang="en-GB" sz="2400" dirty="0">
                <a:ea typeface="+mn-lt"/>
                <a:cs typeface="+mn-lt"/>
              </a:rPr>
              <a:t>Immigration centre in Kent amid concerns it had become dangerously overcrowded – Nov 2022</a:t>
            </a:r>
          </a:p>
          <a:p>
            <a:r>
              <a:rPr lang="en-GB" sz="2400" dirty="0">
                <a:ea typeface="+mn-lt"/>
                <a:cs typeface="+mn-lt"/>
              </a:rPr>
              <a:t>Nov 2022 man threw three petrol bombs at the migrant processing centre at the Port of Dover before taking his own life </a:t>
            </a:r>
            <a:endParaRPr lang="en-GB" sz="2400">
              <a:cs typeface="Calibri"/>
            </a:endParaRPr>
          </a:p>
        </p:txBody>
      </p:sp>
      <p:pic>
        <p:nvPicPr>
          <p:cNvPr id="5" name="Picture 5" descr="A picture containing fire&#10;&#10;Description automatically generated">
            <a:extLst>
              <a:ext uri="{FF2B5EF4-FFF2-40B4-BE49-F238E27FC236}">
                <a16:creationId xmlns:a16="http://schemas.microsoft.com/office/drawing/2014/main" id="{7515D0FB-1903-C73E-7C5C-5AE032CD8AE4}"/>
              </a:ext>
            </a:extLst>
          </p:cNvPr>
          <p:cNvPicPr>
            <a:picLocks noChangeAspect="1"/>
          </p:cNvPicPr>
          <p:nvPr/>
        </p:nvPicPr>
        <p:blipFill rotWithShape="1">
          <a:blip r:embed="rId2"/>
          <a:srcRect r="-1" b="9877"/>
          <a:stretch/>
        </p:blipFill>
        <p:spPr>
          <a:xfrm>
            <a:off x="4990580"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4" name="Picture 4">
            <a:extLst>
              <a:ext uri="{FF2B5EF4-FFF2-40B4-BE49-F238E27FC236}">
                <a16:creationId xmlns:a16="http://schemas.microsoft.com/office/drawing/2014/main" id="{1EADC44D-9069-4D8E-CC8B-CEAB5D6ACAC7}"/>
              </a:ext>
            </a:extLst>
          </p:cNvPr>
          <p:cNvPicPr>
            <a:picLocks noChangeAspect="1"/>
          </p:cNvPicPr>
          <p:nvPr/>
        </p:nvPicPr>
        <p:blipFill rotWithShape="1">
          <a:blip r:embed="rId3"/>
          <a:srcRect t="16154" b="15705"/>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1914922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57DAC1-4D2E-AFC2-45C6-682297206526}"/>
              </a:ext>
            </a:extLst>
          </p:cNvPr>
          <p:cNvSpPr>
            <a:spLocks noGrp="1"/>
          </p:cNvSpPr>
          <p:nvPr>
            <p:ph type="title"/>
          </p:nvPr>
        </p:nvSpPr>
        <p:spPr>
          <a:xfrm>
            <a:off x="5297762" y="329184"/>
            <a:ext cx="6251110" cy="1783080"/>
          </a:xfrm>
        </p:spPr>
        <p:txBody>
          <a:bodyPr anchor="b">
            <a:normAutofit/>
          </a:bodyPr>
          <a:lstStyle/>
          <a:p>
            <a:pPr>
              <a:spcBef>
                <a:spcPts val="1000"/>
              </a:spcBef>
            </a:pPr>
            <a:br>
              <a:rPr lang="en-GB" sz="3400">
                <a:latin typeface="Calibri"/>
                <a:ea typeface="Calibri"/>
                <a:cs typeface="Calibri"/>
              </a:rPr>
            </a:br>
            <a:r>
              <a:rPr lang="en-GB" sz="3400">
                <a:latin typeface="Calibri"/>
                <a:ea typeface="Calibri"/>
                <a:cs typeface="Calibri"/>
              </a:rPr>
              <a:t>Do people have to claim asylum in the first safe country they reach?</a:t>
            </a:r>
            <a:endParaRPr lang="en-US" sz="3400">
              <a:latin typeface="Calibri"/>
              <a:ea typeface="Calibri"/>
              <a:cs typeface="Calibri"/>
            </a:endParaRPr>
          </a:p>
          <a:p>
            <a:endParaRPr lang="en-GB" sz="3400">
              <a:ea typeface="Calibri Light"/>
              <a:cs typeface="Calibri Light"/>
            </a:endParaRPr>
          </a:p>
        </p:txBody>
      </p:sp>
      <p:pic>
        <p:nvPicPr>
          <p:cNvPr id="13" name="Picture 12" descr="Solo journey">
            <a:extLst>
              <a:ext uri="{FF2B5EF4-FFF2-40B4-BE49-F238E27FC236}">
                <a16:creationId xmlns:a16="http://schemas.microsoft.com/office/drawing/2014/main" id="{3C6D0228-D7AD-A285-1E49-7C6E995604BA}"/>
              </a:ext>
            </a:extLst>
          </p:cNvPr>
          <p:cNvPicPr>
            <a:picLocks noChangeAspect="1"/>
          </p:cNvPicPr>
          <p:nvPr/>
        </p:nvPicPr>
        <p:blipFill rotWithShape="1">
          <a:blip r:embed="rId2"/>
          <a:srcRect l="29502" r="19567" b="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219023-42A9-49FD-C994-1562F80AC1A2}"/>
              </a:ext>
            </a:extLst>
          </p:cNvPr>
          <p:cNvSpPr>
            <a:spLocks noGrp="1"/>
          </p:cNvSpPr>
          <p:nvPr>
            <p:ph idx="1"/>
          </p:nvPr>
        </p:nvSpPr>
        <p:spPr>
          <a:xfrm>
            <a:off x="5297762" y="2490964"/>
            <a:ext cx="6251110" cy="3699524"/>
          </a:xfrm>
        </p:spPr>
        <p:txBody>
          <a:bodyPr vert="horz" lIns="91440" tIns="45720" rIns="91440" bIns="45720" rtlCol="0" anchor="t">
            <a:noAutofit/>
          </a:bodyPr>
          <a:lstStyle/>
          <a:p>
            <a:r>
              <a:rPr lang="en-GB" sz="3200" dirty="0">
                <a:ea typeface="+mn-lt"/>
                <a:cs typeface="+mn-lt"/>
              </a:rPr>
              <a:t>No - </a:t>
            </a:r>
          </a:p>
          <a:p>
            <a:r>
              <a:rPr lang="en-GB" sz="3200" dirty="0">
                <a:ea typeface="+mn-lt"/>
                <a:cs typeface="+mn-lt"/>
              </a:rPr>
              <a:t>The 1951 Refugee Convention does not require a person to claim asylum in the first safe country they reach. People trying to cross the Channel can legitimately claim asylum in the UK if they reach it.</a:t>
            </a:r>
            <a:br>
              <a:rPr lang="en-US" sz="3200" dirty="0"/>
            </a:br>
            <a:endParaRPr lang="en-US" sz="3200">
              <a:ea typeface="Calibri" panose="020F0502020204030204"/>
              <a:cs typeface="Calibri" panose="020F0502020204030204"/>
            </a:endParaRPr>
          </a:p>
          <a:p>
            <a:endParaRPr lang="en-GB" sz="3200" dirty="0">
              <a:ea typeface="Calibri"/>
              <a:cs typeface="Calibri"/>
            </a:endParaRPr>
          </a:p>
        </p:txBody>
      </p:sp>
    </p:spTree>
    <p:extLst>
      <p:ext uri="{BB962C8B-B14F-4D97-AF65-F5344CB8AC3E}">
        <p14:creationId xmlns:p14="http://schemas.microsoft.com/office/powerpoint/2010/main" val="31730098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F2A19-C5E1-B64F-5975-4F94DBF0D714}"/>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latin typeface="Arial"/>
                <a:cs typeface="Arial"/>
              </a:rPr>
              <a:t>Refugee</a:t>
            </a:r>
            <a:endParaRPr lang="en-US" sz="4000" dirty="0">
              <a:solidFill>
                <a:srgbClr val="FFFFFF"/>
              </a:solidFill>
            </a:endParaRPr>
          </a:p>
        </p:txBody>
      </p:sp>
      <p:sp>
        <p:nvSpPr>
          <p:cNvPr id="3" name="Content Placeholder 2">
            <a:extLst>
              <a:ext uri="{FF2B5EF4-FFF2-40B4-BE49-F238E27FC236}">
                <a16:creationId xmlns:a16="http://schemas.microsoft.com/office/drawing/2014/main" id="{2081B802-67AF-0407-B618-7A2ED875AE8C}"/>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dirty="0">
                <a:latin typeface="Arial"/>
                <a:cs typeface="Arial"/>
              </a:rPr>
              <a:t> </a:t>
            </a:r>
            <a:r>
              <a:rPr lang="en-GB" sz="3200" dirty="0">
                <a:latin typeface="Arial"/>
                <a:cs typeface="Arial"/>
              </a:rPr>
              <a:t>Is a person who was an asylum seeker, but whose application to remain in the country they have fled to has been successful &amp; they have therefore been granted leave to remain in that country.  </a:t>
            </a:r>
            <a:endParaRPr lang="en-US" sz="3200" dirty="0">
              <a:ea typeface="+mn-lt"/>
              <a:cs typeface="+mn-lt"/>
            </a:endParaRPr>
          </a:p>
          <a:p>
            <a:endParaRPr lang="en-GB" sz="3200" dirty="0">
              <a:latin typeface="Arial"/>
              <a:cs typeface="Arial"/>
            </a:endParaRPr>
          </a:p>
          <a:p>
            <a:endParaRPr lang="en-GB" dirty="0">
              <a:solidFill>
                <a:srgbClr val="040C28"/>
              </a:solidFill>
              <a:latin typeface="Calibri"/>
              <a:ea typeface="Calibri" panose="020F0502020204030204"/>
              <a:cs typeface="Calibri"/>
            </a:endParaRPr>
          </a:p>
          <a:p>
            <a:endParaRPr lang="en-GB" dirty="0">
              <a:ea typeface="Calibri" panose="020F0502020204030204"/>
              <a:cs typeface="Calibri"/>
            </a:endParaRPr>
          </a:p>
        </p:txBody>
      </p:sp>
    </p:spTree>
    <p:extLst>
      <p:ext uri="{BB962C8B-B14F-4D97-AF65-F5344CB8AC3E}">
        <p14:creationId xmlns:p14="http://schemas.microsoft.com/office/powerpoint/2010/main" val="34679727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22CF74-1790-16F3-0209-E3FF62B40D4B}"/>
              </a:ext>
            </a:extLst>
          </p:cNvPr>
          <p:cNvSpPr>
            <a:spLocks noGrp="1"/>
          </p:cNvSpPr>
          <p:nvPr>
            <p:ph type="title"/>
          </p:nvPr>
        </p:nvSpPr>
        <p:spPr>
          <a:xfrm>
            <a:off x="793662" y="386930"/>
            <a:ext cx="10066122" cy="1298448"/>
          </a:xfrm>
        </p:spPr>
        <p:txBody>
          <a:bodyPr anchor="b">
            <a:normAutofit/>
          </a:bodyPr>
          <a:lstStyle/>
          <a:p>
            <a:r>
              <a:rPr lang="en-GB" sz="4800">
                <a:ea typeface="Calibri Light"/>
                <a:cs typeface="Calibri Light"/>
              </a:rPr>
              <a:t>Small Boats</a:t>
            </a:r>
            <a:endParaRPr lang="en-GB"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4525FD-D35B-C995-4306-0668CAE0D576}"/>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GB" sz="2400" dirty="0">
                <a:ea typeface="+mn-lt"/>
                <a:cs typeface="+mn-lt"/>
              </a:rPr>
              <a:t>"Our priority is to stop the boats, which is why we have taken robust action to crack down on vile people smuggling gangs, deter migrants from making dangerous crossings and, alongside our French counterparts, intercept vessels – Home Office, 2024</a:t>
            </a:r>
          </a:p>
          <a:p>
            <a:endParaRPr lang="en-GB" sz="2000">
              <a:ea typeface="Calibri"/>
              <a:cs typeface="Calibri"/>
            </a:endParaRPr>
          </a:p>
        </p:txBody>
      </p:sp>
      <p:pic>
        <p:nvPicPr>
          <p:cNvPr id="4" name="Picture 3" descr="A group of people in a boat&#10;&#10;Description automatically generated">
            <a:extLst>
              <a:ext uri="{FF2B5EF4-FFF2-40B4-BE49-F238E27FC236}">
                <a16:creationId xmlns:a16="http://schemas.microsoft.com/office/drawing/2014/main" id="{7642707A-F3F2-648D-2FBA-80EDFBCB55A4}"/>
              </a:ext>
            </a:extLst>
          </p:cNvPr>
          <p:cNvPicPr>
            <a:picLocks noChangeAspect="1"/>
          </p:cNvPicPr>
          <p:nvPr/>
        </p:nvPicPr>
        <p:blipFill rotWithShape="1">
          <a:blip r:embed="rId3"/>
          <a:srcRect r="161" b="-2"/>
          <a:stretch/>
        </p:blipFill>
        <p:spPr>
          <a:xfrm>
            <a:off x="5911532" y="2484255"/>
            <a:ext cx="5150277"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77772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CD8E33-62CD-CDED-2DEF-619839A69652}"/>
              </a:ext>
            </a:extLst>
          </p:cNvPr>
          <p:cNvSpPr>
            <a:spLocks noGrp="1"/>
          </p:cNvSpPr>
          <p:nvPr>
            <p:ph type="title"/>
          </p:nvPr>
        </p:nvSpPr>
        <p:spPr>
          <a:xfrm>
            <a:off x="5297762" y="329184"/>
            <a:ext cx="6251110" cy="1783080"/>
          </a:xfrm>
        </p:spPr>
        <p:txBody>
          <a:bodyPr anchor="b">
            <a:normAutofit/>
          </a:bodyPr>
          <a:lstStyle/>
          <a:p>
            <a:r>
              <a:rPr lang="en-GB" sz="5400" dirty="0">
                <a:ea typeface="Calibri Light"/>
                <a:cs typeface="Calibri Light"/>
              </a:rPr>
              <a:t>Refugee</a:t>
            </a:r>
            <a:endParaRPr lang="en-GB" sz="5400" dirty="0"/>
          </a:p>
        </p:txBody>
      </p:sp>
      <p:pic>
        <p:nvPicPr>
          <p:cNvPr id="5" name="Picture 4" descr="Twisting road thorugh hills and a valley at sunset">
            <a:extLst>
              <a:ext uri="{FF2B5EF4-FFF2-40B4-BE49-F238E27FC236}">
                <a16:creationId xmlns:a16="http://schemas.microsoft.com/office/drawing/2014/main" id="{4C908A4D-6B8B-9205-4C6E-7380D0451B5C}"/>
              </a:ext>
            </a:extLst>
          </p:cNvPr>
          <p:cNvPicPr>
            <a:picLocks noChangeAspect="1"/>
          </p:cNvPicPr>
          <p:nvPr/>
        </p:nvPicPr>
        <p:blipFill rotWithShape="1">
          <a:blip r:embed="rId2"/>
          <a:srcRect l="28883" r="44224"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3171BB-7CF5-F48E-DF1E-4AF036EAEE89}"/>
              </a:ext>
            </a:extLst>
          </p:cNvPr>
          <p:cNvSpPr>
            <a:spLocks noGrp="1"/>
          </p:cNvSpPr>
          <p:nvPr>
            <p:ph idx="1"/>
          </p:nvPr>
        </p:nvSpPr>
        <p:spPr>
          <a:xfrm>
            <a:off x="4923951" y="2490964"/>
            <a:ext cx="7113751" cy="3958316"/>
          </a:xfrm>
        </p:spPr>
        <p:txBody>
          <a:bodyPr vert="horz" lIns="91440" tIns="45720" rIns="91440" bIns="45720" rtlCol="0" anchor="t">
            <a:noAutofit/>
          </a:bodyPr>
          <a:lstStyle/>
          <a:p>
            <a:endParaRPr lang="en-GB" sz="1700" dirty="0">
              <a:ea typeface="+mn-lt"/>
              <a:cs typeface="+mn-lt"/>
            </a:endParaRPr>
          </a:p>
          <a:p>
            <a:r>
              <a:rPr lang="en-GB" sz="2100" dirty="0">
                <a:ea typeface="+mn-lt"/>
                <a:cs typeface="+mn-lt"/>
              </a:rPr>
              <a:t>As of November 2022 there were 231,597 refugees within the UK</a:t>
            </a:r>
          </a:p>
          <a:p>
            <a:r>
              <a:rPr lang="en-GB" sz="2100" dirty="0">
                <a:ea typeface="+mn-lt"/>
                <a:cs typeface="+mn-lt"/>
              </a:rPr>
              <a:t>A Refugee can apply for British citizenship by -</a:t>
            </a:r>
          </a:p>
          <a:p>
            <a:r>
              <a:rPr lang="en-GB" sz="2100" dirty="0">
                <a:ea typeface="+mn-lt"/>
                <a:cs typeface="+mn-lt"/>
              </a:rPr>
              <a:t>show that they have lived continuously in the UK for five years</a:t>
            </a:r>
          </a:p>
          <a:p>
            <a:r>
              <a:rPr lang="en-GB" sz="2100" dirty="0">
                <a:ea typeface="+mn-lt"/>
                <a:cs typeface="+mn-lt"/>
              </a:rPr>
              <a:t>without long absences abroad</a:t>
            </a:r>
          </a:p>
          <a:p>
            <a:r>
              <a:rPr lang="en-GB" sz="2100" dirty="0">
                <a:ea typeface="+mn-lt"/>
                <a:cs typeface="+mn-lt"/>
              </a:rPr>
              <a:t> The Home Office will however review Refugee's circumstances</a:t>
            </a:r>
          </a:p>
          <a:p>
            <a:r>
              <a:rPr lang="en-GB" sz="2100" dirty="0">
                <a:ea typeface="+mn-lt"/>
                <a:cs typeface="+mn-lt"/>
              </a:rPr>
              <a:t>If Refugee's home country is safe and possible for the Refugee to return. </a:t>
            </a:r>
            <a:endParaRPr lang="en-GB" sz="2100" dirty="0">
              <a:ea typeface="Calibri"/>
              <a:cs typeface="Calibri"/>
            </a:endParaRPr>
          </a:p>
        </p:txBody>
      </p:sp>
    </p:spTree>
    <p:extLst>
      <p:ext uri="{BB962C8B-B14F-4D97-AF65-F5344CB8AC3E}">
        <p14:creationId xmlns:p14="http://schemas.microsoft.com/office/powerpoint/2010/main" val="12633355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BF9FE-1597-E940-F965-F894F77AAC8A}"/>
              </a:ext>
            </a:extLst>
          </p:cNvPr>
          <p:cNvSpPr>
            <a:spLocks noGrp="1"/>
          </p:cNvSpPr>
          <p:nvPr>
            <p:ph type="title"/>
          </p:nvPr>
        </p:nvSpPr>
        <p:spPr>
          <a:xfrm>
            <a:off x="838200" y="365125"/>
            <a:ext cx="10515600" cy="994884"/>
          </a:xfrm>
        </p:spPr>
        <p:txBody>
          <a:bodyPr/>
          <a:lstStyle/>
          <a:p>
            <a:r>
              <a:rPr lang="en-GB" b="1" dirty="0">
                <a:latin typeface="Arial"/>
                <a:cs typeface="Arial"/>
              </a:rPr>
              <a:t>Migrant Worker</a:t>
            </a:r>
            <a:endParaRPr lang="en-US" dirty="0"/>
          </a:p>
        </p:txBody>
      </p:sp>
      <p:sp>
        <p:nvSpPr>
          <p:cNvPr id="3" name="Content Placeholder 2">
            <a:extLst>
              <a:ext uri="{FF2B5EF4-FFF2-40B4-BE49-F238E27FC236}">
                <a16:creationId xmlns:a16="http://schemas.microsoft.com/office/drawing/2014/main" id="{1EBEE265-D73C-9649-F89D-072AFB303C73}"/>
              </a:ext>
            </a:extLst>
          </p:cNvPr>
          <p:cNvSpPr>
            <a:spLocks noGrp="1"/>
          </p:cNvSpPr>
          <p:nvPr>
            <p:ph idx="1"/>
          </p:nvPr>
        </p:nvSpPr>
        <p:spPr>
          <a:xfrm>
            <a:off x="838200" y="1423060"/>
            <a:ext cx="10515600" cy="4753903"/>
          </a:xfrm>
        </p:spPr>
        <p:txBody>
          <a:bodyPr vert="horz" lIns="91440" tIns="45720" rIns="91440" bIns="45720" rtlCol="0" anchor="t">
            <a:normAutofit/>
          </a:bodyPr>
          <a:lstStyle/>
          <a:p>
            <a:pPr>
              <a:lnSpc>
                <a:spcPct val="100000"/>
              </a:lnSpc>
              <a:spcBef>
                <a:spcPct val="0"/>
              </a:spcBef>
              <a:spcAft>
                <a:spcPct val="0"/>
              </a:spcAft>
            </a:pPr>
            <a:r>
              <a:rPr lang="en-GB" b="1" dirty="0">
                <a:latin typeface="Calibri"/>
                <a:ea typeface="Calibri"/>
                <a:cs typeface="Arial"/>
              </a:rPr>
              <a:t> </a:t>
            </a:r>
            <a:r>
              <a:rPr lang="en-GB" dirty="0">
                <a:latin typeface="Calibri"/>
                <a:ea typeface="Calibri"/>
                <a:cs typeface="Arial"/>
              </a:rPr>
              <a:t>Refers to a person who is engaged or has been engaged in a paid activity in a country of which he or she isn’t a national. </a:t>
            </a:r>
            <a:endParaRPr lang="en-US">
              <a:latin typeface="Calibri"/>
              <a:ea typeface="Calibri"/>
              <a:cs typeface="+mn-lt"/>
            </a:endParaRPr>
          </a:p>
          <a:p>
            <a:pPr>
              <a:lnSpc>
                <a:spcPct val="100000"/>
              </a:lnSpc>
              <a:spcBef>
                <a:spcPct val="0"/>
              </a:spcBef>
              <a:spcAft>
                <a:spcPct val="0"/>
              </a:spcAft>
            </a:pPr>
            <a:endParaRPr lang="en-GB" dirty="0">
              <a:ea typeface="+mn-lt"/>
              <a:cs typeface="+mn-lt"/>
            </a:endParaRPr>
          </a:p>
          <a:p>
            <a:r>
              <a:rPr lang="en-GB" dirty="0">
                <a:ea typeface="+mn-lt"/>
                <a:cs typeface="+mn-lt"/>
              </a:rPr>
              <a:t>Work related migration from EU countries had already declined sharply before the post-Brexit immigration system was introduced.</a:t>
            </a:r>
          </a:p>
          <a:p>
            <a:r>
              <a:rPr lang="en-GB" dirty="0">
                <a:ea typeface="+mn-lt"/>
                <a:cs typeface="+mn-lt"/>
              </a:rPr>
              <a:t>After free movement ended at the beginning of 2021, take-up of the new immigration system was low and EU citizens made up only 8% of work visa applications</a:t>
            </a:r>
          </a:p>
          <a:p>
            <a:r>
              <a:rPr lang="en-GB" dirty="0">
                <a:cs typeface="Calibri"/>
              </a:rPr>
              <a:t>Health/sessional workers – farming/veg &amp; fruit workers/ industry</a:t>
            </a:r>
          </a:p>
        </p:txBody>
      </p:sp>
    </p:spTree>
    <p:extLst>
      <p:ext uri="{BB962C8B-B14F-4D97-AF65-F5344CB8AC3E}">
        <p14:creationId xmlns:p14="http://schemas.microsoft.com/office/powerpoint/2010/main" val="2109270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4704" y="1139464"/>
            <a:ext cx="8280920" cy="4579071"/>
          </a:xfrm>
          <a:prstGeom prst="rect">
            <a:avLst/>
          </a:prstGeom>
          <a:solidFill>
            <a:schemeClr val="accent1">
              <a:lumMod val="60000"/>
              <a:lumOff val="40000"/>
            </a:schemeClr>
          </a:solidFill>
          <a:ln>
            <a:noFill/>
          </a:ln>
        </p:spPr>
      </p:pic>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Three Constituent Elements</a:t>
            </a:r>
          </a:p>
        </p:txBody>
      </p:sp>
    </p:spTree>
    <p:extLst>
      <p:ext uri="{BB962C8B-B14F-4D97-AF65-F5344CB8AC3E}">
        <p14:creationId xmlns:p14="http://schemas.microsoft.com/office/powerpoint/2010/main" val="4151105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A7E3C-6687-80A1-D2AD-40F30DFACE32}"/>
              </a:ext>
            </a:extLst>
          </p:cNvPr>
          <p:cNvSpPr>
            <a:spLocks noGrp="1"/>
          </p:cNvSpPr>
          <p:nvPr>
            <p:ph type="title"/>
          </p:nvPr>
        </p:nvSpPr>
        <p:spPr>
          <a:xfrm>
            <a:off x="589560" y="856180"/>
            <a:ext cx="5279408" cy="1128068"/>
          </a:xfrm>
        </p:spPr>
        <p:txBody>
          <a:bodyPr anchor="ctr">
            <a:normAutofit/>
          </a:bodyPr>
          <a:lstStyle/>
          <a:p>
            <a:pPr>
              <a:spcBef>
                <a:spcPts val="0"/>
              </a:spcBef>
            </a:pPr>
            <a:br>
              <a:rPr lang="en-GB" sz="3700" b="1">
                <a:latin typeface="Calibri"/>
                <a:cs typeface="Calibri"/>
              </a:rPr>
            </a:br>
            <a:r>
              <a:rPr lang="en-GB" sz="3700" b="1">
                <a:latin typeface="Calibri"/>
                <a:cs typeface="Calibri"/>
              </a:rPr>
              <a:t>Activity </a:t>
            </a:r>
            <a:endParaRPr lang="en-GB" sz="3700">
              <a:ea typeface="+mj-lt"/>
              <a:cs typeface="+mj-lt"/>
            </a:endParaRPr>
          </a:p>
          <a:p>
            <a:endParaRPr lang="en-GB" sz="3700">
              <a:cs typeface="Calibri Light"/>
            </a:endParaRPr>
          </a:p>
        </p:txBody>
      </p:sp>
      <p:sp>
        <p:nvSpPr>
          <p:cNvPr id="3" name="Content Placeholder 2">
            <a:extLst>
              <a:ext uri="{FF2B5EF4-FFF2-40B4-BE49-F238E27FC236}">
                <a16:creationId xmlns:a16="http://schemas.microsoft.com/office/drawing/2014/main" id="{867CDFC6-7D34-0661-DA4B-7C8FA6427B8A}"/>
              </a:ext>
            </a:extLst>
          </p:cNvPr>
          <p:cNvSpPr>
            <a:spLocks noGrp="1"/>
          </p:cNvSpPr>
          <p:nvPr>
            <p:ph idx="1"/>
          </p:nvPr>
        </p:nvSpPr>
        <p:spPr>
          <a:xfrm>
            <a:off x="590719" y="2330505"/>
            <a:ext cx="5278066" cy="3979585"/>
          </a:xfrm>
        </p:spPr>
        <p:txBody>
          <a:bodyPr vert="horz" lIns="91440" tIns="45720" rIns="91440" bIns="45720" rtlCol="0" anchor="ctr">
            <a:normAutofit/>
          </a:bodyPr>
          <a:lstStyle/>
          <a:p>
            <a:pPr>
              <a:spcBef>
                <a:spcPts val="0"/>
              </a:spcBef>
            </a:pPr>
            <a:r>
              <a:rPr lang="en-GB" dirty="0">
                <a:ea typeface="+mn-lt"/>
                <a:cs typeface="+mn-lt"/>
              </a:rPr>
              <a:t>Q1. What might make children &amp; adults vulnerable to being trafficked? </a:t>
            </a:r>
          </a:p>
          <a:p>
            <a:pPr>
              <a:spcBef>
                <a:spcPts val="0"/>
              </a:spcBef>
            </a:pPr>
            <a:r>
              <a:rPr lang="en-GB" dirty="0">
                <a:ea typeface="+mn-lt"/>
                <a:cs typeface="+mn-lt"/>
              </a:rPr>
              <a:t>Q2. How are they recruited?</a:t>
            </a:r>
          </a:p>
          <a:p>
            <a:pPr>
              <a:spcBef>
                <a:spcPts val="0"/>
              </a:spcBef>
            </a:pPr>
            <a:r>
              <a:rPr lang="en-GB" dirty="0">
                <a:ea typeface="+mn-lt"/>
                <a:cs typeface="+mn-lt"/>
              </a:rPr>
              <a:t>Q3. Where/ how might you find victims of trafficking being exploited in the UK?</a:t>
            </a:r>
          </a:p>
          <a:p>
            <a:endParaRPr lang="en-GB" dirty="0">
              <a:cs typeface="Calibri"/>
            </a:endParaRPr>
          </a:p>
        </p:txBody>
      </p:sp>
      <p:pic>
        <p:nvPicPr>
          <p:cNvPr id="6" name="Picture 5">
            <a:extLst>
              <a:ext uri="{FF2B5EF4-FFF2-40B4-BE49-F238E27FC236}">
                <a16:creationId xmlns:a16="http://schemas.microsoft.com/office/drawing/2014/main" id="{85DAA1A4-459A-3081-3052-9C34C081A8D9}"/>
              </a:ext>
            </a:extLst>
          </p:cNvPr>
          <p:cNvPicPr>
            <a:picLocks noChangeAspect="1"/>
          </p:cNvPicPr>
          <p:nvPr/>
        </p:nvPicPr>
        <p:blipFill>
          <a:blip r:embed="rId3"/>
          <a:stretch>
            <a:fillRect/>
          </a:stretch>
        </p:blipFill>
        <p:spPr>
          <a:xfrm>
            <a:off x="7083423" y="699629"/>
            <a:ext cx="4397433" cy="2283282"/>
          </a:xfrm>
          <a:prstGeom prst="rect">
            <a:avLst/>
          </a:prstGeom>
        </p:spPr>
      </p:pic>
      <p:pic>
        <p:nvPicPr>
          <p:cNvPr id="4" name="Graphic 4" descr="Clipboard Mixed with solid fill">
            <a:extLst>
              <a:ext uri="{FF2B5EF4-FFF2-40B4-BE49-F238E27FC236}">
                <a16:creationId xmlns:a16="http://schemas.microsoft.com/office/drawing/2014/main" id="{5B5FD832-4307-9F62-F86C-D42A46B54D4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021829" y="3707894"/>
            <a:ext cx="2518756" cy="2518756"/>
          </a:xfrm>
          <a:prstGeom prst="rect">
            <a:avLst/>
          </a:prstGeom>
        </p:spPr>
      </p:pic>
    </p:spTree>
    <p:extLst>
      <p:ext uri="{BB962C8B-B14F-4D97-AF65-F5344CB8AC3E}">
        <p14:creationId xmlns:p14="http://schemas.microsoft.com/office/powerpoint/2010/main" val="31446543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199459" y="642938"/>
            <a:ext cx="3670808" cy="550226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rgbClr val="FFFFFF"/>
                </a:solidFill>
                <a:latin typeface="+mj-lt"/>
                <a:ea typeface="+mj-ea"/>
                <a:cs typeface="+mj-cs"/>
              </a:rPr>
              <a:t>Group Activity</a:t>
            </a:r>
          </a:p>
        </p:txBody>
      </p:sp>
      <p:sp>
        <p:nvSpPr>
          <p:cNvPr id="2" name="Rectangle 1"/>
          <p:cNvSpPr/>
          <p:nvPr/>
        </p:nvSpPr>
        <p:spPr>
          <a:xfrm>
            <a:off x="642938" y="642938"/>
            <a:ext cx="6267450" cy="1171575"/>
          </a:xfrm>
          <a:prstGeom prst="rect">
            <a:avLst/>
          </a:prstGeom>
        </p:spPr>
        <p:txBody>
          <a:bodyPr wrap="square" anchor="t">
            <a:normAutofit/>
          </a:bodyPr>
          <a:lstStyle/>
          <a:p>
            <a:pPr fontAlgn="base">
              <a:spcBef>
                <a:spcPct val="0"/>
              </a:spcBef>
              <a:spcAft>
                <a:spcPts val="600"/>
              </a:spcAft>
              <a:buFontTx/>
              <a:buNone/>
            </a:pPr>
            <a:r>
              <a:rPr lang="en-GB" altLang="en-US" sz="2800" b="1" dirty="0">
                <a:latin typeface="Arial" panose="020B0604020202020204" pitchFamily="34" charset="0"/>
                <a:ea typeface="ＭＳ Ｐゴシック" panose="020B0600070205080204" pitchFamily="34" charset="-128"/>
                <a:cs typeface="Arial" panose="020B0604020202020204" pitchFamily="34" charset="0"/>
              </a:rPr>
              <a:t>Discuss and record your answers to the following:</a:t>
            </a:r>
            <a:r>
              <a:rPr lang="en-GB" altLang="en-US" sz="2800" b="1">
                <a:latin typeface="Arial" panose="020B0604020202020204" pitchFamily="34" charset="0"/>
                <a:ea typeface="ＭＳ Ｐゴシック" panose="020B0600070205080204" pitchFamily="34" charset="-128"/>
                <a:cs typeface="Arial" panose="020B0604020202020204" pitchFamily="34" charset="0"/>
              </a:rPr>
              <a:t>.</a:t>
            </a:r>
          </a:p>
        </p:txBody>
      </p:sp>
      <p:sp>
        <p:nvSpPr>
          <p:cNvPr id="3" name="TextBox 1"/>
          <p:cNvSpPr txBox="1">
            <a:spLocks noChangeArrowheads="1"/>
          </p:cNvSpPr>
          <p:nvPr/>
        </p:nvSpPr>
        <p:spPr bwMode="auto">
          <a:xfrm>
            <a:off x="642939" y="2112813"/>
            <a:ext cx="7345751" cy="433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normAutofit lnSpcReduction="10000"/>
          </a:bodyPr>
          <a:lstStyle>
            <a:lvl1pPr>
              <a:spcBef>
                <a:spcPct val="20000"/>
              </a:spcBef>
              <a:buChar char="•"/>
              <a:defRPr sz="2400" b="1">
                <a:solidFill>
                  <a:schemeClr val="folHlink"/>
                </a:solidFill>
                <a:latin typeface="Arial Black" panose="020B0A04020102020204" pitchFamily="34" charset="0"/>
                <a:ea typeface="Osaka"/>
                <a:cs typeface="Osaka"/>
              </a:defRPr>
            </a:lvl1pPr>
            <a:lvl2pPr marL="742950" indent="-285750">
              <a:spcBef>
                <a:spcPct val="20000"/>
              </a:spcBef>
              <a:buChar char="–"/>
              <a:defRPr sz="2000">
                <a:solidFill>
                  <a:schemeClr val="tx1"/>
                </a:solidFill>
                <a:latin typeface="Arial" panose="020B0604020202020204" pitchFamily="34" charset="0"/>
                <a:ea typeface="Osaka"/>
                <a:cs typeface="Osaka"/>
              </a:defRPr>
            </a:lvl2pPr>
            <a:lvl3pPr marL="1143000" indent="-228600">
              <a:spcBef>
                <a:spcPct val="20000"/>
              </a:spcBef>
              <a:buChar char="•"/>
              <a:defRPr sz="2000">
                <a:solidFill>
                  <a:schemeClr val="tx1"/>
                </a:solidFill>
                <a:latin typeface="Arial" panose="020B0604020202020204" pitchFamily="34" charset="0"/>
                <a:ea typeface="Osaka"/>
                <a:cs typeface="Osaka"/>
              </a:defRPr>
            </a:lvl3pPr>
            <a:lvl4pPr marL="1600200" indent="-228600">
              <a:spcBef>
                <a:spcPct val="20000"/>
              </a:spcBef>
              <a:buChar char="–"/>
              <a:defRPr sz="2000">
                <a:solidFill>
                  <a:schemeClr val="tx1"/>
                </a:solidFill>
                <a:latin typeface="Arial" panose="020B0604020202020204" pitchFamily="34" charset="0"/>
                <a:ea typeface="Osaka"/>
                <a:cs typeface="Osaka"/>
              </a:defRPr>
            </a:lvl4pPr>
            <a:lvl5pPr marL="2057400" indent="-228600">
              <a:spcBef>
                <a:spcPct val="20000"/>
              </a:spcBef>
              <a:buChar char="»"/>
              <a:defRPr sz="2000">
                <a:solidFill>
                  <a:schemeClr val="tx1"/>
                </a:solidFill>
                <a:latin typeface="Arial" panose="020B0604020202020204" pitchFamily="34" charset="0"/>
                <a:ea typeface="Osaka"/>
                <a:cs typeface="Osaka"/>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9pPr>
          </a:lstStyle>
          <a:p>
            <a:pPr fontAlgn="base">
              <a:lnSpc>
                <a:spcPct val="90000"/>
              </a:lnSpc>
              <a:spcBef>
                <a:spcPct val="0"/>
              </a:spcBef>
              <a:spcAft>
                <a:spcPts val="600"/>
              </a:spcAft>
              <a:buFontTx/>
              <a:buNone/>
            </a:pPr>
            <a:r>
              <a:rPr lang="en-GB" altLang="en-US" sz="2600" dirty="0">
                <a:solidFill>
                  <a:schemeClr val="tx1"/>
                </a:solidFill>
                <a:latin typeface="Arial"/>
                <a:ea typeface="ＭＳ Ｐゴシック"/>
                <a:cs typeface="Arial"/>
              </a:rPr>
              <a:t>How do you as a professional recognise:</a:t>
            </a:r>
          </a:p>
          <a:p>
            <a:pPr fontAlgn="base">
              <a:lnSpc>
                <a:spcPct val="90000"/>
              </a:lnSpc>
              <a:spcBef>
                <a:spcPct val="0"/>
              </a:spcBef>
              <a:spcAft>
                <a:spcPts val="600"/>
              </a:spcAft>
              <a:buFontTx/>
              <a:buNone/>
            </a:pPr>
            <a:endParaRPr lang="en-GB" altLang="en-US" sz="260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lnSpc>
                <a:spcPct val="90000"/>
              </a:lnSpc>
              <a:spcBef>
                <a:spcPct val="0"/>
              </a:spcBef>
              <a:spcAft>
                <a:spcPts val="600"/>
              </a:spcAft>
              <a:buNone/>
            </a:pPr>
            <a:r>
              <a:rPr lang="en-GB" altLang="en-US" sz="2600" b="0" dirty="0">
                <a:solidFill>
                  <a:schemeClr val="tx1"/>
                </a:solidFill>
                <a:latin typeface="Arial"/>
                <a:ea typeface="ＭＳ Ｐゴシック"/>
                <a:cs typeface="Arial"/>
              </a:rPr>
              <a:t>1. The signs/indicators of a trafficked child or adult victim? </a:t>
            </a:r>
            <a:endParaRPr lang="en-GB" altLang="en-US" sz="26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lnSpc>
                <a:spcPct val="90000"/>
              </a:lnSpc>
              <a:spcBef>
                <a:spcPct val="0"/>
              </a:spcBef>
              <a:spcAft>
                <a:spcPts val="600"/>
              </a:spcAft>
              <a:buFontTx/>
              <a:buNone/>
            </a:pPr>
            <a:endParaRPr lang="en-GB" altLang="en-US" sz="2600" b="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lnSpc>
                <a:spcPct val="90000"/>
              </a:lnSpc>
              <a:spcBef>
                <a:spcPct val="0"/>
              </a:spcBef>
              <a:spcAft>
                <a:spcPts val="600"/>
              </a:spcAft>
              <a:buFontTx/>
              <a:buNone/>
            </a:pPr>
            <a:r>
              <a:rPr lang="en-GB" altLang="en-US" sz="2600" b="0" dirty="0">
                <a:solidFill>
                  <a:schemeClr val="tx1"/>
                </a:solidFill>
                <a:latin typeface="Arial"/>
                <a:ea typeface="ＭＳ Ｐゴシック"/>
                <a:cs typeface="Arial"/>
              </a:rPr>
              <a:t>2. The health impacts on a victim?</a:t>
            </a:r>
          </a:p>
          <a:p>
            <a:pPr fontAlgn="base">
              <a:lnSpc>
                <a:spcPct val="90000"/>
              </a:lnSpc>
              <a:spcBef>
                <a:spcPct val="0"/>
              </a:spcBef>
              <a:spcAft>
                <a:spcPts val="600"/>
              </a:spcAft>
              <a:buFontTx/>
              <a:buNone/>
            </a:pPr>
            <a:endParaRPr lang="en-GB" altLang="en-US" sz="2600" b="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lnSpc>
                <a:spcPct val="90000"/>
              </a:lnSpc>
              <a:spcBef>
                <a:spcPct val="0"/>
              </a:spcBef>
              <a:spcAft>
                <a:spcPts val="600"/>
              </a:spcAft>
              <a:buFontTx/>
              <a:buNone/>
            </a:pPr>
            <a:r>
              <a:rPr lang="en-GB" altLang="en-US" sz="2600" b="0" dirty="0">
                <a:solidFill>
                  <a:schemeClr val="tx1"/>
                </a:solidFill>
                <a:latin typeface="Arial"/>
                <a:ea typeface="ＭＳ Ｐゴシック"/>
                <a:cs typeface="Arial"/>
              </a:rPr>
              <a:t>3. What stops a victim from coming forward?</a:t>
            </a:r>
          </a:p>
          <a:p>
            <a:pPr>
              <a:lnSpc>
                <a:spcPct val="90000"/>
              </a:lnSpc>
              <a:spcBef>
                <a:spcPct val="0"/>
              </a:spcBef>
              <a:spcAft>
                <a:spcPts val="600"/>
              </a:spcAft>
              <a:buNone/>
            </a:pPr>
            <a:endParaRPr lang="en-GB" sz="2600" b="0">
              <a:solidFill>
                <a:srgbClr val="954F72"/>
              </a:solidFill>
              <a:latin typeface="Arial Black"/>
              <a:ea typeface="ＭＳ Ｐゴシック" panose="020B0600070205080204" pitchFamily="34" charset="-128"/>
              <a:cs typeface="Arial" panose="020B0604020202020204" pitchFamily="34" charset="0"/>
            </a:endParaRPr>
          </a:p>
          <a:p>
            <a:pPr>
              <a:lnSpc>
                <a:spcPct val="90000"/>
              </a:lnSpc>
              <a:spcBef>
                <a:spcPct val="0"/>
              </a:spcBef>
              <a:spcAft>
                <a:spcPts val="600"/>
              </a:spcAft>
              <a:buNone/>
            </a:pPr>
            <a:r>
              <a:rPr lang="en-GB" sz="2600" b="0" dirty="0">
                <a:solidFill>
                  <a:srgbClr val="954F72"/>
                </a:solidFill>
                <a:latin typeface="Arial Black"/>
                <a:ea typeface="ＭＳ Ｐゴシック"/>
                <a:cs typeface="Arial"/>
              </a:rPr>
              <a:t>https://www.antislavery.org/slavery-today/spot-the-signs-of-slavery/</a:t>
            </a:r>
            <a:endParaRPr lang="en-GB" dirty="0">
              <a:ea typeface="ＭＳ Ｐゴシック"/>
              <a:cs typeface="Arial"/>
            </a:endParaRPr>
          </a:p>
        </p:txBody>
      </p:sp>
      <p:pic>
        <p:nvPicPr>
          <p:cNvPr id="7" name="Graphic 7" descr="Clipboard Mixed with solid fill">
            <a:extLst>
              <a:ext uri="{FF2B5EF4-FFF2-40B4-BE49-F238E27FC236}">
                <a16:creationId xmlns:a16="http://schemas.microsoft.com/office/drawing/2014/main" id="{E625D984-68DB-A300-5411-DF416541455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945592" y="1490932"/>
            <a:ext cx="914400" cy="914400"/>
          </a:xfrm>
          <a:prstGeom prst="rect">
            <a:avLst/>
          </a:prstGeom>
        </p:spPr>
      </p:pic>
    </p:spTree>
    <p:extLst>
      <p:ext uri="{BB962C8B-B14F-4D97-AF65-F5344CB8AC3E}">
        <p14:creationId xmlns:p14="http://schemas.microsoft.com/office/powerpoint/2010/main" val="13888473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86582" y="0"/>
            <a:ext cx="10422193" cy="6186309"/>
          </a:xfrm>
          <a:prstGeom prst="rect">
            <a:avLst/>
          </a:prstGeom>
        </p:spPr>
        <p:txBody>
          <a:bodyPr wrap="square">
            <a:spAutoFit/>
          </a:bodyPr>
          <a:lstStyle/>
          <a:p>
            <a:pPr algn="ctr"/>
            <a:br>
              <a:rPr lang="en-GB" dirty="0">
                <a:solidFill>
                  <a:schemeClr val="accent5">
                    <a:lumMod val="50000"/>
                  </a:schemeClr>
                </a:solidFill>
              </a:rPr>
            </a:br>
            <a:r>
              <a:rPr lang="en-GB" sz="2400" b="1" dirty="0"/>
              <a:t>Having no personal identification or passport/documents held by someone else</a:t>
            </a:r>
            <a:br>
              <a:rPr lang="en-GB" sz="2400" b="1" dirty="0"/>
            </a:br>
            <a:br>
              <a:rPr lang="en-GB" sz="2400" b="1" dirty="0"/>
            </a:br>
            <a:r>
              <a:rPr lang="en-GB" sz="2400" b="1" dirty="0"/>
              <a:t>Lack of money/control over own finances or lack of access to  earnings</a:t>
            </a:r>
            <a:br>
              <a:rPr lang="en-GB" sz="2400" b="1" dirty="0"/>
            </a:br>
            <a:br>
              <a:rPr lang="en-GB" sz="2400" b="1" dirty="0"/>
            </a:br>
            <a:r>
              <a:rPr lang="en-GB" sz="2400" b="1" dirty="0"/>
              <a:t>Living/sleeping in the place of work</a:t>
            </a:r>
            <a:br>
              <a:rPr lang="en-GB" sz="2400" b="1" dirty="0"/>
            </a:br>
            <a:br>
              <a:rPr lang="en-GB" sz="2400" b="1" dirty="0"/>
            </a:br>
            <a:r>
              <a:rPr lang="en-GB" sz="2400" b="1" dirty="0"/>
              <a:t>Any evidence of control of movement either as an individual or group</a:t>
            </a:r>
            <a:br>
              <a:rPr lang="en-GB" sz="2400" b="1" dirty="0"/>
            </a:br>
            <a:br>
              <a:rPr lang="en-GB" sz="2400" b="1" dirty="0"/>
            </a:br>
            <a:r>
              <a:rPr lang="en-GB" sz="2400" b="1" dirty="0"/>
              <a:t>Limited contact with family&amp; limited social contact</a:t>
            </a:r>
            <a:br>
              <a:rPr lang="en-GB" sz="2400" b="1" dirty="0"/>
            </a:br>
            <a:br>
              <a:rPr lang="en-GB" sz="2400" b="1" dirty="0"/>
            </a:br>
            <a:r>
              <a:rPr lang="en-GB" sz="2400" b="1" dirty="0"/>
              <a:t>Others seeking to speak for the person you are trying to engage</a:t>
            </a:r>
            <a:br>
              <a:rPr lang="en-GB" sz="2400" b="1" dirty="0"/>
            </a:br>
            <a:br>
              <a:rPr lang="en-GB" sz="2400" b="1" dirty="0"/>
            </a:br>
            <a:r>
              <a:rPr lang="en-GB" sz="2400" b="1" dirty="0"/>
              <a:t>Living or found in ‘degrading’ conditions</a:t>
            </a:r>
            <a:br>
              <a:rPr lang="en-GB" sz="2400" b="1" dirty="0"/>
            </a:br>
            <a:br>
              <a:rPr lang="en-GB" sz="2400" b="1" dirty="0"/>
            </a:br>
            <a:r>
              <a:rPr lang="en-GB" sz="2400" b="1" dirty="0"/>
              <a:t>Children not in education.</a:t>
            </a:r>
            <a:br>
              <a:rPr lang="en-GB" dirty="0"/>
            </a:br>
            <a:endParaRPr lang="en-GB" dirty="0"/>
          </a:p>
        </p:txBody>
      </p:sp>
    </p:spTree>
    <p:extLst>
      <p:ext uri="{BB962C8B-B14F-4D97-AF65-F5344CB8AC3E}">
        <p14:creationId xmlns:p14="http://schemas.microsoft.com/office/powerpoint/2010/main" val="2050886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40773" y="0"/>
            <a:ext cx="11110452" cy="6186309"/>
          </a:xfrm>
          <a:prstGeom prst="rect">
            <a:avLst/>
          </a:prstGeom>
        </p:spPr>
        <p:txBody>
          <a:bodyPr wrap="square" lIns="91440" tIns="45720" rIns="91440" bIns="45720" anchor="t">
            <a:spAutoFit/>
          </a:bodyPr>
          <a:lstStyle/>
          <a:p>
            <a:pPr algn="ctr"/>
            <a:br>
              <a:rPr lang="en-GB" dirty="0"/>
            </a:br>
            <a:r>
              <a:rPr lang="en-GB" sz="2400" b="1" dirty="0"/>
              <a:t>Children living with non relative  families</a:t>
            </a:r>
            <a:br>
              <a:rPr lang="en-GB" sz="2400" b="1" dirty="0"/>
            </a:br>
            <a:br>
              <a:rPr lang="en-GB" sz="2400" b="1" dirty="0"/>
            </a:br>
            <a:r>
              <a:rPr lang="en-GB" sz="2400" b="1" dirty="0"/>
              <a:t>Signs of branding/ownership</a:t>
            </a:r>
            <a:br>
              <a:rPr lang="en-GB" sz="2400" b="1" dirty="0"/>
            </a:br>
            <a:br>
              <a:rPr lang="en-GB" sz="2400" b="1" dirty="0"/>
            </a:br>
            <a:r>
              <a:rPr lang="en-GB" sz="2400" b="1" dirty="0"/>
              <a:t>Limited contact with family&amp; limited social contact</a:t>
            </a:r>
            <a:br>
              <a:rPr lang="en-GB" sz="2400" b="1" dirty="0"/>
            </a:br>
            <a:r>
              <a:rPr lang="en-GB" sz="2400" b="1" dirty="0"/>
              <a:t>Signs of physical abuse</a:t>
            </a:r>
            <a:br>
              <a:rPr lang="en-GB" sz="2400" b="1" dirty="0"/>
            </a:br>
            <a:br>
              <a:rPr lang="en-GB" sz="2400" b="1" dirty="0"/>
            </a:br>
            <a:r>
              <a:rPr lang="en-GB" sz="2400" b="1" dirty="0"/>
              <a:t>Injuries apparently as a result of assault or ill treatment, as a result of work, or from restrains such as shackles or rope</a:t>
            </a:r>
            <a:br>
              <a:rPr lang="en-GB" sz="2400" b="1" dirty="0"/>
            </a:br>
            <a:br>
              <a:rPr lang="en-GB" sz="2400" b="1" dirty="0"/>
            </a:br>
            <a:r>
              <a:rPr lang="en-GB" sz="2400" b="1" dirty="0"/>
              <a:t>Lack of access to medical care</a:t>
            </a:r>
            <a:br>
              <a:rPr lang="en-GB" sz="2400" b="1" dirty="0"/>
            </a:br>
            <a:br>
              <a:rPr lang="en-GB" sz="2400" b="1" dirty="0"/>
            </a:br>
            <a:r>
              <a:rPr lang="en-GB" sz="2400" b="1" dirty="0"/>
              <a:t>Extreme reaction to authority or a male (fear, shying away, overly suggestive)</a:t>
            </a:r>
            <a:br>
              <a:rPr lang="en-GB" sz="2400" b="1" dirty="0"/>
            </a:br>
            <a:br>
              <a:rPr lang="en-GB" sz="2400" b="1" dirty="0"/>
            </a:br>
            <a:r>
              <a:rPr lang="en-GB" sz="2400" b="1" dirty="0"/>
              <a:t>Lifestyles they can’t afford, e.g. new mobile, clothes, money, food, etc.</a:t>
            </a:r>
            <a:br>
              <a:rPr lang="en-GB" dirty="0"/>
            </a:br>
            <a:endParaRPr lang="en-GB" dirty="0"/>
          </a:p>
        </p:txBody>
      </p:sp>
    </p:spTree>
    <p:extLst>
      <p:ext uri="{BB962C8B-B14F-4D97-AF65-F5344CB8AC3E}">
        <p14:creationId xmlns:p14="http://schemas.microsoft.com/office/powerpoint/2010/main" val="11231837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1264993" y="1358079"/>
            <a:ext cx="4537075" cy="449969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2400" b="1">
                <a:solidFill>
                  <a:schemeClr val="folHlink"/>
                </a:solidFill>
                <a:latin typeface="Arial Black" panose="020B0A04020102020204" pitchFamily="34" charset="0"/>
                <a:ea typeface="Osaka"/>
                <a:cs typeface="Osaka"/>
              </a:defRPr>
            </a:lvl1pPr>
            <a:lvl2pPr>
              <a:spcBef>
                <a:spcPct val="20000"/>
              </a:spcBef>
              <a:buChar char="–"/>
              <a:defRPr sz="2000">
                <a:solidFill>
                  <a:schemeClr val="tx1"/>
                </a:solidFill>
                <a:latin typeface="Arial" panose="020B0604020202020204" pitchFamily="34" charset="0"/>
                <a:ea typeface="Osaka"/>
                <a:cs typeface="Osaka"/>
              </a:defRPr>
            </a:lvl2pPr>
            <a:lvl3pPr marL="1143000" indent="-228600">
              <a:spcBef>
                <a:spcPct val="20000"/>
              </a:spcBef>
              <a:buChar char="•"/>
              <a:defRPr sz="2000">
                <a:solidFill>
                  <a:schemeClr val="tx1"/>
                </a:solidFill>
                <a:latin typeface="Arial" panose="020B0604020202020204" pitchFamily="34" charset="0"/>
                <a:ea typeface="Osaka"/>
                <a:cs typeface="Osaka"/>
              </a:defRPr>
            </a:lvl3pPr>
            <a:lvl4pPr marL="1600200" indent="-228600">
              <a:spcBef>
                <a:spcPct val="20000"/>
              </a:spcBef>
              <a:buChar char="–"/>
              <a:defRPr sz="2000">
                <a:solidFill>
                  <a:schemeClr val="tx1"/>
                </a:solidFill>
                <a:latin typeface="Arial" panose="020B0604020202020204" pitchFamily="34" charset="0"/>
                <a:ea typeface="Osaka"/>
                <a:cs typeface="Osaka"/>
              </a:defRPr>
            </a:lvl4pPr>
            <a:lvl5pPr marL="2057400" indent="-228600">
              <a:spcBef>
                <a:spcPct val="20000"/>
              </a:spcBef>
              <a:buChar char="»"/>
              <a:defRPr sz="2000">
                <a:solidFill>
                  <a:schemeClr val="tx1"/>
                </a:solidFill>
                <a:latin typeface="Arial" panose="020B0604020202020204" pitchFamily="34" charset="0"/>
                <a:ea typeface="Osaka"/>
                <a:cs typeface="Osaka"/>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9pPr>
          </a:lstStyle>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Fatigue</a:t>
            </a:r>
          </a:p>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Headaches</a:t>
            </a:r>
          </a:p>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Dizzy spells </a:t>
            </a:r>
          </a:p>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Back pain </a:t>
            </a:r>
          </a:p>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Memory problems</a:t>
            </a:r>
          </a:p>
          <a:p>
            <a:pPr marL="457200" indent="-457200" fontAlgn="base">
              <a:lnSpc>
                <a:spcPct val="90000"/>
              </a:lnSpc>
              <a:spcBef>
                <a:spcPct val="0"/>
              </a:spcBef>
              <a:spcAft>
                <a:spcPct val="0"/>
              </a:spcAft>
              <a:buSzPct val="80000"/>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Forced or coerced use of drugs and alcohol</a:t>
            </a:r>
          </a:p>
          <a:p>
            <a:pPr marL="457200" indent="-457200" fontAlgn="base">
              <a:lnSpc>
                <a:spcPct val="90000"/>
              </a:lnSpc>
              <a:spcBef>
                <a:spcPct val="0"/>
              </a:spcBef>
              <a:spcAft>
                <a:spcPct val="0"/>
              </a:spcAft>
              <a:buSzPct val="80000"/>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Emotional manipulation and isolation</a:t>
            </a:r>
            <a:r>
              <a:rPr lang="en-GB" altLang="en-US"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a:t>
            </a:r>
          </a:p>
          <a:p>
            <a:pPr marL="457200" indent="-457200" fontAlgn="base">
              <a:lnSpc>
                <a:spcPct val="90000"/>
              </a:lnSpc>
              <a:spcBef>
                <a:spcPct val="0"/>
              </a:spcBef>
              <a:spcAft>
                <a:spcPct val="0"/>
              </a:spcAft>
              <a:buSzPct val="80000"/>
              <a:buFont typeface="Wingdings" panose="05000000000000000000" pitchFamily="2" charset="2"/>
              <a:buChar char="Ø"/>
            </a:pPr>
            <a:endParaRPr lang="en-GB" altLang="en-US"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eaLnBrk="0" fontAlgn="base" hangingPunct="0">
              <a:spcBef>
                <a:spcPct val="0"/>
              </a:spcBef>
              <a:spcAft>
                <a:spcPct val="0"/>
              </a:spcAft>
              <a:buFontTx/>
              <a:buNone/>
            </a:pPr>
            <a:endParaRPr lang="en-GB" altLang="en-US" b="0" dirty="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4" name="TextBox 5"/>
          <p:cNvSpPr txBox="1">
            <a:spLocks noChangeArrowheads="1"/>
          </p:cNvSpPr>
          <p:nvPr/>
        </p:nvSpPr>
        <p:spPr bwMode="auto">
          <a:xfrm>
            <a:off x="6197601" y="1358079"/>
            <a:ext cx="4693920" cy="440120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a:cs typeface="Osaka"/>
              </a:defRPr>
            </a:lvl1pPr>
            <a:lvl2pPr marL="742950" indent="-285750">
              <a:spcBef>
                <a:spcPct val="20000"/>
              </a:spcBef>
              <a:buChar char="–"/>
              <a:defRPr sz="2000">
                <a:solidFill>
                  <a:schemeClr val="tx1"/>
                </a:solidFill>
                <a:latin typeface="Arial" panose="020B0604020202020204" pitchFamily="34" charset="0"/>
                <a:ea typeface="Osaka"/>
                <a:cs typeface="Osaka"/>
              </a:defRPr>
            </a:lvl2pPr>
            <a:lvl3pPr marL="1143000" indent="-228600">
              <a:spcBef>
                <a:spcPct val="20000"/>
              </a:spcBef>
              <a:buChar char="•"/>
              <a:defRPr sz="2000">
                <a:solidFill>
                  <a:schemeClr val="tx1"/>
                </a:solidFill>
                <a:latin typeface="Arial" panose="020B0604020202020204" pitchFamily="34" charset="0"/>
                <a:ea typeface="Osaka"/>
                <a:cs typeface="Osaka"/>
              </a:defRPr>
            </a:lvl3pPr>
            <a:lvl4pPr marL="1600200" indent="-228600">
              <a:spcBef>
                <a:spcPct val="20000"/>
              </a:spcBef>
              <a:buChar char="–"/>
              <a:defRPr sz="2000">
                <a:solidFill>
                  <a:schemeClr val="tx1"/>
                </a:solidFill>
                <a:latin typeface="Arial" panose="020B0604020202020204" pitchFamily="34" charset="0"/>
                <a:ea typeface="Osaka"/>
                <a:cs typeface="Osaka"/>
              </a:defRPr>
            </a:lvl4pPr>
            <a:lvl5pPr marL="2057400" indent="-228600">
              <a:spcBef>
                <a:spcPct val="20000"/>
              </a:spcBef>
              <a:buChar char="»"/>
              <a:defRPr sz="2000">
                <a:solidFill>
                  <a:schemeClr val="tx1"/>
                </a:solidFill>
                <a:latin typeface="Arial" panose="020B0604020202020204" pitchFamily="34" charset="0"/>
                <a:ea typeface="Osaka"/>
                <a:cs typeface="Osaka"/>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9pPr>
          </a:lstStyle>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Post-trauma stress</a:t>
            </a:r>
          </a:p>
          <a:p>
            <a:pPr fontAlgn="base">
              <a:spcBef>
                <a:spcPct val="0"/>
              </a:spcBef>
              <a:spcAft>
                <a:spcPct val="0"/>
              </a:spcAft>
              <a:buNone/>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symptoms PTSD</a:t>
            </a:r>
          </a:p>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Anxiety symptoms or disorders</a:t>
            </a:r>
          </a:p>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Depression symptoms or disorders</a:t>
            </a:r>
          </a:p>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Suicidal ideation or attempts</a:t>
            </a:r>
          </a:p>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Economic exploitation</a:t>
            </a:r>
            <a:endParaRPr lang="en-GB" altLang="en-US" sz="2800" b="0" dirty="0">
              <a:solidFill>
                <a:schemeClr val="accent5">
                  <a:lumMod val="50000"/>
                </a:schemeClr>
              </a:solidFill>
              <a:latin typeface="Arial" panose="020B0604020202020204" pitchFamily="34" charset="0"/>
              <a:ea typeface="ＭＳ Ｐゴシック" panose="020B0600070205080204" pitchFamily="34" charset="-128"/>
              <a:cs typeface="Arial" panose="020B0604020202020204" pitchFamily="34" charset="0"/>
            </a:endParaRPr>
          </a:p>
          <a:p>
            <a:pPr marL="457200" indent="-457200" fontAlgn="base">
              <a:spcBef>
                <a:spcPct val="0"/>
              </a:spcBef>
              <a:spcAft>
                <a:spcPct val="0"/>
              </a:spcAft>
              <a:buFont typeface="Wingdings" panose="05000000000000000000" pitchFamily="2" charset="2"/>
              <a:buChar char="Ø"/>
            </a:pPr>
            <a:endParaRPr lang="en-GB" altLang="en-US" sz="2800" b="0" dirty="0">
              <a:solidFill>
                <a:schemeClr val="accent5">
                  <a:lumMod val="50000"/>
                </a:schemeClr>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Health Impacts</a:t>
            </a:r>
          </a:p>
        </p:txBody>
      </p:sp>
    </p:spTree>
    <p:extLst>
      <p:ext uri="{BB962C8B-B14F-4D97-AF65-F5344CB8AC3E}">
        <p14:creationId xmlns:p14="http://schemas.microsoft.com/office/powerpoint/2010/main" val="4150528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D3793-58A0-48BD-3F3D-425EA9FFE475}"/>
              </a:ext>
            </a:extLst>
          </p:cNvPr>
          <p:cNvSpPr>
            <a:spLocks noGrp="1"/>
          </p:cNvSpPr>
          <p:nvPr>
            <p:ph type="title"/>
          </p:nvPr>
        </p:nvSpPr>
        <p:spPr>
          <a:xfrm>
            <a:off x="838200" y="365126"/>
            <a:ext cx="10515600" cy="958708"/>
          </a:xfrm>
        </p:spPr>
        <p:txBody>
          <a:bodyPr/>
          <a:lstStyle/>
          <a:p>
            <a:r>
              <a:rPr lang="en-GB" dirty="0"/>
              <a:t>National Referral Mechanism (NRM)</a:t>
            </a:r>
          </a:p>
        </p:txBody>
      </p:sp>
      <p:sp>
        <p:nvSpPr>
          <p:cNvPr id="3" name="Content Placeholder 2">
            <a:extLst>
              <a:ext uri="{FF2B5EF4-FFF2-40B4-BE49-F238E27FC236}">
                <a16:creationId xmlns:a16="http://schemas.microsoft.com/office/drawing/2014/main" id="{2B7E9E53-9BDF-9B98-8CA9-DDE887F816BD}"/>
              </a:ext>
            </a:extLst>
          </p:cNvPr>
          <p:cNvSpPr>
            <a:spLocks noGrp="1"/>
          </p:cNvSpPr>
          <p:nvPr>
            <p:ph idx="1"/>
          </p:nvPr>
        </p:nvSpPr>
        <p:spPr>
          <a:xfrm>
            <a:off x="838200" y="1528549"/>
            <a:ext cx="10515600" cy="4648414"/>
          </a:xfrm>
        </p:spPr>
        <p:txBody>
          <a:bodyPr/>
          <a:lstStyle/>
          <a:p>
            <a:r>
              <a:rPr lang="en-GB" dirty="0">
                <a:cs typeface="Calibri"/>
              </a:rPr>
              <a:t>System to trigger the formal ID and provision of support for victims of MS/HT</a:t>
            </a:r>
          </a:p>
          <a:p>
            <a:r>
              <a:rPr lang="en-GB" dirty="0">
                <a:cs typeface="Calibri"/>
              </a:rPr>
              <a:t>Multi Agency approach</a:t>
            </a:r>
          </a:p>
          <a:p>
            <a:r>
              <a:rPr lang="en-GB" dirty="0">
                <a:cs typeface="Calibri"/>
              </a:rPr>
              <a:t>Police report to SINGLE COMPETENT AUTHRORITY  - Case owners</a:t>
            </a:r>
          </a:p>
          <a:p>
            <a:pPr lvl="1"/>
            <a:r>
              <a:rPr lang="en-GB" dirty="0">
                <a:cs typeface="Calibri"/>
              </a:rPr>
              <a:t>Determine if the individual is a victim</a:t>
            </a:r>
          </a:p>
          <a:p>
            <a:r>
              <a:rPr lang="en-GB" dirty="0"/>
              <a:t>Victim’s referral must have consent unless they are a child </a:t>
            </a:r>
          </a:p>
          <a:p>
            <a:r>
              <a:rPr lang="en-GB" dirty="0"/>
              <a:t>Victim does not consent – still actions to take</a:t>
            </a:r>
          </a:p>
          <a:p>
            <a:r>
              <a:rPr lang="en-GB" dirty="0"/>
              <a:t>Duty to Notify form, inform partners &amp; record modern slavery crime</a:t>
            </a:r>
          </a:p>
          <a:p>
            <a:r>
              <a:rPr lang="en-GB" dirty="0"/>
              <a:t>Every report to be investigated – victims' safety important</a:t>
            </a:r>
          </a:p>
        </p:txBody>
      </p:sp>
    </p:spTree>
    <p:extLst>
      <p:ext uri="{BB962C8B-B14F-4D97-AF65-F5344CB8AC3E}">
        <p14:creationId xmlns:p14="http://schemas.microsoft.com/office/powerpoint/2010/main" val="33234874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08131-5274-FA82-E3D6-E9983815A893}"/>
              </a:ext>
            </a:extLst>
          </p:cNvPr>
          <p:cNvSpPr>
            <a:spLocks noGrp="1"/>
          </p:cNvSpPr>
          <p:nvPr>
            <p:ph type="title"/>
          </p:nvPr>
        </p:nvSpPr>
        <p:spPr/>
        <p:txBody>
          <a:bodyPr/>
          <a:lstStyle/>
          <a:p>
            <a:r>
              <a:rPr lang="en-GB" dirty="0">
                <a:cs typeface="Calibri Light"/>
              </a:rPr>
              <a:t>National Referral Mechanism NRM </a:t>
            </a:r>
            <a:endParaRPr lang="en-GB" dirty="0"/>
          </a:p>
        </p:txBody>
      </p:sp>
      <p:sp>
        <p:nvSpPr>
          <p:cNvPr id="3" name="Content Placeholder 2">
            <a:extLst>
              <a:ext uri="{FF2B5EF4-FFF2-40B4-BE49-F238E27FC236}">
                <a16:creationId xmlns:a16="http://schemas.microsoft.com/office/drawing/2014/main" id="{4087718D-2814-E91C-D64E-DB92D31D1483}"/>
              </a:ext>
            </a:extLst>
          </p:cNvPr>
          <p:cNvSpPr>
            <a:spLocks noGrp="1"/>
          </p:cNvSpPr>
          <p:nvPr>
            <p:ph idx="1"/>
          </p:nvPr>
        </p:nvSpPr>
        <p:spPr/>
        <p:txBody>
          <a:bodyPr vert="horz" lIns="91440" tIns="45720" rIns="91440" bIns="45720" rtlCol="0" anchor="t">
            <a:normAutofit/>
          </a:bodyPr>
          <a:lstStyle/>
          <a:p>
            <a:endParaRPr lang="en-GB" dirty="0">
              <a:cs typeface="Calibri"/>
            </a:endParaRPr>
          </a:p>
          <a:p>
            <a:r>
              <a:rPr lang="en-GB" dirty="0">
                <a:cs typeface="Calibri"/>
              </a:rPr>
              <a:t>UK Human Trafficking Centre UKHTC for those from EEA Europe</a:t>
            </a:r>
          </a:p>
          <a:p>
            <a:r>
              <a:rPr lang="en-GB" dirty="0">
                <a:cs typeface="Calibri"/>
              </a:rPr>
              <a:t>UK Visa and Immigration for non EEU individuals</a:t>
            </a:r>
          </a:p>
          <a:p>
            <a:r>
              <a:rPr lang="en-GB" dirty="0">
                <a:cs typeface="Calibri"/>
              </a:rPr>
              <a:t>'Case owners' determine if a victim of MS – evidence must be sort</a:t>
            </a:r>
          </a:p>
          <a:p>
            <a:pPr marL="0" indent="0">
              <a:buNone/>
            </a:pPr>
            <a:endParaRPr lang="en-GB" dirty="0">
              <a:cs typeface="Calibri"/>
            </a:endParaRPr>
          </a:p>
        </p:txBody>
      </p:sp>
    </p:spTree>
    <p:extLst>
      <p:ext uri="{BB962C8B-B14F-4D97-AF65-F5344CB8AC3E}">
        <p14:creationId xmlns:p14="http://schemas.microsoft.com/office/powerpoint/2010/main" val="13804375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5592E-E025-0F39-3389-9A93B1A91E6A}"/>
              </a:ext>
            </a:extLst>
          </p:cNvPr>
          <p:cNvSpPr>
            <a:spLocks noGrp="1"/>
          </p:cNvSpPr>
          <p:nvPr>
            <p:ph type="title"/>
          </p:nvPr>
        </p:nvSpPr>
        <p:spPr>
          <a:xfrm>
            <a:off x="838200" y="365126"/>
            <a:ext cx="10515600" cy="972356"/>
          </a:xfrm>
        </p:spPr>
        <p:txBody>
          <a:bodyPr>
            <a:normAutofit fontScale="90000"/>
          </a:bodyPr>
          <a:lstStyle/>
          <a:p>
            <a:br>
              <a:rPr lang="en-GB" dirty="0"/>
            </a:br>
            <a:r>
              <a:rPr lang="en-GB" dirty="0"/>
              <a:t>Missing Person </a:t>
            </a:r>
            <a:br>
              <a:rPr lang="en-GB" dirty="0"/>
            </a:br>
            <a:endParaRPr lang="en-GB" dirty="0"/>
          </a:p>
        </p:txBody>
      </p:sp>
      <p:sp>
        <p:nvSpPr>
          <p:cNvPr id="3" name="Content Placeholder 2">
            <a:extLst>
              <a:ext uri="{FF2B5EF4-FFF2-40B4-BE49-F238E27FC236}">
                <a16:creationId xmlns:a16="http://schemas.microsoft.com/office/drawing/2014/main" id="{BD43F4E4-7F0B-BE6A-96DC-18DF9A04455B}"/>
              </a:ext>
            </a:extLst>
          </p:cNvPr>
          <p:cNvSpPr>
            <a:spLocks noGrp="1"/>
          </p:cNvSpPr>
          <p:nvPr>
            <p:ph idx="1"/>
          </p:nvPr>
        </p:nvSpPr>
        <p:spPr/>
        <p:txBody>
          <a:bodyPr>
            <a:normAutofit fontScale="92500" lnSpcReduction="10000"/>
          </a:bodyPr>
          <a:lstStyle/>
          <a:p>
            <a:r>
              <a:rPr lang="en-GB" dirty="0"/>
              <a:t>misper – common within Policing</a:t>
            </a:r>
          </a:p>
          <a:p>
            <a:r>
              <a:rPr lang="en-GB" dirty="0"/>
              <a:t>2020 / 2021 – 240,000 missing incidents recorded</a:t>
            </a:r>
          </a:p>
          <a:p>
            <a:r>
              <a:rPr lang="en-GB" dirty="0"/>
              <a:t>Missing – not being able to establish a person’s whereabouts at the time</a:t>
            </a:r>
          </a:p>
          <a:p>
            <a:r>
              <a:rPr lang="en-GB" dirty="0"/>
              <a:t>Stressful for all concerned </a:t>
            </a:r>
          </a:p>
          <a:p>
            <a:r>
              <a:rPr lang="en-GB" dirty="0"/>
              <a:t>Why – Adults - mental health, dementia despair, escape -  children run away, missing from abduction, grooming, exploitation</a:t>
            </a:r>
          </a:p>
          <a:p>
            <a:r>
              <a:rPr lang="en-GB" dirty="0"/>
              <a:t>Both can be trafficked</a:t>
            </a:r>
          </a:p>
          <a:p>
            <a:r>
              <a:rPr lang="en-GB" dirty="0"/>
              <a:t>National Crime Agency’s UK Missing Person’s Unit UKMPU Missing Children’s Team MCT Point of contact for missing cases. Also hold unidentified bodies</a:t>
            </a:r>
          </a:p>
        </p:txBody>
      </p:sp>
    </p:spTree>
    <p:extLst>
      <p:ext uri="{BB962C8B-B14F-4D97-AF65-F5344CB8AC3E}">
        <p14:creationId xmlns:p14="http://schemas.microsoft.com/office/powerpoint/2010/main" val="1412435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03780-E095-C364-395C-0DC4B9A3FB8E}"/>
              </a:ext>
            </a:extLst>
          </p:cNvPr>
          <p:cNvSpPr>
            <a:spLocks noGrp="1"/>
          </p:cNvSpPr>
          <p:nvPr>
            <p:ph type="title"/>
          </p:nvPr>
        </p:nvSpPr>
        <p:spPr>
          <a:xfrm>
            <a:off x="766313" y="667049"/>
            <a:ext cx="10515600" cy="549186"/>
          </a:xfrm>
        </p:spPr>
        <p:txBody>
          <a:bodyPr>
            <a:normAutofit fontScale="90000"/>
          </a:bodyPr>
          <a:lstStyle/>
          <a:p>
            <a:r>
              <a:rPr lang="en-GB" dirty="0">
                <a:cs typeface="Calibri Light"/>
              </a:rPr>
              <a:t>Police</a:t>
            </a:r>
            <a:endParaRPr lang="en-GB" dirty="0"/>
          </a:p>
        </p:txBody>
      </p:sp>
      <p:sp>
        <p:nvSpPr>
          <p:cNvPr id="3" name="Content Placeholder 2">
            <a:extLst>
              <a:ext uri="{FF2B5EF4-FFF2-40B4-BE49-F238E27FC236}">
                <a16:creationId xmlns:a16="http://schemas.microsoft.com/office/drawing/2014/main" id="{83862A59-007B-0019-029C-D7C94756A105}"/>
              </a:ext>
            </a:extLst>
          </p:cNvPr>
          <p:cNvSpPr>
            <a:spLocks noGrp="1"/>
          </p:cNvSpPr>
          <p:nvPr>
            <p:ph idx="1"/>
          </p:nvPr>
        </p:nvSpPr>
        <p:spPr>
          <a:xfrm>
            <a:off x="838200" y="1336795"/>
            <a:ext cx="10515600" cy="4840168"/>
          </a:xfrm>
        </p:spPr>
        <p:txBody>
          <a:bodyPr vert="horz" lIns="91440" tIns="45720" rIns="91440" bIns="45720" rtlCol="0" anchor="t">
            <a:normAutofit fontScale="92500" lnSpcReduction="10000"/>
          </a:bodyPr>
          <a:lstStyle/>
          <a:p>
            <a:r>
              <a:rPr lang="en-GB" dirty="0">
                <a:cs typeface="Calibri"/>
              </a:rPr>
              <a:t>Suspected victims – safe &amp; receive medical treatment if needed</a:t>
            </a:r>
          </a:p>
          <a:p>
            <a:r>
              <a:rPr lang="en-GB" dirty="0">
                <a:cs typeface="Calibri"/>
              </a:rPr>
              <a:t>Inform supervisor or senior detective </a:t>
            </a:r>
          </a:p>
          <a:p>
            <a:r>
              <a:rPr lang="en-GB" dirty="0">
                <a:cs typeface="Calibri"/>
              </a:rPr>
              <a:t>Intelligence Report submitted and a National Referral Mechanism procedures followed.</a:t>
            </a:r>
          </a:p>
          <a:p>
            <a:r>
              <a:rPr lang="en-GB" dirty="0">
                <a:cs typeface="Calibri"/>
              </a:rPr>
              <a:t>Language barriers </a:t>
            </a:r>
          </a:p>
          <a:p>
            <a:r>
              <a:rPr lang="en-GB" dirty="0">
                <a:cs typeface="Calibri"/>
              </a:rPr>
              <a:t>Fear of authority</a:t>
            </a:r>
          </a:p>
          <a:p>
            <a:r>
              <a:rPr lang="en-GB" dirty="0">
                <a:cs typeface="Calibri"/>
              </a:rPr>
              <a:t>Shame</a:t>
            </a:r>
          </a:p>
          <a:p>
            <a:r>
              <a:rPr lang="en-GB" dirty="0">
                <a:cs typeface="Calibri"/>
              </a:rPr>
              <a:t>Additional needed</a:t>
            </a:r>
          </a:p>
          <a:p>
            <a:r>
              <a:rPr lang="en-GB" dirty="0">
                <a:solidFill>
                  <a:srgbClr val="000000"/>
                </a:solidFill>
                <a:ea typeface="+mn-lt"/>
                <a:cs typeface="+mn-lt"/>
              </a:rPr>
              <a:t>Stockholm</a:t>
            </a:r>
            <a:r>
              <a:rPr lang="en-GB" dirty="0">
                <a:cs typeface="Calibri"/>
              </a:rPr>
              <a:t> syndrome – long periods of isolation </a:t>
            </a:r>
          </a:p>
          <a:p>
            <a:r>
              <a:rPr lang="en-GB" dirty="0">
                <a:cs typeface="Calibri"/>
              </a:rPr>
              <a:t>Effective interviewing – good communication / reassurance / don't judge / Specialised interviewing</a:t>
            </a:r>
          </a:p>
        </p:txBody>
      </p:sp>
    </p:spTree>
    <p:extLst>
      <p:ext uri="{BB962C8B-B14F-4D97-AF65-F5344CB8AC3E}">
        <p14:creationId xmlns:p14="http://schemas.microsoft.com/office/powerpoint/2010/main" val="12547480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03C2F-1D22-12AD-E06A-291D64CB4845}"/>
              </a:ext>
            </a:extLst>
          </p:cNvPr>
          <p:cNvSpPr>
            <a:spLocks noGrp="1"/>
          </p:cNvSpPr>
          <p:nvPr>
            <p:ph type="title"/>
          </p:nvPr>
        </p:nvSpPr>
        <p:spPr>
          <a:xfrm>
            <a:off x="838200" y="365125"/>
            <a:ext cx="10515600" cy="764847"/>
          </a:xfrm>
        </p:spPr>
        <p:txBody>
          <a:bodyPr/>
          <a:lstStyle/>
          <a:p>
            <a:r>
              <a:rPr lang="en-GB" dirty="0">
                <a:cs typeface="Calibri Light"/>
              </a:rPr>
              <a:t>Child Victims of Trafficking</a:t>
            </a:r>
            <a:endParaRPr lang="en-GB" dirty="0"/>
          </a:p>
        </p:txBody>
      </p:sp>
      <p:sp>
        <p:nvSpPr>
          <p:cNvPr id="3" name="Content Placeholder 2">
            <a:extLst>
              <a:ext uri="{FF2B5EF4-FFF2-40B4-BE49-F238E27FC236}">
                <a16:creationId xmlns:a16="http://schemas.microsoft.com/office/drawing/2014/main" id="{0FD21043-1F3D-F439-C93E-7A676A004EC0}"/>
              </a:ext>
            </a:extLst>
          </p:cNvPr>
          <p:cNvSpPr>
            <a:spLocks noGrp="1"/>
          </p:cNvSpPr>
          <p:nvPr>
            <p:ph idx="1"/>
          </p:nvPr>
        </p:nvSpPr>
        <p:spPr>
          <a:xfrm>
            <a:off x="838200" y="1408682"/>
            <a:ext cx="10515600" cy="4768281"/>
          </a:xfrm>
        </p:spPr>
        <p:txBody>
          <a:bodyPr vert="horz" lIns="91440" tIns="45720" rIns="91440" bIns="45720" rtlCol="0" anchor="t">
            <a:normAutofit fontScale="92500"/>
          </a:bodyPr>
          <a:lstStyle/>
          <a:p>
            <a:r>
              <a:rPr lang="en-GB" dirty="0">
                <a:cs typeface="Calibri"/>
              </a:rPr>
              <a:t>Child victims have additional vulnerabilities – physical, emotional, health and educational needs,  ACE's, family, poor housing conditions, poverty, supportive parents. </a:t>
            </a:r>
          </a:p>
          <a:p>
            <a:r>
              <a:rPr lang="en-GB" dirty="0">
                <a:cs typeface="Calibri"/>
              </a:rPr>
              <a:t>Remove child to safe place.</a:t>
            </a:r>
          </a:p>
          <a:p>
            <a:r>
              <a:rPr lang="en-GB" dirty="0">
                <a:cs typeface="Calibri"/>
              </a:rPr>
              <a:t>Police protection - S11 Childrens Act 2004 – Police have statutory duty to safeguard children.</a:t>
            </a:r>
          </a:p>
          <a:p>
            <a:r>
              <a:rPr lang="en-GB" dirty="0">
                <a:cs typeface="Calibri"/>
              </a:rPr>
              <a:t>powers to take child away under the age of 18 if child is in immediate risk s46 of the Children Act 1989 – Emergency power only use where absolutely necessary</a:t>
            </a:r>
          </a:p>
          <a:p>
            <a:r>
              <a:rPr lang="en-GB" dirty="0">
                <a:cs typeface="Calibri"/>
              </a:rPr>
              <a:t>Emergency Protection Order (EPO) LA will apply </a:t>
            </a:r>
          </a:p>
          <a:p>
            <a:r>
              <a:rPr lang="en-GB" dirty="0">
                <a:cs typeface="Calibri"/>
              </a:rPr>
              <a:t>Social services need to know as well as Child Abuse Investigation Unit. </a:t>
            </a:r>
          </a:p>
        </p:txBody>
      </p:sp>
    </p:spTree>
    <p:extLst>
      <p:ext uri="{BB962C8B-B14F-4D97-AF65-F5344CB8AC3E}">
        <p14:creationId xmlns:p14="http://schemas.microsoft.com/office/powerpoint/2010/main" val="40739606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7600" y="1427416"/>
            <a:ext cx="4693920" cy="4278094"/>
          </a:xfrm>
          <a:prstGeom prst="rect">
            <a:avLst/>
          </a:prstGeom>
          <a:noFill/>
        </p:spPr>
        <p:txBody>
          <a:bodyPr wrap="square" lIns="91440" tIns="45720" rIns="91440" bIns="45720" anchor="t">
            <a:spAutoFit/>
          </a:bodyPr>
          <a:lstStyle/>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Lack of awareness that they are the victim of a crime</a:t>
            </a: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Unaware that help is there </a:t>
            </a:r>
            <a:endParaRPr lang="en-US" altLang="en-US" sz="2800" dirty="0">
              <a:latin typeface="Arial" charset="0"/>
              <a:ea typeface="ＭＳ Ｐゴシック" pitchFamily="1" charset="-128"/>
              <a:cs typeface="Arial"/>
            </a:endParaRP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Language barrier </a:t>
            </a:r>
            <a:endParaRPr lang="en-US" altLang="en-US" sz="2800" dirty="0">
              <a:latin typeface="Arial" charset="0"/>
              <a:ea typeface="ＭＳ Ｐゴシック" pitchFamily="1" charset="-128"/>
              <a:cs typeface="Arial"/>
            </a:endParaRP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Controlled movements </a:t>
            </a:r>
            <a:endParaRPr lang="en-US" altLang="en-US" sz="2800" dirty="0">
              <a:latin typeface="Arial" charset="0"/>
              <a:ea typeface="ＭＳ Ｐゴシック" pitchFamily="1" charset="-128"/>
              <a:cs typeface="Arial"/>
            </a:endParaRP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Accompanied by trafficker </a:t>
            </a:r>
            <a:endParaRPr lang="en-US" altLang="en-US" sz="2800" dirty="0">
              <a:latin typeface="Arial" charset="0"/>
              <a:ea typeface="ＭＳ Ｐゴシック" pitchFamily="1" charset="-128"/>
              <a:cs typeface="Arial"/>
            </a:endParaRP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Isolation</a:t>
            </a:r>
          </a:p>
          <a:p>
            <a:pPr eaLnBrk="0" fontAlgn="base" hangingPunct="0">
              <a:spcBef>
                <a:spcPct val="0"/>
              </a:spcBef>
              <a:spcAft>
                <a:spcPct val="0"/>
              </a:spcAft>
              <a:defRPr/>
            </a:pPr>
            <a:endParaRPr lang="en-GB" sz="2000" dirty="0">
              <a:solidFill>
                <a:srgbClr val="FFFFFF"/>
              </a:solidFill>
              <a:latin typeface="Arial" charset="0"/>
              <a:ea typeface="ＭＳ Ｐゴシック" pitchFamily="1" charset="-128"/>
            </a:endParaRPr>
          </a:p>
        </p:txBody>
      </p:sp>
      <p:sp>
        <p:nvSpPr>
          <p:cNvPr id="3" name="TextBox 2"/>
          <p:cNvSpPr txBox="1"/>
          <p:nvPr/>
        </p:nvSpPr>
        <p:spPr>
          <a:xfrm>
            <a:off x="6400800" y="1427416"/>
            <a:ext cx="4734560" cy="4339650"/>
          </a:xfrm>
          <a:prstGeom prst="rect">
            <a:avLst/>
          </a:prstGeom>
          <a:noFill/>
        </p:spPr>
        <p:txBody>
          <a:bodyPr wrap="square" lIns="91440" tIns="45720" rIns="91440" bIns="45720" anchor="t">
            <a:spAutoFit/>
          </a:bodyPr>
          <a:lstStyle/>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Comparison of situation to a worse one </a:t>
            </a:r>
            <a:endParaRPr lang="en-US"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Immigration status </a:t>
            </a:r>
            <a:endParaRPr lang="en-US"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Involvement in criminal activity </a:t>
            </a:r>
            <a:endParaRPr lang="en-US"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Juju </a:t>
            </a:r>
            <a:endParaRPr lang="en-GB"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Self-blame </a:t>
            </a:r>
            <a:endParaRPr lang="en-US"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GB" altLang="en-US" sz="2800" dirty="0">
                <a:latin typeface="Arial"/>
                <a:ea typeface="ＭＳ Ｐゴシック"/>
                <a:cs typeface="Arial"/>
              </a:rPr>
              <a:t>Stigma </a:t>
            </a:r>
            <a:endParaRPr lang="en-GB"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‘Stockholm Syndrome’</a:t>
            </a:r>
            <a:endParaRPr lang="en-GB" sz="2800">
              <a:latin typeface="Arial"/>
              <a:ea typeface="ＭＳ Ｐゴシック"/>
              <a:cs typeface="Arial"/>
            </a:endParaRPr>
          </a:p>
          <a:p>
            <a:pPr eaLnBrk="0" fontAlgn="base" hangingPunct="0">
              <a:spcBef>
                <a:spcPct val="0"/>
              </a:spcBef>
              <a:spcAft>
                <a:spcPct val="0"/>
              </a:spcAft>
              <a:defRPr/>
            </a:pPr>
            <a:endParaRPr lang="en-GB" sz="2400" dirty="0">
              <a:latin typeface="Arial" charset="0"/>
              <a:ea typeface="ＭＳ Ｐゴシック" pitchFamily="1" charset="-128"/>
              <a:cs typeface="Arial"/>
            </a:endParaRPr>
          </a:p>
        </p:txBody>
      </p:sp>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Barriers to Reporting</a:t>
            </a:r>
          </a:p>
        </p:txBody>
      </p:sp>
    </p:spTree>
    <p:extLst>
      <p:ext uri="{BB962C8B-B14F-4D97-AF65-F5344CB8AC3E}">
        <p14:creationId xmlns:p14="http://schemas.microsoft.com/office/powerpoint/2010/main" val="2792901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BF42D-3DAD-1B8D-70C6-866C26F0D4C4}"/>
              </a:ext>
            </a:extLst>
          </p:cNvPr>
          <p:cNvSpPr>
            <a:spLocks noGrp="1"/>
          </p:cNvSpPr>
          <p:nvPr>
            <p:ph type="title"/>
          </p:nvPr>
        </p:nvSpPr>
        <p:spPr/>
        <p:txBody>
          <a:bodyPr/>
          <a:lstStyle/>
          <a:p>
            <a:r>
              <a:rPr lang="en-GB" dirty="0">
                <a:cs typeface="Calibri Light"/>
              </a:rPr>
              <a:t>Prevention MS</a:t>
            </a:r>
            <a:endParaRPr lang="en-GB" dirty="0"/>
          </a:p>
        </p:txBody>
      </p:sp>
      <p:sp>
        <p:nvSpPr>
          <p:cNvPr id="3" name="Content Placeholder 2">
            <a:extLst>
              <a:ext uri="{FF2B5EF4-FFF2-40B4-BE49-F238E27FC236}">
                <a16:creationId xmlns:a16="http://schemas.microsoft.com/office/drawing/2014/main" id="{45FB52CC-A840-AF78-B746-E92CFA7CB5B8}"/>
              </a:ext>
            </a:extLst>
          </p:cNvPr>
          <p:cNvSpPr>
            <a:spLocks noGrp="1"/>
          </p:cNvSpPr>
          <p:nvPr>
            <p:ph idx="1"/>
          </p:nvPr>
        </p:nvSpPr>
        <p:spPr/>
        <p:txBody>
          <a:bodyPr vert="horz" lIns="91440" tIns="45720" rIns="91440" bIns="45720" rtlCol="0" anchor="t">
            <a:normAutofit/>
          </a:bodyPr>
          <a:lstStyle/>
          <a:p>
            <a:r>
              <a:rPr lang="en-GB" dirty="0">
                <a:cs typeface="Calibri"/>
              </a:rPr>
              <a:t>Police can apply to Magistrate Courts for a </a:t>
            </a:r>
            <a:r>
              <a:rPr lang="en-GB" b="1" dirty="0">
                <a:cs typeface="Calibri"/>
              </a:rPr>
              <a:t>Slavery and Trafficking Prevention Order </a:t>
            </a:r>
            <a:r>
              <a:rPr lang="en-GB" dirty="0">
                <a:cs typeface="Calibri"/>
              </a:rPr>
              <a:t>STPO or </a:t>
            </a:r>
          </a:p>
          <a:p>
            <a:r>
              <a:rPr lang="en-GB" dirty="0">
                <a:cs typeface="Calibri"/>
              </a:rPr>
              <a:t>a </a:t>
            </a:r>
            <a:r>
              <a:rPr lang="en-GB" b="1" dirty="0">
                <a:cs typeface="Calibri"/>
              </a:rPr>
              <a:t>Slavery and Trafficking Risk Order</a:t>
            </a:r>
            <a:r>
              <a:rPr lang="en-GB" dirty="0">
                <a:cs typeface="Calibri"/>
              </a:rPr>
              <a:t> STRO </a:t>
            </a:r>
          </a:p>
          <a:p>
            <a:r>
              <a:rPr lang="en-GB" dirty="0">
                <a:cs typeface="Calibri"/>
              </a:rPr>
              <a:t>Application to Magistrate Courts</a:t>
            </a:r>
          </a:p>
          <a:p>
            <a:r>
              <a:rPr lang="en-GB" dirty="0">
                <a:cs typeface="Calibri"/>
              </a:rPr>
              <a:t>Both under Section 2 MSA</a:t>
            </a:r>
          </a:p>
          <a:p>
            <a:r>
              <a:rPr lang="en-GB" dirty="0">
                <a:cs typeface="Calibri"/>
              </a:rPr>
              <a:t>STPO lasts for 5 years</a:t>
            </a:r>
          </a:p>
          <a:p>
            <a:r>
              <a:rPr lang="en-GB" dirty="0">
                <a:cs typeface="Calibri"/>
              </a:rPr>
              <a:t>STRO evidence 'beyond reasonable doubt' of risk of harm – min of 2 years</a:t>
            </a:r>
          </a:p>
          <a:p>
            <a:r>
              <a:rPr lang="en-GB" dirty="0">
                <a:cs typeface="Calibri"/>
              </a:rPr>
              <a:t>Breaching STPO or STRO punishable up to 5 years</a:t>
            </a:r>
          </a:p>
        </p:txBody>
      </p:sp>
    </p:spTree>
    <p:extLst>
      <p:ext uri="{BB962C8B-B14F-4D97-AF65-F5344CB8AC3E}">
        <p14:creationId xmlns:p14="http://schemas.microsoft.com/office/powerpoint/2010/main" val="5329498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599044" y="435153"/>
            <a:ext cx="8280920" cy="646331"/>
          </a:xfrm>
          <a:prstGeom prst="rect">
            <a:avLst/>
          </a:prstGeom>
          <a:solidFill>
            <a:srgbClr val="002060"/>
          </a:solidFill>
        </p:spPr>
        <p:txBody>
          <a:bodyPr wrap="square" rtlCol="0">
            <a:spAutoFit/>
          </a:bodyPr>
          <a:lstStyle/>
          <a:p>
            <a:pPr algn="ctr"/>
            <a:r>
              <a:rPr lang="en-GB" sz="3600" b="1" dirty="0">
                <a:solidFill>
                  <a:schemeClr val="bg1"/>
                </a:solidFill>
              </a:rPr>
              <a:t>Human Trafficking</a:t>
            </a:r>
          </a:p>
        </p:txBody>
      </p:sp>
      <p:pic>
        <p:nvPicPr>
          <p:cNvPr id="3" name="Picture 2" descr="Text&#10;&#10;Description automatically generated">
            <a:hlinkClick r:id="rId3"/>
            <a:extLst>
              <a:ext uri="{FF2B5EF4-FFF2-40B4-BE49-F238E27FC236}">
                <a16:creationId xmlns:a16="http://schemas.microsoft.com/office/drawing/2014/main" id="{66137241-F529-485F-CCCC-C800CA082EAB}"/>
              </a:ext>
            </a:extLst>
          </p:cNvPr>
          <p:cNvPicPr>
            <a:picLocks noChangeAspect="1"/>
          </p:cNvPicPr>
          <p:nvPr/>
        </p:nvPicPr>
        <p:blipFill>
          <a:blip r:embed="rId4"/>
          <a:stretch>
            <a:fillRect/>
          </a:stretch>
        </p:blipFill>
        <p:spPr>
          <a:xfrm>
            <a:off x="1178560" y="1564640"/>
            <a:ext cx="9773920" cy="4211876"/>
          </a:xfrm>
          <a:prstGeom prst="rect">
            <a:avLst/>
          </a:prstGeom>
        </p:spPr>
      </p:pic>
    </p:spTree>
    <p:extLst>
      <p:ext uri="{BB962C8B-B14F-4D97-AF65-F5344CB8AC3E}">
        <p14:creationId xmlns:p14="http://schemas.microsoft.com/office/powerpoint/2010/main" val="26591097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1146</TotalTime>
  <Words>4247</Words>
  <Application>Microsoft Office PowerPoint</Application>
  <PresentationFormat>Widescreen</PresentationFormat>
  <Paragraphs>381</Paragraphs>
  <Slides>41</Slides>
  <Notes>22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41</vt:i4>
      </vt:variant>
    </vt:vector>
  </HeadingPairs>
  <TitlesOfParts>
    <vt:vector size="53" baseType="lpstr">
      <vt:lpstr>Greta Sans Regular</vt:lpstr>
      <vt:lpstr>lato-regular</vt:lpstr>
      <vt:lpstr>ＭＳ Ｐゴシック</vt:lpstr>
      <vt:lpstr>Signika</vt:lpstr>
      <vt:lpstr>Arial</vt:lpstr>
      <vt:lpstr>Arial</vt:lpstr>
      <vt:lpstr>Arial Black</vt:lpstr>
      <vt:lpstr>Calibri</vt:lpstr>
      <vt:lpstr>Calibri Light</vt:lpstr>
      <vt:lpstr>Courier New</vt:lpstr>
      <vt:lpstr>Wingdings</vt:lpstr>
      <vt:lpstr>Office Theme</vt:lpstr>
      <vt:lpstr>Modern Day Slavery – Human Trafficking </vt:lpstr>
      <vt:lpstr>Lesson  Aim</vt:lpstr>
      <vt:lpstr>PowerPoint Presentation</vt:lpstr>
      <vt:lpstr>Slavery </vt:lpstr>
      <vt:lpstr>Victims</vt:lpstr>
      <vt:lpstr>Duty to Report</vt:lpstr>
      <vt:lpstr>UK Strategy – The 4P's</vt:lpstr>
      <vt:lpstr>PowerPoint Presentation</vt:lpstr>
      <vt:lpstr>European Convention on Human Rights</vt:lpstr>
      <vt:lpstr>Human Trafficking</vt:lpstr>
      <vt:lpstr>PowerPoint Presentation</vt:lpstr>
      <vt:lpstr>Answers – Smuggling</vt:lpstr>
      <vt:lpstr>PowerPoint Presentation</vt:lpstr>
      <vt:lpstr>UK Smuggling</vt:lpstr>
      <vt:lpstr>Give them air</vt:lpstr>
      <vt:lpstr>Trafficked </vt:lpstr>
      <vt:lpstr>Exploitation of Trafficked People</vt:lpstr>
      <vt:lpstr>Human Trafficking</vt:lpstr>
      <vt:lpstr>Internal Trafficking</vt:lpstr>
      <vt:lpstr> Answers - Asylum Seeker </vt:lpstr>
      <vt:lpstr>PowerPoint Presentation</vt:lpstr>
      <vt:lpstr>Immigration centre's</vt:lpstr>
      <vt:lpstr> Do people have to claim asylum in the first safe country they reach? </vt:lpstr>
      <vt:lpstr>Refugee</vt:lpstr>
      <vt:lpstr>Small Boats</vt:lpstr>
      <vt:lpstr>Refugee</vt:lpstr>
      <vt:lpstr>Migrant Worker</vt:lpstr>
      <vt:lpstr>PowerPoint Presentation</vt:lpstr>
      <vt:lpstr> Activity  </vt:lpstr>
      <vt:lpstr>PowerPoint Presentation</vt:lpstr>
      <vt:lpstr>PowerPoint Presentation</vt:lpstr>
      <vt:lpstr>PowerPoint Presentation</vt:lpstr>
      <vt:lpstr>PowerPoint Presentation</vt:lpstr>
      <vt:lpstr>National Referral Mechanism (NRM)</vt:lpstr>
      <vt:lpstr>National Referral Mechanism NRM </vt:lpstr>
      <vt:lpstr> Missing Person  </vt:lpstr>
      <vt:lpstr>Police</vt:lpstr>
      <vt:lpstr>Child Victims of Trafficking</vt:lpstr>
      <vt:lpstr>PowerPoint Presentation</vt:lpstr>
      <vt:lpstr>Prevention MS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 Day Slavery – Human Trafficking </dc:title>
  <dc:creator>Jane Thomas</dc:creator>
  <cp:lastModifiedBy>Jane Davies</cp:lastModifiedBy>
  <cp:revision>943</cp:revision>
  <dcterms:created xsi:type="dcterms:W3CDTF">2022-11-04T18:12:43Z</dcterms:created>
  <dcterms:modified xsi:type="dcterms:W3CDTF">2024-12-03T09:04:42Z</dcterms:modified>
</cp:coreProperties>
</file>