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9" r:id="rId5"/>
    <p:sldId id="256" r:id="rId6"/>
    <p:sldId id="258" r:id="rId7"/>
    <p:sldId id="257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789C9-685D-4FA0-BE4E-421D5A17163A}" v="6" dt="2026-03-10T23:34:53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5C927-4A4D-4B05-A6CE-83317B97103F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FF114B-BEE4-4EA5-A65E-5472BF4C1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08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FF114B-BEE4-4EA5-A65E-5472BF4C14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21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595C6-0FCF-FA7E-F2DB-193DB2A25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FC73-FB27-DAA4-6096-CF8B4CD0ED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E8D61-A337-7C5D-46D6-09C44BBC1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C95F7-34A6-6796-E6A0-60C5D08C7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FB50D-CFD7-19D8-109E-EA2DA7AC1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284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6E6F5-0B79-B724-4A12-5DBE419B1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E3643-459A-4E17-E754-C9DEFA748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2A153-86B8-9EEF-5F87-4DD459B26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3B15E-4338-9221-AAD1-E62E2D2E1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EB73E-A777-3E34-4E18-7CD9115D1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04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3F7AF-6B53-2C87-DCE9-5CFDF7122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0EAB0-AB2D-1C1A-0BA8-9D51CF855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9846A-EEAC-6883-FDFC-8E42C7888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CBF03-C40B-6CF5-89F6-27E54B0BE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B7DB9-79A6-2C6D-E05B-4DA12EADF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953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3689A-80EF-722E-E80F-6BA2F87B8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22209-2046-658B-064D-6C94BC783E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AB0DB0-6C64-C04E-5D95-87590923BA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B3B4A2-98C8-E21C-9DA8-9566530F0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0D9D8D-E78C-C3B7-B50B-A45726699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F794D-A4AA-265C-0F4F-EFDF31BCA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92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ED775-8D28-EBB3-6FA6-5CD5BD2A6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7F488-7C3B-EAA4-5F63-184CDE3C4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795138-08EB-B680-A7F5-89E981377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3DA68A-45D3-69DD-AF39-69F8309295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1BC529-6755-EA37-A3F4-256B60E763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1DF852-2BA5-5A35-7D92-451CCA3C9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D5E7AE-7D35-3864-DB68-6293B53E4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A88D1A-AE11-58E8-598A-5D07A3268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2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0E2BA-6D8B-9FB1-2C30-245C76BC3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2D5ADD-31C3-C21F-BBE9-F67D55383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8D8728-EAB0-99A6-0446-296143B4D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BC72B-3837-C6C0-2B1A-9F4875790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846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E29F69-2994-3C44-F17F-E26DE10BB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0B827C-482A-E5FF-400C-C846799ED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BA459-4433-A76B-958C-FD66398E3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4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1E408-4DA0-8005-CC32-A95DA7474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97C7C-5C9C-9E53-BB5C-B1C2AFF91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80052-327C-922F-78BA-0F53CFF9C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B7849-8C8B-BE7E-E6AF-C76FDD6F3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8C6613-4CCF-6E5A-8C74-5F373C36E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2E8D29-A3B9-EA3E-E26F-8B62A05AA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34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AC4F9-7CE3-E0EF-2FB4-696FF4BFC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7895C2-3EC5-1631-8D30-9906813B5F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D0201-97DC-40DE-27EE-F3A30F923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EFD5B-C73E-D4E9-5CFD-79E8DACCE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E7465B-0D42-DE36-08D5-43F84BF05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BEF875-A927-6974-615A-FD8747720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213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8D88C-C7CE-87E2-BF30-579285B45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69BD8-869B-D432-38E0-6A5DCCB74B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5F1B7-7ED2-0848-DE74-4E3F3D579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06AD2-3BEF-6B37-105C-5CFB947F4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AE84D-15F4-F29A-24A1-10455FCAF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66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124176-4D97-64ED-E6B0-44B487984E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6C8412-3E40-AECC-5038-F0238E485B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7987B-D26B-F10E-FE92-3F4FD5097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A77FF-EC4E-EBF0-0D38-A7182340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BE5D-21E3-9A3E-EFF9-0138BB69A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781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2DABDC-AC2C-4956-00D6-84DEE099C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7D7584-966D-F5FC-D264-9C7916757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2D7BC-A411-8C4B-96DF-3066113E5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91E720-046A-4AD9-B5F0-6642CE48327C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8EFFF-BB3B-B446-D7F0-BF0CBB9921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9D215-D072-E4A9-A107-0C5DCAA22C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129C22-77B7-4D01-97D4-D9745A8F7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85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n.wikipedia.org/wiki/File:Tesla_T_symbol.svg" TargetMode="Externa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obilitysimplified.com/2020/05/Smart-Energy-Management-with-EV-home.html" TargetMode="External"/><Relationship Id="rId3" Type="http://schemas.openxmlformats.org/officeDocument/2006/relationships/image" Target="../media/image3.svg"/><Relationship Id="rId7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rontiersin.org/journals/energy-research/articles/10.3389/fenrg.2022.852092/full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en.wikipedia.org/wiki/File:Tesla_T_symbol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image" Target="../media/image2.png"/><Relationship Id="rId7" Type="http://schemas.openxmlformats.org/officeDocument/2006/relationships/hyperlink" Target="https://www.frontiersin.org/journals/energy-research/articles/10.3389/fenrg.2022.852092/ful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hyperlink" Target="https://en.wikipedia.org/wiki/File:Tesla_T_symbol.svg" TargetMode="External"/><Relationship Id="rId4" Type="http://schemas.openxmlformats.org/officeDocument/2006/relationships/image" Target="../media/image3.svg"/><Relationship Id="rId9" Type="http://schemas.openxmlformats.org/officeDocument/2006/relationships/hyperlink" Target="https://www.emobilitysimplified.com/2020/05/Smart-Energy-Management-with-EV-home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2.png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hyperlink" Target="https://en.wikipedia.org/wiki/File:Tesla_T_symbol.svg" TargetMode="External"/><Relationship Id="rId10" Type="http://schemas.openxmlformats.org/officeDocument/2006/relationships/image" Target="../media/image13.svg"/><Relationship Id="rId4" Type="http://schemas.openxmlformats.org/officeDocument/2006/relationships/image" Target="../media/image7.jpeg"/><Relationship Id="rId9" Type="http://schemas.openxmlformats.org/officeDocument/2006/relationships/image" Target="../media/image12.png"/><Relationship Id="rId1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ocsci1403015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C36312-6923-8AD3-3F2A-36A965DEE6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913803"/>
              </p:ext>
            </p:extLst>
          </p:nvPr>
        </p:nvGraphicFramePr>
        <p:xfrm>
          <a:off x="1968499" y="4174435"/>
          <a:ext cx="8255002" cy="2162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7501">
                  <a:extLst>
                    <a:ext uri="{9D8B030D-6E8A-4147-A177-3AD203B41FA5}">
                      <a16:colId xmlns:a16="http://schemas.microsoft.com/office/drawing/2014/main" val="796776558"/>
                    </a:ext>
                  </a:extLst>
                </a:gridCol>
                <a:gridCol w="4127501">
                  <a:extLst>
                    <a:ext uri="{9D8B030D-6E8A-4147-A177-3AD203B41FA5}">
                      <a16:colId xmlns:a16="http://schemas.microsoft.com/office/drawing/2014/main" val="1317382562"/>
                    </a:ext>
                  </a:extLst>
                </a:gridCol>
              </a:tblGrid>
              <a:tr h="720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Name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Kumakamba Punga</a:t>
                      </a:r>
                      <a:endParaRPr lang="en-GB" sz="1800" b="0" kern="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1906320"/>
                  </a:ext>
                </a:extLst>
              </a:tr>
              <a:tr h="720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Number</a:t>
                      </a:r>
                      <a:endParaRPr lang="en-GB" sz="1800" kern="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2226848</a:t>
                      </a:r>
                      <a:endParaRPr lang="en-GB" sz="1800" kern="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3853336"/>
                  </a:ext>
                </a:extLst>
              </a:tr>
              <a:tr h="7207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Lecturer</a:t>
                      </a:r>
                      <a:endParaRPr lang="en-GB" sz="1800" kern="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Dr. </a:t>
                      </a:r>
                      <a:r>
                        <a:rPr lang="en-GB" sz="180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Taonga Kaonga Sobere-Snithers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8257185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3F97DE33-42DB-86F0-66E0-C9D1497517D3}"/>
              </a:ext>
            </a:extLst>
          </p:cNvPr>
          <p:cNvSpPr txBox="1">
            <a:spLocks/>
          </p:cNvSpPr>
          <p:nvPr/>
        </p:nvSpPr>
        <p:spPr>
          <a:xfrm>
            <a:off x="798443" y="2955145"/>
            <a:ext cx="10873408" cy="947709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/>
              <a:t>TESLA HOME GRID: EXPANDING SUSTAINABLE INNOVATION INTO SMART ENERGY ECOSYSTEMS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12" name="Picture 11" descr="Free Employability Workshop with University of Wales Trinity Saint ...">
            <a:extLst>
              <a:ext uri="{FF2B5EF4-FFF2-40B4-BE49-F238E27FC236}">
                <a16:creationId xmlns:a16="http://schemas.microsoft.com/office/drawing/2014/main" id="{63EACD48-FC8A-0114-48C9-BE2C9926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848" y="349526"/>
            <a:ext cx="3760304" cy="19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0EA0ECE5-7FDA-8D22-802A-4F85E161D6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4403" y="151389"/>
            <a:ext cx="1008673" cy="847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128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7FDA7A0-2D42-4154-3832-78B75B8E9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8307" y="4340381"/>
            <a:ext cx="8012436" cy="369333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Powering Homes, Empowering Sustainability.</a:t>
            </a: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0CD12A4-0F3E-0AE0-0365-560C89E82092}"/>
              </a:ext>
            </a:extLst>
          </p:cNvPr>
          <p:cNvSpPr/>
          <p:nvPr/>
        </p:nvSpPr>
        <p:spPr>
          <a:xfrm>
            <a:off x="629478" y="176980"/>
            <a:ext cx="10933044" cy="3547363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854E1BE3-00C9-7D9F-8769-7C6B72955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81920" y="256493"/>
            <a:ext cx="1769165" cy="117003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B8C14EC-3707-3400-A3A5-A26213939D46}"/>
              </a:ext>
            </a:extLst>
          </p:cNvPr>
          <p:cNvSpPr/>
          <p:nvPr/>
        </p:nvSpPr>
        <p:spPr>
          <a:xfrm>
            <a:off x="294967" y="4836405"/>
            <a:ext cx="11543072" cy="18719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Tesla has redefined electric mobility. This proposal marketing strategy management is to extends the brand into an integrated smart energy ecosystem, </a:t>
            </a:r>
            <a:r>
              <a:rPr lang="en-GB" dirty="0">
                <a:solidFill>
                  <a:srgbClr val="002060"/>
                </a:solidFill>
              </a:rPr>
              <a:t>Tesla Home Grid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, transforming homes into intelligent, sustainable power systems.</a:t>
            </a:r>
          </a:p>
        </p:txBody>
      </p:sp>
      <p:pic>
        <p:nvPicPr>
          <p:cNvPr id="10" name="Picture 9" descr="A map of a smart city&#10;&#10;AI-generated content may be incorrect.">
            <a:extLst>
              <a:ext uri="{FF2B5EF4-FFF2-40B4-BE49-F238E27FC236}">
                <a16:creationId xmlns:a16="http://schemas.microsoft.com/office/drawing/2014/main" id="{1C5FE26C-5253-DE70-2283-6F8F65BBC9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40564" y="977686"/>
            <a:ext cx="3446316" cy="1984176"/>
          </a:xfrm>
          <a:prstGeom prst="rect">
            <a:avLst/>
          </a:prstGeom>
        </p:spPr>
      </p:pic>
      <p:pic>
        <p:nvPicPr>
          <p:cNvPr id="13" name="Picture 12" descr="A car at a charging station&#10;&#10;AI-generated content may be incorrect.">
            <a:extLst>
              <a:ext uri="{FF2B5EF4-FFF2-40B4-BE49-F238E27FC236}">
                <a16:creationId xmlns:a16="http://schemas.microsoft.com/office/drawing/2014/main" id="{77B0CF62-D5C1-6608-8276-95D6E2A4C5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116417" y="977685"/>
            <a:ext cx="3607905" cy="19841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824CF8E-E7DD-F19B-F18B-913FDCA4FAF5}"/>
              </a:ext>
            </a:extLst>
          </p:cNvPr>
          <p:cNvSpPr txBox="1"/>
          <p:nvPr/>
        </p:nvSpPr>
        <p:spPr>
          <a:xfrm>
            <a:off x="9045464" y="71827"/>
            <a:ext cx="3067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Kumakamba Punga: 2226848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BC91A3-0C13-3305-A7B9-22EA7BD83147}"/>
              </a:ext>
            </a:extLst>
          </p:cNvPr>
          <p:cNvSpPr txBox="1"/>
          <p:nvPr/>
        </p:nvSpPr>
        <p:spPr>
          <a:xfrm>
            <a:off x="78658" y="3736251"/>
            <a:ext cx="191825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745193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4AF6F0-CD99-3B14-E90F-166BB3B5E5D5}"/>
              </a:ext>
            </a:extLst>
          </p:cNvPr>
          <p:cNvSpPr txBox="1"/>
          <p:nvPr/>
        </p:nvSpPr>
        <p:spPr>
          <a:xfrm>
            <a:off x="271670" y="2168374"/>
            <a:ext cx="11657094" cy="48255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Kotler, et al. (2020) Principles of Marketing;  Kotler, Keller, and Chernev (2021) Marketing Management, are inspiring this dissertation when stating that,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Tesla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being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globally recognised for innovation in electric vehicles, renewable energy storage, and sustainable technology leadership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is b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uilding on its strong sustainability-driven brand equity, introducing Tesla Home Grid, as an integrated smart home energy management system combining solar panels, advanced battery storage, AI-powered energy optimisation, and vehicle-to-home charging capability.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Hague (2019) ideas, lead to affirm that,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 extension leverages rising global demand for decentralised energy, smart homes, and carbon-neutral living. Consumers increasingly seek energy independence due to rising electricity costs and climate concerns.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instance, the extension aligns directly with ESG priorities and global decarbonisation targets by reducing household carbon footprints and enabling renewable self-sufficiency, as well as the investors, Tesla Home Grid expands Tesla’s ecosystem strategy and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customer lifetime value.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808B83-CB8B-EE9D-C0F6-65EE1B2EEA4E}"/>
              </a:ext>
            </a:extLst>
          </p:cNvPr>
          <p:cNvSpPr txBox="1"/>
          <p:nvPr/>
        </p:nvSpPr>
        <p:spPr>
          <a:xfrm>
            <a:off x="1558749" y="1409634"/>
            <a:ext cx="10217877" cy="7555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Tesla Home Grid</a:t>
            </a:r>
            <a:r>
              <a:rPr lang="en-GB" sz="32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r>
              <a:rPr lang="en-GB" sz="3200" b="1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3200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Integrated Smart Energy Ecosystem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811AEF-0AE5-BC9A-6C5B-571936EA8C05}"/>
              </a:ext>
            </a:extLst>
          </p:cNvPr>
          <p:cNvSpPr txBox="1"/>
          <p:nvPr/>
        </p:nvSpPr>
        <p:spPr>
          <a:xfrm>
            <a:off x="9025264" y="141399"/>
            <a:ext cx="3097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Kumakamba Punga: 2226848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88A4E95-3397-236A-72B8-4F94E75C99F4}"/>
              </a:ext>
            </a:extLst>
          </p:cNvPr>
          <p:cNvSpPr/>
          <p:nvPr/>
        </p:nvSpPr>
        <p:spPr>
          <a:xfrm>
            <a:off x="78658" y="176980"/>
            <a:ext cx="1511151" cy="1843249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5D8096A7-5199-13B9-5C53-B7EEA59B42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1224" y="336745"/>
            <a:ext cx="1106019" cy="1471273"/>
          </a:xfrm>
          <a:prstGeom prst="rect">
            <a:avLst/>
          </a:prstGeom>
        </p:spPr>
      </p:pic>
      <p:pic>
        <p:nvPicPr>
          <p:cNvPr id="11" name="Picture 10" descr="A map of a smart city&#10;&#10;AI-generated content may be incorrect.">
            <a:extLst>
              <a:ext uri="{FF2B5EF4-FFF2-40B4-BE49-F238E27FC236}">
                <a16:creationId xmlns:a16="http://schemas.microsoft.com/office/drawing/2014/main" id="{345E42C5-DDCA-29F5-0B5D-5DC88EED17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605452" y="141399"/>
            <a:ext cx="3558830" cy="1198154"/>
          </a:xfrm>
          <a:prstGeom prst="rect">
            <a:avLst/>
          </a:prstGeom>
        </p:spPr>
      </p:pic>
      <p:pic>
        <p:nvPicPr>
          <p:cNvPr id="12" name="Picture 11" descr="A car at a charging station&#10;&#10;AI-generated content may be incorrect.">
            <a:extLst>
              <a:ext uri="{FF2B5EF4-FFF2-40B4-BE49-F238E27FC236}">
                <a16:creationId xmlns:a16="http://schemas.microsoft.com/office/drawing/2014/main" id="{2E553C21-FFA5-2932-1290-62A2CFF500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338916" y="169749"/>
            <a:ext cx="3686348" cy="121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443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Rear view of Tesla roadster">
            <a:extLst>
              <a:ext uri="{FF2B5EF4-FFF2-40B4-BE49-F238E27FC236}">
                <a16:creationId xmlns:a16="http://schemas.microsoft.com/office/drawing/2014/main" id="{F131934A-FEEF-0492-6E1D-CB626865DBF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54" y="-129209"/>
            <a:ext cx="12013092" cy="658964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effectLst>
            <a:softEdge rad="6350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E1CB09-C998-ECEE-CF2E-630DA3237F06}"/>
              </a:ext>
            </a:extLst>
          </p:cNvPr>
          <p:cNvSpPr txBox="1"/>
          <p:nvPr/>
        </p:nvSpPr>
        <p:spPr>
          <a:xfrm>
            <a:off x="89454" y="129209"/>
            <a:ext cx="3747052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/>
              <a:t>Rising energy costs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/>
              <a:t>Net-zero policy pressures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/>
              <a:t>Growth in smart home adoption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dirty="0"/>
              <a:t>ESG-driven consumer behaviour</a:t>
            </a:r>
          </a:p>
        </p:txBody>
      </p:sp>
      <p:pic>
        <p:nvPicPr>
          <p:cNvPr id="6" name="Picture 5" descr="Model of windmills and trees">
            <a:extLst>
              <a:ext uri="{FF2B5EF4-FFF2-40B4-BE49-F238E27FC236}">
                <a16:creationId xmlns:a16="http://schemas.microsoft.com/office/drawing/2014/main" id="{379630D0-7919-8EC2-D7C2-1E30237690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6738" y="576469"/>
            <a:ext cx="3375139" cy="298066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EB868B5C-55CE-6845-3F94-CEA21BC529BB}"/>
              </a:ext>
            </a:extLst>
          </p:cNvPr>
          <p:cNvSpPr/>
          <p:nvPr/>
        </p:nvSpPr>
        <p:spPr>
          <a:xfrm rot="310873">
            <a:off x="3703200" y="264788"/>
            <a:ext cx="4950015" cy="1187887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Withy Tesla home grid, you will be expanding sustainable  smart energy ecosystems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2CF95A-7CC9-18D6-204C-2EFB7CB7459C}"/>
              </a:ext>
            </a:extLst>
          </p:cNvPr>
          <p:cNvSpPr txBox="1"/>
          <p:nvPr/>
        </p:nvSpPr>
        <p:spPr>
          <a:xfrm>
            <a:off x="9005385" y="0"/>
            <a:ext cx="3097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Kumakamba Punga: 2226848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B66AC8-3DF2-5A04-03A9-8DB40EC48204}"/>
              </a:ext>
            </a:extLst>
          </p:cNvPr>
          <p:cNvSpPr/>
          <p:nvPr/>
        </p:nvSpPr>
        <p:spPr>
          <a:xfrm>
            <a:off x="89453" y="1470627"/>
            <a:ext cx="2117033" cy="34239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000" dirty="0">
                <a:solidFill>
                  <a:schemeClr val="accent5"/>
                </a:solidFill>
              </a:rPr>
              <a:t>Tesla Home Grid: </a:t>
            </a:r>
            <a:r>
              <a:rPr lang="en-GB" sz="2000" dirty="0">
                <a:solidFill>
                  <a:schemeClr val="accent3">
                    <a:lumMod val="50000"/>
                  </a:schemeClr>
                </a:solidFill>
              </a:rPr>
              <a:t>Innovating in Energy Independente and Sustainable</a:t>
            </a:r>
          </a:p>
          <a:p>
            <a:pPr algn="ctr"/>
            <a:endParaRPr lang="en-GB" dirty="0"/>
          </a:p>
        </p:txBody>
      </p:sp>
      <p:pic>
        <p:nvPicPr>
          <p:cNvPr id="11" name="Graphic 10" descr="Windmill with solid fill">
            <a:extLst>
              <a:ext uri="{FF2B5EF4-FFF2-40B4-BE49-F238E27FC236}">
                <a16:creationId xmlns:a16="http://schemas.microsoft.com/office/drawing/2014/main" id="{75F64165-C082-EBF2-CA70-19085E02798C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20028" y="2775088"/>
            <a:ext cx="914400" cy="649694"/>
          </a:xfrm>
          <a:prstGeom prst="rect">
            <a:avLst/>
          </a:prstGeom>
        </p:spPr>
      </p:pic>
      <p:pic>
        <p:nvPicPr>
          <p:cNvPr id="13" name="Graphic 12" descr="Electric car with solid fill">
            <a:extLst>
              <a:ext uri="{FF2B5EF4-FFF2-40B4-BE49-F238E27FC236}">
                <a16:creationId xmlns:a16="http://schemas.microsoft.com/office/drawing/2014/main" id="{FEF67AAF-7783-BAED-A523-87788F106F43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33570" y="2642735"/>
            <a:ext cx="914400" cy="914400"/>
          </a:xfrm>
          <a:prstGeom prst="rect">
            <a:avLst/>
          </a:prstGeom>
        </p:spPr>
      </p:pic>
      <p:pic>
        <p:nvPicPr>
          <p:cNvPr id="15" name="Graphic 14" descr="Lightning with solid fill">
            <a:extLst>
              <a:ext uri="{FF2B5EF4-FFF2-40B4-BE49-F238E27FC236}">
                <a16:creationId xmlns:a16="http://schemas.microsoft.com/office/drawing/2014/main" id="{027C33A3-9F5D-87C1-DA58-8F939B3B989D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49490" y="1700220"/>
            <a:ext cx="914400" cy="914400"/>
          </a:xfrm>
          <a:prstGeom prst="rect">
            <a:avLst/>
          </a:prstGeom>
        </p:spPr>
      </p:pic>
      <p:pic>
        <p:nvPicPr>
          <p:cNvPr id="17" name="Graphic 16" descr="Battery charging with solid fill">
            <a:extLst>
              <a:ext uri="{FF2B5EF4-FFF2-40B4-BE49-F238E27FC236}">
                <a16:creationId xmlns:a16="http://schemas.microsoft.com/office/drawing/2014/main" id="{62E9E40D-A44C-CE60-6F5D-98E0B18E758B}"/>
              </a:ext>
            </a:extLst>
          </p:cNvPr>
          <p:cNvPicPr>
            <a:picLocks noChangeAspect="1"/>
          </p:cNvPicPr>
          <p:nvPr/>
        </p:nvPicPr>
        <p:blipFill>
          <a:blip r:embed="rId11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12272" y="1673757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9E7A323-309B-E555-D283-7FBCF37AD29E}"/>
              </a:ext>
            </a:extLst>
          </p:cNvPr>
          <p:cNvSpPr txBox="1"/>
          <p:nvPr/>
        </p:nvSpPr>
        <p:spPr>
          <a:xfrm>
            <a:off x="168114" y="5035691"/>
            <a:ext cx="11868976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Global decarbonisation targets and rising electricity costs are accelerating demand for energy independence. Consumers are increasingly shifting toward integrated, technology-driven sustainability solutions, a space where Tesla already holds strong brand credibility, as mentioned both Kotler, et al. (2020); and Kotler, Keller, and Chernev (2021).</a:t>
            </a:r>
          </a:p>
          <a:p>
            <a:r>
              <a:rPr lang="en-GB" dirty="0"/>
              <a:t>This trend reflects broader changes in consumer behaviour, where customers prefer innovative and sustainable value propositions that integrate products, services, and technology within a cohesive business ecosystem, as it is notified by Hague (2019).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7718DAF5-22C3-3F3E-2C42-A0DE3D98739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2916418" y="105398"/>
            <a:ext cx="630622" cy="584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908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E3F5BD-66FA-0D42-FC5A-4C09ADC729DD}"/>
              </a:ext>
            </a:extLst>
          </p:cNvPr>
          <p:cNvSpPr txBox="1"/>
          <p:nvPr/>
        </p:nvSpPr>
        <p:spPr>
          <a:xfrm>
            <a:off x="132735" y="1479270"/>
            <a:ext cx="11926529" cy="4928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proposed Tesla Home Grid represents a strategically coherent brand extension for Tesla, expanding its sustainable innovation ecosystem from electric mobility into residential energy management. By combining solar generation, battery storage, artificial intelligence-driven energy optimisation, and vehicle-to-home charging capabilities, Tesla Home Grid offers a holistic energy management system that aligns with evolving consumer expectations for technologically advanced and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From a strategic perspective, integrating digital technologies with renewable energy systems enables organisations to deliver connected consumer solutions and create long-term value within emerging smart ecosystems (Ho, 2019; Hooley et al., 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Overall, Tesla Home Grid demonstrates strong potential to enhance Tesla’s competitive advantage while contributing to the broader transition toward decentralised, sustainable energy systems.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27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BE395F-25F7-58DE-E9BA-47364CA219CD}"/>
              </a:ext>
            </a:extLst>
          </p:cNvPr>
          <p:cNvSpPr txBox="1"/>
          <p:nvPr/>
        </p:nvSpPr>
        <p:spPr>
          <a:xfrm>
            <a:off x="0" y="113474"/>
            <a:ext cx="11769213" cy="63285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/>
              <a:t>“The Business Models Handbook: Templates, Theory and Case Studies” (2019) </a:t>
            </a:r>
            <a:r>
              <a:rPr lang="en-GB" i="1" dirty="0" err="1"/>
              <a:t>ProtoView</a:t>
            </a:r>
            <a:r>
              <a:rPr lang="en-GB" dirty="0"/>
              <a:t>. Beaverton: Ringgold, Inc.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Hooley, G.J. et al. (2024)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strategy and competitive positioning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8th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Principles of marketing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8th European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  <a:endParaRPr lang="en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Kotler, P., Keller, K. and Chernev, A.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management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16th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Sicora, A. (2025) ‘Cultivating joy and mindfulness in social work: Enhancing well-being and resilience through positive reflection and practice’,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Sciences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14(3), p. 152.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https://doi.org/10.3390/socsci14030152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1270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eeb3095dbbaea890f142df458972024b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ad3400ff80774ef3634fdac6fe1b91c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ystemTags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517775F1-C5A1-4386-96F5-4595F637EA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ACEE56-45AA-4F50-AAC9-06F9A0516B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E1A706-48BA-4F74-82CC-AA27C88800AB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d8e79d84-78fb-44a9-92e9-d04bdd8f0359"/>
    <ds:schemaRef ds:uri="http://www.w3.org/XML/1998/namespace"/>
    <ds:schemaRef ds:uri="04c7059f-bde8-4ce9-bb0f-e52888740953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11529</TotalTime>
  <Words>676</Words>
  <Application>Microsoft Office PowerPoint</Application>
  <PresentationFormat>Widescreen</PresentationFormat>
  <Paragraphs>48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Kumakamba Punga (2226848)</dc:creator>
  <cp:lastModifiedBy>Kumakamba Punga (2226848)</cp:lastModifiedBy>
  <cp:revision>2</cp:revision>
  <dcterms:created xsi:type="dcterms:W3CDTF">2026-02-26T21:27:01Z</dcterms:created>
  <dcterms:modified xsi:type="dcterms:W3CDTF">2026-03-10T23:34:53Z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