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70" r:id="rId2"/>
    <p:sldId id="256" r:id="rId3"/>
    <p:sldId id="257" r:id="rId4"/>
    <p:sldId id="263" r:id="rId5"/>
    <p:sldId id="258" r:id="rId6"/>
    <p:sldId id="259" r:id="rId7"/>
    <p:sldId id="267" r:id="rId8"/>
    <p:sldId id="260" r:id="rId9"/>
    <p:sldId id="261" r:id="rId10"/>
    <p:sldId id="268" r:id="rId11"/>
    <p:sldId id="262" r:id="rId12"/>
    <p:sldId id="269"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132" autoAdjust="0"/>
  </p:normalViewPr>
  <p:slideViewPr>
    <p:cSldViewPr>
      <p:cViewPr>
        <p:scale>
          <a:sx n="44" d="100"/>
          <a:sy n="44" d="100"/>
        </p:scale>
        <p:origin x="900"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BB36B-F447-4DE9-A05E-0435979D281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CEC83FBF-0737-429F-AEA9-301666F0F001}">
      <dgm:prSet/>
      <dgm:spPr/>
      <dgm:t>
        <a:bodyPr/>
        <a:lstStyle/>
        <a:p>
          <a:r>
            <a:rPr lang="en-US" b="1"/>
            <a:t>Background: Martha Mills Case</a:t>
          </a:r>
          <a:endParaRPr lang="en-US"/>
        </a:p>
      </dgm:t>
    </dgm:pt>
    <dgm:pt modelId="{1E1D9A02-13F0-4574-ADE1-8754BC70F782}" type="parTrans" cxnId="{8958D72E-790F-43CD-A415-A6866ACD8943}">
      <dgm:prSet/>
      <dgm:spPr/>
      <dgm:t>
        <a:bodyPr/>
        <a:lstStyle/>
        <a:p>
          <a:endParaRPr lang="en-US"/>
        </a:p>
      </dgm:t>
    </dgm:pt>
    <dgm:pt modelId="{49A61AFF-3FD7-467F-A379-7F4FD6FE70D6}" type="sibTrans" cxnId="{8958D72E-790F-43CD-A415-A6866ACD8943}">
      <dgm:prSet/>
      <dgm:spPr/>
      <dgm:t>
        <a:bodyPr/>
        <a:lstStyle/>
        <a:p>
          <a:endParaRPr lang="en-US"/>
        </a:p>
      </dgm:t>
    </dgm:pt>
    <dgm:pt modelId="{43E087C1-C2D0-43A0-B123-73947C77FB30}">
      <dgm:prSet/>
      <dgm:spPr/>
      <dgm:t>
        <a:bodyPr/>
        <a:lstStyle/>
        <a:p>
          <a:r>
            <a:rPr lang="en-US" dirty="0"/>
            <a:t>After suffering a bike injury in 2021, 13 years old Martha was admitted to King's College Hospital London(Waring, 2025).</a:t>
          </a:r>
        </a:p>
      </dgm:t>
    </dgm:pt>
    <dgm:pt modelId="{76634B50-985A-46EA-B9BE-B5C574608107}" type="parTrans" cxnId="{2D15363D-E38F-40FB-9567-C53D756FCFE4}">
      <dgm:prSet/>
      <dgm:spPr/>
      <dgm:t>
        <a:bodyPr/>
        <a:lstStyle/>
        <a:p>
          <a:endParaRPr lang="en-US"/>
        </a:p>
      </dgm:t>
    </dgm:pt>
    <dgm:pt modelId="{F9086624-4E6C-433B-B21D-D7BEF6E8A421}" type="sibTrans" cxnId="{2D15363D-E38F-40FB-9567-C53D756FCFE4}">
      <dgm:prSet/>
      <dgm:spPr/>
      <dgm:t>
        <a:bodyPr/>
        <a:lstStyle/>
        <a:p>
          <a:endParaRPr lang="en-US"/>
        </a:p>
      </dgm:t>
    </dgm:pt>
    <dgm:pt modelId="{2CE55AE6-9292-4697-8E65-1CC4986E814F}">
      <dgm:prSet/>
      <dgm:spPr/>
      <dgm:t>
        <a:bodyPr/>
        <a:lstStyle/>
        <a:p>
          <a:r>
            <a:rPr lang="en-US" dirty="0"/>
            <a:t>The on-call consultant Richard Thompson, a professor of molecular hepatology, neglected her sepsis(immune system’s overreaction to infection) and delayed her shift to Intensive Care (Dyer, 2025). </a:t>
          </a:r>
        </a:p>
      </dgm:t>
    </dgm:pt>
    <dgm:pt modelId="{09191089-0E52-4067-8E9E-FEFD6C11E407}" type="parTrans" cxnId="{8DA45742-F37F-42F6-9205-9D95AF2C1D42}">
      <dgm:prSet/>
      <dgm:spPr/>
      <dgm:t>
        <a:bodyPr/>
        <a:lstStyle/>
        <a:p>
          <a:endParaRPr lang="en-US"/>
        </a:p>
      </dgm:t>
    </dgm:pt>
    <dgm:pt modelId="{8578EC83-14F6-495A-ABD2-B3485D881BB6}" type="sibTrans" cxnId="{8DA45742-F37F-42F6-9205-9D95AF2C1D42}">
      <dgm:prSet/>
      <dgm:spPr/>
      <dgm:t>
        <a:bodyPr/>
        <a:lstStyle/>
        <a:p>
          <a:endParaRPr lang="en-US"/>
        </a:p>
      </dgm:t>
    </dgm:pt>
    <dgm:pt modelId="{255A07A5-A8F1-45FB-AAB9-5A92261C5281}">
      <dgm:prSet/>
      <dgm:spPr/>
      <dgm:t>
        <a:bodyPr/>
        <a:lstStyle/>
        <a:p>
          <a:r>
            <a:rPr lang="en-US" b="0" i="0" baseline="0" dirty="0"/>
            <a:t>Her family repeatedly raised concerns about her worsening condition, which were not acted upon.</a:t>
          </a:r>
          <a:endParaRPr lang="en-US" dirty="0"/>
        </a:p>
      </dgm:t>
    </dgm:pt>
    <dgm:pt modelId="{F26001A9-E1DD-4CA8-B074-9A693223346E}" type="parTrans" cxnId="{96129EEC-53AE-4AE6-860F-C7995E897E60}">
      <dgm:prSet/>
      <dgm:spPr/>
      <dgm:t>
        <a:bodyPr/>
        <a:lstStyle/>
        <a:p>
          <a:endParaRPr lang="en-US"/>
        </a:p>
      </dgm:t>
    </dgm:pt>
    <dgm:pt modelId="{A15A24EE-4FB7-4FA1-B0B6-FABC7C8BDD66}" type="sibTrans" cxnId="{96129EEC-53AE-4AE6-860F-C7995E897E60}">
      <dgm:prSet/>
      <dgm:spPr/>
      <dgm:t>
        <a:bodyPr/>
        <a:lstStyle/>
        <a:p>
          <a:endParaRPr lang="en-US"/>
        </a:p>
      </dgm:t>
    </dgm:pt>
    <dgm:pt modelId="{0D510D65-B500-4C88-A175-77DC86DAE705}">
      <dgm:prSet/>
      <dgm:spPr/>
      <dgm:t>
        <a:bodyPr/>
        <a:lstStyle/>
        <a:p>
          <a:r>
            <a:rPr lang="en-US" b="1" dirty="0"/>
            <a:t>In 2023 a coroner ruled that Martha would have survived if sent to critical care earlier</a:t>
          </a:r>
          <a:r>
            <a:rPr lang="en-US" dirty="0"/>
            <a:t> (Hassell, 2022).</a:t>
          </a:r>
        </a:p>
      </dgm:t>
    </dgm:pt>
    <dgm:pt modelId="{5CA7ED79-BA64-4E92-BE73-E4FBBDA19FEB}" type="parTrans" cxnId="{9EA26A41-8A9B-4062-BF91-BFFEC97B1956}">
      <dgm:prSet/>
      <dgm:spPr/>
      <dgm:t>
        <a:bodyPr/>
        <a:lstStyle/>
        <a:p>
          <a:endParaRPr lang="en-US"/>
        </a:p>
      </dgm:t>
    </dgm:pt>
    <dgm:pt modelId="{3BC45B5F-EFD4-4D49-9C06-5D67B03F27C3}" type="sibTrans" cxnId="{9EA26A41-8A9B-4062-BF91-BFFEC97B1956}">
      <dgm:prSet/>
      <dgm:spPr/>
      <dgm:t>
        <a:bodyPr/>
        <a:lstStyle/>
        <a:p>
          <a:endParaRPr lang="en-US"/>
        </a:p>
      </dgm:t>
    </dgm:pt>
    <dgm:pt modelId="{2AA1A7EA-998B-478D-A64B-7134387D0DE5}">
      <dgm:prSet/>
      <dgm:spPr/>
      <dgm:t>
        <a:bodyPr/>
        <a:lstStyle/>
        <a:p>
          <a:r>
            <a:rPr lang="en-US" dirty="0"/>
            <a:t>Her death exposed </a:t>
          </a:r>
          <a:r>
            <a:rPr lang="en-US" b="1" dirty="0"/>
            <a:t>failures in escalation and management to clinical deterioration.</a:t>
          </a:r>
          <a:endParaRPr lang="en-US" dirty="0"/>
        </a:p>
      </dgm:t>
    </dgm:pt>
    <dgm:pt modelId="{ABEB93BC-7E67-4BE0-9A2C-CAA9C622E2AD}" type="parTrans" cxnId="{57E999DF-2B2A-4EAE-A359-D7E2599365B3}">
      <dgm:prSet/>
      <dgm:spPr/>
      <dgm:t>
        <a:bodyPr/>
        <a:lstStyle/>
        <a:p>
          <a:endParaRPr lang="en-US"/>
        </a:p>
      </dgm:t>
    </dgm:pt>
    <dgm:pt modelId="{5A89BC87-330F-469F-8D81-677F45F31EE0}" type="sibTrans" cxnId="{57E999DF-2B2A-4EAE-A359-D7E2599365B3}">
      <dgm:prSet/>
      <dgm:spPr/>
      <dgm:t>
        <a:bodyPr/>
        <a:lstStyle/>
        <a:p>
          <a:endParaRPr lang="en-US"/>
        </a:p>
      </dgm:t>
    </dgm:pt>
    <dgm:pt modelId="{2E69DF48-7575-4F48-BEDE-1B72EB0A1EED}" type="pres">
      <dgm:prSet presAssocID="{297BB36B-F447-4DE9-A05E-0435979D2812}" presName="cycle" presStyleCnt="0">
        <dgm:presLayoutVars>
          <dgm:dir/>
          <dgm:resizeHandles val="exact"/>
        </dgm:presLayoutVars>
      </dgm:prSet>
      <dgm:spPr/>
    </dgm:pt>
    <dgm:pt modelId="{D4857F4A-A8C8-46BD-B075-C37806C2D07C}" type="pres">
      <dgm:prSet presAssocID="{CEC83FBF-0737-429F-AEA9-301666F0F001}" presName="node" presStyleLbl="revTx" presStyleIdx="0" presStyleCnt="1" custScaleX="410010">
        <dgm:presLayoutVars>
          <dgm:bulletEnabled val="1"/>
        </dgm:presLayoutVars>
      </dgm:prSet>
      <dgm:spPr/>
    </dgm:pt>
  </dgm:ptLst>
  <dgm:cxnLst>
    <dgm:cxn modelId="{8958D72E-790F-43CD-A415-A6866ACD8943}" srcId="{297BB36B-F447-4DE9-A05E-0435979D2812}" destId="{CEC83FBF-0737-429F-AEA9-301666F0F001}" srcOrd="0" destOrd="0" parTransId="{1E1D9A02-13F0-4574-ADE1-8754BC70F782}" sibTransId="{49A61AFF-3FD7-467F-A379-7F4FD6FE70D6}"/>
    <dgm:cxn modelId="{E9CBB835-B478-48CB-9801-3FB092DB775A}" type="presOf" srcId="{0D510D65-B500-4C88-A175-77DC86DAE705}" destId="{D4857F4A-A8C8-46BD-B075-C37806C2D07C}" srcOrd="0" destOrd="4" presId="urn:microsoft.com/office/officeart/2005/8/layout/cycle1"/>
    <dgm:cxn modelId="{2D15363D-E38F-40FB-9567-C53D756FCFE4}" srcId="{CEC83FBF-0737-429F-AEA9-301666F0F001}" destId="{43E087C1-C2D0-43A0-B123-73947C77FB30}" srcOrd="0" destOrd="0" parTransId="{76634B50-985A-46EA-B9BE-B5C574608107}" sibTransId="{F9086624-4E6C-433B-B21D-D7BEF6E8A421}"/>
    <dgm:cxn modelId="{9EA26A41-8A9B-4062-BF91-BFFEC97B1956}" srcId="{CEC83FBF-0737-429F-AEA9-301666F0F001}" destId="{0D510D65-B500-4C88-A175-77DC86DAE705}" srcOrd="3" destOrd="0" parTransId="{5CA7ED79-BA64-4E92-BE73-E4FBBDA19FEB}" sibTransId="{3BC45B5F-EFD4-4D49-9C06-5D67B03F27C3}"/>
    <dgm:cxn modelId="{D24CCE61-685B-4B37-B22F-121B302A7E02}" type="presOf" srcId="{43E087C1-C2D0-43A0-B123-73947C77FB30}" destId="{D4857F4A-A8C8-46BD-B075-C37806C2D07C}" srcOrd="0" destOrd="1" presId="urn:microsoft.com/office/officeart/2005/8/layout/cycle1"/>
    <dgm:cxn modelId="{8DA45742-F37F-42F6-9205-9D95AF2C1D42}" srcId="{CEC83FBF-0737-429F-AEA9-301666F0F001}" destId="{2CE55AE6-9292-4697-8E65-1CC4986E814F}" srcOrd="1" destOrd="0" parTransId="{09191089-0E52-4067-8E9E-FEFD6C11E407}" sibTransId="{8578EC83-14F6-495A-ABD2-B3485D881BB6}"/>
    <dgm:cxn modelId="{88E02F57-8131-4D67-A129-B1568E98EAEA}" type="presOf" srcId="{2CE55AE6-9292-4697-8E65-1CC4986E814F}" destId="{D4857F4A-A8C8-46BD-B075-C37806C2D07C}" srcOrd="0" destOrd="2" presId="urn:microsoft.com/office/officeart/2005/8/layout/cycle1"/>
    <dgm:cxn modelId="{A49077C7-055C-4CE3-9DC5-6A8DF568F93E}" type="presOf" srcId="{2AA1A7EA-998B-478D-A64B-7134387D0DE5}" destId="{D4857F4A-A8C8-46BD-B075-C37806C2D07C}" srcOrd="0" destOrd="5" presId="urn:microsoft.com/office/officeart/2005/8/layout/cycle1"/>
    <dgm:cxn modelId="{91BB98DF-7291-4A7E-8104-DE96BDEA5744}" type="presOf" srcId="{297BB36B-F447-4DE9-A05E-0435979D2812}" destId="{2E69DF48-7575-4F48-BEDE-1B72EB0A1EED}" srcOrd="0" destOrd="0" presId="urn:microsoft.com/office/officeart/2005/8/layout/cycle1"/>
    <dgm:cxn modelId="{57E999DF-2B2A-4EAE-A359-D7E2599365B3}" srcId="{CEC83FBF-0737-429F-AEA9-301666F0F001}" destId="{2AA1A7EA-998B-478D-A64B-7134387D0DE5}" srcOrd="4" destOrd="0" parTransId="{ABEB93BC-7E67-4BE0-9A2C-CAA9C622E2AD}" sibTransId="{5A89BC87-330F-469F-8D81-677F45F31EE0}"/>
    <dgm:cxn modelId="{548BB3E6-C0CD-4A24-97E0-7243762AB426}" type="presOf" srcId="{CEC83FBF-0737-429F-AEA9-301666F0F001}" destId="{D4857F4A-A8C8-46BD-B075-C37806C2D07C}" srcOrd="0" destOrd="0" presId="urn:microsoft.com/office/officeart/2005/8/layout/cycle1"/>
    <dgm:cxn modelId="{95FB69E9-039A-46D9-A38A-B2F3E5FD19A5}" type="presOf" srcId="{255A07A5-A8F1-45FB-AAB9-5A92261C5281}" destId="{D4857F4A-A8C8-46BD-B075-C37806C2D07C}" srcOrd="0" destOrd="3" presId="urn:microsoft.com/office/officeart/2005/8/layout/cycle1"/>
    <dgm:cxn modelId="{96129EEC-53AE-4AE6-860F-C7995E897E60}" srcId="{CEC83FBF-0737-429F-AEA9-301666F0F001}" destId="{255A07A5-A8F1-45FB-AAB9-5A92261C5281}" srcOrd="2" destOrd="0" parTransId="{F26001A9-E1DD-4CA8-B074-9A693223346E}" sibTransId="{A15A24EE-4FB7-4FA1-B0B6-FABC7C8BDD66}"/>
    <dgm:cxn modelId="{9DC8EE09-C400-4FAB-926F-4CAA9FB3E9E0}" type="presParOf" srcId="{2E69DF48-7575-4F48-BEDE-1B72EB0A1EED}" destId="{D4857F4A-A8C8-46BD-B075-C37806C2D07C}" srcOrd="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57F4A-A8C8-46BD-B075-C37806C2D07C}">
      <dsp:nvSpPr>
        <dsp:cNvPr id="0" name=""/>
        <dsp:cNvSpPr/>
      </dsp:nvSpPr>
      <dsp:spPr>
        <a:xfrm>
          <a:off x="0" y="310"/>
          <a:ext cx="13415810" cy="3272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l" defTabSz="1377950">
            <a:lnSpc>
              <a:spcPct val="90000"/>
            </a:lnSpc>
            <a:spcBef>
              <a:spcPct val="0"/>
            </a:spcBef>
            <a:spcAft>
              <a:spcPct val="35000"/>
            </a:spcAft>
            <a:buNone/>
          </a:pPr>
          <a:r>
            <a:rPr lang="en-US" sz="3100" b="1" kern="1200"/>
            <a:t>Background: Martha Mills Case</a:t>
          </a:r>
          <a:endParaRPr lang="en-US" sz="3100" kern="1200"/>
        </a:p>
        <a:p>
          <a:pPr marL="228600" lvl="1" indent="-228600" algn="l" defTabSz="1066800">
            <a:lnSpc>
              <a:spcPct val="90000"/>
            </a:lnSpc>
            <a:spcBef>
              <a:spcPct val="0"/>
            </a:spcBef>
            <a:spcAft>
              <a:spcPct val="15000"/>
            </a:spcAft>
            <a:buChar char="•"/>
          </a:pPr>
          <a:r>
            <a:rPr lang="en-US" sz="2400" kern="1200" dirty="0"/>
            <a:t>After suffering a bike injury in 2021, 13 years old Martha was admitted to King's College Hospital London(Waring, 2025).</a:t>
          </a:r>
        </a:p>
        <a:p>
          <a:pPr marL="228600" lvl="1" indent="-228600" algn="l" defTabSz="1066800">
            <a:lnSpc>
              <a:spcPct val="90000"/>
            </a:lnSpc>
            <a:spcBef>
              <a:spcPct val="0"/>
            </a:spcBef>
            <a:spcAft>
              <a:spcPct val="15000"/>
            </a:spcAft>
            <a:buChar char="•"/>
          </a:pPr>
          <a:r>
            <a:rPr lang="en-US" sz="2400" kern="1200" dirty="0"/>
            <a:t>The on-call consultant Richard Thompson, a professor of molecular hepatology, neglected her sepsis(immune system’s overreaction to infection) and delayed her shift to Intensive Care (Dyer, 2025). </a:t>
          </a:r>
        </a:p>
        <a:p>
          <a:pPr marL="228600" lvl="1" indent="-228600" algn="l" defTabSz="1066800">
            <a:lnSpc>
              <a:spcPct val="90000"/>
            </a:lnSpc>
            <a:spcBef>
              <a:spcPct val="0"/>
            </a:spcBef>
            <a:spcAft>
              <a:spcPct val="15000"/>
            </a:spcAft>
            <a:buChar char="•"/>
          </a:pPr>
          <a:r>
            <a:rPr lang="en-US" sz="2400" b="0" i="0" kern="1200" baseline="0" dirty="0"/>
            <a:t>Her family repeatedly raised concerns about her worsening condition, which were not acted upon.</a:t>
          </a:r>
          <a:endParaRPr lang="en-US" sz="2400" kern="1200" dirty="0"/>
        </a:p>
        <a:p>
          <a:pPr marL="228600" lvl="1" indent="-228600" algn="l" defTabSz="1066800">
            <a:lnSpc>
              <a:spcPct val="90000"/>
            </a:lnSpc>
            <a:spcBef>
              <a:spcPct val="0"/>
            </a:spcBef>
            <a:spcAft>
              <a:spcPct val="15000"/>
            </a:spcAft>
            <a:buChar char="•"/>
          </a:pPr>
          <a:r>
            <a:rPr lang="en-US" sz="2400" b="1" kern="1200" dirty="0"/>
            <a:t>In 2023 a coroner ruled that Martha would have survived if sent to critical care earlier</a:t>
          </a:r>
          <a:r>
            <a:rPr lang="en-US" sz="2400" kern="1200" dirty="0"/>
            <a:t> (Hassell, 2022).</a:t>
          </a:r>
        </a:p>
        <a:p>
          <a:pPr marL="228600" lvl="1" indent="-228600" algn="l" defTabSz="1066800">
            <a:lnSpc>
              <a:spcPct val="90000"/>
            </a:lnSpc>
            <a:spcBef>
              <a:spcPct val="0"/>
            </a:spcBef>
            <a:spcAft>
              <a:spcPct val="15000"/>
            </a:spcAft>
            <a:buChar char="•"/>
          </a:pPr>
          <a:r>
            <a:rPr lang="en-US" sz="2400" kern="1200" dirty="0"/>
            <a:t>Her death exposed </a:t>
          </a:r>
          <a:r>
            <a:rPr lang="en-US" sz="2400" b="1" kern="1200" dirty="0"/>
            <a:t>failures in escalation and management to clinical deterioration.</a:t>
          </a:r>
          <a:endParaRPr lang="en-US" sz="2400" kern="1200" dirty="0"/>
        </a:p>
      </dsp:txBody>
      <dsp:txXfrm>
        <a:off x="0" y="310"/>
        <a:ext cx="13415810" cy="3272069"/>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E2451-AEDC-4A56-B7F0-2355FDFCA07A}" type="datetimeFigureOut">
              <a:rPr lang="en-GB" smtClean="0"/>
              <a:t>16/10/2025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EDED21-B9A4-4FF1-B643-9F9E34D6D802}" type="slidenum">
              <a:rPr lang="en-GB" smtClean="0"/>
              <a:t>‹#›</a:t>
            </a:fld>
            <a:endParaRPr lang="en-GB"/>
          </a:p>
        </p:txBody>
      </p:sp>
    </p:spTree>
    <p:extLst>
      <p:ext uri="{BB962C8B-B14F-4D97-AF65-F5344CB8AC3E}">
        <p14:creationId xmlns:p14="http://schemas.microsoft.com/office/powerpoint/2010/main" val="2194438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b="1" dirty="0"/>
              <a:t>Lohr and Brook (2011)</a:t>
            </a:r>
            <a:r>
              <a:rPr lang="en-US" dirty="0"/>
              <a:t>, quality assurance is a formal and systematic process used to identify issues in healthcare delivery, design corrective solutions, and monitor their effectiveness.</a:t>
            </a:r>
            <a:br>
              <a:rPr lang="en-US" dirty="0"/>
            </a:br>
            <a:r>
              <a:rPr lang="en-US" dirty="0"/>
              <a:t>In </a:t>
            </a:r>
            <a:r>
              <a:rPr lang="en-US" i="1" dirty="0"/>
              <a:t>Martha Mills’ case</a:t>
            </a:r>
            <a:r>
              <a:rPr lang="en-US" dirty="0"/>
              <a:t>, this process broke down — escalation protocols were not followed, and there was inadequate monitoring of her deteriorating condition. These failures in QA allowed preventable harm to occur.</a:t>
            </a:r>
            <a:br>
              <a:rPr lang="en-US" dirty="0"/>
            </a:br>
            <a:r>
              <a:rPr lang="en-US" dirty="0"/>
              <a:t>The introduction of </a:t>
            </a:r>
            <a:r>
              <a:rPr lang="en-US" b="1" dirty="0"/>
              <a:t>Martha’s Rule</a:t>
            </a:r>
            <a:r>
              <a:rPr lang="en-US" dirty="0"/>
              <a:t> serves as a corrective action — a new systematic safeguard ensuring that patient and family concerns are formally </a:t>
            </a:r>
            <a:r>
              <a:rPr lang="en-US" dirty="0" err="1"/>
              <a:t>recognised</a:t>
            </a:r>
            <a:r>
              <a:rPr lang="en-US" dirty="0"/>
              <a:t> and acted upon, strengthening quality assurance in practice.</a:t>
            </a:r>
          </a:p>
          <a:p>
            <a:r>
              <a:rPr lang="en-US" dirty="0"/>
              <a:t>On the other hand, </a:t>
            </a:r>
            <a:r>
              <a:rPr lang="en-US" b="1" dirty="0" err="1"/>
              <a:t>Batalden</a:t>
            </a:r>
            <a:r>
              <a:rPr lang="en-US" b="1" dirty="0"/>
              <a:t> and Davidoff (2007)</a:t>
            </a:r>
            <a:r>
              <a:rPr lang="en-US" dirty="0"/>
              <a:t> define </a:t>
            </a:r>
            <a:r>
              <a:rPr lang="en-US" b="1" dirty="0"/>
              <a:t>quality improvement</a:t>
            </a:r>
            <a:r>
              <a:rPr lang="en-US" dirty="0"/>
              <a:t> as the ongoing, collaborative effort of all stakeholders — including families, clinicians, and policymakers — to enhance patient outcomes and system performance.</a:t>
            </a:r>
            <a:br>
              <a:rPr lang="en-US" dirty="0"/>
            </a:br>
            <a:r>
              <a:rPr lang="en-US" i="1" dirty="0"/>
              <a:t>Martha’s Rule</a:t>
            </a:r>
            <a:r>
              <a:rPr lang="en-US" dirty="0"/>
              <a:t> reflects this principle of QI by engaging patients and families as active partners in care. It shifts healthcare culture towards shared responsibility, continuous learning, and proactive safety — aiming to prevent future tragedies through collective improvement.</a:t>
            </a:r>
          </a:p>
          <a:p>
            <a:endParaRPr lang="en-GB" dirty="0"/>
          </a:p>
        </p:txBody>
      </p:sp>
      <p:sp>
        <p:nvSpPr>
          <p:cNvPr id="4" name="Slide Number Placeholder 3"/>
          <p:cNvSpPr>
            <a:spLocks noGrp="1"/>
          </p:cNvSpPr>
          <p:nvPr>
            <p:ph type="sldNum" sz="quarter" idx="5"/>
          </p:nvPr>
        </p:nvSpPr>
        <p:spPr/>
        <p:txBody>
          <a:bodyPr/>
          <a:lstStyle/>
          <a:p>
            <a:fld id="{E6EDED21-B9A4-4FF1-B643-9F9E34D6D802}" type="slidenum">
              <a:rPr lang="en-GB" smtClean="0"/>
              <a:t>4</a:t>
            </a:fld>
            <a:endParaRPr lang="en-GB"/>
          </a:p>
        </p:txBody>
      </p:sp>
    </p:spTree>
    <p:extLst>
      <p:ext uri="{BB962C8B-B14F-4D97-AF65-F5344CB8AC3E}">
        <p14:creationId xmlns:p14="http://schemas.microsoft.com/office/powerpoint/2010/main" val="2046713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Recognition Failure Missed Early Warning Signs </a:t>
            </a:r>
            <a:r>
              <a:rPr lang="en-GB" sz="1200" kern="1200" dirty="0">
                <a:solidFill>
                  <a:schemeClr val="tx1"/>
                </a:solidFill>
                <a:effectLst/>
                <a:latin typeface="+mn-lt"/>
                <a:ea typeface="+mn-ea"/>
                <a:cs typeface="+mn-cs"/>
              </a:rPr>
              <a:t>Martha’s sepsis symptoms — high temperature, poor respiration, rash, and internal bleeding — were </a:t>
            </a:r>
            <a:r>
              <a:rPr lang="en-GB" sz="1200" i="1" kern="1200" dirty="0">
                <a:solidFill>
                  <a:schemeClr val="tx1"/>
                </a:solidFill>
                <a:effectLst/>
                <a:latin typeface="+mn-lt"/>
                <a:ea typeface="+mn-ea"/>
                <a:cs typeface="+mn-cs"/>
              </a:rPr>
              <a:t>not recognised or acted upon</a:t>
            </a:r>
            <a:r>
              <a:rPr lang="en-GB" sz="1200" kern="1200" dirty="0">
                <a:solidFill>
                  <a:schemeClr val="tx1"/>
                </a:solidFill>
                <a:effectLst/>
                <a:latin typeface="+mn-lt"/>
                <a:ea typeface="+mn-ea"/>
                <a:cs typeface="+mn-cs"/>
              </a:rPr>
              <a:t> during triage (Roxby, 2025). </a:t>
            </a:r>
          </a:p>
          <a:p>
            <a:r>
              <a:rPr lang="en-GB" sz="1200" i="1" kern="1200" dirty="0">
                <a:solidFill>
                  <a:schemeClr val="tx1"/>
                </a:solidFill>
                <a:effectLst/>
                <a:latin typeface="+mn-lt"/>
                <a:ea typeface="+mn-ea"/>
                <a:cs typeface="+mn-cs"/>
              </a:rPr>
              <a:t>This reflects a breakdown in early detection and clinical vigilance — the first critical failure in the care process.</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Escalation Failure – Delayed Clinical Response: </a:t>
            </a:r>
            <a:r>
              <a:rPr lang="en-GB" sz="1200" kern="1200" dirty="0">
                <a:solidFill>
                  <a:schemeClr val="tx1"/>
                </a:solidFill>
                <a:effectLst/>
                <a:latin typeface="+mn-lt"/>
                <a:ea typeface="+mn-ea"/>
                <a:cs typeface="+mn-cs"/>
              </a:rPr>
              <a:t>Healthcare professionals failed to </a:t>
            </a:r>
            <a:r>
              <a:rPr lang="en-GB" sz="1200" i="1" kern="1200" dirty="0">
                <a:solidFill>
                  <a:schemeClr val="tx1"/>
                </a:solidFill>
                <a:effectLst/>
                <a:latin typeface="+mn-lt"/>
                <a:ea typeface="+mn-ea"/>
                <a:cs typeface="+mn-cs"/>
              </a:rPr>
              <a:t>escalate Martha’s deteriorating condition</a:t>
            </a:r>
            <a:r>
              <a:rPr lang="en-GB" sz="1200" kern="1200" dirty="0">
                <a:solidFill>
                  <a:schemeClr val="tx1"/>
                </a:solidFill>
                <a:effectLst/>
                <a:latin typeface="+mn-lt"/>
                <a:ea typeface="+mn-ea"/>
                <a:cs typeface="+mn-cs"/>
              </a:rPr>
              <a:t> despite visible warning signs (Waring, 2025). </a:t>
            </a:r>
            <a:r>
              <a:rPr lang="en-GB" sz="1200" i="1" kern="1200" dirty="0">
                <a:solidFill>
                  <a:schemeClr val="tx1"/>
                </a:solidFill>
                <a:effectLst/>
                <a:latin typeface="+mn-lt"/>
                <a:ea typeface="+mn-ea"/>
                <a:cs typeface="+mn-cs"/>
              </a:rPr>
              <a:t>The absence of timely escalation shows systemic weakness in communication pathways and accountability.</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Leadership and Oversight Failure – Consultant Negligence </a:t>
            </a:r>
            <a:r>
              <a:rPr lang="en-GB" sz="1200" kern="1200" dirty="0">
                <a:solidFill>
                  <a:schemeClr val="tx1"/>
                </a:solidFill>
                <a:effectLst/>
                <a:latin typeface="+mn-lt"/>
                <a:ea typeface="+mn-ea"/>
                <a:cs typeface="+mn-cs"/>
              </a:rPr>
              <a:t>The on-call consultant ignored repeated family concerns and early sepsis indicators, showing </a:t>
            </a:r>
            <a:r>
              <a:rPr lang="en-GB" sz="1200" i="1" kern="1200" dirty="0">
                <a:solidFill>
                  <a:schemeClr val="tx1"/>
                </a:solidFill>
                <a:effectLst/>
                <a:latin typeface="+mn-lt"/>
                <a:ea typeface="+mn-ea"/>
                <a:cs typeface="+mn-cs"/>
              </a:rPr>
              <a:t>professional complacency and poor judgement</a:t>
            </a:r>
            <a:r>
              <a:rPr lang="en-GB" sz="1200" kern="1200" dirty="0">
                <a:solidFill>
                  <a:schemeClr val="tx1"/>
                </a:solidFill>
                <a:effectLst/>
                <a:latin typeface="+mn-lt"/>
                <a:ea typeface="+mn-ea"/>
                <a:cs typeface="+mn-cs"/>
              </a:rPr>
              <a:t>.</a:t>
            </a:r>
            <a:br>
              <a:rPr lang="en-GB" sz="1200"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This highlights hierarchical barriers and a lack of shared responsibility for patient safety.</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Communication Breakdown – Lack of Collaboration Across Teams </a:t>
            </a:r>
            <a:r>
              <a:rPr lang="en-GB" sz="1200" kern="1200" dirty="0">
                <a:solidFill>
                  <a:schemeClr val="tx1"/>
                </a:solidFill>
                <a:effectLst/>
                <a:latin typeface="+mn-lt"/>
                <a:ea typeface="+mn-ea"/>
                <a:cs typeface="+mn-cs"/>
              </a:rPr>
              <a:t>There was </a:t>
            </a:r>
            <a:r>
              <a:rPr lang="en-GB" sz="1200" i="1" kern="1200" dirty="0">
                <a:solidFill>
                  <a:schemeClr val="tx1"/>
                </a:solidFill>
                <a:effectLst/>
                <a:latin typeface="+mn-lt"/>
                <a:ea typeface="+mn-ea"/>
                <a:cs typeface="+mn-cs"/>
              </a:rPr>
              <a:t>poor communication</a:t>
            </a:r>
            <a:r>
              <a:rPr lang="en-GB" sz="1200" kern="1200" dirty="0">
                <a:solidFill>
                  <a:schemeClr val="tx1"/>
                </a:solidFill>
                <a:effectLst/>
                <a:latin typeface="+mn-lt"/>
                <a:ea typeface="+mn-ea"/>
                <a:cs typeface="+mn-cs"/>
              </a:rPr>
              <a:t> between the consultant, intensive care staff, and Martha’s parents (BBC, 2023).</a:t>
            </a:r>
            <a:r>
              <a:rPr lang="en-GB" sz="1200" b="1"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The consultant’s failure to visit Martha in person delayed critical intervention, worsening her condition.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Systemic Lesson – From Tragedy to Reform </a:t>
            </a:r>
            <a:r>
              <a:rPr lang="en-GB" sz="1200" kern="1200" dirty="0">
                <a:solidFill>
                  <a:schemeClr val="tx1"/>
                </a:solidFill>
                <a:effectLst/>
                <a:latin typeface="+mn-lt"/>
                <a:ea typeface="+mn-ea"/>
                <a:cs typeface="+mn-cs"/>
              </a:rPr>
              <a:t>These combined failures — recognition, escalation, leadership, and communication — created </a:t>
            </a:r>
            <a:r>
              <a:rPr lang="en-GB" sz="1200" i="1" kern="1200" dirty="0">
                <a:solidFill>
                  <a:schemeClr val="tx1"/>
                </a:solidFill>
                <a:effectLst/>
                <a:latin typeface="+mn-lt"/>
                <a:ea typeface="+mn-ea"/>
                <a:cs typeface="+mn-cs"/>
              </a:rPr>
              <a:t>aligned “holes” in the system</a:t>
            </a:r>
            <a:r>
              <a:rPr lang="en-GB" sz="1200" kern="1200" dirty="0">
                <a:solidFill>
                  <a:schemeClr val="tx1"/>
                </a:solidFill>
                <a:effectLst/>
                <a:latin typeface="+mn-lt"/>
                <a:ea typeface="+mn-ea"/>
                <a:cs typeface="+mn-cs"/>
              </a:rPr>
              <a:t>, as seen in the Swiss Cheese Model. </a:t>
            </a:r>
            <a:r>
              <a:rPr lang="en-GB" sz="1200" i="1" kern="1200" dirty="0">
                <a:solidFill>
                  <a:schemeClr val="tx1"/>
                </a:solidFill>
                <a:effectLst/>
                <a:latin typeface="+mn-lt"/>
                <a:ea typeface="+mn-ea"/>
                <a:cs typeface="+mn-cs"/>
              </a:rPr>
              <a:t>The introduction of Martha’s Rule now aims to close these gaps by empowering families and staff to trigger independent clinical reviews.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6EDED21-B9A4-4FF1-B643-9F9E34D6D802}" type="slidenum">
              <a:rPr lang="en-GB" smtClean="0"/>
              <a:t>5</a:t>
            </a:fld>
            <a:endParaRPr lang="en-GB"/>
          </a:p>
        </p:txBody>
      </p:sp>
    </p:spTree>
    <p:extLst>
      <p:ext uri="{BB962C8B-B14F-4D97-AF65-F5344CB8AC3E}">
        <p14:creationId xmlns:p14="http://schemas.microsoft.com/office/powerpoint/2010/main" val="3216317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Mapping to the Martha Mills Case (</a:t>
            </a:r>
            <a:r>
              <a:rPr lang="en-GB" sz="1200" b="1" kern="1200" dirty="0">
                <a:solidFill>
                  <a:schemeClr val="tx1"/>
                </a:solidFill>
                <a:effectLst/>
                <a:latin typeface="+mn-lt"/>
                <a:ea typeface="+mn-ea"/>
                <a:cs typeface="+mn-cs"/>
              </a:rPr>
              <a:t>Risk Alignment) Using this risk analysis</a:t>
            </a:r>
            <a:r>
              <a:rPr lang="en-GB" sz="1200" kern="1200" dirty="0">
                <a:solidFill>
                  <a:schemeClr val="tx1"/>
                </a:solidFill>
                <a:effectLst/>
                <a:latin typeface="+mn-lt"/>
                <a:ea typeface="+mn-ea"/>
                <a:cs typeface="+mn-cs"/>
              </a:rPr>
              <a:t>, here’s how in Martha Mills’ scenario the holes could align to produce the tragic outcome:</a:t>
            </a:r>
          </a:p>
          <a:p>
            <a:pPr lvl="0"/>
            <a:r>
              <a:rPr lang="en-GB" sz="1200" b="1" kern="1200" dirty="0">
                <a:solidFill>
                  <a:schemeClr val="tx1"/>
                </a:solidFill>
                <a:effectLst/>
                <a:latin typeface="+mn-lt"/>
                <a:ea typeface="+mn-ea"/>
                <a:cs typeface="+mn-cs"/>
              </a:rPr>
              <a:t>Family / Patient Soft-sign detection weak (slice 1)</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Martha’s family repeatedly raised concerns. But if there was no structured wellness check mechanism, soft signs (fever, rash, feeling unwell) would not be systematically captured or escalated.</a:t>
            </a:r>
          </a:p>
          <a:p>
            <a:pPr lvl="0"/>
            <a:r>
              <a:rPr lang="en-GB" sz="1200" b="1" kern="1200" dirty="0">
                <a:solidFill>
                  <a:schemeClr val="tx1"/>
                </a:solidFill>
                <a:effectLst/>
                <a:latin typeface="+mn-lt"/>
                <a:ea typeface="+mn-ea"/>
                <a:cs typeface="+mn-cs"/>
              </a:rPr>
              <a:t>Family escalation path unavailable or unknown (slice 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Martha’s family lacked a formal route, so their concerns remained informal and easily dismissed.</a:t>
            </a:r>
          </a:p>
          <a:p>
            <a:pPr lvl="0"/>
            <a:r>
              <a:rPr lang="en-GB" sz="1200" b="1" kern="1200" dirty="0">
                <a:solidFill>
                  <a:schemeClr val="tx1"/>
                </a:solidFill>
                <a:effectLst/>
                <a:latin typeface="+mn-lt"/>
                <a:ea typeface="+mn-ea"/>
                <a:cs typeface="+mn-cs"/>
              </a:rPr>
              <a:t>Poor awareness / communication (slice 4)</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escalation service may not have been visible enough; families would not know when or how to use it.</a:t>
            </a:r>
          </a:p>
          <a:p>
            <a:pPr lvl="0"/>
            <a:r>
              <a:rPr lang="en-GB" sz="1200" b="1" kern="1200" dirty="0">
                <a:solidFill>
                  <a:schemeClr val="tx1"/>
                </a:solidFill>
                <a:effectLst/>
                <a:latin typeface="+mn-lt"/>
                <a:ea typeface="+mn-ea"/>
                <a:cs typeface="+mn-cs"/>
              </a:rPr>
              <a:t>Call handling / triage delays (slice 5)</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escalation had been attempted, it might have encountered delays, been misrouted, or deprioritised — especially if many non-urgent calls were also occurring. Decision-makers might lean toward “watch and wait” rather than aggressive intervention (e.g. PICU transfer) in borderline cases, especially under resource constraints. Because holes in multiple adjacent slices aligned, the system allowed deterioration to proceed unchecked — exactly what happened with Martha.</a:t>
            </a:r>
          </a:p>
          <a:p>
            <a:endParaRPr lang="en-GB" dirty="0"/>
          </a:p>
        </p:txBody>
      </p:sp>
      <p:sp>
        <p:nvSpPr>
          <p:cNvPr id="4" name="Slide Number Placeholder 3"/>
          <p:cNvSpPr>
            <a:spLocks noGrp="1"/>
          </p:cNvSpPr>
          <p:nvPr>
            <p:ph type="sldNum" sz="quarter" idx="5"/>
          </p:nvPr>
        </p:nvSpPr>
        <p:spPr/>
        <p:txBody>
          <a:bodyPr/>
          <a:lstStyle/>
          <a:p>
            <a:fld id="{E6EDED21-B9A4-4FF1-B643-9F9E34D6D802}" type="slidenum">
              <a:rPr lang="en-GB" smtClean="0"/>
              <a:t>6</a:t>
            </a:fld>
            <a:endParaRPr lang="en-GB"/>
          </a:p>
        </p:txBody>
      </p:sp>
    </p:spTree>
    <p:extLst>
      <p:ext uri="{BB962C8B-B14F-4D97-AF65-F5344CB8AC3E}">
        <p14:creationId xmlns:p14="http://schemas.microsoft.com/office/powerpoint/2010/main" val="446950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week 3 lecture</a:t>
            </a:r>
            <a:r>
              <a:rPr lang="en-US" sz="1200" kern="1200" dirty="0">
                <a:solidFill>
                  <a:schemeClr val="tx1"/>
                </a:solidFill>
                <a:effectLst/>
                <a:latin typeface="+mn-lt"/>
                <a:ea typeface="+mn-ea"/>
                <a:cs typeface="+mn-cs"/>
              </a:rPr>
              <a:t> </a:t>
            </a:r>
            <a:r>
              <a:rPr lang="en-GB" sz="1200" b="1" i="1" kern="1200" dirty="0">
                <a:solidFill>
                  <a:schemeClr val="tx1"/>
                </a:solidFill>
                <a:effectLst/>
                <a:latin typeface="+mn-lt"/>
                <a:ea typeface="+mn-ea"/>
                <a:cs typeface="+mn-cs"/>
              </a:rPr>
              <a:t>System Re-engineering</a:t>
            </a:r>
            <a:r>
              <a:rPr lang="en-GB" sz="1200"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Dr Fahad Khan)</a:t>
            </a:r>
            <a:r>
              <a:rPr lang="en-US" sz="1200" kern="1200" dirty="0">
                <a:solidFill>
                  <a:schemeClr val="tx1"/>
                </a:solidFill>
                <a:effectLst/>
                <a:latin typeface="+mn-lt"/>
                <a:ea typeface="+mn-ea"/>
                <a:cs typeface="+mn-cs"/>
              </a:rPr>
              <a:t> explained Swiss Cheese Model of Safety illustrates that errors occur when a number of potential areas that can fail within a system align in a way that allows the failure through an entire process. Sort of like the holes in a block of Swiss cheese.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Swiss Cheese Model</a:t>
            </a:r>
            <a:r>
              <a:rPr lang="en-GB" sz="1200" kern="1200" dirty="0">
                <a:solidFill>
                  <a:schemeClr val="tx1"/>
                </a:solidFill>
                <a:effectLst/>
                <a:latin typeface="+mn-lt"/>
                <a:ea typeface="+mn-ea"/>
                <a:cs typeface="+mn-cs"/>
              </a:rPr>
              <a:t> explains how multiple layers of defence — such as clinical protocols, staff training, and escalation systems — each have “holes” or weaknesses. In Martha’s case, these holes aligned: missed sepsis indicators, poor communication, and lack of escalation channels. The absence of a family-led review mechanism allowed deterioration to go unnoticed until it was too late. </a:t>
            </a:r>
            <a:r>
              <a:rPr lang="en-GB" sz="1200" b="1" kern="1200" dirty="0">
                <a:solidFill>
                  <a:schemeClr val="tx1"/>
                </a:solidFill>
                <a:effectLst/>
                <a:latin typeface="+mn-lt"/>
                <a:ea typeface="+mn-ea"/>
                <a:cs typeface="+mn-cs"/>
              </a:rPr>
              <a:t>Martha’s Rule</a:t>
            </a:r>
            <a:r>
              <a:rPr lang="en-GB" sz="1200" kern="1200" dirty="0">
                <a:solidFill>
                  <a:schemeClr val="tx1"/>
                </a:solidFill>
                <a:effectLst/>
                <a:latin typeface="+mn-lt"/>
                <a:ea typeface="+mn-ea"/>
                <a:cs typeface="+mn-cs"/>
              </a:rPr>
              <a:t> adds an extra safety layer — allowing families and staff to directly trigger a second review — closing one of those critical gaps.</a:t>
            </a:r>
          </a:p>
          <a:p>
            <a:endParaRPr lang="en-GB" dirty="0"/>
          </a:p>
        </p:txBody>
      </p:sp>
      <p:sp>
        <p:nvSpPr>
          <p:cNvPr id="4" name="Slide Number Placeholder 3"/>
          <p:cNvSpPr>
            <a:spLocks noGrp="1"/>
          </p:cNvSpPr>
          <p:nvPr>
            <p:ph type="sldNum" sz="quarter" idx="5"/>
          </p:nvPr>
        </p:nvSpPr>
        <p:spPr/>
        <p:txBody>
          <a:bodyPr/>
          <a:lstStyle/>
          <a:p>
            <a:fld id="{E6EDED21-B9A4-4FF1-B643-9F9E34D6D802}" type="slidenum">
              <a:rPr lang="en-GB" smtClean="0"/>
              <a:t>7</a:t>
            </a:fld>
            <a:endParaRPr lang="en-GB"/>
          </a:p>
        </p:txBody>
      </p:sp>
    </p:spTree>
    <p:extLst>
      <p:ext uri="{BB962C8B-B14F-4D97-AF65-F5344CB8AC3E}">
        <p14:creationId xmlns:p14="http://schemas.microsoft.com/office/powerpoint/2010/main" val="2538954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Benchmarking as define in Week 2 lecture is a tool for understanding, measuring, and enhancing quality across various aspects of care. This table presents benchmarking data comparing hospital performance before and after the implementation of Martha’s Rule, based on </a:t>
            </a:r>
            <a:r>
              <a:rPr lang="en-GB" sz="1200" b="1" kern="1200" dirty="0">
                <a:solidFill>
                  <a:schemeClr val="tx1"/>
                </a:solidFill>
                <a:effectLst/>
                <a:latin typeface="+mn-lt"/>
                <a:ea typeface="+mn-ea"/>
                <a:cs typeface="+mn-cs"/>
              </a:rPr>
              <a:t>NHS England’s July 2025 statistics. </a:t>
            </a:r>
            <a:r>
              <a:rPr lang="en-GB" sz="1200" kern="1200" dirty="0">
                <a:solidFill>
                  <a:schemeClr val="tx1"/>
                </a:solidFill>
                <a:effectLst/>
                <a:latin typeface="+mn-lt"/>
                <a:ea typeface="+mn-ea"/>
                <a:cs typeface="+mn-cs"/>
              </a:rPr>
              <a:t>The data highlights how introducing a formal family escalation system and independent clinical review process has improved early recognition and response to patient deterioration.</a:t>
            </a:r>
          </a:p>
          <a:p>
            <a:pPr lvl="0"/>
            <a:r>
              <a:rPr lang="en-GB" sz="1200" b="1" kern="1200" dirty="0">
                <a:solidFill>
                  <a:schemeClr val="tx1"/>
                </a:solidFill>
                <a:effectLst/>
                <a:latin typeface="+mn-lt"/>
                <a:ea typeface="+mn-ea"/>
                <a:cs typeface="+mn-cs"/>
              </a:rPr>
              <a:t>Average Response Time Before Martha’s Rule</a:t>
            </a:r>
            <a:r>
              <a:rPr lang="en-GB" sz="1200" kern="1200" dirty="0">
                <a:solidFill>
                  <a:schemeClr val="tx1"/>
                </a:solidFill>
                <a:effectLst/>
                <a:latin typeface="+mn-lt"/>
                <a:ea typeface="+mn-ea"/>
                <a:cs typeface="+mn-cs"/>
              </a:rPr>
              <a:t>, deterioration recognition often took 3–5 hours, mainly due to communication gaps and hierarchical delays.</a:t>
            </a:r>
          </a:p>
          <a:p>
            <a:r>
              <a:rPr lang="en-GB" sz="1200" kern="1200" dirty="0">
                <a:solidFill>
                  <a:schemeClr val="tx1"/>
                </a:solidFill>
                <a:effectLst/>
                <a:latin typeface="+mn-lt"/>
                <a:ea typeface="+mn-ea"/>
                <a:cs typeface="+mn-cs"/>
              </a:rPr>
              <a:t>After implementation, this has improved to 45–60 minutes, showing how direct escalation routes empower families and frontline staff to trigger rapid reviews. This faster recognition has prevented several near-miss events and reduced delays in ICU transfers.</a:t>
            </a:r>
          </a:p>
          <a:p>
            <a:pPr lvl="0"/>
            <a:r>
              <a:rPr lang="en-GB" sz="1200" b="1" kern="1200" dirty="0">
                <a:solidFill>
                  <a:schemeClr val="tx1"/>
                </a:solidFill>
                <a:effectLst/>
                <a:latin typeface="+mn-lt"/>
                <a:ea typeface="+mn-ea"/>
                <a:cs typeface="+mn-cs"/>
              </a:rPr>
              <a:t>Family and Carer Escalation Previously, fewer than 20% of family concerns were acted upon or even documented.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 Martha’s Rule, 72% of escalation calls now come directly from families or carers, reflecting a significant cultural shift where the patient voice is formally embedded in safety systems. Families are now recognised as active partners in care, not passive observers.</a:t>
            </a:r>
          </a:p>
          <a:p>
            <a:pPr lvl="0"/>
            <a:r>
              <a:rPr lang="en-GB" sz="1200" b="1" kern="1200" dirty="0">
                <a:solidFill>
                  <a:schemeClr val="tx1"/>
                </a:solidFill>
                <a:effectLst/>
                <a:latin typeface="+mn-lt"/>
                <a:ea typeface="+mn-ea"/>
                <a:cs typeface="+mn-cs"/>
              </a:rPr>
              <a:t>Detection of Acute Deterioration Around 41% of all escalation calls are now related to acute deterioration cases.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shows that staff and families can detect issues earlier, aligning with the aim of the programme to avoid preventable harm through rapid escalation. It also demonstrates better awareness and training among hospital teams.</a:t>
            </a:r>
          </a:p>
          <a:p>
            <a:pPr lvl="0"/>
            <a:r>
              <a:rPr lang="en-GB" sz="1200" b="1" kern="1200" dirty="0">
                <a:solidFill>
                  <a:schemeClr val="tx1"/>
                </a:solidFill>
                <a:effectLst/>
                <a:latin typeface="+mn-lt"/>
                <a:ea typeface="+mn-ea"/>
                <a:cs typeface="+mn-cs"/>
              </a:rPr>
              <a:t>Transfer to Higher Care Previously, only around 55–60% of deteriorating patients were escalated to ICU or HDU when required.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Now, 12% of total calls have resulted in higher-level transfers — a healthy indicator showing that early reviews often stabilise patients before ICU admission becomes necessary. This reflects more proactive intervention and resource efficiency.</a:t>
            </a:r>
          </a:p>
          <a:p>
            <a:pPr lvl="0"/>
            <a:r>
              <a:rPr lang="en-GB" sz="1200" b="1" kern="1200" dirty="0">
                <a:solidFill>
                  <a:schemeClr val="tx1"/>
                </a:solidFill>
                <a:effectLst/>
                <a:latin typeface="+mn-lt"/>
                <a:ea typeface="+mn-ea"/>
                <a:cs typeface="+mn-cs"/>
              </a:rPr>
              <a:t>Treatment Changes and Data Quality</a:t>
            </a:r>
            <a:r>
              <a:rPr lang="en-GB" sz="1200" kern="1200" dirty="0">
                <a:solidFill>
                  <a:schemeClr val="tx1"/>
                </a:solidFill>
                <a:effectLst/>
                <a:latin typeface="+mn-lt"/>
                <a:ea typeface="+mn-ea"/>
                <a:cs typeface="+mn-cs"/>
              </a:rPr>
              <a:t> 35% of escalations led to a change in treatment plan, confirming that the reviews are clinically meaningful and not just procedural.</a:t>
            </a:r>
          </a:p>
          <a:p>
            <a:r>
              <a:rPr lang="en-GB" sz="1200" kern="1200" dirty="0">
                <a:solidFill>
                  <a:schemeClr val="tx1"/>
                </a:solidFill>
                <a:effectLst/>
                <a:latin typeface="+mn-lt"/>
                <a:ea typeface="+mn-ea"/>
                <a:cs typeface="+mn-cs"/>
              </a:rPr>
              <a:t>Before Martha’s Rule: Martha’s family repeatedly voiced concerns about her sepsis symptoms, but clinicians failed to escalate. There was no structured escalation route, poor multidisciplinary communication, and delayed transfer to intensive care, ultimately leading to her death. After Implementation (2024–2025): NHS trusts using Martha’s Rule show rapid recognition of deterioration, formal family escalation channels, and independent review teams responding within hours. Benchmark data show that over 70 % of alerts now come from families, proving cultural and procedural change.</a:t>
            </a:r>
          </a:p>
          <a:p>
            <a:endParaRPr lang="en-GB" dirty="0"/>
          </a:p>
        </p:txBody>
      </p:sp>
      <p:sp>
        <p:nvSpPr>
          <p:cNvPr id="4" name="Slide Number Placeholder 3"/>
          <p:cNvSpPr>
            <a:spLocks noGrp="1"/>
          </p:cNvSpPr>
          <p:nvPr>
            <p:ph type="sldNum" sz="quarter" idx="5"/>
          </p:nvPr>
        </p:nvSpPr>
        <p:spPr/>
        <p:txBody>
          <a:bodyPr/>
          <a:lstStyle/>
          <a:p>
            <a:fld id="{E6EDED21-B9A4-4FF1-B643-9F9E34D6D802}" type="slidenum">
              <a:rPr lang="en-GB" smtClean="0"/>
              <a:t>8</a:t>
            </a:fld>
            <a:endParaRPr lang="en-GB"/>
          </a:p>
        </p:txBody>
      </p:sp>
    </p:spTree>
    <p:extLst>
      <p:ext uri="{BB962C8B-B14F-4D97-AF65-F5344CB8AC3E}">
        <p14:creationId xmlns:p14="http://schemas.microsoft.com/office/powerpoint/2010/main" val="2094501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Overview of the Report Structure:</a:t>
            </a:r>
          </a:p>
          <a:p>
            <a:r>
              <a:rPr lang="en-US" b="1" dirty="0"/>
              <a:t>Introduction:</a:t>
            </a:r>
            <a:br>
              <a:rPr lang="en-US" dirty="0"/>
            </a:br>
            <a:r>
              <a:rPr lang="en-US" dirty="0"/>
              <a:t>Introduction to the Martha Mills case, highlighting the failure to escalate care and the resulting development of </a:t>
            </a:r>
            <a:r>
              <a:rPr lang="en-US" i="1" dirty="0"/>
              <a:t>Martha’s Rule</a:t>
            </a:r>
            <a:r>
              <a:rPr lang="en-US" dirty="0"/>
              <a:t> as a national patient safety initiative.</a:t>
            </a:r>
          </a:p>
          <a:p>
            <a:r>
              <a:rPr lang="en-US" b="1" dirty="0"/>
              <a:t>Root Cause Analysis:</a:t>
            </a:r>
            <a:br>
              <a:rPr lang="en-US" dirty="0"/>
            </a:br>
            <a:r>
              <a:rPr lang="en-US" dirty="0"/>
              <a:t>Examination of systemic failings in escalation protocols, clinical judgement, and communication breakdowns using the </a:t>
            </a:r>
            <a:r>
              <a:rPr lang="en-US" b="1" dirty="0"/>
              <a:t>Fishbone and 5 Whys</a:t>
            </a:r>
            <a:r>
              <a:rPr lang="en-US" dirty="0"/>
              <a:t> to illustrate failure.</a:t>
            </a:r>
          </a:p>
          <a:p>
            <a:r>
              <a:rPr lang="en-US" b="1" dirty="0"/>
              <a:t>Quality Assurance and Improvement:</a:t>
            </a:r>
            <a:br>
              <a:rPr lang="en-US" dirty="0"/>
            </a:br>
            <a:r>
              <a:rPr lang="en-US" dirty="0"/>
              <a:t>Application of </a:t>
            </a:r>
            <a:r>
              <a:rPr lang="en-US" b="1" dirty="0"/>
              <a:t>Lohr and Brook’s (2011)</a:t>
            </a:r>
            <a:r>
              <a:rPr lang="en-US" dirty="0"/>
              <a:t> and </a:t>
            </a:r>
            <a:r>
              <a:rPr lang="en-US" b="1" dirty="0" err="1"/>
              <a:t>Batalden</a:t>
            </a:r>
            <a:r>
              <a:rPr lang="en-US" b="1" dirty="0"/>
              <a:t> and Davidoff’s (2007)</a:t>
            </a:r>
            <a:r>
              <a:rPr lang="en-US" dirty="0"/>
              <a:t> theories to demonstrate how gaps in quality assurance and lack of continuous quality improvement contributed to the tragedy.</a:t>
            </a:r>
          </a:p>
          <a:p>
            <a:r>
              <a:rPr lang="en-US" b="1" dirty="0"/>
              <a:t>Analysis of Failures:</a:t>
            </a:r>
            <a:br>
              <a:rPr lang="en-US" dirty="0"/>
            </a:br>
            <a:r>
              <a:rPr lang="en-US" dirty="0"/>
              <a:t>Discussion of poor recognition of deterioration, ineffective family engagement, and leadership shortcomings that prevented timely intervention.</a:t>
            </a:r>
          </a:p>
          <a:p>
            <a:r>
              <a:rPr lang="en-US" b="1" dirty="0"/>
              <a:t>Policy Context:</a:t>
            </a:r>
            <a:br>
              <a:rPr lang="en-US" dirty="0"/>
            </a:br>
            <a:r>
              <a:rPr lang="en-US" dirty="0"/>
              <a:t>Review of the </a:t>
            </a:r>
            <a:r>
              <a:rPr lang="en-US" b="1" dirty="0"/>
              <a:t>NHS response</a:t>
            </a:r>
            <a:r>
              <a:rPr lang="en-US" dirty="0"/>
              <a:t>—the introduction of </a:t>
            </a:r>
            <a:r>
              <a:rPr lang="en-US" i="1" dirty="0"/>
              <a:t>Martha’s Rule</a:t>
            </a:r>
            <a:r>
              <a:rPr lang="en-US" dirty="0"/>
              <a:t>—and its implications for strengthening patient safety, escalation systems, and staff accountability across the healthcare system.</a:t>
            </a:r>
          </a:p>
          <a:p>
            <a:r>
              <a:rPr lang="en-US" b="1" dirty="0"/>
              <a:t>Conclusion:</a:t>
            </a:r>
            <a:br>
              <a:rPr lang="en-US" dirty="0"/>
            </a:br>
            <a:r>
              <a:rPr lang="en-US" dirty="0"/>
              <a:t>Reflection on how </a:t>
            </a:r>
            <a:r>
              <a:rPr lang="en-US" i="1" dirty="0"/>
              <a:t>Martha’s Rule</a:t>
            </a:r>
            <a:r>
              <a:rPr lang="en-US" dirty="0"/>
              <a:t> redefines quality assurance and improvement by promoting collaboration, transparency, and patient involvement to prevent similar incidents in the future.</a:t>
            </a:r>
          </a:p>
          <a:p>
            <a:endParaRPr lang="en-GB" dirty="0"/>
          </a:p>
        </p:txBody>
      </p:sp>
      <p:sp>
        <p:nvSpPr>
          <p:cNvPr id="4" name="Slide Number Placeholder 3"/>
          <p:cNvSpPr>
            <a:spLocks noGrp="1"/>
          </p:cNvSpPr>
          <p:nvPr>
            <p:ph type="sldNum" sz="quarter" idx="5"/>
          </p:nvPr>
        </p:nvSpPr>
        <p:spPr/>
        <p:txBody>
          <a:bodyPr/>
          <a:lstStyle/>
          <a:p>
            <a:fld id="{E6EDED21-B9A4-4FF1-B643-9F9E34D6D802}" type="slidenum">
              <a:rPr lang="en-GB" smtClean="0"/>
              <a:t>10</a:t>
            </a:fld>
            <a:endParaRPr lang="en-GB"/>
          </a:p>
        </p:txBody>
      </p:sp>
    </p:spTree>
    <p:extLst>
      <p:ext uri="{BB962C8B-B14F-4D97-AF65-F5344CB8AC3E}">
        <p14:creationId xmlns:p14="http://schemas.microsoft.com/office/powerpoint/2010/main" val="978362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10/16/2025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statistics/statistical-work-areas/marthas-rule/marthas-rule-2025-26/marthas-rule-programme-july-2025/"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judiciary.uk/wp-content/uploads/2022/03/Martha-Mills-Prevention-of-future-deaths-report-2022-0063_Published.pdf" TargetMode="External"/><Relationship Id="rId3" Type="http://schemas.openxmlformats.org/officeDocument/2006/relationships/hyperlink" Target="https://www.bbc.com/news/health-66705490" TargetMode="External"/><Relationship Id="rId7" Type="http://schemas.openxmlformats.org/officeDocument/2006/relationships/hyperlink" Target="https://www.healthinnowest.net/2025/06/why-marthas-rule-matters/" TargetMode="External"/><Relationship Id="rId2" Type="http://schemas.openxmlformats.org/officeDocument/2006/relationships/hyperlink" Target="https://doi.org/10.1136/qshc.2006.022046" TargetMode="External"/><Relationship Id="rId1" Type="http://schemas.openxmlformats.org/officeDocument/2006/relationships/slideLayout" Target="../slideLayouts/slideLayout7.xml"/><Relationship Id="rId6" Type="http://schemas.openxmlformats.org/officeDocument/2006/relationships/hyperlink" Target="https://doi.org/10.1136/bmj.r1216" TargetMode="External"/><Relationship Id="rId5" Type="http://schemas.openxmlformats.org/officeDocument/2006/relationships/hyperlink" Target="https://doi.org/10.1001/amajethics.2020.773" TargetMode="External"/><Relationship Id="rId4" Type="http://schemas.openxmlformats.org/officeDocument/2006/relationships/hyperlink" Target="https://doi.org/10.1097/00001888-200308000-00003"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patient-safety/marthas-rule/" TargetMode="External"/><Relationship Id="rId13" Type="http://schemas.openxmlformats.org/officeDocument/2006/relationships/hyperlink" Target="https://www.mooneerams.com/blog/marthas-rule-what-it-means-for-clinical-negligence-claims/" TargetMode="External"/><Relationship Id="rId3" Type="http://schemas.openxmlformats.org/officeDocument/2006/relationships/hyperlink" Target="https://doi.org/10.3399/bjgp23X735381" TargetMode="External"/><Relationship Id="rId7" Type="http://schemas.openxmlformats.org/officeDocument/2006/relationships/hyperlink" Target="https://www.england.nhs.uk/patient-safety/managing-acute-physical-deterioration-through-the-prevention-identification-escalation-response-pier-approach/" TargetMode="External"/><Relationship Id="rId12" Type="http://schemas.openxmlformats.org/officeDocument/2006/relationships/hyperlink" Target="https://www.england.nhs.uk/statistics/statistical-work-areas/marthas-rule/marthas-rule-2025-26/marthas-rule-programme-july-2025/" TargetMode="External"/><Relationship Id="rId2" Type="http://schemas.openxmlformats.org/officeDocument/2006/relationships/hyperlink" Target="https://www.healthinnowest.net/our-work/improving-patient-safety/the-deteriorating-patient/managing-deterioration-and-marthas-rule/" TargetMode="External"/><Relationship Id="rId1" Type="http://schemas.openxmlformats.org/officeDocument/2006/relationships/slideLayout" Target="../slideLayouts/slideLayout7.xml"/><Relationship Id="rId6" Type="http://schemas.openxmlformats.org/officeDocument/2006/relationships/hyperlink" Target="https://nap.nationalacademies.org/catalog/21794/improving-diagnosis-in-health-care" TargetMode="External"/><Relationship Id="rId11" Type="http://schemas.openxmlformats.org/officeDocument/2006/relationships/hyperlink" Target="https://www.bbc.com/news/articles/cn9jnwvgenjo" TargetMode="External"/><Relationship Id="rId5" Type="http://schemas.openxmlformats.org/officeDocument/2006/relationships/hyperlink" Target="https://www.theguardian.com/lifeandstyle/2022/sep/03/13-year-old-daughter-dead-in-five-weeks-hospital-mistakes" TargetMode="External"/><Relationship Id="rId10" Type="http://schemas.openxmlformats.org/officeDocument/2006/relationships/hyperlink" Target="https://healthcaretoday.com/article/marthas-rule-extended" TargetMode="External"/><Relationship Id="rId4" Type="http://schemas.openxmlformats.org/officeDocument/2006/relationships/hyperlink" Target="https://doi.org/10.1177/000276484027005004" TargetMode="External"/><Relationship Id="rId9" Type="http://schemas.openxmlformats.org/officeDocument/2006/relationships/hyperlink" Target="https://www.rcemlearning.co.uk/modules/an-introduction-to-human-factors-and-patient-safety/lessons/section-1-clinical-error/topic/swiss-cheese-model/" TargetMode="External"/><Relationship Id="rId14" Type="http://schemas.openxmlformats.org/officeDocument/2006/relationships/hyperlink" Target="https://www.who.int/publications/i/item/97892415116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8287996" cy="238611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 y="0"/>
            <a:ext cx="12172958" cy="2386113"/>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172948" y="-1"/>
            <a:ext cx="6115047" cy="238611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25" y="-1"/>
            <a:ext cx="17598969" cy="2396149"/>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5115FBB-F9BC-FEAB-D7B0-59D7151D3071}"/>
              </a:ext>
            </a:extLst>
          </p:cNvPr>
          <p:cNvSpPr txBox="1"/>
          <p:nvPr/>
        </p:nvSpPr>
        <p:spPr>
          <a:xfrm>
            <a:off x="533400" y="2396148"/>
            <a:ext cx="16916400" cy="7281251"/>
          </a:xfrm>
          <a:prstGeom prst="rect">
            <a:avLst/>
          </a:prstGeom>
        </p:spPr>
        <p:txBody>
          <a:bodyPr vert="horz" lIns="91440" tIns="45720" rIns="91440" bIns="45720" rtlCol="0" anchor="ctr">
            <a:normAutofit/>
          </a:bodyPr>
          <a:lstStyle/>
          <a:p>
            <a:pPr marR="0" lvl="0" fontAlgn="auto">
              <a:lnSpc>
                <a:spcPct val="90000"/>
              </a:lnSpc>
              <a:spcBef>
                <a:spcPts val="0"/>
              </a:spcBef>
              <a:spcAft>
                <a:spcPts val="600"/>
              </a:spcAft>
              <a:buClrTx/>
              <a:buSzTx/>
              <a:tabLst/>
              <a:defRPr/>
            </a:pP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Student Name: </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Donna Olivia shilunga</a:t>
            </a:r>
            <a:b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b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Student Number: </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2129251</a:t>
            </a:r>
            <a:b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br>
            <a:r>
              <a:rPr kumimoji="0" lang="en-US" sz="3200" b="1" i="0" u="none" strike="noStrike" cap="none" spc="0" normalizeH="0" baseline="0" noProof="0" dirty="0" err="1">
                <a:ln w="3175" cmpd="sng">
                  <a:noFill/>
                </a:ln>
                <a:effectLst/>
                <a:uLnTx/>
                <a:uFillTx/>
                <a:latin typeface="Arial" panose="020B0604020202020204" pitchFamily="34" charset="0"/>
                <a:cs typeface="Arial" panose="020B0604020202020204" pitchFamily="34" charset="0"/>
              </a:rPr>
              <a:t>Programme</a:t>
            </a: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 </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MSc Public health and social care in Practice</a:t>
            </a:r>
            <a:b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b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Module: </a:t>
            </a:r>
            <a:r>
              <a:rPr lang="en-US" sz="3200" dirty="0">
                <a:ln w="3175" cmpd="sng">
                  <a:noFill/>
                </a:ln>
                <a:latin typeface="Arial" panose="020B0604020202020204" pitchFamily="34" charset="0"/>
                <a:cs typeface="Arial" panose="020B0604020202020204" pitchFamily="34" charset="0"/>
              </a:rPr>
              <a:t>Quality Assurance and Service Improvement</a:t>
            </a:r>
            <a:b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b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Module Code: </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LCHS7006</a:t>
            </a:r>
            <a:b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b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Lecture: </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Dr Fahad Khan</a:t>
            </a:r>
            <a:b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br>
            <a:r>
              <a:rPr kumimoji="0" lang="en-US" sz="3200" b="1" i="0" u="none" strike="noStrike" cap="none" spc="0" normalizeH="0" baseline="0" noProof="0" dirty="0">
                <a:ln w="3175" cmpd="sng">
                  <a:noFill/>
                </a:ln>
                <a:effectLst/>
                <a:uLnTx/>
                <a:uFillTx/>
                <a:latin typeface="Arial" panose="020B0604020202020204" pitchFamily="34" charset="0"/>
                <a:cs typeface="Arial" panose="020B0604020202020204" pitchFamily="34" charset="0"/>
              </a:rPr>
              <a:t>Assignment Title: </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Component 1 </a:t>
            </a:r>
            <a:r>
              <a:rPr lang="en-US" sz="3200" dirty="0">
                <a:ln w="3175" cmpd="sng">
                  <a:noFill/>
                </a:ln>
                <a:latin typeface="Arial" panose="020B0604020202020204" pitchFamily="34" charset="0"/>
                <a:cs typeface="Arial" panose="020B0604020202020204" pitchFamily="34" charset="0"/>
              </a:rPr>
              <a:t>Individual</a:t>
            </a:r>
            <a:r>
              <a:rPr kumimoji="0" lang="en-US" sz="3200" b="0" i="0" u="none" strike="noStrike" cap="none" spc="0" normalizeH="0" baseline="0" noProof="0" dirty="0">
                <a:ln w="3175" cmpd="sng">
                  <a:noFill/>
                </a:ln>
                <a:effectLst/>
                <a:uLnTx/>
                <a:uFillTx/>
                <a:latin typeface="Arial" panose="020B0604020202020204" pitchFamily="34" charset="0"/>
                <a:cs typeface="Arial" panose="020B0604020202020204" pitchFamily="34" charset="0"/>
              </a:rPr>
              <a:t> presentation</a:t>
            </a:r>
            <a:endParaRPr kumimoji="0" lang="en-US" sz="3200" b="0" i="0" u="none" strike="noStrike"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3054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886" y="-16329"/>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solidFill>
            <a:schemeClr val="accent1">
              <a:lumMod val="60000"/>
              <a:lumOff val="40000"/>
            </a:schemeClr>
          </a:solidFill>
        </p:spPr>
        <p:txBody>
          <a:bodyPr/>
          <a:lstStyle/>
          <a:p>
            <a:endParaRPr lang="en-GB" dirty="0"/>
          </a:p>
        </p:txBody>
      </p:sp>
      <p:sp>
        <p:nvSpPr>
          <p:cNvPr id="4" name="Freeform 4"/>
          <p:cNvSpPr/>
          <p:nvPr/>
        </p:nvSpPr>
        <p:spPr>
          <a:xfrm flipH="1">
            <a:off x="10820399" y="-24246"/>
            <a:ext cx="7456712" cy="10314709"/>
          </a:xfrm>
          <a:custGeom>
            <a:avLst/>
            <a:gdLst/>
            <a:ahLst/>
            <a:cxnLst/>
            <a:rect l="l" t="t" r="r" b="b"/>
            <a:pathLst>
              <a:path w="6873330" h="10287000">
                <a:moveTo>
                  <a:pt x="6873330" y="0"/>
                </a:moveTo>
                <a:lnTo>
                  <a:pt x="0" y="0"/>
                </a:lnTo>
                <a:lnTo>
                  <a:pt x="0" y="10287000"/>
                </a:lnTo>
                <a:lnTo>
                  <a:pt x="6873330" y="10287000"/>
                </a:lnTo>
                <a:lnTo>
                  <a:pt x="6873330" y="0"/>
                </a:lnTo>
                <a:close/>
              </a:path>
            </a:pathLst>
          </a:custGeom>
          <a:blipFill>
            <a:blip r:embed="rId2"/>
            <a:stretch>
              <a:fillRect l="-15959" t="-16291"/>
            </a:stretch>
          </a:blipFill>
        </p:spPr>
        <p:txBody>
          <a:bodyPr/>
          <a:lstStyle/>
          <a:p>
            <a:endParaRPr lang="en-GB"/>
          </a:p>
        </p:txBody>
      </p:sp>
      <p:sp>
        <p:nvSpPr>
          <p:cNvPr id="7" name="TextBox 7"/>
          <p:cNvSpPr txBox="1"/>
          <p:nvPr/>
        </p:nvSpPr>
        <p:spPr>
          <a:xfrm>
            <a:off x="10887" y="2719040"/>
            <a:ext cx="11342914" cy="677108"/>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 Martha Mills Case study 2021</a:t>
            </a:r>
            <a:endParaRPr lang="en-US" sz="4400" b="1" dirty="0">
              <a:solidFill>
                <a:srgbClr val="FFC436"/>
              </a:solidFill>
              <a:latin typeface="Arial" panose="020B0604020202020204" pitchFamily="34" charset="0"/>
              <a:ea typeface="Poppins Heavy"/>
              <a:cs typeface="Arial" panose="020B0604020202020204" pitchFamily="34" charset="0"/>
              <a:sym typeface="Poppins Heav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2" descr="Merope Mills Picture of Martha Mills">
            <a:extLst>
              <a:ext uri="{FF2B5EF4-FFF2-40B4-BE49-F238E27FC236}">
                <a16:creationId xmlns:a16="http://schemas.microsoft.com/office/drawing/2014/main" id="{16D5C58D-6C26-B4E6-2641-D7CC025AB15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1" name="Picture 10" descr="A child smiling at the camera&#10;&#10;AI-generated content may be incorrect.">
            <a:extLst>
              <a:ext uri="{FF2B5EF4-FFF2-40B4-BE49-F238E27FC236}">
                <a16:creationId xmlns:a16="http://schemas.microsoft.com/office/drawing/2014/main" id="{BBDFAB8E-F61D-B57E-62E7-CA2B31044AF7}"/>
              </a:ext>
            </a:extLst>
          </p:cNvPr>
          <p:cNvPicPr>
            <a:picLocks noChangeAspect="1"/>
          </p:cNvPicPr>
          <p:nvPr/>
        </p:nvPicPr>
        <p:blipFill>
          <a:blip r:embed="rId2"/>
          <a:srcRect l="28907" r="28906"/>
          <a:stretch>
            <a:fillRect/>
          </a:stretch>
        </p:blipFill>
        <p:spPr>
          <a:xfrm>
            <a:off x="13957468" y="1333500"/>
            <a:ext cx="3957436" cy="6267181"/>
          </a:xfrm>
          <a:prstGeom prst="rect">
            <a:avLst/>
          </a:prstGeom>
        </p:spPr>
      </p:pic>
      <p:sp>
        <p:nvSpPr>
          <p:cNvPr id="16" name="TextBox 15">
            <a:extLst>
              <a:ext uri="{FF2B5EF4-FFF2-40B4-BE49-F238E27FC236}">
                <a16:creationId xmlns:a16="http://schemas.microsoft.com/office/drawing/2014/main" id="{6C3969C1-DCE6-169C-FD57-EB3862F831BA}"/>
              </a:ext>
            </a:extLst>
          </p:cNvPr>
          <p:cNvSpPr txBox="1"/>
          <p:nvPr/>
        </p:nvSpPr>
        <p:spPr>
          <a:xfrm>
            <a:off x="16535400" y="7810500"/>
            <a:ext cx="1600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(BBC, 2023)</a:t>
            </a: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A701682-753F-9541-00C3-700A1CCB38C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FA307B3-90E6-98DD-8D53-3F42FB74E020}"/>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8">
            <a:extLst>
              <a:ext uri="{FF2B5EF4-FFF2-40B4-BE49-F238E27FC236}">
                <a16:creationId xmlns:a16="http://schemas.microsoft.com/office/drawing/2014/main" id="{D6B48AAF-F402-18EA-632F-574546763375}"/>
              </a:ext>
            </a:extLst>
          </p:cNvPr>
          <p:cNvSpPr txBox="1"/>
          <p:nvPr/>
        </p:nvSpPr>
        <p:spPr>
          <a:xfrm>
            <a:off x="373096" y="3453893"/>
            <a:ext cx="13415811" cy="6596678"/>
          </a:xfrm>
          <a:prstGeom prst="rect">
            <a:avLst/>
          </a:prstGeom>
        </p:spPr>
        <p:txBody>
          <a:bodyPr wrap="square" lIns="0" tIns="0" rIns="0" bIns="0" rtlCol="0" anchor="t">
            <a:spAutoFit/>
          </a:bodyPr>
          <a:lstStyle/>
          <a:p>
            <a:pPr algn="l">
              <a:lnSpc>
                <a:spcPct val="150000"/>
              </a:lnSpc>
            </a:pPr>
            <a:r>
              <a:rPr lang="en-US" sz="2400" b="1" dirty="0">
                <a:latin typeface="Arial" panose="020B0604020202020204" pitchFamily="34" charset="0"/>
                <a:ea typeface="Poppins Bold"/>
                <a:cs typeface="Arial" panose="020B0604020202020204" pitchFamily="34" charset="0"/>
                <a:sym typeface="Poppins Bold"/>
              </a:rPr>
              <a:t>Systematic Concerns:</a:t>
            </a:r>
          </a:p>
          <a:p>
            <a:pPr marL="342900" indent="-342900" algn="l">
              <a:lnSpc>
                <a:spcPct val="150000"/>
              </a:lnSpc>
              <a:buFont typeface="Arial" panose="020B0604020202020204" pitchFamily="34" charset="0"/>
              <a:buChar char="•"/>
            </a:pPr>
            <a:r>
              <a:rPr lang="en-US" dirty="0">
                <a:latin typeface="Arial" panose="020B0604020202020204" pitchFamily="34" charset="0"/>
                <a:ea typeface="Poppins Bold"/>
                <a:cs typeface="Arial" panose="020B0604020202020204" pitchFamily="34" charset="0"/>
                <a:sym typeface="Poppins Bold"/>
              </a:rPr>
              <a:t>The case revealed failure in governance, escalation protocols, and leadership accountability.</a:t>
            </a:r>
          </a:p>
          <a:p>
            <a:pPr marL="342900" indent="-342900" algn="l">
              <a:lnSpc>
                <a:spcPct val="150000"/>
              </a:lnSpc>
              <a:buFont typeface="Arial" panose="020B0604020202020204" pitchFamily="34" charset="0"/>
              <a:buChar char="•"/>
            </a:pPr>
            <a:r>
              <a:rPr lang="en-US" dirty="0">
                <a:latin typeface="Arial" panose="020B0604020202020204" pitchFamily="34" charset="0"/>
                <a:ea typeface="Poppins Bold"/>
                <a:cs typeface="Arial" panose="020B0604020202020204" pitchFamily="34" charset="0"/>
                <a:sym typeface="Poppins Bold"/>
              </a:rPr>
              <a:t>Lack of system to act upon family’s concerns.</a:t>
            </a:r>
          </a:p>
          <a:p>
            <a:pPr marL="342900" indent="-342900">
              <a:lnSpc>
                <a:spcPct val="150000"/>
              </a:lnSpc>
              <a:buFont typeface="Arial" panose="020B0604020202020204" pitchFamily="34" charset="0"/>
              <a:buChar char="•"/>
            </a:pPr>
            <a:r>
              <a:rPr lang="en-US" dirty="0">
                <a:latin typeface="Arial" panose="020B0604020202020204" pitchFamily="34" charset="0"/>
                <a:ea typeface="Poppins Bold"/>
                <a:cs typeface="Arial" panose="020B0604020202020204" pitchFamily="34" charset="0"/>
                <a:sym typeface="Poppins Bold"/>
              </a:rPr>
              <a:t>Failure to adhere sepsis management guidelines </a:t>
            </a:r>
            <a:r>
              <a:rPr lang="en-US" altLang="en-US" dirty="0">
                <a:latin typeface="Arial" panose="020B0604020202020204" pitchFamily="34" charset="0"/>
                <a:cs typeface="Arial" panose="020B0604020202020204" pitchFamily="34" charset="0"/>
              </a:rPr>
              <a:t>(NHS England, 2024a).</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cs typeface="Arial" panose="020B0604020202020204" pitchFamily="34" charset="0"/>
              </a:rPr>
              <a:t>QA Relevance: </a:t>
            </a:r>
            <a:r>
              <a:rPr lang="en-US" altLang="en-US" dirty="0">
                <a:latin typeface="Arial" panose="020B0604020202020204" pitchFamily="34" charset="0"/>
                <a:cs typeface="Arial" panose="020B0604020202020204" pitchFamily="34" charset="0"/>
              </a:rPr>
              <a:t>The case represented a breakdown in safety and quality mechanism, particularly early detection escalation and response to patient deterioration. </a:t>
            </a:r>
            <a:r>
              <a:rPr lang="en-US" altLang="en-US" dirty="0">
                <a:latin typeface="Arial" panose="020B0604020202020204" pitchFamily="34" charset="0"/>
              </a:rPr>
              <a:t>The then Secretary for Health and social care and NHS committed to implement Martha’s Rule across NHS. </a:t>
            </a:r>
            <a:r>
              <a:rPr lang="en-US" altLang="en-US" b="1" dirty="0">
                <a:latin typeface="Arial" panose="020B0604020202020204" pitchFamily="34" charset="0"/>
              </a:rPr>
              <a:t>Martha's Rule is a patient safety initiative. </a:t>
            </a:r>
            <a:r>
              <a:rPr lang="en-US" altLang="en-US" dirty="0">
                <a:latin typeface="Arial" panose="020B0604020202020204" pitchFamily="34" charset="0"/>
                <a:cs typeface="Arial" panose="020B0604020202020204" pitchFamily="34" charset="0"/>
              </a:rPr>
              <a:t>(NHS England, 2024a).</a:t>
            </a:r>
            <a:endParaRPr lang="en-US" altLang="en-US" b="1" dirty="0">
              <a:latin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It makes sure staff, family, carers, and patients' concerns are heard and taken into consideration in order to help the early detection of deterioration.</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rPr>
              <a:t>If a patient, family, or caretaker feels that their loved one's condition is deteriorating and their concerns are not being addressed, they have the right to request a second review</a:t>
            </a:r>
            <a:r>
              <a:rPr lang="en-US" altLang="en-US" dirty="0">
                <a:latin typeface="Arial" panose="020B0604020202020204" pitchFamily="34" charset="0"/>
                <a:cs typeface="Arial" panose="020B0604020202020204" pitchFamily="34" charset="0"/>
              </a:rPr>
              <a:t>(NHS England, 2024).</a:t>
            </a:r>
          </a:p>
          <a:p>
            <a:pPr eaLnBrk="0" fontAlgn="base" hangingPunct="0">
              <a:lnSpc>
                <a:spcPct val="150000"/>
              </a:lnSpc>
              <a:spcBef>
                <a:spcPct val="0"/>
              </a:spcBef>
              <a:spcAft>
                <a:spcPct val="0"/>
              </a:spcAft>
            </a:pPr>
            <a:r>
              <a:rPr lang="en-US" altLang="en-US" sz="2400" b="1" dirty="0">
                <a:latin typeface="Arial" panose="020B0604020202020204" pitchFamily="34" charset="0"/>
                <a:cs typeface="Arial" panose="020B0604020202020204" pitchFamily="34" charset="0"/>
              </a:rPr>
              <a:t>Inquiry Aim:</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Examine systematic failure.</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Ensure safety concerns heard and acted upon</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Strengthen NHS quality culture through national rollout of Martha’s Rule.</a:t>
            </a:r>
          </a:p>
        </p:txBody>
      </p:sp>
      <p:graphicFrame>
        <p:nvGraphicFramePr>
          <p:cNvPr id="21" name="TextBox 18">
            <a:extLst>
              <a:ext uri="{FF2B5EF4-FFF2-40B4-BE49-F238E27FC236}">
                <a16:creationId xmlns:a16="http://schemas.microsoft.com/office/drawing/2014/main" id="{BC1B3531-0159-694D-6CA8-D2F72ED0C7CA}"/>
              </a:ext>
            </a:extLst>
          </p:cNvPr>
          <p:cNvGraphicFramePr/>
          <p:nvPr>
            <p:extLst>
              <p:ext uri="{D42A27DB-BD31-4B8C-83A1-F6EECF244321}">
                <p14:modId xmlns:p14="http://schemas.microsoft.com/office/powerpoint/2010/main" val="1951144535"/>
              </p:ext>
            </p:extLst>
          </p:nvPr>
        </p:nvGraphicFramePr>
        <p:xfrm>
          <a:off x="219367" y="181202"/>
          <a:ext cx="13415811" cy="3272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AB747E-2592-F937-6CDA-0FCCC137C922}"/>
              </a:ext>
            </a:extLst>
          </p:cNvPr>
          <p:cNvSpPr txBox="1"/>
          <p:nvPr/>
        </p:nvSpPr>
        <p:spPr>
          <a:xfrm>
            <a:off x="533400" y="342900"/>
            <a:ext cx="17373600" cy="5194499"/>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Relevance to Theory:</a:t>
            </a:r>
          </a:p>
          <a:p>
            <a:pPr>
              <a:lnSpc>
                <a:spcPct val="150000"/>
              </a:lnSpc>
            </a:pPr>
            <a:r>
              <a:rPr lang="en-US" altLang="en-US" sz="2000" dirty="0">
                <a:latin typeface="Arial" panose="020B0604020202020204" pitchFamily="34" charset="0"/>
              </a:rPr>
              <a:t>According to Lohr and Brook (2011), p. 585, </a:t>
            </a:r>
            <a:r>
              <a:rPr lang="en-US" altLang="en-US" sz="2000" b="1" dirty="0">
                <a:latin typeface="Arial" panose="020B0604020202020204" pitchFamily="34" charset="0"/>
              </a:rPr>
              <a:t>quality assurance </a:t>
            </a:r>
            <a:r>
              <a:rPr lang="en-US" altLang="en-US" sz="2000" dirty="0">
                <a:latin typeface="Arial" panose="020B0604020202020204" pitchFamily="34" charset="0"/>
              </a:rPr>
              <a:t>is a formal and systematic process for </a:t>
            </a:r>
            <a:r>
              <a:rPr lang="en-US" altLang="en-US" sz="2000" b="1" dirty="0">
                <a:latin typeface="Arial" panose="020B0604020202020204" pitchFamily="34" charset="0"/>
              </a:rPr>
              <a:t>identifying issues </a:t>
            </a:r>
            <a:r>
              <a:rPr lang="en-US" altLang="en-US" sz="2000" dirty="0">
                <a:latin typeface="Arial" panose="020B0604020202020204" pitchFamily="34" charset="0"/>
              </a:rPr>
              <a:t>in the delivery of medical and social care, </a:t>
            </a:r>
            <a:r>
              <a:rPr lang="en-US" altLang="en-US" sz="2000" b="1" dirty="0">
                <a:latin typeface="Arial" panose="020B0604020202020204" pitchFamily="34" charset="0"/>
              </a:rPr>
              <a:t>creating solutions</a:t>
            </a:r>
            <a:r>
              <a:rPr lang="en-US" altLang="en-US" sz="2000" dirty="0">
                <a:latin typeface="Arial" panose="020B0604020202020204" pitchFamily="34" charset="0"/>
              </a:rPr>
              <a:t>, and </a:t>
            </a:r>
            <a:r>
              <a:rPr lang="en-US" altLang="en-US" sz="2000" b="1" dirty="0">
                <a:latin typeface="Arial" panose="020B0604020202020204" pitchFamily="34" charset="0"/>
              </a:rPr>
              <a:t>conducting follow-up </a:t>
            </a:r>
            <a:r>
              <a:rPr lang="en-US" altLang="en-US" sz="2000" dirty="0">
                <a:latin typeface="Arial" panose="020B0604020202020204" pitchFamily="34" charset="0"/>
              </a:rPr>
              <a:t>monitoring to make sure that no new issues have emerged and that the corrective actions have been successful.</a:t>
            </a:r>
          </a:p>
          <a:p>
            <a:pPr>
              <a:lnSpc>
                <a:spcPct val="150000"/>
              </a:lnSpc>
            </a:pPr>
            <a:r>
              <a:rPr lang="en-US" sz="2000" dirty="0">
                <a:latin typeface="Arial" panose="020B0604020202020204" pitchFamily="34" charset="0"/>
                <a:cs typeface="Arial" panose="020B0604020202020204" pitchFamily="34" charset="0"/>
              </a:rPr>
              <a:t>Martha’s case directly align with this as it demonstrates how inadequate quality assurance missed through missed escalation and poor monitoring can lead to catastrophic outcomes. The implementation of Martha’s Rule represents an effort to reestablish systematic safeguards to prevent similar failure and loss of lives in future. </a:t>
            </a:r>
          </a:p>
          <a:p>
            <a:pPr>
              <a:lnSpc>
                <a:spcPct val="150000"/>
              </a:lnSpc>
            </a:pPr>
            <a:r>
              <a:rPr lang="en-US" sz="2400" b="1" dirty="0">
                <a:latin typeface="Arial" panose="020B0604020202020204" pitchFamily="34" charset="0"/>
                <a:cs typeface="Arial" panose="020B0604020202020204" pitchFamily="34" charset="0"/>
              </a:rPr>
              <a:t>Quality Improvement: </a:t>
            </a:r>
            <a:r>
              <a:rPr lang="en-US" sz="2000" dirty="0">
                <a:latin typeface="Arial" panose="020B0604020202020204" pitchFamily="34" charset="0"/>
                <a:cs typeface="Arial" panose="020B0604020202020204" pitchFamily="34" charset="0"/>
              </a:rPr>
              <a:t>T</a:t>
            </a:r>
            <a:r>
              <a:rPr lang="en-US" altLang="en-US" sz="2000" dirty="0">
                <a:latin typeface="Arial" panose="020B0604020202020204" pitchFamily="34" charset="0"/>
              </a:rPr>
              <a:t>he concerted and continuous efforts of every stakeholder involved—patients and their families, payers, researchers, planners, and educators—to implement changes that will improve professional growth, patient outcomes (health), and system performance (care) (</a:t>
            </a:r>
            <a:r>
              <a:rPr lang="en-US" altLang="en-US" sz="2000" dirty="0">
                <a:latin typeface="Arial" panose="020B0604020202020204" pitchFamily="34" charset="0"/>
                <a:cs typeface="Arial" panose="020B0604020202020204" pitchFamily="34" charset="0"/>
              </a:rPr>
              <a:t>Batalden and Davidoff, 2007). </a:t>
            </a:r>
            <a:endParaRPr lang="en-US" altLang="en-US" sz="2000" dirty="0">
              <a:latin typeface="Arial" panose="020B0604020202020204" pitchFamily="34" charset="0"/>
            </a:endParaRPr>
          </a:p>
          <a:p>
            <a:pPr>
              <a:lnSpc>
                <a:spcPct val="150000"/>
              </a:lnSpc>
            </a:pPr>
            <a:endParaRPr lang="en-US" sz="24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A234904-6B06-0809-0E0A-4E29BF3849EE}"/>
              </a:ext>
            </a:extLst>
          </p:cNvPr>
          <p:cNvPicPr>
            <a:picLocks noChangeAspect="1"/>
          </p:cNvPicPr>
          <p:nvPr/>
        </p:nvPicPr>
        <p:blipFill>
          <a:blip r:embed="rId3"/>
          <a:srcRect l="28750" t="33704" r="29583" b="24074"/>
          <a:stretch>
            <a:fillRect/>
          </a:stretch>
        </p:blipFill>
        <p:spPr>
          <a:xfrm>
            <a:off x="595745" y="5930736"/>
            <a:ext cx="4889359" cy="2786935"/>
          </a:xfrm>
          <a:prstGeom prst="rect">
            <a:avLst/>
          </a:prstGeom>
          <a:ln>
            <a:solidFill>
              <a:schemeClr val="tx1"/>
            </a:solidFill>
          </a:ln>
        </p:spPr>
      </p:pic>
      <p:pic>
        <p:nvPicPr>
          <p:cNvPr id="10" name="Picture 9">
            <a:extLst>
              <a:ext uri="{FF2B5EF4-FFF2-40B4-BE49-F238E27FC236}">
                <a16:creationId xmlns:a16="http://schemas.microsoft.com/office/drawing/2014/main" id="{F441479B-7E7F-C0B0-4EA5-E5FAD74E0BC8}"/>
              </a:ext>
            </a:extLst>
          </p:cNvPr>
          <p:cNvPicPr>
            <a:picLocks noChangeAspect="1"/>
          </p:cNvPicPr>
          <p:nvPr/>
        </p:nvPicPr>
        <p:blipFill>
          <a:blip r:embed="rId4"/>
          <a:srcRect l="27500" t="21112" r="29583" b="29259"/>
          <a:stretch>
            <a:fillRect/>
          </a:stretch>
        </p:blipFill>
        <p:spPr>
          <a:xfrm>
            <a:off x="6061364" y="4686300"/>
            <a:ext cx="11811000" cy="5021583"/>
          </a:xfrm>
          <a:prstGeom prst="rect">
            <a:avLst/>
          </a:prstGeom>
          <a:ln>
            <a:solidFill>
              <a:schemeClr val="tx1"/>
            </a:solidFill>
          </a:ln>
        </p:spPr>
      </p:pic>
      <p:sp>
        <p:nvSpPr>
          <p:cNvPr id="13" name="TextBox 12">
            <a:extLst>
              <a:ext uri="{FF2B5EF4-FFF2-40B4-BE49-F238E27FC236}">
                <a16:creationId xmlns:a16="http://schemas.microsoft.com/office/drawing/2014/main" id="{AC974E9B-2DDE-C4D3-6DF6-A67C0592091E}"/>
              </a:ext>
            </a:extLst>
          </p:cNvPr>
          <p:cNvSpPr txBox="1"/>
          <p:nvPr/>
        </p:nvSpPr>
        <p:spPr>
          <a:xfrm>
            <a:off x="1359669" y="8926342"/>
            <a:ext cx="33528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(Batalden and Davidoff, 2007)</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6" name="TextBox 15">
            <a:extLst>
              <a:ext uri="{FF2B5EF4-FFF2-40B4-BE49-F238E27FC236}">
                <a16:creationId xmlns:a16="http://schemas.microsoft.com/office/drawing/2014/main" id="{8CB1C071-235A-EBF9-D7D0-104C270ED0E3}"/>
              </a:ext>
            </a:extLst>
          </p:cNvPr>
          <p:cNvSpPr txBox="1"/>
          <p:nvPr/>
        </p:nvSpPr>
        <p:spPr>
          <a:xfrm>
            <a:off x="14519564" y="9759434"/>
            <a:ext cx="33528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latin typeface="Arial" panose="020B0604020202020204" pitchFamily="34" charset="0"/>
              </a:rPr>
              <a:t>Source: Class Lecture Week 1</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68649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990600" y="336709"/>
            <a:ext cx="4043222" cy="836063"/>
          </a:xfrm>
          <a:prstGeom prst="rect">
            <a:avLst/>
          </a:prstGeom>
        </p:spPr>
        <p:txBody>
          <a:bodyPr wrap="square" lIns="0" tIns="0" rIns="0" bIns="0" rtlCol="0" anchor="t">
            <a:spAutoFit/>
          </a:bodyPr>
          <a:lstStyle/>
          <a:p>
            <a:pPr algn="l">
              <a:lnSpc>
                <a:spcPts val="7600"/>
              </a:lnSpc>
            </a:pPr>
            <a:r>
              <a:rPr lang="en-US" sz="3600" b="1" dirty="0">
                <a:latin typeface="Arial" panose="020B0604020202020204" pitchFamily="34" charset="0"/>
                <a:ea typeface="Poppins Bold"/>
                <a:cs typeface="Arial" panose="020B0604020202020204" pitchFamily="34" charset="0"/>
                <a:sym typeface="Poppins Bold"/>
              </a:rPr>
              <a:t>What Went Wrong</a:t>
            </a:r>
          </a:p>
        </p:txBody>
      </p:sp>
      <p:sp>
        <p:nvSpPr>
          <p:cNvPr id="2" name="TextBox 1">
            <a:extLst>
              <a:ext uri="{FF2B5EF4-FFF2-40B4-BE49-F238E27FC236}">
                <a16:creationId xmlns:a16="http://schemas.microsoft.com/office/drawing/2014/main" id="{BE0CC79C-6851-C88A-523E-637D39340B82}"/>
              </a:ext>
            </a:extLst>
          </p:cNvPr>
          <p:cNvSpPr txBox="1"/>
          <p:nvPr/>
        </p:nvSpPr>
        <p:spPr>
          <a:xfrm>
            <a:off x="976744" y="1714500"/>
            <a:ext cx="11931253" cy="5536837"/>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Delay in recognizing sepsis at triage.</a:t>
            </a:r>
            <a:endParaRPr lang="en-US" altLang="en-US" sz="2000" dirty="0">
              <a:latin typeface="Arial" panose="020B0604020202020204" pitchFamily="34" charset="0"/>
            </a:endParaRP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High temperature, poor respiration, bleeding, and rash all ignored </a:t>
            </a:r>
            <a:r>
              <a:rPr lang="en-US" altLang="en-US" sz="2000" dirty="0">
                <a:latin typeface="Arial" panose="020B0604020202020204" pitchFamily="34" charset="0"/>
                <a:cs typeface="Arial" panose="020B0604020202020204" pitchFamily="34" charset="0"/>
              </a:rPr>
              <a:t>(Roxby, 2025).</a:t>
            </a:r>
            <a:endParaRPr lang="en-US" altLang="en-US" sz="2000" dirty="0">
              <a:latin typeface="Arial" panose="020B0604020202020204" pitchFamily="34" charset="0"/>
            </a:endParaRPr>
          </a:p>
          <a:p>
            <a:pPr marL="285750" indent="-2857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Failure to escalate.</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The healthcare professionals ignores the symptoms of deteriorating condition</a:t>
            </a:r>
            <a:r>
              <a:rPr lang="en-US" altLang="en-US" sz="2000" dirty="0">
                <a:latin typeface="Arial" panose="020B0604020202020204" pitchFamily="34" charset="0"/>
                <a:cs typeface="Arial" panose="020B0604020202020204" pitchFamily="34" charset="0"/>
              </a:rPr>
              <a:t>(Waring, 2025). </a:t>
            </a:r>
            <a:r>
              <a:rPr lang="en-US" altLang="en-US" sz="2000" b="1" dirty="0">
                <a:latin typeface="Arial" panose="020B0604020202020204" pitchFamily="34" charset="0"/>
                <a:cs typeface="Arial" panose="020B0604020202020204" pitchFamily="34" charset="0"/>
              </a:rPr>
              <a:t>A</a:t>
            </a:r>
            <a:r>
              <a:rPr lang="en-US" altLang="en-US" sz="2000" b="1" dirty="0">
                <a:latin typeface="Arial" panose="020B0604020202020204" pitchFamily="34" charset="0"/>
              </a:rPr>
              <a:t> diagnostic error occurs when diagnoses are delayed, wrong, or missed altogether</a:t>
            </a:r>
            <a:r>
              <a:rPr lang="en-US" altLang="en-US" sz="2000" b="1" dirty="0">
                <a:latin typeface="Arial" panose="020B0604020202020204" pitchFamily="34" charset="0"/>
                <a:cs typeface="Arial" panose="020B0604020202020204" pitchFamily="34" charset="0"/>
              </a:rPr>
              <a:t> </a:t>
            </a:r>
            <a:r>
              <a:rPr lang="en-US" altLang="en-US" sz="2000" dirty="0">
                <a:latin typeface="Arial" panose="020B0604020202020204" pitchFamily="34" charset="0"/>
                <a:cs typeface="Arial" panose="020B0604020202020204" pitchFamily="34" charset="0"/>
              </a:rPr>
              <a:t>(National Academies of Sciences, 2015). </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Consultant’s negligence for ignoring warning signs and parent’s repeated concern.</a:t>
            </a:r>
          </a:p>
          <a:p>
            <a:pPr marL="285750" indent="-285750">
              <a:lnSpc>
                <a:spcPct val="200000"/>
              </a:lnSpc>
              <a:buFont typeface="Arial" panose="020B0604020202020204" pitchFamily="34" charset="0"/>
              <a:buChar char="•"/>
            </a:pPr>
            <a:r>
              <a:rPr lang="en-US" altLang="en-US" sz="2000" dirty="0">
                <a:latin typeface="Arial" panose="020B0604020202020204" pitchFamily="34" charset="0"/>
              </a:rPr>
              <a:t>Poor Communication of consultant with Intensive care staff, patient carers, and not visiting the patient in person(</a:t>
            </a:r>
            <a:r>
              <a:rPr lang="en-US" altLang="en-US" sz="2000" dirty="0">
                <a:latin typeface="Arial" panose="020B0604020202020204" pitchFamily="34" charset="0"/>
                <a:cs typeface="Arial" panose="020B0604020202020204" pitchFamily="34" charset="0"/>
              </a:rPr>
              <a:t>BBC, 2023).</a:t>
            </a:r>
            <a:endParaRPr lang="en-US" altLang="en-US" sz="2000" dirty="0">
              <a:latin typeface="Arial" panose="020B0604020202020204" pitchFamily="34" charset="0"/>
            </a:endParaRPr>
          </a:p>
        </p:txBody>
      </p:sp>
      <p:sp>
        <p:nvSpPr>
          <p:cNvPr id="6" name="Rectangle 3">
            <a:extLst>
              <a:ext uri="{FF2B5EF4-FFF2-40B4-BE49-F238E27FC236}">
                <a16:creationId xmlns:a16="http://schemas.microsoft.com/office/drawing/2014/main" id="{155B0522-533A-6D42-5894-F59AB1B30BB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146" name="Picture 2">
            <a:extLst>
              <a:ext uri="{FF2B5EF4-FFF2-40B4-BE49-F238E27FC236}">
                <a16:creationId xmlns:a16="http://schemas.microsoft.com/office/drawing/2014/main" id="{CF52DCE9-2241-3CE3-9AB7-4BAE4D3B13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00" t="9087" r="21667" b="10344"/>
          <a:stretch>
            <a:fillRect/>
          </a:stretch>
        </p:blipFill>
        <p:spPr bwMode="auto">
          <a:xfrm>
            <a:off x="13254180" y="495300"/>
            <a:ext cx="4459038" cy="744174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9FAA6D6-E6F1-79F7-4A9A-E0E28354DE77}"/>
              </a:ext>
            </a:extLst>
          </p:cNvPr>
          <p:cNvSpPr txBox="1"/>
          <p:nvPr/>
        </p:nvSpPr>
        <p:spPr>
          <a:xfrm>
            <a:off x="16459200" y="7937044"/>
            <a:ext cx="16002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(Mills, 2022)</a:t>
            </a:r>
            <a:endParaRPr lang="en-GB" dirty="0"/>
          </a:p>
        </p:txBody>
      </p:sp>
      <p:sp>
        <p:nvSpPr>
          <p:cNvPr id="4" name="TextBox 3">
            <a:extLst>
              <a:ext uri="{FF2B5EF4-FFF2-40B4-BE49-F238E27FC236}">
                <a16:creationId xmlns:a16="http://schemas.microsoft.com/office/drawing/2014/main" id="{A35D657D-2205-C90C-CD69-127A5A350FE2}"/>
              </a:ext>
            </a:extLst>
          </p:cNvPr>
          <p:cNvSpPr txBox="1"/>
          <p:nvPr/>
        </p:nvSpPr>
        <p:spPr>
          <a:xfrm>
            <a:off x="184732" y="8451558"/>
            <a:ext cx="12884718" cy="15357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b="1" dirty="0">
                <a:latin typeface="Arial" panose="020B0604020202020204" pitchFamily="34" charset="0"/>
                <a:cs typeface="Arial" panose="020B0604020202020204" pitchFamily="34" charset="0"/>
              </a:rPr>
              <a:t>Learning:</a:t>
            </a:r>
          </a:p>
          <a:p>
            <a:pPr>
              <a:lnSpc>
                <a:spcPct val="200000"/>
              </a:lnSpc>
            </a:pPr>
            <a:r>
              <a:rPr lang="en-US" sz="2000" dirty="0">
                <a:latin typeface="Arial" panose="020B0604020202020204" pitchFamily="34" charset="0"/>
                <a:cs typeface="Arial" panose="020B0604020202020204" pitchFamily="34" charset="0"/>
              </a:rPr>
              <a:t>These combined failures create aligned holes. Introduction of Martha’s Rule aims to close these gaps by empowering families to escalate independent clinical reviews.</a:t>
            </a:r>
            <a:endParaRPr lang="en-GB" sz="2000" dirty="0">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13DECB76-43F9-6712-D791-6A98D03AB48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4953000" y="20097"/>
            <a:ext cx="7322428" cy="836063"/>
          </a:xfrm>
          <a:prstGeom prst="rect">
            <a:avLst/>
          </a:prstGeom>
        </p:spPr>
        <p:txBody>
          <a:bodyPr wrap="square" lIns="0" tIns="0" rIns="0" bIns="0" rtlCol="0" anchor="t">
            <a:spAutoFit/>
          </a:bodyPr>
          <a:lstStyle/>
          <a:p>
            <a:pPr algn="ctr">
              <a:lnSpc>
                <a:spcPts val="7600"/>
              </a:lnSpc>
            </a:pPr>
            <a:r>
              <a:rPr lang="en-US" sz="3600" b="1" dirty="0">
                <a:latin typeface="Arial" panose="020B0604020202020204" pitchFamily="34" charset="0"/>
                <a:ea typeface="Poppins Bold"/>
                <a:cs typeface="Arial" panose="020B0604020202020204" pitchFamily="34" charset="0"/>
                <a:sym typeface="Poppins Bold"/>
              </a:rPr>
              <a:t>Swiss Cheese Analysis</a:t>
            </a:r>
          </a:p>
        </p:txBody>
      </p:sp>
      <p:pic>
        <p:nvPicPr>
          <p:cNvPr id="4" name="Picture 3">
            <a:extLst>
              <a:ext uri="{FF2B5EF4-FFF2-40B4-BE49-F238E27FC236}">
                <a16:creationId xmlns:a16="http://schemas.microsoft.com/office/drawing/2014/main" id="{CD394A87-6443-850C-1EDC-1AD43D0EDBAA}"/>
              </a:ext>
            </a:extLst>
          </p:cNvPr>
          <p:cNvPicPr>
            <a:picLocks noChangeAspect="1"/>
          </p:cNvPicPr>
          <p:nvPr/>
        </p:nvPicPr>
        <p:blipFill>
          <a:blip r:embed="rId3">
            <a:extLst>
              <a:ext uri="{28A0092B-C50C-407E-A947-70E740481C1C}">
                <a14:useLocalDpi xmlns:a14="http://schemas.microsoft.com/office/drawing/2010/main" val="0"/>
              </a:ext>
            </a:extLst>
          </a:blip>
          <a:srcRect l="24583" t="27037" r="10000" b="15926"/>
          <a:stretch>
            <a:fillRect/>
          </a:stretch>
        </p:blipFill>
        <p:spPr>
          <a:xfrm>
            <a:off x="599210" y="1866900"/>
            <a:ext cx="17145000" cy="7924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F3703F3F-4500-7F09-6A83-98EAA22194FC}"/>
              </a:ext>
            </a:extLst>
          </p:cNvPr>
          <p:cNvSpPr txBox="1"/>
          <p:nvPr/>
        </p:nvSpPr>
        <p:spPr>
          <a:xfrm>
            <a:off x="543790" y="1017624"/>
            <a:ext cx="17172709" cy="1015663"/>
          </a:xfrm>
          <a:prstGeom prst="rect">
            <a:avLst/>
          </a:prstGeom>
          <a:noFill/>
        </p:spPr>
        <p:txBody>
          <a:bodyPr wrap="square">
            <a:spAutoFit/>
          </a:bodyPr>
          <a:lstStyle/>
          <a:p>
            <a:pPr eaLnBrk="0" fontAlgn="base" hangingPunct="0">
              <a:spcBef>
                <a:spcPct val="0"/>
              </a:spcBef>
              <a:spcAft>
                <a:spcPct val="0"/>
              </a:spcAft>
            </a:pPr>
            <a:r>
              <a:rPr lang="en-US" altLang="en-US" sz="2000" dirty="0">
                <a:latin typeface="Arial" panose="020B0604020202020204" pitchFamily="34" charset="0"/>
              </a:rPr>
              <a:t>Martha’s</a:t>
            </a:r>
            <a:r>
              <a:rPr kumimoji="0" lang="en-US" altLang="en-US" sz="2000" b="0" i="0" u="none" strike="noStrike" cap="none" normalizeH="0" baseline="0" dirty="0">
                <a:ln>
                  <a:noFill/>
                </a:ln>
                <a:solidFill>
                  <a:schemeClr val="tx1"/>
                </a:solidFill>
                <a:effectLst/>
                <a:latin typeface="Arial" panose="020B0604020202020204" pitchFamily="34" charset="0"/>
              </a:rPr>
              <a:t> rule  implemented in April 2024 in100 acute hospitals with established critical-care outreach systems as the initial aim. GMC, NMC, and CQC, concurred in supporting the idea of </a:t>
            </a:r>
            <a:r>
              <a:rPr kumimoji="0" lang="en-US" altLang="en-US" sz="2000" b="1" i="0" u="none" strike="noStrike" cap="none" normalizeH="0" baseline="0" dirty="0">
                <a:ln>
                  <a:noFill/>
                </a:ln>
                <a:solidFill>
                  <a:schemeClr val="tx1"/>
                </a:solidFill>
                <a:effectLst/>
                <a:latin typeface="Arial" panose="020B0604020202020204" pitchFamily="34" charset="0"/>
              </a:rPr>
              <a:t>hearing patient and family concerns and defending the right to a second opinion</a:t>
            </a:r>
            <a:r>
              <a:rPr lang="en-US" altLang="en-US" sz="2000" dirty="0">
                <a:latin typeface="Arial" panose="020B0604020202020204" pitchFamily="34" charset="0"/>
                <a:cs typeface="Arial" panose="020B0604020202020204" pitchFamily="34" charset="0"/>
              </a:rPr>
              <a:t>(Rowe, 2025).</a:t>
            </a:r>
            <a:endParaRPr lang="en-US" altLang="en-US" sz="3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546246-D97B-D62A-143F-035BB4AEC5AD}"/>
              </a:ext>
            </a:extLst>
          </p:cNvPr>
          <p:cNvPicPr>
            <a:picLocks noChangeAspect="1"/>
          </p:cNvPicPr>
          <p:nvPr/>
        </p:nvPicPr>
        <p:blipFill>
          <a:blip r:embed="rId3"/>
          <a:srcRect l="22917" t="25556" r="8750" b="15185"/>
          <a:stretch>
            <a:fillRect/>
          </a:stretch>
        </p:blipFill>
        <p:spPr>
          <a:xfrm>
            <a:off x="304800" y="1586344"/>
            <a:ext cx="17754600" cy="8129155"/>
          </a:xfrm>
          <a:prstGeom prst="rect">
            <a:avLst/>
          </a:prstGeom>
        </p:spPr>
      </p:pic>
      <p:sp>
        <p:nvSpPr>
          <p:cNvPr id="4" name="TextBox 3">
            <a:extLst>
              <a:ext uri="{FF2B5EF4-FFF2-40B4-BE49-F238E27FC236}">
                <a16:creationId xmlns:a16="http://schemas.microsoft.com/office/drawing/2014/main" id="{30057F19-25B0-7AC2-7866-1941E16F61E0}"/>
              </a:ext>
            </a:extLst>
          </p:cNvPr>
          <p:cNvSpPr txBox="1"/>
          <p:nvPr/>
        </p:nvSpPr>
        <p:spPr>
          <a:xfrm>
            <a:off x="914400" y="8629590"/>
            <a:ext cx="2667000"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Source: Self created</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C917882-D6AF-BB54-641B-65EBC93487A6}"/>
              </a:ext>
            </a:extLst>
          </p:cNvPr>
          <p:cNvSpPr txBox="1"/>
          <p:nvPr/>
        </p:nvSpPr>
        <p:spPr>
          <a:xfrm>
            <a:off x="762000" y="9134445"/>
            <a:ext cx="4191000"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 Template Source: (</a:t>
            </a:r>
            <a:r>
              <a:rPr lang="en-US" altLang="en-US" sz="2000" dirty="0">
                <a:latin typeface="Arial" panose="020B0604020202020204" pitchFamily="34" charset="0"/>
                <a:cs typeface="Arial" panose="020B0604020202020204" pitchFamily="34" charset="0"/>
              </a:rPr>
              <a:t>RCEM, 2020)</a:t>
            </a:r>
            <a:r>
              <a:rPr lang="en-US" sz="2000" dirty="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6E2A385-B711-DA96-32EE-49CC7329BE17}"/>
              </a:ext>
            </a:extLst>
          </p:cNvPr>
          <p:cNvSpPr txBox="1"/>
          <p:nvPr/>
        </p:nvSpPr>
        <p:spPr>
          <a:xfrm>
            <a:off x="4343400" y="299917"/>
            <a:ext cx="9144000" cy="905056"/>
          </a:xfrm>
          <a:prstGeom prst="rect">
            <a:avLst/>
          </a:prstGeom>
          <a:noFill/>
        </p:spPr>
        <p:txBody>
          <a:bodyPr wrap="square">
            <a:spAutoFit/>
          </a:bodyPr>
          <a:lstStyle/>
          <a:p>
            <a:pPr algn="ctr">
              <a:lnSpc>
                <a:spcPts val="7600"/>
              </a:lnSpc>
            </a:pPr>
            <a:r>
              <a:rPr lang="en-US" sz="2800" b="1" dirty="0">
                <a:latin typeface="Arial" panose="020B0604020202020204" pitchFamily="34" charset="0"/>
                <a:ea typeface="Poppins Bold"/>
                <a:cs typeface="Arial" panose="020B0604020202020204" pitchFamily="34" charset="0"/>
                <a:sym typeface="Poppins Bold"/>
              </a:rPr>
              <a:t>Swiss Cheese Model</a:t>
            </a:r>
          </a:p>
        </p:txBody>
      </p:sp>
    </p:spTree>
    <p:extLst>
      <p:ext uri="{BB962C8B-B14F-4D97-AF65-F5344CB8AC3E}">
        <p14:creationId xmlns:p14="http://schemas.microsoft.com/office/powerpoint/2010/main" val="3961347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92365" y="109562"/>
            <a:ext cx="17661278" cy="1667636"/>
          </a:xfrm>
          <a:prstGeom prst="rect">
            <a:avLst/>
          </a:prstGeom>
        </p:spPr>
        <p:txBody>
          <a:bodyPr wrap="square" lIns="0" tIns="0" rIns="0" bIns="0" rtlCol="0" anchor="t">
            <a:spAutoFit/>
          </a:bodyPr>
          <a:lstStyle/>
          <a:p>
            <a:pPr algn="l">
              <a:lnSpc>
                <a:spcPts val="7600"/>
              </a:lnSpc>
            </a:pPr>
            <a:r>
              <a:rPr lang="en-US" sz="3600" b="1">
                <a:latin typeface="Arial" panose="020B0604020202020204" pitchFamily="34" charset="0"/>
                <a:ea typeface="Poppins Bold"/>
                <a:cs typeface="Arial" panose="020B0604020202020204" pitchFamily="34" charset="0"/>
                <a:sym typeface="Poppins Bold"/>
              </a:rPr>
              <a:t>                                                      Benchmarking</a:t>
            </a:r>
          </a:p>
          <a:p>
            <a:pPr>
              <a:lnSpc>
                <a:spcPct val="150000"/>
              </a:lnSpc>
            </a:pPr>
            <a:r>
              <a:rPr lang="en-US" altLang="en-US" sz="1600" b="1">
                <a:latin typeface="Arial" panose="020B0604020202020204" pitchFamily="34" charset="0"/>
              </a:rPr>
              <a:t>The 143 hospitals that had embraced Martha's Rule NHS received 573 calls in the first six months, 286 required an immediate evaluation of a patient's health. In the end, 57 of those situations led to intensive care(</a:t>
            </a:r>
            <a:r>
              <a:rPr lang="en-US" altLang="en-US" sz="1600" b="1">
                <a:latin typeface="Arial" panose="020B0604020202020204" pitchFamily="34" charset="0"/>
                <a:cs typeface="Arial" panose="020B0604020202020204" pitchFamily="34" charset="0"/>
              </a:rPr>
              <a:t>Waring, 2025).</a:t>
            </a:r>
            <a:endParaRPr lang="en-US" altLang="en-US" sz="1600" b="1" dirty="0">
              <a:latin typeface="Arial" panose="020B0604020202020204" pitchFamily="34" charset="0"/>
            </a:endParaRPr>
          </a:p>
        </p:txBody>
      </p:sp>
      <p:graphicFrame>
        <p:nvGraphicFramePr>
          <p:cNvPr id="4" name="Table 3">
            <a:extLst>
              <a:ext uri="{FF2B5EF4-FFF2-40B4-BE49-F238E27FC236}">
                <a16:creationId xmlns:a16="http://schemas.microsoft.com/office/drawing/2014/main" id="{5CFA4F3B-1AE3-A98B-D366-69D88F3F3425}"/>
              </a:ext>
            </a:extLst>
          </p:cNvPr>
          <p:cNvGraphicFramePr>
            <a:graphicFrameLocks noGrp="1"/>
          </p:cNvGraphicFramePr>
          <p:nvPr>
            <p:extLst>
              <p:ext uri="{D42A27DB-BD31-4B8C-83A1-F6EECF244321}">
                <p14:modId xmlns:p14="http://schemas.microsoft.com/office/powerpoint/2010/main" val="1660389837"/>
              </p:ext>
            </p:extLst>
          </p:nvPr>
        </p:nvGraphicFramePr>
        <p:xfrm>
          <a:off x="34636" y="1863888"/>
          <a:ext cx="18218726" cy="9139003"/>
        </p:xfrm>
        <a:graphic>
          <a:graphicData uri="http://schemas.openxmlformats.org/drawingml/2006/table">
            <a:tbl>
              <a:tblPr firstRow="1" bandRow="1">
                <a:tableStyleId>{3C2FFA5D-87B4-456A-9821-1D502468CF0F}</a:tableStyleId>
              </a:tblPr>
              <a:tblGrid>
                <a:gridCol w="4740999">
                  <a:extLst>
                    <a:ext uri="{9D8B030D-6E8A-4147-A177-3AD203B41FA5}">
                      <a16:colId xmlns:a16="http://schemas.microsoft.com/office/drawing/2014/main" val="2140369268"/>
                    </a:ext>
                  </a:extLst>
                </a:gridCol>
                <a:gridCol w="4375885">
                  <a:extLst>
                    <a:ext uri="{9D8B030D-6E8A-4147-A177-3AD203B41FA5}">
                      <a16:colId xmlns:a16="http://schemas.microsoft.com/office/drawing/2014/main" val="723900414"/>
                    </a:ext>
                  </a:extLst>
                </a:gridCol>
                <a:gridCol w="4550921">
                  <a:extLst>
                    <a:ext uri="{9D8B030D-6E8A-4147-A177-3AD203B41FA5}">
                      <a16:colId xmlns:a16="http://schemas.microsoft.com/office/drawing/2014/main" val="1770127969"/>
                    </a:ext>
                  </a:extLst>
                </a:gridCol>
                <a:gridCol w="4550921">
                  <a:extLst>
                    <a:ext uri="{9D8B030D-6E8A-4147-A177-3AD203B41FA5}">
                      <a16:colId xmlns:a16="http://schemas.microsoft.com/office/drawing/2014/main" val="642986205"/>
                    </a:ext>
                  </a:extLst>
                </a:gridCol>
              </a:tblGrid>
              <a:tr h="434769">
                <a:tc>
                  <a:txBody>
                    <a:bodyPr/>
                    <a:lstStyle/>
                    <a:p>
                      <a:r>
                        <a:rPr lang="en-US" sz="2000">
                          <a:solidFill>
                            <a:schemeClr val="tx1"/>
                          </a:solidFill>
                          <a:latin typeface="Arial" panose="020B0604020202020204" pitchFamily="34" charset="0"/>
                          <a:cs typeface="Arial" panose="020B0604020202020204" pitchFamily="34" charset="0"/>
                        </a:rPr>
                        <a:t>Benchmark Indicator</a:t>
                      </a:r>
                      <a:endParaRPr lang="en-GB" sz="20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a:solidFill>
                            <a:schemeClr val="tx1"/>
                          </a:solidFill>
                          <a:latin typeface="Arial" panose="020B0604020202020204" pitchFamily="34" charset="0"/>
                          <a:cs typeface="Arial" panose="020B0604020202020204" pitchFamily="34" charset="0"/>
                        </a:rPr>
                        <a:t>Before Martha’s Rule</a:t>
                      </a:r>
                      <a:endParaRPr lang="en-GB" sz="20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a:solidFill>
                            <a:schemeClr val="tx1"/>
                          </a:solidFill>
                          <a:latin typeface="Arial" panose="020B0604020202020204" pitchFamily="34" charset="0"/>
                          <a:cs typeface="Arial" panose="020B0604020202020204" pitchFamily="34" charset="0"/>
                        </a:rPr>
                        <a:t>After Martha’s Rule</a:t>
                      </a:r>
                      <a:endParaRPr lang="en-GB" sz="20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000">
                          <a:solidFill>
                            <a:schemeClr val="tx1"/>
                          </a:solidFill>
                          <a:latin typeface="Arial" panose="020B0604020202020204" pitchFamily="34" charset="0"/>
                          <a:cs typeface="Arial" panose="020B0604020202020204" pitchFamily="34" charset="0"/>
                        </a:rPr>
                        <a:t>Improvement Insight</a:t>
                      </a:r>
                      <a:endParaRPr lang="en-GB" sz="20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8396380"/>
                  </a:ext>
                </a:extLst>
              </a:tr>
              <a:tr h="1091095">
                <a:tc>
                  <a:txBody>
                    <a:bodyPr/>
                    <a:lstStyle/>
                    <a:p>
                      <a:r>
                        <a:rPr lang="en-US" sz="2000">
                          <a:latin typeface="Arial" panose="020B0604020202020204" pitchFamily="34" charset="0"/>
                          <a:cs typeface="Arial" panose="020B0604020202020204" pitchFamily="34" charset="0"/>
                        </a:rPr>
                        <a:t>Escalation Route </a:t>
                      </a:r>
                      <a:endParaRPr lang="en-GB" sz="2000" dirty="0">
                        <a:latin typeface="Arial" panose="020B0604020202020204" pitchFamily="34" charset="0"/>
                        <a:cs typeface="Arial" panose="020B0604020202020204" pitchFamily="34" charset="0"/>
                      </a:endParaRPr>
                    </a:p>
                  </a:txBody>
                  <a:tcPr>
                    <a:lnT w="12700" cap="flat" cmpd="sng" algn="ctr">
                      <a:solidFill>
                        <a:schemeClr val="tx1"/>
                      </a:solidFill>
                      <a:prstDash val="solid"/>
                      <a:round/>
                      <a:headEnd type="none" w="med" len="med"/>
                      <a:tailEnd type="none" w="med" len="med"/>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a:latin typeface="Arial" panose="020B0604020202020204" pitchFamily="34" charset="0"/>
                          <a:cs typeface="Arial" panose="020B0604020202020204" pitchFamily="34" charset="0"/>
                        </a:rPr>
                        <a:t>Systematic Failure, family concerns ignored</a:t>
                      </a:r>
                      <a:r>
                        <a:rPr lang="en-GB" sz="1600" kern="1200">
                          <a:solidFill>
                            <a:schemeClr val="dk1"/>
                          </a:solidFill>
                          <a:effectLst/>
                          <a:latin typeface="Arial" panose="020B0604020202020204" pitchFamily="34" charset="0"/>
                          <a:ea typeface="+mn-ea"/>
                          <a:cs typeface="Arial" panose="020B0604020202020204" pitchFamily="34" charset="0"/>
                        </a:rPr>
                        <a:t>(Mills, 2022)/</a:t>
                      </a:r>
                      <a:r>
                        <a:rPr lang="en-US" sz="1600">
                          <a:latin typeface="Arial" panose="020B0604020202020204" pitchFamily="34" charset="0"/>
                          <a:cs typeface="Arial" panose="020B0604020202020204" pitchFamily="34" charset="0"/>
                        </a:rPr>
                        <a:t>Cognitive Bias</a:t>
                      </a:r>
                      <a:r>
                        <a:rPr lang="en-GB" sz="1600" kern="1200">
                          <a:solidFill>
                            <a:schemeClr val="dk1"/>
                          </a:solidFill>
                          <a:effectLst/>
                          <a:latin typeface="Arial" panose="020B0604020202020204" pitchFamily="34" charset="0"/>
                          <a:ea typeface="+mn-ea"/>
                          <a:cs typeface="Arial" panose="020B0604020202020204" pitchFamily="34" charset="0"/>
                        </a:rPr>
                        <a:t>(Doherty and Carroll, 2020).</a:t>
                      </a:r>
                      <a:endParaRPr lang="en-GB" sz="1600" dirty="0">
                        <a:latin typeface="Arial" panose="020B0604020202020204" pitchFamily="34" charset="0"/>
                        <a:cs typeface="Arial" panose="020B0604020202020204" pitchFamily="34" charset="0"/>
                      </a:endParaRPr>
                    </a:p>
                  </a:txBody>
                  <a:tcPr>
                    <a:lnT w="12700" cap="flat" cmpd="sng" algn="ctr">
                      <a:solidFill>
                        <a:schemeClr val="tx1"/>
                      </a:solidFill>
                      <a:prstDash val="solid"/>
                      <a:round/>
                      <a:headEnd type="none" w="med" len="med"/>
                      <a:tailEnd type="none" w="med" len="med"/>
                    </a:lnT>
                  </a:tcPr>
                </a:tc>
                <a:tc>
                  <a:txBody>
                    <a:bodyPr/>
                    <a:lstStyle/>
                    <a:p>
                      <a:r>
                        <a:rPr lang="en-US" sz="2000">
                          <a:latin typeface="Arial" panose="020B0604020202020204" pitchFamily="34" charset="0"/>
                          <a:cs typeface="Arial" panose="020B0604020202020204" pitchFamily="34" charset="0"/>
                        </a:rPr>
                        <a:t> </a:t>
                      </a:r>
                      <a:r>
                        <a:rPr lang="en-US" sz="1600">
                          <a:latin typeface="Arial" panose="020B0604020202020204" pitchFamily="34" charset="0"/>
                          <a:cs typeface="Arial" panose="020B0604020202020204" pitchFamily="34" charset="0"/>
                        </a:rPr>
                        <a:t>Since the program’s inception in  September 2024, NHS England has received 5,583 Martha’s Rules escalation calls in total as of July 2025 </a:t>
                      </a:r>
                      <a:endParaRPr lang="en-GB" sz="1600" dirty="0">
                        <a:latin typeface="Arial" panose="020B0604020202020204" pitchFamily="34" charset="0"/>
                        <a:cs typeface="Arial" panose="020B0604020202020204" pitchFamily="34" charset="0"/>
                      </a:endParaRPr>
                    </a:p>
                  </a:txBody>
                  <a:tcPr>
                    <a:lnT w="12700" cap="flat" cmpd="sng" algn="ctr">
                      <a:solidFill>
                        <a:schemeClr val="tx1"/>
                      </a:solidFill>
                      <a:prstDash val="solid"/>
                      <a:round/>
                      <a:headEnd type="none" w="med" len="med"/>
                      <a:tailEnd type="none" w="med" len="med"/>
                    </a:lnT>
                  </a:tcPr>
                </a:tc>
                <a:tc>
                  <a:txBody>
                    <a:bodyPr/>
                    <a:lstStyle/>
                    <a:p>
                      <a:r>
                        <a:rPr lang="en-US" sz="2000">
                          <a:latin typeface="Arial" panose="020B0604020202020204" pitchFamily="34" charset="0"/>
                          <a:cs typeface="Arial" panose="020B0604020202020204" pitchFamily="34" charset="0"/>
                        </a:rPr>
                        <a:t>Systematic improvement in recording safety issues </a:t>
                      </a:r>
                      <a:r>
                        <a:rPr lang="en-GB" sz="1800" kern="1200">
                          <a:solidFill>
                            <a:schemeClr val="dk1"/>
                          </a:solidFill>
                          <a:effectLst/>
                          <a:latin typeface="Arial" panose="020B0604020202020204" pitchFamily="34" charset="0"/>
                          <a:ea typeface="+mn-ea"/>
                          <a:cs typeface="Arial" panose="020B0604020202020204" pitchFamily="34" charset="0"/>
                        </a:rPr>
                        <a:t>(Hamer, 2025)</a:t>
                      </a:r>
                      <a:endParaRPr lang="en-GB" sz="2000" dirty="0">
                        <a:latin typeface="Arial" panose="020B0604020202020204" pitchFamily="34" charset="0"/>
                        <a:cs typeface="Arial" panose="020B0604020202020204" pitchFamily="34" charset="0"/>
                      </a:endParaRP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868768773"/>
                  </a:ext>
                </a:extLst>
              </a:tr>
              <a:tr h="1566852">
                <a:tc>
                  <a:txBody>
                    <a:bodyPr/>
                    <a:lstStyle/>
                    <a:p>
                      <a:r>
                        <a:rPr lang="en-US" sz="2000">
                          <a:latin typeface="Arial" panose="020B0604020202020204" pitchFamily="34" charset="0"/>
                          <a:cs typeface="Arial" panose="020B0604020202020204" pitchFamily="34" charset="0"/>
                        </a:rPr>
                        <a:t>Average Response Time To Deterioration</a:t>
                      </a:r>
                      <a:endParaRPr lang="en-GB" sz="2000" dirty="0">
                        <a:latin typeface="Arial" panose="020B0604020202020204" pitchFamily="34" charset="0"/>
                        <a:cs typeface="Arial" panose="020B0604020202020204" pitchFamily="34" charset="0"/>
                      </a:endParaRPr>
                    </a:p>
                  </a:txBody>
                  <a:tcPr/>
                </a:tc>
                <a:tc>
                  <a:txBody>
                    <a:bodyPr/>
                    <a:lstStyle/>
                    <a:p>
                      <a:pPr marL="0" lvl="0" indent="0" algn="l">
                        <a:lnSpc>
                          <a:spcPct val="115000"/>
                        </a:lnSpc>
                        <a:spcAft>
                          <a:spcPts val="800"/>
                        </a:spcAft>
                        <a:buFont typeface="+mj-lt"/>
                        <a:buNone/>
                        <a:tabLst>
                          <a:tab pos="457200" algn="l"/>
                        </a:tabLst>
                      </a:pPr>
                      <a:r>
                        <a:rPr lang="en-GB" sz="1600" b="1">
                          <a:effectLst/>
                          <a:latin typeface="Arial" panose="020B0604020202020204" pitchFamily="34" charset="0"/>
                          <a:ea typeface="Calibri" panose="020F0502020204030204" pitchFamily="34" charset="0"/>
                          <a:cs typeface="Arial" panose="020B0604020202020204" pitchFamily="34" charset="0"/>
                        </a:rPr>
                        <a:t>Average Response Time Before Martha’s Rule</a:t>
                      </a:r>
                      <a:r>
                        <a:rPr lang="en-GB" sz="1600">
                          <a:effectLst/>
                          <a:latin typeface="Arial" panose="020B0604020202020204" pitchFamily="34" charset="0"/>
                          <a:ea typeface="Calibri" panose="020F0502020204030204" pitchFamily="34" charset="0"/>
                          <a:cs typeface="Arial" panose="020B0604020202020204" pitchFamily="34" charset="0"/>
                        </a:rPr>
                        <a:t>, deterioration recognition often took 3–5 hours, mainly due to communication gaps and hierarchical delays</a:t>
                      </a:r>
                      <a:r>
                        <a:rPr lang="en-GB" sz="1400">
                          <a:effectLst/>
                          <a:latin typeface="Arial" panose="020B0604020202020204" pitchFamily="34" charset="0"/>
                          <a:ea typeface="Calibri" panose="020F0502020204030204" pitchFamily="34" charset="0"/>
                          <a:cs typeface="Arial" panose="020B0604020202020204" pitchFamily="34" charset="0"/>
                        </a:rPr>
                        <a:t>.</a:t>
                      </a:r>
                    </a:p>
                    <a:p>
                      <a:pPr algn="l"/>
                      <a:endParaRPr lang="en-GB" sz="2000" dirty="0">
                        <a:latin typeface="Arial" panose="020B0604020202020204" pitchFamily="34" charset="0"/>
                        <a:cs typeface="Arial" panose="020B0604020202020204" pitchFamily="34" charset="0"/>
                      </a:endParaRPr>
                    </a:p>
                  </a:txBody>
                  <a:tcPr/>
                </a:tc>
                <a:tc>
                  <a:txBody>
                    <a:bodyPr/>
                    <a:lstStyle/>
                    <a:p>
                      <a:r>
                        <a:rPr lang="en-GB" sz="1600">
                          <a:effectLst/>
                          <a:latin typeface="Arial" panose="020B0604020202020204" pitchFamily="34" charset="0"/>
                          <a:ea typeface="Calibri" panose="020F0502020204030204" pitchFamily="34" charset="0"/>
                          <a:cs typeface="Arial" panose="020B0604020202020204" pitchFamily="34" charset="0"/>
                        </a:rPr>
                        <a:t>After implementation, this has improved to 45–60 minutes, showing how direct escalation routes empower families and frontline staff to trigger rapid reviews. </a:t>
                      </a:r>
                      <a:endParaRPr lang="en-GB" sz="16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Prompt Intervention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59920259"/>
                  </a:ext>
                </a:extLst>
              </a:tr>
              <a:tr h="2050472">
                <a:tc>
                  <a:txBody>
                    <a:bodyPr/>
                    <a:lstStyle/>
                    <a:p>
                      <a:r>
                        <a:rPr lang="en-US" sz="2000">
                          <a:latin typeface="Arial" panose="020B0604020202020204" pitchFamily="34" charset="0"/>
                          <a:cs typeface="Arial" panose="020B0604020202020204" pitchFamily="34" charset="0"/>
                        </a:rPr>
                        <a:t>Family/Carer Initiated Escalations</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None</a:t>
                      </a:r>
                      <a:endParaRPr lang="en-GB" sz="2000" dirty="0">
                        <a:latin typeface="Arial" panose="020B0604020202020204" pitchFamily="34" charset="0"/>
                        <a:cs typeface="Arial" panose="020B0604020202020204" pitchFamily="34" charset="0"/>
                      </a:endParaRPr>
                    </a:p>
                  </a:txBody>
                  <a:tcPr/>
                </a:tc>
                <a:tc>
                  <a:txBody>
                    <a:bodyPr/>
                    <a:lstStyle/>
                    <a:p>
                      <a:pPr algn="l">
                        <a:lnSpc>
                          <a:spcPct val="115000"/>
                        </a:lnSpc>
                        <a:spcAft>
                          <a:spcPts val="800"/>
                        </a:spcAft>
                        <a:buNone/>
                      </a:pPr>
                      <a:r>
                        <a:rPr lang="en-GB" sz="1600">
                          <a:effectLst/>
                          <a:latin typeface="Arial" panose="020B0604020202020204" pitchFamily="34" charset="0"/>
                          <a:ea typeface="Calibri" panose="020F0502020204030204" pitchFamily="34" charset="0"/>
                          <a:cs typeface="Arial" panose="020B0604020202020204" pitchFamily="34" charset="0"/>
                        </a:rPr>
                        <a:t>Under Martha’s Rule, 72% of escalation calls now come directly from families or carers, reflecting a significant cultural shift where the patient voice is formally embedded in safety systems. Families are now recognised as active partners in care, not passive observers.</a:t>
                      </a:r>
                    </a:p>
                    <a:p>
                      <a:pPr algn="l"/>
                      <a:r>
                        <a:rPr lang="en-US" sz="1600">
                          <a:latin typeface="Arial" panose="020B0604020202020204" pitchFamily="34" charset="0"/>
                          <a:cs typeface="Arial" panose="020B0604020202020204" pitchFamily="34" charset="0"/>
                        </a:rPr>
                        <a:t> </a:t>
                      </a:r>
                      <a:r>
                        <a:rPr lang="en-GB" sz="1600" kern="1200">
                          <a:solidFill>
                            <a:schemeClr val="dk1"/>
                          </a:solidFill>
                          <a:effectLst/>
                          <a:latin typeface="Arial" panose="020B0604020202020204" pitchFamily="34" charset="0"/>
                          <a:ea typeface="+mn-ea"/>
                          <a:cs typeface="Arial" panose="020B0604020202020204" pitchFamily="34" charset="0"/>
                        </a:rPr>
                        <a:t>(Statistics, 2025)</a:t>
                      </a:r>
                      <a:endParaRPr lang="en-GB" sz="16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Families empowered to act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02136443"/>
                  </a:ext>
                </a:extLst>
              </a:tr>
              <a:tr h="782584">
                <a:tc>
                  <a:txBody>
                    <a:bodyPr/>
                    <a:lstStyle/>
                    <a:p>
                      <a:r>
                        <a:rPr lang="en-US" sz="2000">
                          <a:latin typeface="Arial" panose="020B0604020202020204" pitchFamily="34" charset="0"/>
                          <a:cs typeface="Arial" panose="020B0604020202020204" pitchFamily="34" charset="0"/>
                        </a:rPr>
                        <a:t>Calls Related To Acute Deterioration</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Missed signs of acute deterioration or not acted upon</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41% of all calls concerning acute deterioration</a:t>
                      </a:r>
                      <a:r>
                        <a:rPr lang="en-GB" sz="1800" kern="1200">
                          <a:solidFill>
                            <a:schemeClr val="dk1"/>
                          </a:solidFill>
                          <a:effectLst/>
                          <a:latin typeface="Arial" panose="020B0604020202020204" pitchFamily="34" charset="0"/>
                          <a:ea typeface="+mn-ea"/>
                          <a:cs typeface="Arial" panose="020B0604020202020204" pitchFamily="34" charset="0"/>
                        </a:rPr>
                        <a:t>(Statistics, 2025)</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Earlier recognition of warning signs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23833102"/>
                  </a:ext>
                </a:extLst>
              </a:tr>
              <a:tr h="782584">
                <a:tc>
                  <a:txBody>
                    <a:bodyPr/>
                    <a:lstStyle/>
                    <a:p>
                      <a:r>
                        <a:rPr lang="en-US" sz="2000">
                          <a:latin typeface="Arial" panose="020B0604020202020204" pitchFamily="34" charset="0"/>
                          <a:cs typeface="Arial" panose="020B0604020202020204" pitchFamily="34" charset="0"/>
                        </a:rPr>
                        <a:t>Transfer To Intensive Care After Escalation</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Delayed </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12% (265 of 2277 deterioration calls</a:t>
                      </a:r>
                      <a:r>
                        <a:rPr lang="en-GB" sz="1800" kern="1200">
                          <a:solidFill>
                            <a:schemeClr val="dk1"/>
                          </a:solidFill>
                          <a:effectLst/>
                          <a:latin typeface="Arial" panose="020B0604020202020204" pitchFamily="34" charset="0"/>
                          <a:ea typeface="+mn-ea"/>
                          <a:cs typeface="Arial" panose="020B0604020202020204" pitchFamily="34" charset="0"/>
                        </a:rPr>
                        <a:t>(Statistics, 2025)</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Prompt critical care access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29788986"/>
                  </a:ext>
                </a:extLst>
              </a:tr>
              <a:tr h="707258">
                <a:tc>
                  <a:txBody>
                    <a:bodyPr/>
                    <a:lstStyle/>
                    <a:p>
                      <a:r>
                        <a:rPr lang="en-US" sz="2000">
                          <a:latin typeface="Arial" panose="020B0604020202020204" pitchFamily="34" charset="0"/>
                          <a:cs typeface="Arial" panose="020B0604020202020204" pitchFamily="34" charset="0"/>
                        </a:rPr>
                        <a:t>Treatment Changes</a:t>
                      </a:r>
                      <a:endParaRPr lang="en-US"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Minimal Intervention until collapse</a:t>
                      </a:r>
                    </a:p>
                    <a:p>
                      <a:r>
                        <a:rPr lang="en-US" sz="2000">
                          <a:latin typeface="Arial" panose="020B0604020202020204" pitchFamily="34" charset="0"/>
                          <a:cs typeface="Arial" panose="020B0604020202020204" pitchFamily="34" charset="0"/>
                        </a:rPr>
                        <a:t>Error Diagnosing</a:t>
                      </a:r>
                      <a:r>
                        <a:rPr lang="en-GB" sz="1800" kern="1200">
                          <a:solidFill>
                            <a:schemeClr val="dk1"/>
                          </a:solidFill>
                          <a:effectLst/>
                          <a:latin typeface="Arial" panose="020B0604020202020204" pitchFamily="34" charset="0"/>
                          <a:ea typeface="+mn-ea"/>
                          <a:cs typeface="Arial" panose="020B0604020202020204" pitchFamily="34" charset="0"/>
                        </a:rPr>
                        <a:t>(Croskerry, 2003).</a:t>
                      </a:r>
                      <a:endParaRPr lang="en-US"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35%  deterioration call led to care modification</a:t>
                      </a:r>
                      <a:r>
                        <a:rPr lang="en-GB" sz="1800" kern="1200">
                          <a:solidFill>
                            <a:schemeClr val="dk1"/>
                          </a:solidFill>
                          <a:effectLst/>
                          <a:latin typeface="Arial" panose="020B0604020202020204" pitchFamily="34" charset="0"/>
                          <a:ea typeface="+mn-ea"/>
                          <a:cs typeface="Arial" panose="020B0604020202020204" pitchFamily="34" charset="0"/>
                        </a:rPr>
                        <a:t>(Statistics, 2025)</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Timely clinical action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23684756"/>
                  </a:ext>
                </a:extLst>
              </a:tr>
              <a:tr h="782584">
                <a:tc>
                  <a:txBody>
                    <a:bodyPr/>
                    <a:lstStyle/>
                    <a:p>
                      <a:r>
                        <a:rPr lang="en-US" sz="2000">
                          <a:latin typeface="Arial" panose="020B0604020202020204" pitchFamily="34" charset="0"/>
                          <a:cs typeface="Arial" panose="020B0604020202020204" pitchFamily="34" charset="0"/>
                        </a:rPr>
                        <a:t>Children Deterioration Calls</a:t>
                      </a:r>
                      <a:endParaRPr lang="en-US"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None </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155 cases (16 years) </a:t>
                      </a:r>
                      <a:r>
                        <a:rPr lang="en-GB" sz="1800" kern="1200">
                          <a:solidFill>
                            <a:schemeClr val="dk1"/>
                          </a:solidFill>
                          <a:effectLst/>
                          <a:latin typeface="Arial" panose="020B0604020202020204" pitchFamily="34" charset="0"/>
                          <a:ea typeface="+mn-ea"/>
                          <a:cs typeface="Arial" panose="020B0604020202020204" pitchFamily="34" charset="0"/>
                        </a:rPr>
                        <a:t>(Statistics, 2025)</a:t>
                      </a:r>
                      <a:endParaRPr lang="en-GB" sz="18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Mechanism now involve adolescents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64272713"/>
                  </a:ext>
                </a:extLst>
              </a:tr>
              <a:tr h="782584">
                <a:tc>
                  <a:txBody>
                    <a:bodyPr/>
                    <a:lstStyle/>
                    <a:p>
                      <a:r>
                        <a:rPr lang="en-US" sz="2000">
                          <a:latin typeface="Arial" panose="020B0604020202020204" pitchFamily="34" charset="0"/>
                          <a:cs typeface="Arial" panose="020B0604020202020204" pitchFamily="34" charset="0"/>
                        </a:rPr>
                        <a:t>Staff Family Confidence To Escalate</a:t>
                      </a:r>
                      <a:endParaRPr lang="en-US"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Hierarchal, intimidating environment </a:t>
                      </a:r>
                      <a:r>
                        <a:rPr lang="en-GB" sz="2000" kern="1200">
                          <a:solidFill>
                            <a:schemeClr val="dk1"/>
                          </a:solidFill>
                          <a:effectLst/>
                          <a:latin typeface="Arial" panose="020B0604020202020204" pitchFamily="34" charset="0"/>
                          <a:ea typeface="+mn-ea"/>
                          <a:cs typeface="Arial" panose="020B0604020202020204" pitchFamily="34" charset="0"/>
                        </a:rPr>
                        <a:t>(Doherty and Carroll, 2020).</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Given right for second review</a:t>
                      </a:r>
                      <a:endParaRPr lang="en-GB" sz="2000" dirty="0">
                        <a:latin typeface="Arial" panose="020B0604020202020204" pitchFamily="34" charset="0"/>
                        <a:cs typeface="Arial" panose="020B0604020202020204" pitchFamily="34" charset="0"/>
                      </a:endParaRPr>
                    </a:p>
                  </a:txBody>
                  <a:tcPr/>
                </a:tc>
                <a:tc>
                  <a:txBody>
                    <a:bodyPr/>
                    <a:lstStyle/>
                    <a:p>
                      <a:r>
                        <a:rPr lang="en-US" sz="2000">
                          <a:latin typeface="Arial" panose="020B0604020202020204" pitchFamily="34" charset="0"/>
                          <a:cs typeface="Arial" panose="020B0604020202020204" pitchFamily="34" charset="0"/>
                        </a:rPr>
                        <a:t>Strengthened  safety culture and accountability </a:t>
                      </a:r>
                      <a:r>
                        <a:rPr lang="en-GB" sz="1800" kern="1200">
                          <a:solidFill>
                            <a:schemeClr val="dk1"/>
                          </a:solidFill>
                          <a:effectLst/>
                          <a:latin typeface="Arial" panose="020B0604020202020204" pitchFamily="34" charset="0"/>
                          <a:ea typeface="+mn-ea"/>
                          <a:cs typeface="Arial" panose="020B0604020202020204" pitchFamily="34" charset="0"/>
                        </a:rPr>
                        <a:t>(Hamer, 2025)</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82065046"/>
                  </a:ext>
                </a:extLst>
              </a:tr>
            </a:tbl>
          </a:graphicData>
        </a:graphic>
      </p:graphicFrame>
      <p:sp>
        <p:nvSpPr>
          <p:cNvPr id="5" name="Rectangle 1">
            <a:extLst>
              <a:ext uri="{FF2B5EF4-FFF2-40B4-BE49-F238E27FC236}">
                <a16:creationId xmlns:a16="http://schemas.microsoft.com/office/drawing/2014/main" id="{8E5BFB0B-F1F0-ECFB-EB77-85006B13B333}"/>
              </a:ext>
            </a:extLst>
          </p:cNvPr>
          <p:cNvSpPr>
            <a:spLocks noChangeArrowheads="1"/>
          </p:cNvSpPr>
          <p:nvPr/>
        </p:nvSpPr>
        <p:spPr bwMode="auto">
          <a:xfrm>
            <a:off x="34636" y="10728497"/>
            <a:ext cx="170688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Statistics Source: </a:t>
            </a:r>
            <a:r>
              <a:rPr kumimoji="0" lang="en-US"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Statistics (2025) </a:t>
            </a:r>
            <a:r>
              <a:rPr kumimoji="0" lang="en-US" altLang="en-US" sz="1600" b="0" i="1" u="none" strike="noStrike" cap="none" normalizeH="0" baseline="0">
                <a:ln>
                  <a:noFill/>
                </a:ln>
                <a:solidFill>
                  <a:schemeClr val="tx1"/>
                </a:solidFill>
                <a:effectLst/>
                <a:latin typeface="Arial" panose="020B0604020202020204" pitchFamily="34" charset="0"/>
                <a:cs typeface="Arial" panose="020B0604020202020204" pitchFamily="34" charset="0"/>
              </a:rPr>
              <a:t>Statistics» Martha’s Rule </a:t>
            </a:r>
            <a:r>
              <a:rPr kumimoji="0" lang="en-GB" sz="1600" b="0" i="1" u="none" strike="noStrike" cap="none" normalizeH="0" baseline="0" noProof="0">
                <a:ln>
                  <a:noFill/>
                </a:ln>
                <a:solidFill>
                  <a:schemeClr val="tx1"/>
                </a:solidFill>
                <a:effectLst/>
                <a:latin typeface="Arial" panose="020B0604020202020204" pitchFamily="34" charset="0"/>
                <a:cs typeface="Arial" panose="020B0604020202020204" pitchFamily="34" charset="0"/>
              </a:rPr>
              <a:t>Programme</a:t>
            </a:r>
            <a:r>
              <a:rPr kumimoji="0" lang="en-US" altLang="en-US" sz="1600" b="0" i="1" u="none" strike="noStrike" cap="none" normalizeH="0" baseline="0">
                <a:ln>
                  <a:noFill/>
                </a:ln>
                <a:solidFill>
                  <a:schemeClr val="tx1"/>
                </a:solidFill>
                <a:effectLst/>
                <a:latin typeface="Arial" panose="020B0604020202020204" pitchFamily="34" charset="0"/>
                <a:cs typeface="Arial" panose="020B0604020202020204" pitchFamily="34" charset="0"/>
              </a:rPr>
              <a:t> July 2025</a:t>
            </a:r>
            <a:r>
              <a:rPr kumimoji="0" lang="en-US"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a:ln>
                  <a:noFill/>
                </a:ln>
                <a:solidFill>
                  <a:schemeClr val="tx1"/>
                </a:solidFill>
                <a:effectLst/>
                <a:latin typeface="Arial" panose="020B0604020202020204" pitchFamily="34" charset="0"/>
                <a:cs typeface="Arial" panose="020B0604020202020204" pitchFamily="34" charset="0"/>
              </a:rPr>
              <a:t>England.nhs.uk</a:t>
            </a:r>
            <a:r>
              <a:rPr kumimoji="0" lang="en-US"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
              </a:rPr>
              <a:t>https://www.england.nhs.uk/statistics/statistical-work-areas/marthas-rule/marthas-rule-2025-26/marthas-rule-programme-july-2025/</a:t>
            </a:r>
            <a:r>
              <a:rPr kumimoji="0" lang="en-US"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45E1401B-3EFE-F0DD-5D8D-58A129F2F67B}"/>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7542"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542" cy="10287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7345" y="-12250"/>
            <a:ext cx="7251105" cy="3732224"/>
            <a:chOff x="6867015" y="-1"/>
            <a:chExt cx="5324985" cy="3251912"/>
          </a:xfrm>
          <a:solidFill>
            <a:schemeClr val="bg1">
              <a:alpha val="30000"/>
            </a:schemeClr>
          </a:solidFill>
        </p:grpSpPr>
        <p:sp>
          <p:nvSpPr>
            <p:cNvPr id="27" name="Freeform: Shape 2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8"/>
          <p:cNvSpPr txBox="1"/>
          <p:nvPr/>
        </p:nvSpPr>
        <p:spPr>
          <a:xfrm>
            <a:off x="381000" y="495301"/>
            <a:ext cx="17678400" cy="16763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000" b="1" kern="1200" dirty="0">
                <a:solidFill>
                  <a:schemeClr val="tx2"/>
                </a:solidFill>
                <a:latin typeface="+mj-lt"/>
                <a:ea typeface="+mj-ea"/>
                <a:cs typeface="+mj-cs"/>
                <a:sym typeface="Poppins Bold"/>
              </a:rPr>
              <a:t>Summary: </a:t>
            </a:r>
            <a:r>
              <a:rPr lang="en-US" sz="5000" b="1" kern="1200" dirty="0">
                <a:solidFill>
                  <a:schemeClr val="tx2"/>
                </a:solidFill>
                <a:latin typeface="+mj-lt"/>
                <a:ea typeface="+mj-ea"/>
                <a:cs typeface="+mj-cs"/>
              </a:rPr>
              <a:t>Policy Issues Contributing To Root Cause The Influence On Service Delivery.</a:t>
            </a:r>
          </a:p>
        </p:txBody>
      </p:sp>
      <p:sp>
        <p:nvSpPr>
          <p:cNvPr id="2" name="TextBox 1">
            <a:extLst>
              <a:ext uri="{FF2B5EF4-FFF2-40B4-BE49-F238E27FC236}">
                <a16:creationId xmlns:a16="http://schemas.microsoft.com/office/drawing/2014/main" id="{8D430EE7-71AD-CAF7-AAFC-E71D0AEC406F}"/>
              </a:ext>
            </a:extLst>
          </p:cNvPr>
          <p:cNvSpPr txBox="1"/>
          <p:nvPr/>
        </p:nvSpPr>
        <p:spPr>
          <a:xfrm>
            <a:off x="-27345" y="1866900"/>
            <a:ext cx="18314887" cy="8419984"/>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000" b="1" dirty="0">
                <a:solidFill>
                  <a:schemeClr val="tx2"/>
                </a:solidFill>
                <a:latin typeface="Arial" panose="020B0604020202020204" pitchFamily="34" charset="0"/>
                <a:cs typeface="Arial" panose="020B0604020202020204" pitchFamily="34" charset="0"/>
              </a:rPr>
              <a:t>Policy Issues:</a:t>
            </a:r>
          </a:p>
          <a:p>
            <a:pPr marL="342900"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Lack of Escalation Policy</a:t>
            </a:r>
          </a:p>
          <a:p>
            <a:pPr marL="342900"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Hierarchal communication culture</a:t>
            </a:r>
          </a:p>
          <a:p>
            <a:pPr marL="342900"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Inconsistent implication of sepsis and deterioration protocol</a:t>
            </a:r>
          </a:p>
          <a:p>
            <a:pPr marL="342900"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Insufficient carer involvement for concern on warning signs</a:t>
            </a:r>
            <a:r>
              <a:rPr lang="en-US" altLang="en-US" sz="2000" dirty="0">
                <a:solidFill>
                  <a:schemeClr val="tx2"/>
                </a:solidFill>
                <a:latin typeface="Arial" panose="020B0604020202020204" pitchFamily="34" charset="0"/>
                <a:cs typeface="Arial" panose="020B0604020202020204" pitchFamily="34" charset="0"/>
              </a:rPr>
              <a:t>(NHS England, 2024b).</a:t>
            </a:r>
            <a:endParaRPr lang="en-US" sz="2000"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b="1" dirty="0">
                <a:solidFill>
                  <a:schemeClr val="tx2"/>
                </a:solidFill>
                <a:latin typeface="Arial" panose="020B0604020202020204" pitchFamily="34" charset="0"/>
                <a:cs typeface="Arial" panose="020B0604020202020204" pitchFamily="34" charset="0"/>
              </a:rPr>
              <a:t> Negative Impact:</a:t>
            </a: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Quality: Delayed Response</a:t>
            </a: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Efficiency: Missed early escalation</a:t>
            </a: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Equity: Families with less health literacy were less likely to be heard worsening the inequalities.</a:t>
            </a:r>
          </a:p>
          <a:p>
            <a:pPr indent="-228600">
              <a:lnSpc>
                <a:spcPct val="90000"/>
              </a:lnSpc>
              <a:spcAft>
                <a:spcPts val="600"/>
              </a:spcAft>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Care Provision: Lack of decision review and feedback reducing quality improvement and lessening the error diagnosis impact.</a:t>
            </a:r>
          </a:p>
          <a:p>
            <a:pPr indent="-228600">
              <a:lnSpc>
                <a:spcPct val="90000"/>
              </a:lnSpc>
              <a:spcAft>
                <a:spcPts val="600"/>
              </a:spcAft>
              <a:buFont typeface="Arial" panose="020B0604020202020204" pitchFamily="34" charset="0"/>
              <a:buChar char="•"/>
            </a:pPr>
            <a:endParaRPr lang="en-US" sz="2000" b="1"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b="1" dirty="0">
                <a:solidFill>
                  <a:schemeClr val="tx2"/>
                </a:solidFill>
                <a:latin typeface="Arial" panose="020B0604020202020204" pitchFamily="34" charset="0"/>
                <a:cs typeface="Arial" panose="020B0604020202020204" pitchFamily="34" charset="0"/>
              </a:rPr>
              <a:t>Impact of Martha’s Rule on Service delivery</a:t>
            </a:r>
          </a:p>
          <a:p>
            <a:pPr marL="342900"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During the trial phase from September 2024 to June 2025, 143 pilot hospitals recorded around 4,906 calls. </a:t>
            </a:r>
          </a:p>
          <a:p>
            <a:pPr marL="342900"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Families accounted 72% </a:t>
            </a:r>
          </a:p>
          <a:p>
            <a:pPr indent="-228600">
              <a:lnSpc>
                <a:spcPct val="90000"/>
              </a:lnSpc>
              <a:spcAft>
                <a:spcPts val="600"/>
              </a:spcAft>
              <a:buFont typeface="Arial" panose="020B0604020202020204" pitchFamily="34" charset="0"/>
              <a:buChar char="•"/>
            </a:pPr>
            <a:r>
              <a:rPr lang="en-US" altLang="en-US" sz="2000" b="1" dirty="0">
                <a:solidFill>
                  <a:schemeClr val="tx2"/>
                </a:solidFill>
                <a:latin typeface="Arial" panose="020B0604020202020204" pitchFamily="34" charset="0"/>
                <a:cs typeface="Arial" panose="020B0604020202020204" pitchFamily="34" charset="0"/>
              </a:rPr>
              <a:t>Impact on Policy:</a:t>
            </a:r>
          </a:p>
          <a:p>
            <a:pPr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NHS England's </a:t>
            </a:r>
            <a:r>
              <a:rPr lang="en-US" altLang="en-US" sz="2000" b="1" dirty="0">
                <a:solidFill>
                  <a:schemeClr val="tx2"/>
                </a:solidFill>
                <a:latin typeface="Arial" panose="020B0604020202020204" pitchFamily="34" charset="0"/>
                <a:cs typeface="Arial" panose="020B0604020202020204" pitchFamily="34" charset="0"/>
              </a:rPr>
              <a:t>National Director of Patient Safety</a:t>
            </a:r>
            <a:r>
              <a:rPr lang="en-US" altLang="en-US" sz="2000" dirty="0">
                <a:solidFill>
                  <a:schemeClr val="tx2"/>
                </a:solidFill>
                <a:latin typeface="Arial" panose="020B0604020202020204" pitchFamily="34" charset="0"/>
                <a:cs typeface="Arial" panose="020B0604020202020204" pitchFamily="34" charset="0"/>
              </a:rPr>
              <a:t> is in charge of the Martha's Rule Program. NHS England enhances patient safety by </a:t>
            </a:r>
            <a:r>
              <a:rPr lang="en-US" altLang="en-US" sz="2000" b="1" dirty="0">
                <a:solidFill>
                  <a:schemeClr val="tx2"/>
                </a:solidFill>
                <a:latin typeface="Arial" panose="020B0604020202020204" pitchFamily="34" charset="0"/>
                <a:cs typeface="Arial" panose="020B0604020202020204" pitchFamily="34" charset="0"/>
              </a:rPr>
              <a:t>better detection </a:t>
            </a:r>
            <a:r>
              <a:rPr lang="en-US" altLang="en-US" sz="2000" dirty="0">
                <a:solidFill>
                  <a:schemeClr val="tx2"/>
                </a:solidFill>
                <a:latin typeface="Arial" panose="020B0604020202020204" pitchFamily="34" charset="0"/>
                <a:cs typeface="Arial" panose="020B0604020202020204" pitchFamily="34" charset="0"/>
              </a:rPr>
              <a:t>and </a:t>
            </a:r>
            <a:r>
              <a:rPr lang="en-US" altLang="en-US" sz="2000" b="1" dirty="0">
                <a:solidFill>
                  <a:schemeClr val="tx2"/>
                </a:solidFill>
                <a:latin typeface="Arial" panose="020B0604020202020204" pitchFamily="34" charset="0"/>
                <a:cs typeface="Arial" panose="020B0604020202020204" pitchFamily="34" charset="0"/>
              </a:rPr>
              <a:t>handling of deterioration</a:t>
            </a:r>
            <a:r>
              <a:rPr lang="en-US" altLang="en-US" sz="2000" dirty="0">
                <a:solidFill>
                  <a:schemeClr val="tx2"/>
                </a:solidFill>
                <a:latin typeface="Arial" panose="020B0604020202020204" pitchFamily="34" charset="0"/>
                <a:cs typeface="Arial" panose="020B0604020202020204" pitchFamily="34" charset="0"/>
              </a:rPr>
              <a:t>. Effective management of acute physical deterioration will be supported by the </a:t>
            </a:r>
            <a:r>
              <a:rPr lang="en-US" altLang="en-US" sz="2000" b="1" dirty="0">
                <a:solidFill>
                  <a:schemeClr val="tx2"/>
                </a:solidFill>
                <a:latin typeface="Arial" panose="020B0604020202020204" pitchFamily="34" charset="0"/>
                <a:cs typeface="Arial" panose="020B0604020202020204" pitchFamily="34" charset="0"/>
              </a:rPr>
              <a:t>PIER method</a:t>
            </a:r>
            <a:r>
              <a:rPr lang="en-US" altLang="en-US" sz="2000" dirty="0">
                <a:solidFill>
                  <a:schemeClr val="tx2"/>
                </a:solidFill>
                <a:latin typeface="Arial" panose="020B0604020202020204" pitchFamily="34" charset="0"/>
                <a:cs typeface="Arial" panose="020B0604020202020204" pitchFamily="34" charset="0"/>
              </a:rPr>
              <a:t>, (prevention, identification, escalation, and reaction). It will enable patients, families, and carers to </a:t>
            </a:r>
            <a:r>
              <a:rPr lang="en-US" altLang="en-US" sz="2000" b="1" dirty="0">
                <a:solidFill>
                  <a:schemeClr val="tx2"/>
                </a:solidFill>
                <a:latin typeface="Arial" panose="020B0604020202020204" pitchFamily="34" charset="0"/>
                <a:cs typeface="Arial" panose="020B0604020202020204" pitchFamily="34" charset="0"/>
              </a:rPr>
              <a:t>report </a:t>
            </a:r>
            <a:r>
              <a:rPr lang="en-US" altLang="en-US" sz="2000" dirty="0">
                <a:solidFill>
                  <a:schemeClr val="tx2"/>
                </a:solidFill>
                <a:latin typeface="Arial" panose="020B0604020202020204" pitchFamily="34" charset="0"/>
                <a:cs typeface="Arial" panose="020B0604020202020204" pitchFamily="34" charset="0"/>
              </a:rPr>
              <a:t>deteriorating concerns and have their observations properly </a:t>
            </a:r>
            <a:r>
              <a:rPr lang="en-US" altLang="en-US" sz="2000" b="1" dirty="0">
                <a:solidFill>
                  <a:schemeClr val="tx2"/>
                </a:solidFill>
                <a:latin typeface="Arial" panose="020B0604020202020204" pitchFamily="34" charset="0"/>
                <a:cs typeface="Arial" panose="020B0604020202020204" pitchFamily="34" charset="0"/>
              </a:rPr>
              <a:t>documented</a:t>
            </a:r>
            <a:r>
              <a:rPr lang="en-US" altLang="en-US" sz="2000" dirty="0">
                <a:solidFill>
                  <a:schemeClr val="tx2"/>
                </a:solidFill>
                <a:latin typeface="Arial" panose="020B0604020202020204" pitchFamily="34" charset="0"/>
                <a:cs typeface="Arial" panose="020B0604020202020204" pitchFamily="34" charset="0"/>
              </a:rPr>
              <a:t> in medical records (NHS England, 2024b).</a:t>
            </a:r>
            <a:br>
              <a:rPr lang="en-US" altLang="en-US" sz="2000" dirty="0">
                <a:solidFill>
                  <a:schemeClr val="tx2"/>
                </a:solidFill>
                <a:latin typeface="Arial" panose="020B0604020202020204" pitchFamily="34" charset="0"/>
                <a:cs typeface="Arial" panose="020B0604020202020204" pitchFamily="34" charset="0"/>
              </a:rPr>
            </a:br>
            <a:r>
              <a:rPr lang="en-US" altLang="en-US" sz="2000" b="1" dirty="0">
                <a:solidFill>
                  <a:schemeClr val="tx2"/>
                </a:solidFill>
                <a:latin typeface="Arial" panose="020B0604020202020204" pitchFamily="34" charset="0"/>
                <a:cs typeface="Arial" panose="020B0604020202020204" pitchFamily="34" charset="0"/>
              </a:rPr>
              <a:t>These escalations led to:</a:t>
            </a:r>
          </a:p>
          <a:p>
            <a:pPr marL="342900"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241 potentially life-saving procedures, such as 49 transfers to tertiary or enhanced care facilities and 93 emergency ICU or HDU admissions. </a:t>
            </a:r>
          </a:p>
          <a:p>
            <a:pPr marL="342900"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720 care modifications, include initiating antibiotics or scheduling </a:t>
            </a:r>
            <a:r>
              <a:rPr lang="en-US" sz="2000" noProof="0" dirty="0" err="1">
                <a:solidFill>
                  <a:schemeClr val="tx2"/>
                </a:solidFill>
                <a:latin typeface="Arial" panose="020B0604020202020204" pitchFamily="34" charset="0"/>
                <a:cs typeface="Arial" panose="020B0604020202020204" pitchFamily="34" charset="0"/>
              </a:rPr>
              <a:t>specialised</a:t>
            </a:r>
            <a:r>
              <a:rPr lang="en-US" altLang="en-US" sz="2000" dirty="0">
                <a:solidFill>
                  <a:schemeClr val="tx2"/>
                </a:solidFill>
                <a:latin typeface="Arial" panose="020B0604020202020204" pitchFamily="34" charset="0"/>
                <a:cs typeface="Arial" panose="020B0604020202020204" pitchFamily="34" charset="0"/>
              </a:rPr>
              <a:t> imaging. </a:t>
            </a:r>
          </a:p>
          <a:p>
            <a:pPr marL="342900"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794 interventions that deal with clinical action delays, like as medicine or investigations. </a:t>
            </a:r>
          </a:p>
          <a:p>
            <a:pPr marL="342900" indent="-228600">
              <a:lnSpc>
                <a:spcPct val="90000"/>
              </a:lnSpc>
              <a:spcAft>
                <a:spcPts val="600"/>
              </a:spcAft>
              <a:buFont typeface="Arial" panose="020B0604020202020204" pitchFamily="34" charset="0"/>
              <a:buChar char="•"/>
            </a:pPr>
            <a:r>
              <a:rPr lang="en-US" altLang="en-US" sz="2000" dirty="0">
                <a:solidFill>
                  <a:schemeClr val="tx2"/>
                </a:solidFill>
                <a:latin typeface="Arial" panose="020B0604020202020204" pitchFamily="34" charset="0"/>
                <a:cs typeface="Arial" panose="020B0604020202020204" pitchFamily="34" charset="0"/>
              </a:rPr>
              <a:t>1,030 cases involving discharge planning or communication were settled (Rowe, 2025).</a:t>
            </a:r>
          </a:p>
        </p:txBody>
      </p:sp>
      <p:grpSp>
        <p:nvGrpSpPr>
          <p:cNvPr id="32" name="Group 3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3587412" y="6219465"/>
            <a:ext cx="4713600" cy="4075207"/>
            <a:chOff x="-305" y="-4155"/>
            <a:chExt cx="2514948" cy="2174333"/>
          </a:xfrm>
          <a:solidFill>
            <a:schemeClr val="bg1">
              <a:alpha val="30000"/>
            </a:schemeClr>
          </a:solidFill>
        </p:grpSpPr>
        <p:sp>
          <p:nvSpPr>
            <p:cNvPr id="33" name="Freeform: Shape 3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Rectangle 2">
            <a:extLst>
              <a:ext uri="{FF2B5EF4-FFF2-40B4-BE49-F238E27FC236}">
                <a16:creationId xmlns:a16="http://schemas.microsoft.com/office/drawing/2014/main" id="{F58C8DD0-0604-C59B-5E52-0AD0DDF30B83}"/>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8E14DF-1A54-9705-DB2E-919EEA058169}"/>
              </a:ext>
            </a:extLst>
          </p:cNvPr>
          <p:cNvSpPr txBox="1"/>
          <p:nvPr/>
        </p:nvSpPr>
        <p:spPr>
          <a:xfrm>
            <a:off x="838200" y="419100"/>
            <a:ext cx="4572000"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Overview Component 2</a:t>
            </a:r>
            <a:endParaRPr lang="en-GB" sz="28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E81A1BE-5453-C283-5211-EBF33AAADDB7}"/>
              </a:ext>
            </a:extLst>
          </p:cNvPr>
          <p:cNvPicPr>
            <a:picLocks noChangeAspect="1"/>
          </p:cNvPicPr>
          <p:nvPr/>
        </p:nvPicPr>
        <p:blipFill>
          <a:blip r:embed="rId3"/>
          <a:srcRect l="19583" t="31483" r="21667" b="13703"/>
          <a:stretch>
            <a:fillRect/>
          </a:stretch>
        </p:blipFill>
        <p:spPr>
          <a:xfrm>
            <a:off x="1216111" y="1104900"/>
            <a:ext cx="15855778" cy="8321473"/>
          </a:xfrm>
          <a:prstGeom prst="rect">
            <a:avLst/>
          </a:prstGeom>
          <a:ln>
            <a:solidFill>
              <a:schemeClr val="tx1"/>
            </a:solidFill>
          </a:ln>
        </p:spPr>
      </p:pic>
    </p:spTree>
    <p:extLst>
      <p:ext uri="{BB962C8B-B14F-4D97-AF65-F5344CB8AC3E}">
        <p14:creationId xmlns:p14="http://schemas.microsoft.com/office/powerpoint/2010/main" val="3846151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D2F6A9-11C5-A229-1675-E44FF0C41B8E}"/>
              </a:ext>
            </a:extLst>
          </p:cNvPr>
          <p:cNvSpPr txBox="1"/>
          <p:nvPr/>
        </p:nvSpPr>
        <p:spPr>
          <a:xfrm>
            <a:off x="250371" y="252375"/>
            <a:ext cx="4876800" cy="646331"/>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References</a:t>
            </a:r>
            <a:endParaRPr lang="en-GB" sz="36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1EE0D11-197A-D442-B436-6D84D9D6BBBE}"/>
              </a:ext>
            </a:extLst>
          </p:cNvPr>
          <p:cNvSpPr txBox="1"/>
          <p:nvPr/>
        </p:nvSpPr>
        <p:spPr>
          <a:xfrm>
            <a:off x="250372" y="1257300"/>
            <a:ext cx="18037628" cy="5262979"/>
          </a:xfrm>
          <a:prstGeom prst="rect">
            <a:avLst/>
          </a:prstGeom>
          <a:noFill/>
        </p:spPr>
        <p:txBody>
          <a:bodyPr wrap="square">
            <a:spAutoFit/>
          </a:bodyPr>
          <a:lstStyle/>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Batalden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P.B. and Davidoff, F. (2007) ‘What Is “quality improvement” and How Can It Transform healthcare?’,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Quality and Safety in Health Care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16(1), pp. 2–3.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https://doi.org/10.1136/qshc.2006.022046</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BBC (2023) ‘Martha’s rule: Government to explore bringing in change after tragic teen death’,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https://www.bbc.com/news/health-66705490</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 September.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https://www.bbc.com/news/health-66705490</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Croskerry</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(2003) ‘The Importance of Cognitive Errors in Diagnosis and Strategies to Minimize Them’,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Academic Medicine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78(8), pp. 775–780.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https://doi.org/10.1097/00001888-200308000-00003</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Doherty, T.S. and Carroll, A.E. (2020) ‘Believing in overcoming cognitive biases’,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AMA Journal of Ethics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22(9), pp. 773–778.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https://doi.org/10.1001/amajethics.2020.773</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Dyer, C. (2025) ‘Consultant found guilty of gross negligence in Martha Mills case will not face sanctions’,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389, pp. r1216–r1216.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https://doi.org/10.1136/bmj.r1216</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Hamer, V. (2025)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Martha’s Rule matters - Health Innovation West of England</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Innovation West of England</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https://www.healthinnowest.net/2025/06/why-marthas-rule-matters/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9 October 2025).</a:t>
            </a:r>
          </a:p>
          <a:p>
            <a:pPr marL="457200" marR="0" lvl="0" indent="-457200"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Hassell, M. (2022)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Regulation 28: Prevention of Future Deaths report</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https://www.judiciary.uk/wp-content/uploads/2022/03/Martha-Mills-Prevention-of-future-deaths-report-2022-0063_Published.pdf</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47166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9E1BC6-AD61-A11F-E44E-6AEC67CB4E97}"/>
              </a:ext>
            </a:extLst>
          </p:cNvPr>
          <p:cNvSpPr txBox="1"/>
          <p:nvPr/>
        </p:nvSpPr>
        <p:spPr>
          <a:xfrm>
            <a:off x="0" y="342899"/>
            <a:ext cx="18135600" cy="8279190"/>
          </a:xfrm>
          <a:prstGeom prst="rect">
            <a:avLst/>
          </a:prstGeom>
          <a:noFill/>
        </p:spPr>
        <p:txBody>
          <a:bodyPr wrap="square">
            <a:spAutoFit/>
          </a:bodyPr>
          <a:lstStyle/>
          <a:p>
            <a:pPr marR="0" lvl="0" algn="l" defTabSz="914400" rtl="0" eaLnBrk="0" fontAlgn="base" latinLnBrk="0" hangingPunct="0">
              <a:lnSpc>
                <a:spcPct val="100000"/>
              </a:lnSpc>
              <a:spcBef>
                <a:spcPct val="0"/>
              </a:spcBef>
              <a:spcAft>
                <a:spcPct val="0"/>
              </a:spcAft>
              <a:buClrTx/>
              <a:buSzTx/>
              <a:tabLst/>
              <a:defRPr/>
            </a:pPr>
            <a:r>
              <a:rPr kumimoji="0" lang="en-US" altLang="en-US"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lang="en-US" altLang="en-US" sz="2000" dirty="0">
              <a:solidFill>
                <a:prstClr val="black"/>
              </a:solidFill>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Innovation England (2025)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Managing Deterioration and Martha’s Rule - Health Innovation West of England</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Innovation West of England</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https://www.healthinnowest.net/our-work/improving-patient-safety/the-deteriorating-patient/managing-deterioration-and-marthas-rule/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Khan, N. (2023) ‘Martha’s Rule: what does it mean for general practice?’,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Journal of General Practice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73(736), pp. 504–505.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https://doi.org/10.3399/bjgp23X735381</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LOHR, K.N. and BROOK, R.H. (1984) ‘Quality Assurance in Medicine’,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American Behavioral Scientist</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27(5), pp. 583–607.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https://doi.org/10.1177/000276484027005004</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Mills, M. (2022)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 had such trust, we feel such fools’: how shocking hospital mistakes led to our daughter’s death</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Guardian</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https://www.theguardian.com/lifeandstyle/2022/sep/03/13-year-old-daughter-dead-in-five-weeks-hospital-mistakes</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National Academies of Sciences, E. (2015)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Improving Diagnosis in Health Care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nap.nationalacademies.org</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National Academies Press.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https://nap.nationalacademies.org/catalog/21794/improving-diagnosis-in-health-care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(2024a)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Managing Acute Physical Deterioration through the ‘prevention, identification, escalation, Response’ (PIER) Approach</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www.england.nhs.uk</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https://www.england.nhs.uk/patient-safety/managing-acute-physical-deterioration-through-the-prevention-identification-escalation-response-pier-approach/</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(2024b)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Martha’s Rule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https://www.england.nhs.uk/patient-safety/marthas-rule/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RCEM (2020)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Swiss Cheese Model</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RCEMLearning</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https://www.rcemlearning.co.uk/modules/an-introduction-to-human-factors-and-patient-safety/lessons/section-1-clinical-error/topic/swiss-cheese-model/</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Rowe, N. (2025)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legacy and impact of Martha’s Rule</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Healthcare Today</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https://healthcaretoday.com/article/marthas-rule-extended</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10 October 2025).</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Roxby, P. (2025) ‘Martha Mills doctor’s failings “particularly grave” - tribunal’,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BBC</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9 June.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https://www.bbc.com/news/articles/cn9jnwvgenjo</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Statistics (2025)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Statistics» Martha’s Rule </a:t>
            </a:r>
            <a:r>
              <a:rPr kumimoji="0" lang="en-US" altLang="en-US" sz="20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Programme</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July 2025</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England.nhs.uk</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2"/>
              </a:rPr>
              <a:t>https://www.england.nhs.uk/statistics/statistical-work-areas/marthas-rule/marthas-rule-2025-26/marthas-rule-programme-july-2025/</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Waring, C. (2025)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Martha’s Rule: What It Means for Clinical Negligence Claims</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Mooneerams</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3"/>
              </a:rPr>
              <a:t>https://www.mooneerams.com/blog/marthas-rule-what-it-means-for-clinical-negligence-claims/</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9 October 2025).</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(2016)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Technical Series on Safer Primary Care: Diagnostic errors</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www.who.int</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4"/>
              </a:rPr>
              <a:t>https://www.who.int/publications/i/item/9789241511636</a:t>
            </a: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111467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3742</Words>
  <Application>Microsoft Office PowerPoint</Application>
  <PresentationFormat>Custom</PresentationFormat>
  <Paragraphs>171</Paragraphs>
  <Slides>12</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Bold Medical Case Presentation</dc:title>
  <dc:creator>Dell</dc:creator>
  <cp:lastModifiedBy>Donna shilunga</cp:lastModifiedBy>
  <cp:revision>15</cp:revision>
  <dcterms:created xsi:type="dcterms:W3CDTF">2006-08-16T00:00:00Z</dcterms:created>
  <dcterms:modified xsi:type="dcterms:W3CDTF">2025-10-16T22:19:55Z</dcterms:modified>
  <dc:identifier>DAG1RuaHpO8</dc:identifier>
</cp:coreProperties>
</file>