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171"/>
    <a:srgbClr val="FFCCFF"/>
    <a:srgbClr val="D5ABA7"/>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51EA68-C0A6-4B86-90A6-954DD8C82194}" v="53" dt="2026-06-14T22:18:02.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harding62@gmail.com" userId="69caa4734f76090f" providerId="LiveId" clId="{78113521-510E-4A0D-B519-FA1E623F5584}"/>
    <pc:docChg chg="custSel addSld modSld sldOrd">
      <pc:chgData name="smharding62@gmail.com" userId="69caa4734f76090f" providerId="LiveId" clId="{78113521-510E-4A0D-B519-FA1E623F5584}" dt="2026-06-14T22:24:15.762" v="2338" actId="255"/>
      <pc:docMkLst>
        <pc:docMk/>
      </pc:docMkLst>
      <pc:sldChg chg="addSp delSp modSp mod">
        <pc:chgData name="smharding62@gmail.com" userId="69caa4734f76090f" providerId="LiveId" clId="{78113521-510E-4A0D-B519-FA1E623F5584}" dt="2026-06-14T22:20:12.668" v="2287" actId="208"/>
        <pc:sldMkLst>
          <pc:docMk/>
          <pc:sldMk cId="3901054656" sldId="256"/>
        </pc:sldMkLst>
        <pc:spChg chg="mod">
          <ac:chgData name="smharding62@gmail.com" userId="69caa4734f76090f" providerId="LiveId" clId="{78113521-510E-4A0D-B519-FA1E623F5584}" dt="2026-06-14T20:50:07.364" v="527" actId="1076"/>
          <ac:spMkLst>
            <pc:docMk/>
            <pc:sldMk cId="3901054656" sldId="256"/>
            <ac:spMk id="4" creationId="{EDA84173-97BC-805E-468F-FA051F2B9389}"/>
          </ac:spMkLst>
        </pc:spChg>
        <pc:spChg chg="mod">
          <ac:chgData name="smharding62@gmail.com" userId="69caa4734f76090f" providerId="LiveId" clId="{78113521-510E-4A0D-B519-FA1E623F5584}" dt="2026-06-14T22:20:12.668" v="2287" actId="208"/>
          <ac:spMkLst>
            <pc:docMk/>
            <pc:sldMk cId="3901054656" sldId="256"/>
            <ac:spMk id="5" creationId="{7FD7419B-4FFE-DB0B-117F-E6E23E5545B3}"/>
          </ac:spMkLst>
        </pc:spChg>
        <pc:spChg chg="mod">
          <ac:chgData name="smharding62@gmail.com" userId="69caa4734f76090f" providerId="LiveId" clId="{78113521-510E-4A0D-B519-FA1E623F5584}" dt="2026-06-14T20:49:57.441" v="525" actId="1076"/>
          <ac:spMkLst>
            <pc:docMk/>
            <pc:sldMk cId="3901054656" sldId="256"/>
            <ac:spMk id="6" creationId="{113AC20C-BAA2-312C-7153-B6977A338516}"/>
          </ac:spMkLst>
        </pc:spChg>
        <pc:spChg chg="add del mod">
          <ac:chgData name="smharding62@gmail.com" userId="69caa4734f76090f" providerId="LiveId" clId="{78113521-510E-4A0D-B519-FA1E623F5584}" dt="2026-06-14T20:53:12.248" v="535"/>
          <ac:spMkLst>
            <pc:docMk/>
            <pc:sldMk cId="3901054656" sldId="256"/>
            <ac:spMk id="11" creationId="{2D775FCF-39F8-7EF4-EDF6-396D8DD764F1}"/>
          </ac:spMkLst>
        </pc:spChg>
        <pc:spChg chg="add mod">
          <ac:chgData name="smharding62@gmail.com" userId="69caa4734f76090f" providerId="LiveId" clId="{78113521-510E-4A0D-B519-FA1E623F5584}" dt="2026-06-14T20:54:18.718" v="540" actId="1076"/>
          <ac:spMkLst>
            <pc:docMk/>
            <pc:sldMk cId="3901054656" sldId="256"/>
            <ac:spMk id="12" creationId="{3196AC28-3D78-B4BF-5D8A-20891E669EFB}"/>
          </ac:spMkLst>
        </pc:spChg>
        <pc:spChg chg="add del mod">
          <ac:chgData name="smharding62@gmail.com" userId="69caa4734f76090f" providerId="LiveId" clId="{78113521-510E-4A0D-B519-FA1E623F5584}" dt="2026-06-14T20:59:29.796" v="685" actId="478"/>
          <ac:spMkLst>
            <pc:docMk/>
            <pc:sldMk cId="3901054656" sldId="256"/>
            <ac:spMk id="13" creationId="{F16740BC-E256-0D5D-2BF1-B58EC7B6787E}"/>
          </ac:spMkLst>
        </pc:spChg>
        <pc:spChg chg="add del mod">
          <ac:chgData name="smharding62@gmail.com" userId="69caa4734f76090f" providerId="LiveId" clId="{78113521-510E-4A0D-B519-FA1E623F5584}" dt="2026-06-14T20:59:45.755" v="688" actId="478"/>
          <ac:spMkLst>
            <pc:docMk/>
            <pc:sldMk cId="3901054656" sldId="256"/>
            <ac:spMk id="14" creationId="{D60BFB76-8A5F-B5A6-8DCA-378B0CA1BA1B}"/>
          </ac:spMkLst>
        </pc:spChg>
        <pc:spChg chg="add mod">
          <ac:chgData name="smharding62@gmail.com" userId="69caa4734f76090f" providerId="LiveId" clId="{78113521-510E-4A0D-B519-FA1E623F5584}" dt="2026-06-14T21:05:17.023" v="969" actId="20577"/>
          <ac:spMkLst>
            <pc:docMk/>
            <pc:sldMk cId="3901054656" sldId="256"/>
            <ac:spMk id="15" creationId="{9EF4A213-DFE8-18CF-78D5-C167D0722E19}"/>
          </ac:spMkLst>
        </pc:spChg>
        <pc:spChg chg="add mod">
          <ac:chgData name="smharding62@gmail.com" userId="69caa4734f76090f" providerId="LiveId" clId="{78113521-510E-4A0D-B519-FA1E623F5584}" dt="2026-06-14T21:19:42.875" v="1314" actId="14100"/>
          <ac:spMkLst>
            <pc:docMk/>
            <pc:sldMk cId="3901054656" sldId="256"/>
            <ac:spMk id="18" creationId="{5102B2D6-2E7A-9E6A-7F19-7805F6268D17}"/>
          </ac:spMkLst>
        </pc:spChg>
        <pc:spChg chg="add mod">
          <ac:chgData name="smharding62@gmail.com" userId="69caa4734f76090f" providerId="LiveId" clId="{78113521-510E-4A0D-B519-FA1E623F5584}" dt="2026-06-14T21:20:47.535" v="1320" actId="404"/>
          <ac:spMkLst>
            <pc:docMk/>
            <pc:sldMk cId="3901054656" sldId="256"/>
            <ac:spMk id="22" creationId="{E8357C09-7BEC-DEBF-8F01-A98004D5DB83}"/>
          </ac:spMkLst>
        </pc:spChg>
        <pc:picChg chg="add mod">
          <ac:chgData name="smharding62@gmail.com" userId="69caa4734f76090f" providerId="LiveId" clId="{78113521-510E-4A0D-B519-FA1E623F5584}" dt="2026-06-14T20:52:55.377" v="532" actId="1076"/>
          <ac:picMkLst>
            <pc:docMk/>
            <pc:sldMk cId="3901054656" sldId="256"/>
            <ac:picMk id="10" creationId="{CDB3A85F-BACD-20F8-C9FD-1CBA3D1CB9E1}"/>
          </ac:picMkLst>
        </pc:picChg>
        <pc:picChg chg="add del mod">
          <ac:chgData name="smharding62@gmail.com" userId="69caa4734f76090f" providerId="LiveId" clId="{78113521-510E-4A0D-B519-FA1E623F5584}" dt="2026-06-14T21:05:59.926" v="973" actId="478"/>
          <ac:picMkLst>
            <pc:docMk/>
            <pc:sldMk cId="3901054656" sldId="256"/>
            <ac:picMk id="17" creationId="{0780884B-ECCB-F462-B4BC-B5AED9311971}"/>
          </ac:picMkLst>
        </pc:picChg>
        <pc:picChg chg="add mod">
          <ac:chgData name="smharding62@gmail.com" userId="69caa4734f76090f" providerId="LiveId" clId="{78113521-510E-4A0D-B519-FA1E623F5584}" dt="2026-06-14T21:19:50.424" v="1317" actId="1440"/>
          <ac:picMkLst>
            <pc:docMk/>
            <pc:sldMk cId="3901054656" sldId="256"/>
            <ac:picMk id="20" creationId="{7445A3FD-6DF8-5B97-46E1-209504683C92}"/>
          </ac:picMkLst>
        </pc:picChg>
      </pc:sldChg>
      <pc:sldChg chg="modSp new mod">
        <pc:chgData name="smharding62@gmail.com" userId="69caa4734f76090f" providerId="LiveId" clId="{78113521-510E-4A0D-B519-FA1E623F5584}" dt="2026-06-14T22:24:15.762" v="2338" actId="255"/>
        <pc:sldMkLst>
          <pc:docMk/>
          <pc:sldMk cId="2731346341" sldId="257"/>
        </pc:sldMkLst>
        <pc:spChg chg="mod">
          <ac:chgData name="smharding62@gmail.com" userId="69caa4734f76090f" providerId="LiveId" clId="{78113521-510E-4A0D-B519-FA1E623F5584}" dt="2026-06-14T21:50:10.326" v="1968" actId="27636"/>
          <ac:spMkLst>
            <pc:docMk/>
            <pc:sldMk cId="2731346341" sldId="257"/>
            <ac:spMk id="2" creationId="{3FC665CB-C7F9-345E-F763-3064AE4586E7}"/>
          </ac:spMkLst>
        </pc:spChg>
        <pc:spChg chg="mod">
          <ac:chgData name="smharding62@gmail.com" userId="69caa4734f76090f" providerId="LiveId" clId="{78113521-510E-4A0D-B519-FA1E623F5584}" dt="2026-06-14T22:24:15.762" v="2338" actId="255"/>
          <ac:spMkLst>
            <pc:docMk/>
            <pc:sldMk cId="2731346341" sldId="257"/>
            <ac:spMk id="3" creationId="{FC304976-7D1E-D6EB-A236-057BADB4D413}"/>
          </ac:spMkLst>
        </pc:spChg>
      </pc:sldChg>
      <pc:sldChg chg="addSp delSp modSp new mod ord">
        <pc:chgData name="smharding62@gmail.com" userId="69caa4734f76090f" providerId="LiveId" clId="{78113521-510E-4A0D-B519-FA1E623F5584}" dt="2026-06-14T22:23:48.603" v="2336" actId="1076"/>
        <pc:sldMkLst>
          <pc:docMk/>
          <pc:sldMk cId="298390293" sldId="258"/>
        </pc:sldMkLst>
        <pc:spChg chg="add">
          <ac:chgData name="smharding62@gmail.com" userId="69caa4734f76090f" providerId="LiveId" clId="{78113521-510E-4A0D-B519-FA1E623F5584}" dt="2026-06-14T21:22:08.899" v="1348" actId="22"/>
          <ac:spMkLst>
            <pc:docMk/>
            <pc:sldMk cId="298390293" sldId="258"/>
            <ac:spMk id="3" creationId="{AADBDF96-7656-F506-D45F-D857B430CAB7}"/>
          </ac:spMkLst>
        </pc:spChg>
        <pc:spChg chg="add">
          <ac:chgData name="smharding62@gmail.com" userId="69caa4734f76090f" providerId="LiveId" clId="{78113521-510E-4A0D-B519-FA1E623F5584}" dt="2026-06-14T21:22:22.542" v="1349" actId="22"/>
          <ac:spMkLst>
            <pc:docMk/>
            <pc:sldMk cId="298390293" sldId="258"/>
            <ac:spMk id="5" creationId="{E586A7A0-9147-73F6-B56F-1CCD961B874D}"/>
          </ac:spMkLst>
        </pc:spChg>
        <pc:spChg chg="add mod">
          <ac:chgData name="smharding62@gmail.com" userId="69caa4734f76090f" providerId="LiveId" clId="{78113521-510E-4A0D-B519-FA1E623F5584}" dt="2026-06-14T22:22:32.077" v="2319" actId="14100"/>
          <ac:spMkLst>
            <pc:docMk/>
            <pc:sldMk cId="298390293" sldId="258"/>
            <ac:spMk id="6" creationId="{BD4D2F9F-B2F6-1783-0A32-9659E60C5A3D}"/>
          </ac:spMkLst>
        </pc:spChg>
        <pc:spChg chg="add mod">
          <ac:chgData name="smharding62@gmail.com" userId="69caa4734f76090f" providerId="LiveId" clId="{78113521-510E-4A0D-B519-FA1E623F5584}" dt="2026-06-14T22:23:05.233" v="2325" actId="14100"/>
          <ac:spMkLst>
            <pc:docMk/>
            <pc:sldMk cId="298390293" sldId="258"/>
            <ac:spMk id="7" creationId="{1713557D-634F-11AC-1B90-61461966B8AD}"/>
          </ac:spMkLst>
        </pc:spChg>
        <pc:spChg chg="add mod">
          <ac:chgData name="smharding62@gmail.com" userId="69caa4734f76090f" providerId="LiveId" clId="{78113521-510E-4A0D-B519-FA1E623F5584}" dt="2026-06-14T22:23:44.902" v="2335" actId="1076"/>
          <ac:spMkLst>
            <pc:docMk/>
            <pc:sldMk cId="298390293" sldId="258"/>
            <ac:spMk id="11" creationId="{0A957C51-6D51-3D3C-0F46-65271B53C85A}"/>
          </ac:spMkLst>
        </pc:spChg>
        <pc:spChg chg="add del mod">
          <ac:chgData name="smharding62@gmail.com" userId="69caa4734f76090f" providerId="LiveId" clId="{78113521-510E-4A0D-B519-FA1E623F5584}" dt="2026-06-14T21:48:22.257" v="1929" actId="478"/>
          <ac:spMkLst>
            <pc:docMk/>
            <pc:sldMk cId="298390293" sldId="258"/>
            <ac:spMk id="12" creationId="{FA4B09BD-40A8-9976-F901-1E81EDB9F31B}"/>
          </ac:spMkLst>
        </pc:spChg>
        <pc:spChg chg="add mod">
          <ac:chgData name="smharding62@gmail.com" userId="69caa4734f76090f" providerId="LiveId" clId="{78113521-510E-4A0D-B519-FA1E623F5584}" dt="2026-06-14T22:22:51.321" v="2323" actId="14100"/>
          <ac:spMkLst>
            <pc:docMk/>
            <pc:sldMk cId="298390293" sldId="258"/>
            <ac:spMk id="14" creationId="{1E36C4D8-E8DF-EAF5-FDC6-27AFA10EBFA3}"/>
          </ac:spMkLst>
        </pc:spChg>
        <pc:spChg chg="add mod">
          <ac:chgData name="smharding62@gmail.com" userId="69caa4734f76090f" providerId="LiveId" clId="{78113521-510E-4A0D-B519-FA1E623F5584}" dt="2026-06-14T22:23:48.603" v="2336" actId="1076"/>
          <ac:spMkLst>
            <pc:docMk/>
            <pc:sldMk cId="298390293" sldId="258"/>
            <ac:spMk id="20" creationId="{35BBA4AB-4BCC-9BF7-C22C-0427BAC2AFF3}"/>
          </ac:spMkLst>
        </pc:spChg>
        <pc:spChg chg="add del mod">
          <ac:chgData name="smharding62@gmail.com" userId="69caa4734f76090f" providerId="LiveId" clId="{78113521-510E-4A0D-B519-FA1E623F5584}" dt="2026-06-14T22:18:14.442" v="2258" actId="478"/>
          <ac:spMkLst>
            <pc:docMk/>
            <pc:sldMk cId="298390293" sldId="258"/>
            <ac:spMk id="23" creationId="{756A6467-B7CA-6B6B-F1AF-0E31F577649A}"/>
          </ac:spMkLst>
        </pc:spChg>
        <pc:spChg chg="add mod">
          <ac:chgData name="smharding62@gmail.com" userId="69caa4734f76090f" providerId="LiveId" clId="{78113521-510E-4A0D-B519-FA1E623F5584}" dt="2026-06-14T22:22:18.239" v="2316" actId="1076"/>
          <ac:spMkLst>
            <pc:docMk/>
            <pc:sldMk cId="298390293" sldId="258"/>
            <ac:spMk id="25" creationId="{D8D7DEA0-3357-43F0-4BD3-06A8EC4AB9B5}"/>
          </ac:spMkLst>
        </pc:spChg>
        <pc:picChg chg="add mod">
          <ac:chgData name="smharding62@gmail.com" userId="69caa4734f76090f" providerId="LiveId" clId="{78113521-510E-4A0D-B519-FA1E623F5584}" dt="2026-06-14T22:23:20.811" v="2328" actId="1076"/>
          <ac:picMkLst>
            <pc:docMk/>
            <pc:sldMk cId="298390293" sldId="258"/>
            <ac:picMk id="9" creationId="{3749C1F2-3E80-B699-B9E1-735CAAC8EB55}"/>
          </ac:picMkLst>
        </pc:picChg>
        <pc:picChg chg="add mod">
          <ac:chgData name="smharding62@gmail.com" userId="69caa4734f76090f" providerId="LiveId" clId="{78113521-510E-4A0D-B519-FA1E623F5584}" dt="2026-06-14T22:23:39.358" v="2334" actId="1076"/>
          <ac:picMkLst>
            <pc:docMk/>
            <pc:sldMk cId="298390293" sldId="258"/>
            <ac:picMk id="16" creationId="{BF3DFB8B-2498-5DEA-E4BB-E32782E7DBF7}"/>
          </ac:picMkLst>
        </pc:picChg>
        <pc:picChg chg="add mod">
          <ac:chgData name="smharding62@gmail.com" userId="69caa4734f76090f" providerId="LiveId" clId="{78113521-510E-4A0D-B519-FA1E623F5584}" dt="2026-06-14T22:23:31.618" v="2331" actId="1076"/>
          <ac:picMkLst>
            <pc:docMk/>
            <pc:sldMk cId="298390293" sldId="258"/>
            <ac:picMk id="18" creationId="{303FCB47-EBF0-30C0-AD13-8D7366F475A7}"/>
          </ac:picMkLst>
        </pc:picChg>
        <pc:picChg chg="add del mod">
          <ac:chgData name="smharding62@gmail.com" userId="69caa4734f76090f" providerId="LiveId" clId="{78113521-510E-4A0D-B519-FA1E623F5584}" dt="2026-06-14T22:16:16.531" v="2244" actId="478"/>
          <ac:picMkLst>
            <pc:docMk/>
            <pc:sldMk cId="298390293" sldId="258"/>
            <ac:picMk id="22" creationId="{758F220B-C1C6-2500-4E74-997756839A63}"/>
          </ac:picMkLst>
        </pc:picChg>
      </pc:sldChg>
      <pc:sldChg chg="addSp modSp new mod">
        <pc:chgData name="smharding62@gmail.com" userId="69caa4734f76090f" providerId="LiveId" clId="{78113521-510E-4A0D-B519-FA1E623F5584}" dt="2026-06-14T22:15:36.212" v="2241" actId="1076"/>
        <pc:sldMkLst>
          <pc:docMk/>
          <pc:sldMk cId="2010804362" sldId="259"/>
        </pc:sldMkLst>
        <pc:spChg chg="add">
          <ac:chgData name="smharding62@gmail.com" userId="69caa4734f76090f" providerId="LiveId" clId="{78113521-510E-4A0D-B519-FA1E623F5584}" dt="2026-06-14T21:54:36.019" v="2005" actId="22"/>
          <ac:spMkLst>
            <pc:docMk/>
            <pc:sldMk cId="2010804362" sldId="259"/>
            <ac:spMk id="3" creationId="{065AE9EE-330E-95E7-0980-FF0D238271FC}"/>
          </ac:spMkLst>
        </pc:spChg>
        <pc:spChg chg="add">
          <ac:chgData name="smharding62@gmail.com" userId="69caa4734f76090f" providerId="LiveId" clId="{78113521-510E-4A0D-B519-FA1E623F5584}" dt="2026-06-14T21:54:44.330" v="2006" actId="22"/>
          <ac:spMkLst>
            <pc:docMk/>
            <pc:sldMk cId="2010804362" sldId="259"/>
            <ac:spMk id="5" creationId="{373FDAAC-96C8-1FC7-B188-BBCEE38EC04E}"/>
          </ac:spMkLst>
        </pc:spChg>
        <pc:spChg chg="add mod">
          <ac:chgData name="smharding62@gmail.com" userId="69caa4734f76090f" providerId="LiveId" clId="{78113521-510E-4A0D-B519-FA1E623F5584}" dt="2026-06-14T22:14:53.470" v="2233" actId="14100"/>
          <ac:spMkLst>
            <pc:docMk/>
            <pc:sldMk cId="2010804362" sldId="259"/>
            <ac:spMk id="7" creationId="{BF77DF9E-CD93-2B72-795A-5B0C372EED7F}"/>
          </ac:spMkLst>
        </pc:spChg>
        <pc:spChg chg="add mod">
          <ac:chgData name="smharding62@gmail.com" userId="69caa4734f76090f" providerId="LiveId" clId="{78113521-510E-4A0D-B519-FA1E623F5584}" dt="2026-06-14T22:14:44.345" v="2231" actId="1076"/>
          <ac:spMkLst>
            <pc:docMk/>
            <pc:sldMk cId="2010804362" sldId="259"/>
            <ac:spMk id="9" creationId="{5E84E09C-6C60-FFB9-9557-62156A8D51BA}"/>
          </ac:spMkLst>
        </pc:spChg>
        <pc:spChg chg="add mod">
          <ac:chgData name="smharding62@gmail.com" userId="69caa4734f76090f" providerId="LiveId" clId="{78113521-510E-4A0D-B519-FA1E623F5584}" dt="2026-06-14T22:15:36.212" v="2241" actId="1076"/>
          <ac:spMkLst>
            <pc:docMk/>
            <pc:sldMk cId="2010804362" sldId="259"/>
            <ac:spMk id="11" creationId="{BDAAB416-B5FF-ACBC-DF2C-E7C5527FE52C}"/>
          </ac:spMkLst>
        </pc:spChg>
        <pc:spChg chg="add mod">
          <ac:chgData name="smharding62@gmail.com" userId="69caa4734f76090f" providerId="LiveId" clId="{78113521-510E-4A0D-B519-FA1E623F5584}" dt="2026-06-14T22:15:17.704" v="2239" actId="1076"/>
          <ac:spMkLst>
            <pc:docMk/>
            <pc:sldMk cId="2010804362" sldId="259"/>
            <ac:spMk id="15" creationId="{284B569A-7953-5A4D-F5FC-86E56DF15680}"/>
          </ac:spMkLst>
        </pc:spChg>
        <pc:picChg chg="add mod">
          <ac:chgData name="smharding62@gmail.com" userId="69caa4734f76090f" providerId="LiveId" clId="{78113521-510E-4A0D-B519-FA1E623F5584}" dt="2026-06-14T22:14:57.032" v="2234" actId="1076"/>
          <ac:picMkLst>
            <pc:docMk/>
            <pc:sldMk cId="2010804362" sldId="259"/>
            <ac:picMk id="13" creationId="{16C2FD8C-FC46-D7A7-2CA7-989FCB36D34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1253B-4ECF-68A0-E2EE-7CB27F9986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553BCDA-9AA9-70FE-6BD8-46084390CE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BB46327-0C18-EF19-6748-D14328D8A9B2}"/>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5" name="Footer Placeholder 4">
            <a:extLst>
              <a:ext uri="{FF2B5EF4-FFF2-40B4-BE49-F238E27FC236}">
                <a16:creationId xmlns:a16="http://schemas.microsoft.com/office/drawing/2014/main" id="{673DD5D4-A5D9-22CD-F71E-84728AE416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4C2BA-39A4-5EEB-1C92-7EA2C2A72BC9}"/>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82052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62F9E-AF26-2BDD-F6F6-A56A89C7C8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60BC779-AB75-8A3D-4754-F9D1B76ABA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67F09F-A8FA-66A5-2510-CE8625BC4CC1}"/>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5" name="Footer Placeholder 4">
            <a:extLst>
              <a:ext uri="{FF2B5EF4-FFF2-40B4-BE49-F238E27FC236}">
                <a16:creationId xmlns:a16="http://schemas.microsoft.com/office/drawing/2014/main" id="{E28C2709-B2C1-40FA-7694-C544B7DA61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10CD3E-9B68-3A36-9834-7A72E5635A37}"/>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1608281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627B7-9593-578C-0310-C1B0859E89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002D3EF-A754-D19F-334F-B4B74CC204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AFB1A9-6545-96E5-DE21-D59A7638C323}"/>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5" name="Footer Placeholder 4">
            <a:extLst>
              <a:ext uri="{FF2B5EF4-FFF2-40B4-BE49-F238E27FC236}">
                <a16:creationId xmlns:a16="http://schemas.microsoft.com/office/drawing/2014/main" id="{0DA89CF8-3425-85A7-E945-9CFBB6022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987FDB-76DE-D903-84C3-9FCA130FD78C}"/>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1098238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C2F5C-20B2-E84D-A1DA-B13010BEE1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C29838A-E46F-74AC-9643-2B6321554F3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004DB84-B35A-36D7-5F81-A1636B563D6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850E4FA-5B51-DC41-5513-8F944CB7C36F}"/>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6" name="Footer Placeholder 5">
            <a:extLst>
              <a:ext uri="{FF2B5EF4-FFF2-40B4-BE49-F238E27FC236}">
                <a16:creationId xmlns:a16="http://schemas.microsoft.com/office/drawing/2014/main" id="{378C35CF-BA69-E3E0-CED5-1A62516E1A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41D507-195A-99F2-E9B7-054207032FC0}"/>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1314741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F2D65-E0C4-72C7-C7BB-D2B0CE76BA3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E591C00-A2ED-23E3-03F4-BA54A732A5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62F74A1-D76A-619D-F190-90B6CE1A52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7F19BF0-7256-9D6F-9B0A-3655DF53C5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E3FAC0-0C25-E925-F61E-446DA5824FA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39F84F7-D29A-940B-9434-B013503278F9}"/>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8" name="Footer Placeholder 7">
            <a:extLst>
              <a:ext uri="{FF2B5EF4-FFF2-40B4-BE49-F238E27FC236}">
                <a16:creationId xmlns:a16="http://schemas.microsoft.com/office/drawing/2014/main" id="{6F9E08D9-5B92-5D4B-C75F-E36E395F6E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DC555A-F307-6076-D924-8BE6A0337B78}"/>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667193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BCAE-6930-2A58-53FB-8987B54F961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A0F291-3D3F-D898-9504-79C596C870F5}"/>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4" name="Footer Placeholder 3">
            <a:extLst>
              <a:ext uri="{FF2B5EF4-FFF2-40B4-BE49-F238E27FC236}">
                <a16:creationId xmlns:a16="http://schemas.microsoft.com/office/drawing/2014/main" id="{D5DEC0A2-367F-115F-4022-86FABA9BD0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6A9B0-7D0B-4A6A-D4D5-337DBED8DE81}"/>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2282135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1ED762-F41B-F19F-EE47-433D1965E828}"/>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3" name="Footer Placeholder 2">
            <a:extLst>
              <a:ext uri="{FF2B5EF4-FFF2-40B4-BE49-F238E27FC236}">
                <a16:creationId xmlns:a16="http://schemas.microsoft.com/office/drawing/2014/main" id="{C033352F-F76F-12F1-649D-350D53D3EA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65F986-562E-A701-F488-1EB22B67CD03}"/>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1068337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49D3E-710B-BA0F-1F38-B6D9761156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8702D3C-F211-B37E-9853-793F34DCD8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223D881-091C-86E8-DD00-8C568B3285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2F462D-4491-AEBA-01CB-ADF714DF801C}"/>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6" name="Footer Placeholder 5">
            <a:extLst>
              <a:ext uri="{FF2B5EF4-FFF2-40B4-BE49-F238E27FC236}">
                <a16:creationId xmlns:a16="http://schemas.microsoft.com/office/drawing/2014/main" id="{4A99A81C-ABA7-663B-9ABA-E8CA38D39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73F9A-FDDB-6231-2019-0B1957EEFFD9}"/>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2323457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665A2-4808-2213-2DA8-038A4CD24A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F30F1F5-952B-2144-A824-EF17F48985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62A5EA-CE98-EA8A-5058-A6F28E29C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9DDE-5B2A-EA6B-B1EB-9F4A851E25C6}"/>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6" name="Footer Placeholder 5">
            <a:extLst>
              <a:ext uri="{FF2B5EF4-FFF2-40B4-BE49-F238E27FC236}">
                <a16:creationId xmlns:a16="http://schemas.microsoft.com/office/drawing/2014/main" id="{CD288406-BAF8-6F8A-37EE-5CCFBFB4D2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EB600C-1C06-7DFC-301A-8830A2D22053}"/>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3687769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F9B40-82EE-056B-ADD6-D9C1785328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A3C7C0B-4429-85E3-FDB8-887A3C9118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4A3972-977D-1443-4E69-BEB79E6B707D}"/>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5" name="Footer Placeholder 4">
            <a:extLst>
              <a:ext uri="{FF2B5EF4-FFF2-40B4-BE49-F238E27FC236}">
                <a16:creationId xmlns:a16="http://schemas.microsoft.com/office/drawing/2014/main" id="{C800D57A-E66E-6B8A-AA64-68B86BFC33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424C61-6CB1-F2C6-7964-887205B39C58}"/>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3972446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A4DB5F-8F7E-65AB-1300-D0799256145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1824C65-67AB-A0DB-4349-88340ECF6F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ADAF3F-F5B6-4D01-4CEA-89B705546800}"/>
              </a:ext>
            </a:extLst>
          </p:cNvPr>
          <p:cNvSpPr>
            <a:spLocks noGrp="1"/>
          </p:cNvSpPr>
          <p:nvPr>
            <p:ph type="dt" sz="half" idx="10"/>
          </p:nvPr>
        </p:nvSpPr>
        <p:spPr/>
        <p:txBody>
          <a:bodyPr/>
          <a:lstStyle/>
          <a:p>
            <a:fld id="{87BC4066-A3EB-4841-A248-EC1C878F542C}" type="datetimeFigureOut">
              <a:rPr lang="en-GB" smtClean="0"/>
              <a:t>14/06/2026</a:t>
            </a:fld>
            <a:endParaRPr lang="en-GB"/>
          </a:p>
        </p:txBody>
      </p:sp>
      <p:sp>
        <p:nvSpPr>
          <p:cNvPr id="5" name="Footer Placeholder 4">
            <a:extLst>
              <a:ext uri="{FF2B5EF4-FFF2-40B4-BE49-F238E27FC236}">
                <a16:creationId xmlns:a16="http://schemas.microsoft.com/office/drawing/2014/main" id="{1964EC71-6798-40FB-4BCA-FA361E9A5C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253FE9-D5C2-EF4A-0AEB-233417A0B320}"/>
              </a:ext>
            </a:extLst>
          </p:cNvPr>
          <p:cNvSpPr>
            <a:spLocks noGrp="1"/>
          </p:cNvSpPr>
          <p:nvPr>
            <p:ph type="sldNum" sz="quarter" idx="12"/>
          </p:nvPr>
        </p:nvSpPr>
        <p:spPr/>
        <p:txBody>
          <a:bodyPr/>
          <a:lstStyle/>
          <a:p>
            <a:fld id="{011E2EBE-CE72-49EF-B4B2-E76EEF5FBB76}" type="slidenum">
              <a:rPr lang="en-GB" smtClean="0"/>
              <a:t>‹#›</a:t>
            </a:fld>
            <a:endParaRPr lang="en-GB"/>
          </a:p>
        </p:txBody>
      </p:sp>
    </p:spTree>
    <p:extLst>
      <p:ext uri="{BB962C8B-B14F-4D97-AF65-F5344CB8AC3E}">
        <p14:creationId xmlns:p14="http://schemas.microsoft.com/office/powerpoint/2010/main" val="3030381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4F4B85-6F20-FEAC-87D9-2956407924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89DE48-C1FD-61CF-9059-579CB7F588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1B8056-3B2F-1937-4F85-C1EE7A57B4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BC4066-A3EB-4841-A248-EC1C878F542C}" type="datetimeFigureOut">
              <a:rPr lang="en-GB" smtClean="0"/>
              <a:t>14/06/2026</a:t>
            </a:fld>
            <a:endParaRPr lang="en-GB"/>
          </a:p>
        </p:txBody>
      </p:sp>
      <p:sp>
        <p:nvSpPr>
          <p:cNvPr id="5" name="Footer Placeholder 4">
            <a:extLst>
              <a:ext uri="{FF2B5EF4-FFF2-40B4-BE49-F238E27FC236}">
                <a16:creationId xmlns:a16="http://schemas.microsoft.com/office/drawing/2014/main" id="{52DD5352-C138-7180-7B0F-F7738F4A92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92115B-3910-4F8B-0664-D22F47DE6B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1E2EBE-CE72-49EF-B4B2-E76EEF5FBB76}" type="slidenum">
              <a:rPr lang="en-GB" smtClean="0"/>
              <a:t>‹#›</a:t>
            </a:fld>
            <a:endParaRPr lang="en-GB"/>
          </a:p>
        </p:txBody>
      </p:sp>
    </p:spTree>
    <p:extLst>
      <p:ext uri="{BB962C8B-B14F-4D97-AF65-F5344CB8AC3E}">
        <p14:creationId xmlns:p14="http://schemas.microsoft.com/office/powerpoint/2010/main" val="964030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hyperlink" Target="https://www.istockphoto.com/search/2/image-film?family=creative&amp;phrase=healthy%20lifestyle" TargetMode="External"/><Relationship Id="rId13" Type="http://schemas.openxmlformats.org/officeDocument/2006/relationships/hyperlink" Target="https://www.unicef.org/child-rights-convention/convention-text" TargetMode="External"/><Relationship Id="rId3" Type="http://schemas.openxmlformats.org/officeDocument/2006/relationships/hyperlink" Target="https://dictionary.cambridge.org/dictionary/english/lifestyle" TargetMode="External"/><Relationship Id="rId7" Type="http://schemas.openxmlformats.org/officeDocument/2006/relationships/hyperlink" Target="https://www.britannica.com/topic/health" TargetMode="External"/><Relationship Id="rId12" Type="http://schemas.openxmlformats.org/officeDocument/2006/relationships/hyperlink" Target="https://unsplash.com/s/photos/health" TargetMode="External"/><Relationship Id="rId2" Type="http://schemas.openxmlformats.org/officeDocument/2006/relationships/hyperlink" Target="https://www.bitesizelearning.co.uk/resources/maslows-hierarchy-of-needs-theory" TargetMode="External"/><Relationship Id="rId1" Type="http://schemas.openxmlformats.org/officeDocument/2006/relationships/slideLayout" Target="../slideLayouts/slideLayout2.xml"/><Relationship Id="rId6" Type="http://schemas.openxmlformats.org/officeDocument/2006/relationships/hyperlink" Target="https://journals.sagepub.com/doi/10.1177/21582440221134089" TargetMode="External"/><Relationship Id="rId11" Type="http://schemas.openxmlformats.org/officeDocument/2006/relationships/hyperlink" Target="https://scienceinsights.org/what-is-a-balanced-lifestyle-and-why-is-it-important/" TargetMode="External"/><Relationship Id="rId5" Type="http://schemas.openxmlformats.org/officeDocument/2006/relationships/hyperlink" Target="https://www.verywellmind.com/what-is-maslows-hierarchy-of-needs-4136760" TargetMode="External"/><Relationship Id="rId10" Type="http://schemas.openxmlformats.org/officeDocument/2006/relationships/hyperlink" Target="https://betterme.world/articles/what-is-physical-health/" TargetMode="External"/><Relationship Id="rId4" Type="http://schemas.openxmlformats.org/officeDocument/2006/relationships/hyperlink" Target="https://www.cdc.gov/mental-health/about/index.html" TargetMode="External"/><Relationship Id="rId9" Type="http://schemas.openxmlformats.org/officeDocument/2006/relationships/hyperlink" Target="https://www.mentalhealth.org.uk/explore-mental-health/blogs/what-well-being-how-can-we-measure-it-and-how-can-we-support-people-improve-it" TargetMode="External"/><Relationship Id="rId1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A84173-97BC-805E-468F-FA051F2B9389}"/>
              </a:ext>
            </a:extLst>
          </p:cNvPr>
          <p:cNvSpPr txBox="1"/>
          <p:nvPr/>
        </p:nvSpPr>
        <p:spPr>
          <a:xfrm>
            <a:off x="1834243" y="252048"/>
            <a:ext cx="8523514" cy="769441"/>
          </a:xfrm>
          <a:prstGeom prst="rect">
            <a:avLst/>
          </a:prstGeom>
          <a:noFill/>
        </p:spPr>
        <p:txBody>
          <a:bodyPr wrap="square" rtlCol="0">
            <a:spAutoFit/>
          </a:bodyPr>
          <a:lstStyle/>
          <a:p>
            <a:r>
              <a:rPr lang="en-GB" sz="4400" b="1" u="sng" dirty="0">
                <a:latin typeface="Arial" panose="020B0604020202020204" pitchFamily="34" charset="0"/>
                <a:cs typeface="Arial" panose="020B0604020202020204" pitchFamily="34" charset="0"/>
              </a:rPr>
              <a:t>Health, well-being and lifestyle </a:t>
            </a:r>
          </a:p>
        </p:txBody>
      </p:sp>
      <p:sp>
        <p:nvSpPr>
          <p:cNvPr id="5" name="TextBox 4">
            <a:extLst>
              <a:ext uri="{FF2B5EF4-FFF2-40B4-BE49-F238E27FC236}">
                <a16:creationId xmlns:a16="http://schemas.microsoft.com/office/drawing/2014/main" id="{7FD7419B-4FFE-DB0B-117F-E6E23E5545B3}"/>
              </a:ext>
            </a:extLst>
          </p:cNvPr>
          <p:cNvSpPr txBox="1"/>
          <p:nvPr/>
        </p:nvSpPr>
        <p:spPr>
          <a:xfrm>
            <a:off x="88900" y="1001580"/>
            <a:ext cx="12001500" cy="584775"/>
          </a:xfrm>
          <a:prstGeom prst="rect">
            <a:avLst/>
          </a:prstGeom>
          <a:solidFill>
            <a:srgbClr val="FFCCFF"/>
          </a:solidFill>
          <a:ln>
            <a:solidFill>
              <a:srgbClr val="FF7171"/>
            </a:solidFill>
          </a:ln>
        </p:spPr>
        <p:txBody>
          <a:bodyPr wrap="square" rtlCol="0">
            <a:spAutoFit/>
          </a:bodyPr>
          <a:lstStyle/>
          <a:p>
            <a:r>
              <a:rPr lang="en-GB" sz="1600" dirty="0">
                <a:latin typeface="Arial" panose="020B0604020202020204" pitchFamily="34" charset="0"/>
                <a:cs typeface="Arial" panose="020B0604020202020204" pitchFamily="34" charset="0"/>
              </a:rPr>
              <a:t>This poster explores the relationship between health, well-being, and lifestyle, highlighting how positive lifestyle choices can contribute to better health outcomes and overall life satisfaction.</a:t>
            </a:r>
          </a:p>
        </p:txBody>
      </p:sp>
      <p:sp>
        <p:nvSpPr>
          <p:cNvPr id="6" name="TextBox 5">
            <a:extLst>
              <a:ext uri="{FF2B5EF4-FFF2-40B4-BE49-F238E27FC236}">
                <a16:creationId xmlns:a16="http://schemas.microsoft.com/office/drawing/2014/main" id="{113AC20C-BAA2-312C-7153-B6977A338516}"/>
              </a:ext>
            </a:extLst>
          </p:cNvPr>
          <p:cNvSpPr txBox="1"/>
          <p:nvPr/>
        </p:nvSpPr>
        <p:spPr>
          <a:xfrm>
            <a:off x="88900" y="1673648"/>
            <a:ext cx="5130799" cy="5047536"/>
          </a:xfrm>
          <a:prstGeom prst="rect">
            <a:avLst/>
          </a:prstGeom>
          <a:solidFill>
            <a:schemeClr val="accent5">
              <a:lumMod val="20000"/>
              <a:lumOff val="80000"/>
            </a:schemeClr>
          </a:solidFill>
          <a:ln>
            <a:solidFill>
              <a:srgbClr val="7030A0"/>
            </a:solidFill>
          </a:ln>
        </p:spPr>
        <p:txBody>
          <a:bodyPr wrap="square" rtlCol="0">
            <a:spAutoFit/>
          </a:bodyPr>
          <a:lstStyle/>
          <a:p>
            <a:r>
              <a:rPr lang="en-GB" b="1" u="sng" dirty="0">
                <a:latin typeface="Arial" panose="020B0604020202020204" pitchFamily="34" charset="0"/>
                <a:cs typeface="Arial" panose="020B0604020202020204" pitchFamily="34" charset="0"/>
              </a:rPr>
              <a:t>Health</a:t>
            </a:r>
            <a:br>
              <a:rPr lang="en-GB" b="1" u="sng" dirty="0">
                <a:latin typeface="Arial" panose="020B0604020202020204" pitchFamily="34" charset="0"/>
                <a:cs typeface="Arial" panose="020B0604020202020204" pitchFamily="34" charset="0"/>
              </a:rPr>
            </a:br>
            <a:r>
              <a:rPr lang="en-GB" sz="1600" dirty="0" err="1">
                <a:latin typeface="Arial" panose="020B0604020202020204" pitchFamily="34" charset="0"/>
                <a:cs typeface="Arial" panose="020B0604020202020204" pitchFamily="34" charset="0"/>
              </a:rPr>
              <a:t>Health</a:t>
            </a:r>
            <a:r>
              <a:rPr lang="en-GB" sz="1600" dirty="0">
                <a:latin typeface="Arial" panose="020B0604020202020204" pitchFamily="34" charset="0"/>
                <a:cs typeface="Arial" panose="020B0604020202020204" pitchFamily="34" charset="0"/>
              </a:rPr>
              <a:t> is a fundamental aspect of human life, which is complete by physical, mental and social well-being and isn’t always made up from diseases and illness. (</a:t>
            </a:r>
            <a:r>
              <a:rPr lang="en-GB" sz="1600" i="1" dirty="0">
                <a:latin typeface="Arial" panose="020B0604020202020204" pitchFamily="34" charset="0"/>
                <a:cs typeface="Arial" panose="020B0604020202020204" pitchFamily="34" charset="0"/>
              </a:rPr>
              <a:t>Encyclopaedia Britannica</a:t>
            </a:r>
            <a:r>
              <a:rPr lang="en-GB" sz="1600" dirty="0">
                <a:latin typeface="Arial" panose="020B0604020202020204" pitchFamily="34" charset="0"/>
                <a:cs typeface="Arial" panose="020B0604020202020204" pitchFamily="34" charset="0"/>
              </a:rPr>
              <a:t> n.d.)</a:t>
            </a:r>
          </a:p>
          <a:p>
            <a:r>
              <a:rPr lang="en-GB" sz="1600" dirty="0" err="1">
                <a:latin typeface="Arial" panose="020B0604020202020204" pitchFamily="34" charset="0"/>
                <a:cs typeface="Arial" panose="020B0604020202020204" pitchFamily="34" charset="0"/>
              </a:rPr>
              <a:t>Munuhe</a:t>
            </a:r>
            <a:r>
              <a:rPr lang="en-GB" sz="1600" dirty="0">
                <a:latin typeface="Arial" panose="020B0604020202020204" pitchFamily="34" charset="0"/>
                <a:cs typeface="Arial" panose="020B0604020202020204" pitchFamily="34" charset="0"/>
              </a:rPr>
              <a:t> (2024) states that physical health refers to the condition and functioning of the body, including the performance of organs, muscles, and other bodily systems. It is influenced by factors such as nutrition, physical activity, sleep, personal hygiene, and the prevention of illness. Physical health reflects an individual's ability to carry out daily activities effectively and maintain overall bodily function. Understanding the importance of physical health can support informed lifestyle choices that promote well-being, enhance quality of life, and reduce the risk of disease. </a:t>
            </a:r>
          </a:p>
          <a:p>
            <a:r>
              <a:rPr lang="en-GB" sz="1600" dirty="0" err="1">
                <a:latin typeface="Arial" panose="020B0604020202020204" pitchFamily="34" charset="0"/>
                <a:cs typeface="Arial" panose="020B0604020202020204" pitchFamily="34" charset="0"/>
              </a:rPr>
              <a:t>Centers</a:t>
            </a:r>
            <a:r>
              <a:rPr lang="en-GB" sz="1600" dirty="0">
                <a:latin typeface="Arial" panose="020B0604020202020204" pitchFamily="34" charset="0"/>
                <a:cs typeface="Arial" panose="020B0604020202020204" pitchFamily="34" charset="0"/>
              </a:rPr>
              <a:t> for Disease Control and Prevention (2026) states that mental  and emotional health influences how people cope and manage with stress, maintain resilience and function in daily life effectively.</a:t>
            </a:r>
            <a:endParaRPr lang="en-GB" sz="16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5D7E195-C8BF-35C6-B9DF-B25EC721BD55}"/>
              </a:ext>
            </a:extLst>
          </p:cNvPr>
          <p:cNvSpPr txBox="1"/>
          <p:nvPr/>
        </p:nvSpPr>
        <p:spPr>
          <a:xfrm>
            <a:off x="0" y="0"/>
            <a:ext cx="2882900" cy="369332"/>
          </a:xfrm>
          <a:prstGeom prst="rect">
            <a:avLst/>
          </a:prstGeom>
          <a:noFill/>
          <a:ln>
            <a:solidFill>
              <a:schemeClr val="tx1"/>
            </a:solidFill>
          </a:ln>
        </p:spPr>
        <p:txBody>
          <a:bodyPr wrap="square" rtlCol="0">
            <a:spAutoFit/>
          </a:bodyPr>
          <a:lstStyle/>
          <a:p>
            <a:r>
              <a:rPr lang="en-GB" dirty="0"/>
              <a:t>Student number: 2515368</a:t>
            </a:r>
          </a:p>
        </p:txBody>
      </p:sp>
      <p:sp>
        <p:nvSpPr>
          <p:cNvPr id="8" name="TextBox 7">
            <a:extLst>
              <a:ext uri="{FF2B5EF4-FFF2-40B4-BE49-F238E27FC236}">
                <a16:creationId xmlns:a16="http://schemas.microsoft.com/office/drawing/2014/main" id="{A0F50F5C-EC21-631A-D33F-344EC117802E}"/>
              </a:ext>
            </a:extLst>
          </p:cNvPr>
          <p:cNvSpPr txBox="1"/>
          <p:nvPr/>
        </p:nvSpPr>
        <p:spPr>
          <a:xfrm>
            <a:off x="9474200" y="0"/>
            <a:ext cx="2717800" cy="369332"/>
          </a:xfrm>
          <a:prstGeom prst="rect">
            <a:avLst/>
          </a:prstGeom>
          <a:noFill/>
          <a:ln>
            <a:solidFill>
              <a:schemeClr val="tx1"/>
            </a:solidFill>
          </a:ln>
        </p:spPr>
        <p:txBody>
          <a:bodyPr wrap="square" rtlCol="0">
            <a:spAutoFit/>
          </a:bodyPr>
          <a:lstStyle/>
          <a:p>
            <a:r>
              <a:rPr lang="en-GB" dirty="0"/>
              <a:t>Module code: ECEY5009</a:t>
            </a:r>
          </a:p>
        </p:txBody>
      </p:sp>
      <p:pic>
        <p:nvPicPr>
          <p:cNvPr id="10" name="Picture 9">
            <a:extLst>
              <a:ext uri="{FF2B5EF4-FFF2-40B4-BE49-F238E27FC236}">
                <a16:creationId xmlns:a16="http://schemas.microsoft.com/office/drawing/2014/main" id="{CDB3A85F-BACD-20F8-C9FD-1CBA3D1CB9E1}"/>
              </a:ext>
            </a:extLst>
          </p:cNvPr>
          <p:cNvPicPr>
            <a:picLocks noChangeAspect="1"/>
          </p:cNvPicPr>
          <p:nvPr/>
        </p:nvPicPr>
        <p:blipFill>
          <a:blip r:embed="rId2"/>
          <a:stretch>
            <a:fillRect/>
          </a:stretch>
        </p:blipFill>
        <p:spPr>
          <a:xfrm>
            <a:off x="5219699" y="1905000"/>
            <a:ext cx="1847850" cy="12319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2" name="TextBox 11">
            <a:extLst>
              <a:ext uri="{FF2B5EF4-FFF2-40B4-BE49-F238E27FC236}">
                <a16:creationId xmlns:a16="http://schemas.microsoft.com/office/drawing/2014/main" id="{3196AC28-3D78-B4BF-5D8A-20891E669EFB}"/>
              </a:ext>
            </a:extLst>
          </p:cNvPr>
          <p:cNvSpPr txBox="1"/>
          <p:nvPr/>
        </p:nvSpPr>
        <p:spPr>
          <a:xfrm>
            <a:off x="5346700" y="3155091"/>
            <a:ext cx="184785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Smith, J. (2024)</a:t>
            </a:r>
          </a:p>
        </p:txBody>
      </p:sp>
      <p:sp>
        <p:nvSpPr>
          <p:cNvPr id="15" name="TextBox 14">
            <a:extLst>
              <a:ext uri="{FF2B5EF4-FFF2-40B4-BE49-F238E27FC236}">
                <a16:creationId xmlns:a16="http://schemas.microsoft.com/office/drawing/2014/main" id="{9EF4A213-DFE8-18CF-78D5-C167D0722E19}"/>
              </a:ext>
            </a:extLst>
          </p:cNvPr>
          <p:cNvSpPr txBox="1"/>
          <p:nvPr/>
        </p:nvSpPr>
        <p:spPr>
          <a:xfrm>
            <a:off x="7083425" y="1673648"/>
            <a:ext cx="4781550" cy="2062103"/>
          </a:xfrm>
          <a:prstGeom prst="rect">
            <a:avLst/>
          </a:prstGeom>
          <a:solidFill>
            <a:schemeClr val="accent5">
              <a:lumMod val="20000"/>
              <a:lumOff val="80000"/>
            </a:schemeClr>
          </a:solidFill>
          <a:ln>
            <a:solidFill>
              <a:srgbClr val="7030A0"/>
            </a:solidFill>
          </a:ln>
        </p:spPr>
        <p:txBody>
          <a:bodyPr wrap="square" rtlCol="0">
            <a:spAutoFit/>
          </a:bodyPr>
          <a:lstStyle/>
          <a:p>
            <a:r>
              <a:rPr lang="en-GB" sz="1600" dirty="0">
                <a:latin typeface="Arial" panose="020B0604020202020204" pitchFamily="34" charset="0"/>
                <a:cs typeface="Arial" panose="020B0604020202020204" pitchFamily="34" charset="0"/>
              </a:rPr>
              <a:t>The United Nations Convention on the Rights of the Child article 24 states that all children have a right to the best possible healthcare and to live in conditions that support their health and well-being. This includes access to medical services, preventive care, nutritious food, clean drinking water, and a safe and hygienic environment. (UNICEF n.d.)</a:t>
            </a:r>
          </a:p>
        </p:txBody>
      </p:sp>
      <p:sp>
        <p:nvSpPr>
          <p:cNvPr id="18" name="TextBox 17">
            <a:extLst>
              <a:ext uri="{FF2B5EF4-FFF2-40B4-BE49-F238E27FC236}">
                <a16:creationId xmlns:a16="http://schemas.microsoft.com/office/drawing/2014/main" id="{5102B2D6-2E7A-9E6A-7F19-7805F6268D17}"/>
              </a:ext>
            </a:extLst>
          </p:cNvPr>
          <p:cNvSpPr txBox="1"/>
          <p:nvPr/>
        </p:nvSpPr>
        <p:spPr>
          <a:xfrm>
            <a:off x="5321300" y="3820926"/>
            <a:ext cx="5130799" cy="2554545"/>
          </a:xfrm>
          <a:prstGeom prst="rect">
            <a:avLst/>
          </a:prstGeom>
          <a:solidFill>
            <a:schemeClr val="accent5">
              <a:lumMod val="20000"/>
              <a:lumOff val="80000"/>
            </a:schemeClr>
          </a:solidFill>
          <a:ln>
            <a:solidFill>
              <a:srgbClr val="7030A0"/>
            </a:solidFill>
          </a:ln>
        </p:spPr>
        <p:txBody>
          <a:bodyPr wrap="square" rtlCol="0">
            <a:spAutoFit/>
          </a:bodyPr>
          <a:lstStyle/>
          <a:p>
            <a:r>
              <a:rPr lang="en-GB" sz="1600" dirty="0">
                <a:latin typeface="Arial" panose="020B0604020202020204" pitchFamily="34" charset="0"/>
                <a:cs typeface="Arial" panose="020B0604020202020204" pitchFamily="34" charset="0"/>
              </a:rPr>
              <a:t>Maslow’s hierarchy of needs theory is built up by children need to have their basic needs met  first before they can move on. This is done by children needing to be provided with food, water, sleep and safety first before individuals can focus on higher-levels like belonging, self-esteem, and self-actualisation. This model links closely to health because it shows that good physical and emotional health are essential foundations for overall well-being and personal development. (Bitesize Learning n.d.) </a:t>
            </a:r>
          </a:p>
        </p:txBody>
      </p:sp>
      <p:pic>
        <p:nvPicPr>
          <p:cNvPr id="20" name="Picture 19">
            <a:extLst>
              <a:ext uri="{FF2B5EF4-FFF2-40B4-BE49-F238E27FC236}">
                <a16:creationId xmlns:a16="http://schemas.microsoft.com/office/drawing/2014/main" id="{7445A3FD-6DF8-5B97-46E1-209504683C92}"/>
              </a:ext>
            </a:extLst>
          </p:cNvPr>
          <p:cNvPicPr>
            <a:picLocks noChangeAspect="1"/>
          </p:cNvPicPr>
          <p:nvPr/>
        </p:nvPicPr>
        <p:blipFill>
          <a:blip r:embed="rId3"/>
          <a:stretch>
            <a:fillRect/>
          </a:stretch>
        </p:blipFill>
        <p:spPr>
          <a:xfrm>
            <a:off x="10140759" y="4349075"/>
            <a:ext cx="1724216" cy="13699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2" name="TextBox 21">
            <a:extLst>
              <a:ext uri="{FF2B5EF4-FFF2-40B4-BE49-F238E27FC236}">
                <a16:creationId xmlns:a16="http://schemas.microsoft.com/office/drawing/2014/main" id="{E8357C09-7BEC-DEBF-8F01-A98004D5DB83}"/>
              </a:ext>
            </a:extLst>
          </p:cNvPr>
          <p:cNvSpPr txBox="1"/>
          <p:nvPr/>
        </p:nvSpPr>
        <p:spPr>
          <a:xfrm>
            <a:off x="10553700" y="5785711"/>
            <a:ext cx="6127750" cy="369332"/>
          </a:xfrm>
          <a:prstGeom prst="rect">
            <a:avLst/>
          </a:prstGeom>
          <a:noFill/>
        </p:spPr>
        <p:txBody>
          <a:bodyPr wrap="square">
            <a:spAutoFit/>
          </a:bodyPr>
          <a:lstStyle/>
          <a:p>
            <a:r>
              <a:rPr lang="en-GB" dirty="0"/>
              <a:t>(</a:t>
            </a:r>
            <a:r>
              <a:rPr lang="en-GB" sz="1600" dirty="0"/>
              <a:t>Cherry, 2024)</a:t>
            </a:r>
            <a:endParaRPr lang="en-GB" dirty="0"/>
          </a:p>
        </p:txBody>
      </p:sp>
    </p:spTree>
    <p:extLst>
      <p:ext uri="{BB962C8B-B14F-4D97-AF65-F5344CB8AC3E}">
        <p14:creationId xmlns:p14="http://schemas.microsoft.com/office/powerpoint/2010/main" val="3901054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5AE9EE-330E-95E7-0980-FF0D238271FC}"/>
              </a:ext>
            </a:extLst>
          </p:cNvPr>
          <p:cNvSpPr txBox="1"/>
          <p:nvPr/>
        </p:nvSpPr>
        <p:spPr>
          <a:xfrm>
            <a:off x="0" y="0"/>
            <a:ext cx="2882900" cy="369332"/>
          </a:xfrm>
          <a:prstGeom prst="rect">
            <a:avLst/>
          </a:prstGeom>
          <a:noFill/>
          <a:ln>
            <a:solidFill>
              <a:schemeClr val="tx1"/>
            </a:solidFill>
          </a:ln>
        </p:spPr>
        <p:txBody>
          <a:bodyPr wrap="square" rtlCol="0">
            <a:spAutoFit/>
          </a:bodyPr>
          <a:lstStyle/>
          <a:p>
            <a:r>
              <a:rPr lang="en-GB" dirty="0"/>
              <a:t>Student number: 2515368</a:t>
            </a:r>
          </a:p>
        </p:txBody>
      </p:sp>
      <p:sp>
        <p:nvSpPr>
          <p:cNvPr id="5" name="TextBox 4">
            <a:extLst>
              <a:ext uri="{FF2B5EF4-FFF2-40B4-BE49-F238E27FC236}">
                <a16:creationId xmlns:a16="http://schemas.microsoft.com/office/drawing/2014/main" id="{373FDAAC-96C8-1FC7-B188-BBCEE38EC04E}"/>
              </a:ext>
            </a:extLst>
          </p:cNvPr>
          <p:cNvSpPr txBox="1"/>
          <p:nvPr/>
        </p:nvSpPr>
        <p:spPr>
          <a:xfrm>
            <a:off x="9474200" y="0"/>
            <a:ext cx="2717800" cy="369332"/>
          </a:xfrm>
          <a:prstGeom prst="rect">
            <a:avLst/>
          </a:prstGeom>
          <a:noFill/>
          <a:ln>
            <a:solidFill>
              <a:schemeClr val="tx1"/>
            </a:solidFill>
          </a:ln>
        </p:spPr>
        <p:txBody>
          <a:bodyPr wrap="square" rtlCol="0">
            <a:spAutoFit/>
          </a:bodyPr>
          <a:lstStyle/>
          <a:p>
            <a:r>
              <a:rPr lang="en-GB" dirty="0"/>
              <a:t>Module code: ECEY5009</a:t>
            </a:r>
          </a:p>
        </p:txBody>
      </p:sp>
      <p:sp>
        <p:nvSpPr>
          <p:cNvPr id="7" name="TextBox 6">
            <a:extLst>
              <a:ext uri="{FF2B5EF4-FFF2-40B4-BE49-F238E27FC236}">
                <a16:creationId xmlns:a16="http://schemas.microsoft.com/office/drawing/2014/main" id="{BF77DF9E-CD93-2B72-795A-5B0C372EED7F}"/>
              </a:ext>
            </a:extLst>
          </p:cNvPr>
          <p:cNvSpPr txBox="1"/>
          <p:nvPr/>
        </p:nvSpPr>
        <p:spPr>
          <a:xfrm>
            <a:off x="-1" y="463419"/>
            <a:ext cx="4257039" cy="3816429"/>
          </a:xfrm>
          <a:prstGeom prst="rect">
            <a:avLst/>
          </a:prstGeom>
          <a:solidFill>
            <a:schemeClr val="accent6">
              <a:lumMod val="20000"/>
              <a:lumOff val="80000"/>
            </a:schemeClr>
          </a:solidFill>
          <a:ln>
            <a:solidFill>
              <a:srgbClr val="00B050"/>
            </a:solidFill>
          </a:ln>
        </p:spPr>
        <p:txBody>
          <a:bodyPr wrap="square">
            <a:spAutoFit/>
          </a:bodyPr>
          <a:lstStyle/>
          <a:p>
            <a:r>
              <a:rPr lang="en-GB" b="1" u="sng" dirty="0">
                <a:latin typeface="Arial" panose="020B0604020202020204" pitchFamily="34" charset="0"/>
                <a:cs typeface="Arial" panose="020B0604020202020204" pitchFamily="34" charset="0"/>
              </a:rPr>
              <a:t>Well-being </a:t>
            </a:r>
          </a:p>
          <a:p>
            <a:r>
              <a:rPr lang="en-GB" sz="1600" dirty="0">
                <a:latin typeface="Arial" panose="020B0604020202020204" pitchFamily="34" charset="0"/>
                <a:cs typeface="Arial" panose="020B0604020202020204" pitchFamily="34" charset="0"/>
              </a:rPr>
              <a:t>Well-being is more than just happiness. It includes how comfortable, healthy, and satisfied a person feels with their life, as well as their sense of purpose and control. It is influenced by both internal factors such as confidence and resilience and external factors such as income, housing, and social relationships. In mental health, well-being is important because it provides a more complete view of a person’s experience than focusing only on symptoms of illness. It considers how people feel, function, and cope with everyday life. (Mental Health Foundation n.d.)</a:t>
            </a:r>
          </a:p>
        </p:txBody>
      </p:sp>
      <p:sp>
        <p:nvSpPr>
          <p:cNvPr id="9" name="TextBox 8">
            <a:extLst>
              <a:ext uri="{FF2B5EF4-FFF2-40B4-BE49-F238E27FC236}">
                <a16:creationId xmlns:a16="http://schemas.microsoft.com/office/drawing/2014/main" id="{5E84E09C-6C60-FFB9-9557-62156A8D51BA}"/>
              </a:ext>
            </a:extLst>
          </p:cNvPr>
          <p:cNvSpPr txBox="1"/>
          <p:nvPr/>
        </p:nvSpPr>
        <p:spPr>
          <a:xfrm>
            <a:off x="7107243" y="463419"/>
            <a:ext cx="5084757" cy="3785652"/>
          </a:xfrm>
          <a:prstGeom prst="rect">
            <a:avLst/>
          </a:prstGeom>
          <a:solidFill>
            <a:schemeClr val="accent6">
              <a:lumMod val="20000"/>
              <a:lumOff val="80000"/>
            </a:schemeClr>
          </a:solidFill>
          <a:ln>
            <a:solidFill>
              <a:srgbClr val="00B050"/>
            </a:solidFill>
          </a:ln>
        </p:spPr>
        <p:txBody>
          <a:bodyPr wrap="square">
            <a:spAutoFit/>
          </a:bodyPr>
          <a:lstStyle/>
          <a:p>
            <a:pPr>
              <a:buNone/>
            </a:pPr>
            <a:r>
              <a:rPr lang="en-GB" sz="1600" dirty="0">
                <a:latin typeface="Arial" panose="020B0604020202020204" pitchFamily="34" charset="0"/>
                <a:cs typeface="Arial" panose="020B0604020202020204" pitchFamily="34" charset="0"/>
              </a:rPr>
              <a:t>According to (World Health Organization  </a:t>
            </a:r>
            <a:r>
              <a:rPr lang="en-GB" sz="1600" dirty="0" err="1">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well-being plays a vital role in shaping how people think, feel, and manage daily life. Positive well-being enables individuals to handle stress more effectively, form healthy relationships, make informed decisions, and complete everyday tasks successfully. It is also closely connected to physical health, as emotional and mental states can influence overall bodily functioning.</a:t>
            </a:r>
          </a:p>
          <a:p>
            <a:pPr>
              <a:buNone/>
            </a:pPr>
            <a:r>
              <a:rPr lang="en-GB" sz="1600" dirty="0">
                <a:latin typeface="Arial" panose="020B0604020202020204" pitchFamily="34" charset="0"/>
                <a:cs typeface="Arial" panose="020B0604020202020204" pitchFamily="34" charset="0"/>
              </a:rPr>
              <a:t>When well-being is strong, individuals tend to experience a better quality of life, increased resilience, and a lower likelihood of developing mental health conditions such as anxiety and depression. It also enhances learning, work performance, and social engagement, helping people contribute more positively to their communities.</a:t>
            </a:r>
          </a:p>
        </p:txBody>
      </p:sp>
      <p:sp>
        <p:nvSpPr>
          <p:cNvPr id="11" name="TextBox 10">
            <a:extLst>
              <a:ext uri="{FF2B5EF4-FFF2-40B4-BE49-F238E27FC236}">
                <a16:creationId xmlns:a16="http://schemas.microsoft.com/office/drawing/2014/main" id="{BDAAB416-B5FF-ACBC-DF2C-E7C5527FE52C}"/>
              </a:ext>
            </a:extLst>
          </p:cNvPr>
          <p:cNvSpPr txBox="1"/>
          <p:nvPr/>
        </p:nvSpPr>
        <p:spPr>
          <a:xfrm>
            <a:off x="-1" y="4279848"/>
            <a:ext cx="12192000" cy="3046988"/>
          </a:xfrm>
          <a:prstGeom prst="rect">
            <a:avLst/>
          </a:prstGeom>
          <a:solidFill>
            <a:schemeClr val="accent6">
              <a:lumMod val="20000"/>
              <a:lumOff val="80000"/>
            </a:schemeClr>
          </a:solidFill>
          <a:ln>
            <a:solidFill>
              <a:srgbClr val="00B050"/>
            </a:solidFill>
          </a:ln>
        </p:spPr>
        <p:txBody>
          <a:bodyPr wrap="square">
            <a:spAutoFit/>
          </a:bodyPr>
          <a:lstStyle/>
          <a:p>
            <a:pPr>
              <a:buNone/>
            </a:pPr>
            <a:r>
              <a:rPr lang="en-GB" sz="1600" dirty="0">
                <a:latin typeface="Arial" panose="020B0604020202020204" pitchFamily="34" charset="0"/>
                <a:cs typeface="Arial" panose="020B0604020202020204" pitchFamily="34" charset="0"/>
              </a:rPr>
              <a:t>Bronfenbrenner’s Ecological Systems Theory links strongly to well-being by showing that a person’s mental, emotional, and social health is shaped by the different environments they interact with throughout life. At the centre is the individual, whose well-being is influenced by immediate relationships in the microsystem, such as family, friends, and school. Positive support in these settings can improve confidence, emotional security, and overall well-</a:t>
            </a:r>
            <a:r>
              <a:rPr lang="en-GB" sz="1600" dirty="0" err="1">
                <a:latin typeface="Arial" panose="020B0604020202020204" pitchFamily="34" charset="0"/>
                <a:cs typeface="Arial" panose="020B0604020202020204" pitchFamily="34" charset="0"/>
              </a:rPr>
              <a:t>being.The</a:t>
            </a:r>
            <a:r>
              <a:rPr lang="en-GB" sz="1600" dirty="0">
                <a:latin typeface="Arial" panose="020B0604020202020204" pitchFamily="34" charset="0"/>
                <a:cs typeface="Arial" panose="020B0604020202020204" pitchFamily="34" charset="0"/>
              </a:rPr>
              <a:t> mesosystem refers to the connections between these environments, for example how family and school interact. Strong communication and support between these areas can enhance stability and reduce stress, improving well-</a:t>
            </a:r>
            <a:r>
              <a:rPr lang="en-GB" sz="1600" dirty="0" err="1">
                <a:latin typeface="Arial" panose="020B0604020202020204" pitchFamily="34" charset="0"/>
                <a:cs typeface="Arial" panose="020B0604020202020204" pitchFamily="34" charset="0"/>
              </a:rPr>
              <a:t>being.The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exosystem</a:t>
            </a:r>
            <a:r>
              <a:rPr lang="en-GB" sz="1600" dirty="0">
                <a:latin typeface="Arial" panose="020B0604020202020204" pitchFamily="34" charset="0"/>
                <a:cs typeface="Arial" panose="020B0604020202020204" pitchFamily="34" charset="0"/>
              </a:rPr>
              <a:t> includes wider influences such as a parent’s workplace or local services. Even though the individual is not directly involved, these factors can still affect their well-being through changes in income, time, or access to </a:t>
            </a:r>
            <a:r>
              <a:rPr lang="en-GB" sz="1600" dirty="0" err="1">
                <a:latin typeface="Arial" panose="020B0604020202020204" pitchFamily="34" charset="0"/>
                <a:cs typeface="Arial" panose="020B0604020202020204" pitchFamily="34" charset="0"/>
              </a:rPr>
              <a:t>support.Also</a:t>
            </a:r>
            <a:r>
              <a:rPr lang="en-GB" sz="1600" dirty="0">
                <a:latin typeface="Arial" panose="020B0604020202020204" pitchFamily="34" charset="0"/>
                <a:cs typeface="Arial" panose="020B0604020202020204" pitchFamily="34" charset="0"/>
              </a:rPr>
              <a:t>, the macrosystem includes broader society, culture, and laws. These shape attitudes, opportunities, and inequality, all of which impact long-term well-being. The chronosystem also shows how life events and changes over time (such as moving home or major life transitions) can affect well-</a:t>
            </a:r>
            <a:r>
              <a:rPr lang="en-GB" sz="1600" dirty="0" err="1">
                <a:latin typeface="Arial" panose="020B0604020202020204" pitchFamily="34" charset="0"/>
                <a:cs typeface="Arial" panose="020B0604020202020204" pitchFamily="34" charset="0"/>
              </a:rPr>
              <a:t>being.Overall</a:t>
            </a:r>
            <a:r>
              <a:rPr lang="en-GB" sz="1600" dirty="0">
                <a:latin typeface="Arial" panose="020B0604020202020204" pitchFamily="34" charset="0"/>
                <a:cs typeface="Arial" panose="020B0604020202020204" pitchFamily="34" charset="0"/>
              </a:rPr>
              <a:t>, Bronfenbrenner’s theory highlights that well-being is not just personal but is shaped by a network of relationships and social conditions at multiple levels of society. (Dahlgren and Whitehead, 2021)</a:t>
            </a:r>
          </a:p>
        </p:txBody>
      </p:sp>
      <p:pic>
        <p:nvPicPr>
          <p:cNvPr id="13" name="Picture 12">
            <a:extLst>
              <a:ext uri="{FF2B5EF4-FFF2-40B4-BE49-F238E27FC236}">
                <a16:creationId xmlns:a16="http://schemas.microsoft.com/office/drawing/2014/main" id="{16C2FD8C-FC46-D7A7-2CA7-989FCB36D342}"/>
              </a:ext>
            </a:extLst>
          </p:cNvPr>
          <p:cNvPicPr>
            <a:picLocks noChangeAspect="1"/>
          </p:cNvPicPr>
          <p:nvPr/>
        </p:nvPicPr>
        <p:blipFill>
          <a:blip r:embed="rId2"/>
          <a:stretch>
            <a:fillRect/>
          </a:stretch>
        </p:blipFill>
        <p:spPr>
          <a:xfrm>
            <a:off x="4576088" y="810308"/>
            <a:ext cx="2212104" cy="19972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284B569A-7953-5A4D-F5FC-86E56DF15680}"/>
              </a:ext>
            </a:extLst>
          </p:cNvPr>
          <p:cNvSpPr txBox="1"/>
          <p:nvPr/>
        </p:nvSpPr>
        <p:spPr>
          <a:xfrm>
            <a:off x="4576088" y="2901637"/>
            <a:ext cx="2805953" cy="646058"/>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(Dahlgren and Whitehead, 2021)</a:t>
            </a:r>
            <a:endParaRPr lang="en-GB" dirty="0"/>
          </a:p>
        </p:txBody>
      </p:sp>
    </p:spTree>
    <p:extLst>
      <p:ext uri="{BB962C8B-B14F-4D97-AF65-F5344CB8AC3E}">
        <p14:creationId xmlns:p14="http://schemas.microsoft.com/office/powerpoint/2010/main" val="2010804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DBDF96-7656-F506-D45F-D857B430CAB7}"/>
              </a:ext>
            </a:extLst>
          </p:cNvPr>
          <p:cNvSpPr txBox="1"/>
          <p:nvPr/>
        </p:nvSpPr>
        <p:spPr>
          <a:xfrm>
            <a:off x="0" y="0"/>
            <a:ext cx="2882900" cy="369332"/>
          </a:xfrm>
          <a:prstGeom prst="rect">
            <a:avLst/>
          </a:prstGeom>
          <a:noFill/>
          <a:ln>
            <a:solidFill>
              <a:schemeClr val="tx1"/>
            </a:solidFill>
          </a:ln>
        </p:spPr>
        <p:txBody>
          <a:bodyPr wrap="square" rtlCol="0">
            <a:spAutoFit/>
          </a:bodyPr>
          <a:lstStyle/>
          <a:p>
            <a:r>
              <a:rPr lang="en-GB" dirty="0"/>
              <a:t>Student number: 2515368</a:t>
            </a:r>
          </a:p>
        </p:txBody>
      </p:sp>
      <p:sp>
        <p:nvSpPr>
          <p:cNvPr id="5" name="TextBox 4">
            <a:extLst>
              <a:ext uri="{FF2B5EF4-FFF2-40B4-BE49-F238E27FC236}">
                <a16:creationId xmlns:a16="http://schemas.microsoft.com/office/drawing/2014/main" id="{E586A7A0-9147-73F6-B56F-1CCD961B874D}"/>
              </a:ext>
            </a:extLst>
          </p:cNvPr>
          <p:cNvSpPr txBox="1"/>
          <p:nvPr/>
        </p:nvSpPr>
        <p:spPr>
          <a:xfrm>
            <a:off x="9474200" y="0"/>
            <a:ext cx="2717800" cy="369332"/>
          </a:xfrm>
          <a:prstGeom prst="rect">
            <a:avLst/>
          </a:prstGeom>
          <a:noFill/>
          <a:ln>
            <a:solidFill>
              <a:schemeClr val="tx1"/>
            </a:solidFill>
          </a:ln>
        </p:spPr>
        <p:txBody>
          <a:bodyPr wrap="square" rtlCol="0">
            <a:spAutoFit/>
          </a:bodyPr>
          <a:lstStyle/>
          <a:p>
            <a:r>
              <a:rPr lang="en-GB" dirty="0"/>
              <a:t>Module code: ECEY5009</a:t>
            </a:r>
          </a:p>
        </p:txBody>
      </p:sp>
      <p:sp>
        <p:nvSpPr>
          <p:cNvPr id="6" name="TextBox 5">
            <a:extLst>
              <a:ext uri="{FF2B5EF4-FFF2-40B4-BE49-F238E27FC236}">
                <a16:creationId xmlns:a16="http://schemas.microsoft.com/office/drawing/2014/main" id="{BD4D2F9F-B2F6-1783-0A32-9659E60C5A3D}"/>
              </a:ext>
            </a:extLst>
          </p:cNvPr>
          <p:cNvSpPr txBox="1"/>
          <p:nvPr/>
        </p:nvSpPr>
        <p:spPr>
          <a:xfrm>
            <a:off x="110264" y="400110"/>
            <a:ext cx="3499210" cy="4801314"/>
          </a:xfrm>
          <a:prstGeom prst="rect">
            <a:avLst/>
          </a:prstGeom>
          <a:solidFill>
            <a:schemeClr val="accent1">
              <a:lumMod val="20000"/>
              <a:lumOff val="80000"/>
            </a:schemeClr>
          </a:solidFill>
          <a:ln>
            <a:solidFill>
              <a:srgbClr val="0070C0"/>
            </a:solidFill>
          </a:ln>
        </p:spPr>
        <p:txBody>
          <a:bodyPr wrap="square" rtlCol="0">
            <a:spAutoFit/>
          </a:bodyPr>
          <a:lstStyle/>
          <a:p>
            <a:r>
              <a:rPr lang="en-GB" b="1" u="sng" dirty="0">
                <a:latin typeface="Arial" panose="020B0604020202020204" pitchFamily="34" charset="0"/>
                <a:cs typeface="Arial" panose="020B0604020202020204" pitchFamily="34" charset="0"/>
              </a:rPr>
              <a:t>Lifestyle</a:t>
            </a:r>
          </a:p>
          <a:p>
            <a:r>
              <a:rPr lang="en-GB" sz="1600" dirty="0">
                <a:latin typeface="Arial" panose="020B0604020202020204" pitchFamily="34" charset="0"/>
                <a:cs typeface="Arial" panose="020B0604020202020204" pitchFamily="34" charset="0"/>
              </a:rPr>
              <a:t>Lifestyle refers to the way a person or group lives, including their daily habits, behaviours, and choices. It involves patterns such as diet, physical activity, sleep, work, leisure activities, and how individuals manage stress and relationships.</a:t>
            </a:r>
          </a:p>
          <a:p>
            <a:r>
              <a:rPr lang="en-GB" sz="1600" dirty="0">
                <a:latin typeface="Arial" panose="020B0604020202020204" pitchFamily="34" charset="0"/>
                <a:cs typeface="Arial" panose="020B0604020202020204" pitchFamily="34" charset="0"/>
              </a:rPr>
              <a:t>Lifestyle is important because these everyday choices can have a significant impact on a person’s physical and mental health, overall well-being, and risk of developing health conditions. Healthy lifestyles are associated with improved quality of life, while unhealthy patterns can increase the likelihood of illness and reduced well-being. (Cambridge University Press, n.d.)</a:t>
            </a:r>
          </a:p>
        </p:txBody>
      </p:sp>
      <p:sp>
        <p:nvSpPr>
          <p:cNvPr id="7" name="TextBox 6">
            <a:extLst>
              <a:ext uri="{FF2B5EF4-FFF2-40B4-BE49-F238E27FC236}">
                <a16:creationId xmlns:a16="http://schemas.microsoft.com/office/drawing/2014/main" id="{1713557D-634F-11AC-1B90-61461966B8AD}"/>
              </a:ext>
            </a:extLst>
          </p:cNvPr>
          <p:cNvSpPr txBox="1"/>
          <p:nvPr/>
        </p:nvSpPr>
        <p:spPr>
          <a:xfrm>
            <a:off x="3794370" y="3508654"/>
            <a:ext cx="8397630" cy="1815882"/>
          </a:xfrm>
          <a:prstGeom prst="rect">
            <a:avLst/>
          </a:prstGeom>
          <a:solidFill>
            <a:schemeClr val="accent1">
              <a:lumMod val="20000"/>
              <a:lumOff val="80000"/>
            </a:schemeClr>
          </a:solidFill>
          <a:ln>
            <a:solidFill>
              <a:srgbClr val="0070C0"/>
            </a:solidFill>
          </a:ln>
        </p:spPr>
        <p:txBody>
          <a:bodyPr wrap="square" rtlCol="0">
            <a:spAutoFit/>
          </a:bodyPr>
          <a:lstStyle/>
          <a:p>
            <a:r>
              <a:rPr lang="en-GB" sz="1600" dirty="0">
                <a:latin typeface="Arial" panose="020B0604020202020204" pitchFamily="34" charset="0"/>
                <a:cs typeface="Arial" panose="020B0604020202020204" pitchFamily="34" charset="0"/>
              </a:rPr>
              <a:t>According to (Science Insights, n.d.) A balanced lifestyle involves managing time, energy, and focus across the key areas that support health and well-being, rather than prioritising one aspect while neglecting others. It includes several dimensions such as physical, emotional, social, intellectual, spiritual, occupational, environmental, and financial well-being. Maintaining balance across these areas is important because it is associated with better health outcomes, improved work performance, longer life expectancy, and higher levels of life satisfaction.</a:t>
            </a:r>
          </a:p>
        </p:txBody>
      </p:sp>
      <p:pic>
        <p:nvPicPr>
          <p:cNvPr id="9" name="Picture 8">
            <a:extLst>
              <a:ext uri="{FF2B5EF4-FFF2-40B4-BE49-F238E27FC236}">
                <a16:creationId xmlns:a16="http://schemas.microsoft.com/office/drawing/2014/main" id="{3749C1F2-3E80-B699-B9E1-735CAAC8EB55}"/>
              </a:ext>
            </a:extLst>
          </p:cNvPr>
          <p:cNvPicPr>
            <a:picLocks noChangeAspect="1"/>
          </p:cNvPicPr>
          <p:nvPr/>
        </p:nvPicPr>
        <p:blipFill>
          <a:blip r:embed="rId2"/>
          <a:stretch>
            <a:fillRect/>
          </a:stretch>
        </p:blipFill>
        <p:spPr>
          <a:xfrm>
            <a:off x="3989255" y="2153485"/>
            <a:ext cx="1208817" cy="12088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0A957C51-6D51-3D3C-0F46-65271B53C85A}"/>
              </a:ext>
            </a:extLst>
          </p:cNvPr>
          <p:cNvSpPr txBox="1"/>
          <p:nvPr/>
        </p:nvSpPr>
        <p:spPr>
          <a:xfrm>
            <a:off x="5560471" y="2702615"/>
            <a:ext cx="1401318"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iStock (n.d.) </a:t>
            </a:r>
          </a:p>
        </p:txBody>
      </p:sp>
      <p:sp>
        <p:nvSpPr>
          <p:cNvPr id="14" name="TextBox 13">
            <a:extLst>
              <a:ext uri="{FF2B5EF4-FFF2-40B4-BE49-F238E27FC236}">
                <a16:creationId xmlns:a16="http://schemas.microsoft.com/office/drawing/2014/main" id="{1E36C4D8-E8DF-EAF5-FDC6-27AFA10EBFA3}"/>
              </a:ext>
            </a:extLst>
          </p:cNvPr>
          <p:cNvSpPr txBox="1"/>
          <p:nvPr/>
        </p:nvSpPr>
        <p:spPr>
          <a:xfrm>
            <a:off x="3794370" y="320256"/>
            <a:ext cx="8397630" cy="2062103"/>
          </a:xfrm>
          <a:prstGeom prst="rect">
            <a:avLst/>
          </a:prstGeom>
          <a:solidFill>
            <a:schemeClr val="accent1">
              <a:lumMod val="20000"/>
              <a:lumOff val="80000"/>
            </a:schemeClr>
          </a:solidFill>
          <a:ln>
            <a:solidFill>
              <a:srgbClr val="0070C0"/>
            </a:solidFill>
          </a:ln>
        </p:spPr>
        <p:txBody>
          <a:bodyPr wrap="square">
            <a:spAutoFit/>
          </a:bodyPr>
          <a:lstStyle/>
          <a:p>
            <a:r>
              <a:rPr lang="en-GB" sz="1600" dirty="0">
                <a:latin typeface="Arial" panose="020B0604020202020204" pitchFamily="34" charset="0"/>
                <a:cs typeface="Arial" panose="020B0604020202020204" pitchFamily="34" charset="0"/>
              </a:rPr>
              <a:t>You need a good healthy lifestyle as it helps improve moods. This can be done through good nutrition and healthy eating. The (World Health Organization  n.d.) also recommends  at least 150–300 minutes of moderate exercise per week for adults. Meeting this level significantly reduces health risks compared to a sedentary lifestyle. In addition, most adults require 7–9 hours of sleep per night, as adequate sleep is linked to better mood, cognitive function, and resilience. Strong social relationships also play an important role in health. Studies show that social isolation increases the risk of heart disease and poor health outcomes. (Science Insights, n.d.)</a:t>
            </a:r>
          </a:p>
        </p:txBody>
      </p:sp>
      <p:pic>
        <p:nvPicPr>
          <p:cNvPr id="16" name="Picture 15">
            <a:extLst>
              <a:ext uri="{FF2B5EF4-FFF2-40B4-BE49-F238E27FC236}">
                <a16:creationId xmlns:a16="http://schemas.microsoft.com/office/drawing/2014/main" id="{BF3DFB8B-2498-5DEA-E4BB-E32782E7DBF7}"/>
              </a:ext>
            </a:extLst>
          </p:cNvPr>
          <p:cNvPicPr>
            <a:picLocks noChangeAspect="1"/>
          </p:cNvPicPr>
          <p:nvPr/>
        </p:nvPicPr>
        <p:blipFill>
          <a:blip r:embed="rId3"/>
          <a:stretch>
            <a:fillRect/>
          </a:stretch>
        </p:blipFill>
        <p:spPr>
          <a:xfrm>
            <a:off x="10126825" y="2214625"/>
            <a:ext cx="1533532" cy="12102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a:extLst>
              <a:ext uri="{FF2B5EF4-FFF2-40B4-BE49-F238E27FC236}">
                <a16:creationId xmlns:a16="http://schemas.microsoft.com/office/drawing/2014/main" id="{303FCB47-EBF0-30C0-AD13-8D7366F475A7}"/>
              </a:ext>
            </a:extLst>
          </p:cNvPr>
          <p:cNvPicPr>
            <a:picLocks noChangeAspect="1"/>
          </p:cNvPicPr>
          <p:nvPr/>
        </p:nvPicPr>
        <p:blipFill>
          <a:blip r:embed="rId4"/>
          <a:stretch>
            <a:fillRect/>
          </a:stretch>
        </p:blipFill>
        <p:spPr>
          <a:xfrm>
            <a:off x="6831684" y="2382359"/>
            <a:ext cx="1606463" cy="1070975"/>
          </a:xfrm>
          <a:prstGeom prst="rect">
            <a:avLst/>
          </a:prstGeom>
        </p:spPr>
      </p:pic>
      <p:sp>
        <p:nvSpPr>
          <p:cNvPr id="20" name="TextBox 19">
            <a:extLst>
              <a:ext uri="{FF2B5EF4-FFF2-40B4-BE49-F238E27FC236}">
                <a16:creationId xmlns:a16="http://schemas.microsoft.com/office/drawing/2014/main" id="{35BBA4AB-4BCC-9BF7-C22C-0427BAC2AFF3}"/>
              </a:ext>
            </a:extLst>
          </p:cNvPr>
          <p:cNvSpPr txBox="1"/>
          <p:nvPr/>
        </p:nvSpPr>
        <p:spPr>
          <a:xfrm>
            <a:off x="8782681" y="2632192"/>
            <a:ext cx="1401318"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iStock (n.d.) </a:t>
            </a:r>
          </a:p>
        </p:txBody>
      </p:sp>
      <p:sp>
        <p:nvSpPr>
          <p:cNvPr id="25" name="TextBox 24">
            <a:extLst>
              <a:ext uri="{FF2B5EF4-FFF2-40B4-BE49-F238E27FC236}">
                <a16:creationId xmlns:a16="http://schemas.microsoft.com/office/drawing/2014/main" id="{D8D7DEA0-3357-43F0-4BD3-06A8EC4AB9B5}"/>
              </a:ext>
            </a:extLst>
          </p:cNvPr>
          <p:cNvSpPr txBox="1"/>
          <p:nvPr/>
        </p:nvSpPr>
        <p:spPr>
          <a:xfrm>
            <a:off x="79606" y="5270204"/>
            <a:ext cx="12032787" cy="1569660"/>
          </a:xfrm>
          <a:prstGeom prst="rect">
            <a:avLst/>
          </a:prstGeom>
          <a:solidFill>
            <a:srgbClr val="FFCCFF"/>
          </a:solidFill>
          <a:ln>
            <a:solidFill>
              <a:srgbClr val="FF7171"/>
            </a:solidFill>
          </a:ln>
        </p:spPr>
        <p:txBody>
          <a:bodyPr wrap="square">
            <a:spAutoFit/>
          </a:bodyPr>
          <a:lstStyle/>
          <a:p>
            <a:pPr>
              <a:buNone/>
            </a:pPr>
            <a:r>
              <a:rPr lang="en-GB" sz="1600" dirty="0"/>
              <a:t>Overall, health, well-being, and lifestyle are closely interconnected and together play a fundamental role in determining overall quality of life. Health extends beyond the absence of illness to include physical, mental, and social well-being, all of which are influenced by everyday lifestyle choices such as diet, exercise, sleep, and stress management. Evidence and health theories highlight that both individual behaviours and wider social, environmental, and economic factors shape health outcomes. Therefore, adopting a balanced and positive lifestyle can improve well-being, reduce the risk of disease, and enhance resilience. Overall, promoting healthy lifestyle choices is essential for supporting long-term well-being and enabling individuals to lead healthier, more productive, and fulfilling lives.</a:t>
            </a:r>
          </a:p>
        </p:txBody>
      </p:sp>
    </p:spTree>
    <p:extLst>
      <p:ext uri="{BB962C8B-B14F-4D97-AF65-F5344CB8AC3E}">
        <p14:creationId xmlns:p14="http://schemas.microsoft.com/office/powerpoint/2010/main" val="298390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65CB-C7F9-345E-F763-3064AE4586E7}"/>
              </a:ext>
            </a:extLst>
          </p:cNvPr>
          <p:cNvSpPr>
            <a:spLocks noGrp="1"/>
          </p:cNvSpPr>
          <p:nvPr>
            <p:ph type="title"/>
          </p:nvPr>
        </p:nvSpPr>
        <p:spPr>
          <a:xfrm>
            <a:off x="838200" y="365125"/>
            <a:ext cx="2051304" cy="329819"/>
          </a:xfrm>
        </p:spPr>
        <p:txBody>
          <a:bodyPr>
            <a:normAutofit fontScale="90000"/>
          </a:bodyPr>
          <a:lstStyle/>
          <a:p>
            <a:r>
              <a:rPr lang="en-GB" sz="2400" u="sng" dirty="0"/>
              <a:t>Reference list </a:t>
            </a:r>
          </a:p>
        </p:txBody>
      </p:sp>
      <p:sp>
        <p:nvSpPr>
          <p:cNvPr id="3" name="Content Placeholder 2">
            <a:extLst>
              <a:ext uri="{FF2B5EF4-FFF2-40B4-BE49-F238E27FC236}">
                <a16:creationId xmlns:a16="http://schemas.microsoft.com/office/drawing/2014/main" id="{FC304976-7D1E-D6EB-A236-057BADB4D413}"/>
              </a:ext>
            </a:extLst>
          </p:cNvPr>
          <p:cNvSpPr>
            <a:spLocks noGrp="1"/>
          </p:cNvSpPr>
          <p:nvPr>
            <p:ph idx="1"/>
          </p:nvPr>
        </p:nvSpPr>
        <p:spPr>
          <a:xfrm>
            <a:off x="194056" y="730631"/>
            <a:ext cx="11620500" cy="4351338"/>
          </a:xfrm>
        </p:spPr>
        <p:txBody>
          <a:bodyPr>
            <a:noAutofit/>
          </a:bodyPr>
          <a:lstStyle/>
          <a:p>
            <a:r>
              <a:rPr lang="en-GB" sz="1400" dirty="0">
                <a:latin typeface="Arial" panose="020B0604020202020204" pitchFamily="34" charset="0"/>
                <a:cs typeface="Arial" panose="020B0604020202020204" pitchFamily="34" charset="0"/>
              </a:rPr>
              <a:t>Bitesize Learning (n.d.) </a:t>
            </a:r>
            <a:r>
              <a:rPr lang="en-GB" sz="1400" i="1" dirty="0">
                <a:latin typeface="Arial" panose="020B0604020202020204" pitchFamily="34" charset="0"/>
                <a:cs typeface="Arial" panose="020B0604020202020204" pitchFamily="34" charset="0"/>
              </a:rPr>
              <a:t>Maslow’s hierarchy of needs theory</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Maslow’s Hierarchy of Needs Explained + Pyramid Diagram — </a:t>
            </a:r>
            <a:r>
              <a:rPr lang="en-GB" sz="1400" dirty="0" err="1">
                <a:latin typeface="Arial" panose="020B0604020202020204" pitchFamily="34" charset="0"/>
                <a:cs typeface="Arial" panose="020B0604020202020204" pitchFamily="34" charset="0"/>
                <a:hlinkClick r:id="rId2"/>
              </a:rPr>
              <a:t>BiteSize</a:t>
            </a:r>
            <a:r>
              <a:rPr lang="en-GB" sz="1400" dirty="0">
                <a:latin typeface="Arial" panose="020B0604020202020204" pitchFamily="34" charset="0"/>
                <a:cs typeface="Arial" panose="020B0604020202020204" pitchFamily="34" charset="0"/>
                <a:hlinkClick r:id="rId2"/>
              </a:rPr>
              <a:t> Learning</a:t>
            </a:r>
            <a:r>
              <a:rPr lang="en-GB" sz="1400" dirty="0">
                <a:latin typeface="Arial" panose="020B0604020202020204" pitchFamily="34" charset="0"/>
                <a:cs typeface="Arial" panose="020B0604020202020204" pitchFamily="34" charset="0"/>
              </a:rPr>
              <a:t> (Accessed 10/6/2026)</a:t>
            </a:r>
          </a:p>
          <a:p>
            <a:r>
              <a:rPr lang="en-GB" sz="1400" dirty="0">
                <a:latin typeface="Arial" panose="020B0604020202020204" pitchFamily="34" charset="0"/>
                <a:cs typeface="Arial" panose="020B0604020202020204" pitchFamily="34" charset="0"/>
              </a:rPr>
              <a:t>Cambridge University Press (n.d.) </a:t>
            </a:r>
            <a:r>
              <a:rPr lang="en-GB" sz="1400" i="1" dirty="0">
                <a:latin typeface="Arial" panose="020B0604020202020204" pitchFamily="34" charset="0"/>
                <a:cs typeface="Arial" panose="020B0604020202020204" pitchFamily="34" charset="0"/>
              </a:rPr>
              <a:t>Lifestyle</a:t>
            </a:r>
            <a:r>
              <a:rPr lang="en-GB" sz="1400" dirty="0">
                <a:latin typeface="Arial" panose="020B0604020202020204" pitchFamily="34" charset="0"/>
                <a:cs typeface="Arial" panose="020B0604020202020204" pitchFamily="34" charset="0"/>
              </a:rPr>
              <a:t>. In: </a:t>
            </a:r>
            <a:r>
              <a:rPr lang="en-GB" sz="1400" i="1" dirty="0">
                <a:latin typeface="Arial" panose="020B0604020202020204" pitchFamily="34" charset="0"/>
                <a:cs typeface="Arial" panose="020B0604020202020204" pitchFamily="34" charset="0"/>
              </a:rPr>
              <a:t>Cambridge Dictionary</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LIFESTYLE | English meaning - Cambridge Dictionary</a:t>
            </a:r>
            <a:r>
              <a:rPr lang="en-GB" sz="1400" dirty="0">
                <a:latin typeface="Arial" panose="020B0604020202020204" pitchFamily="34" charset="0"/>
                <a:cs typeface="Arial" panose="020B0604020202020204" pitchFamily="34" charset="0"/>
              </a:rPr>
              <a:t> (Accessed 11/6/2026)</a:t>
            </a:r>
          </a:p>
          <a:p>
            <a:r>
              <a:rPr lang="en-GB" sz="1400" dirty="0" err="1">
                <a:latin typeface="Arial" panose="020B0604020202020204" pitchFamily="34" charset="0"/>
                <a:cs typeface="Arial" panose="020B0604020202020204" pitchFamily="34" charset="0"/>
              </a:rPr>
              <a:t>Centers</a:t>
            </a:r>
            <a:r>
              <a:rPr lang="en-GB" sz="1400" dirty="0">
                <a:latin typeface="Arial" panose="020B0604020202020204" pitchFamily="34" charset="0"/>
                <a:cs typeface="Arial" panose="020B0604020202020204" pitchFamily="34" charset="0"/>
              </a:rPr>
              <a:t> for Disease Control and Prevention (2026) </a:t>
            </a:r>
            <a:r>
              <a:rPr lang="en-GB" sz="1400" i="1" dirty="0">
                <a:latin typeface="Arial" panose="020B0604020202020204" pitchFamily="34" charset="0"/>
                <a:cs typeface="Arial" panose="020B0604020202020204" pitchFamily="34" charset="0"/>
              </a:rPr>
              <a:t>About Mental Health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About Mental Health | Mental Health | CDC</a:t>
            </a:r>
            <a:r>
              <a:rPr lang="en-GB" sz="1400" dirty="0">
                <a:latin typeface="Arial" panose="020B0604020202020204" pitchFamily="34" charset="0"/>
                <a:cs typeface="Arial" panose="020B0604020202020204" pitchFamily="34" charset="0"/>
              </a:rPr>
              <a:t> (Accessed 10/6/2026)</a:t>
            </a:r>
          </a:p>
          <a:p>
            <a:r>
              <a:rPr lang="en-GB" sz="1400" dirty="0">
                <a:latin typeface="Arial" panose="020B0604020202020204" pitchFamily="34" charset="0"/>
                <a:cs typeface="Arial" panose="020B0604020202020204" pitchFamily="34" charset="0"/>
              </a:rPr>
              <a:t>Cherry, K. (2024) </a:t>
            </a:r>
            <a:r>
              <a:rPr lang="en-GB" sz="1400" i="1" dirty="0">
                <a:latin typeface="Arial" panose="020B0604020202020204" pitchFamily="34" charset="0"/>
                <a:cs typeface="Arial" panose="020B0604020202020204" pitchFamily="34" charset="0"/>
              </a:rPr>
              <a:t>What is Maslow’s hierarchy of needs?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Verywell</a:t>
            </a:r>
            <a:r>
              <a:rPr lang="en-GB" sz="1400" dirty="0">
                <a:latin typeface="Arial" panose="020B0604020202020204" pitchFamily="34" charset="0"/>
                <a:cs typeface="Arial" panose="020B0604020202020204" pitchFamily="34" charset="0"/>
              </a:rPr>
              <a:t> Mind. Available at: </a:t>
            </a:r>
            <a:r>
              <a:rPr lang="en-GB" sz="1400" dirty="0">
                <a:latin typeface="Arial" panose="020B0604020202020204" pitchFamily="34" charset="0"/>
                <a:cs typeface="Arial" panose="020B0604020202020204" pitchFamily="34" charset="0"/>
                <a:hlinkClick r:id="rId5"/>
              </a:rPr>
              <a:t>How Maslow's Hierarchy of Needs Explains Human Motivation</a:t>
            </a:r>
            <a:r>
              <a:rPr lang="en-GB" sz="1400" dirty="0">
                <a:latin typeface="Arial" panose="020B0604020202020204" pitchFamily="34" charset="0"/>
                <a:cs typeface="Arial" panose="020B0604020202020204" pitchFamily="34" charset="0"/>
              </a:rPr>
              <a:t> (Accessed 10/6/2026)</a:t>
            </a:r>
          </a:p>
          <a:p>
            <a:r>
              <a:rPr lang="en-GB" sz="1400" dirty="0">
                <a:latin typeface="Arial" panose="020B0604020202020204" pitchFamily="34" charset="0"/>
                <a:cs typeface="Arial" panose="020B0604020202020204" pitchFamily="34" charset="0"/>
              </a:rPr>
              <a:t>Dahlgren, G. and Whitehead, M. (2021) </a:t>
            </a:r>
            <a:r>
              <a:rPr lang="en-GB" sz="1400" i="1" dirty="0">
                <a:latin typeface="Arial" panose="020B0604020202020204" pitchFamily="34" charset="0"/>
                <a:cs typeface="Arial" panose="020B0604020202020204" pitchFamily="34" charset="0"/>
              </a:rPr>
              <a:t>The Dahlgren-Whitehead model of health determinants: 30 years on and still chasing rainbows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Public Health</a:t>
            </a:r>
            <a:r>
              <a:rPr lang="en-GB" sz="1400" dirty="0">
                <a:latin typeface="Arial" panose="020B0604020202020204" pitchFamily="34" charset="0"/>
                <a:cs typeface="Arial" panose="020B0604020202020204" pitchFamily="34" charset="0"/>
              </a:rPr>
              <a:t>, 199. Available at: </a:t>
            </a:r>
            <a:r>
              <a:rPr lang="en-GB" sz="1400" dirty="0">
                <a:latin typeface="Arial" panose="020B0604020202020204" pitchFamily="34" charset="0"/>
                <a:cs typeface="Arial" panose="020B0604020202020204" pitchFamily="34" charset="0"/>
                <a:hlinkClick r:id="rId6"/>
              </a:rPr>
              <a:t>How the Bronfenbrenner Bio-ecological System Theory Explains the Development of Students’ Sense of Belonging to School? - Wafaa El Zaatari, Imad Maalouf, 2022</a:t>
            </a:r>
            <a:r>
              <a:rPr lang="en-GB" sz="1400" dirty="0">
                <a:latin typeface="Arial" panose="020B0604020202020204" pitchFamily="34" charset="0"/>
                <a:cs typeface="Arial" panose="020B0604020202020204" pitchFamily="34" charset="0"/>
              </a:rPr>
              <a:t> (Accessed 12/6/2026)</a:t>
            </a:r>
            <a:endParaRPr lang="en-GB" sz="1400" i="1" dirty="0">
              <a:latin typeface="Arial" panose="020B0604020202020204" pitchFamily="34" charset="0"/>
              <a:cs typeface="Arial" panose="020B0604020202020204" pitchFamily="34" charset="0"/>
            </a:endParaRPr>
          </a:p>
          <a:p>
            <a:r>
              <a:rPr lang="en-GB" sz="1400" i="1" dirty="0">
                <a:latin typeface="Arial" panose="020B0604020202020204" pitchFamily="34" charset="0"/>
                <a:cs typeface="Arial" panose="020B0604020202020204" pitchFamily="34" charset="0"/>
              </a:rPr>
              <a:t>Encyclopaedia Britannica</a:t>
            </a:r>
            <a:r>
              <a:rPr lang="en-GB" sz="1400" dirty="0">
                <a:latin typeface="Arial" panose="020B0604020202020204" pitchFamily="34" charset="0"/>
                <a:cs typeface="Arial" panose="020B0604020202020204" pitchFamily="34" charset="0"/>
              </a:rPr>
              <a:t> (n.d.) </a:t>
            </a:r>
            <a:r>
              <a:rPr lang="en-GB" sz="1400" i="1" dirty="0">
                <a:latin typeface="Arial" panose="020B0604020202020204" pitchFamily="34" charset="0"/>
                <a:cs typeface="Arial" panose="020B0604020202020204" pitchFamily="34" charset="0"/>
              </a:rPr>
              <a:t>Health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rPr>
              <a:t>Health | Definition &amp; Importance | Britannica</a:t>
            </a:r>
            <a:r>
              <a:rPr lang="en-GB" sz="1400" dirty="0">
                <a:latin typeface="Arial" panose="020B0604020202020204" pitchFamily="34" charset="0"/>
                <a:cs typeface="Arial" panose="020B0604020202020204" pitchFamily="34" charset="0"/>
              </a:rPr>
              <a:t> (Accessed 10/6/2026)</a:t>
            </a:r>
          </a:p>
          <a:p>
            <a:r>
              <a:rPr lang="en-GB" sz="1400" dirty="0">
                <a:latin typeface="Arial" panose="020B0604020202020204" pitchFamily="34" charset="0"/>
                <a:cs typeface="Arial" panose="020B0604020202020204" pitchFamily="34" charset="0"/>
              </a:rPr>
              <a:t>iStock (n.d.) </a:t>
            </a:r>
            <a:r>
              <a:rPr lang="en-GB" sz="1400" i="1" dirty="0">
                <a:latin typeface="Arial" panose="020B0604020202020204" pitchFamily="34" charset="0"/>
                <a:cs typeface="Arial" panose="020B0604020202020204" pitchFamily="34" charset="0"/>
              </a:rPr>
              <a:t>Healthy lifestyle stock images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21,504,988 Healthy Lifestyle Stock Photos, Pictures &amp; Royalty-Free Images – iStock</a:t>
            </a:r>
            <a:r>
              <a:rPr lang="en-GB" sz="1400" dirty="0">
                <a:latin typeface="Arial" panose="020B0604020202020204" pitchFamily="34" charset="0"/>
                <a:cs typeface="Arial" panose="020B0604020202020204" pitchFamily="34" charset="0"/>
              </a:rPr>
              <a:t> (Accessed 11/6/2026)</a:t>
            </a:r>
          </a:p>
          <a:p>
            <a:r>
              <a:rPr lang="en-GB" sz="1400" dirty="0">
                <a:latin typeface="Arial" panose="020B0604020202020204" pitchFamily="34" charset="0"/>
                <a:cs typeface="Arial" panose="020B0604020202020204" pitchFamily="34" charset="0"/>
              </a:rPr>
              <a:t>Mental Health Foundation (n.d.) </a:t>
            </a:r>
            <a:r>
              <a:rPr lang="en-GB" sz="1400" i="1" dirty="0">
                <a:latin typeface="Arial" panose="020B0604020202020204" pitchFamily="34" charset="0"/>
                <a:cs typeface="Arial" panose="020B0604020202020204" pitchFamily="34" charset="0"/>
              </a:rPr>
              <a:t>What is well-being, how can we measure it, and how can we support people to improve it?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9"/>
              </a:rPr>
              <a:t>What is well-being? | Mental Health Foundation</a:t>
            </a:r>
            <a:r>
              <a:rPr lang="en-GB" sz="1400" dirty="0">
                <a:latin typeface="Arial" panose="020B0604020202020204" pitchFamily="34" charset="0"/>
                <a:cs typeface="Arial" panose="020B0604020202020204" pitchFamily="34" charset="0"/>
              </a:rPr>
              <a:t> (Accessed 12/6/2026)</a:t>
            </a:r>
          </a:p>
          <a:p>
            <a:r>
              <a:rPr lang="en-GB" sz="1400" dirty="0" err="1">
                <a:latin typeface="Arial" panose="020B0604020202020204" pitchFamily="34" charset="0"/>
                <a:cs typeface="Arial" panose="020B0604020202020204" pitchFamily="34" charset="0"/>
              </a:rPr>
              <a:t>Munuhe</a:t>
            </a:r>
            <a:r>
              <a:rPr lang="en-GB" sz="1400" dirty="0">
                <a:latin typeface="Arial" panose="020B0604020202020204" pitchFamily="34" charset="0"/>
                <a:cs typeface="Arial" panose="020B0604020202020204" pitchFamily="34" charset="0"/>
              </a:rPr>
              <a:t>, N. (2024) </a:t>
            </a:r>
            <a:r>
              <a:rPr lang="en-GB" sz="1400" i="1" dirty="0">
                <a:latin typeface="Arial" panose="020B0604020202020204" pitchFamily="34" charset="0"/>
                <a:cs typeface="Arial" panose="020B0604020202020204" pitchFamily="34" charset="0"/>
              </a:rPr>
              <a:t>What is physical health, and why is it important?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BetterMe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0"/>
              </a:rPr>
              <a:t>What Is Physical Health, and Why Is it Important? – </a:t>
            </a:r>
            <a:r>
              <a:rPr lang="en-GB" sz="1400" dirty="0" err="1">
                <a:latin typeface="Arial" panose="020B0604020202020204" pitchFamily="34" charset="0"/>
                <a:cs typeface="Arial" panose="020B0604020202020204" pitchFamily="34" charset="0"/>
                <a:hlinkClick r:id="rId10"/>
              </a:rPr>
              <a:t>BetterMe</a:t>
            </a:r>
            <a:r>
              <a:rPr lang="en-GB" sz="1400" dirty="0">
                <a:latin typeface="Arial" panose="020B0604020202020204" pitchFamily="34" charset="0"/>
                <a:cs typeface="Arial" panose="020B0604020202020204" pitchFamily="34" charset="0"/>
              </a:rPr>
              <a:t> (Accessed 10/6/2026)</a:t>
            </a:r>
          </a:p>
          <a:p>
            <a:r>
              <a:rPr lang="en-GB" sz="1400" dirty="0">
                <a:latin typeface="Arial" panose="020B0604020202020204" pitchFamily="34" charset="0"/>
                <a:cs typeface="Arial" panose="020B0604020202020204" pitchFamily="34" charset="0"/>
              </a:rPr>
              <a:t>Science Insights (n.d.) </a:t>
            </a:r>
            <a:r>
              <a:rPr lang="en-GB" sz="1400" i="1" dirty="0">
                <a:latin typeface="Arial" panose="020B0604020202020204" pitchFamily="34" charset="0"/>
                <a:cs typeface="Arial" panose="020B0604020202020204" pitchFamily="34" charset="0"/>
              </a:rPr>
              <a:t>What is a balanced lifestyle and why is it important?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1"/>
              </a:rPr>
              <a:t>What Is a Balanced Lifestyle and Why Is It Important? – </a:t>
            </a:r>
            <a:r>
              <a:rPr lang="en-GB" sz="1400" dirty="0" err="1">
                <a:latin typeface="Arial" panose="020B0604020202020204" pitchFamily="34" charset="0"/>
                <a:cs typeface="Arial" panose="020B0604020202020204" pitchFamily="34" charset="0"/>
                <a:hlinkClick r:id="rId11"/>
              </a:rPr>
              <a:t>ScienceInsights</a:t>
            </a:r>
            <a:r>
              <a:rPr lang="en-GB" sz="1400" dirty="0">
                <a:latin typeface="Arial" panose="020B0604020202020204" pitchFamily="34" charset="0"/>
                <a:cs typeface="Arial" panose="020B0604020202020204" pitchFamily="34" charset="0"/>
              </a:rPr>
              <a:t> (Accessed 11/6/2026)</a:t>
            </a:r>
          </a:p>
          <a:p>
            <a:r>
              <a:rPr lang="en-GB" sz="1400" dirty="0">
                <a:latin typeface="Arial" panose="020B0604020202020204" pitchFamily="34" charset="0"/>
                <a:cs typeface="Arial" panose="020B0604020202020204" pitchFamily="34" charset="0"/>
              </a:rPr>
              <a:t>Smith, J. (2024)  </a:t>
            </a:r>
            <a:r>
              <a:rPr lang="en-GB" sz="1400" dirty="0" err="1">
                <a:latin typeface="Arial" panose="020B0604020202020204" pitchFamily="34" charset="0"/>
                <a:cs typeface="Arial" panose="020B0604020202020204" pitchFamily="34" charset="0"/>
              </a:rPr>
              <a:t>Unsplash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Avaliable</a:t>
            </a:r>
            <a:r>
              <a:rPr lang="en-GB" sz="1400" dirty="0">
                <a:latin typeface="Arial" panose="020B0604020202020204" pitchFamily="34" charset="0"/>
                <a:cs typeface="Arial" panose="020B0604020202020204" pitchFamily="34" charset="0"/>
              </a:rPr>
              <a:t> at: </a:t>
            </a:r>
            <a:r>
              <a:rPr lang="en-GB" sz="1400" dirty="0">
                <a:latin typeface="Arial" panose="020B0604020202020204" pitchFamily="34" charset="0"/>
                <a:cs typeface="Arial" panose="020B0604020202020204" pitchFamily="34" charset="0"/>
                <a:hlinkClick r:id="rId12"/>
              </a:rPr>
              <a:t>https://unsplash.com/s/photos/health</a:t>
            </a:r>
            <a:r>
              <a:rPr lang="en-GB" sz="1400" dirty="0">
                <a:latin typeface="Arial" panose="020B0604020202020204" pitchFamily="34" charset="0"/>
                <a:cs typeface="Arial" panose="020B0604020202020204" pitchFamily="34" charset="0"/>
              </a:rPr>
              <a:t> (Accessed:10/6/2026)</a:t>
            </a:r>
          </a:p>
          <a:p>
            <a:r>
              <a:rPr lang="en-GB" sz="1400" dirty="0">
                <a:latin typeface="Arial" panose="020B0604020202020204" pitchFamily="34" charset="0"/>
                <a:cs typeface="Arial" panose="020B0604020202020204" pitchFamily="34" charset="0"/>
              </a:rPr>
              <a:t>UNICEF (n.d.) </a:t>
            </a:r>
            <a:r>
              <a:rPr lang="en-GB" sz="1400" i="1" dirty="0">
                <a:latin typeface="Arial" panose="020B0604020202020204" pitchFamily="34" charset="0"/>
                <a:cs typeface="Arial" panose="020B0604020202020204" pitchFamily="34" charset="0"/>
              </a:rPr>
              <a:t>Convention on the Rights of the Child, Available at: </a:t>
            </a:r>
            <a:r>
              <a:rPr lang="en-GB" sz="1400" dirty="0">
                <a:latin typeface="Arial" panose="020B0604020202020204" pitchFamily="34" charset="0"/>
                <a:cs typeface="Arial" panose="020B0604020202020204" pitchFamily="34" charset="0"/>
                <a:hlinkClick r:id="rId13"/>
              </a:rPr>
              <a:t>Convention on the Rights of the Child text | UNICEF</a:t>
            </a:r>
            <a:r>
              <a:rPr lang="en-GB" sz="1400" dirty="0">
                <a:latin typeface="Arial" panose="020B0604020202020204" pitchFamily="34" charset="0"/>
                <a:cs typeface="Arial" panose="020B0604020202020204" pitchFamily="34" charset="0"/>
              </a:rPr>
              <a:t> (Accessed 10/6/2026)</a:t>
            </a:r>
          </a:p>
          <a:p>
            <a:r>
              <a:rPr lang="en-GB" sz="1400" dirty="0">
                <a:latin typeface="Arial" panose="020B0604020202020204" pitchFamily="34" charset="0"/>
                <a:cs typeface="Arial" panose="020B0604020202020204" pitchFamily="34" charset="0"/>
              </a:rPr>
              <a:t>World Health Organization (n.d.) </a:t>
            </a:r>
            <a:r>
              <a:rPr lang="en-GB" sz="1400" i="1" dirty="0">
                <a:latin typeface="Arial" panose="020B0604020202020204" pitchFamily="34" charset="0"/>
                <a:cs typeface="Arial" panose="020B0604020202020204" pitchFamily="34" charset="0"/>
              </a:rPr>
              <a:t>World Health Organization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4"/>
              </a:rPr>
              <a:t>World Health Organization (WHO)</a:t>
            </a:r>
            <a:r>
              <a:rPr lang="en-GB" sz="1400" dirty="0">
                <a:latin typeface="Arial" panose="020B0604020202020204" pitchFamily="34" charset="0"/>
                <a:cs typeface="Arial" panose="020B0604020202020204" pitchFamily="34" charset="0"/>
              </a:rPr>
              <a:t> (Accessed 11/6/2026)</a:t>
            </a:r>
          </a:p>
        </p:txBody>
      </p:sp>
    </p:spTree>
    <p:extLst>
      <p:ext uri="{BB962C8B-B14F-4D97-AF65-F5344CB8AC3E}">
        <p14:creationId xmlns:p14="http://schemas.microsoft.com/office/powerpoint/2010/main" val="2731346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132</TotalTime>
  <Words>1790</Words>
  <Application>Microsoft Office PowerPoint</Application>
  <PresentationFormat>Widescreen</PresentationFormat>
  <Paragraphs>43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smharding62@gmail.com</dc:creator>
  <cp:lastModifiedBy>smharding62@gmail.com</cp:lastModifiedBy>
  <cp:revision>1</cp:revision>
  <dcterms:created xsi:type="dcterms:W3CDTF">2026-06-14T20:11:26Z</dcterms:created>
  <dcterms:modified xsi:type="dcterms:W3CDTF">2026-06-14T22:24:16Z</dcterms:modified>
</cp:coreProperties>
</file>