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3" r:id="rId3"/>
    <p:sldId id="257" r:id="rId4"/>
    <p:sldId id="258" r:id="rId5"/>
    <p:sldId id="259" r:id="rId6"/>
    <p:sldId id="260" r:id="rId7"/>
    <p:sldId id="261" r:id="rId8"/>
    <p:sldId id="262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5/10/relationships/revisionInfo" Target="revisionInfo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229B1A-6497-4C52-980C-8D96AD4183C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2D77B74-9366-4E17-BD94-BCD0E59EE2A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987A7D6-5D6C-4718-8D25-D11E8FFBB6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A6045B-74EC-4A62-A992-7F05717A5D42}" type="datetimeFigureOut">
              <a:rPr lang="en-GB" smtClean="0"/>
              <a:t>28/01/2018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E554C5-1038-46AF-9596-6038628CA7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67BCE8-66BA-42A8-AE41-E7433BDDF1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8FA0E-3B4B-4F8C-95BC-6A2203D916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13887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A35B4C-F91F-4CF5-A69C-98C449E032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6A0182-22A3-4F08-9AE4-689BA734A74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1D3F42-7CF7-4199-A792-195A03C45C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A6045B-74EC-4A62-A992-7F05717A5D42}" type="datetimeFigureOut">
              <a:rPr lang="en-GB" smtClean="0"/>
              <a:t>28/01/2018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F5B1B7-EEF1-4BA9-917C-0F969DC242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D4DD77-BC7B-40B9-B76A-CA6E5C91C9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8FA0E-3B4B-4F8C-95BC-6A2203D916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86279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1E1DD0-9B06-41F5-AC41-92948506E4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C14D31C-52BA-44EF-836E-7B944B9F1B1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C3B4BDF-0988-4F88-B704-669D6CD2ED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A6045B-74EC-4A62-A992-7F05717A5D42}" type="datetimeFigureOut">
              <a:rPr lang="en-GB" smtClean="0"/>
              <a:t>28/01/2018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43AEA3-D6EE-4402-B956-C89F3B56D0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8054DB-C3F4-4233-8F5E-432806E536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8FA0E-3B4B-4F8C-95BC-6A2203D916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98976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A42694-C5CE-4E40-B6A4-C00F0EADCB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626AED-AB2B-4838-A1E7-AB1DAD81686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8079132-7ED6-4ED3-AA86-C3F8F59E7AD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A3FA434-05E5-4382-ACC0-DDFFA186A2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A6045B-74EC-4A62-A992-7F05717A5D42}" type="datetimeFigureOut">
              <a:rPr lang="en-GB" smtClean="0"/>
              <a:t>28/01/2018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E63F22D-6F55-4863-A764-C4FE4ECC32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A6092E6-C91A-4935-9F0F-3FB687E3B8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8FA0E-3B4B-4F8C-95BC-6A2203D916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63466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4E20C5-605C-43B5-A6D5-01FD8500E1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3D5C306-2C6A-4E10-A61A-A0FEA011E48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BACB195-C591-4851-85DF-ED41A1FD317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FE24809-C591-47CB-96BF-3839BAAACA6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3F4A3D0-0D23-4DA8-83F2-D080C358863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6303278-F41A-42C0-98D3-862368EA2B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A6045B-74EC-4A62-A992-7F05717A5D42}" type="datetimeFigureOut">
              <a:rPr lang="en-GB" smtClean="0"/>
              <a:t>28/01/2018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9159F9D-724A-4F02-85CF-6E0D87A3C2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4B3DB7E-5DCB-403C-8FA0-9887852B0E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8FA0E-3B4B-4F8C-95BC-6A2203D916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04865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A36E0F-9619-41CA-AC00-FA1F3E1448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AB2AEA7-4861-48C7-B658-DD7DD1559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A6045B-74EC-4A62-A992-7F05717A5D42}" type="datetimeFigureOut">
              <a:rPr lang="en-GB" smtClean="0"/>
              <a:t>28/01/2018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5E814CF-8FD0-463C-B68D-E023E46F94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445047-A2E6-4AA8-A302-339DD41ADD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8FA0E-3B4B-4F8C-95BC-6A2203D916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91858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B465635-11B1-4173-AC07-F53F5612A6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A6045B-74EC-4A62-A992-7F05717A5D42}" type="datetimeFigureOut">
              <a:rPr lang="en-GB" smtClean="0"/>
              <a:t>28/01/2018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AB8AC5E-5134-4E30-8998-012B06DBF7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88FEBAB-A17F-4A2C-96F7-6BA1FB6D92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8FA0E-3B4B-4F8C-95BC-6A2203D916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56736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2A0E4B-6040-4C59-85C5-A525ED2F2A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456214-7045-4F66-96E9-3CF73FE434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08108F0-8D18-4075-9710-EDE67B76574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A4919E-F10D-4196-904C-C997D6E63F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A6045B-74EC-4A62-A992-7F05717A5D42}" type="datetimeFigureOut">
              <a:rPr lang="en-GB" smtClean="0"/>
              <a:t>28/01/2018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C53CA19-39FE-4685-B241-F5114E66B3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3D18FC9-A0F9-44FD-A034-D2ADDD680C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8FA0E-3B4B-4F8C-95BC-6A2203D916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60697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AD5CF9-31D9-46EA-B742-52074E0DFE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72D7859-2965-473B-B39A-6A4FED2851F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6DCEA3E-D8B2-4360-AE4A-B11D5710C6E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CEE98EB-BF92-404A-8C08-00EFC64DB6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A6045B-74EC-4A62-A992-7F05717A5D42}" type="datetimeFigureOut">
              <a:rPr lang="en-GB" smtClean="0"/>
              <a:t>28/01/2018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AA9BC8E-05D0-419C-9897-B36B1AF964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6670AF1-FEC9-4DE8-8D4E-48D391C1BD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8FA0E-3B4B-4F8C-95BC-6A2203D916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98059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6A64B6-DE56-4AEB-891E-CEBDBF8D0A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7CF5AA-E016-43FA-9736-3A141ED61E7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8EBCFC-A083-4F71-9374-930F9A4816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A6045B-74EC-4A62-A992-7F05717A5D42}" type="datetimeFigureOut">
              <a:rPr lang="en-GB" smtClean="0"/>
              <a:t>28/01/2018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457F9A-1451-4454-B3F4-266715D4AD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3826AF8-E740-4868-B7C9-8CD0CA7B50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8FA0E-3B4B-4F8C-95BC-6A2203D916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9527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8E5A0C7-95FC-49D1-960E-BE1A27778F8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5DEF181-823E-42DD-9AE3-A173FC5D0A1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A5FDA1-E30A-4D53-AF12-DEA54D3AEA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A6045B-74EC-4A62-A992-7F05717A5D42}" type="datetimeFigureOut">
              <a:rPr lang="en-GB" smtClean="0"/>
              <a:t>28/01/2018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7B0620-3A93-428A-A547-3876470C0B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93FCC4-5598-45C8-B77E-C722A7D412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8FA0E-3B4B-4F8C-95BC-6A2203D916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5483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AF127B5-4D42-46BC-B49A-895406171F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4B0B39E-ADA7-47F5-B8FD-8CF2E6C5C7A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998BBC-7011-4DA9-BA87-D7DBA8E74AD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DA6045B-74EC-4A62-A992-7F05717A5D42}" type="datetimeFigureOut">
              <a:rPr lang="en-GB" smtClean="0"/>
              <a:t>28/01/2018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ACF587-9275-44CD-97B9-2281EE6EB5F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7CC4B2-E3BA-4E6C-98A6-9F6B9AB9010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18FA0E-3B4B-4F8C-95BC-6A2203D916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24440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72F963-6FAB-4894-98C8-4B8A404E872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Brain Imagery and Psychopathology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EE1446F-2442-453D-9A22-630CF83631BF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MRI and EEG Scanning</a:t>
            </a:r>
          </a:p>
        </p:txBody>
      </p:sp>
    </p:spTree>
    <p:extLst>
      <p:ext uri="{BB962C8B-B14F-4D97-AF65-F5344CB8AC3E}">
        <p14:creationId xmlns:p14="http://schemas.microsoft.com/office/powerpoint/2010/main" val="211905867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554C1A-F0D1-45E1-BE82-1C8D723996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82781B-DBDF-447C-BB07-F8E2399094E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Is it possible to see mental illness with medical technology?</a:t>
            </a:r>
          </a:p>
          <a:p>
            <a:r>
              <a:rPr lang="en-GB" dirty="0"/>
              <a:t>Explain your answer</a:t>
            </a:r>
          </a:p>
        </p:txBody>
      </p:sp>
    </p:spTree>
    <p:extLst>
      <p:ext uri="{BB962C8B-B14F-4D97-AF65-F5344CB8AC3E}">
        <p14:creationId xmlns:p14="http://schemas.microsoft.com/office/powerpoint/2010/main" val="30816708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1BC227-86B0-44A5-9954-BBC2933C2A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Scans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44C5D7-62D5-4291-B5F3-7D30FADBD7E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It IS possible to see certain conditions using medical scan procedures</a:t>
            </a:r>
          </a:p>
          <a:p>
            <a:r>
              <a:rPr lang="en-GB" dirty="0"/>
              <a:t>MRI allows for a three dimensional look at the brain</a:t>
            </a:r>
          </a:p>
          <a:p>
            <a:r>
              <a:rPr lang="en-GB" dirty="0"/>
              <a:t>The brain can also be seen in individual layers</a:t>
            </a:r>
          </a:p>
          <a:p>
            <a:r>
              <a:rPr lang="en-GB" dirty="0"/>
              <a:t>EEGs measure brain activity</a:t>
            </a:r>
          </a:p>
          <a:p>
            <a:r>
              <a:rPr lang="en-GB" dirty="0"/>
              <a:t>Both scans can compare differing shapes of those with mental health issues and those without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464083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883FD7-9FE0-4523-BE34-4A19695F11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Depression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F571067B-D22D-4379-AEDC-F29FA03171E7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2"/>
          <a:srcRect l="5306" t="13182" r="51470" b="12669"/>
          <a:stretch/>
        </p:blipFill>
        <p:spPr>
          <a:xfrm>
            <a:off x="1113182" y="1825625"/>
            <a:ext cx="4678018" cy="4031835"/>
          </a:xfrm>
          <a:prstGeom prst="rect">
            <a:avLst/>
          </a:prstGeom>
        </p:spPr>
      </p:pic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A2FF926-1E09-45B8-8844-8443EC9ABE5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Brain areas involved in mood, memory and decision making may change in size and function in response to depressive episodes</a:t>
            </a:r>
          </a:p>
          <a:p>
            <a:r>
              <a:rPr lang="en-GB" dirty="0"/>
              <a:t>The hippocampus is responsible for storage of events and responding to stress hormones in the blood</a:t>
            </a:r>
          </a:p>
          <a:p>
            <a:r>
              <a:rPr lang="en-GB" dirty="0"/>
              <a:t>Disorders such as depression and anxiety can cause it to shrink and weaken</a:t>
            </a:r>
          </a:p>
          <a:p>
            <a:r>
              <a:rPr lang="en-GB" dirty="0"/>
              <a:t>Can also weaken the prefrontal cortex, which is vital for emotional-regulation and decision making</a:t>
            </a:r>
          </a:p>
        </p:txBody>
      </p:sp>
    </p:spTree>
    <p:extLst>
      <p:ext uri="{BB962C8B-B14F-4D97-AF65-F5344CB8AC3E}">
        <p14:creationId xmlns:p14="http://schemas.microsoft.com/office/powerpoint/2010/main" val="168034019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C1019F-846D-4E0A-BAB8-FF00602A55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ADHD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E895DAE6-924B-45E5-88C3-B4E144186F16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2"/>
          <a:srcRect l="17072" t="10908" r="41240" b="12669"/>
          <a:stretch/>
        </p:blipFill>
        <p:spPr>
          <a:xfrm>
            <a:off x="1192696" y="1690688"/>
            <a:ext cx="4346713" cy="3914982"/>
          </a:xfrm>
          <a:prstGeom prst="rect">
            <a:avLst/>
          </a:prstGeo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5DE7DA9-6604-4A96-81D6-871BD44AE1B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470991"/>
            <a:ext cx="5181600" cy="4705972"/>
          </a:xfrm>
        </p:spPr>
        <p:txBody>
          <a:bodyPr>
            <a:normAutofit lnSpcReduction="10000"/>
          </a:bodyPr>
          <a:lstStyle/>
          <a:p>
            <a:r>
              <a:rPr lang="en-GB" dirty="0"/>
              <a:t>People with ADHD have physically smaller brains by about 3 percent</a:t>
            </a:r>
          </a:p>
          <a:p>
            <a:r>
              <a:rPr lang="en-GB" dirty="0"/>
              <a:t>This does not indicate less intelligence</a:t>
            </a:r>
          </a:p>
          <a:p>
            <a:r>
              <a:rPr lang="en-GB" dirty="0"/>
              <a:t>Areas of the brain that control attention are smaller and less active in children with ADHD</a:t>
            </a:r>
          </a:p>
          <a:p>
            <a:r>
              <a:rPr lang="en-GB" dirty="0"/>
              <a:t>ADHD originates from a combination of physical changes to the brain, genetics and chemical imbalance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19D7387-F604-4DC1-8253-826639A0D968}"/>
              </a:ext>
            </a:extLst>
          </p:cNvPr>
          <p:cNvSpPr txBox="1"/>
          <p:nvPr/>
        </p:nvSpPr>
        <p:spPr>
          <a:xfrm>
            <a:off x="1374913" y="6308209"/>
            <a:ext cx="47210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/>
              <a:t>The National Institute of Mental Health </a:t>
            </a:r>
          </a:p>
        </p:txBody>
      </p:sp>
    </p:spTree>
    <p:extLst>
      <p:ext uri="{BB962C8B-B14F-4D97-AF65-F5344CB8AC3E}">
        <p14:creationId xmlns:p14="http://schemas.microsoft.com/office/powerpoint/2010/main" val="423097905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B6B99B-5D62-45C1-8CB3-5E2D9EA97B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GB" dirty="0"/>
              <a:t>PTSD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9F29F975-0F38-4FB7-A226-B1C596C13B17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838200" y="2544680"/>
            <a:ext cx="5181600" cy="2913227"/>
          </a:xfrm>
          <a:prstGeom prst="rect">
            <a:avLst/>
          </a:prstGeo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F655E2B-658C-4A9B-9E51-D9270659675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967410"/>
            <a:ext cx="5181600" cy="5890590"/>
          </a:xfrm>
        </p:spPr>
        <p:txBody>
          <a:bodyPr>
            <a:normAutofit fontScale="70000" lnSpcReduction="20000"/>
          </a:bodyPr>
          <a:lstStyle/>
          <a:p>
            <a:r>
              <a:rPr lang="en-GB" dirty="0"/>
              <a:t>The amygdala is where emotional memories are stored</a:t>
            </a:r>
          </a:p>
          <a:p>
            <a:r>
              <a:rPr lang="en-GB" dirty="0"/>
              <a:t>It becomes more active and enlarged for those suffering with depression and PTSD</a:t>
            </a:r>
          </a:p>
          <a:p>
            <a:r>
              <a:rPr lang="en-GB" dirty="0"/>
              <a:t>This will account for changes in sleep, physical activity, and increases in hormones </a:t>
            </a:r>
          </a:p>
          <a:p>
            <a:r>
              <a:rPr lang="en-GB" dirty="0"/>
              <a:t>The hippocampus is a vital part of the brain in learning, memory, and coping with stress</a:t>
            </a:r>
          </a:p>
          <a:p>
            <a:r>
              <a:rPr lang="en-GB" dirty="0"/>
              <a:t>Studies show that victims of childhood abuse and combat veterans experience physical changes to the hippocampus</a:t>
            </a:r>
          </a:p>
          <a:p>
            <a:r>
              <a:rPr lang="en-GB" dirty="0"/>
              <a:t>The hippocampus also works closely with the medial prefrontal cortex, an area of the brain regulating emotional response to fear and stress</a:t>
            </a:r>
          </a:p>
          <a:p>
            <a:r>
              <a:rPr lang="en-GB" dirty="0"/>
              <a:t>PTSD sufferers often have impairments in one or both of these brain regions</a:t>
            </a:r>
          </a:p>
          <a:p>
            <a:r>
              <a:rPr lang="en-GB" dirty="0"/>
              <a:t>Studies of children have found that these impairments can even lead to problems with learning and academic achievement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C779106-A64E-4298-9F8C-92D97FCD839C}"/>
              </a:ext>
            </a:extLst>
          </p:cNvPr>
          <p:cNvSpPr txBox="1"/>
          <p:nvPr/>
        </p:nvSpPr>
        <p:spPr>
          <a:xfrm>
            <a:off x="1258957" y="5910470"/>
            <a:ext cx="26636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Yale Psychiatric Institute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2365957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C6F0BE-243A-45EA-986A-D4A520E0EA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Emotional Abuse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70C0120E-28AC-4EF9-BDAC-678E5F7B4FBC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2"/>
          <a:srcRect l="13554" t="10909" r="17967" b="21168"/>
          <a:stretch/>
        </p:blipFill>
        <p:spPr>
          <a:xfrm>
            <a:off x="530087" y="1541829"/>
            <a:ext cx="4820478" cy="3252373"/>
          </a:xfrm>
          <a:prstGeom prst="rect">
            <a:avLst/>
          </a:prstGeo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361056E-B07E-45FE-81CE-199F40BC2DA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675861"/>
            <a:ext cx="5181600" cy="5950226"/>
          </a:xfrm>
        </p:spPr>
        <p:txBody>
          <a:bodyPr>
            <a:normAutofit fontScale="77500" lnSpcReduction="20000"/>
          </a:bodyPr>
          <a:lstStyle/>
          <a:p>
            <a:r>
              <a:rPr lang="en-GB" dirty="0"/>
              <a:t>Physical abuse damages a child's brain, lead to life-long complications or even cause death</a:t>
            </a:r>
          </a:p>
          <a:p>
            <a:r>
              <a:rPr lang="en-GB" dirty="0"/>
              <a:t>The effects of </a:t>
            </a:r>
            <a:r>
              <a:rPr lang="en-GB" b="1" dirty="0"/>
              <a:t>emotional abuse </a:t>
            </a:r>
            <a:r>
              <a:rPr lang="en-GB" dirty="0"/>
              <a:t>are also extremely detrimental </a:t>
            </a:r>
          </a:p>
          <a:p>
            <a:r>
              <a:rPr lang="en-GB" dirty="0"/>
              <a:t>Impacts include cortical atrophy (more commonly seen in those living with Alzheimer’s), developmental delays, memory issues and difficulties in forming attachments </a:t>
            </a:r>
          </a:p>
          <a:p>
            <a:r>
              <a:rPr lang="en-GB" dirty="0"/>
              <a:t>In 2000 it was found that children with PTSD and high levels of the stress hormone cortisol were more likely to evidence a decrease in size of hippocampus (i.e. the part of the brain responsible for processing memory and emotion)</a:t>
            </a:r>
          </a:p>
          <a:p>
            <a:r>
              <a:rPr lang="en-GB" dirty="0"/>
              <a:t>Other studies have linked high levels of stress in childhood to high blood pressure, heart disease and obesity later in life (Stanford Children's Hospital)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9459F91-51D3-445B-8D4D-4FFC759B9E34}"/>
              </a:ext>
            </a:extLst>
          </p:cNvPr>
          <p:cNvSpPr txBox="1"/>
          <p:nvPr/>
        </p:nvSpPr>
        <p:spPr>
          <a:xfrm>
            <a:off x="530087" y="5015547"/>
            <a:ext cx="4820478" cy="17851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/>
              <a:t>The scan on the left is of a healthy three year old</a:t>
            </a:r>
          </a:p>
          <a:p>
            <a:r>
              <a:rPr lang="en-GB" sz="2200" dirty="0"/>
              <a:t>The scan on the right is from an emotionally abused and neglected three year old </a:t>
            </a:r>
          </a:p>
        </p:txBody>
      </p:sp>
    </p:spTree>
    <p:extLst>
      <p:ext uri="{BB962C8B-B14F-4D97-AF65-F5344CB8AC3E}">
        <p14:creationId xmlns:p14="http://schemas.microsoft.com/office/powerpoint/2010/main" val="319747485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705D12F5-21AF-4C06-B294-31010D8D50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 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0CF493D-B475-4EBD-A821-491986B90A2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Does this change your mind about any of your earlier opinions in relation to the Theories of Thomas Szasz?</a:t>
            </a:r>
          </a:p>
          <a:p>
            <a:r>
              <a:rPr lang="en-GB" dirty="0"/>
              <a:t>What have you learned about psychopathology today?</a:t>
            </a:r>
          </a:p>
          <a:p>
            <a:r>
              <a:rPr lang="en-GB" dirty="0"/>
              <a:t>How could this inform your practice as a health professional?</a:t>
            </a:r>
          </a:p>
          <a:p>
            <a:r>
              <a:rPr lang="en-GB" dirty="0"/>
              <a:t>How could it impact upon your toolkit?</a:t>
            </a:r>
          </a:p>
        </p:txBody>
      </p:sp>
    </p:spTree>
    <p:extLst>
      <p:ext uri="{BB962C8B-B14F-4D97-AF65-F5344CB8AC3E}">
        <p14:creationId xmlns:p14="http://schemas.microsoft.com/office/powerpoint/2010/main" val="43882953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27</TotalTime>
  <Words>520</Words>
  <Application>Microsoft Office PowerPoint</Application>
  <PresentationFormat>Widescreen</PresentationFormat>
  <Paragraphs>45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Calibri</vt:lpstr>
      <vt:lpstr>Calibri Light</vt:lpstr>
      <vt:lpstr>Office Theme</vt:lpstr>
      <vt:lpstr>Brain Imagery and Psychopathology</vt:lpstr>
      <vt:lpstr>Question</vt:lpstr>
      <vt:lpstr>Scans</vt:lpstr>
      <vt:lpstr>Depression</vt:lpstr>
      <vt:lpstr>ADHD</vt:lpstr>
      <vt:lpstr>PTSD</vt:lpstr>
      <vt:lpstr>Emotional Abuse</vt:lpstr>
      <vt:lpstr>Activity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Brain Imagery and Psychopathology</dc:title>
  <dc:creator>Tania Davies</dc:creator>
  <cp:lastModifiedBy>Tania Davies</cp:lastModifiedBy>
  <cp:revision>4</cp:revision>
  <dcterms:created xsi:type="dcterms:W3CDTF">2018-01-28T09:10:57Z</dcterms:created>
  <dcterms:modified xsi:type="dcterms:W3CDTF">2018-01-28T09:38:05Z</dcterms:modified>
</cp:coreProperties>
</file>