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7" r:id="rId6"/>
    <p:sldId id="258" r:id="rId7"/>
    <p:sldId id="264" r:id="rId8"/>
    <p:sldId id="268" r:id="rId9"/>
    <p:sldId id="265" r:id="rId10"/>
    <p:sldId id="266" r:id="rId11"/>
    <p:sldId id="267" r:id="rId12"/>
    <p:sldId id="269" r:id="rId13"/>
    <p:sldId id="259" r:id="rId14"/>
    <p:sldId id="270" r:id="rId15"/>
    <p:sldId id="260" r:id="rId16"/>
    <p:sldId id="271" r:id="rId17"/>
    <p:sldId id="263" r:id="rId18"/>
    <p:sldId id="261" r:id="rId19"/>
    <p:sldId id="262" r:id="rId20"/>
    <p:sldId id="272" r:id="rId21"/>
    <p:sldId id="273" r:id="rId22"/>
    <p:sldId id="274" r:id="rId23"/>
    <p:sldId id="311" r:id="rId24"/>
    <p:sldId id="312" r:id="rId25"/>
    <p:sldId id="290" r:id="rId26"/>
    <p:sldId id="291" r:id="rId27"/>
    <p:sldId id="313" r:id="rId28"/>
    <p:sldId id="306" r:id="rId29"/>
    <p:sldId id="314" r:id="rId30"/>
    <p:sldId id="292" r:id="rId31"/>
    <p:sldId id="276" r:id="rId32"/>
    <p:sldId id="316" r:id="rId33"/>
    <p:sldId id="293" r:id="rId34"/>
    <p:sldId id="294" r:id="rId35"/>
    <p:sldId id="296" r:id="rId36"/>
    <p:sldId id="297" r:id="rId37"/>
    <p:sldId id="298" r:id="rId38"/>
    <p:sldId id="299" r:id="rId39"/>
    <p:sldId id="300" r:id="rId40"/>
    <p:sldId id="317" r:id="rId41"/>
    <p:sldId id="318" r:id="rId42"/>
    <p:sldId id="319" r:id="rId43"/>
    <p:sldId id="32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C406D5-B1F3-4578-90F9-B89F65405863}" v="883" dt="2022-09-22T20:58:41.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52" d="100"/>
          <a:sy n="52" d="100"/>
        </p:scale>
        <p:origin x="87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1" Type="http://schemas.openxmlformats.org/officeDocument/2006/relationships/hyperlink" Target="https://thatmattjarvis.youcanbook.me/"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https://thatmattjarvis.youcanbook.me/"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EE3FD7-4F79-4519-82EB-77D3C957E6AB}" type="doc">
      <dgm:prSet loTypeId="urn:microsoft.com/office/officeart/2009/3/layout/HorizontalOrganizationChart" loCatId="hierarchy" qsTypeId="urn:microsoft.com/office/officeart/2005/8/quickstyle/simple1" qsCatId="simple" csTypeId="urn:microsoft.com/office/officeart/2005/8/colors/accent0_3" csCatId="mainScheme"/>
      <dgm:spPr/>
      <dgm:t>
        <a:bodyPr/>
        <a:lstStyle/>
        <a:p>
          <a:endParaRPr lang="en-US"/>
        </a:p>
      </dgm:t>
    </dgm:pt>
    <dgm:pt modelId="{E0971AEB-69F9-4037-9C6D-E40791566DFC}">
      <dgm:prSet/>
      <dgm:spPr/>
      <dgm:t>
        <a:bodyPr/>
        <a:lstStyle/>
        <a:p>
          <a:r>
            <a:rPr lang="en-GB" b="0" i="0"/>
            <a:t>Online appointments by arrangement via: </a:t>
          </a:r>
          <a:r>
            <a:rPr lang="en-GB" b="0" i="0">
              <a:hlinkClick xmlns:r="http://schemas.openxmlformats.org/officeDocument/2006/relationships" r:id="rId1"/>
            </a:rPr>
            <a:t>https://thatmattjarvis.youcanbook.me/</a:t>
          </a:r>
          <a:r>
            <a:rPr lang="en-GB" b="0" i="0"/>
            <a:t> </a:t>
          </a:r>
          <a:endParaRPr lang="en-US"/>
        </a:p>
      </dgm:t>
    </dgm:pt>
    <dgm:pt modelId="{F8B191CD-13A5-4AE6-A27E-1292C970D0BF}" type="parTrans" cxnId="{AF527E35-29F2-4936-95A5-24AA33BF27CD}">
      <dgm:prSet/>
      <dgm:spPr/>
      <dgm:t>
        <a:bodyPr/>
        <a:lstStyle/>
        <a:p>
          <a:endParaRPr lang="en-US"/>
        </a:p>
      </dgm:t>
    </dgm:pt>
    <dgm:pt modelId="{477E0662-7581-4559-81AB-DDF1C5DBC121}" type="sibTrans" cxnId="{AF527E35-29F2-4936-95A5-24AA33BF27CD}">
      <dgm:prSet/>
      <dgm:spPr/>
      <dgm:t>
        <a:bodyPr/>
        <a:lstStyle/>
        <a:p>
          <a:endParaRPr lang="en-US"/>
        </a:p>
      </dgm:t>
    </dgm:pt>
    <dgm:pt modelId="{4BF2C599-864A-414B-9792-D664199D33CC}">
      <dgm:prSet/>
      <dgm:spPr/>
      <dgm:t>
        <a:bodyPr/>
        <a:lstStyle/>
        <a:p>
          <a:r>
            <a:rPr lang="en-GB" b="0" i="0"/>
            <a:t>My email: m.jarvis@uwtsd.ac.uk</a:t>
          </a:r>
          <a:endParaRPr lang="en-US"/>
        </a:p>
      </dgm:t>
    </dgm:pt>
    <dgm:pt modelId="{3088B932-5EFA-46DB-8416-F0B05BCBDABD}" type="parTrans" cxnId="{DDC8CAEC-4A5E-4CB0-8C8C-2E9A1E8D42D1}">
      <dgm:prSet/>
      <dgm:spPr/>
      <dgm:t>
        <a:bodyPr/>
        <a:lstStyle/>
        <a:p>
          <a:endParaRPr lang="en-US"/>
        </a:p>
      </dgm:t>
    </dgm:pt>
    <dgm:pt modelId="{887DC868-4220-4A35-BDD1-074346A2DEF4}" type="sibTrans" cxnId="{DDC8CAEC-4A5E-4CB0-8C8C-2E9A1E8D42D1}">
      <dgm:prSet/>
      <dgm:spPr/>
      <dgm:t>
        <a:bodyPr/>
        <a:lstStyle/>
        <a:p>
          <a:endParaRPr lang="en-US"/>
        </a:p>
      </dgm:t>
    </dgm:pt>
    <dgm:pt modelId="{9C55A2BA-5CF0-474D-968B-CAC4EE217FA5}" type="pres">
      <dgm:prSet presAssocID="{92EE3FD7-4F79-4519-82EB-77D3C957E6AB}" presName="hierChild1" presStyleCnt="0">
        <dgm:presLayoutVars>
          <dgm:orgChart val="1"/>
          <dgm:chPref val="1"/>
          <dgm:dir/>
          <dgm:animOne val="branch"/>
          <dgm:animLvl val="lvl"/>
          <dgm:resizeHandles/>
        </dgm:presLayoutVars>
      </dgm:prSet>
      <dgm:spPr/>
    </dgm:pt>
    <dgm:pt modelId="{123D90D6-5307-422C-9FA8-04ADFBA15D79}" type="pres">
      <dgm:prSet presAssocID="{E0971AEB-69F9-4037-9C6D-E40791566DFC}" presName="hierRoot1" presStyleCnt="0">
        <dgm:presLayoutVars>
          <dgm:hierBranch val="init"/>
        </dgm:presLayoutVars>
      </dgm:prSet>
      <dgm:spPr/>
    </dgm:pt>
    <dgm:pt modelId="{A67559CE-F305-40BE-B515-AE4AA7D89139}" type="pres">
      <dgm:prSet presAssocID="{E0971AEB-69F9-4037-9C6D-E40791566DFC}" presName="rootComposite1" presStyleCnt="0"/>
      <dgm:spPr/>
    </dgm:pt>
    <dgm:pt modelId="{B15DD6DA-E02B-4DA8-9236-85E5E9B3BEDF}" type="pres">
      <dgm:prSet presAssocID="{E0971AEB-69F9-4037-9C6D-E40791566DFC}" presName="rootText1" presStyleLbl="node0" presStyleIdx="0" presStyleCnt="2">
        <dgm:presLayoutVars>
          <dgm:chPref val="3"/>
        </dgm:presLayoutVars>
      </dgm:prSet>
      <dgm:spPr/>
    </dgm:pt>
    <dgm:pt modelId="{4FD622C7-FF21-481E-A91A-D52EDFC6E642}" type="pres">
      <dgm:prSet presAssocID="{E0971AEB-69F9-4037-9C6D-E40791566DFC}" presName="rootConnector1" presStyleLbl="node1" presStyleIdx="0" presStyleCnt="0"/>
      <dgm:spPr/>
    </dgm:pt>
    <dgm:pt modelId="{22B990CE-428B-4CE0-A1E7-A86708080A85}" type="pres">
      <dgm:prSet presAssocID="{E0971AEB-69F9-4037-9C6D-E40791566DFC}" presName="hierChild2" presStyleCnt="0"/>
      <dgm:spPr/>
    </dgm:pt>
    <dgm:pt modelId="{F3E2730A-A0E7-4762-9DFF-8EA92127E771}" type="pres">
      <dgm:prSet presAssocID="{E0971AEB-69F9-4037-9C6D-E40791566DFC}" presName="hierChild3" presStyleCnt="0"/>
      <dgm:spPr/>
    </dgm:pt>
    <dgm:pt modelId="{BE8CC989-FB9B-4161-9962-525500374816}" type="pres">
      <dgm:prSet presAssocID="{4BF2C599-864A-414B-9792-D664199D33CC}" presName="hierRoot1" presStyleCnt="0">
        <dgm:presLayoutVars>
          <dgm:hierBranch val="init"/>
        </dgm:presLayoutVars>
      </dgm:prSet>
      <dgm:spPr/>
    </dgm:pt>
    <dgm:pt modelId="{E4B4A3D0-C0E8-44C9-B58D-40889E8ABE7E}" type="pres">
      <dgm:prSet presAssocID="{4BF2C599-864A-414B-9792-D664199D33CC}" presName="rootComposite1" presStyleCnt="0"/>
      <dgm:spPr/>
    </dgm:pt>
    <dgm:pt modelId="{CE62B62A-CDDA-4C7F-977C-44472B3BD4E4}" type="pres">
      <dgm:prSet presAssocID="{4BF2C599-864A-414B-9792-D664199D33CC}" presName="rootText1" presStyleLbl="node0" presStyleIdx="1" presStyleCnt="2">
        <dgm:presLayoutVars>
          <dgm:chPref val="3"/>
        </dgm:presLayoutVars>
      </dgm:prSet>
      <dgm:spPr/>
    </dgm:pt>
    <dgm:pt modelId="{33A99021-9453-4CD3-A6FA-5A1640A921A5}" type="pres">
      <dgm:prSet presAssocID="{4BF2C599-864A-414B-9792-D664199D33CC}" presName="rootConnector1" presStyleLbl="node1" presStyleIdx="0" presStyleCnt="0"/>
      <dgm:spPr/>
    </dgm:pt>
    <dgm:pt modelId="{D6488CB9-5991-4C9A-A729-234E58740323}" type="pres">
      <dgm:prSet presAssocID="{4BF2C599-864A-414B-9792-D664199D33CC}" presName="hierChild2" presStyleCnt="0"/>
      <dgm:spPr/>
    </dgm:pt>
    <dgm:pt modelId="{D4FD8BA3-AB50-4C42-9FF7-A0FF6205A1C0}" type="pres">
      <dgm:prSet presAssocID="{4BF2C599-864A-414B-9792-D664199D33CC}" presName="hierChild3" presStyleCnt="0"/>
      <dgm:spPr/>
    </dgm:pt>
  </dgm:ptLst>
  <dgm:cxnLst>
    <dgm:cxn modelId="{627D5524-66DC-4E90-8B47-39D88DDC15AF}" type="presOf" srcId="{E0971AEB-69F9-4037-9C6D-E40791566DFC}" destId="{4FD622C7-FF21-481E-A91A-D52EDFC6E642}" srcOrd="1" destOrd="0" presId="urn:microsoft.com/office/officeart/2009/3/layout/HorizontalOrganizationChart"/>
    <dgm:cxn modelId="{BAF0532A-7B91-431D-91A4-EA7D9E7D6EA6}" type="presOf" srcId="{E0971AEB-69F9-4037-9C6D-E40791566DFC}" destId="{B15DD6DA-E02B-4DA8-9236-85E5E9B3BEDF}" srcOrd="0" destOrd="0" presId="urn:microsoft.com/office/officeart/2009/3/layout/HorizontalOrganizationChart"/>
    <dgm:cxn modelId="{AF527E35-29F2-4936-95A5-24AA33BF27CD}" srcId="{92EE3FD7-4F79-4519-82EB-77D3C957E6AB}" destId="{E0971AEB-69F9-4037-9C6D-E40791566DFC}" srcOrd="0" destOrd="0" parTransId="{F8B191CD-13A5-4AE6-A27E-1292C970D0BF}" sibTransId="{477E0662-7581-4559-81AB-DDF1C5DBC121}"/>
    <dgm:cxn modelId="{58E10E95-0E1D-4A61-9826-291F01F825E2}" type="presOf" srcId="{4BF2C599-864A-414B-9792-D664199D33CC}" destId="{33A99021-9453-4CD3-A6FA-5A1640A921A5}" srcOrd="1" destOrd="0" presId="urn:microsoft.com/office/officeart/2009/3/layout/HorizontalOrganizationChart"/>
    <dgm:cxn modelId="{19A81FCC-7D75-412C-9425-A0F3830F4B28}" type="presOf" srcId="{4BF2C599-864A-414B-9792-D664199D33CC}" destId="{CE62B62A-CDDA-4C7F-977C-44472B3BD4E4}" srcOrd="0" destOrd="0" presId="urn:microsoft.com/office/officeart/2009/3/layout/HorizontalOrganizationChart"/>
    <dgm:cxn modelId="{29DCAEDA-B21A-4C74-982C-85035D11439E}" type="presOf" srcId="{92EE3FD7-4F79-4519-82EB-77D3C957E6AB}" destId="{9C55A2BA-5CF0-474D-968B-CAC4EE217FA5}" srcOrd="0" destOrd="0" presId="urn:microsoft.com/office/officeart/2009/3/layout/HorizontalOrganizationChart"/>
    <dgm:cxn modelId="{DDC8CAEC-4A5E-4CB0-8C8C-2E9A1E8D42D1}" srcId="{92EE3FD7-4F79-4519-82EB-77D3C957E6AB}" destId="{4BF2C599-864A-414B-9792-D664199D33CC}" srcOrd="1" destOrd="0" parTransId="{3088B932-5EFA-46DB-8416-F0B05BCBDABD}" sibTransId="{887DC868-4220-4A35-BDD1-074346A2DEF4}"/>
    <dgm:cxn modelId="{D1486FA7-60AF-44C4-94B9-C6B1B936505F}" type="presParOf" srcId="{9C55A2BA-5CF0-474D-968B-CAC4EE217FA5}" destId="{123D90D6-5307-422C-9FA8-04ADFBA15D79}" srcOrd="0" destOrd="0" presId="urn:microsoft.com/office/officeart/2009/3/layout/HorizontalOrganizationChart"/>
    <dgm:cxn modelId="{9FEB8E88-DE7C-4220-B4AD-42B22A5881C4}" type="presParOf" srcId="{123D90D6-5307-422C-9FA8-04ADFBA15D79}" destId="{A67559CE-F305-40BE-B515-AE4AA7D89139}" srcOrd="0" destOrd="0" presId="urn:microsoft.com/office/officeart/2009/3/layout/HorizontalOrganizationChart"/>
    <dgm:cxn modelId="{CEEEB001-77EA-4F1D-96CA-C5B8E96F2AFE}" type="presParOf" srcId="{A67559CE-F305-40BE-B515-AE4AA7D89139}" destId="{B15DD6DA-E02B-4DA8-9236-85E5E9B3BEDF}" srcOrd="0" destOrd="0" presId="urn:microsoft.com/office/officeart/2009/3/layout/HorizontalOrganizationChart"/>
    <dgm:cxn modelId="{6DDAFF8F-4276-43B0-8E14-F72C252345BD}" type="presParOf" srcId="{A67559CE-F305-40BE-B515-AE4AA7D89139}" destId="{4FD622C7-FF21-481E-A91A-D52EDFC6E642}" srcOrd="1" destOrd="0" presId="urn:microsoft.com/office/officeart/2009/3/layout/HorizontalOrganizationChart"/>
    <dgm:cxn modelId="{58D00C8B-855D-4F52-B154-F0EFB05A8AAB}" type="presParOf" srcId="{123D90D6-5307-422C-9FA8-04ADFBA15D79}" destId="{22B990CE-428B-4CE0-A1E7-A86708080A85}" srcOrd="1" destOrd="0" presId="urn:microsoft.com/office/officeart/2009/3/layout/HorizontalOrganizationChart"/>
    <dgm:cxn modelId="{3A540D5E-DF1D-4E06-8824-8AED3CC2C796}" type="presParOf" srcId="{123D90D6-5307-422C-9FA8-04ADFBA15D79}" destId="{F3E2730A-A0E7-4762-9DFF-8EA92127E771}" srcOrd="2" destOrd="0" presId="urn:microsoft.com/office/officeart/2009/3/layout/HorizontalOrganizationChart"/>
    <dgm:cxn modelId="{4EF4A85F-076A-4B7F-8506-7564B2C28AFC}" type="presParOf" srcId="{9C55A2BA-5CF0-474D-968B-CAC4EE217FA5}" destId="{BE8CC989-FB9B-4161-9962-525500374816}" srcOrd="1" destOrd="0" presId="urn:microsoft.com/office/officeart/2009/3/layout/HorizontalOrganizationChart"/>
    <dgm:cxn modelId="{CD5EBE97-6D89-42D8-9218-47E0A3763E99}" type="presParOf" srcId="{BE8CC989-FB9B-4161-9962-525500374816}" destId="{E4B4A3D0-C0E8-44C9-B58D-40889E8ABE7E}" srcOrd="0" destOrd="0" presId="urn:microsoft.com/office/officeart/2009/3/layout/HorizontalOrganizationChart"/>
    <dgm:cxn modelId="{6BDE863F-31EB-475A-BF7D-F8D0302A124E}" type="presParOf" srcId="{E4B4A3D0-C0E8-44C9-B58D-40889E8ABE7E}" destId="{CE62B62A-CDDA-4C7F-977C-44472B3BD4E4}" srcOrd="0" destOrd="0" presId="urn:microsoft.com/office/officeart/2009/3/layout/HorizontalOrganizationChart"/>
    <dgm:cxn modelId="{52B8653B-FEB7-4819-A9A1-E752078878D9}" type="presParOf" srcId="{E4B4A3D0-C0E8-44C9-B58D-40889E8ABE7E}" destId="{33A99021-9453-4CD3-A6FA-5A1640A921A5}" srcOrd="1" destOrd="0" presId="urn:microsoft.com/office/officeart/2009/3/layout/HorizontalOrganizationChart"/>
    <dgm:cxn modelId="{B9C38454-8549-474D-B5D6-FA8C56A19AA6}" type="presParOf" srcId="{BE8CC989-FB9B-4161-9962-525500374816}" destId="{D6488CB9-5991-4C9A-A729-234E58740323}" srcOrd="1" destOrd="0" presId="urn:microsoft.com/office/officeart/2009/3/layout/HorizontalOrganizationChart"/>
    <dgm:cxn modelId="{496FB102-DDC0-45E8-B4D3-340F6243ED50}" type="presParOf" srcId="{BE8CC989-FB9B-4161-9962-525500374816}" destId="{D4FD8BA3-AB50-4C42-9FF7-A0FF6205A1C0}"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DF01A2-55DD-4F71-8DBF-DEFB7B648AE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1D58192-CBE2-4AAA-B3CE-55C10B883F7D}">
      <dgm:prSet/>
      <dgm:spPr/>
      <dgm:t>
        <a:bodyPr/>
        <a:lstStyle/>
        <a:p>
          <a:r>
            <a:rPr lang="en-GB" b="0" i="0" dirty="0"/>
            <a:t>Does ‘contemporary writing’ change on the basis of </a:t>
          </a:r>
          <a:r>
            <a:rPr lang="en-GB" b="0" i="1" dirty="0"/>
            <a:t>where you are</a:t>
          </a:r>
          <a:r>
            <a:rPr lang="en-GB" b="0" i="0" dirty="0"/>
            <a:t>?</a:t>
          </a:r>
          <a:endParaRPr lang="en-US" dirty="0"/>
        </a:p>
      </dgm:t>
    </dgm:pt>
    <dgm:pt modelId="{1505F7CF-F163-490B-8E84-36C7F84CAF05}" type="parTrans" cxnId="{652697D5-358A-4F08-A720-1372632934A5}">
      <dgm:prSet/>
      <dgm:spPr/>
      <dgm:t>
        <a:bodyPr/>
        <a:lstStyle/>
        <a:p>
          <a:endParaRPr lang="en-US"/>
        </a:p>
      </dgm:t>
    </dgm:pt>
    <dgm:pt modelId="{F79E83C3-A5B5-4791-8CDC-0597321614EF}" type="sibTrans" cxnId="{652697D5-358A-4F08-A720-1372632934A5}">
      <dgm:prSet/>
      <dgm:spPr/>
      <dgm:t>
        <a:bodyPr/>
        <a:lstStyle/>
        <a:p>
          <a:endParaRPr lang="en-US"/>
        </a:p>
      </dgm:t>
    </dgm:pt>
    <dgm:pt modelId="{127D2D11-F55C-4D80-8BBC-4BA56C4FC7C9}">
      <dgm:prSet/>
      <dgm:spPr/>
      <dgm:t>
        <a:bodyPr/>
        <a:lstStyle/>
        <a:p>
          <a:r>
            <a:rPr lang="en-GB" b="0" i="0"/>
            <a:t>Does ‘contemporary writing’ change on the basis of </a:t>
          </a:r>
          <a:r>
            <a:rPr lang="en-GB" b="0" i="1"/>
            <a:t>who you are</a:t>
          </a:r>
          <a:r>
            <a:rPr lang="en-GB" b="0" i="0"/>
            <a:t> – even for people living in the same time and place?</a:t>
          </a:r>
          <a:endParaRPr lang="en-US"/>
        </a:p>
      </dgm:t>
    </dgm:pt>
    <dgm:pt modelId="{8C1CF82B-051F-467C-967D-EC386B25D1AB}" type="parTrans" cxnId="{E435F9E6-E8B7-4B6F-8F57-B47676DC50F2}">
      <dgm:prSet/>
      <dgm:spPr/>
      <dgm:t>
        <a:bodyPr/>
        <a:lstStyle/>
        <a:p>
          <a:endParaRPr lang="en-US"/>
        </a:p>
      </dgm:t>
    </dgm:pt>
    <dgm:pt modelId="{CB590E61-CA3E-4BBC-8BAC-B53B3A8E5B3A}" type="sibTrans" cxnId="{E435F9E6-E8B7-4B6F-8F57-B47676DC50F2}">
      <dgm:prSet/>
      <dgm:spPr/>
      <dgm:t>
        <a:bodyPr/>
        <a:lstStyle/>
        <a:p>
          <a:endParaRPr lang="en-US"/>
        </a:p>
      </dgm:t>
    </dgm:pt>
    <dgm:pt modelId="{69992051-5C26-47E2-9C79-DD3AD32F86EF}" type="pres">
      <dgm:prSet presAssocID="{0ADF01A2-55DD-4F71-8DBF-DEFB7B648AE2}" presName="linear" presStyleCnt="0">
        <dgm:presLayoutVars>
          <dgm:animLvl val="lvl"/>
          <dgm:resizeHandles val="exact"/>
        </dgm:presLayoutVars>
      </dgm:prSet>
      <dgm:spPr/>
    </dgm:pt>
    <dgm:pt modelId="{68E2B390-035D-4389-A19E-2763912F6F74}" type="pres">
      <dgm:prSet presAssocID="{51D58192-CBE2-4AAA-B3CE-55C10B883F7D}" presName="parentText" presStyleLbl="node1" presStyleIdx="0" presStyleCnt="2">
        <dgm:presLayoutVars>
          <dgm:chMax val="0"/>
          <dgm:bulletEnabled val="1"/>
        </dgm:presLayoutVars>
      </dgm:prSet>
      <dgm:spPr/>
    </dgm:pt>
    <dgm:pt modelId="{18A662F6-10DC-4E63-8EB5-A5D097DADAAF}" type="pres">
      <dgm:prSet presAssocID="{F79E83C3-A5B5-4791-8CDC-0597321614EF}" presName="spacer" presStyleCnt="0"/>
      <dgm:spPr/>
    </dgm:pt>
    <dgm:pt modelId="{A1F698E5-5630-48E3-9EDB-9D63FCA923C3}" type="pres">
      <dgm:prSet presAssocID="{127D2D11-F55C-4D80-8BBC-4BA56C4FC7C9}" presName="parentText" presStyleLbl="node1" presStyleIdx="1" presStyleCnt="2">
        <dgm:presLayoutVars>
          <dgm:chMax val="0"/>
          <dgm:bulletEnabled val="1"/>
        </dgm:presLayoutVars>
      </dgm:prSet>
      <dgm:spPr/>
    </dgm:pt>
  </dgm:ptLst>
  <dgm:cxnLst>
    <dgm:cxn modelId="{3845DC12-41C0-4488-B508-C45CA894188B}" type="presOf" srcId="{127D2D11-F55C-4D80-8BBC-4BA56C4FC7C9}" destId="{A1F698E5-5630-48E3-9EDB-9D63FCA923C3}" srcOrd="0" destOrd="0" presId="urn:microsoft.com/office/officeart/2005/8/layout/vList2"/>
    <dgm:cxn modelId="{A7A6F3A9-4D0B-418A-BEBB-8C12960AFC80}" type="presOf" srcId="{0ADF01A2-55DD-4F71-8DBF-DEFB7B648AE2}" destId="{69992051-5C26-47E2-9C79-DD3AD32F86EF}" srcOrd="0" destOrd="0" presId="urn:microsoft.com/office/officeart/2005/8/layout/vList2"/>
    <dgm:cxn modelId="{8888A7C8-D06B-48DC-BFA2-2F16EADBD2C5}" type="presOf" srcId="{51D58192-CBE2-4AAA-B3CE-55C10B883F7D}" destId="{68E2B390-035D-4389-A19E-2763912F6F74}" srcOrd="0" destOrd="0" presId="urn:microsoft.com/office/officeart/2005/8/layout/vList2"/>
    <dgm:cxn modelId="{652697D5-358A-4F08-A720-1372632934A5}" srcId="{0ADF01A2-55DD-4F71-8DBF-DEFB7B648AE2}" destId="{51D58192-CBE2-4AAA-B3CE-55C10B883F7D}" srcOrd="0" destOrd="0" parTransId="{1505F7CF-F163-490B-8E84-36C7F84CAF05}" sibTransId="{F79E83C3-A5B5-4791-8CDC-0597321614EF}"/>
    <dgm:cxn modelId="{E435F9E6-E8B7-4B6F-8F57-B47676DC50F2}" srcId="{0ADF01A2-55DD-4F71-8DBF-DEFB7B648AE2}" destId="{127D2D11-F55C-4D80-8BBC-4BA56C4FC7C9}" srcOrd="1" destOrd="0" parTransId="{8C1CF82B-051F-467C-967D-EC386B25D1AB}" sibTransId="{CB590E61-CA3E-4BBC-8BAC-B53B3A8E5B3A}"/>
    <dgm:cxn modelId="{C5CA9354-A5C0-412B-81E1-E4D6AAC87160}" type="presParOf" srcId="{69992051-5C26-47E2-9C79-DD3AD32F86EF}" destId="{68E2B390-035D-4389-A19E-2763912F6F74}" srcOrd="0" destOrd="0" presId="urn:microsoft.com/office/officeart/2005/8/layout/vList2"/>
    <dgm:cxn modelId="{AD4C6FB3-9777-4515-B5AA-8173B9307050}" type="presParOf" srcId="{69992051-5C26-47E2-9C79-DD3AD32F86EF}" destId="{18A662F6-10DC-4E63-8EB5-A5D097DADAAF}" srcOrd="1" destOrd="0" presId="urn:microsoft.com/office/officeart/2005/8/layout/vList2"/>
    <dgm:cxn modelId="{2A6A462E-6EBF-4A6E-A6DD-D080D41F183D}" type="presParOf" srcId="{69992051-5C26-47E2-9C79-DD3AD32F86EF}" destId="{A1F698E5-5630-48E3-9EDB-9D63FCA923C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3754E4-FFFE-40F7-904E-74FBBBDA88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6E9B81-343D-4AC4-95CA-FBFFF3E78E7F}">
      <dgm:prSet/>
      <dgm:spPr/>
      <dgm:t>
        <a:bodyPr/>
        <a:lstStyle/>
        <a:p>
          <a:r>
            <a:rPr lang="en-GB" b="0" i="0"/>
            <a:t>We’ll use the rest of our session today to look at some extracts from the texts we’ll be considering over the module</a:t>
          </a:r>
          <a:endParaRPr lang="en-US"/>
        </a:p>
      </dgm:t>
    </dgm:pt>
    <dgm:pt modelId="{45C1ABF1-EB9D-4C25-B47F-9E1B2A4FB8F1}" type="parTrans" cxnId="{14318E29-9FC0-407B-BE2D-CE4EC93408B0}">
      <dgm:prSet/>
      <dgm:spPr/>
      <dgm:t>
        <a:bodyPr/>
        <a:lstStyle/>
        <a:p>
          <a:endParaRPr lang="en-US"/>
        </a:p>
      </dgm:t>
    </dgm:pt>
    <dgm:pt modelId="{3B1A73DF-965E-42E0-A28A-47CCC01F8B4E}" type="sibTrans" cxnId="{14318E29-9FC0-407B-BE2D-CE4EC93408B0}">
      <dgm:prSet/>
      <dgm:spPr/>
      <dgm:t>
        <a:bodyPr/>
        <a:lstStyle/>
        <a:p>
          <a:endParaRPr lang="en-US"/>
        </a:p>
      </dgm:t>
    </dgm:pt>
    <dgm:pt modelId="{02882A53-BE2D-43A4-A0EC-B343915D5A30}">
      <dgm:prSet/>
      <dgm:spPr/>
      <dgm:t>
        <a:bodyPr/>
        <a:lstStyle/>
        <a:p>
          <a:r>
            <a:rPr lang="en-GB" b="0" i="0"/>
            <a:t>We may not get through all of them, but my intention is to get us doing some close-grained reading of the texts themselves</a:t>
          </a:r>
          <a:endParaRPr lang="en-US"/>
        </a:p>
      </dgm:t>
    </dgm:pt>
    <dgm:pt modelId="{FD2F3744-ACDA-4B2D-B1F4-29AECAC4F597}" type="parTrans" cxnId="{CC773884-9E9C-47F8-9951-BD41D70C9DB7}">
      <dgm:prSet/>
      <dgm:spPr/>
      <dgm:t>
        <a:bodyPr/>
        <a:lstStyle/>
        <a:p>
          <a:endParaRPr lang="en-US"/>
        </a:p>
      </dgm:t>
    </dgm:pt>
    <dgm:pt modelId="{DD2F2E50-3A85-4BDD-A1D1-14D4047C8C5A}" type="sibTrans" cxnId="{CC773884-9E9C-47F8-9951-BD41D70C9DB7}">
      <dgm:prSet/>
      <dgm:spPr/>
      <dgm:t>
        <a:bodyPr/>
        <a:lstStyle/>
        <a:p>
          <a:endParaRPr lang="en-US"/>
        </a:p>
      </dgm:t>
    </dgm:pt>
    <dgm:pt modelId="{0FE40C35-2089-4235-A5D9-8C8134E5C737}" type="pres">
      <dgm:prSet presAssocID="{933754E4-FFFE-40F7-904E-74FBBBDA881A}" presName="linear" presStyleCnt="0">
        <dgm:presLayoutVars>
          <dgm:animLvl val="lvl"/>
          <dgm:resizeHandles val="exact"/>
        </dgm:presLayoutVars>
      </dgm:prSet>
      <dgm:spPr/>
    </dgm:pt>
    <dgm:pt modelId="{F50A510F-F274-4A48-B0B7-E4B7DAD96556}" type="pres">
      <dgm:prSet presAssocID="{BC6E9B81-343D-4AC4-95CA-FBFFF3E78E7F}" presName="parentText" presStyleLbl="node1" presStyleIdx="0" presStyleCnt="2">
        <dgm:presLayoutVars>
          <dgm:chMax val="0"/>
          <dgm:bulletEnabled val="1"/>
        </dgm:presLayoutVars>
      </dgm:prSet>
      <dgm:spPr/>
    </dgm:pt>
    <dgm:pt modelId="{92A718BA-7A27-4587-A024-3D256EF4FB6C}" type="pres">
      <dgm:prSet presAssocID="{3B1A73DF-965E-42E0-A28A-47CCC01F8B4E}" presName="spacer" presStyleCnt="0"/>
      <dgm:spPr/>
    </dgm:pt>
    <dgm:pt modelId="{8B33DD98-1D04-48B7-964C-3D24D773AA8E}" type="pres">
      <dgm:prSet presAssocID="{02882A53-BE2D-43A4-A0EC-B343915D5A30}" presName="parentText" presStyleLbl="node1" presStyleIdx="1" presStyleCnt="2">
        <dgm:presLayoutVars>
          <dgm:chMax val="0"/>
          <dgm:bulletEnabled val="1"/>
        </dgm:presLayoutVars>
      </dgm:prSet>
      <dgm:spPr/>
    </dgm:pt>
  </dgm:ptLst>
  <dgm:cxnLst>
    <dgm:cxn modelId="{62D20404-E39F-4003-BD3D-9854F58E445A}" type="presOf" srcId="{02882A53-BE2D-43A4-A0EC-B343915D5A30}" destId="{8B33DD98-1D04-48B7-964C-3D24D773AA8E}" srcOrd="0" destOrd="0" presId="urn:microsoft.com/office/officeart/2005/8/layout/vList2"/>
    <dgm:cxn modelId="{14318E29-9FC0-407B-BE2D-CE4EC93408B0}" srcId="{933754E4-FFFE-40F7-904E-74FBBBDA881A}" destId="{BC6E9B81-343D-4AC4-95CA-FBFFF3E78E7F}" srcOrd="0" destOrd="0" parTransId="{45C1ABF1-EB9D-4C25-B47F-9E1B2A4FB8F1}" sibTransId="{3B1A73DF-965E-42E0-A28A-47CCC01F8B4E}"/>
    <dgm:cxn modelId="{CC773884-9E9C-47F8-9951-BD41D70C9DB7}" srcId="{933754E4-FFFE-40F7-904E-74FBBBDA881A}" destId="{02882A53-BE2D-43A4-A0EC-B343915D5A30}" srcOrd="1" destOrd="0" parTransId="{FD2F3744-ACDA-4B2D-B1F4-29AECAC4F597}" sibTransId="{DD2F2E50-3A85-4BDD-A1D1-14D4047C8C5A}"/>
    <dgm:cxn modelId="{A54EB184-CC43-4F56-9450-62E6F1689F96}" type="presOf" srcId="{933754E4-FFFE-40F7-904E-74FBBBDA881A}" destId="{0FE40C35-2089-4235-A5D9-8C8134E5C737}" srcOrd="0" destOrd="0" presId="urn:microsoft.com/office/officeart/2005/8/layout/vList2"/>
    <dgm:cxn modelId="{19C9E1C8-A757-4538-994F-1CA0BFADD668}" type="presOf" srcId="{BC6E9B81-343D-4AC4-95CA-FBFFF3E78E7F}" destId="{F50A510F-F274-4A48-B0B7-E4B7DAD96556}" srcOrd="0" destOrd="0" presId="urn:microsoft.com/office/officeart/2005/8/layout/vList2"/>
    <dgm:cxn modelId="{CB7FB45E-F1E5-419C-89A4-EC72234CF0C5}" type="presParOf" srcId="{0FE40C35-2089-4235-A5D9-8C8134E5C737}" destId="{F50A510F-F274-4A48-B0B7-E4B7DAD96556}" srcOrd="0" destOrd="0" presId="urn:microsoft.com/office/officeart/2005/8/layout/vList2"/>
    <dgm:cxn modelId="{DA12FBEE-2147-4C48-BA11-FC19C9991B69}" type="presParOf" srcId="{0FE40C35-2089-4235-A5D9-8C8134E5C737}" destId="{92A718BA-7A27-4587-A024-3D256EF4FB6C}" srcOrd="1" destOrd="0" presId="urn:microsoft.com/office/officeart/2005/8/layout/vList2"/>
    <dgm:cxn modelId="{A37C6A3A-F5F3-467A-96BA-6F9FE1D6018E}" type="presParOf" srcId="{0FE40C35-2089-4235-A5D9-8C8134E5C737}" destId="{8B33DD98-1D04-48B7-964C-3D24D773AA8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DD6DA-E02B-4DA8-9236-85E5E9B3BEDF}">
      <dsp:nvSpPr>
        <dsp:cNvPr id="0" name=""/>
        <dsp:cNvSpPr/>
      </dsp:nvSpPr>
      <dsp:spPr>
        <a:xfrm>
          <a:off x="771" y="217928"/>
          <a:ext cx="6314724" cy="192599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0" i="0" kern="1200"/>
            <a:t>Online appointments by arrangement via: </a:t>
          </a:r>
          <a:r>
            <a:rPr lang="en-GB" sz="2700" b="0" i="0" kern="1200">
              <a:hlinkClick xmlns:r="http://schemas.openxmlformats.org/officeDocument/2006/relationships" r:id="rId1"/>
            </a:rPr>
            <a:t>https://thatmattjarvis.youcanbook.me/</a:t>
          </a:r>
          <a:r>
            <a:rPr lang="en-GB" sz="2700" b="0" i="0" kern="1200"/>
            <a:t> </a:t>
          </a:r>
          <a:endParaRPr lang="en-US" sz="2700" kern="1200"/>
        </a:p>
      </dsp:txBody>
      <dsp:txXfrm>
        <a:off x="771" y="217928"/>
        <a:ext cx="6314724" cy="1925991"/>
      </dsp:txXfrm>
    </dsp:sp>
    <dsp:sp modelId="{CE62B62A-CDDA-4C7F-977C-44472B3BD4E4}">
      <dsp:nvSpPr>
        <dsp:cNvPr id="0" name=""/>
        <dsp:cNvSpPr/>
      </dsp:nvSpPr>
      <dsp:spPr>
        <a:xfrm>
          <a:off x="771" y="2933260"/>
          <a:ext cx="6314724" cy="1925991"/>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b="0" i="0" kern="1200"/>
            <a:t>My email: m.jarvis@uwtsd.ac.uk</a:t>
          </a:r>
          <a:endParaRPr lang="en-US" sz="2700" kern="1200"/>
        </a:p>
      </dsp:txBody>
      <dsp:txXfrm>
        <a:off x="771" y="2933260"/>
        <a:ext cx="6314724" cy="1925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E2B390-035D-4389-A19E-2763912F6F74}">
      <dsp:nvSpPr>
        <dsp:cNvPr id="0" name=""/>
        <dsp:cNvSpPr/>
      </dsp:nvSpPr>
      <dsp:spPr>
        <a:xfrm>
          <a:off x="0" y="237919"/>
          <a:ext cx="6316266" cy="22545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dirty="0"/>
            <a:t>Does ‘contemporary writing’ change on the basis of </a:t>
          </a:r>
          <a:r>
            <a:rPr lang="en-GB" sz="3200" b="0" i="1" kern="1200" dirty="0"/>
            <a:t>where you are</a:t>
          </a:r>
          <a:r>
            <a:rPr lang="en-GB" sz="3200" b="0" i="0" kern="1200" dirty="0"/>
            <a:t>?</a:t>
          </a:r>
          <a:endParaRPr lang="en-US" sz="3200" kern="1200" dirty="0"/>
        </a:p>
      </dsp:txBody>
      <dsp:txXfrm>
        <a:off x="110060" y="347979"/>
        <a:ext cx="6096146" cy="2034470"/>
      </dsp:txXfrm>
    </dsp:sp>
    <dsp:sp modelId="{A1F698E5-5630-48E3-9EDB-9D63FCA923C3}">
      <dsp:nvSpPr>
        <dsp:cNvPr id="0" name=""/>
        <dsp:cNvSpPr/>
      </dsp:nvSpPr>
      <dsp:spPr>
        <a:xfrm>
          <a:off x="0" y="2584670"/>
          <a:ext cx="6316266" cy="2254590"/>
        </a:xfrm>
        <a:prstGeom prst="roundRect">
          <a:avLst/>
        </a:prstGeom>
        <a:solidFill>
          <a:schemeClr val="accent2">
            <a:hueOff val="3031928"/>
            <a:satOff val="5581"/>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Does ‘contemporary writing’ change on the basis of </a:t>
          </a:r>
          <a:r>
            <a:rPr lang="en-GB" sz="3200" b="0" i="1" kern="1200"/>
            <a:t>who you are</a:t>
          </a:r>
          <a:r>
            <a:rPr lang="en-GB" sz="3200" b="0" i="0" kern="1200"/>
            <a:t> – even for people living in the same time and place?</a:t>
          </a:r>
          <a:endParaRPr lang="en-US" sz="3200" kern="1200"/>
        </a:p>
      </dsp:txBody>
      <dsp:txXfrm>
        <a:off x="110060" y="2694730"/>
        <a:ext cx="6096146" cy="20344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A510F-F274-4A48-B0B7-E4B7DAD96556}">
      <dsp:nvSpPr>
        <dsp:cNvPr id="0" name=""/>
        <dsp:cNvSpPr/>
      </dsp:nvSpPr>
      <dsp:spPr>
        <a:xfrm>
          <a:off x="0" y="281479"/>
          <a:ext cx="6316266" cy="22124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We’ll use the rest of our session today to look at some extracts from the texts we’ll be considering over the module</a:t>
          </a:r>
          <a:endParaRPr lang="en-US" sz="3100" kern="1200"/>
        </a:p>
      </dsp:txBody>
      <dsp:txXfrm>
        <a:off x="108004" y="389483"/>
        <a:ext cx="6100258" cy="1996462"/>
      </dsp:txXfrm>
    </dsp:sp>
    <dsp:sp modelId="{8B33DD98-1D04-48B7-964C-3D24D773AA8E}">
      <dsp:nvSpPr>
        <dsp:cNvPr id="0" name=""/>
        <dsp:cNvSpPr/>
      </dsp:nvSpPr>
      <dsp:spPr>
        <a:xfrm>
          <a:off x="0" y="2583229"/>
          <a:ext cx="6316266" cy="2212470"/>
        </a:xfrm>
        <a:prstGeom prst="roundRect">
          <a:avLst/>
        </a:prstGeom>
        <a:solidFill>
          <a:schemeClr val="accent2">
            <a:hueOff val="3031928"/>
            <a:satOff val="5581"/>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a:t>We may not get through all of them, but my intention is to get us doing some close-grained reading of the texts themselves</a:t>
          </a:r>
          <a:endParaRPr lang="en-US" sz="3100" kern="1200"/>
        </a:p>
      </dsp:txBody>
      <dsp:txXfrm>
        <a:off x="108004" y="2691233"/>
        <a:ext cx="6100258" cy="1996462"/>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9/22/2022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409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6272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136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07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26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192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9/22/2022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735608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4233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20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9/22/2022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2925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9/22/2022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9791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9/22/2022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56363442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planetmagazine.org.uk/planet_extra/planet-platform/lingyan-yang"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 Id="rId5" Type="http://schemas.openxmlformats.org/officeDocument/2006/relationships/hyperlink" Target="https://www.visitwales.com/" TargetMode="External"/><Relationship Id="rId4" Type="http://schemas.openxmlformats.org/officeDocument/2006/relationships/hyperlink" Target="http://www.landoflegends.wal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dailypost.co.uk/incoming/gallery/meibion-glyndwr-in-pictures-10083764"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assembly.wales/en/abthome/role-of-assembly-how-it-works/Pages/Powers.aspx" TargetMode="External"/><Relationship Id="rId2" Type="http://schemas.openxmlformats.org/officeDocument/2006/relationships/image" Target="../media/image20.jpeg"/><Relationship Id="rId1" Type="http://schemas.openxmlformats.org/officeDocument/2006/relationships/slideLayout" Target="../slideLayouts/slideLayout2.xml"/><Relationship Id="rId4" Type="http://schemas.openxmlformats.org/officeDocument/2006/relationships/hyperlink" Target="https://www.instituteforgovernment.org.uk/blog/wales-act-new-dawn-welsh-devolution"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5D23041-405C-2C6F-7A99-4B20E667CFB9}"/>
              </a:ext>
            </a:extLst>
          </p:cNvPr>
          <p:cNvSpPr>
            <a:spLocks noGrp="1"/>
          </p:cNvSpPr>
          <p:nvPr>
            <p:ph type="ctrTitle"/>
          </p:nvPr>
        </p:nvSpPr>
        <p:spPr>
          <a:xfrm>
            <a:off x="4739751" y="768334"/>
            <a:ext cx="6479629" cy="2866405"/>
          </a:xfrm>
        </p:spPr>
        <p:txBody>
          <a:bodyPr>
            <a:normAutofit/>
          </a:bodyPr>
          <a:lstStyle/>
          <a:p>
            <a:r>
              <a:rPr lang="en-GB" sz="3600" dirty="0">
                <a:effectLst/>
                <a:latin typeface="Arial" panose="020B0604020202020204" pitchFamily="34" charset="0"/>
                <a:ea typeface="SimSun" panose="02010600030101010101" pitchFamily="2" charset="-122"/>
              </a:rPr>
              <a:t>Aspects of Contemporary Literature</a:t>
            </a:r>
            <a:br>
              <a:rPr lang="en-GB" sz="3600" dirty="0">
                <a:effectLst/>
                <a:latin typeface="Arial" panose="020B0604020202020204" pitchFamily="34" charset="0"/>
                <a:ea typeface="SimSun" panose="02010600030101010101" pitchFamily="2" charset="-122"/>
              </a:rPr>
            </a:br>
            <a:br>
              <a:rPr lang="en-GB" sz="3600" dirty="0">
                <a:effectLst/>
                <a:latin typeface="Arial" panose="020B0604020202020204" pitchFamily="34" charset="0"/>
                <a:ea typeface="SimSun" panose="02010600030101010101" pitchFamily="2" charset="-122"/>
              </a:rPr>
            </a:br>
            <a:r>
              <a:rPr lang="en-GB" sz="3600" dirty="0">
                <a:effectLst/>
                <a:latin typeface="Arial" panose="020B0604020202020204" pitchFamily="34" charset="0"/>
                <a:ea typeface="SimSun" panose="02010600030101010101" pitchFamily="2" charset="-122"/>
              </a:rPr>
              <a:t>(</a:t>
            </a:r>
            <a:r>
              <a:rPr lang="en-GB" sz="3600" dirty="0"/>
              <a:t>HPEN5013)</a:t>
            </a:r>
            <a:endParaRPr lang="en-GB" sz="9600" dirty="0"/>
          </a:p>
        </p:txBody>
      </p:sp>
      <p:sp>
        <p:nvSpPr>
          <p:cNvPr id="3" name="Subtitle 2">
            <a:extLst>
              <a:ext uri="{FF2B5EF4-FFF2-40B4-BE49-F238E27FC236}">
                <a16:creationId xmlns:a16="http://schemas.microsoft.com/office/drawing/2014/main" id="{DD0D8DA0-EC8F-FC86-BAE8-66BE3E6C5680}"/>
              </a:ext>
            </a:extLst>
          </p:cNvPr>
          <p:cNvSpPr>
            <a:spLocks noGrp="1"/>
          </p:cNvSpPr>
          <p:nvPr>
            <p:ph type="subTitle" idx="1"/>
          </p:nvPr>
        </p:nvSpPr>
        <p:spPr>
          <a:xfrm>
            <a:off x="4739751" y="4283239"/>
            <a:ext cx="6479629" cy="1475177"/>
          </a:xfrm>
        </p:spPr>
        <p:txBody>
          <a:bodyPr>
            <a:normAutofit/>
          </a:bodyPr>
          <a:lstStyle/>
          <a:p>
            <a:r>
              <a:rPr lang="en-GB" dirty="0"/>
              <a:t>Prof Matthew Jarvis</a:t>
            </a:r>
          </a:p>
          <a:p>
            <a:r>
              <a:rPr lang="en-GB" dirty="0"/>
              <a:t>m.jarvis@uwtsd.ac.uk</a:t>
            </a:r>
          </a:p>
        </p:txBody>
      </p:sp>
      <p:pic>
        <p:nvPicPr>
          <p:cNvPr id="22" name="Picture 3" descr="Row of seated people, some writing notes in book on lap">
            <a:extLst>
              <a:ext uri="{FF2B5EF4-FFF2-40B4-BE49-F238E27FC236}">
                <a16:creationId xmlns:a16="http://schemas.microsoft.com/office/drawing/2014/main" id="{03642715-7BCE-C32C-2B77-660EA7AB704B}"/>
              </a:ext>
            </a:extLst>
          </p:cNvPr>
          <p:cNvPicPr>
            <a:picLocks noChangeAspect="1"/>
          </p:cNvPicPr>
          <p:nvPr/>
        </p:nvPicPr>
        <p:blipFill>
          <a:blip r:embed="rId2">
            <a:extLst>
              <a:ext uri="{28A0092B-C50C-407E-A947-70E740481C1C}">
                <a14:useLocalDpi xmlns:a14="http://schemas.microsoft.com/office/drawing/2010/main" val="0"/>
              </a:ext>
            </a:extLst>
          </a:blip>
          <a:srcRect l="4267" r="4267"/>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9556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4F1FC3E-8100-FEC8-1C81-7E03330CB315}"/>
              </a:ext>
            </a:extLst>
          </p:cNvPr>
          <p:cNvSpPr>
            <a:spLocks noGrp="1"/>
          </p:cNvSpPr>
          <p:nvPr>
            <p:ph type="title"/>
          </p:nvPr>
        </p:nvSpPr>
        <p:spPr>
          <a:xfrm>
            <a:off x="5224243" y="770890"/>
            <a:ext cx="6400999" cy="1268984"/>
          </a:xfrm>
        </p:spPr>
        <p:txBody>
          <a:bodyPr>
            <a:normAutofit/>
          </a:bodyPr>
          <a:lstStyle/>
          <a:p>
            <a:r>
              <a:rPr lang="en-GB" dirty="0"/>
              <a:t>Module Basics (1)</a:t>
            </a:r>
          </a:p>
        </p:txBody>
      </p:sp>
      <p:sp>
        <p:nvSpPr>
          <p:cNvPr id="3" name="Content Placeholder 2">
            <a:extLst>
              <a:ext uri="{FF2B5EF4-FFF2-40B4-BE49-F238E27FC236}">
                <a16:creationId xmlns:a16="http://schemas.microsoft.com/office/drawing/2014/main" id="{5638C808-6C8E-18E5-7015-FC6EFBDBC859}"/>
              </a:ext>
            </a:extLst>
          </p:cNvPr>
          <p:cNvSpPr>
            <a:spLocks noGrp="1"/>
          </p:cNvSpPr>
          <p:nvPr>
            <p:ph idx="1"/>
          </p:nvPr>
        </p:nvSpPr>
        <p:spPr>
          <a:xfrm>
            <a:off x="5224243" y="2160016"/>
            <a:ext cx="6400999" cy="3601212"/>
          </a:xfrm>
        </p:spPr>
        <p:txBody>
          <a:bodyPr>
            <a:normAutofit/>
          </a:bodyPr>
          <a:lstStyle/>
          <a:p>
            <a:r>
              <a:rPr lang="en-GB" dirty="0"/>
              <a:t>12 weeks of teaching</a:t>
            </a:r>
          </a:p>
          <a:p>
            <a:r>
              <a:rPr lang="en-GB" dirty="0"/>
              <a:t>4 texts</a:t>
            </a:r>
          </a:p>
          <a:p>
            <a:r>
              <a:rPr lang="en-GB" dirty="0"/>
              <a:t>2 seminars per book – plus:</a:t>
            </a:r>
          </a:p>
          <a:p>
            <a:pPr lvl="1"/>
            <a:r>
              <a:rPr lang="en-GB" dirty="0"/>
              <a:t>this introductory session;</a:t>
            </a:r>
          </a:p>
          <a:p>
            <a:pPr lvl="1"/>
            <a:r>
              <a:rPr lang="en-GB" dirty="0"/>
              <a:t>a mid-term seminar on writing reviews;</a:t>
            </a:r>
          </a:p>
          <a:p>
            <a:pPr lvl="1"/>
            <a:r>
              <a:rPr lang="en-GB" dirty="0"/>
              <a:t>a mid-term seminar on postmodernism;</a:t>
            </a:r>
          </a:p>
          <a:p>
            <a:pPr lvl="1"/>
            <a:r>
              <a:rPr lang="en-GB" dirty="0"/>
              <a:t>a seminar late in the term concentrating on assessment issues.</a:t>
            </a:r>
          </a:p>
        </p:txBody>
      </p:sp>
      <p:pic>
        <p:nvPicPr>
          <p:cNvPr id="5" name="Picture 4" descr="Open book with a blurred background">
            <a:extLst>
              <a:ext uri="{FF2B5EF4-FFF2-40B4-BE49-F238E27FC236}">
                <a16:creationId xmlns:a16="http://schemas.microsoft.com/office/drawing/2014/main" id="{E1DD8192-5C6B-3305-1015-8013DC2FF934}"/>
              </a:ext>
            </a:extLst>
          </p:cNvPr>
          <p:cNvPicPr>
            <a:picLocks noChangeAspect="1"/>
          </p:cNvPicPr>
          <p:nvPr/>
        </p:nvPicPr>
        <p:blipFill rotWithShape="1">
          <a:blip r:embed="rId2"/>
          <a:srcRect l="35730" r="9941" b="-1"/>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75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4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7E22E-CD52-3DC1-31AB-5AEC133CF454}"/>
              </a:ext>
            </a:extLst>
          </p:cNvPr>
          <p:cNvSpPr>
            <a:spLocks noGrp="1"/>
          </p:cNvSpPr>
          <p:nvPr>
            <p:ph type="title"/>
          </p:nvPr>
        </p:nvSpPr>
        <p:spPr>
          <a:xfrm>
            <a:off x="565150" y="770890"/>
            <a:ext cx="5018677" cy="1268984"/>
          </a:xfrm>
        </p:spPr>
        <p:txBody>
          <a:bodyPr>
            <a:normAutofit/>
          </a:bodyPr>
          <a:lstStyle/>
          <a:p>
            <a:r>
              <a:rPr lang="en-GB" dirty="0"/>
              <a:t>Module Basics (2)</a:t>
            </a:r>
          </a:p>
        </p:txBody>
      </p:sp>
      <p:sp>
        <p:nvSpPr>
          <p:cNvPr id="3" name="Content Placeholder 2">
            <a:extLst>
              <a:ext uri="{FF2B5EF4-FFF2-40B4-BE49-F238E27FC236}">
                <a16:creationId xmlns:a16="http://schemas.microsoft.com/office/drawing/2014/main" id="{C7737519-042E-919B-9EDB-14094643E3AE}"/>
              </a:ext>
            </a:extLst>
          </p:cNvPr>
          <p:cNvSpPr>
            <a:spLocks noGrp="1"/>
          </p:cNvSpPr>
          <p:nvPr>
            <p:ph idx="1"/>
          </p:nvPr>
        </p:nvSpPr>
        <p:spPr>
          <a:xfrm>
            <a:off x="565150" y="2160016"/>
            <a:ext cx="5018677" cy="3601212"/>
          </a:xfrm>
        </p:spPr>
        <p:txBody>
          <a:bodyPr>
            <a:normAutofit/>
          </a:bodyPr>
          <a:lstStyle/>
          <a:p>
            <a:r>
              <a:rPr lang="en-GB" dirty="0"/>
              <a:t>Bring the relevant text to each class…please!</a:t>
            </a:r>
          </a:p>
          <a:p>
            <a:r>
              <a:rPr lang="en-GB" dirty="0"/>
              <a:t>Seminar preparation: give yourselves enough time…</a:t>
            </a:r>
          </a:p>
          <a:p>
            <a:r>
              <a:rPr lang="en-GB" dirty="0"/>
              <a:t>How long does it take you to read a 200-page novel or a full-length volume of poetry?</a:t>
            </a:r>
          </a:p>
        </p:txBody>
      </p:sp>
      <p:cxnSp>
        <p:nvCxnSpPr>
          <p:cNvPr id="66" name="Straight Connector 51">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1867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67" name="Group 53">
            <a:extLst>
              <a:ext uri="{FF2B5EF4-FFF2-40B4-BE49-F238E27FC236}">
                <a16:creationId xmlns:a16="http://schemas.microsoft.com/office/drawing/2014/main" id="{BFD251E3-961F-2440-B872-1D26671822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55" name="Freeform 21">
              <a:extLst>
                <a:ext uri="{FF2B5EF4-FFF2-40B4-BE49-F238E27FC236}">
                  <a16:creationId xmlns:a16="http://schemas.microsoft.com/office/drawing/2014/main" id="{5558ED88-23E3-3941-8644-676CD732E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22">
              <a:extLst>
                <a:ext uri="{FF2B5EF4-FFF2-40B4-BE49-F238E27FC236}">
                  <a16:creationId xmlns:a16="http://schemas.microsoft.com/office/drawing/2014/main" id="{24B1447F-72DA-384E-9D7D-C33A13EF4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23">
              <a:extLst>
                <a:ext uri="{FF2B5EF4-FFF2-40B4-BE49-F238E27FC236}">
                  <a16:creationId xmlns:a16="http://schemas.microsoft.com/office/drawing/2014/main" id="{86089DDC-F160-E24D-A726-0082953C0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24">
              <a:extLst>
                <a:ext uri="{FF2B5EF4-FFF2-40B4-BE49-F238E27FC236}">
                  <a16:creationId xmlns:a16="http://schemas.microsoft.com/office/drawing/2014/main" id="{1A211FA8-50B3-3C4E-A234-1580EA200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25">
              <a:extLst>
                <a:ext uri="{FF2B5EF4-FFF2-40B4-BE49-F238E27FC236}">
                  <a16:creationId xmlns:a16="http://schemas.microsoft.com/office/drawing/2014/main" id="{6A73788D-F322-0047-BF9E-A8E69D845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26">
              <a:extLst>
                <a:ext uri="{FF2B5EF4-FFF2-40B4-BE49-F238E27FC236}">
                  <a16:creationId xmlns:a16="http://schemas.microsoft.com/office/drawing/2014/main" id="{7E90A8A1-A164-EA41-86BB-166893179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60">
              <a:extLst>
                <a:ext uri="{FF2B5EF4-FFF2-40B4-BE49-F238E27FC236}">
                  <a16:creationId xmlns:a16="http://schemas.microsoft.com/office/drawing/2014/main" id="{6894343D-4C51-384E-BEC6-1517A940C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Paperback and hardbound books in a white bookshelf">
            <a:extLst>
              <a:ext uri="{FF2B5EF4-FFF2-40B4-BE49-F238E27FC236}">
                <a16:creationId xmlns:a16="http://schemas.microsoft.com/office/drawing/2014/main" id="{EE7F31FE-04A0-6A51-2532-D75F659C24F9}"/>
              </a:ext>
            </a:extLst>
          </p:cNvPr>
          <p:cNvPicPr>
            <a:picLocks noChangeAspect="1"/>
          </p:cNvPicPr>
          <p:nvPr/>
        </p:nvPicPr>
        <p:blipFill rotWithShape="1">
          <a:blip r:embed="rId2">
            <a:extLst>
              <a:ext uri="{28A0092B-C50C-407E-A947-70E740481C1C}">
                <a14:useLocalDpi xmlns:a14="http://schemas.microsoft.com/office/drawing/2010/main" val="0"/>
              </a:ext>
            </a:extLst>
          </a:blip>
          <a:srcRect l="8617" r="16635" b="3"/>
          <a:stretch/>
        </p:blipFill>
        <p:spPr>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p:spPr>
      </p:pic>
    </p:spTree>
    <p:extLst>
      <p:ext uri="{BB962C8B-B14F-4D97-AF65-F5344CB8AC3E}">
        <p14:creationId xmlns:p14="http://schemas.microsoft.com/office/powerpoint/2010/main" val="382116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stacked books">
            <a:extLst>
              <a:ext uri="{FF2B5EF4-FFF2-40B4-BE49-F238E27FC236}">
                <a16:creationId xmlns:a16="http://schemas.microsoft.com/office/drawing/2014/main" id="{D1261EF7-BC97-5CAF-82B8-1531164471D8}"/>
              </a:ext>
            </a:extLst>
          </p:cNvPr>
          <p:cNvPicPr>
            <a:picLocks noChangeAspect="1"/>
          </p:cNvPicPr>
          <p:nvPr/>
        </p:nvPicPr>
        <p:blipFill rotWithShape="1">
          <a:blip r:embed="rId2"/>
          <a:srcRect/>
          <a:stretch/>
        </p:blipFill>
        <p:spPr>
          <a:xfrm>
            <a:off x="20" y="1"/>
            <a:ext cx="12191980" cy="6857999"/>
          </a:xfrm>
          <a:prstGeom prst="rect">
            <a:avLst/>
          </a:prstGeom>
        </p:spPr>
      </p:pic>
      <p:sp>
        <p:nvSpPr>
          <p:cNvPr id="38"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28393"/>
            <a:ext cx="6155707" cy="3601213"/>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49CCF794-DC0A-FAC3-4614-8375960D81F2}"/>
              </a:ext>
            </a:extLst>
          </p:cNvPr>
          <p:cNvSpPr>
            <a:spLocks noGrp="1"/>
          </p:cNvSpPr>
          <p:nvPr>
            <p:ph type="title"/>
          </p:nvPr>
        </p:nvSpPr>
        <p:spPr>
          <a:xfrm>
            <a:off x="565150" y="2035840"/>
            <a:ext cx="5022050" cy="1718589"/>
          </a:xfrm>
        </p:spPr>
        <p:txBody>
          <a:bodyPr vert="horz" lIns="91440" tIns="45720" rIns="91440" bIns="45720" rtlCol="0" anchor="t">
            <a:normAutofit/>
          </a:bodyPr>
          <a:lstStyle/>
          <a:p>
            <a:pPr>
              <a:lnSpc>
                <a:spcPct val="90000"/>
              </a:lnSpc>
            </a:pPr>
            <a:r>
              <a:rPr lang="en-US" sz="5400"/>
              <a:t>What are the books?</a:t>
            </a:r>
          </a:p>
        </p:txBody>
      </p:sp>
      <p:grpSp>
        <p:nvGrpSpPr>
          <p:cNvPr id="40" name="Group 39">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1"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31286897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77" name="Group 417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4178" name="Oval 417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7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8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81" name="Oval 418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2" name="Oval 418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3" name="Oval 418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8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86" name="Oval 418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7" name="Oval 418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8" name="Oval 418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89" name="Oval 418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2" name="Oval 419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3" name="Oval 419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4" name="Oval 419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0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0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4203" name="Straight Connector 420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4205" name="Rectangle 420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07" name="Group 4206">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208" name="Oval 4207">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09"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10"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11"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12"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13"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14"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0ECC9B9-3489-7553-4E67-80A1921B65CE}"/>
              </a:ext>
            </a:extLst>
          </p:cNvPr>
          <p:cNvSpPr>
            <a:spLocks noGrp="1"/>
          </p:cNvSpPr>
          <p:nvPr>
            <p:ph type="title"/>
          </p:nvPr>
        </p:nvSpPr>
        <p:spPr>
          <a:xfrm>
            <a:off x="5226273" y="768334"/>
            <a:ext cx="5993659" cy="2866405"/>
          </a:xfrm>
        </p:spPr>
        <p:txBody>
          <a:bodyPr vert="horz" lIns="91440" tIns="45720" rIns="91440" bIns="45720" rtlCol="0" anchor="t">
            <a:normAutofit/>
          </a:bodyPr>
          <a:lstStyle/>
          <a:p>
            <a:pPr>
              <a:lnSpc>
                <a:spcPct val="90000"/>
              </a:lnSpc>
            </a:pPr>
            <a:r>
              <a:rPr lang="en-US" sz="4700" i="1" dirty="0"/>
              <a:t>The Book of Idiots</a:t>
            </a:r>
            <a:r>
              <a:rPr lang="en-US" sz="4700" dirty="0"/>
              <a:t>, by Christopher Meredith</a:t>
            </a:r>
          </a:p>
        </p:txBody>
      </p:sp>
      <p:sp>
        <p:nvSpPr>
          <p:cNvPr id="4" name="Text Placeholder 3">
            <a:extLst>
              <a:ext uri="{FF2B5EF4-FFF2-40B4-BE49-F238E27FC236}">
                <a16:creationId xmlns:a16="http://schemas.microsoft.com/office/drawing/2014/main" id="{E9B62CD9-DEAF-7ABF-7F07-93E802A1C91A}"/>
              </a:ext>
            </a:extLst>
          </p:cNvPr>
          <p:cNvSpPr>
            <a:spLocks noGrp="1"/>
          </p:cNvSpPr>
          <p:nvPr>
            <p:ph type="body" sz="half" idx="2"/>
          </p:nvPr>
        </p:nvSpPr>
        <p:spPr>
          <a:xfrm>
            <a:off x="5226273" y="4283239"/>
            <a:ext cx="5993659" cy="1475177"/>
          </a:xfrm>
        </p:spPr>
        <p:txBody>
          <a:bodyPr vert="horz" lIns="91440" tIns="45720" rIns="91440" bIns="45720" rtlCol="0" anchor="b">
            <a:normAutofit/>
          </a:bodyPr>
          <a:lstStyle/>
          <a:p>
            <a:r>
              <a:rPr lang="en-US" sz="2000" dirty="0"/>
              <a:t>First published in 2012</a:t>
            </a:r>
          </a:p>
        </p:txBody>
      </p:sp>
      <p:pic>
        <p:nvPicPr>
          <p:cNvPr id="4098" name="Picture 2">
            <a:extLst>
              <a:ext uri="{FF2B5EF4-FFF2-40B4-BE49-F238E27FC236}">
                <a16:creationId xmlns:a16="http://schemas.microsoft.com/office/drawing/2014/main" id="{C8B07E48-45D2-34D4-EE27-EA64DA5E0E8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379"/>
          <a:stretch/>
        </p:blipFill>
        <p:spPr bwMode="auto">
          <a:xfrm>
            <a:off x="986882" y="681645"/>
            <a:ext cx="3338468" cy="5486059"/>
          </a:xfrm>
          <a:prstGeom prst="rect">
            <a:avLst/>
          </a:prstGeom>
          <a:noFill/>
          <a:extLst>
            <a:ext uri="{909E8E84-426E-40DD-AFC4-6F175D3DCCD1}">
              <a14:hiddenFill xmlns:a14="http://schemas.microsoft.com/office/drawing/2010/main">
                <a:solidFill>
                  <a:srgbClr val="FFFFFF"/>
                </a:solidFill>
              </a14:hiddenFill>
            </a:ext>
          </a:extLst>
        </p:spPr>
      </p:pic>
      <p:cxnSp>
        <p:nvCxnSpPr>
          <p:cNvPr id="4216" name="Straight Connector 4215">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39925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494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61" name="Group 1060">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62" name="Oval 1061">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5" name="Oval 1064">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6" name="Oval 1065">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7" name="Oval 1066">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0" name="Oval 1069">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1" name="Oval 1070">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2" name="Oval 1071">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3" name="Oval 1072">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6" name="Oval 1075">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Oval 1076">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8" name="Oval 1077">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087" name="Straight Connector 1086">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089" name="Rectangle 108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91" name="Group 109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092" name="Oval 109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16CC032-D5E9-06D3-B51E-1CC7EB291A9C}"/>
              </a:ext>
            </a:extLst>
          </p:cNvPr>
          <p:cNvSpPr>
            <a:spLocks noGrp="1"/>
          </p:cNvSpPr>
          <p:nvPr>
            <p:ph type="title"/>
          </p:nvPr>
        </p:nvSpPr>
        <p:spPr>
          <a:xfrm>
            <a:off x="5226273" y="768334"/>
            <a:ext cx="5993659" cy="2866405"/>
          </a:xfrm>
        </p:spPr>
        <p:txBody>
          <a:bodyPr vert="horz" lIns="91440" tIns="45720" rIns="91440" bIns="45720" rtlCol="0" anchor="t">
            <a:normAutofit/>
          </a:bodyPr>
          <a:lstStyle/>
          <a:p>
            <a:r>
              <a:rPr lang="en-US" sz="6000" i="1" dirty="0"/>
              <a:t>Pigeon</a:t>
            </a:r>
            <a:r>
              <a:rPr lang="en-US" sz="6000" dirty="0"/>
              <a:t>, by Alys Conran</a:t>
            </a:r>
          </a:p>
        </p:txBody>
      </p:sp>
      <p:sp>
        <p:nvSpPr>
          <p:cNvPr id="4" name="Text Placeholder 3">
            <a:extLst>
              <a:ext uri="{FF2B5EF4-FFF2-40B4-BE49-F238E27FC236}">
                <a16:creationId xmlns:a16="http://schemas.microsoft.com/office/drawing/2014/main" id="{8C4216D0-B74C-7FDE-6E49-BAE40B454599}"/>
              </a:ext>
            </a:extLst>
          </p:cNvPr>
          <p:cNvSpPr>
            <a:spLocks noGrp="1"/>
          </p:cNvSpPr>
          <p:nvPr>
            <p:ph type="body" sz="half" idx="2"/>
          </p:nvPr>
        </p:nvSpPr>
        <p:spPr>
          <a:xfrm>
            <a:off x="5226273" y="4283239"/>
            <a:ext cx="5993659" cy="1475177"/>
          </a:xfrm>
        </p:spPr>
        <p:txBody>
          <a:bodyPr vert="horz" lIns="91440" tIns="45720" rIns="91440" bIns="45720" rtlCol="0" anchor="b">
            <a:normAutofit/>
          </a:bodyPr>
          <a:lstStyle/>
          <a:p>
            <a:r>
              <a:rPr lang="en-US" sz="2000" dirty="0"/>
              <a:t>First published in 2016</a:t>
            </a:r>
          </a:p>
        </p:txBody>
      </p:sp>
      <p:pic>
        <p:nvPicPr>
          <p:cNvPr id="1026" name="Picture 2" descr="Pigeon by [Alys Conran]">
            <a:extLst>
              <a:ext uri="{FF2B5EF4-FFF2-40B4-BE49-F238E27FC236}">
                <a16:creationId xmlns:a16="http://schemas.microsoft.com/office/drawing/2014/main" id="{AB6580E6-7D86-240B-D7F0-84862A932A7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 b="8335"/>
          <a:stretch/>
        </p:blipFill>
        <p:spPr bwMode="auto">
          <a:xfrm>
            <a:off x="793297" y="681645"/>
            <a:ext cx="3725637" cy="5486059"/>
          </a:xfrm>
          <a:prstGeom prst="rect">
            <a:avLst/>
          </a:prstGeom>
          <a:noFill/>
          <a:extLst>
            <a:ext uri="{909E8E84-426E-40DD-AFC4-6F175D3DCCD1}">
              <a14:hiddenFill xmlns:a14="http://schemas.microsoft.com/office/drawing/2010/main">
                <a:solidFill>
                  <a:srgbClr val="FFFFFF"/>
                </a:solidFill>
              </a14:hiddenFill>
            </a:ext>
          </a:extLst>
        </p:spPr>
      </p:pic>
      <p:cxnSp>
        <p:nvCxnSpPr>
          <p:cNvPr id="1100" name="Straight Connector 109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39925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524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85" name="Group 2084">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2086" name="Oval 2085">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7"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8"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9" name="Oval 2088">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Oval 2089">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1" name="Oval 2090">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93"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94" name="Oval 2093">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5" name="Oval 2094">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6" name="Oval 2095">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7" name="Oval 2096">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99"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0" name="Oval 2099">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1" name="Oval 2100">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2" name="Oval 2101">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3"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4"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5"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6"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7"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8"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09"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111" name="Straight Connector 2110">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2113" name="Rectangle 211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280F4-3B41-78EB-06C4-C42EE4571F4E}"/>
              </a:ext>
            </a:extLst>
          </p:cNvPr>
          <p:cNvSpPr>
            <a:spLocks noGrp="1"/>
          </p:cNvSpPr>
          <p:nvPr>
            <p:ph type="title"/>
          </p:nvPr>
        </p:nvSpPr>
        <p:spPr>
          <a:xfrm>
            <a:off x="565150" y="768334"/>
            <a:ext cx="6404372" cy="2866405"/>
          </a:xfrm>
        </p:spPr>
        <p:txBody>
          <a:bodyPr vert="horz" lIns="91440" tIns="45720" rIns="91440" bIns="45720" rtlCol="0" anchor="t">
            <a:normAutofit/>
          </a:bodyPr>
          <a:lstStyle/>
          <a:p>
            <a:r>
              <a:rPr lang="en-US" sz="6000" i="1" dirty="0"/>
              <a:t>A Revolutionary Calendar</a:t>
            </a:r>
            <a:r>
              <a:rPr lang="en-US" sz="6000" dirty="0"/>
              <a:t>, by Zoë Skoulding</a:t>
            </a:r>
          </a:p>
        </p:txBody>
      </p:sp>
      <p:sp>
        <p:nvSpPr>
          <p:cNvPr id="4" name="Text Placeholder 3">
            <a:extLst>
              <a:ext uri="{FF2B5EF4-FFF2-40B4-BE49-F238E27FC236}">
                <a16:creationId xmlns:a16="http://schemas.microsoft.com/office/drawing/2014/main" id="{A0632BA0-50EF-0C00-DB25-81F2DA1E97D6}"/>
              </a:ext>
            </a:extLst>
          </p:cNvPr>
          <p:cNvSpPr>
            <a:spLocks noGrp="1"/>
          </p:cNvSpPr>
          <p:nvPr>
            <p:ph type="body" sz="half" idx="2"/>
          </p:nvPr>
        </p:nvSpPr>
        <p:spPr>
          <a:xfrm>
            <a:off x="565150" y="4283239"/>
            <a:ext cx="6404372" cy="1475177"/>
          </a:xfrm>
        </p:spPr>
        <p:txBody>
          <a:bodyPr vert="horz" lIns="91440" tIns="45720" rIns="91440" bIns="45720" rtlCol="0" anchor="b">
            <a:normAutofit/>
          </a:bodyPr>
          <a:lstStyle/>
          <a:p>
            <a:r>
              <a:rPr lang="en-US" sz="2000" dirty="0"/>
              <a:t>First published in 2020</a:t>
            </a:r>
          </a:p>
        </p:txBody>
      </p:sp>
      <p:cxnSp>
        <p:nvCxnSpPr>
          <p:cNvPr id="2115" name="Straight Connector 2114">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a:extLst>
              <a:ext uri="{FF2B5EF4-FFF2-40B4-BE49-F238E27FC236}">
                <a16:creationId xmlns:a16="http://schemas.microsoft.com/office/drawing/2014/main" id="{6326E84D-A88E-3DFE-D119-F4A714025D5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10" r="-1" b="-1"/>
          <a:stretch/>
        </p:blipFill>
        <p:spPr bwMode="auto">
          <a:xfrm>
            <a:off x="7673058" y="681645"/>
            <a:ext cx="3725651" cy="5486059"/>
          </a:xfrm>
          <a:prstGeom prst="rect">
            <a:avLst/>
          </a:prstGeom>
          <a:noFill/>
          <a:extLst>
            <a:ext uri="{909E8E84-426E-40DD-AFC4-6F175D3DCCD1}">
              <a14:hiddenFill xmlns:a14="http://schemas.microsoft.com/office/drawing/2010/main">
                <a:solidFill>
                  <a:srgbClr val="FFFFFF"/>
                </a:solidFill>
              </a14:hiddenFill>
            </a:ext>
          </a:extLst>
        </p:spPr>
      </p:pic>
      <p:grpSp>
        <p:nvGrpSpPr>
          <p:cNvPr id="2117" name="Group 2116">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118"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19"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20"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21"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87276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09" name="Group 310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3110" name="Oval 310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13" name="Oval 31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4" name="Oval 31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5" name="Oval 31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18" name="Oval 31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19" name="Oval 31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0" name="Oval 31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1" name="Oval 31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4" name="Oval 31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5" name="Oval 31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6" name="Oval 31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135" name="Straight Connector 31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137" name="Rectangle 31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8D6F1-B970-D8B0-7BA3-C583F60A4E76}"/>
              </a:ext>
            </a:extLst>
          </p:cNvPr>
          <p:cNvSpPr>
            <a:spLocks noGrp="1"/>
          </p:cNvSpPr>
          <p:nvPr>
            <p:ph type="title"/>
          </p:nvPr>
        </p:nvSpPr>
        <p:spPr>
          <a:xfrm>
            <a:off x="565150" y="768334"/>
            <a:ext cx="4134537" cy="2866405"/>
          </a:xfrm>
        </p:spPr>
        <p:txBody>
          <a:bodyPr vert="horz" lIns="91440" tIns="45720" rIns="91440" bIns="45720" rtlCol="0" anchor="t">
            <a:normAutofit/>
          </a:bodyPr>
          <a:lstStyle/>
          <a:p>
            <a:pPr>
              <a:lnSpc>
                <a:spcPct val="90000"/>
              </a:lnSpc>
            </a:pPr>
            <a:r>
              <a:rPr lang="en-US" sz="4600" i="1" dirty="0"/>
              <a:t>My Body Can House Two Hearts</a:t>
            </a:r>
            <a:r>
              <a:rPr lang="en-US" sz="4600" dirty="0"/>
              <a:t>, by Hanan Issa</a:t>
            </a:r>
          </a:p>
        </p:txBody>
      </p:sp>
      <p:sp>
        <p:nvSpPr>
          <p:cNvPr id="4" name="Text Placeholder 3">
            <a:extLst>
              <a:ext uri="{FF2B5EF4-FFF2-40B4-BE49-F238E27FC236}">
                <a16:creationId xmlns:a16="http://schemas.microsoft.com/office/drawing/2014/main" id="{EA928E93-B23D-CB2E-A152-8F5E142D75CA}"/>
              </a:ext>
            </a:extLst>
          </p:cNvPr>
          <p:cNvSpPr>
            <a:spLocks noGrp="1"/>
          </p:cNvSpPr>
          <p:nvPr>
            <p:ph type="body" sz="half" idx="2"/>
          </p:nvPr>
        </p:nvSpPr>
        <p:spPr>
          <a:xfrm>
            <a:off x="565150" y="4283239"/>
            <a:ext cx="4134537" cy="1475177"/>
          </a:xfrm>
        </p:spPr>
        <p:txBody>
          <a:bodyPr vert="horz" lIns="91440" tIns="45720" rIns="91440" bIns="45720" rtlCol="0" anchor="b">
            <a:normAutofit/>
          </a:bodyPr>
          <a:lstStyle/>
          <a:p>
            <a:r>
              <a:rPr lang="en-US" sz="2000"/>
              <a:t>First published in 2019</a:t>
            </a:r>
          </a:p>
        </p:txBody>
      </p:sp>
      <p:grpSp>
        <p:nvGrpSpPr>
          <p:cNvPr id="3139" name="Group 3138">
            <a:extLst>
              <a:ext uri="{FF2B5EF4-FFF2-40B4-BE49-F238E27FC236}">
                <a16:creationId xmlns:a16="http://schemas.microsoft.com/office/drawing/2014/main" id="{665B630C-8A26-BF40-AD00-AAAB3F8DF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140" name="Freeform 85">
              <a:extLst>
                <a:ext uri="{FF2B5EF4-FFF2-40B4-BE49-F238E27FC236}">
                  <a16:creationId xmlns:a16="http://schemas.microsoft.com/office/drawing/2014/main" id="{47332152-49D9-5F42-9522-9424EDC70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41" name="Freeform 87">
              <a:extLst>
                <a:ext uri="{FF2B5EF4-FFF2-40B4-BE49-F238E27FC236}">
                  <a16:creationId xmlns:a16="http://schemas.microsoft.com/office/drawing/2014/main" id="{60C97C94-6942-C048-8F6F-55E05CBA1A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42" name="Freeform 89">
              <a:extLst>
                <a:ext uri="{FF2B5EF4-FFF2-40B4-BE49-F238E27FC236}">
                  <a16:creationId xmlns:a16="http://schemas.microsoft.com/office/drawing/2014/main" id="{BD92967A-BFB2-E441-AC07-5997DDDD5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43" name="Freeform 100">
              <a:extLst>
                <a:ext uri="{FF2B5EF4-FFF2-40B4-BE49-F238E27FC236}">
                  <a16:creationId xmlns:a16="http://schemas.microsoft.com/office/drawing/2014/main" id="{DC25488D-5181-EC40-A6AC-862FC3787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145" name="Straight Connector 3144">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7"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20A23101-87DE-9B18-154F-67FBB447C45B}"/>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t="1591" r="-3" b="1588"/>
          <a:stretch/>
        </p:blipFill>
        <p:spPr bwMode="auto">
          <a:xfrm>
            <a:off x="6538158" y="681645"/>
            <a:ext cx="3725629"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331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4"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5224243" y="770890"/>
            <a:ext cx="6400999" cy="1268984"/>
          </a:xfrm>
        </p:spPr>
        <p:txBody>
          <a:bodyPr>
            <a:normAutofit/>
          </a:bodyPr>
          <a:lstStyle/>
          <a:p>
            <a:r>
              <a:rPr lang="en-GB" dirty="0"/>
              <a:t>Assessment (1)</a:t>
            </a:r>
          </a:p>
        </p:txBody>
      </p:sp>
      <p:sp>
        <p:nvSpPr>
          <p:cNvPr id="3" name="Content Placeholder 2"/>
          <p:cNvSpPr>
            <a:spLocks noGrp="1"/>
          </p:cNvSpPr>
          <p:nvPr>
            <p:ph idx="1"/>
          </p:nvPr>
        </p:nvSpPr>
        <p:spPr>
          <a:xfrm>
            <a:off x="5224243" y="2160016"/>
            <a:ext cx="6400999" cy="3601212"/>
          </a:xfrm>
        </p:spPr>
        <p:txBody>
          <a:bodyPr>
            <a:normAutofit/>
          </a:bodyPr>
          <a:lstStyle/>
          <a:p>
            <a:r>
              <a:rPr lang="en-GB" dirty="0"/>
              <a:t>A portfolio of </a:t>
            </a:r>
            <a:r>
              <a:rPr lang="en-GB" b="1" dirty="0"/>
              <a:t>three reviews of roughly equal length</a:t>
            </a:r>
            <a:r>
              <a:rPr lang="en-GB" dirty="0"/>
              <a:t>, totalling 2,500 words.</a:t>
            </a:r>
            <a:endParaRPr lang="en-GB" b="1" dirty="0"/>
          </a:p>
          <a:p>
            <a:pPr lvl="1"/>
            <a:r>
              <a:rPr lang="en-GB" dirty="0"/>
              <a:t>Two reviews will be of texts studied in the module;</a:t>
            </a:r>
          </a:p>
          <a:p>
            <a:pPr lvl="1"/>
            <a:r>
              <a:rPr lang="en-GB" dirty="0"/>
              <a:t>One review will be of a contemporary text (poetry, short stories, or a novel) as agreed with the module tutor.</a:t>
            </a:r>
          </a:p>
        </p:txBody>
      </p:sp>
      <p:pic>
        <p:nvPicPr>
          <p:cNvPr id="27" name="Picture 26" descr="Multi-coloured paper-craft art">
            <a:extLst>
              <a:ext uri="{FF2B5EF4-FFF2-40B4-BE49-F238E27FC236}">
                <a16:creationId xmlns:a16="http://schemas.microsoft.com/office/drawing/2014/main" id="{B8B62789-657D-BB29-12C8-BB40283B14FD}"/>
              </a:ext>
            </a:extLst>
          </p:cNvPr>
          <p:cNvPicPr>
            <a:picLocks noChangeAspect="1"/>
          </p:cNvPicPr>
          <p:nvPr/>
        </p:nvPicPr>
        <p:blipFill rotWithShape="1">
          <a:blip r:embed="rId2"/>
          <a:srcRect l="28453" r="26216" b="-2"/>
          <a:stretch/>
        </p:blipFill>
        <p:spPr>
          <a:xfrm>
            <a:off x="20" y="1"/>
            <a:ext cx="4657325" cy="6857999"/>
          </a:xfrm>
          <a:prstGeom prst="rect">
            <a:avLst/>
          </a:prstGeom>
        </p:spPr>
      </p:pic>
      <p:cxnSp>
        <p:nvCxnSpPr>
          <p:cNvPr id="39" name="Straight Connector 38">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963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5150" y="770890"/>
            <a:ext cx="9198761" cy="1268984"/>
          </a:xfrm>
        </p:spPr>
        <p:txBody>
          <a:bodyPr>
            <a:normAutofit/>
          </a:bodyPr>
          <a:lstStyle/>
          <a:p>
            <a:r>
              <a:rPr lang="en-GB" dirty="0"/>
              <a:t>Assessment (2)</a:t>
            </a:r>
          </a:p>
        </p:txBody>
      </p:sp>
      <p:sp>
        <p:nvSpPr>
          <p:cNvPr id="3" name="Content Placeholder 2"/>
          <p:cNvSpPr>
            <a:spLocks noGrp="1"/>
          </p:cNvSpPr>
          <p:nvPr>
            <p:ph idx="1"/>
          </p:nvPr>
        </p:nvSpPr>
        <p:spPr>
          <a:xfrm>
            <a:off x="565150" y="2160016"/>
            <a:ext cx="9198761" cy="3601212"/>
          </a:xfrm>
        </p:spPr>
        <p:txBody>
          <a:bodyPr>
            <a:normAutofit/>
          </a:bodyPr>
          <a:lstStyle/>
          <a:p>
            <a:r>
              <a:rPr lang="en-GB" b="1"/>
              <a:t>One essay of 2,500 </a:t>
            </a:r>
            <a:r>
              <a:rPr lang="en-GB"/>
              <a:t>words OR </a:t>
            </a:r>
            <a:r>
              <a:rPr lang="en-GB" b="1"/>
              <a:t>a piece of creative work plus a short, explanatory critical commentary </a:t>
            </a:r>
            <a:r>
              <a:rPr lang="en-GB"/>
              <a:t>as follows:</a:t>
            </a:r>
            <a:endParaRPr lang="en-GB" b="1"/>
          </a:p>
          <a:p>
            <a:pPr lvl="1"/>
            <a:r>
              <a:rPr lang="en-GB"/>
              <a:t>2,000 words of creative prose plus 500 words of critical commentary</a:t>
            </a:r>
          </a:p>
          <a:p>
            <a:pPr lvl="1"/>
            <a:r>
              <a:rPr lang="en-GB"/>
              <a:t> 80-120 lines of poetry plus 500 words of critical commentary</a:t>
            </a:r>
          </a:p>
          <a:p>
            <a:r>
              <a:rPr lang="en-GB"/>
              <a:t>The topic will be agreed individually between each student and the module tutor. It must relate in some way to the texts studied and/or issues raised.</a:t>
            </a:r>
            <a:endParaRPr lang="en-GB" dirty="0"/>
          </a:p>
        </p:txBody>
      </p:sp>
      <p:cxnSp>
        <p:nvCxnSpPr>
          <p:cNvPr id="10" name="Straight Connector 9">
            <a:extLst>
              <a:ext uri="{FF2B5EF4-FFF2-40B4-BE49-F238E27FC236}">
                <a16:creationId xmlns:a16="http://schemas.microsoft.com/office/drawing/2014/main" id="{BA7C2670-8081-9C42-82A1-23BBFAEAA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20" name="Group 11">
            <a:extLst>
              <a:ext uri="{FF2B5EF4-FFF2-40B4-BE49-F238E27FC236}">
                <a16:creationId xmlns:a16="http://schemas.microsoft.com/office/drawing/2014/main" id="{75BEF7CB-BB00-3345-8542-8F0FAFE1C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21" name="Oval 12">
              <a:extLst>
                <a:ext uri="{FF2B5EF4-FFF2-40B4-BE49-F238E27FC236}">
                  <a16:creationId xmlns:a16="http://schemas.microsoft.com/office/drawing/2014/main" id="{4E633967-4EB4-9A43-9984-7E0C7DCE8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4">
              <a:extLst>
                <a:ext uri="{FF2B5EF4-FFF2-40B4-BE49-F238E27FC236}">
                  <a16:creationId xmlns:a16="http://schemas.microsoft.com/office/drawing/2014/main" id="{80BB32CE-B79D-9449-AEBB-EC9F56A9A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5">
              <a:extLst>
                <a:ext uri="{FF2B5EF4-FFF2-40B4-BE49-F238E27FC236}">
                  <a16:creationId xmlns:a16="http://schemas.microsoft.com/office/drawing/2014/main" id="{AFE8EC8C-9217-6E47-ACFA-7B2148F1B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6">
              <a:extLst>
                <a:ext uri="{FF2B5EF4-FFF2-40B4-BE49-F238E27FC236}">
                  <a16:creationId xmlns:a16="http://schemas.microsoft.com/office/drawing/2014/main" id="{8BEA612E-5CC4-DA4D-8A68-059864439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7">
              <a:extLst>
                <a:ext uri="{FF2B5EF4-FFF2-40B4-BE49-F238E27FC236}">
                  <a16:creationId xmlns:a16="http://schemas.microsoft.com/office/drawing/2014/main" id="{59DC8CDB-7B92-E848-AA26-43105184E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8">
              <a:extLst>
                <a:ext uri="{FF2B5EF4-FFF2-40B4-BE49-F238E27FC236}">
                  <a16:creationId xmlns:a16="http://schemas.microsoft.com/office/drawing/2014/main" id="{876EC8B8-C9EB-A84A-858B-ADF81A5B76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9">
              <a:extLst>
                <a:ext uri="{FF2B5EF4-FFF2-40B4-BE49-F238E27FC236}">
                  <a16:creationId xmlns:a16="http://schemas.microsoft.com/office/drawing/2014/main" id="{078C5DEE-08C1-D546-BF9B-933B8419E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94589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1"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A9C1F81-7542-F988-A3CD-154F7FD10931}"/>
              </a:ext>
            </a:extLst>
          </p:cNvPr>
          <p:cNvSpPr>
            <a:spLocks noGrp="1"/>
          </p:cNvSpPr>
          <p:nvPr>
            <p:ph type="title"/>
          </p:nvPr>
        </p:nvSpPr>
        <p:spPr>
          <a:xfrm>
            <a:off x="5224243" y="770890"/>
            <a:ext cx="6400999" cy="1268984"/>
          </a:xfrm>
        </p:spPr>
        <p:txBody>
          <a:bodyPr>
            <a:normAutofit/>
          </a:bodyPr>
          <a:lstStyle/>
          <a:p>
            <a:r>
              <a:rPr lang="en-GB" dirty="0"/>
              <a:t>Deadline</a:t>
            </a:r>
          </a:p>
        </p:txBody>
      </p:sp>
      <p:sp>
        <p:nvSpPr>
          <p:cNvPr id="3" name="Content Placeholder 2">
            <a:extLst>
              <a:ext uri="{FF2B5EF4-FFF2-40B4-BE49-F238E27FC236}">
                <a16:creationId xmlns:a16="http://schemas.microsoft.com/office/drawing/2014/main" id="{4ADEDA3C-8533-506E-4C93-1EC829DACAD0}"/>
              </a:ext>
            </a:extLst>
          </p:cNvPr>
          <p:cNvSpPr>
            <a:spLocks noGrp="1"/>
          </p:cNvSpPr>
          <p:nvPr>
            <p:ph idx="1"/>
          </p:nvPr>
        </p:nvSpPr>
        <p:spPr>
          <a:xfrm>
            <a:off x="5224243" y="2160016"/>
            <a:ext cx="6400999" cy="3601212"/>
          </a:xfrm>
        </p:spPr>
        <p:txBody>
          <a:bodyPr>
            <a:normAutofit/>
          </a:bodyPr>
          <a:lstStyle/>
          <a:p>
            <a:r>
              <a:rPr lang="en-GB" dirty="0"/>
              <a:t>I don’t ever like to disrupt teaching with in-term assessment points, so…</a:t>
            </a:r>
          </a:p>
          <a:p>
            <a:r>
              <a:rPr lang="en-GB" dirty="0"/>
              <a:t>Both assessments are due in at the same point, after the end of teaching: </a:t>
            </a:r>
          </a:p>
          <a:p>
            <a:r>
              <a:rPr lang="en-GB" b="1" dirty="0"/>
              <a:t>18 December 2022</a:t>
            </a:r>
          </a:p>
        </p:txBody>
      </p:sp>
      <p:pic>
        <p:nvPicPr>
          <p:cNvPr id="25" name="Picture 4" descr="Coloured pins pinned on a calendar">
            <a:extLst>
              <a:ext uri="{FF2B5EF4-FFF2-40B4-BE49-F238E27FC236}">
                <a16:creationId xmlns:a16="http://schemas.microsoft.com/office/drawing/2014/main" id="{F27C9917-1891-51FF-BD6F-8DDFE44DA5FD}"/>
              </a:ext>
            </a:extLst>
          </p:cNvPr>
          <p:cNvPicPr>
            <a:picLocks noChangeAspect="1"/>
          </p:cNvPicPr>
          <p:nvPr/>
        </p:nvPicPr>
        <p:blipFill rotWithShape="1">
          <a:blip r:embed="rId2"/>
          <a:srcRect l="33565" r="21104" b="-2"/>
          <a:stretch/>
        </p:blipFill>
        <p:spPr>
          <a:xfrm>
            <a:off x="20" y="1"/>
            <a:ext cx="4657325" cy="6857999"/>
          </a:xfrm>
          <a:prstGeom prst="rect">
            <a:avLst/>
          </a:prstGeom>
        </p:spPr>
      </p:pic>
      <p:cxnSp>
        <p:nvCxnSpPr>
          <p:cNvPr id="26"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46926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5150" y="2485898"/>
            <a:ext cx="3608387" cy="3395472"/>
          </a:xfrm>
        </p:spPr>
        <p:txBody>
          <a:bodyPr anchor="b">
            <a:normAutofit/>
          </a:bodyPr>
          <a:lstStyle/>
          <a:p>
            <a:r>
              <a:rPr lang="en-GB" dirty="0"/>
              <a:t>Staying in Contact</a:t>
            </a:r>
          </a:p>
        </p:txBody>
      </p:sp>
      <p:grpSp>
        <p:nvGrpSpPr>
          <p:cNvPr id="20" name="Group 10">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2"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5" name="Straight Connector 16">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28" name="Content Placeholder 2">
            <a:extLst>
              <a:ext uri="{FF2B5EF4-FFF2-40B4-BE49-F238E27FC236}">
                <a16:creationId xmlns:a16="http://schemas.microsoft.com/office/drawing/2014/main" id="{7CA253D9-E376-1526-4CF4-0330ED147DB1}"/>
              </a:ext>
            </a:extLst>
          </p:cNvPr>
          <p:cNvGraphicFramePr>
            <a:graphicFrameLocks noGrp="1"/>
          </p:cNvGraphicFramePr>
          <p:nvPr>
            <p:ph idx="1"/>
            <p:extLst>
              <p:ext uri="{D42A27DB-BD31-4B8C-83A1-F6EECF244321}">
                <p14:modId xmlns:p14="http://schemas.microsoft.com/office/powerpoint/2010/main" val="4159949794"/>
              </p:ext>
            </p:extLst>
          </p:nvPr>
        </p:nvGraphicFramePr>
        <p:xfrm>
          <a:off x="5224243" y="685667"/>
          <a:ext cx="6316267" cy="507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67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5" name="Group 54">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6" name="Oval 55">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Oval 58">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Oval 63">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Oval 69">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81" name="Straight Connector 80">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83" name="Rectangle 82">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985CC-18E5-3742-F421-82286BF8EF54}"/>
              </a:ext>
            </a:extLst>
          </p:cNvPr>
          <p:cNvSpPr>
            <a:spLocks noGrp="1"/>
          </p:cNvSpPr>
          <p:nvPr>
            <p:ph type="title"/>
          </p:nvPr>
        </p:nvSpPr>
        <p:spPr>
          <a:xfrm>
            <a:off x="566924" y="4818126"/>
            <a:ext cx="6402597" cy="1063244"/>
          </a:xfrm>
        </p:spPr>
        <p:txBody>
          <a:bodyPr vert="horz" lIns="91440" tIns="45720" rIns="91440" bIns="45720" rtlCol="0" anchor="b">
            <a:normAutofit/>
          </a:bodyPr>
          <a:lstStyle/>
          <a:p>
            <a:r>
              <a:rPr lang="en-US"/>
              <a:t>Any questions?</a:t>
            </a:r>
          </a:p>
        </p:txBody>
      </p:sp>
      <p:grpSp>
        <p:nvGrpSpPr>
          <p:cNvPr id="85" name="Group 84">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86" name="Oval 85">
              <a:extLst>
                <a:ext uri="{FF2B5EF4-FFF2-40B4-BE49-F238E27FC236}">
                  <a16:creationId xmlns:a16="http://schemas.microsoft.com/office/drawing/2014/main" id="{AA637262-7483-9F43-A425-2A50FAE31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5" name="Picture 4" descr="3D black question marks with one yellow question mark">
            <a:extLst>
              <a:ext uri="{FF2B5EF4-FFF2-40B4-BE49-F238E27FC236}">
                <a16:creationId xmlns:a16="http://schemas.microsoft.com/office/drawing/2014/main" id="{614EC507-EF61-E347-3A4E-40274376EFDA}"/>
              </a:ext>
            </a:extLst>
          </p:cNvPr>
          <p:cNvPicPr>
            <a:picLocks noChangeAspect="1"/>
          </p:cNvPicPr>
          <p:nvPr/>
        </p:nvPicPr>
        <p:blipFill rotWithShape="1">
          <a:blip r:embed="rId2"/>
          <a:srcRect t="1407" b="5892"/>
          <a:stretch/>
        </p:blipFill>
        <p:spPr>
          <a:xfrm>
            <a:off x="651537" y="685669"/>
            <a:ext cx="10885572" cy="3683246"/>
          </a:xfrm>
          <a:prstGeom prst="rect">
            <a:avLst/>
          </a:prstGeom>
        </p:spPr>
      </p:pic>
      <p:cxnSp>
        <p:nvCxnSpPr>
          <p:cNvPr id="92" name="Straight Connector 91">
            <a:extLst>
              <a:ext uri="{FF2B5EF4-FFF2-40B4-BE49-F238E27FC236}">
                <a16:creationId xmlns:a16="http://schemas.microsoft.com/office/drawing/2014/main" id="{F1B96028-BC88-E342-92F9-207761463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7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5224243" y="770890"/>
            <a:ext cx="6400999" cy="1268984"/>
          </a:xfrm>
        </p:spPr>
        <p:txBody>
          <a:bodyPr>
            <a:normAutofit/>
          </a:bodyPr>
          <a:lstStyle/>
          <a:p>
            <a:r>
              <a:rPr lang="en-GB" dirty="0"/>
              <a:t>Reading Exercise</a:t>
            </a:r>
          </a:p>
        </p:txBody>
      </p:sp>
      <p:sp>
        <p:nvSpPr>
          <p:cNvPr id="3" name="Content Placeholder 2"/>
          <p:cNvSpPr>
            <a:spLocks noGrp="1"/>
          </p:cNvSpPr>
          <p:nvPr>
            <p:ph idx="1"/>
          </p:nvPr>
        </p:nvSpPr>
        <p:spPr>
          <a:xfrm>
            <a:off x="5224243" y="2160016"/>
            <a:ext cx="6400999" cy="3601212"/>
          </a:xfrm>
        </p:spPr>
        <p:txBody>
          <a:bodyPr>
            <a:normAutofit/>
          </a:bodyPr>
          <a:lstStyle/>
          <a:p>
            <a:r>
              <a:rPr lang="en-GB" dirty="0"/>
              <a:t>On the handout, there are six literary extracts – each from the start of a novel or a poem.</a:t>
            </a:r>
          </a:p>
          <a:p>
            <a:r>
              <a:rPr lang="en-GB" dirty="0"/>
              <a:t>Read the extracts individually, and then we’ll discuss the following question:</a:t>
            </a:r>
          </a:p>
          <a:p>
            <a:r>
              <a:rPr lang="en-GB" b="1" dirty="0"/>
              <a:t>Which of the extracts might you want to define as ‘contemporary writing’– and why?</a:t>
            </a:r>
          </a:p>
        </p:txBody>
      </p:sp>
      <p:pic>
        <p:nvPicPr>
          <p:cNvPr id="5" name="Picture 4" descr="Woman reading book">
            <a:extLst>
              <a:ext uri="{FF2B5EF4-FFF2-40B4-BE49-F238E27FC236}">
                <a16:creationId xmlns:a16="http://schemas.microsoft.com/office/drawing/2014/main" id="{AE19FE0C-431C-37F5-86F8-DA337C0FECEA}"/>
              </a:ext>
            </a:extLst>
          </p:cNvPr>
          <p:cNvPicPr>
            <a:picLocks noChangeAspect="1"/>
          </p:cNvPicPr>
          <p:nvPr/>
        </p:nvPicPr>
        <p:blipFill>
          <a:blip r:embed="rId2">
            <a:extLst>
              <a:ext uri="{28A0092B-C50C-407E-A947-70E740481C1C}">
                <a14:useLocalDpi xmlns:a14="http://schemas.microsoft.com/office/drawing/2010/main" val="0"/>
              </a:ext>
            </a:extLst>
          </a:blip>
          <a:srcRect l="27342" r="27342"/>
          <a:stretch/>
        </p:blipFill>
        <p:spPr>
          <a:xfrm>
            <a:off x="20" y="1"/>
            <a:ext cx="4657325"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991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2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83967" y="770890"/>
            <a:ext cx="6939527" cy="1268984"/>
          </a:xfrm>
        </p:spPr>
        <p:txBody>
          <a:bodyPr>
            <a:normAutofit/>
          </a:bodyPr>
          <a:lstStyle/>
          <a:p>
            <a:r>
              <a:rPr lang="en-GB" sz="3700" dirty="0"/>
              <a:t>So what is contemporary writing…?</a:t>
            </a:r>
          </a:p>
        </p:txBody>
      </p:sp>
      <p:sp>
        <p:nvSpPr>
          <p:cNvPr id="3" name="Content Placeholder 2"/>
          <p:cNvSpPr>
            <a:spLocks noGrp="1"/>
          </p:cNvSpPr>
          <p:nvPr>
            <p:ph idx="1"/>
          </p:nvPr>
        </p:nvSpPr>
        <p:spPr>
          <a:xfrm>
            <a:off x="4683967" y="2160016"/>
            <a:ext cx="6939527" cy="3601212"/>
          </a:xfrm>
        </p:spPr>
        <p:txBody>
          <a:bodyPr>
            <a:normAutofit lnSpcReduction="10000"/>
          </a:bodyPr>
          <a:lstStyle/>
          <a:p>
            <a:pPr marL="676656" indent="-514350">
              <a:lnSpc>
                <a:spcPct val="90000"/>
              </a:lnSpc>
              <a:buFont typeface="+mj-lt"/>
              <a:buAutoNum type="arabicPeriod"/>
            </a:pPr>
            <a:r>
              <a:rPr lang="en-GB" sz="2000" dirty="0"/>
              <a:t>Writing published since 2000, maybe, or 2010?</a:t>
            </a:r>
          </a:p>
          <a:p>
            <a:pPr marL="676656" indent="-514350">
              <a:lnSpc>
                <a:spcPct val="90000"/>
              </a:lnSpc>
              <a:buFont typeface="+mj-lt"/>
              <a:buAutoNum type="arabicPeriod"/>
            </a:pPr>
            <a:r>
              <a:rPr lang="en-GB" sz="2000" dirty="0"/>
              <a:t>Writing that is ‘of its time’?</a:t>
            </a:r>
          </a:p>
          <a:p>
            <a:pPr marL="676656" indent="-514350">
              <a:lnSpc>
                <a:spcPct val="90000"/>
              </a:lnSpc>
              <a:buFont typeface="+mj-lt"/>
              <a:buAutoNum type="arabicPeriod"/>
            </a:pPr>
            <a:r>
              <a:rPr lang="en-GB" sz="2000" dirty="0"/>
              <a:t>Writing that engages with ‘current affairs’ and contemporary issues?</a:t>
            </a:r>
          </a:p>
          <a:p>
            <a:pPr marL="676656" indent="-514350">
              <a:lnSpc>
                <a:spcPct val="90000"/>
              </a:lnSpc>
              <a:buFont typeface="+mj-lt"/>
              <a:buAutoNum type="arabicPeriod"/>
            </a:pPr>
            <a:r>
              <a:rPr lang="en-GB" sz="2000" dirty="0"/>
              <a:t>Writing that complicates our understandings of ‘literature’?</a:t>
            </a:r>
          </a:p>
          <a:p>
            <a:pPr marL="676656" indent="-514350">
              <a:lnSpc>
                <a:spcPct val="90000"/>
              </a:lnSpc>
              <a:buFont typeface="+mj-lt"/>
              <a:buAutoNum type="arabicPeriod"/>
            </a:pPr>
            <a:r>
              <a:rPr lang="en-GB" sz="2000" dirty="0"/>
              <a:t>Writing that makes us question the prevailing values of the present?</a:t>
            </a:r>
          </a:p>
          <a:p>
            <a:pPr marL="676656" indent="-514350">
              <a:lnSpc>
                <a:spcPct val="90000"/>
              </a:lnSpc>
              <a:buFont typeface="+mj-lt"/>
              <a:buAutoNum type="arabicPeriod"/>
            </a:pPr>
            <a:r>
              <a:rPr lang="en-GB" sz="2000" dirty="0"/>
              <a:t>Writing that is easier to read and understand than older kinds of literature?</a:t>
            </a:r>
          </a:p>
          <a:p>
            <a:pPr marL="676656" indent="-514350">
              <a:lnSpc>
                <a:spcPct val="90000"/>
              </a:lnSpc>
              <a:buFont typeface="+mj-lt"/>
              <a:buAutoNum type="arabicPeriod"/>
            </a:pPr>
            <a:r>
              <a:rPr lang="en-GB" sz="2000" dirty="0"/>
              <a:t>Writing that is relevant to my life and interests?</a:t>
            </a:r>
          </a:p>
        </p:txBody>
      </p:sp>
      <p:pic>
        <p:nvPicPr>
          <p:cNvPr id="5" name="Picture 4" descr="Pen placed on top of a signature line">
            <a:extLst>
              <a:ext uri="{FF2B5EF4-FFF2-40B4-BE49-F238E27FC236}">
                <a16:creationId xmlns:a16="http://schemas.microsoft.com/office/drawing/2014/main" id="{50B5C013-BBF1-182C-F0A4-B0DA4660137C}"/>
              </a:ext>
            </a:extLst>
          </p:cNvPr>
          <p:cNvPicPr>
            <a:picLocks noChangeAspect="1"/>
          </p:cNvPicPr>
          <p:nvPr/>
        </p:nvPicPr>
        <p:blipFill rotWithShape="1">
          <a:blip r:embed="rId2"/>
          <a:srcRect l="52282" r="2387" b="-2"/>
          <a:stretch/>
        </p:blipFill>
        <p:spPr>
          <a:xfrm>
            <a:off x="1558428" y="683483"/>
            <a:ext cx="2511501" cy="3698265"/>
          </a:xfrm>
          <a:prstGeom prst="rect">
            <a:avLst/>
          </a:prstGeom>
        </p:spPr>
      </p:pic>
      <p:grpSp>
        <p:nvGrpSpPr>
          <p:cNvPr id="57" name="Group 23">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5"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61" name="Straight Connector 29">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04631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65150" y="2485898"/>
            <a:ext cx="3608387" cy="3395472"/>
          </a:xfrm>
        </p:spPr>
        <p:txBody>
          <a:bodyPr anchor="b">
            <a:normAutofit/>
          </a:bodyPr>
          <a:lstStyle/>
          <a:p>
            <a:r>
              <a:rPr lang="en-GB" dirty="0"/>
              <a:t>Two Follow-On Questions</a:t>
            </a:r>
          </a:p>
        </p:txBody>
      </p:sp>
      <p:grpSp>
        <p:nvGrpSpPr>
          <p:cNvPr id="19" name="Group 10">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23" name="Content Placeholder 2">
            <a:extLst>
              <a:ext uri="{FF2B5EF4-FFF2-40B4-BE49-F238E27FC236}">
                <a16:creationId xmlns:a16="http://schemas.microsoft.com/office/drawing/2014/main" id="{95DE6AE5-1649-2460-4D28-D3C1AE1B7123}"/>
              </a:ext>
            </a:extLst>
          </p:cNvPr>
          <p:cNvGraphicFramePr>
            <a:graphicFrameLocks noGrp="1"/>
          </p:cNvGraphicFramePr>
          <p:nvPr>
            <p:ph idx="1"/>
            <p:extLst>
              <p:ext uri="{D42A27DB-BD31-4B8C-83A1-F6EECF244321}">
                <p14:modId xmlns:p14="http://schemas.microsoft.com/office/powerpoint/2010/main" val="2046684951"/>
              </p:ext>
            </p:extLst>
          </p:nvPr>
        </p:nvGraphicFramePr>
        <p:xfrm>
          <a:off x="5224243" y="685667"/>
          <a:ext cx="6316267" cy="507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2047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Tea">
            <a:extLst>
              <a:ext uri="{FF2B5EF4-FFF2-40B4-BE49-F238E27FC236}">
                <a16:creationId xmlns:a16="http://schemas.microsoft.com/office/drawing/2014/main" id="{75CD73C7-204A-1E8B-6D6A-24AD233C32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1489" y="701928"/>
            <a:ext cx="2191110" cy="2191110"/>
          </a:xfrm>
          <a:prstGeom prst="rect">
            <a:avLst/>
          </a:prstGeom>
        </p:spPr>
      </p:pic>
      <p:grpSp>
        <p:nvGrpSpPr>
          <p:cNvPr id="39" name="Group 38">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0" name="Oval 39">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6E25755-0DAF-529B-6FC3-F853F3A9F561}"/>
              </a:ext>
            </a:extLst>
          </p:cNvPr>
          <p:cNvSpPr>
            <a:spLocks noGrp="1"/>
          </p:cNvSpPr>
          <p:nvPr>
            <p:ph type="title"/>
          </p:nvPr>
        </p:nvSpPr>
        <p:spPr>
          <a:xfrm>
            <a:off x="3407558" y="768334"/>
            <a:ext cx="7287816" cy="2866405"/>
          </a:xfrm>
        </p:spPr>
        <p:txBody>
          <a:bodyPr vert="horz" lIns="91440" tIns="45720" rIns="91440" bIns="45720" rtlCol="0" anchor="t">
            <a:normAutofit/>
          </a:bodyPr>
          <a:lstStyle/>
          <a:p>
            <a:r>
              <a:rPr lang="en-US" sz="7200" dirty="0"/>
              <a:t>Let’s take a break…</a:t>
            </a:r>
          </a:p>
        </p:txBody>
      </p:sp>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05528" y="6087110"/>
            <a:ext cx="821796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0739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247" name="Group 512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128" name="Oval 512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Oval 513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Oval 513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Oval 513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6" name="Oval 513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Oval 513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8" name="Oval 513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9" name="Oval 513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2" name="Oval 514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3" name="Oval 514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4" name="Oval 514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4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4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5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5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5248" name="Straight Connector 515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5249" name="Rectangle 515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99637-7A59-1F58-8099-3B2F9F1046AA}"/>
              </a:ext>
            </a:extLst>
          </p:cNvPr>
          <p:cNvSpPr>
            <a:spLocks noGrp="1"/>
          </p:cNvSpPr>
          <p:nvPr>
            <p:ph type="title"/>
          </p:nvPr>
        </p:nvSpPr>
        <p:spPr>
          <a:xfrm>
            <a:off x="565150" y="768334"/>
            <a:ext cx="5066001" cy="2866405"/>
          </a:xfrm>
        </p:spPr>
        <p:txBody>
          <a:bodyPr vert="horz" lIns="91440" tIns="45720" rIns="91440" bIns="45720" rtlCol="0" anchor="t">
            <a:normAutofit/>
          </a:bodyPr>
          <a:lstStyle/>
          <a:p>
            <a:r>
              <a:rPr lang="en-US" sz="6000"/>
              <a:t>All our texts are Welsh…</a:t>
            </a:r>
          </a:p>
        </p:txBody>
      </p:sp>
      <p:sp>
        <p:nvSpPr>
          <p:cNvPr id="3" name="Text Placeholder 2">
            <a:extLst>
              <a:ext uri="{FF2B5EF4-FFF2-40B4-BE49-F238E27FC236}">
                <a16:creationId xmlns:a16="http://schemas.microsoft.com/office/drawing/2014/main" id="{622D2D62-9F6B-19A8-5902-AAC9416C53E5}"/>
              </a:ext>
            </a:extLst>
          </p:cNvPr>
          <p:cNvSpPr>
            <a:spLocks noGrp="1"/>
          </p:cNvSpPr>
          <p:nvPr>
            <p:ph type="body" idx="1"/>
          </p:nvPr>
        </p:nvSpPr>
        <p:spPr>
          <a:xfrm>
            <a:off x="565150" y="4283239"/>
            <a:ext cx="5066001" cy="1475177"/>
          </a:xfrm>
        </p:spPr>
        <p:txBody>
          <a:bodyPr vert="horz" lIns="91440" tIns="45720" rIns="91440" bIns="45720" rtlCol="0" anchor="b">
            <a:normAutofit/>
          </a:bodyPr>
          <a:lstStyle/>
          <a:p>
            <a:r>
              <a:rPr lang="en-GB" sz="2000" dirty="0">
                <a:solidFill>
                  <a:schemeClr val="tx1"/>
                </a:solidFill>
              </a:rPr>
              <a:t>The Red Dragon in front of Cardiff Castle © </a:t>
            </a:r>
            <a:r>
              <a:rPr lang="en-GB" sz="2000" dirty="0" err="1">
                <a:solidFill>
                  <a:schemeClr val="tx1"/>
                </a:solidFill>
              </a:rPr>
              <a:t>Lingyan</a:t>
            </a:r>
            <a:r>
              <a:rPr lang="en-GB" sz="2000" dirty="0">
                <a:solidFill>
                  <a:schemeClr val="tx1"/>
                </a:solidFill>
              </a:rPr>
              <a:t> Yang</a:t>
            </a:r>
          </a:p>
          <a:p>
            <a:r>
              <a:rPr lang="en-US" sz="2000" dirty="0">
                <a:solidFill>
                  <a:schemeClr val="tx1"/>
                </a:solidFill>
                <a:hlinkClick r:id="rId2"/>
              </a:rPr>
              <a:t>https://www.planetmagazine.org.uk/planet_extra/planet-platform/lingyan-yang</a:t>
            </a:r>
            <a:r>
              <a:rPr lang="en-GB" sz="2000" dirty="0">
                <a:solidFill>
                  <a:schemeClr val="tx1"/>
                </a:solidFill>
              </a:rPr>
              <a:t> </a:t>
            </a:r>
            <a:endParaRPr lang="en-US" sz="2000" dirty="0">
              <a:solidFill>
                <a:schemeClr val="tx1"/>
              </a:solidFill>
            </a:endParaRPr>
          </a:p>
        </p:txBody>
      </p:sp>
      <p:cxnSp>
        <p:nvCxnSpPr>
          <p:cNvPr id="5250" name="Straight Connector 5156">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5251" name="Group 5158">
            <a:extLst>
              <a:ext uri="{FF2B5EF4-FFF2-40B4-BE49-F238E27FC236}">
                <a16:creationId xmlns:a16="http://schemas.microsoft.com/office/drawing/2014/main" id="{7A39A476-3C38-DF49-AF15-DCD5448783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4" y="0"/>
            <a:ext cx="1901687" cy="6858000"/>
            <a:chOff x="10290314" y="0"/>
            <a:chExt cx="1901687" cy="6858000"/>
          </a:xfrm>
        </p:grpSpPr>
        <p:sp>
          <p:nvSpPr>
            <p:cNvPr id="5160" name="Freeform 84">
              <a:extLst>
                <a:ext uri="{FF2B5EF4-FFF2-40B4-BE49-F238E27FC236}">
                  <a16:creationId xmlns:a16="http://schemas.microsoft.com/office/drawing/2014/main" id="{AAABD392-16C1-C54D-AB57-070C5A4BD7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61" name="Freeform 85">
              <a:extLst>
                <a:ext uri="{FF2B5EF4-FFF2-40B4-BE49-F238E27FC236}">
                  <a16:creationId xmlns:a16="http://schemas.microsoft.com/office/drawing/2014/main" id="{5F57E2AB-5B82-4844-9285-6ED2B6BD19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62" name="Freeform 86">
              <a:extLst>
                <a:ext uri="{FF2B5EF4-FFF2-40B4-BE49-F238E27FC236}">
                  <a16:creationId xmlns:a16="http://schemas.microsoft.com/office/drawing/2014/main" id="{F3442265-4334-B946-8484-DA12AA980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63" name="Freeform 87">
              <a:extLst>
                <a:ext uri="{FF2B5EF4-FFF2-40B4-BE49-F238E27FC236}">
                  <a16:creationId xmlns:a16="http://schemas.microsoft.com/office/drawing/2014/main" id="{C58748C4-FD86-7B40-9C86-28E49E769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64" name="Freeform 88">
              <a:extLst>
                <a:ext uri="{FF2B5EF4-FFF2-40B4-BE49-F238E27FC236}">
                  <a16:creationId xmlns:a16="http://schemas.microsoft.com/office/drawing/2014/main" id="{DBF8EB40-832E-684F-A21C-75F00702F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52" name="Freeform 89">
              <a:extLst>
                <a:ext uri="{FF2B5EF4-FFF2-40B4-BE49-F238E27FC236}">
                  <a16:creationId xmlns:a16="http://schemas.microsoft.com/office/drawing/2014/main" id="{D10DE451-58C6-874B-B97C-F202AA582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53" name="Oval 5165">
              <a:extLst>
                <a:ext uri="{FF2B5EF4-FFF2-40B4-BE49-F238E27FC236}">
                  <a16:creationId xmlns:a16="http://schemas.microsoft.com/office/drawing/2014/main" id="{95FCE2B4-0593-7749-B653-D27EBD3C7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4"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The Red Dragon in front of Cardiff Castle © Lingyan Yang ">
            <a:extLst>
              <a:ext uri="{FF2B5EF4-FFF2-40B4-BE49-F238E27FC236}">
                <a16:creationId xmlns:a16="http://schemas.microsoft.com/office/drawing/2014/main" id="{ED8AB9F0-2DEB-3DDA-46B5-835EF4C1E5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15" r="18083" b="-2"/>
          <a:stretch/>
        </p:blipFill>
        <p:spPr bwMode="auto">
          <a:xfrm>
            <a:off x="6230213" y="768334"/>
            <a:ext cx="5318776" cy="5318776"/>
          </a:xfrm>
          <a:custGeom>
            <a:avLst/>
            <a:gdLst/>
            <a:ahLst/>
            <a:cxnLst/>
            <a:rect l="l" t="t" r="r" b="b"/>
            <a:pathLst>
              <a:path w="5768526" h="5768526">
                <a:moveTo>
                  <a:pt x="2884263" y="0"/>
                </a:moveTo>
                <a:cubicBezTo>
                  <a:pt x="4477197" y="0"/>
                  <a:pt x="5768526" y="1291329"/>
                  <a:pt x="5768526" y="2884263"/>
                </a:cubicBezTo>
                <a:cubicBezTo>
                  <a:pt x="5768526" y="4477197"/>
                  <a:pt x="4477197" y="5768526"/>
                  <a:pt x="2884263" y="5768526"/>
                </a:cubicBezTo>
                <a:cubicBezTo>
                  <a:pt x="1291329" y="5768526"/>
                  <a:pt x="0" y="4477197"/>
                  <a:pt x="0" y="2884263"/>
                </a:cubicBezTo>
                <a:cubicBezTo>
                  <a:pt x="0" y="1291329"/>
                  <a:pt x="1291329" y="0"/>
                  <a:pt x="288426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554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3" name="Group 92">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4" name="Oval 93">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7" name="Oval 96">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Oval 98">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1"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 name="Oval 101">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Oval 102">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Oval 103">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Oval 104">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 name="Oval 107">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Oval 108">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Oval 109">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3"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4"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5"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6"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7"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19" name="Straight Connector 118">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21" name="Rectangle 12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ging lightbulb">
            <a:extLst>
              <a:ext uri="{FF2B5EF4-FFF2-40B4-BE49-F238E27FC236}">
                <a16:creationId xmlns:a16="http://schemas.microsoft.com/office/drawing/2014/main" id="{684A4E46-C866-04FD-F8EB-BED6E2BC0532}"/>
              </a:ext>
            </a:extLst>
          </p:cNvPr>
          <p:cNvPicPr>
            <a:picLocks noChangeAspect="1"/>
          </p:cNvPicPr>
          <p:nvPr/>
        </p:nvPicPr>
        <p:blipFill rotWithShape="1">
          <a:blip r:embed="rId2">
            <a:extLst>
              <a:ext uri="{28A0092B-C50C-407E-A947-70E740481C1C}">
                <a14:useLocalDpi xmlns:a14="http://schemas.microsoft.com/office/drawing/2010/main" val="0"/>
              </a:ext>
            </a:extLst>
          </a:blip>
          <a:srcRect t="13194" b="7859"/>
          <a:stretch/>
        </p:blipFill>
        <p:spPr>
          <a:xfrm>
            <a:off x="20" y="1"/>
            <a:ext cx="12191980" cy="6857999"/>
          </a:xfrm>
          <a:prstGeom prst="rect">
            <a:avLst/>
          </a:prstGeom>
        </p:spPr>
      </p:pic>
      <p:sp>
        <p:nvSpPr>
          <p:cNvPr id="123"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5145E968-DC81-4F71-8ACB-64CC8438DC58}"/>
              </a:ext>
            </a:extLst>
          </p:cNvPr>
          <p:cNvSpPr>
            <a:spLocks noGrp="1"/>
          </p:cNvSpPr>
          <p:nvPr>
            <p:ph type="title"/>
          </p:nvPr>
        </p:nvSpPr>
        <p:spPr>
          <a:xfrm>
            <a:off x="565150" y="768334"/>
            <a:ext cx="6969505" cy="2866405"/>
          </a:xfrm>
        </p:spPr>
        <p:txBody>
          <a:bodyPr vert="horz" lIns="91440" tIns="45720" rIns="91440" bIns="45720" rtlCol="0" anchor="t">
            <a:normAutofit/>
          </a:bodyPr>
          <a:lstStyle/>
          <a:p>
            <a:r>
              <a:rPr lang="en-US" sz="6600" dirty="0"/>
              <a:t>Key Ideas: Three Images</a:t>
            </a:r>
          </a:p>
        </p:txBody>
      </p:sp>
      <p:cxnSp>
        <p:nvCxnSpPr>
          <p:cNvPr id="125" name="Straight Connector 124">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7" name="Group 126">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28"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9"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0"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1"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4"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87361822"/>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BB624F-BF77-4AE1-B71D-2D681D47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descr="A close up of a rock&#10;&#10;Description automatically generated">
            <a:extLst>
              <a:ext uri="{FF2B5EF4-FFF2-40B4-BE49-F238E27FC236}">
                <a16:creationId xmlns:a16="http://schemas.microsoft.com/office/drawing/2014/main" id="{A179782C-5C1E-4187-8F80-28AEBCAA591D}"/>
              </a:ext>
            </a:extLst>
          </p:cNvPr>
          <p:cNvPicPr/>
          <p:nvPr/>
        </p:nvPicPr>
        <p:blipFill rotWithShape="1">
          <a:blip r:embed="rId2" cstate="print">
            <a:extLst>
              <a:ext uri="{28A0092B-C50C-407E-A947-70E740481C1C}">
                <a14:useLocalDpi xmlns:a14="http://schemas.microsoft.com/office/drawing/2010/main" val="0"/>
              </a:ext>
            </a:extLst>
          </a:blip>
          <a:srcRect l="10041" r="12314"/>
          <a:stretch/>
        </p:blipFill>
        <p:spPr bwMode="auto">
          <a:xfrm>
            <a:off x="-1" y="10"/>
            <a:ext cx="7370057" cy="6857990"/>
          </a:xfrm>
          <a:prstGeom prst="rect">
            <a:avLst/>
          </a:prstGeom>
          <a:noFill/>
        </p:spPr>
      </p:pic>
      <p:pic>
        <p:nvPicPr>
          <p:cNvPr id="4" name="Picture 3" descr="A vintage photo of a railroad track&#10;&#10;Description automatically generated">
            <a:extLst>
              <a:ext uri="{FF2B5EF4-FFF2-40B4-BE49-F238E27FC236}">
                <a16:creationId xmlns:a16="http://schemas.microsoft.com/office/drawing/2014/main" id="{5F40E3F7-A1C2-4929-A45C-38108D90A305}"/>
              </a:ext>
            </a:extLst>
          </p:cNvPr>
          <p:cNvPicPr/>
          <p:nvPr/>
        </p:nvPicPr>
        <p:blipFill rotWithShape="1">
          <a:blip r:embed="rId3">
            <a:extLst>
              <a:ext uri="{28A0092B-C50C-407E-A947-70E740481C1C}">
                <a14:useLocalDpi xmlns:a14="http://schemas.microsoft.com/office/drawing/2010/main" val="0"/>
              </a:ext>
            </a:extLst>
          </a:blip>
          <a:srcRect r="7460" b="3"/>
          <a:stretch/>
        </p:blipFill>
        <p:spPr bwMode="auto">
          <a:xfrm>
            <a:off x="7534656" y="1"/>
            <a:ext cx="4657344" cy="3346704"/>
          </a:xfrm>
          <a:prstGeom prst="rect">
            <a:avLst/>
          </a:prstGeom>
          <a:noFill/>
        </p:spPr>
      </p:pic>
      <p:pic>
        <p:nvPicPr>
          <p:cNvPr id="3" name="Picture 2" descr="A large building&#10;&#10;Description automatically generated">
            <a:extLst>
              <a:ext uri="{FF2B5EF4-FFF2-40B4-BE49-F238E27FC236}">
                <a16:creationId xmlns:a16="http://schemas.microsoft.com/office/drawing/2014/main" id="{F4C109C6-BBEB-4FB8-A492-D0148F6CA83E}"/>
              </a:ext>
            </a:extLst>
          </p:cNvPr>
          <p:cNvPicPr/>
          <p:nvPr/>
        </p:nvPicPr>
        <p:blipFill rotWithShape="1">
          <a:blip r:embed="rId4" cstate="print">
            <a:extLst>
              <a:ext uri="{28A0092B-C50C-407E-A947-70E740481C1C}">
                <a14:useLocalDpi xmlns:a14="http://schemas.microsoft.com/office/drawing/2010/main" val="0"/>
              </a:ext>
            </a:extLst>
          </a:blip>
          <a:srcRect l="1414" r="11611" b="1"/>
          <a:stretch/>
        </p:blipFill>
        <p:spPr bwMode="auto">
          <a:xfrm>
            <a:off x="7534654" y="3511296"/>
            <a:ext cx="4657346" cy="3346704"/>
          </a:xfrm>
          <a:prstGeom prst="rect">
            <a:avLst/>
          </a:prstGeom>
          <a:noFill/>
          <a:extLst>
            <a:ext uri="{53640926-AAD7-44D8-BBD7-CCE9431645EC}">
              <a14:shadowObscured xmlns:a14="http://schemas.microsoft.com/office/drawing/2010/main"/>
            </a:ext>
          </a:extLst>
        </p:spPr>
      </p:pic>
    </p:spTree>
    <p:extLst>
      <p:ext uri="{BB962C8B-B14F-4D97-AF65-F5344CB8AC3E}">
        <p14:creationId xmlns:p14="http://schemas.microsoft.com/office/powerpoint/2010/main" val="2634710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9" name="Group 12">
            <a:extLst>
              <a:ext uri="{FF2B5EF4-FFF2-40B4-BE49-F238E27FC236}">
                <a16:creationId xmlns:a16="http://schemas.microsoft.com/office/drawing/2014/main" id="{F0CAFDA3-320A-C24D-A7A1-20C1267EC9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28528" y="0"/>
            <a:ext cx="3263472" cy="6858000"/>
            <a:chOff x="8928528" y="0"/>
            <a:chExt cx="3263472" cy="6858000"/>
          </a:xfrm>
        </p:grpSpPr>
        <p:sp>
          <p:nvSpPr>
            <p:cNvPr id="130" name="Oval 13">
              <a:extLst>
                <a:ext uri="{FF2B5EF4-FFF2-40B4-BE49-F238E27FC236}">
                  <a16:creationId xmlns:a16="http://schemas.microsoft.com/office/drawing/2014/main" id="{D2411669-6E2C-2243-99CD-6BC9D724F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1" name="Freeform 23">
              <a:extLst>
                <a:ext uri="{FF2B5EF4-FFF2-40B4-BE49-F238E27FC236}">
                  <a16:creationId xmlns:a16="http://schemas.microsoft.com/office/drawing/2014/main" id="{C4E0C522-0F40-ED44-A700-F1BCD1CF74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2" name="Freeform 24">
              <a:extLst>
                <a:ext uri="{FF2B5EF4-FFF2-40B4-BE49-F238E27FC236}">
                  <a16:creationId xmlns:a16="http://schemas.microsoft.com/office/drawing/2014/main" id="{B79B4380-CBEC-C341-A10E-5EF9A8597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 name="Oval 16">
              <a:extLst>
                <a:ext uri="{FF2B5EF4-FFF2-40B4-BE49-F238E27FC236}">
                  <a16:creationId xmlns:a16="http://schemas.microsoft.com/office/drawing/2014/main" id="{F04AD70E-5490-4C4E-A05D-D67949C51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4" name="Oval 17">
              <a:extLst>
                <a:ext uri="{FF2B5EF4-FFF2-40B4-BE49-F238E27FC236}">
                  <a16:creationId xmlns:a16="http://schemas.microsoft.com/office/drawing/2014/main" id="{128A8883-9F24-0047-92B7-45B3D2E7D9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5" name="Oval 18">
              <a:extLst>
                <a:ext uri="{FF2B5EF4-FFF2-40B4-BE49-F238E27FC236}">
                  <a16:creationId xmlns:a16="http://schemas.microsoft.com/office/drawing/2014/main" id="{AAC3A3BB-FD2C-FB44-9478-FA87EF229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6" name="Freeform 28">
              <a:extLst>
                <a:ext uri="{FF2B5EF4-FFF2-40B4-BE49-F238E27FC236}">
                  <a16:creationId xmlns:a16="http://schemas.microsoft.com/office/drawing/2014/main" id="{BF46B3B1-E981-BB40-B916-51A6D38519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7" name="Freeform 29">
              <a:extLst>
                <a:ext uri="{FF2B5EF4-FFF2-40B4-BE49-F238E27FC236}">
                  <a16:creationId xmlns:a16="http://schemas.microsoft.com/office/drawing/2014/main" id="{EA7DAE92-7D6B-B042-83BE-047C8EC32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8" name="Freeform 30">
              <a:extLst>
                <a:ext uri="{FF2B5EF4-FFF2-40B4-BE49-F238E27FC236}">
                  <a16:creationId xmlns:a16="http://schemas.microsoft.com/office/drawing/2014/main" id="{06AADCE6-4277-EA49-AF23-63B53CA67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9" name="Freeform 31">
              <a:extLst>
                <a:ext uri="{FF2B5EF4-FFF2-40B4-BE49-F238E27FC236}">
                  <a16:creationId xmlns:a16="http://schemas.microsoft.com/office/drawing/2014/main" id="{58CEA343-047B-DF4E-A7A8-881C7740E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0" name="Freeform 32">
              <a:extLst>
                <a:ext uri="{FF2B5EF4-FFF2-40B4-BE49-F238E27FC236}">
                  <a16:creationId xmlns:a16="http://schemas.microsoft.com/office/drawing/2014/main" id="{FCCBAA07-17CE-2740-AA04-AEDA5EAD2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1" name="Freeform 33">
              <a:extLst>
                <a:ext uri="{FF2B5EF4-FFF2-40B4-BE49-F238E27FC236}">
                  <a16:creationId xmlns:a16="http://schemas.microsoft.com/office/drawing/2014/main" id="{BF15C430-7951-6040-BD4C-4E996E944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2" name="Freeform 34">
              <a:extLst>
                <a:ext uri="{FF2B5EF4-FFF2-40B4-BE49-F238E27FC236}">
                  <a16:creationId xmlns:a16="http://schemas.microsoft.com/office/drawing/2014/main" id="{0B3467F9-370D-5C4C-9EDE-E0CA0E401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43" name="Straight Connector 27">
            <a:extLst>
              <a:ext uri="{FF2B5EF4-FFF2-40B4-BE49-F238E27FC236}">
                <a16:creationId xmlns:a16="http://schemas.microsoft.com/office/drawing/2014/main" id="{8231D73A-BA91-794F-8C09-4F4B41A6D0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44" name="Rectangle 2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5" name="Group 31">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3"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6"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7"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8"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9CCF620-E43A-438F-BBDE-B866D4BCD29A}"/>
              </a:ext>
            </a:extLst>
          </p:cNvPr>
          <p:cNvSpPr>
            <a:spLocks noGrp="1"/>
          </p:cNvSpPr>
          <p:nvPr>
            <p:ph type="title"/>
          </p:nvPr>
        </p:nvSpPr>
        <p:spPr>
          <a:xfrm>
            <a:off x="5224243" y="770890"/>
            <a:ext cx="6400999" cy="1268984"/>
          </a:xfrm>
        </p:spPr>
        <p:txBody>
          <a:bodyPr vert="horz" lIns="91440" tIns="45720" rIns="91440" bIns="45720" rtlCol="0" anchor="t">
            <a:normAutofit/>
          </a:bodyPr>
          <a:lstStyle/>
          <a:p>
            <a:pPr>
              <a:lnSpc>
                <a:spcPct val="90000"/>
              </a:lnSpc>
            </a:pPr>
            <a:r>
              <a:rPr lang="en-US" sz="2800"/>
              <a:t>J.M.W. Turner, ‘Nant Peris, looking towards Snowdon’, c.1799–1800</a:t>
            </a:r>
          </a:p>
        </p:txBody>
      </p:sp>
      <p:sp>
        <p:nvSpPr>
          <p:cNvPr id="3" name="Content Placeholder 2">
            <a:extLst>
              <a:ext uri="{FF2B5EF4-FFF2-40B4-BE49-F238E27FC236}">
                <a16:creationId xmlns:a16="http://schemas.microsoft.com/office/drawing/2014/main" id="{1AD56C01-1460-4952-B19A-1ACAA0C7AF04}"/>
              </a:ext>
            </a:extLst>
          </p:cNvPr>
          <p:cNvSpPr>
            <a:spLocks noGrp="1"/>
          </p:cNvSpPr>
          <p:nvPr>
            <p:ph sz="half" idx="1"/>
          </p:nvPr>
        </p:nvSpPr>
        <p:spPr>
          <a:xfrm>
            <a:off x="5224243" y="2075346"/>
            <a:ext cx="6400999" cy="3685882"/>
          </a:xfrm>
        </p:spPr>
        <p:txBody>
          <a:bodyPr vert="horz" lIns="91440" tIns="45720" rIns="91440" bIns="45720" rtlCol="0">
            <a:normAutofit fontScale="92500" lnSpcReduction="20000"/>
          </a:bodyPr>
          <a:lstStyle/>
          <a:p>
            <a:pPr>
              <a:lnSpc>
                <a:spcPct val="90000"/>
              </a:lnSpc>
            </a:pPr>
            <a:r>
              <a:rPr lang="en-US" dirty="0"/>
              <a:t>Wales as Romantic retreat</a:t>
            </a:r>
          </a:p>
          <a:p>
            <a:pPr>
              <a:lnSpc>
                <a:spcPct val="90000"/>
              </a:lnSpc>
            </a:pPr>
            <a:r>
              <a:rPr lang="en-US" dirty="0"/>
              <a:t>‘For Wales, See Landscape’: ‘a hint of the primitive and exotic; […] a view of Wales that had originated with the proto-Romantic </a:t>
            </a:r>
            <a:r>
              <a:rPr lang="en-US" dirty="0" err="1"/>
              <a:t>travellers</a:t>
            </a:r>
            <a:r>
              <a:rPr lang="en-US" dirty="0"/>
              <a:t> of the late eighteenth century in search of the picturesque and sublime, a view that had reached maturity in the work of several of the great writers and artists of the English Romantic movement, including Wordsworth, Shelley and Turner.’ – M. Wynn Thomas</a:t>
            </a:r>
          </a:p>
          <a:p>
            <a:pPr lvl="1">
              <a:lnSpc>
                <a:spcPct val="90000"/>
              </a:lnSpc>
            </a:pPr>
            <a:r>
              <a:rPr lang="en-US" sz="1700" dirty="0"/>
              <a:t>M. Wynn Thomas, ‘For Wales, See Landscape: Early R. S. Thomas and the English Topographical Tradition’, Welsh Writing in English: A Yearbook of Critical Essays, 10 (2005), 1-31 (p. 9).</a:t>
            </a:r>
          </a:p>
        </p:txBody>
      </p:sp>
      <p:pic>
        <p:nvPicPr>
          <p:cNvPr id="8" name="Content Placeholder 4" descr="J.M.W. Turner, ‘Nant Peris, looking towards Snowdon’, c.1799–1800">
            <a:extLst>
              <a:ext uri="{FF2B5EF4-FFF2-40B4-BE49-F238E27FC236}">
                <a16:creationId xmlns:a16="http://schemas.microsoft.com/office/drawing/2014/main" id="{05663E24-ED1A-7B2D-F468-6869A297798B}"/>
              </a:ext>
            </a:extLst>
          </p:cNvPr>
          <p:cNvPicPr>
            <a:picLocks noGrp="1"/>
          </p:cNvPicPr>
          <p:nvPr>
            <p:ph sz="half" idx="2"/>
          </p:nvPr>
        </p:nvPicPr>
        <p:blipFill rotWithShape="1">
          <a:blip r:embed="rId2" cstate="print">
            <a:extLst>
              <a:ext uri="{28A0092B-C50C-407E-A947-70E740481C1C}">
                <a14:useLocalDpi xmlns:a14="http://schemas.microsoft.com/office/drawing/2010/main" val="0"/>
              </a:ext>
            </a:extLst>
          </a:blip>
          <a:srcRect l="24331" r="26603"/>
          <a:stretch/>
        </p:blipFill>
        <p:spPr bwMode="auto">
          <a:xfrm>
            <a:off x="20" y="1"/>
            <a:ext cx="4657325" cy="6857999"/>
          </a:xfrm>
          <a:prstGeom prst="rect">
            <a:avLst/>
          </a:prstGeom>
          <a:noFill/>
        </p:spPr>
      </p:pic>
      <p:cxnSp>
        <p:nvCxnSpPr>
          <p:cNvPr id="149" name="Straight Connector 37">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78198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CF620-E43A-438F-BBDE-B866D4BCD29A}"/>
              </a:ext>
            </a:extLst>
          </p:cNvPr>
          <p:cNvSpPr>
            <a:spLocks noGrp="1"/>
          </p:cNvSpPr>
          <p:nvPr>
            <p:ph type="title"/>
          </p:nvPr>
        </p:nvSpPr>
        <p:spPr>
          <a:xfrm>
            <a:off x="565150" y="770890"/>
            <a:ext cx="10295683" cy="683241"/>
          </a:xfrm>
        </p:spPr>
        <p:txBody>
          <a:bodyPr>
            <a:normAutofit fontScale="90000"/>
          </a:bodyPr>
          <a:lstStyle/>
          <a:p>
            <a:r>
              <a:rPr lang="en-GB" dirty="0"/>
              <a:t>Turner continued…Tourist Wales</a:t>
            </a:r>
          </a:p>
        </p:txBody>
      </p:sp>
      <p:pic>
        <p:nvPicPr>
          <p:cNvPr id="10" name="Content Placeholder 9">
            <a:extLst>
              <a:ext uri="{FF2B5EF4-FFF2-40B4-BE49-F238E27FC236}">
                <a16:creationId xmlns:a16="http://schemas.microsoft.com/office/drawing/2014/main" id="{B3AC0215-A3B0-4774-BC4F-A64C3AC60744}"/>
              </a:ext>
            </a:extLst>
          </p:cNvPr>
          <p:cNvPicPr>
            <a:picLocks noGrp="1" noChangeAspect="1"/>
          </p:cNvPicPr>
          <p:nvPr>
            <p:ph sz="half" idx="1"/>
          </p:nvPr>
        </p:nvPicPr>
        <p:blipFill>
          <a:blip r:embed="rId2"/>
          <a:stretch>
            <a:fillRect/>
          </a:stretch>
        </p:blipFill>
        <p:spPr>
          <a:xfrm>
            <a:off x="869095" y="1739981"/>
            <a:ext cx="4356048" cy="3761097"/>
          </a:xfrm>
          <a:prstGeom prst="rect">
            <a:avLst/>
          </a:prstGeom>
        </p:spPr>
      </p:pic>
      <p:pic>
        <p:nvPicPr>
          <p:cNvPr id="9" name="Content Placeholder 8">
            <a:extLst>
              <a:ext uri="{FF2B5EF4-FFF2-40B4-BE49-F238E27FC236}">
                <a16:creationId xmlns:a16="http://schemas.microsoft.com/office/drawing/2014/main" id="{EAAA8BB8-F98C-4FC8-AE78-B21BDF48D9B4}"/>
              </a:ext>
            </a:extLst>
          </p:cNvPr>
          <p:cNvPicPr>
            <a:picLocks noGrp="1" noChangeAspect="1"/>
          </p:cNvPicPr>
          <p:nvPr>
            <p:ph sz="half" idx="2"/>
          </p:nvPr>
        </p:nvPicPr>
        <p:blipFill>
          <a:blip r:embed="rId3"/>
          <a:stretch>
            <a:fillRect/>
          </a:stretch>
        </p:blipFill>
        <p:spPr>
          <a:xfrm>
            <a:off x="6333705" y="1800630"/>
            <a:ext cx="5238750" cy="2681325"/>
          </a:xfrm>
          <a:prstGeom prst="rect">
            <a:avLst/>
          </a:prstGeom>
        </p:spPr>
      </p:pic>
      <p:sp>
        <p:nvSpPr>
          <p:cNvPr id="11" name="TextBox 10">
            <a:extLst>
              <a:ext uri="{FF2B5EF4-FFF2-40B4-BE49-F238E27FC236}">
                <a16:creationId xmlns:a16="http://schemas.microsoft.com/office/drawing/2014/main" id="{E9D862C1-8C39-406F-A9F0-52A35652A094}"/>
              </a:ext>
            </a:extLst>
          </p:cNvPr>
          <p:cNvSpPr txBox="1"/>
          <p:nvPr/>
        </p:nvSpPr>
        <p:spPr>
          <a:xfrm>
            <a:off x="748375" y="5602262"/>
            <a:ext cx="4597487" cy="369332"/>
          </a:xfrm>
          <a:prstGeom prst="rect">
            <a:avLst/>
          </a:prstGeom>
          <a:noFill/>
        </p:spPr>
        <p:txBody>
          <a:bodyPr wrap="square" rtlCol="0">
            <a:spAutoFit/>
          </a:bodyPr>
          <a:lstStyle/>
          <a:p>
            <a:pPr algn="ctr"/>
            <a:r>
              <a:rPr lang="en-GB" dirty="0">
                <a:hlinkClick r:id="rId4"/>
              </a:rPr>
              <a:t>http://www.landoflegends.wales/</a:t>
            </a:r>
            <a:endParaRPr lang="en-GB" dirty="0"/>
          </a:p>
        </p:txBody>
      </p:sp>
      <p:sp>
        <p:nvSpPr>
          <p:cNvPr id="12" name="TextBox 11">
            <a:extLst>
              <a:ext uri="{FF2B5EF4-FFF2-40B4-BE49-F238E27FC236}">
                <a16:creationId xmlns:a16="http://schemas.microsoft.com/office/drawing/2014/main" id="{98693F0B-3B28-4A02-BC19-2611CBD0197A}"/>
              </a:ext>
            </a:extLst>
          </p:cNvPr>
          <p:cNvSpPr txBox="1"/>
          <p:nvPr/>
        </p:nvSpPr>
        <p:spPr>
          <a:xfrm>
            <a:off x="6333705" y="4828454"/>
            <a:ext cx="5238749" cy="369332"/>
          </a:xfrm>
          <a:prstGeom prst="rect">
            <a:avLst/>
          </a:prstGeom>
          <a:noFill/>
        </p:spPr>
        <p:txBody>
          <a:bodyPr wrap="square" rtlCol="0">
            <a:spAutoFit/>
          </a:bodyPr>
          <a:lstStyle/>
          <a:p>
            <a:pPr algn="ctr"/>
            <a:r>
              <a:rPr lang="en-GB" dirty="0">
                <a:hlinkClick r:id="rId5"/>
              </a:rPr>
              <a:t>https://www.visitwales.com</a:t>
            </a:r>
            <a:endParaRPr lang="en-GB" dirty="0"/>
          </a:p>
        </p:txBody>
      </p:sp>
    </p:spTree>
    <p:extLst>
      <p:ext uri="{BB962C8B-B14F-4D97-AF65-F5344CB8AC3E}">
        <p14:creationId xmlns:p14="http://schemas.microsoft.com/office/powerpoint/2010/main" val="263914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CF620-E43A-438F-BBDE-B866D4BCD29A}"/>
              </a:ext>
            </a:extLst>
          </p:cNvPr>
          <p:cNvSpPr>
            <a:spLocks noGrp="1"/>
          </p:cNvSpPr>
          <p:nvPr>
            <p:ph type="title"/>
          </p:nvPr>
        </p:nvSpPr>
        <p:spPr>
          <a:xfrm>
            <a:off x="565150" y="770890"/>
            <a:ext cx="6400999" cy="1268984"/>
          </a:xfrm>
        </p:spPr>
        <p:txBody>
          <a:bodyPr>
            <a:normAutofit/>
          </a:bodyPr>
          <a:lstStyle/>
          <a:p>
            <a:r>
              <a:rPr lang="en-GB" sz="3700" dirty="0"/>
              <a:t>Turner continued…Tourist Wales</a:t>
            </a:r>
          </a:p>
        </p:txBody>
      </p:sp>
      <p:sp>
        <p:nvSpPr>
          <p:cNvPr id="6" name="Content Placeholder 5">
            <a:extLst>
              <a:ext uri="{FF2B5EF4-FFF2-40B4-BE49-F238E27FC236}">
                <a16:creationId xmlns:a16="http://schemas.microsoft.com/office/drawing/2014/main" id="{AE691548-EE4E-4618-90E2-19F639027774}"/>
              </a:ext>
            </a:extLst>
          </p:cNvPr>
          <p:cNvSpPr>
            <a:spLocks noGrp="1"/>
          </p:cNvSpPr>
          <p:nvPr>
            <p:ph idx="1"/>
          </p:nvPr>
        </p:nvSpPr>
        <p:spPr>
          <a:xfrm>
            <a:off x="565150" y="2160016"/>
            <a:ext cx="6400999" cy="3601212"/>
          </a:xfrm>
        </p:spPr>
        <p:txBody>
          <a:bodyPr>
            <a:normAutofit fontScale="92500" lnSpcReduction="10000"/>
          </a:bodyPr>
          <a:lstStyle/>
          <a:p>
            <a:pPr>
              <a:lnSpc>
                <a:spcPct val="90000"/>
              </a:lnSpc>
            </a:pPr>
            <a:r>
              <a:rPr lang="en-GB" dirty="0" err="1"/>
              <a:t>Meibion</a:t>
            </a:r>
            <a:r>
              <a:rPr lang="en-GB" dirty="0"/>
              <a:t> </a:t>
            </a:r>
            <a:r>
              <a:rPr lang="en-GB" dirty="0" err="1"/>
              <a:t>Glyndŵr</a:t>
            </a:r>
            <a:r>
              <a:rPr lang="en-GB" dirty="0"/>
              <a:t> arson campaign, 1979 to mid-1990s</a:t>
            </a:r>
          </a:p>
          <a:p>
            <a:pPr>
              <a:lnSpc>
                <a:spcPct val="90000"/>
              </a:lnSpc>
            </a:pPr>
            <a:r>
              <a:rPr lang="en-GB" dirty="0"/>
              <a:t>‘By 1979 […], Gwynedd, the heartland of the Welsh language, was recording some 7,600 holiday and second homes; eight per cent of the total housing stock. In some popular seaside villages, such as </a:t>
            </a:r>
            <a:r>
              <a:rPr lang="en-GB" dirty="0" err="1"/>
              <a:t>Abersoch</a:t>
            </a:r>
            <a:r>
              <a:rPr lang="en-GB" dirty="0"/>
              <a:t> and </a:t>
            </a:r>
            <a:r>
              <a:rPr lang="en-GB" dirty="0" err="1"/>
              <a:t>Llanbedrog</a:t>
            </a:r>
            <a:r>
              <a:rPr lang="en-GB" dirty="0"/>
              <a:t> on the Llyn Peninsular, the total was approaching a staggering 50 per cent.’ </a:t>
            </a:r>
          </a:p>
          <a:p>
            <a:pPr lvl="1">
              <a:lnSpc>
                <a:spcPct val="90000"/>
              </a:lnSpc>
            </a:pPr>
            <a:r>
              <a:rPr lang="en-GB" sz="1700" dirty="0"/>
              <a:t>Roger Geary, ‘The dragon and the flame: an analysis of the Welsh arson campaign’, </a:t>
            </a:r>
            <a:r>
              <a:rPr lang="en-GB" sz="1700" i="1" dirty="0"/>
              <a:t>Contemporary Review</a:t>
            </a:r>
            <a:r>
              <a:rPr lang="en-GB" sz="1700" dirty="0"/>
              <a:t>, 1994 (264): 80–8.</a:t>
            </a:r>
          </a:p>
        </p:txBody>
      </p:sp>
      <p:cxnSp>
        <p:nvCxnSpPr>
          <p:cNvPr id="13" name="Straight Connector 12">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5" name="Picture 2" descr="Parciau, Rhosgadfan near Caernarfon which was burnt during the arson campaign">
            <a:hlinkClick r:id="rId2"/>
            <a:extLst>
              <a:ext uri="{FF2B5EF4-FFF2-40B4-BE49-F238E27FC236}">
                <a16:creationId xmlns:a16="http://schemas.microsoft.com/office/drawing/2014/main" id="{851A89B7-ABBA-5EE1-8385-009085C8DF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254" r="17729" b="-1"/>
          <a:stretch/>
        </p:blipFill>
        <p:spPr bwMode="auto">
          <a:xfrm>
            <a:off x="7621040" y="601053"/>
            <a:ext cx="4005810" cy="5486057"/>
          </a:xfrm>
          <a:prstGeom prst="rect">
            <a:avLst/>
          </a:prstGeom>
          <a:noFill/>
          <a:extLst>
            <a:ext uri="{909E8E84-426E-40DD-AFC4-6F175D3DCCD1}">
              <a14:hiddenFill xmlns:a14="http://schemas.microsoft.com/office/drawing/2010/main">
                <a:solidFill>
                  <a:srgbClr val="FFFFFF"/>
                </a:solidFill>
              </a14:hiddenFill>
            </a:ext>
          </a:extLst>
        </p:spPr>
      </p:pic>
      <p:grpSp>
        <p:nvGrpSpPr>
          <p:cNvPr id="15" name="Group 14">
            <a:extLst>
              <a:ext uri="{FF2B5EF4-FFF2-40B4-BE49-F238E27FC236}">
                <a16:creationId xmlns:a16="http://schemas.microsoft.com/office/drawing/2014/main" id="{2ACBB827-9A2D-D449-9686-F47D2A20EF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6" name="Freeform 21">
              <a:extLst>
                <a:ext uri="{FF2B5EF4-FFF2-40B4-BE49-F238E27FC236}">
                  <a16:creationId xmlns:a16="http://schemas.microsoft.com/office/drawing/2014/main" id="{9B921EC8-AD62-E940-80A2-682AC7104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3">
              <a:extLst>
                <a:ext uri="{FF2B5EF4-FFF2-40B4-BE49-F238E27FC236}">
                  <a16:creationId xmlns:a16="http://schemas.microsoft.com/office/drawing/2014/main" id="{6DBDC735-9A9C-6340-B1E4-3576B27ED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5">
              <a:extLst>
                <a:ext uri="{FF2B5EF4-FFF2-40B4-BE49-F238E27FC236}">
                  <a16:creationId xmlns:a16="http://schemas.microsoft.com/office/drawing/2014/main" id="{E3F399C2-198A-1347-8B48-1B1D508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4AB3593B-CA05-1845-839E-90B9B70EC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53369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arge building&#10;&#10;Description automatically generated">
            <a:extLst>
              <a:ext uri="{FF2B5EF4-FFF2-40B4-BE49-F238E27FC236}">
                <a16:creationId xmlns:a16="http://schemas.microsoft.com/office/drawing/2014/main" id="{619DB065-397B-589B-B78C-DB0BE03DA8AE}"/>
              </a:ext>
            </a:extLst>
          </p:cNvPr>
          <p:cNvPicPr/>
          <p:nvPr/>
        </p:nvPicPr>
        <p:blipFill rotWithShape="1">
          <a:blip r:embed="rId2" cstate="print">
            <a:extLst>
              <a:ext uri="{28A0092B-C50C-407E-A947-70E740481C1C}">
                <a14:useLocalDpi xmlns:a14="http://schemas.microsoft.com/office/drawing/2010/main" val="0"/>
              </a:ext>
            </a:extLst>
          </a:blip>
          <a:srcRect b="10000"/>
          <a:stretch/>
        </p:blipFill>
        <p:spPr bwMode="auto">
          <a:xfrm>
            <a:off x="20" y="1"/>
            <a:ext cx="12191980" cy="6857999"/>
          </a:xfrm>
          <a:prstGeom prst="rect">
            <a:avLst/>
          </a:prstGeom>
          <a:noFill/>
          <a:extLst>
            <a:ext uri="{53640926-AAD7-44D8-BBD7-CCE9431645EC}">
              <a14:shadowObscured xmlns:a14="http://schemas.microsoft.com/office/drawing/2010/main"/>
            </a:ext>
          </a:extLst>
        </p:spPr>
      </p:pic>
      <p:sp>
        <p:nvSpPr>
          <p:cNvPr id="53"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title"/>
          </p:nvPr>
        </p:nvSpPr>
        <p:spPr>
          <a:xfrm>
            <a:off x="565150" y="770890"/>
            <a:ext cx="7335835" cy="1268984"/>
          </a:xfrm>
        </p:spPr>
        <p:txBody>
          <a:bodyPr>
            <a:normAutofit/>
          </a:bodyPr>
          <a:lstStyle/>
          <a:p>
            <a:r>
              <a:rPr lang="en-GB"/>
              <a:t>The Senedd, Cardiff Bay</a:t>
            </a:r>
          </a:p>
        </p:txBody>
      </p:sp>
      <p:sp>
        <p:nvSpPr>
          <p:cNvPr id="4" name="Content Placeholder 3">
            <a:extLst>
              <a:ext uri="{FF2B5EF4-FFF2-40B4-BE49-F238E27FC236}">
                <a16:creationId xmlns:a16="http://schemas.microsoft.com/office/drawing/2014/main" id="{8859A320-EB99-4609-8C04-5055EDC1C15C}"/>
              </a:ext>
            </a:extLst>
          </p:cNvPr>
          <p:cNvSpPr>
            <a:spLocks noGrp="1"/>
          </p:cNvSpPr>
          <p:nvPr>
            <p:ph idx="1"/>
          </p:nvPr>
        </p:nvSpPr>
        <p:spPr>
          <a:xfrm>
            <a:off x="565150" y="2160016"/>
            <a:ext cx="7335835" cy="3601212"/>
          </a:xfrm>
        </p:spPr>
        <p:txBody>
          <a:bodyPr>
            <a:normAutofit fontScale="92500" lnSpcReduction="10000"/>
          </a:bodyPr>
          <a:lstStyle/>
          <a:p>
            <a:r>
              <a:rPr lang="en-GB" sz="2800" dirty="0"/>
              <a:t>Built to house the National Assembly for Wales</a:t>
            </a:r>
          </a:p>
          <a:p>
            <a:r>
              <a:rPr lang="en-GB" sz="2800" dirty="0"/>
              <a:t>Opened 2006, designed by Richard Rogers</a:t>
            </a:r>
          </a:p>
          <a:p>
            <a:r>
              <a:rPr lang="en-GB" sz="2800" dirty="0"/>
              <a:t>Devolution – key dates and data</a:t>
            </a:r>
          </a:p>
          <a:p>
            <a:pPr lvl="1"/>
            <a:r>
              <a:rPr lang="en-GB" sz="2400" dirty="0"/>
              <a:t>1979: Yes 20.3%; No 79.7%</a:t>
            </a:r>
          </a:p>
          <a:p>
            <a:pPr lvl="1"/>
            <a:r>
              <a:rPr lang="en-GB" sz="2400" dirty="0"/>
              <a:t>1997: Yes 50.3; 49.7%</a:t>
            </a:r>
          </a:p>
          <a:p>
            <a:pPr lvl="1"/>
            <a:r>
              <a:rPr lang="en-GB" sz="2400" dirty="0"/>
              <a:t>1997: 6,721</a:t>
            </a:r>
          </a:p>
          <a:p>
            <a:pPr lvl="1"/>
            <a:r>
              <a:rPr lang="en-GB" sz="2400" dirty="0"/>
              <a:t>2011: Yes 63.5%; 36.5%</a:t>
            </a:r>
          </a:p>
        </p:txBody>
      </p:sp>
      <p:cxnSp>
        <p:nvCxnSpPr>
          <p:cNvPr id="55" name="Straight Connector 54">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57" name="Group 56">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58"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4"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906861448"/>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5" descr="The Senedd, Cardiff Bay">
            <a:extLst>
              <a:ext uri="{FF2B5EF4-FFF2-40B4-BE49-F238E27FC236}">
                <a16:creationId xmlns:a16="http://schemas.microsoft.com/office/drawing/2014/main" id="{1B7B2FB5-57A2-AEA0-00FF-32C77834A19D}"/>
              </a:ext>
            </a:extLst>
          </p:cNvPr>
          <p:cNvPicPr>
            <a:picLocks/>
          </p:cNvPicPr>
          <p:nvPr/>
        </p:nvPicPr>
        <p:blipFill rotWithShape="1">
          <a:blip r:embed="rId2" cstate="print">
            <a:extLst>
              <a:ext uri="{28A0092B-C50C-407E-A947-70E740481C1C}">
                <a14:useLocalDpi xmlns:a14="http://schemas.microsoft.com/office/drawing/2010/main" val="0"/>
              </a:ext>
            </a:extLst>
          </a:blip>
          <a:srcRect b="10000"/>
          <a:stretch/>
        </p:blipFill>
        <p:spPr bwMode="auto">
          <a:xfrm>
            <a:off x="20" y="1"/>
            <a:ext cx="12191980" cy="6857999"/>
          </a:xfrm>
          <a:prstGeom prst="rect">
            <a:avLst/>
          </a:prstGeom>
          <a:noFill/>
          <a:extLst>
            <a:ext uri="{53640926-AAD7-44D8-BBD7-CCE9431645EC}">
              <a14:shadowObscured xmlns:a14="http://schemas.microsoft.com/office/drawing/2010/main"/>
            </a:ext>
          </a:extLst>
        </p:spPr>
      </p:pic>
      <p:sp>
        <p:nvSpPr>
          <p:cNvPr id="15" name="Rectangle">
            <a:extLst>
              <a:ext uri="{FF2B5EF4-FFF2-40B4-BE49-F238E27FC236}">
                <a16:creationId xmlns:a16="http://schemas.microsoft.com/office/drawing/2014/main" id="{14ACB00F-615E-0E4F-9794-329E08F6E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50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title"/>
          </p:nvPr>
        </p:nvSpPr>
        <p:spPr>
          <a:xfrm>
            <a:off x="565150" y="770890"/>
            <a:ext cx="7335835" cy="1268984"/>
          </a:xfrm>
        </p:spPr>
        <p:txBody>
          <a:bodyPr>
            <a:normAutofit/>
          </a:bodyPr>
          <a:lstStyle/>
          <a:p>
            <a:r>
              <a:rPr lang="en-GB" dirty="0"/>
              <a:t>The </a:t>
            </a:r>
            <a:r>
              <a:rPr lang="en-GB" dirty="0" err="1"/>
              <a:t>Senedd</a:t>
            </a:r>
            <a:r>
              <a:rPr lang="en-GB" dirty="0"/>
              <a:t>, Cardiff Bay</a:t>
            </a:r>
          </a:p>
        </p:txBody>
      </p:sp>
      <p:sp>
        <p:nvSpPr>
          <p:cNvPr id="4" name="Content Placeholder 3">
            <a:extLst>
              <a:ext uri="{FF2B5EF4-FFF2-40B4-BE49-F238E27FC236}">
                <a16:creationId xmlns:a16="http://schemas.microsoft.com/office/drawing/2014/main" id="{8859A320-EB99-4609-8C04-5055EDC1C15C}"/>
              </a:ext>
            </a:extLst>
          </p:cNvPr>
          <p:cNvSpPr>
            <a:spLocks noGrp="1"/>
          </p:cNvSpPr>
          <p:nvPr>
            <p:ph idx="1"/>
          </p:nvPr>
        </p:nvSpPr>
        <p:spPr>
          <a:xfrm>
            <a:off x="565150" y="2160016"/>
            <a:ext cx="7335835" cy="3601212"/>
          </a:xfrm>
        </p:spPr>
        <p:txBody>
          <a:bodyPr>
            <a:normAutofit fontScale="92500"/>
          </a:bodyPr>
          <a:lstStyle/>
          <a:p>
            <a:pPr>
              <a:lnSpc>
                <a:spcPct val="90000"/>
              </a:lnSpc>
            </a:pPr>
            <a:r>
              <a:rPr lang="en-GB" dirty="0"/>
              <a:t>Devolution initially on a </a:t>
            </a:r>
            <a:r>
              <a:rPr lang="en-GB" dirty="0">
                <a:solidFill>
                  <a:srgbClr val="FFFF00"/>
                </a:solidFill>
                <a:hlinkClick r:id="rId3">
                  <a:extLst>
                    <a:ext uri="{A12FA001-AC4F-418D-AE19-62706E023703}">
                      <ahyp:hlinkClr xmlns:ahyp="http://schemas.microsoft.com/office/drawing/2018/hyperlinkcolor" val="tx"/>
                    </a:ext>
                  </a:extLst>
                </a:hlinkClick>
              </a:rPr>
              <a:t>Conferred Powers</a:t>
            </a:r>
            <a:r>
              <a:rPr lang="en-GB" dirty="0">
                <a:solidFill>
                  <a:srgbClr val="FFFF00"/>
                </a:solidFill>
              </a:rPr>
              <a:t> </a:t>
            </a:r>
            <a:r>
              <a:rPr lang="en-GB" dirty="0"/>
              <a:t>model</a:t>
            </a:r>
          </a:p>
          <a:p>
            <a:pPr>
              <a:lnSpc>
                <a:spcPct val="90000"/>
              </a:lnSpc>
            </a:pPr>
            <a:r>
              <a:rPr lang="en-GB" dirty="0"/>
              <a:t>But…‘On 1 April 2018, the Wales Act came into force. It shifts the Welsh Assembly to a “reserved powers” model of devolution, alongside introducing a number of new taxation and borrowing powers. The move to this new model means that the Welsh Assembly is free to pass legislation on all matters which are not explicitly reserved to Westminster, such as defence, foreign affairs, and justice.’ </a:t>
            </a:r>
          </a:p>
          <a:p>
            <a:pPr lvl="1">
              <a:lnSpc>
                <a:spcPct val="90000"/>
              </a:lnSpc>
            </a:pPr>
            <a:r>
              <a:rPr lang="en-GB" sz="1800" dirty="0"/>
              <a:t>Jack Kellam, ‘</a:t>
            </a:r>
            <a:r>
              <a:rPr lang="en-GB" sz="1800" dirty="0">
                <a:solidFill>
                  <a:srgbClr val="FFFF00"/>
                </a:solidFill>
                <a:hlinkClick r:id="rId4">
                  <a:extLst>
                    <a:ext uri="{A12FA001-AC4F-418D-AE19-62706E023703}">
                      <ahyp:hlinkClr xmlns:ahyp="http://schemas.microsoft.com/office/drawing/2018/hyperlinkcolor" val="tx"/>
                    </a:ext>
                  </a:extLst>
                </a:hlinkClick>
              </a:rPr>
              <a:t>The Wales Act: a new dawn for Welsh devolution?</a:t>
            </a:r>
            <a:r>
              <a:rPr lang="en-GB" sz="1800" dirty="0"/>
              <a:t>’ </a:t>
            </a:r>
            <a:r>
              <a:rPr lang="en-GB" sz="1800" i="1" dirty="0"/>
              <a:t>Institute for Government</a:t>
            </a:r>
            <a:endParaRPr lang="en-GB" sz="1800" dirty="0"/>
          </a:p>
          <a:p>
            <a:pPr>
              <a:lnSpc>
                <a:spcPct val="90000"/>
              </a:lnSpc>
            </a:pPr>
            <a:endParaRPr lang="en-GB" sz="2000" i="1" dirty="0"/>
          </a:p>
        </p:txBody>
      </p:sp>
      <p:cxnSp>
        <p:nvCxnSpPr>
          <p:cNvPr id="17" name="Straight Connector 16">
            <a:extLst>
              <a:ext uri="{FF2B5EF4-FFF2-40B4-BE49-F238E27FC236}">
                <a16:creationId xmlns:a16="http://schemas.microsoft.com/office/drawing/2014/main" id="{1D2BBFA3-6EA8-1C48-B3A5-DFCC389D28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9" name="Group 18">
            <a:extLst>
              <a:ext uri="{FF2B5EF4-FFF2-40B4-BE49-F238E27FC236}">
                <a16:creationId xmlns:a16="http://schemas.microsoft.com/office/drawing/2014/main" id="{35B55452-0B37-B747-9C68-70C4EF8F753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20" name="Freeform 41">
              <a:extLst>
                <a:ext uri="{FF2B5EF4-FFF2-40B4-BE49-F238E27FC236}">
                  <a16:creationId xmlns:a16="http://schemas.microsoft.com/office/drawing/2014/main" id="{CBBA7287-7E9D-884B-93D7-D56B52AD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2">
              <a:extLst>
                <a:ext uri="{FF2B5EF4-FFF2-40B4-BE49-F238E27FC236}">
                  <a16:creationId xmlns:a16="http://schemas.microsoft.com/office/drawing/2014/main" id="{E09BD6CA-D4FC-1041-9A4A-5BD33DDEDE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43">
              <a:extLst>
                <a:ext uri="{FF2B5EF4-FFF2-40B4-BE49-F238E27FC236}">
                  <a16:creationId xmlns:a16="http://schemas.microsoft.com/office/drawing/2014/main" id="{60AFCEEC-E747-AF48-9591-58C67AF87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44">
              <a:extLst>
                <a:ext uri="{FF2B5EF4-FFF2-40B4-BE49-F238E27FC236}">
                  <a16:creationId xmlns:a16="http://schemas.microsoft.com/office/drawing/2014/main" id="{2290DF32-70FD-0E48-9258-0BD83EE62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45">
              <a:extLst>
                <a:ext uri="{FF2B5EF4-FFF2-40B4-BE49-F238E27FC236}">
                  <a16:creationId xmlns:a16="http://schemas.microsoft.com/office/drawing/2014/main" id="{61BFE2D7-8646-5943-87D5-C6A9CDF68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46">
              <a:extLst>
                <a:ext uri="{FF2B5EF4-FFF2-40B4-BE49-F238E27FC236}">
                  <a16:creationId xmlns:a16="http://schemas.microsoft.com/office/drawing/2014/main" id="{6FFCD48C-239D-ED44-879B-9E5DD00DEA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47">
              <a:extLst>
                <a:ext uri="{FF2B5EF4-FFF2-40B4-BE49-F238E27FC236}">
                  <a16:creationId xmlns:a16="http://schemas.microsoft.com/office/drawing/2014/main" id="{55CCAE64-959A-BC4A-A123-FC9283192D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0838806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4">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6"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5224243" y="770890"/>
            <a:ext cx="6400999" cy="1268984"/>
          </a:xfrm>
        </p:spPr>
        <p:txBody>
          <a:bodyPr>
            <a:normAutofit/>
          </a:bodyPr>
          <a:lstStyle/>
          <a:p>
            <a:pPr>
              <a:lnSpc>
                <a:spcPct val="90000"/>
              </a:lnSpc>
            </a:pPr>
            <a:r>
              <a:rPr lang="en-GB"/>
              <a:t>Cyfarthfa Ironworks, Merthyr Tydfil (1894)</a:t>
            </a:r>
          </a:p>
        </p:txBody>
      </p:sp>
      <p:sp>
        <p:nvSpPr>
          <p:cNvPr id="4" name="Content Placeholder 3">
            <a:extLst>
              <a:ext uri="{FF2B5EF4-FFF2-40B4-BE49-F238E27FC236}">
                <a16:creationId xmlns:a16="http://schemas.microsoft.com/office/drawing/2014/main" id="{CA1DDCCE-3F28-49B9-972F-2BDC63F158D8}"/>
              </a:ext>
            </a:extLst>
          </p:cNvPr>
          <p:cNvSpPr>
            <a:spLocks noGrp="1"/>
          </p:cNvSpPr>
          <p:nvPr>
            <p:ph idx="1"/>
          </p:nvPr>
        </p:nvSpPr>
        <p:spPr>
          <a:xfrm>
            <a:off x="5224243" y="2160015"/>
            <a:ext cx="6400999" cy="3927085"/>
          </a:xfrm>
        </p:spPr>
        <p:txBody>
          <a:bodyPr>
            <a:normAutofit lnSpcReduction="10000"/>
          </a:bodyPr>
          <a:lstStyle/>
          <a:p>
            <a:pPr>
              <a:lnSpc>
                <a:spcPct val="90000"/>
              </a:lnSpc>
            </a:pPr>
            <a:r>
              <a:rPr lang="en-GB" sz="2000" dirty="0"/>
              <a:t>Industrialisation from 1770-1850: ‘the multitudes who were drawn to the furnaces, the collieries and the quarries of industrial </a:t>
            </a:r>
            <a:r>
              <a:rPr lang="en-GB" sz="2000" dirty="0" err="1"/>
              <a:t>Wales’</a:t>
            </a:r>
            <a:r>
              <a:rPr lang="en-GB" sz="2000" dirty="0"/>
              <a:t> (p. 314)</a:t>
            </a:r>
          </a:p>
          <a:p>
            <a:pPr>
              <a:lnSpc>
                <a:spcPct val="90000"/>
              </a:lnSpc>
            </a:pPr>
            <a:r>
              <a:rPr lang="en-GB" sz="2000" dirty="0"/>
              <a:t>‘The census of 1851 noted that 115,000 of the inhabitants of Wales, representing almost 10 per cent of the population, had been born in England’ (p. 373) </a:t>
            </a:r>
          </a:p>
          <a:p>
            <a:pPr>
              <a:lnSpc>
                <a:spcPct val="90000"/>
              </a:lnSpc>
            </a:pPr>
            <a:r>
              <a:rPr lang="en-GB" sz="2000" dirty="0"/>
              <a:t>‘The output of the south Wales ironworks rose from 100,000 tons in 1815 to 277,000 in 1830’ (p. 340)</a:t>
            </a:r>
          </a:p>
          <a:p>
            <a:pPr>
              <a:lnSpc>
                <a:spcPct val="90000"/>
              </a:lnSpc>
            </a:pPr>
            <a:r>
              <a:rPr lang="en-GB" sz="2000" dirty="0"/>
              <a:t>‘In 1840 the south Wales coalfield produced about 4.5 million tons of coal’ (pp. 372-3)</a:t>
            </a:r>
          </a:p>
          <a:p>
            <a:pPr lvl="1">
              <a:lnSpc>
                <a:spcPct val="90000"/>
              </a:lnSpc>
            </a:pPr>
            <a:r>
              <a:rPr lang="en-GB" sz="1600" dirty="0"/>
              <a:t>John Davies, </a:t>
            </a:r>
            <a:r>
              <a:rPr lang="en-GB" sz="1600" i="1" dirty="0"/>
              <a:t>A History of Wales</a:t>
            </a:r>
            <a:r>
              <a:rPr lang="en-GB" sz="1600" dirty="0"/>
              <a:t>, revised </a:t>
            </a:r>
            <a:r>
              <a:rPr lang="en-GB" sz="1600" dirty="0" err="1"/>
              <a:t>edn</a:t>
            </a:r>
            <a:r>
              <a:rPr lang="en-GB" sz="1600" dirty="0"/>
              <a:t> (London: Penguin, 2007)</a:t>
            </a:r>
          </a:p>
        </p:txBody>
      </p:sp>
      <p:pic>
        <p:nvPicPr>
          <p:cNvPr id="8" name="Content Placeholder 5" descr="https://i2-prod.walesonline.co.uk/incoming/article7837194.ece/ALTERNATES/s615/JS46653989.jpg">
            <a:extLst>
              <a:ext uri="{FF2B5EF4-FFF2-40B4-BE49-F238E27FC236}">
                <a16:creationId xmlns:a16="http://schemas.microsoft.com/office/drawing/2014/main" id="{2BB09D36-CCF6-C3EF-AC7B-D2EAE21AC1EA}"/>
              </a:ext>
            </a:extLst>
          </p:cNvPr>
          <p:cNvPicPr>
            <a:picLocks/>
          </p:cNvPicPr>
          <p:nvPr/>
        </p:nvPicPr>
        <p:blipFill rotWithShape="1">
          <a:blip r:embed="rId2">
            <a:extLst>
              <a:ext uri="{28A0092B-C50C-407E-A947-70E740481C1C}">
                <a14:useLocalDpi xmlns:a14="http://schemas.microsoft.com/office/drawing/2010/main" val="0"/>
              </a:ext>
            </a:extLst>
          </a:blip>
          <a:srcRect l="21119" r="33720"/>
          <a:stretch/>
        </p:blipFill>
        <p:spPr bwMode="auto">
          <a:xfrm>
            <a:off x="20" y="1"/>
            <a:ext cx="4657325" cy="6857999"/>
          </a:xfrm>
          <a:prstGeom prst="rect">
            <a:avLst/>
          </a:prstGeom>
          <a:noFill/>
        </p:spPr>
      </p:pic>
      <p:cxnSp>
        <p:nvCxnSpPr>
          <p:cNvPr id="32" name="Straight Connector 2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21967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0">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51AC8-9409-42AC-9EE6-E8E0EEC1C997}"/>
              </a:ext>
            </a:extLst>
          </p:cNvPr>
          <p:cNvSpPr>
            <a:spLocks noGrp="1"/>
          </p:cNvSpPr>
          <p:nvPr>
            <p:ph type="title"/>
          </p:nvPr>
        </p:nvSpPr>
        <p:spPr>
          <a:xfrm>
            <a:off x="565150" y="770890"/>
            <a:ext cx="5995137" cy="1268984"/>
          </a:xfrm>
        </p:spPr>
        <p:txBody>
          <a:bodyPr>
            <a:normAutofit/>
          </a:bodyPr>
          <a:lstStyle/>
          <a:p>
            <a:pPr>
              <a:lnSpc>
                <a:spcPct val="90000"/>
              </a:lnSpc>
            </a:pPr>
            <a:r>
              <a:rPr lang="en-GB" sz="3100" dirty="0" err="1"/>
              <a:t>Cyfarthfa</a:t>
            </a:r>
            <a:r>
              <a:rPr lang="en-GB" sz="3100" dirty="0"/>
              <a:t> continued… industrial decline</a:t>
            </a:r>
          </a:p>
        </p:txBody>
      </p:sp>
      <p:sp>
        <p:nvSpPr>
          <p:cNvPr id="3" name="Content Placeholder 2">
            <a:extLst>
              <a:ext uri="{FF2B5EF4-FFF2-40B4-BE49-F238E27FC236}">
                <a16:creationId xmlns:a16="http://schemas.microsoft.com/office/drawing/2014/main" id="{5B06BDBC-EC2A-41B9-9F30-D21659F80AFE}"/>
              </a:ext>
            </a:extLst>
          </p:cNvPr>
          <p:cNvSpPr>
            <a:spLocks noGrp="1"/>
          </p:cNvSpPr>
          <p:nvPr>
            <p:ph idx="1"/>
          </p:nvPr>
        </p:nvSpPr>
        <p:spPr>
          <a:xfrm>
            <a:off x="565150" y="2160016"/>
            <a:ext cx="6936662" cy="3601212"/>
          </a:xfrm>
        </p:spPr>
        <p:txBody>
          <a:bodyPr>
            <a:normAutofit fontScale="92500"/>
          </a:bodyPr>
          <a:lstStyle/>
          <a:p>
            <a:pPr>
              <a:lnSpc>
                <a:spcPct val="90000"/>
              </a:lnSpc>
            </a:pPr>
            <a:r>
              <a:rPr lang="en-GB" dirty="0"/>
              <a:t>‘Labour’s return to power in 1964 had done nothing to stop the programme of pit closures that had begun in earnest in 1959 because of a fall in demand for coal. […] In 1959 there were 141 NCB collieries in south Wales, employing 93,000 people. By 1969 there were just 55 collieries and 40,000 employees. The north Wales coalfield also lost half its workforce in the decade after 1982, leaving just two pits in the area. </a:t>
            </a:r>
            <a:r>
              <a:rPr lang="en-GB" dirty="0">
                <a:solidFill>
                  <a:srgbClr val="FF0000"/>
                </a:solidFill>
              </a:rPr>
              <a:t>At the end of the 1960s, mining in Wales was employing 84,000 fewer people than it had in 1948</a:t>
            </a:r>
            <a:r>
              <a:rPr lang="en-GB" dirty="0"/>
              <a:t>.’ (pp. 247-8)</a:t>
            </a:r>
          </a:p>
          <a:p>
            <a:pPr>
              <a:lnSpc>
                <a:spcPct val="90000"/>
              </a:lnSpc>
            </a:pPr>
            <a:endParaRPr lang="en-GB" sz="2000" dirty="0"/>
          </a:p>
        </p:txBody>
      </p:sp>
      <p:pic>
        <p:nvPicPr>
          <p:cNvPr id="6" name="Picture 2" descr="Wales Since 1939 by [Martin Johnes]">
            <a:extLst>
              <a:ext uri="{FF2B5EF4-FFF2-40B4-BE49-F238E27FC236}">
                <a16:creationId xmlns:a16="http://schemas.microsoft.com/office/drawing/2014/main" id="{08CAAAFB-A8E9-1F98-F1C1-0F7B47281D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56417" y="2160015"/>
            <a:ext cx="2394805" cy="3601212"/>
          </a:xfrm>
          <a:prstGeom prst="rect">
            <a:avLst/>
          </a:prstGeom>
          <a:noFill/>
          <a:extLst>
            <a:ext uri="{909E8E84-426E-40DD-AFC4-6F175D3DCCD1}">
              <a14:hiddenFill xmlns:a14="http://schemas.microsoft.com/office/drawing/2010/main">
                <a:solidFill>
                  <a:srgbClr val="FFFFFF"/>
                </a:solidFill>
              </a14:hiddenFill>
            </a:ext>
          </a:extLst>
        </p:spPr>
      </p:pic>
      <p:grpSp>
        <p:nvGrpSpPr>
          <p:cNvPr id="30" name="Group 12">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1" name="Straight Connector 18">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694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6"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y room full of question marks with an opening going out">
            <a:extLst>
              <a:ext uri="{FF2B5EF4-FFF2-40B4-BE49-F238E27FC236}">
                <a16:creationId xmlns:a16="http://schemas.microsoft.com/office/drawing/2014/main" id="{806B4022-F2B2-90F6-A81D-53C40E020A91}"/>
              </a:ext>
            </a:extLst>
          </p:cNvPr>
          <p:cNvPicPr>
            <a:picLocks noChangeAspect="1"/>
          </p:cNvPicPr>
          <p:nvPr/>
        </p:nvPicPr>
        <p:blipFill rotWithShape="1">
          <a:blip r:embed="rId2"/>
          <a:srcRect b="15730"/>
          <a:stretch/>
        </p:blipFill>
        <p:spPr>
          <a:xfrm>
            <a:off x="20" y="1"/>
            <a:ext cx="12191980" cy="6857999"/>
          </a:xfrm>
          <a:prstGeom prst="rect">
            <a:avLst/>
          </a:prstGeom>
        </p:spPr>
      </p:pic>
      <p:sp>
        <p:nvSpPr>
          <p:cNvPr id="39" name="Rectangle">
            <a:extLst>
              <a:ext uri="{FF2B5EF4-FFF2-40B4-BE49-F238E27FC236}">
                <a16:creationId xmlns:a16="http://schemas.microsoft.com/office/drawing/2014/main" id="{C1FDB97C-3AD1-C545-A219-4B4FCF5AE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76630"/>
            <a:ext cx="5106597" cy="4904739"/>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5145E968-DC81-4F71-8ACB-64CC8438DC58}"/>
              </a:ext>
            </a:extLst>
          </p:cNvPr>
          <p:cNvSpPr>
            <a:spLocks noGrp="1"/>
          </p:cNvSpPr>
          <p:nvPr>
            <p:ph type="title"/>
          </p:nvPr>
        </p:nvSpPr>
        <p:spPr>
          <a:xfrm>
            <a:off x="565150" y="1302512"/>
            <a:ext cx="4209293" cy="2826422"/>
          </a:xfrm>
        </p:spPr>
        <p:txBody>
          <a:bodyPr vert="horz" lIns="91440" tIns="45720" rIns="91440" bIns="45720" rtlCol="0" anchor="t">
            <a:normAutofit/>
          </a:bodyPr>
          <a:lstStyle/>
          <a:p>
            <a:r>
              <a:rPr lang="en-US" sz="5400" dirty="0"/>
              <a:t>Key Ideas: Three Concepts</a:t>
            </a:r>
          </a:p>
        </p:txBody>
      </p:sp>
      <p:grpSp>
        <p:nvGrpSpPr>
          <p:cNvPr id="41" name="Group 40">
            <a:extLst>
              <a:ext uri="{FF2B5EF4-FFF2-40B4-BE49-F238E27FC236}">
                <a16:creationId xmlns:a16="http://schemas.microsoft.com/office/drawing/2014/main" id="{3A266FA8-F626-1C42-B021-A57818E97B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55">
              <a:extLst>
                <a:ext uri="{FF2B5EF4-FFF2-40B4-BE49-F238E27FC236}">
                  <a16:creationId xmlns:a16="http://schemas.microsoft.com/office/drawing/2014/main" id="{2B43B9E4-DCCD-B14F-9DC7-6EF6DF1F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56">
              <a:extLst>
                <a:ext uri="{FF2B5EF4-FFF2-40B4-BE49-F238E27FC236}">
                  <a16:creationId xmlns:a16="http://schemas.microsoft.com/office/drawing/2014/main" id="{778EA148-BF2C-2F4F-B0F5-E0C8EFCF5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57">
              <a:extLst>
                <a:ext uri="{FF2B5EF4-FFF2-40B4-BE49-F238E27FC236}">
                  <a16:creationId xmlns:a16="http://schemas.microsoft.com/office/drawing/2014/main" id="{A2CACC73-49F7-E24D-92B3-BBFE987027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58">
              <a:extLst>
                <a:ext uri="{FF2B5EF4-FFF2-40B4-BE49-F238E27FC236}">
                  <a16:creationId xmlns:a16="http://schemas.microsoft.com/office/drawing/2014/main" id="{58FF2A73-C08D-E244-97FA-CCE6B5ABB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59">
              <a:extLst>
                <a:ext uri="{FF2B5EF4-FFF2-40B4-BE49-F238E27FC236}">
                  <a16:creationId xmlns:a16="http://schemas.microsoft.com/office/drawing/2014/main" id="{F9251654-A54A-C947-8F27-7511D3D98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60">
              <a:extLst>
                <a:ext uri="{FF2B5EF4-FFF2-40B4-BE49-F238E27FC236}">
                  <a16:creationId xmlns:a16="http://schemas.microsoft.com/office/drawing/2014/main" id="{7005C174-7450-D94C-966E-15D46489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61">
              <a:extLst>
                <a:ext uri="{FF2B5EF4-FFF2-40B4-BE49-F238E27FC236}">
                  <a16:creationId xmlns:a16="http://schemas.microsoft.com/office/drawing/2014/main" id="{BC08F9D6-DAB6-B34E-A0D1-199D9B531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01488753"/>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C2F9A-0FE9-4184-A84E-1F0B14CA30C7}"/>
              </a:ext>
            </a:extLst>
          </p:cNvPr>
          <p:cNvSpPr>
            <a:spLocks noGrp="1"/>
          </p:cNvSpPr>
          <p:nvPr>
            <p:ph type="title"/>
          </p:nvPr>
        </p:nvSpPr>
        <p:spPr>
          <a:xfrm>
            <a:off x="3497189" y="770890"/>
            <a:ext cx="8126305" cy="1268984"/>
          </a:xfrm>
        </p:spPr>
        <p:txBody>
          <a:bodyPr>
            <a:normAutofit/>
          </a:bodyPr>
          <a:lstStyle/>
          <a:p>
            <a:pPr>
              <a:lnSpc>
                <a:spcPct val="90000"/>
              </a:lnSpc>
            </a:pPr>
            <a:r>
              <a:rPr lang="en-GB" dirty="0"/>
              <a:t>Anglo-Welsh Literature (1)</a:t>
            </a:r>
          </a:p>
        </p:txBody>
      </p:sp>
      <p:sp>
        <p:nvSpPr>
          <p:cNvPr id="3" name="Content Placeholder 2">
            <a:extLst>
              <a:ext uri="{FF2B5EF4-FFF2-40B4-BE49-F238E27FC236}">
                <a16:creationId xmlns:a16="http://schemas.microsoft.com/office/drawing/2014/main" id="{2A58F210-5BB4-4C6B-B6FA-9AA00F08B1D2}"/>
              </a:ext>
            </a:extLst>
          </p:cNvPr>
          <p:cNvSpPr>
            <a:spLocks noGrp="1"/>
          </p:cNvSpPr>
          <p:nvPr>
            <p:ph idx="1"/>
          </p:nvPr>
        </p:nvSpPr>
        <p:spPr>
          <a:xfrm>
            <a:off x="3359021" y="1772817"/>
            <a:ext cx="8264474" cy="3988411"/>
          </a:xfrm>
        </p:spPr>
        <p:txBody>
          <a:bodyPr>
            <a:noAutofit/>
          </a:bodyPr>
          <a:lstStyle/>
          <a:p>
            <a:pPr>
              <a:lnSpc>
                <a:spcPct val="90000"/>
              </a:lnSpc>
            </a:pPr>
            <a:r>
              <a:rPr lang="en-GB" sz="2100" dirty="0"/>
              <a:t>Not a phrase in current usage: ‘Welsh writing in English’ OR ‘Anglophone Welsh writing’</a:t>
            </a:r>
          </a:p>
          <a:p>
            <a:pPr>
              <a:lnSpc>
                <a:spcPct val="90000"/>
              </a:lnSpc>
            </a:pPr>
            <a:r>
              <a:rPr lang="en-GB" sz="2100" dirty="0"/>
              <a:t>‘Who are the Anglo-Welsh? I defined them first simply as </a:t>
            </a:r>
            <a:r>
              <a:rPr lang="en-GB" sz="2100" dirty="0">
                <a:solidFill>
                  <a:srgbClr val="FF0000"/>
                </a:solidFill>
              </a:rPr>
              <a:t>Welshmen who write in English</a:t>
            </a:r>
            <a:r>
              <a:rPr lang="en-GB" sz="2100" dirty="0"/>
              <a:t>. Later I qualified this, and I ought to qualify the definition further by confining the term to </a:t>
            </a:r>
            <a:r>
              <a:rPr lang="en-GB" sz="2100" dirty="0">
                <a:solidFill>
                  <a:srgbClr val="FF0000"/>
                </a:solidFill>
              </a:rPr>
              <a:t>those Welsh men and women who write in English about Wales</a:t>
            </a:r>
            <a:r>
              <a:rPr lang="en-GB" sz="2100" dirty="0"/>
              <a:t>. But how do poets, especially lyric poets, whose subject is so often themselves, fit into this definition? Surely </a:t>
            </a:r>
            <a:r>
              <a:rPr lang="en-GB" sz="2100" dirty="0">
                <a:solidFill>
                  <a:srgbClr val="FF0000"/>
                </a:solidFill>
              </a:rPr>
              <a:t>consciousness of being Welsh ought </a:t>
            </a:r>
            <a:r>
              <a:rPr lang="en-GB" sz="2100" dirty="0"/>
              <a:t>to find a place somewhere in a complete definition.’ </a:t>
            </a:r>
          </a:p>
          <a:p>
            <a:pPr lvl="1">
              <a:lnSpc>
                <a:spcPct val="90000"/>
              </a:lnSpc>
            </a:pPr>
            <a:r>
              <a:rPr lang="en-GB" sz="1800" dirty="0"/>
              <a:t>Glyn Jones, </a:t>
            </a:r>
            <a:r>
              <a:rPr lang="en-GB" sz="1800" i="1" dirty="0"/>
              <a:t>The Dragon Has Two Tongues: Essays on Anglo-Welsh Writers and Writing</a:t>
            </a:r>
            <a:r>
              <a:rPr lang="en-GB" sz="1800" dirty="0"/>
              <a:t>, ed. by Tony Brown, revised </a:t>
            </a:r>
            <a:r>
              <a:rPr lang="en-GB" sz="1800" dirty="0" err="1"/>
              <a:t>edn</a:t>
            </a:r>
            <a:r>
              <a:rPr lang="en-GB" sz="1800" dirty="0"/>
              <a:t> (Cardiff: UWP, 2001; orig. 1968), p. 37</a:t>
            </a:r>
          </a:p>
        </p:txBody>
      </p:sp>
      <p:pic>
        <p:nvPicPr>
          <p:cNvPr id="4" name="Picture 2">
            <a:extLst>
              <a:ext uri="{FF2B5EF4-FFF2-40B4-BE49-F238E27FC236}">
                <a16:creationId xmlns:a16="http://schemas.microsoft.com/office/drawing/2014/main" id="{880E134D-20E2-F2BE-D1B5-D445F2A71ADF}"/>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65150" y="770889"/>
            <a:ext cx="2366889" cy="3698265"/>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7" name="Straight Connector 16">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5172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689457-A6E6-46F9-9594-C5F85BA527EF}"/>
              </a:ext>
            </a:extLst>
          </p:cNvPr>
          <p:cNvSpPr>
            <a:spLocks noGrp="1"/>
          </p:cNvSpPr>
          <p:nvPr>
            <p:ph type="title"/>
          </p:nvPr>
        </p:nvSpPr>
        <p:spPr>
          <a:xfrm>
            <a:off x="565150" y="770890"/>
            <a:ext cx="7123274" cy="1268984"/>
          </a:xfrm>
        </p:spPr>
        <p:txBody>
          <a:bodyPr>
            <a:normAutofit/>
          </a:bodyPr>
          <a:lstStyle/>
          <a:p>
            <a:pPr>
              <a:lnSpc>
                <a:spcPct val="90000"/>
              </a:lnSpc>
            </a:pPr>
            <a:r>
              <a:rPr lang="en-GB" dirty="0"/>
              <a:t>Anglo-Welsh Literature (2)</a:t>
            </a:r>
          </a:p>
        </p:txBody>
      </p:sp>
      <p:sp>
        <p:nvSpPr>
          <p:cNvPr id="3" name="Content Placeholder 2">
            <a:extLst>
              <a:ext uri="{FF2B5EF4-FFF2-40B4-BE49-F238E27FC236}">
                <a16:creationId xmlns:a16="http://schemas.microsoft.com/office/drawing/2014/main" id="{503BB907-189A-4184-AD6E-338698D5B326}"/>
              </a:ext>
            </a:extLst>
          </p:cNvPr>
          <p:cNvSpPr>
            <a:spLocks noGrp="1"/>
          </p:cNvSpPr>
          <p:nvPr>
            <p:ph idx="1"/>
          </p:nvPr>
        </p:nvSpPr>
        <p:spPr>
          <a:xfrm>
            <a:off x="565150" y="1586207"/>
            <a:ext cx="7123274" cy="4500902"/>
          </a:xfrm>
        </p:spPr>
        <p:txBody>
          <a:bodyPr>
            <a:normAutofit/>
          </a:bodyPr>
          <a:lstStyle/>
          <a:p>
            <a:pPr marL="0" indent="0">
              <a:lnSpc>
                <a:spcPct val="90000"/>
              </a:lnSpc>
              <a:buNone/>
            </a:pPr>
            <a:r>
              <a:rPr lang="en-GB" sz="2000" dirty="0"/>
              <a:t>‘By long usage the term Welsh poetry is properly understood to denote poetry in the Welsh language. […] The English-medium literature of Wales is conveniently described by the term Anglo-Welsh, </a:t>
            </a:r>
            <a:r>
              <a:rPr lang="en-GB" sz="2000" dirty="0">
                <a:solidFill>
                  <a:srgbClr val="FF0000"/>
                </a:solidFill>
              </a:rPr>
              <a:t>the first element of the compound being understood to specify the language and the second the provenance of the writing</a:t>
            </a:r>
            <a:r>
              <a:rPr lang="en-GB" sz="2000" dirty="0"/>
              <a:t>. Though for some time it has become almost </a:t>
            </a:r>
            <a:r>
              <a:rPr lang="en-GB" sz="2000" i="1" dirty="0"/>
              <a:t>de </a:t>
            </a:r>
            <a:r>
              <a:rPr lang="en-GB" sz="2000" i="1" dirty="0" err="1"/>
              <a:t>rigeur</a:t>
            </a:r>
            <a:r>
              <a:rPr lang="en-GB" sz="2000" i="1" dirty="0"/>
              <a:t> </a:t>
            </a:r>
            <a:r>
              <a:rPr lang="en-GB" sz="2000" dirty="0"/>
              <a:t>to deprecate the use of the term, […] it is in fact a linguistic precision witnessing to </a:t>
            </a:r>
            <a:r>
              <a:rPr lang="en-GB" sz="2000" dirty="0">
                <a:solidFill>
                  <a:srgbClr val="FF0000"/>
                </a:solidFill>
              </a:rPr>
              <a:t>the bilingual nature of literary activity in Wales</a:t>
            </a:r>
            <a:r>
              <a:rPr lang="en-GB" sz="2000" dirty="0"/>
              <a:t>. The term was first employed in this context in 1922, by Sir Idris Bell, and its widespread usage since that time testifies to the need for so convenient a locution’</a:t>
            </a:r>
          </a:p>
          <a:p>
            <a:pPr lvl="1">
              <a:lnSpc>
                <a:spcPct val="90000"/>
              </a:lnSpc>
            </a:pPr>
            <a:r>
              <a:rPr lang="en-GB" sz="1300" dirty="0"/>
              <a:t>Raymond Garlick and Roland Mathias, ‘Introduction’, in ed., </a:t>
            </a:r>
            <a:r>
              <a:rPr lang="en-GB" sz="1300" i="1" dirty="0"/>
              <a:t>Anglo-Welsh Poetry 1480-1980</a:t>
            </a:r>
            <a:r>
              <a:rPr lang="en-GB" sz="1300" dirty="0"/>
              <a:t> (Bridgend: Poetry Wales Press, 1984), p. 27</a:t>
            </a:r>
          </a:p>
        </p:txBody>
      </p:sp>
      <p:grpSp>
        <p:nvGrpSpPr>
          <p:cNvPr id="2057" name="Group 2056">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058"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0"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1"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2063" name="Straight Connector 2062">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437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Image result for Anglo-Welsh Poetry 1480-1980">
            <a:extLst>
              <a:ext uri="{FF2B5EF4-FFF2-40B4-BE49-F238E27FC236}">
                <a16:creationId xmlns:a16="http://schemas.microsoft.com/office/drawing/2014/main" id="{D9B1E99D-2D89-4131-B01B-490906FE43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0066" y="681645"/>
            <a:ext cx="3291635" cy="5486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1850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81" name="Group 308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308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B689457-A6E6-46F9-9594-C5F85BA527EF}"/>
              </a:ext>
            </a:extLst>
          </p:cNvPr>
          <p:cNvSpPr>
            <a:spLocks noGrp="1"/>
          </p:cNvSpPr>
          <p:nvPr>
            <p:ph type="title"/>
          </p:nvPr>
        </p:nvSpPr>
        <p:spPr>
          <a:xfrm>
            <a:off x="4813696" y="809039"/>
            <a:ext cx="6811546" cy="889131"/>
          </a:xfrm>
        </p:spPr>
        <p:txBody>
          <a:bodyPr>
            <a:normAutofit/>
          </a:bodyPr>
          <a:lstStyle/>
          <a:p>
            <a:pPr>
              <a:lnSpc>
                <a:spcPct val="90000"/>
              </a:lnSpc>
            </a:pPr>
            <a:r>
              <a:rPr lang="en-GB" dirty="0"/>
              <a:t>Anglo-Welsh Literature (3)</a:t>
            </a:r>
          </a:p>
        </p:txBody>
      </p:sp>
      <p:sp>
        <p:nvSpPr>
          <p:cNvPr id="3" name="Content Placeholder 2">
            <a:extLst>
              <a:ext uri="{FF2B5EF4-FFF2-40B4-BE49-F238E27FC236}">
                <a16:creationId xmlns:a16="http://schemas.microsoft.com/office/drawing/2014/main" id="{503BB907-189A-4184-AD6E-338698D5B326}"/>
              </a:ext>
            </a:extLst>
          </p:cNvPr>
          <p:cNvSpPr>
            <a:spLocks noGrp="1"/>
          </p:cNvSpPr>
          <p:nvPr>
            <p:ph idx="1"/>
          </p:nvPr>
        </p:nvSpPr>
        <p:spPr>
          <a:xfrm>
            <a:off x="5001209" y="1698170"/>
            <a:ext cx="6624034" cy="4388940"/>
          </a:xfrm>
        </p:spPr>
        <p:txBody>
          <a:bodyPr>
            <a:normAutofit/>
          </a:bodyPr>
          <a:lstStyle/>
          <a:p>
            <a:pPr>
              <a:lnSpc>
                <a:spcPct val="90000"/>
              </a:lnSpc>
            </a:pPr>
            <a:r>
              <a:rPr lang="en-GB" sz="1800" dirty="0"/>
              <a:t>‘Anglo-Welsh poetry differs from other poetry in the English language in three main respects. </a:t>
            </a:r>
          </a:p>
          <a:p>
            <a:pPr>
              <a:lnSpc>
                <a:spcPct val="90000"/>
              </a:lnSpc>
            </a:pPr>
            <a:r>
              <a:rPr lang="en-GB" sz="1800" dirty="0"/>
              <a:t>First, it has, in its background, a different civilization – it is like English poetry written by Irishmen or Indians. </a:t>
            </a:r>
          </a:p>
          <a:p>
            <a:pPr>
              <a:lnSpc>
                <a:spcPct val="90000"/>
              </a:lnSpc>
            </a:pPr>
            <a:r>
              <a:rPr lang="en-GB" sz="1800" dirty="0"/>
              <a:t>Second, it shares its territory with another linguistic community which regards its tongue as the right and natural language of the country […]. In this respect, Anglo-Welsh poetry is like English poetry written by Nigerians or </a:t>
            </a:r>
            <a:r>
              <a:rPr lang="en-GB" sz="1800" dirty="0" err="1"/>
              <a:t>Maoris</a:t>
            </a:r>
            <a:r>
              <a:rPr lang="en-GB" sz="1800" dirty="0"/>
              <a:t>.</a:t>
            </a:r>
          </a:p>
          <a:p>
            <a:pPr>
              <a:lnSpc>
                <a:spcPct val="90000"/>
              </a:lnSpc>
            </a:pPr>
            <a:r>
              <a:rPr lang="en-GB" sz="1800" dirty="0"/>
              <a:t>Third, it derives from a special sort of society, which I shall call the </a:t>
            </a:r>
            <a:r>
              <a:rPr lang="en-GB" sz="1800" i="1" dirty="0" err="1"/>
              <a:t>buchedd</a:t>
            </a:r>
            <a:r>
              <a:rPr lang="en-GB" sz="1800" dirty="0"/>
              <a:t> from a Welsh word meaning a “way of life” or “ethos”. In this third respect, it is more like poetry in English written by Americans.’</a:t>
            </a:r>
          </a:p>
          <a:p>
            <a:pPr lvl="1">
              <a:lnSpc>
                <a:spcPct val="90000"/>
              </a:lnSpc>
            </a:pPr>
            <a:r>
              <a:rPr lang="en-GB" sz="1600" dirty="0"/>
              <a:t>Tony Conran, </a:t>
            </a:r>
            <a:r>
              <a:rPr lang="en-GB" sz="1600" i="1" dirty="0"/>
              <a:t>Frontiers in Anglo-Welsh Poetry</a:t>
            </a:r>
            <a:r>
              <a:rPr lang="en-GB" sz="1600" dirty="0"/>
              <a:t>  (Cardiff: University of Wales Press, 1997), p. 1.</a:t>
            </a:r>
          </a:p>
        </p:txBody>
      </p:sp>
      <p:pic>
        <p:nvPicPr>
          <p:cNvPr id="3074" name="Picture 2" descr="https://images-na.ssl-images-amazon.com/images/I/51oMJQA9NIL._SX319_BO1,204,203,200_.jpg">
            <a:extLst>
              <a:ext uri="{FF2B5EF4-FFF2-40B4-BE49-F238E27FC236}">
                <a16:creationId xmlns:a16="http://schemas.microsoft.com/office/drawing/2014/main" id="{402DA27A-279C-4B54-9C05-094375F6B6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5391"/>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85681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60A6D-79D4-4560-A0E2-7A5E34CF4178}"/>
              </a:ext>
            </a:extLst>
          </p:cNvPr>
          <p:cNvSpPr>
            <a:spLocks noGrp="1"/>
          </p:cNvSpPr>
          <p:nvPr>
            <p:ph type="title"/>
          </p:nvPr>
        </p:nvSpPr>
        <p:spPr>
          <a:xfrm>
            <a:off x="565151" y="770890"/>
            <a:ext cx="4133559" cy="1268984"/>
          </a:xfrm>
        </p:spPr>
        <p:txBody>
          <a:bodyPr vert="horz" lIns="91440" tIns="45720" rIns="91440" bIns="45720" rtlCol="0" anchor="t">
            <a:normAutofit/>
          </a:bodyPr>
          <a:lstStyle/>
          <a:p>
            <a:r>
              <a:rPr lang="en-US" sz="3700" dirty="0"/>
              <a:t>Welsh Identity: </a:t>
            </a:r>
            <a:r>
              <a:rPr lang="en-US" sz="3700" dirty="0">
                <a:solidFill>
                  <a:srgbClr val="FF0000"/>
                </a:solidFill>
              </a:rPr>
              <a:t>Welsh Identities</a:t>
            </a:r>
          </a:p>
        </p:txBody>
      </p:sp>
      <p:sp>
        <p:nvSpPr>
          <p:cNvPr id="5" name="TextBox 4">
            <a:extLst>
              <a:ext uri="{FF2B5EF4-FFF2-40B4-BE49-F238E27FC236}">
                <a16:creationId xmlns:a16="http://schemas.microsoft.com/office/drawing/2014/main" id="{9F0DD39E-4011-46FA-9EDA-D559D852DB7B}"/>
              </a:ext>
            </a:extLst>
          </p:cNvPr>
          <p:cNvSpPr txBox="1"/>
          <p:nvPr/>
        </p:nvSpPr>
        <p:spPr>
          <a:xfrm>
            <a:off x="565151" y="2160016"/>
            <a:ext cx="4133559" cy="3601212"/>
          </a:xfrm>
          <a:prstGeom prst="rect">
            <a:avLst/>
          </a:prstGeom>
        </p:spPr>
        <p:txBody>
          <a:bodyPr vert="horz" lIns="91440" tIns="45720" rIns="91440" bIns="45720" rtlCol="0">
            <a:normAutofit/>
          </a:bodyPr>
          <a:lstStyle/>
          <a:p>
            <a:pPr indent="-228600">
              <a:spcBef>
                <a:spcPts val="900"/>
              </a:spcBef>
              <a:buFont typeface="Arial" panose="020B0604020202020204" pitchFamily="34" charset="0"/>
              <a:buChar char="•"/>
            </a:pPr>
            <a:r>
              <a:rPr lang="en-US"/>
              <a:t>“These results are taken from the pre-election wave of the 2016 Welsh Election Study, an ESRC-funded research project for which [Roger Scully] was the Principal Investigator (Grant ES/M011127/1, 2015). The pre-election wave had 3,272 respondents, was implemented by YouGov via the internet, with the findings weighted for representativeness of the adult population of Wales.”</a:t>
            </a:r>
          </a:p>
        </p:txBody>
      </p:sp>
      <p:pic>
        <p:nvPicPr>
          <p:cNvPr id="4" name="Picture 3" descr="Table&#10;&#10;Description automatically generated">
            <a:extLst>
              <a:ext uri="{FF2B5EF4-FFF2-40B4-BE49-F238E27FC236}">
                <a16:creationId xmlns:a16="http://schemas.microsoft.com/office/drawing/2014/main" id="{59B30DAF-B098-4EAB-8C70-6384FEC65BDB}"/>
              </a:ext>
            </a:extLst>
          </p:cNvPr>
          <p:cNvPicPr>
            <a:picLocks noChangeAspect="1"/>
          </p:cNvPicPr>
          <p:nvPr/>
        </p:nvPicPr>
        <p:blipFill>
          <a:blip r:embed="rId2"/>
          <a:stretch>
            <a:fillRect/>
          </a:stretch>
        </p:blipFill>
        <p:spPr>
          <a:xfrm>
            <a:off x="4698710" y="1728626"/>
            <a:ext cx="6838399" cy="3607256"/>
          </a:xfrm>
          <a:prstGeom prst="rect">
            <a:avLst/>
          </a:prstGeom>
        </p:spPr>
      </p:pic>
      <p:grpSp>
        <p:nvGrpSpPr>
          <p:cNvPr id="12" name="Group 11">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54806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660A6D-79D4-4560-A0E2-7A5E34CF4178}"/>
              </a:ext>
            </a:extLst>
          </p:cNvPr>
          <p:cNvSpPr>
            <a:spLocks noGrp="1"/>
          </p:cNvSpPr>
          <p:nvPr>
            <p:ph type="title"/>
          </p:nvPr>
        </p:nvSpPr>
        <p:spPr>
          <a:xfrm>
            <a:off x="565151" y="770890"/>
            <a:ext cx="4133559" cy="1268984"/>
          </a:xfrm>
        </p:spPr>
        <p:txBody>
          <a:bodyPr vert="horz" lIns="91440" tIns="45720" rIns="91440" bIns="45720" rtlCol="0" anchor="t">
            <a:normAutofit/>
          </a:bodyPr>
          <a:lstStyle/>
          <a:p>
            <a:r>
              <a:rPr lang="en-US" sz="3700" dirty="0"/>
              <a:t>Welsh Identity: </a:t>
            </a:r>
            <a:r>
              <a:rPr lang="en-US" sz="3700" dirty="0">
                <a:solidFill>
                  <a:srgbClr val="FF0000"/>
                </a:solidFill>
              </a:rPr>
              <a:t>Welsh Identities</a:t>
            </a:r>
          </a:p>
        </p:txBody>
      </p:sp>
      <p:sp>
        <p:nvSpPr>
          <p:cNvPr id="5" name="TextBox 4">
            <a:extLst>
              <a:ext uri="{FF2B5EF4-FFF2-40B4-BE49-F238E27FC236}">
                <a16:creationId xmlns:a16="http://schemas.microsoft.com/office/drawing/2014/main" id="{9F0DD39E-4011-46FA-9EDA-D559D852DB7B}"/>
              </a:ext>
            </a:extLst>
          </p:cNvPr>
          <p:cNvSpPr txBox="1"/>
          <p:nvPr/>
        </p:nvSpPr>
        <p:spPr>
          <a:xfrm>
            <a:off x="565151" y="2160016"/>
            <a:ext cx="4133559" cy="3601212"/>
          </a:xfrm>
          <a:prstGeom prst="rect">
            <a:avLst/>
          </a:prstGeom>
        </p:spPr>
        <p:txBody>
          <a:bodyPr vert="horz" lIns="91440" tIns="45720" rIns="91440" bIns="45720" rtlCol="0">
            <a:normAutofit/>
          </a:bodyPr>
          <a:lstStyle/>
          <a:p>
            <a:pPr indent="-228600">
              <a:spcBef>
                <a:spcPts val="900"/>
              </a:spcBef>
              <a:buFont typeface="Arial" panose="020B0604020202020204" pitchFamily="34" charset="0"/>
              <a:buChar char="•"/>
            </a:pPr>
            <a:r>
              <a:rPr lang="en-US"/>
              <a:t>“These results are taken from the pre-election wave of the 2016 Welsh Election Study, an ESRC-funded research project for which [Roger Scully] was the Principal Investigator (Grant ES/M011127/1, 2015). The pre-election wave had 3,272 respondents, was implemented by YouGov via the internet, with the findings weighted for representativeness of the adult population of Wales.”</a:t>
            </a:r>
          </a:p>
        </p:txBody>
      </p:sp>
      <p:pic>
        <p:nvPicPr>
          <p:cNvPr id="6" name="Picture 5" descr="Table&#10;&#10;Description automatically generated">
            <a:extLst>
              <a:ext uri="{FF2B5EF4-FFF2-40B4-BE49-F238E27FC236}">
                <a16:creationId xmlns:a16="http://schemas.microsoft.com/office/drawing/2014/main" id="{CCEB0983-62B7-4732-A83B-27F0C14E36E5}"/>
              </a:ext>
            </a:extLst>
          </p:cNvPr>
          <p:cNvPicPr>
            <a:picLocks noChangeAspect="1"/>
          </p:cNvPicPr>
          <p:nvPr/>
        </p:nvPicPr>
        <p:blipFill>
          <a:blip r:embed="rId2"/>
          <a:stretch>
            <a:fillRect/>
          </a:stretch>
        </p:blipFill>
        <p:spPr>
          <a:xfrm>
            <a:off x="4698710" y="1664322"/>
            <a:ext cx="6838399" cy="3744023"/>
          </a:xfrm>
          <a:prstGeom prst="rect">
            <a:avLst/>
          </a:prstGeom>
        </p:spPr>
      </p:pic>
      <p:grpSp>
        <p:nvGrpSpPr>
          <p:cNvPr id="13" name="Group 1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9" name="Straight Connector 18">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5780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CD9E2-65C8-4EED-B016-34A7BA383107}"/>
              </a:ext>
            </a:extLst>
          </p:cNvPr>
          <p:cNvSpPr>
            <a:spLocks noGrp="1"/>
          </p:cNvSpPr>
          <p:nvPr>
            <p:ph type="title"/>
          </p:nvPr>
        </p:nvSpPr>
        <p:spPr>
          <a:xfrm>
            <a:off x="565150" y="770890"/>
            <a:ext cx="5995137" cy="1268984"/>
          </a:xfrm>
        </p:spPr>
        <p:txBody>
          <a:bodyPr>
            <a:normAutofit/>
          </a:bodyPr>
          <a:lstStyle/>
          <a:p>
            <a:r>
              <a:rPr lang="en-GB" dirty="0"/>
              <a:t>Devolution (1)</a:t>
            </a:r>
          </a:p>
        </p:txBody>
      </p:sp>
      <p:sp>
        <p:nvSpPr>
          <p:cNvPr id="4" name="Content Placeholder 3">
            <a:extLst>
              <a:ext uri="{FF2B5EF4-FFF2-40B4-BE49-F238E27FC236}">
                <a16:creationId xmlns:a16="http://schemas.microsoft.com/office/drawing/2014/main" id="{5BCA8B52-BA3C-4AD0-A609-A646B6E05896}"/>
              </a:ext>
            </a:extLst>
          </p:cNvPr>
          <p:cNvSpPr>
            <a:spLocks noGrp="1"/>
          </p:cNvSpPr>
          <p:nvPr>
            <p:ph idx="1"/>
          </p:nvPr>
        </p:nvSpPr>
        <p:spPr>
          <a:xfrm>
            <a:off x="565150" y="1791477"/>
            <a:ext cx="5995137" cy="4124129"/>
          </a:xfrm>
        </p:spPr>
        <p:txBody>
          <a:bodyPr>
            <a:normAutofit/>
          </a:bodyPr>
          <a:lstStyle/>
          <a:p>
            <a:pPr>
              <a:lnSpc>
                <a:spcPct val="90000"/>
              </a:lnSpc>
            </a:pPr>
            <a:r>
              <a:rPr lang="en-GB" sz="2000" dirty="0"/>
              <a:t>‘opinion polls point to a striking decrease in outright opposition to Welsh devolution over the devolutionary period (from 37 per cent opposed in 1997 to […] 13 per cent opposed in 2016) […]. Such a trend might, reasonably enough, be taken to suggest that </a:t>
            </a:r>
            <a:r>
              <a:rPr lang="en-GB" sz="2000" dirty="0">
                <a:solidFill>
                  <a:srgbClr val="FF0000"/>
                </a:solidFill>
              </a:rPr>
              <a:t>more and more people are becoming comfortable with an increasingly autonomous Welsh political identity</a:t>
            </a:r>
            <a:r>
              <a:rPr lang="en-GB" sz="2000" dirty="0"/>
              <a:t>.’ </a:t>
            </a:r>
          </a:p>
          <a:p>
            <a:pPr lvl="1">
              <a:lnSpc>
                <a:spcPct val="90000"/>
              </a:lnSpc>
            </a:pPr>
            <a:r>
              <a:rPr lang="en-GB" sz="1800" dirty="0"/>
              <a:t>Matthew Jarvis, ‘'Devolutionary Complexities: Reading Three New Poets', in Matthew Jarvis, ed., </a:t>
            </a:r>
            <a:r>
              <a:rPr lang="en-GB" sz="1800" i="1" dirty="0"/>
              <a:t>Devolutionary Readings: English-Language Poetry and Contemporary Wales</a:t>
            </a:r>
            <a:r>
              <a:rPr lang="en-GB" sz="1800" dirty="0"/>
              <a:t> (Oxford: Peter Lang, 2017), pp. 89-114 (p. 90)</a:t>
            </a:r>
          </a:p>
        </p:txBody>
      </p:sp>
      <p:pic>
        <p:nvPicPr>
          <p:cNvPr id="5" name="Picture 2">
            <a:extLst>
              <a:ext uri="{FF2B5EF4-FFF2-40B4-BE49-F238E27FC236}">
                <a16:creationId xmlns:a16="http://schemas.microsoft.com/office/drawing/2014/main" id="{364901D9-FEAC-98FF-7C4F-FDFE9F934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75389" y="2160015"/>
            <a:ext cx="2556860" cy="3601212"/>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7059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CD9E2-65C8-4EED-B016-34A7BA383107}"/>
              </a:ext>
            </a:extLst>
          </p:cNvPr>
          <p:cNvSpPr>
            <a:spLocks noGrp="1"/>
          </p:cNvSpPr>
          <p:nvPr>
            <p:ph type="title"/>
          </p:nvPr>
        </p:nvSpPr>
        <p:spPr>
          <a:xfrm>
            <a:off x="565150" y="770890"/>
            <a:ext cx="5995137" cy="1268984"/>
          </a:xfrm>
        </p:spPr>
        <p:txBody>
          <a:bodyPr>
            <a:normAutofit/>
          </a:bodyPr>
          <a:lstStyle/>
          <a:p>
            <a:r>
              <a:rPr lang="en-GB" dirty="0"/>
              <a:t>Devolution (2)</a:t>
            </a:r>
          </a:p>
        </p:txBody>
      </p:sp>
      <p:sp>
        <p:nvSpPr>
          <p:cNvPr id="4" name="Content Placeholder 3">
            <a:extLst>
              <a:ext uri="{FF2B5EF4-FFF2-40B4-BE49-F238E27FC236}">
                <a16:creationId xmlns:a16="http://schemas.microsoft.com/office/drawing/2014/main" id="{5BCA8B52-BA3C-4AD0-A609-A646B6E05896}"/>
              </a:ext>
            </a:extLst>
          </p:cNvPr>
          <p:cNvSpPr>
            <a:spLocks noGrp="1"/>
          </p:cNvSpPr>
          <p:nvPr>
            <p:ph idx="1"/>
          </p:nvPr>
        </p:nvSpPr>
        <p:spPr>
          <a:xfrm>
            <a:off x="565150" y="1733552"/>
            <a:ext cx="5995137" cy="4027674"/>
          </a:xfrm>
        </p:spPr>
        <p:txBody>
          <a:bodyPr>
            <a:normAutofit fontScale="92500"/>
          </a:bodyPr>
          <a:lstStyle/>
          <a:p>
            <a:pPr>
              <a:lnSpc>
                <a:spcPct val="90000"/>
              </a:lnSpc>
            </a:pPr>
            <a:r>
              <a:rPr lang="en-GB" dirty="0"/>
              <a:t>2016 St David’s Day Poll</a:t>
            </a:r>
          </a:p>
          <a:p>
            <a:pPr>
              <a:lnSpc>
                <a:spcPct val="90000"/>
              </a:lnSpc>
            </a:pPr>
            <a:r>
              <a:rPr lang="en-GB" dirty="0"/>
              <a:t>‘6 per cent of respondents were in favour of Welsh independence (in other words, Wales as “separate from the UK”); </a:t>
            </a:r>
            <a:r>
              <a:rPr lang="en-GB" dirty="0">
                <a:solidFill>
                  <a:srgbClr val="FF0000"/>
                </a:solidFill>
              </a:rPr>
              <a:t>43 per cent wanted more powers for the Assembly (but not independence)</a:t>
            </a:r>
            <a:r>
              <a:rPr lang="en-GB" dirty="0"/>
              <a:t>; 30 per cent were happy with the status quo; and 16 per cent – thus, around one in six of all respondents – wanted devolution either reduced (3 per cent) or removed entirely (13 per cent).’</a:t>
            </a:r>
          </a:p>
          <a:p>
            <a:pPr lvl="1">
              <a:lnSpc>
                <a:spcPct val="90000"/>
              </a:lnSpc>
            </a:pPr>
            <a:r>
              <a:rPr lang="en-GB" sz="1800" dirty="0"/>
              <a:t>Jarvis, ‘Devolutionary Complexities’, p. 91.</a:t>
            </a:r>
          </a:p>
        </p:txBody>
      </p:sp>
      <p:pic>
        <p:nvPicPr>
          <p:cNvPr id="10" name="Picture 9" descr="No">
            <a:extLst>
              <a:ext uri="{FF2B5EF4-FFF2-40B4-BE49-F238E27FC236}">
                <a16:creationId xmlns:a16="http://schemas.microsoft.com/office/drawing/2014/main" id="{D8C569EE-2EDE-7E5C-7EC0-195003BCFF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82773" y="2110486"/>
            <a:ext cx="2971298" cy="2637027"/>
          </a:xfrm>
          <a:prstGeom prst="rect">
            <a:avLst/>
          </a:prstGeom>
          <a:noFill/>
          <a:extLst>
            <a:ext uri="{909E8E84-426E-40DD-AFC4-6F175D3DCCD1}">
              <a14:hiddenFill xmlns:a14="http://schemas.microsoft.com/office/drawing/2010/main">
                <a:solidFill>
                  <a:srgbClr val="FFFFFF"/>
                </a:solidFill>
              </a14:hiddenFill>
            </a:ext>
          </a:extLst>
        </p:spPr>
      </p:pic>
      <p:grpSp>
        <p:nvGrpSpPr>
          <p:cNvPr id="27" name="Group 26">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8"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3" name="Straight Connector 32">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19611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CD9E2-65C8-4EED-B016-34A7BA383107}"/>
              </a:ext>
            </a:extLst>
          </p:cNvPr>
          <p:cNvSpPr>
            <a:spLocks noGrp="1"/>
          </p:cNvSpPr>
          <p:nvPr>
            <p:ph type="title"/>
          </p:nvPr>
        </p:nvSpPr>
        <p:spPr>
          <a:xfrm>
            <a:off x="565150" y="770890"/>
            <a:ext cx="5995137" cy="1268984"/>
          </a:xfrm>
        </p:spPr>
        <p:txBody>
          <a:bodyPr>
            <a:normAutofit/>
          </a:bodyPr>
          <a:lstStyle/>
          <a:p>
            <a:r>
              <a:rPr lang="en-GB" dirty="0"/>
              <a:t>Devolution (3)</a:t>
            </a:r>
          </a:p>
        </p:txBody>
      </p:sp>
      <p:sp>
        <p:nvSpPr>
          <p:cNvPr id="4" name="Content Placeholder 3">
            <a:extLst>
              <a:ext uri="{FF2B5EF4-FFF2-40B4-BE49-F238E27FC236}">
                <a16:creationId xmlns:a16="http://schemas.microsoft.com/office/drawing/2014/main" id="{5BCA8B52-BA3C-4AD0-A609-A646B6E05896}"/>
              </a:ext>
            </a:extLst>
          </p:cNvPr>
          <p:cNvSpPr>
            <a:spLocks noGrp="1"/>
          </p:cNvSpPr>
          <p:nvPr>
            <p:ph idx="1"/>
          </p:nvPr>
        </p:nvSpPr>
        <p:spPr>
          <a:xfrm>
            <a:off x="565150" y="1623527"/>
            <a:ext cx="5995137" cy="4137701"/>
          </a:xfrm>
        </p:spPr>
        <p:txBody>
          <a:bodyPr>
            <a:normAutofit lnSpcReduction="10000"/>
          </a:bodyPr>
          <a:lstStyle/>
          <a:p>
            <a:pPr>
              <a:lnSpc>
                <a:spcPct val="90000"/>
              </a:lnSpc>
            </a:pPr>
            <a:r>
              <a:rPr lang="en-GB" dirty="0"/>
              <a:t>Notion of ‘diffuse support’</a:t>
            </a:r>
          </a:p>
          <a:p>
            <a:pPr>
              <a:lnSpc>
                <a:spcPct val="90000"/>
              </a:lnSpc>
            </a:pPr>
            <a:r>
              <a:rPr lang="en-GB" dirty="0"/>
              <a:t>‘presented with the notion of whether or not to keep the Assembly if it </a:t>
            </a:r>
            <a:r>
              <a:rPr lang="en-GB" dirty="0">
                <a:solidFill>
                  <a:srgbClr val="FF0000"/>
                </a:solidFill>
              </a:rPr>
              <a:t>“started making lots of decisions that most people disagreed with” </a:t>
            </a:r>
            <a:r>
              <a:rPr lang="en-GB" dirty="0"/>
              <a:t>– the line of questioning used to track diffuse support – the 2011 Welsh Referendum Study found that </a:t>
            </a:r>
            <a:r>
              <a:rPr lang="en-GB" dirty="0">
                <a:solidFill>
                  <a:srgbClr val="FF0000"/>
                </a:solidFill>
              </a:rPr>
              <a:t>only 29 per cent of people questioned would keep the Assembly under such conditions</a:t>
            </a:r>
            <a:r>
              <a:rPr lang="en-GB" dirty="0"/>
              <a:t>, with 41 per cent saying that they would “do away with” it.’</a:t>
            </a:r>
          </a:p>
          <a:p>
            <a:pPr lvl="1">
              <a:lnSpc>
                <a:spcPct val="90000"/>
              </a:lnSpc>
            </a:pPr>
            <a:r>
              <a:rPr lang="en-GB" sz="1600" dirty="0"/>
              <a:t>Jarvis, ‘Devolutionary Complexities’, pp. 92-3</a:t>
            </a:r>
          </a:p>
        </p:txBody>
      </p:sp>
      <p:pic>
        <p:nvPicPr>
          <p:cNvPr id="5" name="Picture 4" descr="Image result for yes for wales 2011">
            <a:extLst>
              <a:ext uri="{FF2B5EF4-FFF2-40B4-BE49-F238E27FC236}">
                <a16:creationId xmlns:a16="http://schemas.microsoft.com/office/drawing/2014/main" id="{D1752382-C9AA-7A97-1720-96160AC042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86600" y="2378468"/>
            <a:ext cx="4334439" cy="3164305"/>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97620302-BEE8-1447-8324-5F4178AA16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37">
              <a:extLst>
                <a:ext uri="{FF2B5EF4-FFF2-40B4-BE49-F238E27FC236}">
                  <a16:creationId xmlns:a16="http://schemas.microsoft.com/office/drawing/2014/main" id="{075332F5-EA0C-8B40-ADC9-D024EBD77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9">
              <a:extLst>
                <a:ext uri="{FF2B5EF4-FFF2-40B4-BE49-F238E27FC236}">
                  <a16:creationId xmlns:a16="http://schemas.microsoft.com/office/drawing/2014/main" id="{2619F114-DF39-F544-B487-5430D00E1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1">
              <a:extLst>
                <a:ext uri="{FF2B5EF4-FFF2-40B4-BE49-F238E27FC236}">
                  <a16:creationId xmlns:a16="http://schemas.microsoft.com/office/drawing/2014/main" id="{5CDF6368-32C4-A64F-8D2E-11DE400CD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42">
              <a:extLst>
                <a:ext uri="{FF2B5EF4-FFF2-40B4-BE49-F238E27FC236}">
                  <a16:creationId xmlns:a16="http://schemas.microsoft.com/office/drawing/2014/main" id="{148F19D8-49E5-0945-BC17-56044D43D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68C50EA3-7CF1-9542-A21D-5B3EBACC50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711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1"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52"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6"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8" name="Picture 3" descr="Analogue wall clock">
            <a:extLst>
              <a:ext uri="{FF2B5EF4-FFF2-40B4-BE49-F238E27FC236}">
                <a16:creationId xmlns:a16="http://schemas.microsoft.com/office/drawing/2014/main" id="{0D85AC74-DD55-2B71-AEA8-8DE6DB99AF5D}"/>
              </a:ext>
            </a:extLst>
          </p:cNvPr>
          <p:cNvPicPr>
            <a:picLocks noChangeAspect="1"/>
          </p:cNvPicPr>
          <p:nvPr/>
        </p:nvPicPr>
        <p:blipFill rotWithShape="1">
          <a:blip r:embed="rId2"/>
          <a:srcRect t="6514" b="8900"/>
          <a:stretch/>
        </p:blipFill>
        <p:spPr>
          <a:xfrm>
            <a:off x="20" y="1"/>
            <a:ext cx="12191980" cy="6857999"/>
          </a:xfrm>
          <a:prstGeom prst="rect">
            <a:avLst/>
          </a:prstGeom>
        </p:spPr>
      </p:pic>
      <p:sp>
        <p:nvSpPr>
          <p:cNvPr id="79"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3571E0E2-BB39-FF28-E9CC-8F7C3BF19DBC}"/>
              </a:ext>
            </a:extLst>
          </p:cNvPr>
          <p:cNvSpPr>
            <a:spLocks noGrp="1"/>
          </p:cNvSpPr>
          <p:nvPr>
            <p:ph type="title"/>
          </p:nvPr>
        </p:nvSpPr>
        <p:spPr>
          <a:xfrm>
            <a:off x="565150" y="768334"/>
            <a:ext cx="6969505" cy="2866405"/>
          </a:xfrm>
        </p:spPr>
        <p:txBody>
          <a:bodyPr vert="horz" lIns="91440" tIns="45720" rIns="91440" bIns="45720" rtlCol="0" anchor="t">
            <a:normAutofit/>
          </a:bodyPr>
          <a:lstStyle/>
          <a:p>
            <a:r>
              <a:rPr lang="en-US" sz="6600" dirty="0"/>
              <a:t>Time for another break</a:t>
            </a:r>
          </a:p>
        </p:txBody>
      </p:sp>
      <p:cxnSp>
        <p:nvCxnSpPr>
          <p:cNvPr id="80" name="Straight Connector 39">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81" name="Group 41">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82"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31584212"/>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E6C100C-64AB-144F-C3B5-05D8C46EB1B8}"/>
              </a:ext>
            </a:extLst>
          </p:cNvPr>
          <p:cNvSpPr>
            <a:spLocks noGrp="1"/>
          </p:cNvSpPr>
          <p:nvPr>
            <p:ph type="title"/>
          </p:nvPr>
        </p:nvSpPr>
        <p:spPr>
          <a:xfrm>
            <a:off x="565150" y="2485898"/>
            <a:ext cx="3608387" cy="3395472"/>
          </a:xfrm>
        </p:spPr>
        <p:txBody>
          <a:bodyPr anchor="b">
            <a:normAutofit/>
          </a:bodyPr>
          <a:lstStyle/>
          <a:p>
            <a:r>
              <a:rPr lang="en-GB" dirty="0"/>
              <a:t>Extracts</a:t>
            </a:r>
          </a:p>
        </p:txBody>
      </p:sp>
      <p:grpSp>
        <p:nvGrpSpPr>
          <p:cNvPr id="12" name="Group 11">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3"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8" name="Straight Connector 17">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3">
            <a:extLst>
              <a:ext uri="{FF2B5EF4-FFF2-40B4-BE49-F238E27FC236}">
                <a16:creationId xmlns:a16="http://schemas.microsoft.com/office/drawing/2014/main" id="{56767F01-2315-BB0C-D774-6D836548ADF0}"/>
              </a:ext>
            </a:extLst>
          </p:cNvPr>
          <p:cNvGraphicFramePr>
            <a:graphicFrameLocks noGrp="1"/>
          </p:cNvGraphicFramePr>
          <p:nvPr>
            <p:ph idx="1"/>
            <p:extLst>
              <p:ext uri="{D42A27DB-BD31-4B8C-83A1-F6EECF244321}">
                <p14:modId xmlns:p14="http://schemas.microsoft.com/office/powerpoint/2010/main" val="1460496673"/>
              </p:ext>
            </p:extLst>
          </p:nvPr>
        </p:nvGraphicFramePr>
        <p:xfrm>
          <a:off x="5224243" y="685667"/>
          <a:ext cx="6316267" cy="5077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0522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765CF-8610-7DDD-82BD-07FF298381DE}"/>
              </a:ext>
            </a:extLst>
          </p:cNvPr>
          <p:cNvSpPr>
            <a:spLocks noGrp="1"/>
          </p:cNvSpPr>
          <p:nvPr>
            <p:ph type="title"/>
          </p:nvPr>
        </p:nvSpPr>
        <p:spPr>
          <a:xfrm>
            <a:off x="565150" y="770890"/>
            <a:ext cx="9198761" cy="1268984"/>
          </a:xfrm>
        </p:spPr>
        <p:txBody>
          <a:bodyPr>
            <a:normAutofit fontScale="90000"/>
          </a:bodyPr>
          <a:lstStyle/>
          <a:p>
            <a:r>
              <a:rPr lang="en-GB" dirty="0"/>
              <a:t>As we look at these extracts, think about these questions…</a:t>
            </a:r>
          </a:p>
        </p:txBody>
      </p:sp>
      <p:sp>
        <p:nvSpPr>
          <p:cNvPr id="3" name="Content Placeholder 2">
            <a:extLst>
              <a:ext uri="{FF2B5EF4-FFF2-40B4-BE49-F238E27FC236}">
                <a16:creationId xmlns:a16="http://schemas.microsoft.com/office/drawing/2014/main" id="{4017A599-03BB-6C72-CC54-DC6BA4F181F2}"/>
              </a:ext>
            </a:extLst>
          </p:cNvPr>
          <p:cNvSpPr>
            <a:spLocks noGrp="1"/>
          </p:cNvSpPr>
          <p:nvPr>
            <p:ph idx="1"/>
          </p:nvPr>
        </p:nvSpPr>
        <p:spPr>
          <a:xfrm>
            <a:off x="565150" y="2160016"/>
            <a:ext cx="9198761" cy="3601212"/>
          </a:xfrm>
        </p:spPr>
        <p:txBody>
          <a:bodyPr>
            <a:normAutofit/>
          </a:bodyPr>
          <a:lstStyle/>
          <a:p>
            <a:pPr>
              <a:lnSpc>
                <a:spcPct val="90000"/>
              </a:lnSpc>
            </a:pPr>
            <a:r>
              <a:rPr lang="en-GB" dirty="0"/>
              <a:t>What </a:t>
            </a:r>
            <a:r>
              <a:rPr lang="en-GB" dirty="0">
                <a:solidFill>
                  <a:srgbClr val="FFFF00"/>
                </a:solidFill>
              </a:rPr>
              <a:t>sort of place </a:t>
            </a:r>
            <a:r>
              <a:rPr lang="en-GB" dirty="0"/>
              <a:t>are they dealing with? Is it industrial or post-industrial, for example? Is it defined by family? Is it local or global?</a:t>
            </a:r>
          </a:p>
          <a:p>
            <a:pPr>
              <a:lnSpc>
                <a:spcPct val="90000"/>
              </a:lnSpc>
            </a:pPr>
            <a:r>
              <a:rPr lang="en-GB" dirty="0"/>
              <a:t>Do they construct </a:t>
            </a:r>
            <a:r>
              <a:rPr lang="en-GB" dirty="0">
                <a:solidFill>
                  <a:srgbClr val="FFFF00"/>
                </a:solidFill>
              </a:rPr>
              <a:t>Welshness</a:t>
            </a:r>
            <a:r>
              <a:rPr lang="en-GB" dirty="0"/>
              <a:t> in particular ways?</a:t>
            </a:r>
          </a:p>
          <a:p>
            <a:pPr>
              <a:lnSpc>
                <a:spcPct val="90000"/>
              </a:lnSpc>
            </a:pPr>
            <a:r>
              <a:rPr lang="en-GB" dirty="0"/>
              <a:t>What marks them out formally – i.e. </a:t>
            </a:r>
            <a:r>
              <a:rPr lang="en-GB" dirty="0">
                <a:solidFill>
                  <a:srgbClr val="FFFF00"/>
                </a:solidFill>
              </a:rPr>
              <a:t>the way they are written </a:t>
            </a:r>
            <a:r>
              <a:rPr lang="en-GB" dirty="0"/>
              <a:t>(word choice, narrative voice, language patterns, how they look on the page)?</a:t>
            </a:r>
          </a:p>
          <a:p>
            <a:pPr>
              <a:lnSpc>
                <a:spcPct val="90000"/>
              </a:lnSpc>
            </a:pPr>
            <a:r>
              <a:rPr lang="en-GB" dirty="0"/>
              <a:t>Do they seek to engage with any </a:t>
            </a:r>
            <a:r>
              <a:rPr lang="en-GB" dirty="0">
                <a:solidFill>
                  <a:srgbClr val="FFFF00"/>
                </a:solidFill>
              </a:rPr>
              <a:t>notably ‘contemporary’ issues</a:t>
            </a:r>
            <a:r>
              <a:rPr lang="en-GB" dirty="0"/>
              <a:t>?</a:t>
            </a:r>
          </a:p>
        </p:txBody>
      </p:sp>
      <p:cxnSp>
        <p:nvCxnSpPr>
          <p:cNvPr id="10" name="Straight Connector 9">
            <a:extLst>
              <a:ext uri="{FF2B5EF4-FFF2-40B4-BE49-F238E27FC236}">
                <a16:creationId xmlns:a16="http://schemas.microsoft.com/office/drawing/2014/main" id="{F8927D2C-C486-F740-897D-704CD65E98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9198761"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E9EEDFCB-2A3D-724C-808B-F598214AF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3" name="Freeform 24">
              <a:extLst>
                <a:ext uri="{FF2B5EF4-FFF2-40B4-BE49-F238E27FC236}">
                  <a16:creationId xmlns:a16="http://schemas.microsoft.com/office/drawing/2014/main" id="{E21EA309-B774-174A-8761-21F785ADE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5">
              <a:extLst>
                <a:ext uri="{FF2B5EF4-FFF2-40B4-BE49-F238E27FC236}">
                  <a16:creationId xmlns:a16="http://schemas.microsoft.com/office/drawing/2014/main" id="{BAFC7591-C9A8-C74C-AC5D-4D68233A07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6">
              <a:extLst>
                <a:ext uri="{FF2B5EF4-FFF2-40B4-BE49-F238E27FC236}">
                  <a16:creationId xmlns:a16="http://schemas.microsoft.com/office/drawing/2014/main" id="{EF809621-1BDA-164A-AF8F-B4387D7F59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7">
              <a:extLst>
                <a:ext uri="{FF2B5EF4-FFF2-40B4-BE49-F238E27FC236}">
                  <a16:creationId xmlns:a16="http://schemas.microsoft.com/office/drawing/2014/main" id="{1BB770FA-A215-4145-99DD-A80F35222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8">
              <a:extLst>
                <a:ext uri="{FF2B5EF4-FFF2-40B4-BE49-F238E27FC236}">
                  <a16:creationId xmlns:a16="http://schemas.microsoft.com/office/drawing/2014/main" id="{B1AC917F-33CC-BD41-BD3D-389CDADA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9">
              <a:extLst>
                <a:ext uri="{FF2B5EF4-FFF2-40B4-BE49-F238E27FC236}">
                  <a16:creationId xmlns:a16="http://schemas.microsoft.com/office/drawing/2014/main" id="{219FDC8D-2EFE-F143-88AB-B53BDF84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30">
              <a:extLst>
                <a:ext uri="{FF2B5EF4-FFF2-40B4-BE49-F238E27FC236}">
                  <a16:creationId xmlns:a16="http://schemas.microsoft.com/office/drawing/2014/main" id="{EB93DBCE-E7A6-BE4D-8D07-3D07913D9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063448272"/>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A92672-E3CE-2A22-0018-7736C13DF9EF}"/>
              </a:ext>
            </a:extLst>
          </p:cNvPr>
          <p:cNvSpPr>
            <a:spLocks noGrp="1"/>
          </p:cNvSpPr>
          <p:nvPr>
            <p:ph type="title"/>
          </p:nvPr>
        </p:nvSpPr>
        <p:spPr>
          <a:xfrm>
            <a:off x="5224243" y="770890"/>
            <a:ext cx="6400999" cy="1268984"/>
          </a:xfrm>
        </p:spPr>
        <p:txBody>
          <a:bodyPr>
            <a:normAutofit/>
          </a:bodyPr>
          <a:lstStyle/>
          <a:p>
            <a:r>
              <a:rPr lang="en-GB" dirty="0"/>
              <a:t>Next week…</a:t>
            </a:r>
          </a:p>
        </p:txBody>
      </p:sp>
      <p:sp>
        <p:nvSpPr>
          <p:cNvPr id="3" name="Content Placeholder 2">
            <a:extLst>
              <a:ext uri="{FF2B5EF4-FFF2-40B4-BE49-F238E27FC236}">
                <a16:creationId xmlns:a16="http://schemas.microsoft.com/office/drawing/2014/main" id="{95022CDF-7579-1BEF-2929-7EBA5ACE39F3}"/>
              </a:ext>
            </a:extLst>
          </p:cNvPr>
          <p:cNvSpPr>
            <a:spLocks noGrp="1"/>
          </p:cNvSpPr>
          <p:nvPr>
            <p:ph idx="1"/>
          </p:nvPr>
        </p:nvSpPr>
        <p:spPr>
          <a:xfrm>
            <a:off x="4907903" y="1772819"/>
            <a:ext cx="6904652" cy="4314289"/>
          </a:xfrm>
        </p:spPr>
        <p:txBody>
          <a:bodyPr>
            <a:normAutofit/>
          </a:bodyPr>
          <a:lstStyle/>
          <a:p>
            <a:r>
              <a:rPr lang="en-GB" sz="2200" dirty="0"/>
              <a:t>We’ll start with </a:t>
            </a:r>
            <a:r>
              <a:rPr lang="en-GB" sz="2200" i="1" dirty="0"/>
              <a:t>Pigeon</a:t>
            </a:r>
            <a:r>
              <a:rPr lang="en-GB" sz="2200" dirty="0"/>
              <a:t>, by Alys Conran, so please get hold of the text.</a:t>
            </a:r>
          </a:p>
          <a:p>
            <a:r>
              <a:rPr lang="en-GB" sz="2200" dirty="0"/>
              <a:t>You’ll need to read the first half of the novel – up to the end of Chapter 20 – which is what we’ll concentrate on in Week 2.</a:t>
            </a:r>
          </a:p>
          <a:p>
            <a:r>
              <a:rPr lang="en-GB" sz="2200" dirty="0"/>
              <a:t>Please come to class with some notes about two things:</a:t>
            </a:r>
          </a:p>
          <a:p>
            <a:pPr lvl="1"/>
            <a:r>
              <a:rPr lang="en-GB" sz="2200" dirty="0"/>
              <a:t>What characterises the way the novel is written?</a:t>
            </a:r>
          </a:p>
          <a:p>
            <a:pPr lvl="1"/>
            <a:r>
              <a:rPr lang="en-GB" sz="2200" dirty="0"/>
              <a:t>What sort of Wales does this book present?</a:t>
            </a:r>
          </a:p>
        </p:txBody>
      </p:sp>
      <p:pic>
        <p:nvPicPr>
          <p:cNvPr id="4" name="Picture 2" descr="Pigeon by [Alys Conran]">
            <a:extLst>
              <a:ext uri="{FF2B5EF4-FFF2-40B4-BE49-F238E27FC236}">
                <a16:creationId xmlns:a16="http://schemas.microsoft.com/office/drawing/2014/main" id="{C3C74A26-F5DB-4F1F-3CE0-7DDDC99102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8335"/>
          <a:stretch/>
        </p:blipFill>
        <p:spPr bwMode="auto">
          <a:xfrm>
            <a:off x="20" y="1"/>
            <a:ext cx="4657325" cy="6857999"/>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9776350"/>
      </p:ext>
    </p:extLst>
  </p:cSld>
  <p:clrMapOvr>
    <a:masterClrMapping/>
  </p:clrMapOvr>
</p:sld>
</file>

<file path=ppt/theme/theme1.xml><?xml version="1.0" encoding="utf-8"?>
<a:theme xmlns:a="http://schemas.openxmlformats.org/drawingml/2006/main" name="Punchcard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9C63C37ACA646BE54901579DE1973" ma:contentTypeVersion="7" ma:contentTypeDescription="Create a new document." ma:contentTypeScope="" ma:versionID="a7bc343ed16316ad399107b8797e2a83">
  <xsd:schema xmlns:xsd="http://www.w3.org/2001/XMLSchema" xmlns:xs="http://www.w3.org/2001/XMLSchema" xmlns:p="http://schemas.microsoft.com/office/2006/metadata/properties" xmlns:ns3="ae888650-7396-48c8-b40d-dd012b4de289" xmlns:ns4="2d818235-49ca-4ae5-a4a6-8bb78267d6ec" targetNamespace="http://schemas.microsoft.com/office/2006/metadata/properties" ma:root="true" ma:fieldsID="aaceb419a1b9663e44a12d45c52f176e" ns3:_="" ns4:_="">
    <xsd:import namespace="ae888650-7396-48c8-b40d-dd012b4de289"/>
    <xsd:import namespace="2d818235-49ca-4ae5-a4a6-8bb78267d6ec"/>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e888650-7396-48c8-b40d-dd012b4de289" elementFormDefault="qualified">
    <xsd:import namespace="http://schemas.microsoft.com/office/2006/documentManagement/types"/>
    <xsd:import namespace="http://schemas.microsoft.com/office/infopath/2007/PartnerControls"/>
    <xsd:element name="SharedWithDetails" ma:index="8" nillable="true" ma:displayName="Shared With Details"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d818235-49ca-4ae5-a4a6-8bb78267d6ec"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26BD7AF-F538-4AEF-BF8C-75A506C71D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e888650-7396-48c8-b40d-dd012b4de289"/>
    <ds:schemaRef ds:uri="2d818235-49ca-4ae5-a4a6-8bb78267d6e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4B002F-DBD7-4766-A7C0-E5AFC29BC191}">
  <ds:schemaRefs>
    <ds:schemaRef ds:uri="http://schemas.microsoft.com/sharepoint/v3/contenttype/forms"/>
  </ds:schemaRefs>
</ds:datastoreItem>
</file>

<file path=customXml/itemProps3.xml><?xml version="1.0" encoding="utf-8"?>
<ds:datastoreItem xmlns:ds="http://schemas.openxmlformats.org/officeDocument/2006/customXml" ds:itemID="{332730DB-CEEB-4F83-BDEA-DC5BA5A00CE4}">
  <ds:schemaRefs>
    <ds:schemaRef ds:uri="http://purl.org/dc/terms/"/>
    <ds:schemaRef ds:uri="http://schemas.microsoft.com/office/2006/metadata/properties"/>
    <ds:schemaRef ds:uri="http://www.w3.org/XML/1998/namespace"/>
    <ds:schemaRef ds:uri="http://schemas.microsoft.com/office/2006/documentManagement/types"/>
    <ds:schemaRef ds:uri="http://purl.org/dc/elements/1.1/"/>
    <ds:schemaRef ds:uri="ae888650-7396-48c8-b40d-dd012b4de289"/>
    <ds:schemaRef ds:uri="http://purl.org/dc/dcmitype/"/>
    <ds:schemaRef ds:uri="http://schemas.microsoft.com/office/infopath/2007/PartnerControls"/>
    <ds:schemaRef ds:uri="http://schemas.openxmlformats.org/package/2006/metadata/core-properties"/>
    <ds:schemaRef ds:uri="2d818235-49ca-4ae5-a4a6-8bb78267d6ec"/>
  </ds:schemaRefs>
</ds:datastoreItem>
</file>

<file path=docProps/app.xml><?xml version="1.0" encoding="utf-8"?>
<Properties xmlns="http://schemas.openxmlformats.org/officeDocument/2006/extended-properties" xmlns:vt="http://schemas.openxmlformats.org/officeDocument/2006/docPropsVTypes">
  <TotalTime>117</TotalTime>
  <Words>2372</Words>
  <Application>Microsoft Office PowerPoint</Application>
  <PresentationFormat>Widescreen</PresentationFormat>
  <Paragraphs>136</Paragraphs>
  <Slides>40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40</vt:i4>
      </vt:variant>
    </vt:vector>
  </HeadingPairs>
  <TitlesOfParts>
    <vt:vector size="43" baseType="lpstr">
      <vt:lpstr>Arial</vt:lpstr>
      <vt:lpstr>Neue Haas Grotesk Text Pro</vt:lpstr>
      <vt:lpstr>PunchcardVTI</vt:lpstr>
      <vt:lpstr>Aspects of Contemporary Literature  (HPEN5013)</vt:lpstr>
      <vt:lpstr>Module Basics (1)</vt:lpstr>
      <vt:lpstr>Module Basics (2)</vt:lpstr>
      <vt:lpstr>What are the books?</vt:lpstr>
      <vt:lpstr>The Book of Idiots, by Christopher Meredith</vt:lpstr>
      <vt:lpstr>Pigeon, by Alys Conran</vt:lpstr>
      <vt:lpstr>A Revolutionary Calendar, by Zoë Skoulding</vt:lpstr>
      <vt:lpstr>My Body Can House Two Hearts, by Hanan Issa</vt:lpstr>
      <vt:lpstr>Assessment (1)</vt:lpstr>
      <vt:lpstr>Assessment (2)</vt:lpstr>
      <vt:lpstr>Deadline</vt:lpstr>
      <vt:lpstr>Staying in Contact</vt:lpstr>
      <vt:lpstr>Any questions?</vt:lpstr>
      <vt:lpstr>Reading Exercise</vt:lpstr>
      <vt:lpstr>So what is contemporary writing…?</vt:lpstr>
      <vt:lpstr>Two Follow-On Questions</vt:lpstr>
      <vt:lpstr>Let’s take a break…</vt:lpstr>
      <vt:lpstr>All our texts are Welsh…</vt:lpstr>
      <vt:lpstr>Key Ideas: Three Images</vt:lpstr>
      <vt:lpstr>PowerPoint Presentation</vt:lpstr>
      <vt:lpstr>J.M.W. Turner, ‘Nant Peris, looking towards Snowdon’, c.1799–1800</vt:lpstr>
      <vt:lpstr>Turner continued…Tourist Wales</vt:lpstr>
      <vt:lpstr>Turner continued…Tourist Wales</vt:lpstr>
      <vt:lpstr>The Senedd, Cardiff Bay</vt:lpstr>
      <vt:lpstr>The Senedd, Cardiff Bay</vt:lpstr>
      <vt:lpstr>Cyfarthfa Ironworks, Merthyr Tydfil (1894)</vt:lpstr>
      <vt:lpstr>Cyfarthfa continued… industrial decline</vt:lpstr>
      <vt:lpstr>Key Ideas: Three Concepts</vt:lpstr>
      <vt:lpstr>Anglo-Welsh Literature (1)</vt:lpstr>
      <vt:lpstr>Anglo-Welsh Literature (2)</vt:lpstr>
      <vt:lpstr>Anglo-Welsh Literature (3)</vt:lpstr>
      <vt:lpstr>Welsh Identity: Welsh Identities</vt:lpstr>
      <vt:lpstr>Welsh Identity: Welsh Identities</vt:lpstr>
      <vt:lpstr>Devolution (1)</vt:lpstr>
      <vt:lpstr>Devolution (2)</vt:lpstr>
      <vt:lpstr>Devolution (3)</vt:lpstr>
      <vt:lpstr>Time for another break</vt:lpstr>
      <vt:lpstr>Extracts</vt:lpstr>
      <vt:lpstr>As we look at these extracts, think about these questions…</vt:lpstr>
      <vt:lpstr>Next week…</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Contemporary Literature  (HPEN5013)</dc:title>
  <dc:creator>Matthew Jarvis [maj52] (Staff)</dc:creator>
  <cp:lastModifiedBy>Matthew Jarvis</cp:lastModifiedBy>
  <cp:revision>2</cp:revision>
  <dcterms:created xsi:type="dcterms:W3CDTF">2022-09-22T19:13:03Z</dcterms:created>
  <dcterms:modified xsi:type="dcterms:W3CDTF">2022-09-22T21:10:46Z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0x010100FD69C63C37ACA646BE54901579DE1973</vt:lpwstr>
  </property>
</Properties>
</file>