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5" r:id="rId1"/>
  </p:sldMasterIdLst>
  <p:notesMasterIdLst>
    <p:notesMasterId r:id="rId21"/>
  </p:notesMasterIdLst>
  <p:sldIdLst>
    <p:sldId id="256" r:id="rId2"/>
    <p:sldId id="301" r:id="rId3"/>
    <p:sldId id="294" r:id="rId4"/>
    <p:sldId id="258" r:id="rId5"/>
    <p:sldId id="302" r:id="rId6"/>
    <p:sldId id="303" r:id="rId7"/>
    <p:sldId id="262" r:id="rId8"/>
    <p:sldId id="305" r:id="rId9"/>
    <p:sldId id="314" r:id="rId10"/>
    <p:sldId id="310" r:id="rId11"/>
    <p:sldId id="311" r:id="rId12"/>
    <p:sldId id="312" r:id="rId13"/>
    <p:sldId id="306" r:id="rId14"/>
    <p:sldId id="260" r:id="rId15"/>
    <p:sldId id="315" r:id="rId16"/>
    <p:sldId id="263" r:id="rId17"/>
    <p:sldId id="307" r:id="rId18"/>
    <p:sldId id="308" r:id="rId19"/>
    <p:sldId id="309" r:id="rId2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5858" autoAdjust="0"/>
  </p:normalViewPr>
  <p:slideViewPr>
    <p:cSldViewPr>
      <p:cViewPr varScale="1">
        <p:scale>
          <a:sx n="109" d="100"/>
          <a:sy n="109" d="100"/>
        </p:scale>
        <p:origin x="167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7D55432-2FCE-4224-910D-E8648E223EA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748EE179-3690-4B7C-B43F-CE55D11EF42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dirty="0"/>
            <a:t>The Pre-Islamic Christian landscape: Early Christian Thinking</a:t>
          </a:r>
          <a:endParaRPr lang="en-US" dirty="0"/>
        </a:p>
      </dgm:t>
    </dgm:pt>
    <dgm:pt modelId="{B0923CD7-0399-4DC3-8933-035BFD515DA5}" type="parTrans" cxnId="{C45D2381-AC62-4F16-966B-0A63F36FB894}">
      <dgm:prSet/>
      <dgm:spPr/>
      <dgm:t>
        <a:bodyPr/>
        <a:lstStyle/>
        <a:p>
          <a:endParaRPr lang="en-US"/>
        </a:p>
      </dgm:t>
    </dgm:pt>
    <dgm:pt modelId="{221937D6-D5FE-47DC-87BF-CB32F09E6610}" type="sibTrans" cxnId="{C45D2381-AC62-4F16-966B-0A63F36FB894}">
      <dgm:prSet/>
      <dgm:spPr/>
      <dgm:t>
        <a:bodyPr/>
        <a:lstStyle/>
        <a:p>
          <a:endParaRPr lang="en-US"/>
        </a:p>
      </dgm:t>
    </dgm:pt>
    <dgm:pt modelId="{591775FD-FB31-4024-AE50-1A6983000C8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Early Contact and Conquest: Polemics and Responses</a:t>
          </a:r>
        </a:p>
      </dgm:t>
    </dgm:pt>
    <dgm:pt modelId="{77A4EF13-1A3B-4CDF-A970-8A33A01DD470}" type="parTrans" cxnId="{9061AFA1-3590-4C1A-AFDF-BFAA12CD2922}">
      <dgm:prSet/>
      <dgm:spPr/>
      <dgm:t>
        <a:bodyPr/>
        <a:lstStyle/>
        <a:p>
          <a:endParaRPr lang="en-US"/>
        </a:p>
      </dgm:t>
    </dgm:pt>
    <dgm:pt modelId="{50EDE368-1C69-4B83-968D-D576A86EA496}" type="sibTrans" cxnId="{9061AFA1-3590-4C1A-AFDF-BFAA12CD2922}">
      <dgm:prSet/>
      <dgm:spPr/>
      <dgm:t>
        <a:bodyPr/>
        <a:lstStyle/>
        <a:p>
          <a:endParaRPr lang="en-US"/>
        </a:p>
      </dgm:t>
    </dgm:pt>
    <dgm:pt modelId="{FD8FB03D-1D20-4411-964F-CF0EAEA2DCE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The Coming of Islam: Muhammad and the Qur’an</a:t>
          </a:r>
        </a:p>
      </dgm:t>
    </dgm:pt>
    <dgm:pt modelId="{77CCB46A-C658-47B7-9227-533677568CD3}" type="parTrans" cxnId="{B373CA9C-2EFF-4226-9094-73EEB451EDD1}">
      <dgm:prSet/>
      <dgm:spPr/>
      <dgm:t>
        <a:bodyPr/>
        <a:lstStyle/>
        <a:p>
          <a:endParaRPr lang="en-GB"/>
        </a:p>
      </dgm:t>
    </dgm:pt>
    <dgm:pt modelId="{4BA310C7-39AC-40B5-8F28-807539DA2A14}" type="sibTrans" cxnId="{B373CA9C-2EFF-4226-9094-73EEB451EDD1}">
      <dgm:prSet/>
      <dgm:spPr/>
      <dgm:t>
        <a:bodyPr/>
        <a:lstStyle/>
        <a:p>
          <a:endParaRPr lang="en-GB"/>
        </a:p>
      </dgm:t>
    </dgm:pt>
    <dgm:pt modelId="{FB4DC619-7F72-473A-8247-3A4E7E2A028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The Medieval Period: Crusades, Knowledge and Transmission</a:t>
          </a:r>
        </a:p>
      </dgm:t>
    </dgm:pt>
    <dgm:pt modelId="{D2D7FE80-0B1F-4ADD-9D6F-C70D3E7C00FE}" type="parTrans" cxnId="{ED1E7785-DC56-4954-B0F4-16BDB3E866CC}">
      <dgm:prSet/>
      <dgm:spPr/>
      <dgm:t>
        <a:bodyPr/>
        <a:lstStyle/>
        <a:p>
          <a:endParaRPr lang="en-GB"/>
        </a:p>
      </dgm:t>
    </dgm:pt>
    <dgm:pt modelId="{A5B37265-AAF0-41BA-ACF2-9215B35E1F51}" type="sibTrans" cxnId="{ED1E7785-DC56-4954-B0F4-16BDB3E866CC}">
      <dgm:prSet/>
      <dgm:spPr/>
      <dgm:t>
        <a:bodyPr/>
        <a:lstStyle/>
        <a:p>
          <a:endParaRPr lang="en-GB"/>
        </a:p>
      </dgm:t>
    </dgm:pt>
    <dgm:pt modelId="{3570665D-2352-40DB-953B-171D9358A4A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Empire and Mission: Colonialism and Muslim Responses</a:t>
          </a:r>
        </a:p>
      </dgm:t>
    </dgm:pt>
    <dgm:pt modelId="{55BAABD6-5C74-43FC-980E-9D7A3CFE7EC8}" type="parTrans" cxnId="{E09204F9-BCC5-4439-91F7-A8449735E87E}">
      <dgm:prSet/>
      <dgm:spPr/>
      <dgm:t>
        <a:bodyPr/>
        <a:lstStyle/>
        <a:p>
          <a:endParaRPr lang="en-GB"/>
        </a:p>
      </dgm:t>
    </dgm:pt>
    <dgm:pt modelId="{60679BD0-F58B-499F-A1E0-55DBEB54C9FE}" type="sibTrans" cxnId="{E09204F9-BCC5-4439-91F7-A8449735E87E}">
      <dgm:prSet/>
      <dgm:spPr/>
      <dgm:t>
        <a:bodyPr/>
        <a:lstStyle/>
        <a:p>
          <a:endParaRPr lang="en-GB"/>
        </a:p>
      </dgm:t>
    </dgm:pt>
    <dgm:pt modelId="{08A77189-5C7B-47EB-9EB1-9AC16885C9FD}" type="pres">
      <dgm:prSet presAssocID="{17D55432-2FCE-4224-910D-E8648E223EA5}" presName="root" presStyleCnt="0">
        <dgm:presLayoutVars>
          <dgm:dir/>
          <dgm:resizeHandles val="exact"/>
        </dgm:presLayoutVars>
      </dgm:prSet>
      <dgm:spPr/>
    </dgm:pt>
    <dgm:pt modelId="{864D5313-9187-41EA-B579-9E6942AA76A1}" type="pres">
      <dgm:prSet presAssocID="{748EE179-3690-4B7C-B43F-CE55D11EF420}" presName="compNode" presStyleCnt="0"/>
      <dgm:spPr/>
    </dgm:pt>
    <dgm:pt modelId="{63F89FF5-826F-4C20-BD48-258D90FD736C}" type="pres">
      <dgm:prSet presAssocID="{748EE179-3690-4B7C-B43F-CE55D11EF420}" presName="bgRect" presStyleLbl="bgShp" presStyleIdx="0" presStyleCnt="5"/>
      <dgm:spPr/>
    </dgm:pt>
    <dgm:pt modelId="{51BA1464-2127-4412-ADAC-9134D5FF1772}" type="pres">
      <dgm:prSet presAssocID="{748EE179-3690-4B7C-B43F-CE55D11EF420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FED33F0D-B958-40F3-8386-B2A985437D18}" type="pres">
      <dgm:prSet presAssocID="{748EE179-3690-4B7C-B43F-CE55D11EF420}" presName="spaceRect" presStyleCnt="0"/>
      <dgm:spPr/>
    </dgm:pt>
    <dgm:pt modelId="{89E38656-ED94-4F10-AF63-FC80A2A3FAB3}" type="pres">
      <dgm:prSet presAssocID="{748EE179-3690-4B7C-B43F-CE55D11EF420}" presName="parTx" presStyleLbl="revTx" presStyleIdx="0" presStyleCnt="5">
        <dgm:presLayoutVars>
          <dgm:chMax val="0"/>
          <dgm:chPref val="0"/>
        </dgm:presLayoutVars>
      </dgm:prSet>
      <dgm:spPr/>
    </dgm:pt>
    <dgm:pt modelId="{828E1FC2-DC78-489C-AD78-A1C399763A32}" type="pres">
      <dgm:prSet presAssocID="{221937D6-D5FE-47DC-87BF-CB32F09E6610}" presName="sibTrans" presStyleCnt="0"/>
      <dgm:spPr/>
    </dgm:pt>
    <dgm:pt modelId="{AFC03B9A-4525-49A3-B8A0-FDBCFF923999}" type="pres">
      <dgm:prSet presAssocID="{FD8FB03D-1D20-4411-964F-CF0EAEA2DCE0}" presName="compNode" presStyleCnt="0"/>
      <dgm:spPr/>
    </dgm:pt>
    <dgm:pt modelId="{41FE2307-BD53-4F38-A606-08F5759F25D4}" type="pres">
      <dgm:prSet presAssocID="{FD8FB03D-1D20-4411-964F-CF0EAEA2DCE0}" presName="bgRect" presStyleLbl="bgShp" presStyleIdx="1" presStyleCnt="5"/>
      <dgm:spPr/>
    </dgm:pt>
    <dgm:pt modelId="{8E8B3FC2-0E87-4A27-9837-CB01AB2263AA}" type="pres">
      <dgm:prSet presAssocID="{FD8FB03D-1D20-4411-964F-CF0EAEA2DCE0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pping hands"/>
        </a:ext>
      </dgm:extLst>
    </dgm:pt>
    <dgm:pt modelId="{6EAAD2FD-9652-4470-ADFD-FC4DF1CB8065}" type="pres">
      <dgm:prSet presAssocID="{FD8FB03D-1D20-4411-964F-CF0EAEA2DCE0}" presName="spaceRect" presStyleCnt="0"/>
      <dgm:spPr/>
    </dgm:pt>
    <dgm:pt modelId="{C1EEAE27-3F6C-4860-8902-A6AFD162F348}" type="pres">
      <dgm:prSet presAssocID="{FD8FB03D-1D20-4411-964F-CF0EAEA2DCE0}" presName="parTx" presStyleLbl="revTx" presStyleIdx="1" presStyleCnt="5">
        <dgm:presLayoutVars>
          <dgm:chMax val="0"/>
          <dgm:chPref val="0"/>
        </dgm:presLayoutVars>
      </dgm:prSet>
      <dgm:spPr/>
    </dgm:pt>
    <dgm:pt modelId="{C77D0F02-9D4E-4D39-B76B-BBCF3BDAF49D}" type="pres">
      <dgm:prSet presAssocID="{4BA310C7-39AC-40B5-8F28-807539DA2A14}" presName="sibTrans" presStyleCnt="0"/>
      <dgm:spPr/>
    </dgm:pt>
    <dgm:pt modelId="{D9A1EB02-E28C-4408-AC74-14292F4F300F}" type="pres">
      <dgm:prSet presAssocID="{591775FD-FB31-4024-AE50-1A6983000C89}" presName="compNode" presStyleCnt="0"/>
      <dgm:spPr/>
    </dgm:pt>
    <dgm:pt modelId="{AA3BB830-1DF4-461B-A122-B5BDC47EB131}" type="pres">
      <dgm:prSet presAssocID="{591775FD-FB31-4024-AE50-1A6983000C89}" presName="bgRect" presStyleLbl="bgShp" presStyleIdx="2" presStyleCnt="5"/>
      <dgm:spPr/>
    </dgm:pt>
    <dgm:pt modelId="{AC00C265-419A-4A3A-B2C7-991C27B33DC2}" type="pres">
      <dgm:prSet presAssocID="{591775FD-FB31-4024-AE50-1A6983000C89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9A8A671C-1786-4AA5-9120-D0A69FC8B887}" type="pres">
      <dgm:prSet presAssocID="{591775FD-FB31-4024-AE50-1A6983000C89}" presName="spaceRect" presStyleCnt="0"/>
      <dgm:spPr/>
    </dgm:pt>
    <dgm:pt modelId="{18121D18-4527-4EB9-9B7C-A1BEA998DDA7}" type="pres">
      <dgm:prSet presAssocID="{591775FD-FB31-4024-AE50-1A6983000C89}" presName="parTx" presStyleLbl="revTx" presStyleIdx="2" presStyleCnt="5">
        <dgm:presLayoutVars>
          <dgm:chMax val="0"/>
          <dgm:chPref val="0"/>
        </dgm:presLayoutVars>
      </dgm:prSet>
      <dgm:spPr/>
    </dgm:pt>
    <dgm:pt modelId="{E9CCDCE8-1EFC-4829-84FA-F3DA98193211}" type="pres">
      <dgm:prSet presAssocID="{50EDE368-1C69-4B83-968D-D576A86EA496}" presName="sibTrans" presStyleCnt="0"/>
      <dgm:spPr/>
    </dgm:pt>
    <dgm:pt modelId="{1D37AAF3-C0D8-4DE2-BBCE-65B262FF2432}" type="pres">
      <dgm:prSet presAssocID="{FB4DC619-7F72-473A-8247-3A4E7E2A0281}" presName="compNode" presStyleCnt="0"/>
      <dgm:spPr/>
    </dgm:pt>
    <dgm:pt modelId="{B4D8454F-11D5-4787-AB11-ADB4E47735D8}" type="pres">
      <dgm:prSet presAssocID="{FB4DC619-7F72-473A-8247-3A4E7E2A0281}" presName="bgRect" presStyleLbl="bgShp" presStyleIdx="3" presStyleCnt="5"/>
      <dgm:spPr/>
    </dgm:pt>
    <dgm:pt modelId="{58E3B89D-F685-4FEC-99EC-8A535BCEDCF5}" type="pres">
      <dgm:prSet presAssocID="{FB4DC619-7F72-473A-8247-3A4E7E2A0281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ndle"/>
        </a:ext>
      </dgm:extLst>
    </dgm:pt>
    <dgm:pt modelId="{AEC0C566-8B4E-4BBC-BD7F-4087F0F31CAE}" type="pres">
      <dgm:prSet presAssocID="{FB4DC619-7F72-473A-8247-3A4E7E2A0281}" presName="spaceRect" presStyleCnt="0"/>
      <dgm:spPr/>
    </dgm:pt>
    <dgm:pt modelId="{19E4C113-60B1-4B62-A31A-031F030FB4A9}" type="pres">
      <dgm:prSet presAssocID="{FB4DC619-7F72-473A-8247-3A4E7E2A0281}" presName="parTx" presStyleLbl="revTx" presStyleIdx="3" presStyleCnt="5">
        <dgm:presLayoutVars>
          <dgm:chMax val="0"/>
          <dgm:chPref val="0"/>
        </dgm:presLayoutVars>
      </dgm:prSet>
      <dgm:spPr/>
    </dgm:pt>
    <dgm:pt modelId="{7A199E18-F224-473A-9B48-260D1457245C}" type="pres">
      <dgm:prSet presAssocID="{A5B37265-AAF0-41BA-ACF2-9215B35E1F51}" presName="sibTrans" presStyleCnt="0"/>
      <dgm:spPr/>
    </dgm:pt>
    <dgm:pt modelId="{5A969932-D9DF-4D0F-89F0-CE5A8C217375}" type="pres">
      <dgm:prSet presAssocID="{3570665D-2352-40DB-953B-171D9358A4A3}" presName="compNode" presStyleCnt="0"/>
      <dgm:spPr/>
    </dgm:pt>
    <dgm:pt modelId="{CF0EB6D9-7188-4B18-90BF-7B88917BD68C}" type="pres">
      <dgm:prSet presAssocID="{3570665D-2352-40DB-953B-171D9358A4A3}" presName="bgRect" presStyleLbl="bgShp" presStyleIdx="4" presStyleCnt="5"/>
      <dgm:spPr/>
    </dgm:pt>
    <dgm:pt modelId="{71F90016-6914-4653-B111-7004B80A5620}" type="pres">
      <dgm:prSet presAssocID="{3570665D-2352-40DB-953B-171D9358A4A3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reath"/>
        </a:ext>
      </dgm:extLst>
    </dgm:pt>
    <dgm:pt modelId="{FBA2A125-DB86-4761-A8A7-CE9A394A7E05}" type="pres">
      <dgm:prSet presAssocID="{3570665D-2352-40DB-953B-171D9358A4A3}" presName="spaceRect" presStyleCnt="0"/>
      <dgm:spPr/>
    </dgm:pt>
    <dgm:pt modelId="{F122EB31-DE86-457B-9CCA-2CAD0652C3EA}" type="pres">
      <dgm:prSet presAssocID="{3570665D-2352-40DB-953B-171D9358A4A3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41FF5523-20EB-4B7F-BFB2-CF10F6DFBD08}" type="presOf" srcId="{748EE179-3690-4B7C-B43F-CE55D11EF420}" destId="{89E38656-ED94-4F10-AF63-FC80A2A3FAB3}" srcOrd="0" destOrd="0" presId="urn:microsoft.com/office/officeart/2018/2/layout/IconVerticalSolidList"/>
    <dgm:cxn modelId="{78B8576F-27FD-40DC-B498-F59B6E091FF3}" type="presOf" srcId="{3570665D-2352-40DB-953B-171D9358A4A3}" destId="{F122EB31-DE86-457B-9CCA-2CAD0652C3EA}" srcOrd="0" destOrd="0" presId="urn:microsoft.com/office/officeart/2018/2/layout/IconVerticalSolidList"/>
    <dgm:cxn modelId="{E51E8C50-DEC9-4EFA-8EE2-E2D34F72657D}" type="presOf" srcId="{591775FD-FB31-4024-AE50-1A6983000C89}" destId="{18121D18-4527-4EB9-9B7C-A1BEA998DDA7}" srcOrd="0" destOrd="0" presId="urn:microsoft.com/office/officeart/2018/2/layout/IconVerticalSolidList"/>
    <dgm:cxn modelId="{C45D2381-AC62-4F16-966B-0A63F36FB894}" srcId="{17D55432-2FCE-4224-910D-E8648E223EA5}" destId="{748EE179-3690-4B7C-B43F-CE55D11EF420}" srcOrd="0" destOrd="0" parTransId="{B0923CD7-0399-4DC3-8933-035BFD515DA5}" sibTransId="{221937D6-D5FE-47DC-87BF-CB32F09E6610}"/>
    <dgm:cxn modelId="{ED1E7785-DC56-4954-B0F4-16BDB3E866CC}" srcId="{17D55432-2FCE-4224-910D-E8648E223EA5}" destId="{FB4DC619-7F72-473A-8247-3A4E7E2A0281}" srcOrd="3" destOrd="0" parTransId="{D2D7FE80-0B1F-4ADD-9D6F-C70D3E7C00FE}" sibTransId="{A5B37265-AAF0-41BA-ACF2-9215B35E1F51}"/>
    <dgm:cxn modelId="{DA70F396-8302-4C1D-93AC-7F8A8BD84F9E}" type="presOf" srcId="{17D55432-2FCE-4224-910D-E8648E223EA5}" destId="{08A77189-5C7B-47EB-9EB1-9AC16885C9FD}" srcOrd="0" destOrd="0" presId="urn:microsoft.com/office/officeart/2018/2/layout/IconVerticalSolidList"/>
    <dgm:cxn modelId="{B373CA9C-2EFF-4226-9094-73EEB451EDD1}" srcId="{17D55432-2FCE-4224-910D-E8648E223EA5}" destId="{FD8FB03D-1D20-4411-964F-CF0EAEA2DCE0}" srcOrd="1" destOrd="0" parTransId="{77CCB46A-C658-47B7-9227-533677568CD3}" sibTransId="{4BA310C7-39AC-40B5-8F28-807539DA2A14}"/>
    <dgm:cxn modelId="{9061AFA1-3590-4C1A-AFDF-BFAA12CD2922}" srcId="{17D55432-2FCE-4224-910D-E8648E223EA5}" destId="{591775FD-FB31-4024-AE50-1A6983000C89}" srcOrd="2" destOrd="0" parTransId="{77A4EF13-1A3B-4CDF-A970-8A33A01DD470}" sibTransId="{50EDE368-1C69-4B83-968D-D576A86EA496}"/>
    <dgm:cxn modelId="{C813BADD-09B4-410E-954E-A6B42A59E425}" type="presOf" srcId="{FD8FB03D-1D20-4411-964F-CF0EAEA2DCE0}" destId="{C1EEAE27-3F6C-4860-8902-A6AFD162F348}" srcOrd="0" destOrd="0" presId="urn:microsoft.com/office/officeart/2018/2/layout/IconVerticalSolidList"/>
    <dgm:cxn modelId="{4A8C42E3-5CE1-43A0-B4BC-CD433F1EC296}" type="presOf" srcId="{FB4DC619-7F72-473A-8247-3A4E7E2A0281}" destId="{19E4C113-60B1-4B62-A31A-031F030FB4A9}" srcOrd="0" destOrd="0" presId="urn:microsoft.com/office/officeart/2018/2/layout/IconVerticalSolidList"/>
    <dgm:cxn modelId="{E09204F9-BCC5-4439-91F7-A8449735E87E}" srcId="{17D55432-2FCE-4224-910D-E8648E223EA5}" destId="{3570665D-2352-40DB-953B-171D9358A4A3}" srcOrd="4" destOrd="0" parTransId="{55BAABD6-5C74-43FC-980E-9D7A3CFE7EC8}" sibTransId="{60679BD0-F58B-499F-A1E0-55DBEB54C9FE}"/>
    <dgm:cxn modelId="{F53D4555-310B-4620-86E9-AFA54E20763C}" type="presParOf" srcId="{08A77189-5C7B-47EB-9EB1-9AC16885C9FD}" destId="{864D5313-9187-41EA-B579-9E6942AA76A1}" srcOrd="0" destOrd="0" presId="urn:microsoft.com/office/officeart/2018/2/layout/IconVerticalSolidList"/>
    <dgm:cxn modelId="{6826F128-58F1-4F21-AAED-111A08301198}" type="presParOf" srcId="{864D5313-9187-41EA-B579-9E6942AA76A1}" destId="{63F89FF5-826F-4C20-BD48-258D90FD736C}" srcOrd="0" destOrd="0" presId="urn:microsoft.com/office/officeart/2018/2/layout/IconVerticalSolidList"/>
    <dgm:cxn modelId="{0DCF1B81-7A88-4A06-8280-808963C7633E}" type="presParOf" srcId="{864D5313-9187-41EA-B579-9E6942AA76A1}" destId="{51BA1464-2127-4412-ADAC-9134D5FF1772}" srcOrd="1" destOrd="0" presId="urn:microsoft.com/office/officeart/2018/2/layout/IconVerticalSolidList"/>
    <dgm:cxn modelId="{D79A14F5-5D82-4079-B8CD-20AF5053BEA2}" type="presParOf" srcId="{864D5313-9187-41EA-B579-9E6942AA76A1}" destId="{FED33F0D-B958-40F3-8386-B2A985437D18}" srcOrd="2" destOrd="0" presId="urn:microsoft.com/office/officeart/2018/2/layout/IconVerticalSolidList"/>
    <dgm:cxn modelId="{93CD966F-C310-4EA2-AB1E-03E4C4A79D49}" type="presParOf" srcId="{864D5313-9187-41EA-B579-9E6942AA76A1}" destId="{89E38656-ED94-4F10-AF63-FC80A2A3FAB3}" srcOrd="3" destOrd="0" presId="urn:microsoft.com/office/officeart/2018/2/layout/IconVerticalSolidList"/>
    <dgm:cxn modelId="{A5860C72-E3B3-4B38-B064-D63FA345DD4A}" type="presParOf" srcId="{08A77189-5C7B-47EB-9EB1-9AC16885C9FD}" destId="{828E1FC2-DC78-489C-AD78-A1C399763A32}" srcOrd="1" destOrd="0" presId="urn:microsoft.com/office/officeart/2018/2/layout/IconVerticalSolidList"/>
    <dgm:cxn modelId="{00D7F524-6240-47BC-A40C-755FC8222802}" type="presParOf" srcId="{08A77189-5C7B-47EB-9EB1-9AC16885C9FD}" destId="{AFC03B9A-4525-49A3-B8A0-FDBCFF923999}" srcOrd="2" destOrd="0" presId="urn:microsoft.com/office/officeart/2018/2/layout/IconVerticalSolidList"/>
    <dgm:cxn modelId="{56F76DDA-3DB3-40E1-8C35-EF95E13DC158}" type="presParOf" srcId="{AFC03B9A-4525-49A3-B8A0-FDBCFF923999}" destId="{41FE2307-BD53-4F38-A606-08F5759F25D4}" srcOrd="0" destOrd="0" presId="urn:microsoft.com/office/officeart/2018/2/layout/IconVerticalSolidList"/>
    <dgm:cxn modelId="{D4C9E1E9-D0BB-4D21-9D18-E19A1804853E}" type="presParOf" srcId="{AFC03B9A-4525-49A3-B8A0-FDBCFF923999}" destId="{8E8B3FC2-0E87-4A27-9837-CB01AB2263AA}" srcOrd="1" destOrd="0" presId="urn:microsoft.com/office/officeart/2018/2/layout/IconVerticalSolidList"/>
    <dgm:cxn modelId="{267B6422-76DB-430C-965A-DC4847BACDB4}" type="presParOf" srcId="{AFC03B9A-4525-49A3-B8A0-FDBCFF923999}" destId="{6EAAD2FD-9652-4470-ADFD-FC4DF1CB8065}" srcOrd="2" destOrd="0" presId="urn:microsoft.com/office/officeart/2018/2/layout/IconVerticalSolidList"/>
    <dgm:cxn modelId="{5FADF96F-5CD5-4060-A241-0ABA4FF7FD3A}" type="presParOf" srcId="{AFC03B9A-4525-49A3-B8A0-FDBCFF923999}" destId="{C1EEAE27-3F6C-4860-8902-A6AFD162F348}" srcOrd="3" destOrd="0" presId="urn:microsoft.com/office/officeart/2018/2/layout/IconVerticalSolidList"/>
    <dgm:cxn modelId="{1238461F-3267-4418-9934-0E2E3DE9B83F}" type="presParOf" srcId="{08A77189-5C7B-47EB-9EB1-9AC16885C9FD}" destId="{C77D0F02-9D4E-4D39-B76B-BBCF3BDAF49D}" srcOrd="3" destOrd="0" presId="urn:microsoft.com/office/officeart/2018/2/layout/IconVerticalSolidList"/>
    <dgm:cxn modelId="{D3B99BB3-3C24-425F-91E1-B1C56E197358}" type="presParOf" srcId="{08A77189-5C7B-47EB-9EB1-9AC16885C9FD}" destId="{D9A1EB02-E28C-4408-AC74-14292F4F300F}" srcOrd="4" destOrd="0" presId="urn:microsoft.com/office/officeart/2018/2/layout/IconVerticalSolidList"/>
    <dgm:cxn modelId="{14101DF3-E474-4D9C-AA61-460A6FCB1CE1}" type="presParOf" srcId="{D9A1EB02-E28C-4408-AC74-14292F4F300F}" destId="{AA3BB830-1DF4-461B-A122-B5BDC47EB131}" srcOrd="0" destOrd="0" presId="urn:microsoft.com/office/officeart/2018/2/layout/IconVerticalSolidList"/>
    <dgm:cxn modelId="{9A993229-B6BB-4B3F-9224-9ED83B9308AF}" type="presParOf" srcId="{D9A1EB02-E28C-4408-AC74-14292F4F300F}" destId="{AC00C265-419A-4A3A-B2C7-991C27B33DC2}" srcOrd="1" destOrd="0" presId="urn:microsoft.com/office/officeart/2018/2/layout/IconVerticalSolidList"/>
    <dgm:cxn modelId="{CE830FF5-D819-43DF-BD63-16C152DA8D68}" type="presParOf" srcId="{D9A1EB02-E28C-4408-AC74-14292F4F300F}" destId="{9A8A671C-1786-4AA5-9120-D0A69FC8B887}" srcOrd="2" destOrd="0" presId="urn:microsoft.com/office/officeart/2018/2/layout/IconVerticalSolidList"/>
    <dgm:cxn modelId="{404B4187-3966-47D8-AA07-538026206A91}" type="presParOf" srcId="{D9A1EB02-E28C-4408-AC74-14292F4F300F}" destId="{18121D18-4527-4EB9-9B7C-A1BEA998DDA7}" srcOrd="3" destOrd="0" presId="urn:microsoft.com/office/officeart/2018/2/layout/IconVerticalSolidList"/>
    <dgm:cxn modelId="{D9BBC70B-92CF-4730-A044-4C114CFBA0FE}" type="presParOf" srcId="{08A77189-5C7B-47EB-9EB1-9AC16885C9FD}" destId="{E9CCDCE8-1EFC-4829-84FA-F3DA98193211}" srcOrd="5" destOrd="0" presId="urn:microsoft.com/office/officeart/2018/2/layout/IconVerticalSolidList"/>
    <dgm:cxn modelId="{3FF5B14D-98FC-4D5F-B748-DAE04AA3C7EB}" type="presParOf" srcId="{08A77189-5C7B-47EB-9EB1-9AC16885C9FD}" destId="{1D37AAF3-C0D8-4DE2-BBCE-65B262FF2432}" srcOrd="6" destOrd="0" presId="urn:microsoft.com/office/officeart/2018/2/layout/IconVerticalSolidList"/>
    <dgm:cxn modelId="{564C3F8A-179E-4963-8EBE-03180D418291}" type="presParOf" srcId="{1D37AAF3-C0D8-4DE2-BBCE-65B262FF2432}" destId="{B4D8454F-11D5-4787-AB11-ADB4E47735D8}" srcOrd="0" destOrd="0" presId="urn:microsoft.com/office/officeart/2018/2/layout/IconVerticalSolidList"/>
    <dgm:cxn modelId="{0AB3E7B1-D064-43C4-87C3-C66BEB5ED2EC}" type="presParOf" srcId="{1D37AAF3-C0D8-4DE2-BBCE-65B262FF2432}" destId="{58E3B89D-F685-4FEC-99EC-8A535BCEDCF5}" srcOrd="1" destOrd="0" presId="urn:microsoft.com/office/officeart/2018/2/layout/IconVerticalSolidList"/>
    <dgm:cxn modelId="{1C08E5F8-B3D1-4E8F-B792-AEF0F003C693}" type="presParOf" srcId="{1D37AAF3-C0D8-4DE2-BBCE-65B262FF2432}" destId="{AEC0C566-8B4E-4BBC-BD7F-4087F0F31CAE}" srcOrd="2" destOrd="0" presId="urn:microsoft.com/office/officeart/2018/2/layout/IconVerticalSolidList"/>
    <dgm:cxn modelId="{91767961-67C1-45B5-A143-A62349344659}" type="presParOf" srcId="{1D37AAF3-C0D8-4DE2-BBCE-65B262FF2432}" destId="{19E4C113-60B1-4B62-A31A-031F030FB4A9}" srcOrd="3" destOrd="0" presId="urn:microsoft.com/office/officeart/2018/2/layout/IconVerticalSolidList"/>
    <dgm:cxn modelId="{6D632C43-33B9-4C19-9015-2A913C489E30}" type="presParOf" srcId="{08A77189-5C7B-47EB-9EB1-9AC16885C9FD}" destId="{7A199E18-F224-473A-9B48-260D1457245C}" srcOrd="7" destOrd="0" presId="urn:microsoft.com/office/officeart/2018/2/layout/IconVerticalSolidList"/>
    <dgm:cxn modelId="{C7AFECE7-47A0-429C-AF65-965BD5F1EABC}" type="presParOf" srcId="{08A77189-5C7B-47EB-9EB1-9AC16885C9FD}" destId="{5A969932-D9DF-4D0F-89F0-CE5A8C217375}" srcOrd="8" destOrd="0" presId="urn:microsoft.com/office/officeart/2018/2/layout/IconVerticalSolidList"/>
    <dgm:cxn modelId="{74D09619-6A89-498D-A4E7-726666C13819}" type="presParOf" srcId="{5A969932-D9DF-4D0F-89F0-CE5A8C217375}" destId="{CF0EB6D9-7188-4B18-90BF-7B88917BD68C}" srcOrd="0" destOrd="0" presId="urn:microsoft.com/office/officeart/2018/2/layout/IconVerticalSolidList"/>
    <dgm:cxn modelId="{27FDD473-4D32-40AB-8EF5-256855C9B468}" type="presParOf" srcId="{5A969932-D9DF-4D0F-89F0-CE5A8C217375}" destId="{71F90016-6914-4653-B111-7004B80A5620}" srcOrd="1" destOrd="0" presId="urn:microsoft.com/office/officeart/2018/2/layout/IconVerticalSolidList"/>
    <dgm:cxn modelId="{2E6619CD-EB75-4B13-A8C1-6C30D4707D03}" type="presParOf" srcId="{5A969932-D9DF-4D0F-89F0-CE5A8C217375}" destId="{FBA2A125-DB86-4761-A8A7-CE9A394A7E05}" srcOrd="2" destOrd="0" presId="urn:microsoft.com/office/officeart/2018/2/layout/IconVerticalSolidList"/>
    <dgm:cxn modelId="{0EE7BB0D-912E-4E07-AF87-982C9A8E7D88}" type="presParOf" srcId="{5A969932-D9DF-4D0F-89F0-CE5A8C217375}" destId="{F122EB31-DE86-457B-9CCA-2CAD0652C3E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7D55432-2FCE-4224-910D-E8648E223EA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748EE179-3690-4B7C-B43F-CE55D11EF42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The Nature and Doctrine of God - Trinity, Tawhid, and Epistemology</a:t>
          </a:r>
          <a:r>
            <a:rPr lang="en-US" dirty="0"/>
            <a:t>. </a:t>
          </a:r>
        </a:p>
      </dgm:t>
    </dgm:pt>
    <dgm:pt modelId="{B0923CD7-0399-4DC3-8933-035BFD515DA5}" type="parTrans" cxnId="{C45D2381-AC62-4F16-966B-0A63F36FB894}">
      <dgm:prSet/>
      <dgm:spPr/>
      <dgm:t>
        <a:bodyPr/>
        <a:lstStyle/>
        <a:p>
          <a:endParaRPr lang="en-US"/>
        </a:p>
      </dgm:t>
    </dgm:pt>
    <dgm:pt modelId="{221937D6-D5FE-47DC-87BF-CB32F09E6610}" type="sibTrans" cxnId="{C45D2381-AC62-4F16-966B-0A63F36FB894}">
      <dgm:prSet/>
      <dgm:spPr/>
      <dgm:t>
        <a:bodyPr/>
        <a:lstStyle/>
        <a:p>
          <a:endParaRPr lang="en-US"/>
        </a:p>
      </dgm:t>
    </dgm:pt>
    <dgm:pt modelId="{FCF81CEE-C3C1-4FAB-8D95-3106F490EB3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dirty="0"/>
            <a:t>Scripture - Muslims on the Bible, Christians on the Qur'an</a:t>
          </a:r>
          <a:endParaRPr lang="en-US" dirty="0"/>
        </a:p>
      </dgm:t>
    </dgm:pt>
    <dgm:pt modelId="{FF3EF70B-95E2-4F42-A65E-78F390C4DD26}" type="parTrans" cxnId="{A70B0F56-B793-46FA-B61E-27233012107A}">
      <dgm:prSet/>
      <dgm:spPr/>
      <dgm:t>
        <a:bodyPr/>
        <a:lstStyle/>
        <a:p>
          <a:endParaRPr lang="en-US"/>
        </a:p>
      </dgm:t>
    </dgm:pt>
    <dgm:pt modelId="{0F3C572B-D092-4F96-BD4F-2563798EDFB4}" type="sibTrans" cxnId="{A70B0F56-B793-46FA-B61E-27233012107A}">
      <dgm:prSet/>
      <dgm:spPr/>
      <dgm:t>
        <a:bodyPr/>
        <a:lstStyle/>
        <a:p>
          <a:endParaRPr lang="en-US"/>
        </a:p>
      </dgm:t>
    </dgm:pt>
    <dgm:pt modelId="{591775FD-FB31-4024-AE50-1A6983000C8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dirty="0"/>
            <a:t>Jesus – Christian </a:t>
          </a:r>
          <a:r>
            <a:rPr lang="en-GB" b="0" dirty="0" err="1"/>
            <a:t>Naratives</a:t>
          </a:r>
          <a:endParaRPr lang="en-US" dirty="0"/>
        </a:p>
      </dgm:t>
    </dgm:pt>
    <dgm:pt modelId="{77A4EF13-1A3B-4CDF-A970-8A33A01DD470}" type="parTrans" cxnId="{9061AFA1-3590-4C1A-AFDF-BFAA12CD2922}">
      <dgm:prSet/>
      <dgm:spPr/>
      <dgm:t>
        <a:bodyPr/>
        <a:lstStyle/>
        <a:p>
          <a:endParaRPr lang="en-US"/>
        </a:p>
      </dgm:t>
    </dgm:pt>
    <dgm:pt modelId="{50EDE368-1C69-4B83-968D-D576A86EA496}" type="sibTrans" cxnId="{9061AFA1-3590-4C1A-AFDF-BFAA12CD2922}">
      <dgm:prSet/>
      <dgm:spPr/>
      <dgm:t>
        <a:bodyPr/>
        <a:lstStyle/>
        <a:p>
          <a:endParaRPr lang="en-US"/>
        </a:p>
      </dgm:t>
    </dgm:pt>
    <dgm:pt modelId="{48B2B693-7916-44FE-8D39-41CD7E24F7A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Isa</a:t>
          </a:r>
          <a:r>
            <a:rPr lang="en-US" baseline="0" dirty="0"/>
            <a:t> – Muslim Narratives</a:t>
          </a:r>
          <a:endParaRPr lang="en-US" dirty="0"/>
        </a:p>
      </dgm:t>
    </dgm:pt>
    <dgm:pt modelId="{D7BFFF07-5C7E-4045-A1A0-4B6EFF64F893}" type="parTrans" cxnId="{88855795-7F6D-4E9F-AE63-37E04229D6DE}">
      <dgm:prSet/>
      <dgm:spPr/>
      <dgm:t>
        <a:bodyPr/>
        <a:lstStyle/>
        <a:p>
          <a:endParaRPr lang="en-US"/>
        </a:p>
      </dgm:t>
    </dgm:pt>
    <dgm:pt modelId="{6BCE1351-8941-4806-99EE-25E0B903BF49}" type="sibTrans" cxnId="{88855795-7F6D-4E9F-AE63-37E04229D6DE}">
      <dgm:prSet/>
      <dgm:spPr/>
      <dgm:t>
        <a:bodyPr/>
        <a:lstStyle/>
        <a:p>
          <a:endParaRPr lang="en-US"/>
        </a:p>
      </dgm:t>
    </dgm:pt>
    <dgm:pt modelId="{08A77189-5C7B-47EB-9EB1-9AC16885C9FD}" type="pres">
      <dgm:prSet presAssocID="{17D55432-2FCE-4224-910D-E8648E223EA5}" presName="root" presStyleCnt="0">
        <dgm:presLayoutVars>
          <dgm:dir/>
          <dgm:resizeHandles val="exact"/>
        </dgm:presLayoutVars>
      </dgm:prSet>
      <dgm:spPr/>
    </dgm:pt>
    <dgm:pt modelId="{864D5313-9187-41EA-B579-9E6942AA76A1}" type="pres">
      <dgm:prSet presAssocID="{748EE179-3690-4B7C-B43F-CE55D11EF420}" presName="compNode" presStyleCnt="0"/>
      <dgm:spPr/>
    </dgm:pt>
    <dgm:pt modelId="{63F89FF5-826F-4C20-BD48-258D90FD736C}" type="pres">
      <dgm:prSet presAssocID="{748EE179-3690-4B7C-B43F-CE55D11EF420}" presName="bgRect" presStyleLbl="bgShp" presStyleIdx="0" presStyleCnt="4"/>
      <dgm:spPr/>
    </dgm:pt>
    <dgm:pt modelId="{51BA1464-2127-4412-ADAC-9134D5FF1772}" type="pres">
      <dgm:prSet presAssocID="{748EE179-3690-4B7C-B43F-CE55D11EF42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FED33F0D-B958-40F3-8386-B2A985437D18}" type="pres">
      <dgm:prSet presAssocID="{748EE179-3690-4B7C-B43F-CE55D11EF420}" presName="spaceRect" presStyleCnt="0"/>
      <dgm:spPr/>
    </dgm:pt>
    <dgm:pt modelId="{89E38656-ED94-4F10-AF63-FC80A2A3FAB3}" type="pres">
      <dgm:prSet presAssocID="{748EE179-3690-4B7C-B43F-CE55D11EF420}" presName="parTx" presStyleLbl="revTx" presStyleIdx="0" presStyleCnt="4">
        <dgm:presLayoutVars>
          <dgm:chMax val="0"/>
          <dgm:chPref val="0"/>
        </dgm:presLayoutVars>
      </dgm:prSet>
      <dgm:spPr/>
    </dgm:pt>
    <dgm:pt modelId="{828E1FC2-DC78-489C-AD78-A1C399763A32}" type="pres">
      <dgm:prSet presAssocID="{221937D6-D5FE-47DC-87BF-CB32F09E6610}" presName="sibTrans" presStyleCnt="0"/>
      <dgm:spPr/>
    </dgm:pt>
    <dgm:pt modelId="{71EE745B-6839-44E2-ADAB-83F1632EB1A9}" type="pres">
      <dgm:prSet presAssocID="{FCF81CEE-C3C1-4FAB-8D95-3106F490EB37}" presName="compNode" presStyleCnt="0"/>
      <dgm:spPr/>
    </dgm:pt>
    <dgm:pt modelId="{276AA218-CD0A-4697-8A8F-9EF151AEAB26}" type="pres">
      <dgm:prSet presAssocID="{FCF81CEE-C3C1-4FAB-8D95-3106F490EB37}" presName="bgRect" presStyleLbl="bgShp" presStyleIdx="1" presStyleCnt="4" custLinFactNeighborX="-1934" custLinFactNeighborY="-2891"/>
      <dgm:spPr/>
    </dgm:pt>
    <dgm:pt modelId="{CCBF25EC-50FC-4202-B023-A368B3642F18}" type="pres">
      <dgm:prSet presAssocID="{FCF81CEE-C3C1-4FAB-8D95-3106F490EB3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enn Diagram"/>
        </a:ext>
      </dgm:extLst>
    </dgm:pt>
    <dgm:pt modelId="{CF000CEF-9834-4E91-AE83-221AB33A6467}" type="pres">
      <dgm:prSet presAssocID="{FCF81CEE-C3C1-4FAB-8D95-3106F490EB37}" presName="spaceRect" presStyleCnt="0"/>
      <dgm:spPr/>
    </dgm:pt>
    <dgm:pt modelId="{9326920D-4210-412B-A7C3-10EE3E9C5782}" type="pres">
      <dgm:prSet presAssocID="{FCF81CEE-C3C1-4FAB-8D95-3106F490EB37}" presName="parTx" presStyleLbl="revTx" presStyleIdx="1" presStyleCnt="4">
        <dgm:presLayoutVars>
          <dgm:chMax val="0"/>
          <dgm:chPref val="0"/>
        </dgm:presLayoutVars>
      </dgm:prSet>
      <dgm:spPr/>
    </dgm:pt>
    <dgm:pt modelId="{27D287C6-FBAF-41BA-8C45-E5550A603558}" type="pres">
      <dgm:prSet presAssocID="{0F3C572B-D092-4F96-BD4F-2563798EDFB4}" presName="sibTrans" presStyleCnt="0"/>
      <dgm:spPr/>
    </dgm:pt>
    <dgm:pt modelId="{D9A1EB02-E28C-4408-AC74-14292F4F300F}" type="pres">
      <dgm:prSet presAssocID="{591775FD-FB31-4024-AE50-1A6983000C89}" presName="compNode" presStyleCnt="0"/>
      <dgm:spPr/>
    </dgm:pt>
    <dgm:pt modelId="{AA3BB830-1DF4-461B-A122-B5BDC47EB131}" type="pres">
      <dgm:prSet presAssocID="{591775FD-FB31-4024-AE50-1A6983000C89}" presName="bgRect" presStyleLbl="bgShp" presStyleIdx="2" presStyleCnt="4"/>
      <dgm:spPr/>
    </dgm:pt>
    <dgm:pt modelId="{AC00C265-419A-4A3A-B2C7-991C27B33DC2}" type="pres">
      <dgm:prSet presAssocID="{591775FD-FB31-4024-AE50-1A6983000C8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9A8A671C-1786-4AA5-9120-D0A69FC8B887}" type="pres">
      <dgm:prSet presAssocID="{591775FD-FB31-4024-AE50-1A6983000C89}" presName="spaceRect" presStyleCnt="0"/>
      <dgm:spPr/>
    </dgm:pt>
    <dgm:pt modelId="{18121D18-4527-4EB9-9B7C-A1BEA998DDA7}" type="pres">
      <dgm:prSet presAssocID="{591775FD-FB31-4024-AE50-1A6983000C89}" presName="parTx" presStyleLbl="revTx" presStyleIdx="2" presStyleCnt="4">
        <dgm:presLayoutVars>
          <dgm:chMax val="0"/>
          <dgm:chPref val="0"/>
        </dgm:presLayoutVars>
      </dgm:prSet>
      <dgm:spPr/>
    </dgm:pt>
    <dgm:pt modelId="{1B107E80-7287-4252-BCC0-3215A68A4F1A}" type="pres">
      <dgm:prSet presAssocID="{50EDE368-1C69-4B83-968D-D576A86EA496}" presName="sibTrans" presStyleCnt="0"/>
      <dgm:spPr/>
    </dgm:pt>
    <dgm:pt modelId="{F2002AEC-A827-4BE6-9176-5B0768F9F6A8}" type="pres">
      <dgm:prSet presAssocID="{48B2B693-7916-44FE-8D39-41CD7E24F7A4}" presName="compNode" presStyleCnt="0"/>
      <dgm:spPr/>
    </dgm:pt>
    <dgm:pt modelId="{A4D25018-B2C9-4B05-AD33-258CB64F8368}" type="pres">
      <dgm:prSet presAssocID="{48B2B693-7916-44FE-8D39-41CD7E24F7A4}" presName="bgRect" presStyleLbl="bgShp" presStyleIdx="3" presStyleCnt="4"/>
      <dgm:spPr/>
    </dgm:pt>
    <dgm:pt modelId="{06463937-5450-4514-8D3E-C303462FDB47}" type="pres">
      <dgm:prSet presAssocID="{48B2B693-7916-44FE-8D39-41CD7E24F7A4}" presName="iconRect" presStyleLbl="node1" presStyleIdx="3" presStyleCnt="4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ED1D3E19-CAB7-4E5F-9483-8D9CF2454808}" type="pres">
      <dgm:prSet presAssocID="{48B2B693-7916-44FE-8D39-41CD7E24F7A4}" presName="spaceRect" presStyleCnt="0"/>
      <dgm:spPr/>
    </dgm:pt>
    <dgm:pt modelId="{04CD5E48-37F4-4E21-80F8-677BE0F14CF0}" type="pres">
      <dgm:prSet presAssocID="{48B2B693-7916-44FE-8D39-41CD7E24F7A4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00B0D717-3A67-4680-8395-ECF740833E3F}" type="presOf" srcId="{48B2B693-7916-44FE-8D39-41CD7E24F7A4}" destId="{04CD5E48-37F4-4E21-80F8-677BE0F14CF0}" srcOrd="0" destOrd="0" presId="urn:microsoft.com/office/officeart/2018/2/layout/IconVerticalSolidList"/>
    <dgm:cxn modelId="{41FF5523-20EB-4B7F-BFB2-CF10F6DFBD08}" type="presOf" srcId="{748EE179-3690-4B7C-B43F-CE55D11EF420}" destId="{89E38656-ED94-4F10-AF63-FC80A2A3FAB3}" srcOrd="0" destOrd="0" presId="urn:microsoft.com/office/officeart/2018/2/layout/IconVerticalSolidList"/>
    <dgm:cxn modelId="{4331FB5E-AD85-40B5-80C4-7A5716412343}" type="presOf" srcId="{FCF81CEE-C3C1-4FAB-8D95-3106F490EB37}" destId="{9326920D-4210-412B-A7C3-10EE3E9C5782}" srcOrd="0" destOrd="0" presId="urn:microsoft.com/office/officeart/2018/2/layout/IconVerticalSolidList"/>
    <dgm:cxn modelId="{E51E8C50-DEC9-4EFA-8EE2-E2D34F72657D}" type="presOf" srcId="{591775FD-FB31-4024-AE50-1A6983000C89}" destId="{18121D18-4527-4EB9-9B7C-A1BEA998DDA7}" srcOrd="0" destOrd="0" presId="urn:microsoft.com/office/officeart/2018/2/layout/IconVerticalSolidList"/>
    <dgm:cxn modelId="{A70B0F56-B793-46FA-B61E-27233012107A}" srcId="{17D55432-2FCE-4224-910D-E8648E223EA5}" destId="{FCF81CEE-C3C1-4FAB-8D95-3106F490EB37}" srcOrd="1" destOrd="0" parTransId="{FF3EF70B-95E2-4F42-A65E-78F390C4DD26}" sibTransId="{0F3C572B-D092-4F96-BD4F-2563798EDFB4}"/>
    <dgm:cxn modelId="{C45D2381-AC62-4F16-966B-0A63F36FB894}" srcId="{17D55432-2FCE-4224-910D-E8648E223EA5}" destId="{748EE179-3690-4B7C-B43F-CE55D11EF420}" srcOrd="0" destOrd="0" parTransId="{B0923CD7-0399-4DC3-8933-035BFD515DA5}" sibTransId="{221937D6-D5FE-47DC-87BF-CB32F09E6610}"/>
    <dgm:cxn modelId="{88855795-7F6D-4E9F-AE63-37E04229D6DE}" srcId="{17D55432-2FCE-4224-910D-E8648E223EA5}" destId="{48B2B693-7916-44FE-8D39-41CD7E24F7A4}" srcOrd="3" destOrd="0" parTransId="{D7BFFF07-5C7E-4045-A1A0-4B6EFF64F893}" sibTransId="{6BCE1351-8941-4806-99EE-25E0B903BF49}"/>
    <dgm:cxn modelId="{DA70F396-8302-4C1D-93AC-7F8A8BD84F9E}" type="presOf" srcId="{17D55432-2FCE-4224-910D-E8648E223EA5}" destId="{08A77189-5C7B-47EB-9EB1-9AC16885C9FD}" srcOrd="0" destOrd="0" presId="urn:microsoft.com/office/officeart/2018/2/layout/IconVerticalSolidList"/>
    <dgm:cxn modelId="{9061AFA1-3590-4C1A-AFDF-BFAA12CD2922}" srcId="{17D55432-2FCE-4224-910D-E8648E223EA5}" destId="{591775FD-FB31-4024-AE50-1A6983000C89}" srcOrd="2" destOrd="0" parTransId="{77A4EF13-1A3B-4CDF-A970-8A33A01DD470}" sibTransId="{50EDE368-1C69-4B83-968D-D576A86EA496}"/>
    <dgm:cxn modelId="{F53D4555-310B-4620-86E9-AFA54E20763C}" type="presParOf" srcId="{08A77189-5C7B-47EB-9EB1-9AC16885C9FD}" destId="{864D5313-9187-41EA-B579-9E6942AA76A1}" srcOrd="0" destOrd="0" presId="urn:microsoft.com/office/officeart/2018/2/layout/IconVerticalSolidList"/>
    <dgm:cxn modelId="{6826F128-58F1-4F21-AAED-111A08301198}" type="presParOf" srcId="{864D5313-9187-41EA-B579-9E6942AA76A1}" destId="{63F89FF5-826F-4C20-BD48-258D90FD736C}" srcOrd="0" destOrd="0" presId="urn:microsoft.com/office/officeart/2018/2/layout/IconVerticalSolidList"/>
    <dgm:cxn modelId="{0DCF1B81-7A88-4A06-8280-808963C7633E}" type="presParOf" srcId="{864D5313-9187-41EA-B579-9E6942AA76A1}" destId="{51BA1464-2127-4412-ADAC-9134D5FF1772}" srcOrd="1" destOrd="0" presId="urn:microsoft.com/office/officeart/2018/2/layout/IconVerticalSolidList"/>
    <dgm:cxn modelId="{D79A14F5-5D82-4079-B8CD-20AF5053BEA2}" type="presParOf" srcId="{864D5313-9187-41EA-B579-9E6942AA76A1}" destId="{FED33F0D-B958-40F3-8386-B2A985437D18}" srcOrd="2" destOrd="0" presId="urn:microsoft.com/office/officeart/2018/2/layout/IconVerticalSolidList"/>
    <dgm:cxn modelId="{93CD966F-C310-4EA2-AB1E-03E4C4A79D49}" type="presParOf" srcId="{864D5313-9187-41EA-B579-9E6942AA76A1}" destId="{89E38656-ED94-4F10-AF63-FC80A2A3FAB3}" srcOrd="3" destOrd="0" presId="urn:microsoft.com/office/officeart/2018/2/layout/IconVerticalSolidList"/>
    <dgm:cxn modelId="{A5860C72-E3B3-4B38-B064-D63FA345DD4A}" type="presParOf" srcId="{08A77189-5C7B-47EB-9EB1-9AC16885C9FD}" destId="{828E1FC2-DC78-489C-AD78-A1C399763A32}" srcOrd="1" destOrd="0" presId="urn:microsoft.com/office/officeart/2018/2/layout/IconVerticalSolidList"/>
    <dgm:cxn modelId="{965F9EED-73B8-4037-98E2-0A12B9897320}" type="presParOf" srcId="{08A77189-5C7B-47EB-9EB1-9AC16885C9FD}" destId="{71EE745B-6839-44E2-ADAB-83F1632EB1A9}" srcOrd="2" destOrd="0" presId="urn:microsoft.com/office/officeart/2018/2/layout/IconVerticalSolidList"/>
    <dgm:cxn modelId="{124B1E2E-07AA-4A38-B654-227D13118E8D}" type="presParOf" srcId="{71EE745B-6839-44E2-ADAB-83F1632EB1A9}" destId="{276AA218-CD0A-4697-8A8F-9EF151AEAB26}" srcOrd="0" destOrd="0" presId="urn:microsoft.com/office/officeart/2018/2/layout/IconVerticalSolidList"/>
    <dgm:cxn modelId="{7FC92AA8-A158-4490-9C11-6762C341BB6E}" type="presParOf" srcId="{71EE745B-6839-44E2-ADAB-83F1632EB1A9}" destId="{CCBF25EC-50FC-4202-B023-A368B3642F18}" srcOrd="1" destOrd="0" presId="urn:microsoft.com/office/officeart/2018/2/layout/IconVerticalSolidList"/>
    <dgm:cxn modelId="{ACF75887-20DA-4743-92E9-3B981B693599}" type="presParOf" srcId="{71EE745B-6839-44E2-ADAB-83F1632EB1A9}" destId="{CF000CEF-9834-4E91-AE83-221AB33A6467}" srcOrd="2" destOrd="0" presId="urn:microsoft.com/office/officeart/2018/2/layout/IconVerticalSolidList"/>
    <dgm:cxn modelId="{3DA7C508-357A-4E57-B99F-CDBFB85C6C32}" type="presParOf" srcId="{71EE745B-6839-44E2-ADAB-83F1632EB1A9}" destId="{9326920D-4210-412B-A7C3-10EE3E9C5782}" srcOrd="3" destOrd="0" presId="urn:microsoft.com/office/officeart/2018/2/layout/IconVerticalSolidList"/>
    <dgm:cxn modelId="{8AC0D48A-51DA-4274-85DD-981598D29FB0}" type="presParOf" srcId="{08A77189-5C7B-47EB-9EB1-9AC16885C9FD}" destId="{27D287C6-FBAF-41BA-8C45-E5550A603558}" srcOrd="3" destOrd="0" presId="urn:microsoft.com/office/officeart/2018/2/layout/IconVerticalSolidList"/>
    <dgm:cxn modelId="{D3B99BB3-3C24-425F-91E1-B1C56E197358}" type="presParOf" srcId="{08A77189-5C7B-47EB-9EB1-9AC16885C9FD}" destId="{D9A1EB02-E28C-4408-AC74-14292F4F300F}" srcOrd="4" destOrd="0" presId="urn:microsoft.com/office/officeart/2018/2/layout/IconVerticalSolidList"/>
    <dgm:cxn modelId="{14101DF3-E474-4D9C-AA61-460A6FCB1CE1}" type="presParOf" srcId="{D9A1EB02-E28C-4408-AC74-14292F4F300F}" destId="{AA3BB830-1DF4-461B-A122-B5BDC47EB131}" srcOrd="0" destOrd="0" presId="urn:microsoft.com/office/officeart/2018/2/layout/IconVerticalSolidList"/>
    <dgm:cxn modelId="{9A993229-B6BB-4B3F-9224-9ED83B9308AF}" type="presParOf" srcId="{D9A1EB02-E28C-4408-AC74-14292F4F300F}" destId="{AC00C265-419A-4A3A-B2C7-991C27B33DC2}" srcOrd="1" destOrd="0" presId="urn:microsoft.com/office/officeart/2018/2/layout/IconVerticalSolidList"/>
    <dgm:cxn modelId="{CE830FF5-D819-43DF-BD63-16C152DA8D68}" type="presParOf" srcId="{D9A1EB02-E28C-4408-AC74-14292F4F300F}" destId="{9A8A671C-1786-4AA5-9120-D0A69FC8B887}" srcOrd="2" destOrd="0" presId="urn:microsoft.com/office/officeart/2018/2/layout/IconVerticalSolidList"/>
    <dgm:cxn modelId="{404B4187-3966-47D8-AA07-538026206A91}" type="presParOf" srcId="{D9A1EB02-E28C-4408-AC74-14292F4F300F}" destId="{18121D18-4527-4EB9-9B7C-A1BEA998DDA7}" srcOrd="3" destOrd="0" presId="urn:microsoft.com/office/officeart/2018/2/layout/IconVerticalSolidList"/>
    <dgm:cxn modelId="{C0549937-B1EA-4FB5-9073-030A5C8E9826}" type="presParOf" srcId="{08A77189-5C7B-47EB-9EB1-9AC16885C9FD}" destId="{1B107E80-7287-4252-BCC0-3215A68A4F1A}" srcOrd="5" destOrd="0" presId="urn:microsoft.com/office/officeart/2018/2/layout/IconVerticalSolidList"/>
    <dgm:cxn modelId="{69CAB54C-7AD4-4E6D-AEBB-D3CC84B0DA94}" type="presParOf" srcId="{08A77189-5C7B-47EB-9EB1-9AC16885C9FD}" destId="{F2002AEC-A827-4BE6-9176-5B0768F9F6A8}" srcOrd="6" destOrd="0" presId="urn:microsoft.com/office/officeart/2018/2/layout/IconVerticalSolidList"/>
    <dgm:cxn modelId="{CB2CC2A9-640F-4777-A631-6ADABF80B409}" type="presParOf" srcId="{F2002AEC-A827-4BE6-9176-5B0768F9F6A8}" destId="{A4D25018-B2C9-4B05-AD33-258CB64F8368}" srcOrd="0" destOrd="0" presId="urn:microsoft.com/office/officeart/2018/2/layout/IconVerticalSolidList"/>
    <dgm:cxn modelId="{A6A178E5-ACBA-42A0-8BB4-80AB185D0CEE}" type="presParOf" srcId="{F2002AEC-A827-4BE6-9176-5B0768F9F6A8}" destId="{06463937-5450-4514-8D3E-C303462FDB47}" srcOrd="1" destOrd="0" presId="urn:microsoft.com/office/officeart/2018/2/layout/IconVerticalSolidList"/>
    <dgm:cxn modelId="{16569770-FECD-4667-B2A6-0BD61C79A513}" type="presParOf" srcId="{F2002AEC-A827-4BE6-9176-5B0768F9F6A8}" destId="{ED1D3E19-CAB7-4E5F-9483-8D9CF2454808}" srcOrd="2" destOrd="0" presId="urn:microsoft.com/office/officeart/2018/2/layout/IconVerticalSolidList"/>
    <dgm:cxn modelId="{C7C08B3F-F703-416D-99C5-DC1995FB961C}" type="presParOf" srcId="{F2002AEC-A827-4BE6-9176-5B0768F9F6A8}" destId="{04CD5E48-37F4-4E21-80F8-677BE0F14CF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7D55432-2FCE-4224-910D-E8648E223EA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748EE179-3690-4B7C-B43F-CE55D11EF42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Contemporary Issues - Contemporary Polemics and Politics</a:t>
          </a:r>
          <a:endParaRPr lang="en-US" dirty="0"/>
        </a:p>
      </dgm:t>
    </dgm:pt>
    <dgm:pt modelId="{B0923CD7-0399-4DC3-8933-035BFD515DA5}" type="parTrans" cxnId="{C45D2381-AC62-4F16-966B-0A63F36FB894}">
      <dgm:prSet/>
      <dgm:spPr/>
      <dgm:t>
        <a:bodyPr/>
        <a:lstStyle/>
        <a:p>
          <a:endParaRPr lang="en-US"/>
        </a:p>
      </dgm:t>
    </dgm:pt>
    <dgm:pt modelId="{221937D6-D5FE-47DC-87BF-CB32F09E6610}" type="sibTrans" cxnId="{C45D2381-AC62-4F16-966B-0A63F36FB894}">
      <dgm:prSet/>
      <dgm:spPr/>
      <dgm:t>
        <a:bodyPr/>
        <a:lstStyle/>
        <a:p>
          <a:endParaRPr lang="en-US"/>
        </a:p>
      </dgm:t>
    </dgm:pt>
    <dgm:pt modelId="{591775FD-FB31-4024-AE50-1A6983000C8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dirty="0"/>
            <a:t>The 'West' &amp; Christianity - Christianity as the West and Occidentosis</a:t>
          </a:r>
          <a:endParaRPr lang="en-US" dirty="0"/>
        </a:p>
      </dgm:t>
    </dgm:pt>
    <dgm:pt modelId="{77A4EF13-1A3B-4CDF-A970-8A33A01DD470}" type="parTrans" cxnId="{9061AFA1-3590-4C1A-AFDF-BFAA12CD2922}">
      <dgm:prSet/>
      <dgm:spPr/>
      <dgm:t>
        <a:bodyPr/>
        <a:lstStyle/>
        <a:p>
          <a:endParaRPr lang="en-US"/>
        </a:p>
      </dgm:t>
    </dgm:pt>
    <dgm:pt modelId="{50EDE368-1C69-4B83-968D-D576A86EA496}" type="sibTrans" cxnId="{9061AFA1-3590-4C1A-AFDF-BFAA12CD2922}">
      <dgm:prSet/>
      <dgm:spPr/>
      <dgm:t>
        <a:bodyPr/>
        <a:lstStyle/>
        <a:p>
          <a:endParaRPr lang="en-US"/>
        </a:p>
      </dgm:t>
    </dgm:pt>
    <dgm:pt modelId="{93961CA0-134E-4142-9CDE-FC882B87DA4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The 'East' &amp; Islam - Islam as the East and Orientalism</a:t>
          </a:r>
          <a:endParaRPr lang="en-US" dirty="0"/>
        </a:p>
      </dgm:t>
    </dgm:pt>
    <dgm:pt modelId="{70EBA4D1-7515-4523-8894-BCF1F0A77A26}" type="parTrans" cxnId="{25368513-7C22-4C4C-BD75-88C09628FD13}">
      <dgm:prSet/>
      <dgm:spPr/>
      <dgm:t>
        <a:bodyPr/>
        <a:lstStyle/>
        <a:p>
          <a:endParaRPr lang="en-GB"/>
        </a:p>
      </dgm:t>
    </dgm:pt>
    <dgm:pt modelId="{DD31B5A9-33C1-41BB-9F21-04067600BE82}" type="sibTrans" cxnId="{25368513-7C22-4C4C-BD75-88C09628FD13}">
      <dgm:prSet/>
      <dgm:spPr/>
      <dgm:t>
        <a:bodyPr/>
        <a:lstStyle/>
        <a:p>
          <a:endParaRPr lang="en-GB"/>
        </a:p>
      </dgm:t>
    </dgm:pt>
    <dgm:pt modelId="{08A77189-5C7B-47EB-9EB1-9AC16885C9FD}" type="pres">
      <dgm:prSet presAssocID="{17D55432-2FCE-4224-910D-E8648E223EA5}" presName="root" presStyleCnt="0">
        <dgm:presLayoutVars>
          <dgm:dir/>
          <dgm:resizeHandles val="exact"/>
        </dgm:presLayoutVars>
      </dgm:prSet>
      <dgm:spPr/>
    </dgm:pt>
    <dgm:pt modelId="{864D5313-9187-41EA-B579-9E6942AA76A1}" type="pres">
      <dgm:prSet presAssocID="{748EE179-3690-4B7C-B43F-CE55D11EF420}" presName="compNode" presStyleCnt="0"/>
      <dgm:spPr/>
    </dgm:pt>
    <dgm:pt modelId="{63F89FF5-826F-4C20-BD48-258D90FD736C}" type="pres">
      <dgm:prSet presAssocID="{748EE179-3690-4B7C-B43F-CE55D11EF420}" presName="bgRect" presStyleLbl="bgShp" presStyleIdx="0" presStyleCnt="3"/>
      <dgm:spPr/>
    </dgm:pt>
    <dgm:pt modelId="{51BA1464-2127-4412-ADAC-9134D5FF1772}" type="pres">
      <dgm:prSet presAssocID="{748EE179-3690-4B7C-B43F-CE55D11EF42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FED33F0D-B958-40F3-8386-B2A985437D18}" type="pres">
      <dgm:prSet presAssocID="{748EE179-3690-4B7C-B43F-CE55D11EF420}" presName="spaceRect" presStyleCnt="0"/>
      <dgm:spPr/>
    </dgm:pt>
    <dgm:pt modelId="{89E38656-ED94-4F10-AF63-FC80A2A3FAB3}" type="pres">
      <dgm:prSet presAssocID="{748EE179-3690-4B7C-B43F-CE55D11EF420}" presName="parTx" presStyleLbl="revTx" presStyleIdx="0" presStyleCnt="3">
        <dgm:presLayoutVars>
          <dgm:chMax val="0"/>
          <dgm:chPref val="0"/>
        </dgm:presLayoutVars>
      </dgm:prSet>
      <dgm:spPr/>
    </dgm:pt>
    <dgm:pt modelId="{828E1FC2-DC78-489C-AD78-A1C399763A32}" type="pres">
      <dgm:prSet presAssocID="{221937D6-D5FE-47DC-87BF-CB32F09E6610}" presName="sibTrans" presStyleCnt="0"/>
      <dgm:spPr/>
    </dgm:pt>
    <dgm:pt modelId="{EFC39725-3C53-4081-A3DF-3D39B290788D}" type="pres">
      <dgm:prSet presAssocID="{93961CA0-134E-4142-9CDE-FC882B87DA42}" presName="compNode" presStyleCnt="0"/>
      <dgm:spPr/>
    </dgm:pt>
    <dgm:pt modelId="{1653F605-EE43-40B2-AC2A-4CB8A5AD21A5}" type="pres">
      <dgm:prSet presAssocID="{93961CA0-134E-4142-9CDE-FC882B87DA42}" presName="bgRect" presStyleLbl="bgShp" presStyleIdx="1" presStyleCnt="3"/>
      <dgm:spPr/>
    </dgm:pt>
    <dgm:pt modelId="{01DF8168-A209-4ACF-818D-3D59FDCD7818}" type="pres">
      <dgm:prSet presAssocID="{93961CA0-134E-4142-9CDE-FC882B87DA4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ck RTL"/>
        </a:ext>
      </dgm:extLst>
    </dgm:pt>
    <dgm:pt modelId="{68936DB1-5129-4985-9E61-CD7FF0BB5AF2}" type="pres">
      <dgm:prSet presAssocID="{93961CA0-134E-4142-9CDE-FC882B87DA42}" presName="spaceRect" presStyleCnt="0"/>
      <dgm:spPr/>
    </dgm:pt>
    <dgm:pt modelId="{0D0D035C-CF0D-4BBA-869C-95832F79CE2C}" type="pres">
      <dgm:prSet presAssocID="{93961CA0-134E-4142-9CDE-FC882B87DA42}" presName="parTx" presStyleLbl="revTx" presStyleIdx="1" presStyleCnt="3">
        <dgm:presLayoutVars>
          <dgm:chMax val="0"/>
          <dgm:chPref val="0"/>
        </dgm:presLayoutVars>
      </dgm:prSet>
      <dgm:spPr/>
    </dgm:pt>
    <dgm:pt modelId="{BC3D05C0-726B-41B3-B717-65AD6986F8EB}" type="pres">
      <dgm:prSet presAssocID="{DD31B5A9-33C1-41BB-9F21-04067600BE82}" presName="sibTrans" presStyleCnt="0"/>
      <dgm:spPr/>
    </dgm:pt>
    <dgm:pt modelId="{D9A1EB02-E28C-4408-AC74-14292F4F300F}" type="pres">
      <dgm:prSet presAssocID="{591775FD-FB31-4024-AE50-1A6983000C89}" presName="compNode" presStyleCnt="0"/>
      <dgm:spPr/>
    </dgm:pt>
    <dgm:pt modelId="{AA3BB830-1DF4-461B-A122-B5BDC47EB131}" type="pres">
      <dgm:prSet presAssocID="{591775FD-FB31-4024-AE50-1A6983000C89}" presName="bgRect" presStyleLbl="bgShp" presStyleIdx="2" presStyleCnt="3"/>
      <dgm:spPr/>
    </dgm:pt>
    <dgm:pt modelId="{AC00C265-419A-4A3A-B2C7-991C27B33DC2}" type="pres">
      <dgm:prSet presAssocID="{591775FD-FB31-4024-AE50-1A6983000C8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ck"/>
        </a:ext>
      </dgm:extLst>
    </dgm:pt>
    <dgm:pt modelId="{9A8A671C-1786-4AA5-9120-D0A69FC8B887}" type="pres">
      <dgm:prSet presAssocID="{591775FD-FB31-4024-AE50-1A6983000C89}" presName="spaceRect" presStyleCnt="0"/>
      <dgm:spPr/>
    </dgm:pt>
    <dgm:pt modelId="{18121D18-4527-4EB9-9B7C-A1BEA998DDA7}" type="pres">
      <dgm:prSet presAssocID="{591775FD-FB31-4024-AE50-1A6983000C89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25368513-7C22-4C4C-BD75-88C09628FD13}" srcId="{17D55432-2FCE-4224-910D-E8648E223EA5}" destId="{93961CA0-134E-4142-9CDE-FC882B87DA42}" srcOrd="1" destOrd="0" parTransId="{70EBA4D1-7515-4523-8894-BCF1F0A77A26}" sibTransId="{DD31B5A9-33C1-41BB-9F21-04067600BE82}"/>
    <dgm:cxn modelId="{41FF5523-20EB-4B7F-BFB2-CF10F6DFBD08}" type="presOf" srcId="{748EE179-3690-4B7C-B43F-CE55D11EF420}" destId="{89E38656-ED94-4F10-AF63-FC80A2A3FAB3}" srcOrd="0" destOrd="0" presId="urn:microsoft.com/office/officeart/2018/2/layout/IconVerticalSolidList"/>
    <dgm:cxn modelId="{E51E8C50-DEC9-4EFA-8EE2-E2D34F72657D}" type="presOf" srcId="{591775FD-FB31-4024-AE50-1A6983000C89}" destId="{18121D18-4527-4EB9-9B7C-A1BEA998DDA7}" srcOrd="0" destOrd="0" presId="urn:microsoft.com/office/officeart/2018/2/layout/IconVerticalSolidList"/>
    <dgm:cxn modelId="{C45D2381-AC62-4F16-966B-0A63F36FB894}" srcId="{17D55432-2FCE-4224-910D-E8648E223EA5}" destId="{748EE179-3690-4B7C-B43F-CE55D11EF420}" srcOrd="0" destOrd="0" parTransId="{B0923CD7-0399-4DC3-8933-035BFD515DA5}" sibTransId="{221937D6-D5FE-47DC-87BF-CB32F09E6610}"/>
    <dgm:cxn modelId="{DA70F396-8302-4C1D-93AC-7F8A8BD84F9E}" type="presOf" srcId="{17D55432-2FCE-4224-910D-E8648E223EA5}" destId="{08A77189-5C7B-47EB-9EB1-9AC16885C9FD}" srcOrd="0" destOrd="0" presId="urn:microsoft.com/office/officeart/2018/2/layout/IconVerticalSolidList"/>
    <dgm:cxn modelId="{9061AFA1-3590-4C1A-AFDF-BFAA12CD2922}" srcId="{17D55432-2FCE-4224-910D-E8648E223EA5}" destId="{591775FD-FB31-4024-AE50-1A6983000C89}" srcOrd="2" destOrd="0" parTransId="{77A4EF13-1A3B-4CDF-A970-8A33A01DD470}" sibTransId="{50EDE368-1C69-4B83-968D-D576A86EA496}"/>
    <dgm:cxn modelId="{79925EAF-77C3-4C4A-BB6B-F6C393157EC6}" type="presOf" srcId="{93961CA0-134E-4142-9CDE-FC882B87DA42}" destId="{0D0D035C-CF0D-4BBA-869C-95832F79CE2C}" srcOrd="0" destOrd="0" presId="urn:microsoft.com/office/officeart/2018/2/layout/IconVerticalSolidList"/>
    <dgm:cxn modelId="{F53D4555-310B-4620-86E9-AFA54E20763C}" type="presParOf" srcId="{08A77189-5C7B-47EB-9EB1-9AC16885C9FD}" destId="{864D5313-9187-41EA-B579-9E6942AA76A1}" srcOrd="0" destOrd="0" presId="urn:microsoft.com/office/officeart/2018/2/layout/IconVerticalSolidList"/>
    <dgm:cxn modelId="{6826F128-58F1-4F21-AAED-111A08301198}" type="presParOf" srcId="{864D5313-9187-41EA-B579-9E6942AA76A1}" destId="{63F89FF5-826F-4C20-BD48-258D90FD736C}" srcOrd="0" destOrd="0" presId="urn:microsoft.com/office/officeart/2018/2/layout/IconVerticalSolidList"/>
    <dgm:cxn modelId="{0DCF1B81-7A88-4A06-8280-808963C7633E}" type="presParOf" srcId="{864D5313-9187-41EA-B579-9E6942AA76A1}" destId="{51BA1464-2127-4412-ADAC-9134D5FF1772}" srcOrd="1" destOrd="0" presId="urn:microsoft.com/office/officeart/2018/2/layout/IconVerticalSolidList"/>
    <dgm:cxn modelId="{D79A14F5-5D82-4079-B8CD-20AF5053BEA2}" type="presParOf" srcId="{864D5313-9187-41EA-B579-9E6942AA76A1}" destId="{FED33F0D-B958-40F3-8386-B2A985437D18}" srcOrd="2" destOrd="0" presId="urn:microsoft.com/office/officeart/2018/2/layout/IconVerticalSolidList"/>
    <dgm:cxn modelId="{93CD966F-C310-4EA2-AB1E-03E4C4A79D49}" type="presParOf" srcId="{864D5313-9187-41EA-B579-9E6942AA76A1}" destId="{89E38656-ED94-4F10-AF63-FC80A2A3FAB3}" srcOrd="3" destOrd="0" presId="urn:microsoft.com/office/officeart/2018/2/layout/IconVerticalSolidList"/>
    <dgm:cxn modelId="{A5860C72-E3B3-4B38-B064-D63FA345DD4A}" type="presParOf" srcId="{08A77189-5C7B-47EB-9EB1-9AC16885C9FD}" destId="{828E1FC2-DC78-489C-AD78-A1C399763A32}" srcOrd="1" destOrd="0" presId="urn:microsoft.com/office/officeart/2018/2/layout/IconVerticalSolidList"/>
    <dgm:cxn modelId="{E77365D6-C817-4DED-BEB6-0D629C5B1888}" type="presParOf" srcId="{08A77189-5C7B-47EB-9EB1-9AC16885C9FD}" destId="{EFC39725-3C53-4081-A3DF-3D39B290788D}" srcOrd="2" destOrd="0" presId="urn:microsoft.com/office/officeart/2018/2/layout/IconVerticalSolidList"/>
    <dgm:cxn modelId="{88E2B319-EA60-4589-B09E-C500238C0A1D}" type="presParOf" srcId="{EFC39725-3C53-4081-A3DF-3D39B290788D}" destId="{1653F605-EE43-40B2-AC2A-4CB8A5AD21A5}" srcOrd="0" destOrd="0" presId="urn:microsoft.com/office/officeart/2018/2/layout/IconVerticalSolidList"/>
    <dgm:cxn modelId="{53B55094-4055-45D0-A651-D6DE2E071CDF}" type="presParOf" srcId="{EFC39725-3C53-4081-A3DF-3D39B290788D}" destId="{01DF8168-A209-4ACF-818D-3D59FDCD7818}" srcOrd="1" destOrd="0" presId="urn:microsoft.com/office/officeart/2018/2/layout/IconVerticalSolidList"/>
    <dgm:cxn modelId="{9F2AF8DE-ECF8-4A87-906C-CE7852B0B7B8}" type="presParOf" srcId="{EFC39725-3C53-4081-A3DF-3D39B290788D}" destId="{68936DB1-5129-4985-9E61-CD7FF0BB5AF2}" srcOrd="2" destOrd="0" presId="urn:microsoft.com/office/officeart/2018/2/layout/IconVerticalSolidList"/>
    <dgm:cxn modelId="{2471C25C-B367-4705-A20C-0EC164CB4FDB}" type="presParOf" srcId="{EFC39725-3C53-4081-A3DF-3D39B290788D}" destId="{0D0D035C-CF0D-4BBA-869C-95832F79CE2C}" srcOrd="3" destOrd="0" presId="urn:microsoft.com/office/officeart/2018/2/layout/IconVerticalSolidList"/>
    <dgm:cxn modelId="{0E7793A7-E992-42D3-946E-A2D64280DB15}" type="presParOf" srcId="{08A77189-5C7B-47EB-9EB1-9AC16885C9FD}" destId="{BC3D05C0-726B-41B3-B717-65AD6986F8EB}" srcOrd="3" destOrd="0" presId="urn:microsoft.com/office/officeart/2018/2/layout/IconVerticalSolidList"/>
    <dgm:cxn modelId="{D3B99BB3-3C24-425F-91E1-B1C56E197358}" type="presParOf" srcId="{08A77189-5C7B-47EB-9EB1-9AC16885C9FD}" destId="{D9A1EB02-E28C-4408-AC74-14292F4F300F}" srcOrd="4" destOrd="0" presId="urn:microsoft.com/office/officeart/2018/2/layout/IconVerticalSolidList"/>
    <dgm:cxn modelId="{14101DF3-E474-4D9C-AA61-460A6FCB1CE1}" type="presParOf" srcId="{D9A1EB02-E28C-4408-AC74-14292F4F300F}" destId="{AA3BB830-1DF4-461B-A122-B5BDC47EB131}" srcOrd="0" destOrd="0" presId="urn:microsoft.com/office/officeart/2018/2/layout/IconVerticalSolidList"/>
    <dgm:cxn modelId="{9A993229-B6BB-4B3F-9224-9ED83B9308AF}" type="presParOf" srcId="{D9A1EB02-E28C-4408-AC74-14292F4F300F}" destId="{AC00C265-419A-4A3A-B2C7-991C27B33DC2}" srcOrd="1" destOrd="0" presId="urn:microsoft.com/office/officeart/2018/2/layout/IconVerticalSolidList"/>
    <dgm:cxn modelId="{CE830FF5-D819-43DF-BD63-16C152DA8D68}" type="presParOf" srcId="{D9A1EB02-E28C-4408-AC74-14292F4F300F}" destId="{9A8A671C-1786-4AA5-9120-D0A69FC8B887}" srcOrd="2" destOrd="0" presId="urn:microsoft.com/office/officeart/2018/2/layout/IconVerticalSolidList"/>
    <dgm:cxn modelId="{404B4187-3966-47D8-AA07-538026206A91}" type="presParOf" srcId="{D9A1EB02-E28C-4408-AC74-14292F4F300F}" destId="{18121D18-4527-4EB9-9B7C-A1BEA998DDA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F89FF5-826F-4C20-BD48-258D90FD736C}">
      <dsp:nvSpPr>
        <dsp:cNvPr id="0" name=""/>
        <dsp:cNvSpPr/>
      </dsp:nvSpPr>
      <dsp:spPr>
        <a:xfrm>
          <a:off x="0" y="3860"/>
          <a:ext cx="4948238" cy="82236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BA1464-2127-4412-ADAC-9134D5FF1772}">
      <dsp:nvSpPr>
        <dsp:cNvPr id="0" name=""/>
        <dsp:cNvSpPr/>
      </dsp:nvSpPr>
      <dsp:spPr>
        <a:xfrm>
          <a:off x="248764" y="188892"/>
          <a:ext cx="452298" cy="45229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E38656-ED94-4F10-AF63-FC80A2A3FAB3}">
      <dsp:nvSpPr>
        <dsp:cNvPr id="0" name=""/>
        <dsp:cNvSpPr/>
      </dsp:nvSpPr>
      <dsp:spPr>
        <a:xfrm>
          <a:off x="949827" y="3860"/>
          <a:ext cx="3998410" cy="8223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033" tIns="87033" rIns="87033" bIns="870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kern="1200" dirty="0"/>
            <a:t>The Pre-Islamic Christian landscape: Early Christian Thinking</a:t>
          </a:r>
          <a:endParaRPr lang="en-US" sz="1900" kern="1200" dirty="0"/>
        </a:p>
      </dsp:txBody>
      <dsp:txXfrm>
        <a:off x="949827" y="3860"/>
        <a:ext cx="3998410" cy="822361"/>
      </dsp:txXfrm>
    </dsp:sp>
    <dsp:sp modelId="{41FE2307-BD53-4F38-A606-08F5759F25D4}">
      <dsp:nvSpPr>
        <dsp:cNvPr id="0" name=""/>
        <dsp:cNvSpPr/>
      </dsp:nvSpPr>
      <dsp:spPr>
        <a:xfrm>
          <a:off x="0" y="1031812"/>
          <a:ext cx="4948238" cy="82236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8B3FC2-0E87-4A27-9837-CB01AB2263AA}">
      <dsp:nvSpPr>
        <dsp:cNvPr id="0" name=""/>
        <dsp:cNvSpPr/>
      </dsp:nvSpPr>
      <dsp:spPr>
        <a:xfrm>
          <a:off x="248764" y="1216843"/>
          <a:ext cx="452298" cy="45229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5875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EEAE27-3F6C-4860-8902-A6AFD162F348}">
      <dsp:nvSpPr>
        <dsp:cNvPr id="0" name=""/>
        <dsp:cNvSpPr/>
      </dsp:nvSpPr>
      <dsp:spPr>
        <a:xfrm>
          <a:off x="949827" y="1031812"/>
          <a:ext cx="3998410" cy="8223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033" tIns="87033" rIns="87033" bIns="870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The Coming of Islam: Muhammad and the Qur’an</a:t>
          </a:r>
        </a:p>
      </dsp:txBody>
      <dsp:txXfrm>
        <a:off x="949827" y="1031812"/>
        <a:ext cx="3998410" cy="822361"/>
      </dsp:txXfrm>
    </dsp:sp>
    <dsp:sp modelId="{AA3BB830-1DF4-461B-A122-B5BDC47EB131}">
      <dsp:nvSpPr>
        <dsp:cNvPr id="0" name=""/>
        <dsp:cNvSpPr/>
      </dsp:nvSpPr>
      <dsp:spPr>
        <a:xfrm>
          <a:off x="0" y="2059763"/>
          <a:ext cx="4948238" cy="82236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00C265-419A-4A3A-B2C7-991C27B33DC2}">
      <dsp:nvSpPr>
        <dsp:cNvPr id="0" name=""/>
        <dsp:cNvSpPr/>
      </dsp:nvSpPr>
      <dsp:spPr>
        <a:xfrm>
          <a:off x="248764" y="2244794"/>
          <a:ext cx="452298" cy="45229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121D18-4527-4EB9-9B7C-A1BEA998DDA7}">
      <dsp:nvSpPr>
        <dsp:cNvPr id="0" name=""/>
        <dsp:cNvSpPr/>
      </dsp:nvSpPr>
      <dsp:spPr>
        <a:xfrm>
          <a:off x="949827" y="2059763"/>
          <a:ext cx="3998410" cy="8223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033" tIns="87033" rIns="87033" bIns="870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Early Contact and Conquest: Polemics and Responses</a:t>
          </a:r>
        </a:p>
      </dsp:txBody>
      <dsp:txXfrm>
        <a:off x="949827" y="2059763"/>
        <a:ext cx="3998410" cy="822361"/>
      </dsp:txXfrm>
    </dsp:sp>
    <dsp:sp modelId="{B4D8454F-11D5-4787-AB11-ADB4E47735D8}">
      <dsp:nvSpPr>
        <dsp:cNvPr id="0" name=""/>
        <dsp:cNvSpPr/>
      </dsp:nvSpPr>
      <dsp:spPr>
        <a:xfrm>
          <a:off x="0" y="3087714"/>
          <a:ext cx="4948238" cy="82236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E3B89D-F685-4FEC-99EC-8A535BCEDCF5}">
      <dsp:nvSpPr>
        <dsp:cNvPr id="0" name=""/>
        <dsp:cNvSpPr/>
      </dsp:nvSpPr>
      <dsp:spPr>
        <a:xfrm>
          <a:off x="248764" y="3272746"/>
          <a:ext cx="452298" cy="45229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 w="15875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E4C113-60B1-4B62-A31A-031F030FB4A9}">
      <dsp:nvSpPr>
        <dsp:cNvPr id="0" name=""/>
        <dsp:cNvSpPr/>
      </dsp:nvSpPr>
      <dsp:spPr>
        <a:xfrm>
          <a:off x="949827" y="3087714"/>
          <a:ext cx="3998410" cy="8223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033" tIns="87033" rIns="87033" bIns="870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The Medieval Period: Crusades, Knowledge and Transmission</a:t>
          </a:r>
        </a:p>
      </dsp:txBody>
      <dsp:txXfrm>
        <a:off x="949827" y="3087714"/>
        <a:ext cx="3998410" cy="822361"/>
      </dsp:txXfrm>
    </dsp:sp>
    <dsp:sp modelId="{CF0EB6D9-7188-4B18-90BF-7B88917BD68C}">
      <dsp:nvSpPr>
        <dsp:cNvPr id="0" name=""/>
        <dsp:cNvSpPr/>
      </dsp:nvSpPr>
      <dsp:spPr>
        <a:xfrm>
          <a:off x="0" y="4115666"/>
          <a:ext cx="4948238" cy="822361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F90016-6914-4653-B111-7004B80A5620}">
      <dsp:nvSpPr>
        <dsp:cNvPr id="0" name=""/>
        <dsp:cNvSpPr/>
      </dsp:nvSpPr>
      <dsp:spPr>
        <a:xfrm>
          <a:off x="248764" y="4300697"/>
          <a:ext cx="452298" cy="45229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a:blipFill>
        <a:ln w="15875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22EB31-DE86-457B-9CCA-2CAD0652C3EA}">
      <dsp:nvSpPr>
        <dsp:cNvPr id="0" name=""/>
        <dsp:cNvSpPr/>
      </dsp:nvSpPr>
      <dsp:spPr>
        <a:xfrm>
          <a:off x="949827" y="4115666"/>
          <a:ext cx="3998410" cy="8223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033" tIns="87033" rIns="87033" bIns="870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Empire and Mission: Colonialism and Muslim Responses</a:t>
          </a:r>
        </a:p>
      </dsp:txBody>
      <dsp:txXfrm>
        <a:off x="949827" y="4115666"/>
        <a:ext cx="3998410" cy="82236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F89FF5-826F-4C20-BD48-258D90FD736C}">
      <dsp:nvSpPr>
        <dsp:cNvPr id="0" name=""/>
        <dsp:cNvSpPr/>
      </dsp:nvSpPr>
      <dsp:spPr>
        <a:xfrm>
          <a:off x="0" y="2051"/>
          <a:ext cx="4948238" cy="103953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BA1464-2127-4412-ADAC-9134D5FF1772}">
      <dsp:nvSpPr>
        <dsp:cNvPr id="0" name=""/>
        <dsp:cNvSpPr/>
      </dsp:nvSpPr>
      <dsp:spPr>
        <a:xfrm>
          <a:off x="314458" y="235946"/>
          <a:ext cx="571743" cy="57174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E38656-ED94-4F10-AF63-FC80A2A3FAB3}">
      <dsp:nvSpPr>
        <dsp:cNvPr id="0" name=""/>
        <dsp:cNvSpPr/>
      </dsp:nvSpPr>
      <dsp:spPr>
        <a:xfrm>
          <a:off x="1200661" y="2051"/>
          <a:ext cx="3747576" cy="10395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017" tIns="110017" rIns="110017" bIns="110017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The Nature and Doctrine of God - Trinity, Tawhid, and Epistemology</a:t>
          </a:r>
          <a:r>
            <a:rPr lang="en-US" sz="2000" kern="1200" dirty="0"/>
            <a:t>. </a:t>
          </a:r>
        </a:p>
      </dsp:txBody>
      <dsp:txXfrm>
        <a:off x="1200661" y="2051"/>
        <a:ext cx="3747576" cy="1039533"/>
      </dsp:txXfrm>
    </dsp:sp>
    <dsp:sp modelId="{276AA218-CD0A-4697-8A8F-9EF151AEAB26}">
      <dsp:nvSpPr>
        <dsp:cNvPr id="0" name=""/>
        <dsp:cNvSpPr/>
      </dsp:nvSpPr>
      <dsp:spPr>
        <a:xfrm>
          <a:off x="0" y="1271415"/>
          <a:ext cx="4948238" cy="103953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BF25EC-50FC-4202-B023-A368B3642F18}">
      <dsp:nvSpPr>
        <dsp:cNvPr id="0" name=""/>
        <dsp:cNvSpPr/>
      </dsp:nvSpPr>
      <dsp:spPr>
        <a:xfrm>
          <a:off x="314458" y="1535363"/>
          <a:ext cx="571743" cy="57174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26920D-4210-412B-A7C3-10EE3E9C5782}">
      <dsp:nvSpPr>
        <dsp:cNvPr id="0" name=""/>
        <dsp:cNvSpPr/>
      </dsp:nvSpPr>
      <dsp:spPr>
        <a:xfrm>
          <a:off x="1200661" y="1301468"/>
          <a:ext cx="3747576" cy="10395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017" tIns="110017" rIns="110017" bIns="110017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/>
            <a:t>Scripture - Muslims on the Bible, Christians on the Qur'an</a:t>
          </a:r>
          <a:endParaRPr lang="en-US" sz="2000" kern="1200" dirty="0"/>
        </a:p>
      </dsp:txBody>
      <dsp:txXfrm>
        <a:off x="1200661" y="1301468"/>
        <a:ext cx="3747576" cy="1039533"/>
      </dsp:txXfrm>
    </dsp:sp>
    <dsp:sp modelId="{AA3BB830-1DF4-461B-A122-B5BDC47EB131}">
      <dsp:nvSpPr>
        <dsp:cNvPr id="0" name=""/>
        <dsp:cNvSpPr/>
      </dsp:nvSpPr>
      <dsp:spPr>
        <a:xfrm>
          <a:off x="0" y="2600885"/>
          <a:ext cx="4948238" cy="103953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00C265-419A-4A3A-B2C7-991C27B33DC2}">
      <dsp:nvSpPr>
        <dsp:cNvPr id="0" name=""/>
        <dsp:cNvSpPr/>
      </dsp:nvSpPr>
      <dsp:spPr>
        <a:xfrm>
          <a:off x="314458" y="2834780"/>
          <a:ext cx="571743" cy="57174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121D18-4527-4EB9-9B7C-A1BEA998DDA7}">
      <dsp:nvSpPr>
        <dsp:cNvPr id="0" name=""/>
        <dsp:cNvSpPr/>
      </dsp:nvSpPr>
      <dsp:spPr>
        <a:xfrm>
          <a:off x="1200661" y="2600885"/>
          <a:ext cx="3747576" cy="10395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017" tIns="110017" rIns="110017" bIns="110017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/>
            <a:t>Jesus – Christian </a:t>
          </a:r>
          <a:r>
            <a:rPr lang="en-GB" sz="2000" b="0" kern="1200" dirty="0" err="1"/>
            <a:t>Naratives</a:t>
          </a:r>
          <a:endParaRPr lang="en-US" sz="2000" kern="1200" dirty="0"/>
        </a:p>
      </dsp:txBody>
      <dsp:txXfrm>
        <a:off x="1200661" y="2600885"/>
        <a:ext cx="3747576" cy="1039533"/>
      </dsp:txXfrm>
    </dsp:sp>
    <dsp:sp modelId="{A4D25018-B2C9-4B05-AD33-258CB64F8368}">
      <dsp:nvSpPr>
        <dsp:cNvPr id="0" name=""/>
        <dsp:cNvSpPr/>
      </dsp:nvSpPr>
      <dsp:spPr>
        <a:xfrm>
          <a:off x="0" y="3900303"/>
          <a:ext cx="4948238" cy="103953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463937-5450-4514-8D3E-C303462FDB47}">
      <dsp:nvSpPr>
        <dsp:cNvPr id="0" name=""/>
        <dsp:cNvSpPr/>
      </dsp:nvSpPr>
      <dsp:spPr>
        <a:xfrm>
          <a:off x="314458" y="4134198"/>
          <a:ext cx="571743" cy="57174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CD5E48-37F4-4E21-80F8-677BE0F14CF0}">
      <dsp:nvSpPr>
        <dsp:cNvPr id="0" name=""/>
        <dsp:cNvSpPr/>
      </dsp:nvSpPr>
      <dsp:spPr>
        <a:xfrm>
          <a:off x="1200661" y="3900303"/>
          <a:ext cx="3747576" cy="10395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017" tIns="110017" rIns="110017" bIns="110017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Isa</a:t>
          </a:r>
          <a:r>
            <a:rPr lang="en-US" sz="2000" kern="1200" baseline="0" dirty="0"/>
            <a:t> – Muslim Narratives</a:t>
          </a:r>
          <a:endParaRPr lang="en-US" sz="2000" kern="1200" dirty="0"/>
        </a:p>
      </dsp:txBody>
      <dsp:txXfrm>
        <a:off x="1200661" y="3900303"/>
        <a:ext cx="3747576" cy="103953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F89FF5-826F-4C20-BD48-258D90FD736C}">
      <dsp:nvSpPr>
        <dsp:cNvPr id="0" name=""/>
        <dsp:cNvSpPr/>
      </dsp:nvSpPr>
      <dsp:spPr>
        <a:xfrm>
          <a:off x="0" y="603"/>
          <a:ext cx="4948238" cy="141162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BA1464-2127-4412-ADAC-9134D5FF1772}">
      <dsp:nvSpPr>
        <dsp:cNvPr id="0" name=""/>
        <dsp:cNvSpPr/>
      </dsp:nvSpPr>
      <dsp:spPr>
        <a:xfrm>
          <a:off x="427016" y="318218"/>
          <a:ext cx="776392" cy="77639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E38656-ED94-4F10-AF63-FC80A2A3FAB3}">
      <dsp:nvSpPr>
        <dsp:cNvPr id="0" name=""/>
        <dsp:cNvSpPr/>
      </dsp:nvSpPr>
      <dsp:spPr>
        <a:xfrm>
          <a:off x="1630424" y="603"/>
          <a:ext cx="3317813" cy="14116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97" tIns="149397" rIns="149397" bIns="149397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Contemporary Issues - Contemporary Polemics and Politics</a:t>
          </a:r>
          <a:endParaRPr lang="en-US" sz="2300" kern="1200" dirty="0"/>
        </a:p>
      </dsp:txBody>
      <dsp:txXfrm>
        <a:off x="1630424" y="603"/>
        <a:ext cx="3317813" cy="1411623"/>
      </dsp:txXfrm>
    </dsp:sp>
    <dsp:sp modelId="{1653F605-EE43-40B2-AC2A-4CB8A5AD21A5}">
      <dsp:nvSpPr>
        <dsp:cNvPr id="0" name=""/>
        <dsp:cNvSpPr/>
      </dsp:nvSpPr>
      <dsp:spPr>
        <a:xfrm>
          <a:off x="0" y="1765132"/>
          <a:ext cx="4948238" cy="141162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DF8168-A209-4ACF-818D-3D59FDCD7818}">
      <dsp:nvSpPr>
        <dsp:cNvPr id="0" name=""/>
        <dsp:cNvSpPr/>
      </dsp:nvSpPr>
      <dsp:spPr>
        <a:xfrm>
          <a:off x="427016" y="2082747"/>
          <a:ext cx="776392" cy="77639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5875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0D035C-CF0D-4BBA-869C-95832F79CE2C}">
      <dsp:nvSpPr>
        <dsp:cNvPr id="0" name=""/>
        <dsp:cNvSpPr/>
      </dsp:nvSpPr>
      <dsp:spPr>
        <a:xfrm>
          <a:off x="1630424" y="1765132"/>
          <a:ext cx="3317813" cy="14116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97" tIns="149397" rIns="149397" bIns="149397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The 'East' &amp; Islam - Islam as the East and Orientalism</a:t>
          </a:r>
          <a:endParaRPr lang="en-US" sz="2300" kern="1200" dirty="0"/>
        </a:p>
      </dsp:txBody>
      <dsp:txXfrm>
        <a:off x="1630424" y="1765132"/>
        <a:ext cx="3317813" cy="1411623"/>
      </dsp:txXfrm>
    </dsp:sp>
    <dsp:sp modelId="{AA3BB830-1DF4-461B-A122-B5BDC47EB131}">
      <dsp:nvSpPr>
        <dsp:cNvPr id="0" name=""/>
        <dsp:cNvSpPr/>
      </dsp:nvSpPr>
      <dsp:spPr>
        <a:xfrm>
          <a:off x="0" y="3529661"/>
          <a:ext cx="4948238" cy="141162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00C265-419A-4A3A-B2C7-991C27B33DC2}">
      <dsp:nvSpPr>
        <dsp:cNvPr id="0" name=""/>
        <dsp:cNvSpPr/>
      </dsp:nvSpPr>
      <dsp:spPr>
        <a:xfrm>
          <a:off x="427016" y="3847276"/>
          <a:ext cx="776392" cy="77639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121D18-4527-4EB9-9B7C-A1BEA998DDA7}">
      <dsp:nvSpPr>
        <dsp:cNvPr id="0" name=""/>
        <dsp:cNvSpPr/>
      </dsp:nvSpPr>
      <dsp:spPr>
        <a:xfrm>
          <a:off x="1630424" y="3529661"/>
          <a:ext cx="3317813" cy="14116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97" tIns="149397" rIns="149397" bIns="149397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kern="1200" dirty="0"/>
            <a:t>The 'West' &amp; Christianity - Christianity as the West and Occidentosis</a:t>
          </a:r>
          <a:endParaRPr lang="en-US" sz="2300" kern="1200" dirty="0"/>
        </a:p>
      </dsp:txBody>
      <dsp:txXfrm>
        <a:off x="1630424" y="3529661"/>
        <a:ext cx="3317813" cy="141162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C8BDF4-DE02-4F44-916F-1523507D738F}" type="datetimeFigureOut">
              <a:rPr lang="en-GB" smtClean="0"/>
              <a:t>29/12/2020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389B6E-2FB0-46BF-B585-AA2DEE060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36971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389B6E-2FB0-46BF-B585-AA2DEE06080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25210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389B6E-2FB0-46BF-B585-AA2DEE06080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76703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389B6E-2FB0-46BF-B585-AA2DEE06080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71625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389B6E-2FB0-46BF-B585-AA2DEE06080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32760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389B6E-2FB0-46BF-B585-AA2DEE06080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417606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389B6E-2FB0-46BF-B585-AA2DEE06080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444575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389B6E-2FB0-46BF-B585-AA2DEE060802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787859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389B6E-2FB0-46BF-B585-AA2DEE060802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44170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389B6E-2FB0-46BF-B585-AA2DEE060802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22962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Freeform 9"/>
          <p:cNvSpPr/>
          <p:nvPr/>
        </p:nvSpPr>
        <p:spPr>
          <a:xfrm>
            <a:off x="4762" y="0"/>
            <a:ext cx="9139239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4E9A39BC-17ED-43AE-94BC-9B2CBDFA5598}" type="datetimeFigureOut">
              <a:rPr lang="en-GB" smtClean="0"/>
              <a:t>29/12/2020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7FF94-E34B-4DAA-B80E-9C3C1B6ABB80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316998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A39BC-17ED-43AE-94BC-9B2CBDFA5598}" type="datetimeFigureOut">
              <a:rPr lang="en-GB" smtClean="0"/>
              <a:t>29/12/2020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7FF94-E34B-4DAA-B80E-9C3C1B6ABB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07607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Freeform 10"/>
          <p:cNvSpPr/>
          <p:nvPr/>
        </p:nvSpPr>
        <p:spPr>
          <a:xfrm>
            <a:off x="4762" y="0"/>
            <a:ext cx="9139239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A39BC-17ED-43AE-94BC-9B2CBDFA5598}" type="datetimeFigureOut">
              <a:rPr lang="en-GB" smtClean="0"/>
              <a:t>29/12/2020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7FF94-E34B-4DAA-B80E-9C3C1B6ABB80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880619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8096" y="2286000"/>
            <a:ext cx="35661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91990" y="2286000"/>
            <a:ext cx="35661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A39BC-17ED-43AE-94BC-9B2CBDFA5598}" type="datetimeFigureOut">
              <a:rPr lang="en-GB" smtClean="0"/>
              <a:t>29/12/2020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7FF94-E34B-4DAA-B80E-9C3C1B6ABB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22743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2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8096" y="2967788"/>
            <a:ext cx="356616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1990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2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1990" y="2967788"/>
            <a:ext cx="356616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A39BC-17ED-43AE-94BC-9B2CBDFA5598}" type="datetimeFigureOut">
              <a:rPr lang="en-GB" smtClean="0"/>
              <a:t>29/12/2020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7FF94-E34B-4DAA-B80E-9C3C1B6ABB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91761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A39BC-17ED-43AE-94BC-9B2CBDFA5598}" type="datetimeFigureOut">
              <a:rPr lang="en-GB" smtClean="0"/>
              <a:t>29/12/2020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7FF94-E34B-4DAA-B80E-9C3C1B6ABB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29374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A39BC-17ED-43AE-94BC-9B2CBDFA5598}" type="datetimeFigureOut">
              <a:rPr lang="en-GB" smtClean="0"/>
              <a:t>29/12/2020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7FF94-E34B-4DAA-B80E-9C3C1B6ABB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78475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768096" y="471509"/>
            <a:ext cx="329184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6250" y="822960"/>
            <a:ext cx="4258818" cy="518464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6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8096" y="2257506"/>
            <a:ext cx="329184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A39BC-17ED-43AE-94BC-9B2CBDFA5598}" type="datetimeFigureOut">
              <a:rPr lang="en-GB" smtClean="0"/>
              <a:t>29/12/2020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7FF94-E34B-4DAA-B80E-9C3C1B6ABB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40720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8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9141714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57950" y="4960138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A39BC-17ED-43AE-94BC-9B2CBDFA5598}" type="datetimeFigureOut">
              <a:rPr lang="en-GB" smtClean="0"/>
              <a:t>29/12/2020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7FF94-E34B-4DAA-B80E-9C3C1B6ABB80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134778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A39BC-17ED-43AE-94BC-9B2CBDFA5598}" type="datetimeFigureOut">
              <a:rPr lang="en-GB" smtClean="0"/>
              <a:t>29/12/2020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7FF94-E34B-4DAA-B80E-9C3C1B6ABB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05456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762000"/>
            <a:ext cx="1971675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42951" y="762000"/>
            <a:ext cx="5686425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A39BC-17ED-43AE-94BC-9B2CBDFA5598}" type="datetimeFigureOut">
              <a:rPr lang="en-GB" smtClean="0"/>
              <a:t>29/12/2020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7FF94-E34B-4DAA-B80E-9C3C1B6ABB80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7543800" y="173563"/>
            <a:ext cx="0" cy="6858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879414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286000"/>
            <a:ext cx="7290055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8097" y="6470704"/>
            <a:ext cx="161560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E9A39BC-17ED-43AE-94BC-9B2CBDFA5598}" type="datetimeFigureOut">
              <a:rPr lang="en-GB" smtClean="0"/>
              <a:t>29/12/2020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32200" y="6470704"/>
            <a:ext cx="4426094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128000" y="6470704"/>
            <a:ext cx="73025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BB37FF94-E34B-4DAA-B80E-9C3C1B6ABB80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408088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51" r:id="rId6"/>
    <p:sldLayoutId id="2147483752" r:id="rId7"/>
    <p:sldLayoutId id="2147483753" r:id="rId8"/>
    <p:sldLayoutId id="2147483754" r:id="rId9"/>
    <p:sldLayoutId id="2147483755" r:id="rId10"/>
    <p:sldLayoutId id="2147483756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4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A83E24CA-3560-4B77-9F4B-793BE2A6DE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3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0" ty="-127000" sx="50000" sy="50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6A995F0-906C-4573-A739-16EED217D8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2007" y="620720"/>
            <a:ext cx="4831860" cy="559316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92590" y="1105351"/>
            <a:ext cx="4107803" cy="3023981"/>
          </a:xfrm>
        </p:spPr>
        <p:txBody>
          <a:bodyPr anchor="b">
            <a:normAutofit/>
          </a:bodyPr>
          <a:lstStyle/>
          <a:p>
            <a:pPr algn="l"/>
            <a:r>
              <a:rPr lang="en-GB" sz="3800" b="1">
                <a:solidFill>
                  <a:schemeClr val="bg1"/>
                </a:solidFill>
              </a:rPr>
              <a:t>Christian-Muslim Relations</a:t>
            </a:r>
            <a:endParaRPr lang="en-GB" sz="380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192590" y="4297556"/>
            <a:ext cx="4107803" cy="1431695"/>
          </a:xfrm>
        </p:spPr>
        <p:txBody>
          <a:bodyPr anchor="t">
            <a:normAutofit/>
          </a:bodyPr>
          <a:lstStyle/>
          <a:p>
            <a:r>
              <a:rPr lang="en-GB" sz="1400">
                <a:solidFill>
                  <a:schemeClr val="bg1"/>
                </a:solidFill>
              </a:rPr>
              <a:t>Dr Angus M Slater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C3F5F06D-7250-43A5-9B61-0B7F1FD7E3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07470" y="4214336"/>
            <a:ext cx="3840480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294994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15F1CC53-719A-4763-BF30-5E25A63CEF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Rectangle 26">
            <a:extLst>
              <a:ext uri="{FF2B5EF4-FFF2-40B4-BE49-F238E27FC236}">
                <a16:creationId xmlns:a16="http://schemas.microsoft.com/office/drawing/2014/main" id="{C1A9B9E1-AE3D-4F69-9670-71C92ED1B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101411" cy="6858000"/>
          </a:xfrm>
          <a:prstGeom prst="rect">
            <a:avLst/>
          </a:prstGeom>
          <a:solidFill>
            <a:srgbClr val="2639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DC2FF3-F75E-403A-99B5-6811325FE9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585216"/>
            <a:ext cx="2834314" cy="14996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300">
                <a:solidFill>
                  <a:srgbClr val="FFFFFF"/>
                </a:solidFill>
              </a:rPr>
              <a:t>Introduction	</a:t>
            </a: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3234ED8A-BEE3-4F34-B45B-731E1E292E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3B236B-EFFB-4138-8C5F-3C53254BD2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8096" y="2286000"/>
            <a:ext cx="2843784" cy="3931920"/>
          </a:xfrm>
        </p:spPr>
        <p:txBody>
          <a:bodyPr vert="horz" lIns="45720" tIns="45720" rIns="45720" bIns="45720" rtlCol="0">
            <a:normAutofit/>
          </a:bodyPr>
          <a:lstStyle/>
          <a:p>
            <a:r>
              <a:rPr lang="en-US" sz="1900">
                <a:solidFill>
                  <a:srgbClr val="FFFFFF"/>
                </a:solidFill>
              </a:rPr>
              <a:t>This module functions as an optional module for the MA Interfaith Studies and DProf Interfaith Studies programmes at UWTSD.</a:t>
            </a:r>
          </a:p>
          <a:p>
            <a:endParaRPr lang="en-US" sz="1900">
              <a:solidFill>
                <a:srgbClr val="FFFFFF"/>
              </a:solidFill>
            </a:endParaRPr>
          </a:p>
          <a:p>
            <a:r>
              <a:rPr lang="en-US" sz="1900">
                <a:solidFill>
                  <a:srgbClr val="FFFFFF"/>
                </a:solidFill>
              </a:rPr>
              <a:t>It aims to provide you with the core material and skills needed to excel in your studies and to allow for your progression through the programme as a whole. </a:t>
            </a:r>
          </a:p>
        </p:txBody>
      </p:sp>
      <p:pic>
        <p:nvPicPr>
          <p:cNvPr id="10" name="Content Placeholder 9" descr="A group of people posing for the camera&#10;&#10;Description automatically generated">
            <a:extLst>
              <a:ext uri="{FF2B5EF4-FFF2-40B4-BE49-F238E27FC236}">
                <a16:creationId xmlns:a16="http://schemas.microsoft.com/office/drawing/2014/main" id="{A73BA6DD-9474-4665-9972-4E2BAAB6F69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3" b="4919"/>
          <a:stretch/>
        </p:blipFill>
        <p:spPr>
          <a:xfrm>
            <a:off x="4572000" y="640080"/>
            <a:ext cx="4091940" cy="557784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7694E96-5B52-4EA1-A2B6-6DB8661DBDAC}"/>
              </a:ext>
            </a:extLst>
          </p:cNvPr>
          <p:cNvSpPr txBox="1"/>
          <p:nvPr/>
        </p:nvSpPr>
        <p:spPr>
          <a:xfrm>
            <a:off x="4572000" y="5660136"/>
            <a:ext cx="4091940" cy="557784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 rtlCol="0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1300">
                <a:solidFill>
                  <a:srgbClr val="FFFFFF"/>
                </a:solidFill>
              </a:rPr>
              <a:t>Dr Angus M Slater</a:t>
            </a:r>
            <a:br>
              <a:rPr lang="en-GB" sz="1300">
                <a:solidFill>
                  <a:srgbClr val="FFFFFF"/>
                </a:solidFill>
              </a:rPr>
            </a:br>
            <a:r>
              <a:rPr lang="en-GB" sz="1300">
                <a:solidFill>
                  <a:srgbClr val="FFFFFF"/>
                </a:solidFill>
              </a:rPr>
              <a:t>Programme Director</a:t>
            </a:r>
          </a:p>
        </p:txBody>
      </p:sp>
    </p:spTree>
    <p:extLst>
      <p:ext uri="{BB962C8B-B14F-4D97-AF65-F5344CB8AC3E}">
        <p14:creationId xmlns:p14="http://schemas.microsoft.com/office/powerpoint/2010/main" val="1431714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E194971-2F2D-44B0-8AE6-FF2DCCEE0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Oval 5">
            <a:extLst>
              <a:ext uri="{FF2B5EF4-FFF2-40B4-BE49-F238E27FC236}">
                <a16:creationId xmlns:a16="http://schemas.microsoft.com/office/drawing/2014/main" id="{1FF9A61E-EB11-4C46-82E1-3E00A3B4B4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E564EB3-35F2-4EFF-87DC-642DC02052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A83E24CA-3560-4B77-9F4B-793BE2A6DE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3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0" ty="-127000" sx="50000" sy="50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6A995F0-906C-4573-A739-16EED217D8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2007" y="620720"/>
            <a:ext cx="4831860" cy="559316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92590" y="1105351"/>
            <a:ext cx="4107803" cy="302398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3800">
                <a:solidFill>
                  <a:schemeClr val="bg1"/>
                </a:solidFill>
              </a:rPr>
              <a:t>Initial Admin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192590" y="4297556"/>
            <a:ext cx="4107803" cy="1431695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1400">
              <a:solidFill>
                <a:schemeClr val="bg1"/>
              </a:solidFill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3F5F06D-7250-43A5-9B61-0B7F1FD7E3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07470" y="4214336"/>
            <a:ext cx="3840480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652361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15F1CC53-719A-4763-BF30-5E25A63CEF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68096" y="585216"/>
            <a:ext cx="4550113" cy="14996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000"/>
              <a:t>Aims of the Module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768096" y="2286000"/>
            <a:ext cx="4550113" cy="4023360"/>
          </a:xfrm>
        </p:spPr>
        <p:txBody>
          <a:bodyPr vert="horz" lIns="45720" tIns="45720" rIns="45720" bIns="45720" rtlCol="0">
            <a:normAutofit/>
          </a:bodyPr>
          <a:lstStyle/>
          <a:p>
            <a:pPr marL="0" lvl="0" indent="0">
              <a:buNone/>
            </a:pPr>
            <a:r>
              <a:rPr lang="en-US" sz="1700"/>
              <a:t>This module aims to: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US" sz="1700"/>
              <a:t>Deepen students’ awareness of cross-cultural approaches to the inter-relationship of the Christian and Islamic traditions, and their shared historical realities. 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US" sz="1700"/>
              <a:t>Allow students to analyse and assess the methods by which differing religious traditions approach issues of religious plurality – historically and in the contemporary world.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US" sz="1700"/>
              <a:t>Using methods taught in class for critical reading and thinking, to identify underlying theological, social, and political impetus to historical and contemporary points of interaction.</a:t>
            </a:r>
          </a:p>
          <a:p>
            <a:endParaRPr lang="en-US" sz="170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3479036F-EB98-4117-8DF6-94F5BE81048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465" r="17027"/>
          <a:stretch/>
        </p:blipFill>
        <p:spPr>
          <a:xfrm>
            <a:off x="5664199" y="10"/>
            <a:ext cx="347980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92380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5F1CC53-719A-4763-BF30-5E25A63CEF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235D838B-7EFF-45E5-B1B7-07499770D9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585216"/>
            <a:ext cx="4550113" cy="14996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000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F2C94D-993E-47AA-9EF5-802D32C8FB9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8096" y="2286000"/>
            <a:ext cx="4550113" cy="4023360"/>
          </a:xfrm>
        </p:spPr>
        <p:txBody>
          <a:bodyPr vert="horz" lIns="45720" tIns="45720" rIns="45720" bIns="45720" rtlCol="0">
            <a:normAutofit/>
          </a:bodyPr>
          <a:lstStyle/>
          <a:p>
            <a:pPr marL="0" indent="0">
              <a:buNone/>
            </a:pPr>
            <a:r>
              <a:rPr lang="en-US" sz="1400" dirty="0"/>
              <a:t>By the end of the module, you should be able to: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US" sz="1400"/>
              <a:t>Work creatively, respectfully and effectively with each other and with course content.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US" sz="1400"/>
              <a:t>Examine and explain motivating factors in points of interaction between the Christian and Islamic traditions.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US" sz="1400"/>
              <a:t>Demonstrate charitable and thoughtful reflection of values held by others and the implications of those values (cause and effect).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US" sz="1400"/>
              <a:t>Critically assess values held in our contemporary society, and explore links that these values have with the past (change and continuity).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US" sz="1400"/>
              <a:t>Engage in appropriate work that conforms to standards that are established and upheld by the scholarly community, including the construction of a thoughtful claim that can be supported by evidence gathered.</a:t>
            </a:r>
            <a:endParaRPr lang="en-US" sz="1400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D141CB4-3F13-4DE2-9578-6D4EC3FD7FF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333" r="32797" b="-1"/>
          <a:stretch/>
        </p:blipFill>
        <p:spPr>
          <a:xfrm>
            <a:off x="5664199" y="10"/>
            <a:ext cx="347980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31957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5F1CC53-719A-4763-BF30-5E25A63CEF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085AD08-3641-4657-ADD6-6C9BD8DF6F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585216"/>
            <a:ext cx="4550113" cy="14996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000" dirty="0"/>
              <a:t>Structure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8C22D9-A20B-45EB-A623-EB3FD72C393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8096" y="2286000"/>
            <a:ext cx="4550113" cy="4023360"/>
          </a:xfrm>
        </p:spPr>
        <p:txBody>
          <a:bodyPr vert="horz" lIns="45720" tIns="45720" rIns="45720" bIns="45720" rtlCol="0">
            <a:normAutofit lnSpcReduction="10000"/>
          </a:bodyPr>
          <a:lstStyle/>
          <a:p>
            <a:r>
              <a:rPr lang="en-US" dirty="0"/>
              <a:t>In order to equip you with these skills, the module takes a journey through a number of different areas in Christian-Muslim studies, and engages with a variety of different themes and topics.</a:t>
            </a:r>
          </a:p>
          <a:p>
            <a:r>
              <a:rPr lang="en-US" dirty="0"/>
              <a:t>The module is roughly split into three areas – examining the historical relationship, aspects of theology and belief, and then two further contemporary types of interaction.</a:t>
            </a:r>
          </a:p>
          <a:p>
            <a:r>
              <a:rPr lang="en-US" dirty="0"/>
              <a:t>This means we end up covering quite a lot of material, some of which may be of greater or lesser interest to you – but all of which is important!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7E428DBC-6F31-4BE6-890C-F04B100FB6A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407" r="20714"/>
          <a:stretch/>
        </p:blipFill>
        <p:spPr>
          <a:xfrm>
            <a:off x="5664199" y="10"/>
            <a:ext cx="347980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28008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6538913" y="642938"/>
            <a:ext cx="2605087" cy="5572125"/>
          </a:xfrm>
        </p:spPr>
        <p:txBody>
          <a:bodyPr>
            <a:normAutofit/>
          </a:bodyPr>
          <a:lstStyle/>
          <a:p>
            <a:r>
              <a:rPr lang="en-GB" sz="3200" dirty="0"/>
              <a:t>Historical Topics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96870C4-A922-4337-866A-4EEBAE1508F2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2064808068"/>
              </p:ext>
            </p:extLst>
          </p:nvPr>
        </p:nvGraphicFramePr>
        <p:xfrm>
          <a:off x="755576" y="958056"/>
          <a:ext cx="4948238" cy="4941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433022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6538913" y="642938"/>
            <a:ext cx="2605087" cy="5572125"/>
          </a:xfrm>
        </p:spPr>
        <p:txBody>
          <a:bodyPr>
            <a:normAutofit/>
          </a:bodyPr>
          <a:lstStyle/>
          <a:p>
            <a:r>
              <a:rPr lang="en-GB" sz="3200" dirty="0"/>
              <a:t>Theology Topics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96870C4-A922-4337-866A-4EEBAE1508F2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997642417"/>
              </p:ext>
            </p:extLst>
          </p:nvPr>
        </p:nvGraphicFramePr>
        <p:xfrm>
          <a:off x="755576" y="958056"/>
          <a:ext cx="4948238" cy="4941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897042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6538913" y="642938"/>
            <a:ext cx="2605087" cy="5572125"/>
          </a:xfrm>
        </p:spPr>
        <p:txBody>
          <a:bodyPr>
            <a:normAutofit/>
          </a:bodyPr>
          <a:lstStyle/>
          <a:p>
            <a:r>
              <a:rPr lang="en-GB" sz="3200" dirty="0"/>
              <a:t>Contemporary Topics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96870C4-A922-4337-866A-4EEBAE1508F2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3865016689"/>
              </p:ext>
            </p:extLst>
          </p:nvPr>
        </p:nvGraphicFramePr>
        <p:xfrm>
          <a:off x="755576" y="958056"/>
          <a:ext cx="4948238" cy="4941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49348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15F1CC53-719A-4763-BF30-5E25A63CEF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E13B9BF-BF49-4740-91CB-0F68361F6A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585216"/>
            <a:ext cx="4550113" cy="14996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000"/>
              <a:t>Expectations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2D8F2C-6A31-409F-9A8E-A0918AA8DE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8096" y="2286000"/>
            <a:ext cx="4550113" cy="4023360"/>
          </a:xfrm>
        </p:spPr>
        <p:txBody>
          <a:bodyPr vert="horz" lIns="45720" tIns="45720" rIns="45720" bIns="45720" rtlCol="0">
            <a:normAutofit/>
          </a:bodyPr>
          <a:lstStyle/>
          <a:p>
            <a:r>
              <a:rPr lang="en-US"/>
              <a:t>This module has certain expectations of you, the student, in order to certify your involvement with, and completion of, the module. </a:t>
            </a:r>
          </a:p>
          <a:p>
            <a:endParaRPr lang="en-US"/>
          </a:p>
          <a:p>
            <a:r>
              <a:rPr lang="en-US"/>
              <a:t>These take the form of discussions of the readings on Moodle and of your assessments. 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E37727F-30A6-437B-BB9E-FED007BAFC4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897" r="25362"/>
          <a:stretch/>
        </p:blipFill>
        <p:spPr>
          <a:xfrm>
            <a:off x="5664199" y="10"/>
            <a:ext cx="347980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89333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5F1CC53-719A-4763-BF30-5E25A63CEF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8DF4ABF-6F8F-4201-9347-03B555ADB6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585216"/>
            <a:ext cx="4550113" cy="14996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000" dirty="0"/>
              <a:t>Reading Discussions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A23A8F-88EF-40DC-9124-77910678D37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8096" y="2286000"/>
            <a:ext cx="4550113" cy="4023360"/>
          </a:xfrm>
        </p:spPr>
        <p:txBody>
          <a:bodyPr vert="horz" lIns="45720" tIns="45720" rIns="45720" bIns="45720" rtlCol="0">
            <a:normAutofit/>
          </a:bodyPr>
          <a:lstStyle/>
          <a:p>
            <a:r>
              <a:rPr lang="en-US" dirty="0"/>
              <a:t>Each section of the course will come with a series of expected readings for you to complete – normally 3-4 pieces of academic work, journal articles, or book chapters per section. </a:t>
            </a:r>
            <a:br>
              <a:rPr lang="en-US" dirty="0"/>
            </a:br>
            <a:endParaRPr lang="en-US" dirty="0"/>
          </a:p>
          <a:p>
            <a:r>
              <a:rPr lang="en-US" dirty="0"/>
              <a:t>Once you have completed the reading material, you are expected to identify a particular question or questions that you have about the readings.</a:t>
            </a:r>
            <a:br>
              <a:rPr lang="en-US" dirty="0"/>
            </a:br>
            <a:br>
              <a:rPr lang="en-US" dirty="0"/>
            </a:br>
            <a:endParaRPr lang="en-US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00E2DC62-20E0-4C0F-BF38-F6EBE02ED6E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258" r="39551"/>
          <a:stretch/>
        </p:blipFill>
        <p:spPr>
          <a:xfrm>
            <a:off x="5664199" y="10"/>
            <a:ext cx="347980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94343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5F1CC53-719A-4763-BF30-5E25A63CEF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ADA6EAD-5963-4C2E-9089-F9D74449F9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585216"/>
            <a:ext cx="4550113" cy="14996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000" dirty="0"/>
              <a:t>Reading Discussions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43FC4F-8D44-4714-B13A-D447D18CFE6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8096" y="2286000"/>
            <a:ext cx="4550113" cy="4023360"/>
          </a:xfrm>
        </p:spPr>
        <p:txBody>
          <a:bodyPr vert="horz" lIns="45720" tIns="45720" rIns="45720" bIns="45720" rtlCol="0">
            <a:normAutofit/>
          </a:bodyPr>
          <a:lstStyle/>
          <a:p>
            <a:r>
              <a:rPr lang="en-US" dirty="0"/>
              <a:t>Once you have identified a question that you have about the readings, you are expected to post it to the provided discussion forum for that section, along with a sketch of your thinking and a potential answer.</a:t>
            </a:r>
          </a:p>
          <a:p>
            <a:endParaRPr lang="en-US" dirty="0"/>
          </a:p>
          <a:p>
            <a:r>
              <a:rPr lang="en-US" dirty="0"/>
              <a:t>This will allow us to engage as a learning community with the various aspects of the reading that speak to us and get to know each other better!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D249471A-FA10-4962-A422-349B38DE2DA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02" r="10712"/>
          <a:stretch/>
        </p:blipFill>
        <p:spPr>
          <a:xfrm>
            <a:off x="5664199" y="10"/>
            <a:ext cx="347980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56186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15F1CC53-719A-4763-BF30-5E25A63CEF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4840B2F-536E-4D27-8836-8CDAB38765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585216"/>
            <a:ext cx="4550113" cy="14996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000"/>
              <a:t>Assessments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126F27-0B01-4A6A-963A-3EF784E3E74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8096" y="2286000"/>
            <a:ext cx="4550113" cy="4023360"/>
          </a:xfrm>
        </p:spPr>
        <p:txBody>
          <a:bodyPr vert="horz" lIns="45720" tIns="45720" rIns="45720" bIns="45720" rtlCol="0">
            <a:normAutofit/>
          </a:bodyPr>
          <a:lstStyle/>
          <a:p>
            <a:r>
              <a:rPr lang="en-US"/>
              <a:t>As part of this module, you will also complete three assessments. </a:t>
            </a:r>
          </a:p>
          <a:p>
            <a:r>
              <a:rPr lang="en-US"/>
              <a:t>These assessments have been kept deliberately open in nature in order to allow the student multiple potential approaches to the question.</a:t>
            </a:r>
          </a:p>
          <a:p>
            <a:endParaRPr lang="en-US"/>
          </a:p>
          <a:p>
            <a:r>
              <a:rPr lang="en-US"/>
              <a:t>Do seek out the advice and guidance of the tutor before engaging in the assessments. </a:t>
            </a:r>
            <a:endParaRPr lang="en-US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71E3B829-0673-4C7A-B0B7-C2929A11F6D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" t="89" r="66012" b="-91"/>
          <a:stretch/>
        </p:blipFill>
        <p:spPr>
          <a:xfrm>
            <a:off x="5664199" y="10"/>
            <a:ext cx="347980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30904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5F1CC53-719A-4763-BF30-5E25A63CEF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68096" y="585216"/>
            <a:ext cx="4550113" cy="14996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000"/>
              <a:t>Assessment 1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768096" y="2286000"/>
            <a:ext cx="4550113" cy="4023360"/>
          </a:xfrm>
        </p:spPr>
        <p:txBody>
          <a:bodyPr vert="horz" lIns="45720" tIns="45720" rIns="45720" bIns="45720" rtlCol="0">
            <a:normAutofit fontScale="625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US" dirty="0"/>
              <a:t>Style: A short essay, including appropriate citation and bibliography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dirty="0"/>
              <a:t>Length: 1,500 words, 20% of overall mark</a:t>
            </a:r>
            <a:br>
              <a:rPr lang="en-US" dirty="0"/>
            </a:br>
            <a:endParaRPr lang="en-US" dirty="0"/>
          </a:p>
          <a:p>
            <a:pPr marL="0" indent="0">
              <a:lnSpc>
                <a:spcPct val="120000"/>
              </a:lnSpc>
              <a:buNone/>
            </a:pPr>
            <a:r>
              <a:rPr lang="en-US" dirty="0"/>
              <a:t>Topic: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dirty="0"/>
              <a:t>Choose one area of historical overlap between the Christian and Islamic traditions not covered in the course material.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dirty="0"/>
              <a:t>Provide a detailed report on the nature of the historical interaction identified, and its historical importance.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dirty="0"/>
              <a:t>Make sure that your report draws on appropriate source material.</a:t>
            </a: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endParaRPr lang="en-US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068ECAF6-8E05-4972-9511-625D771D998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265" b="24994"/>
          <a:stretch/>
        </p:blipFill>
        <p:spPr>
          <a:xfrm rot="16200000">
            <a:off x="3975099" y="1689100"/>
            <a:ext cx="6858000" cy="3479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26136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5F1CC53-719A-4763-BF30-5E25A63CEF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68096" y="585216"/>
            <a:ext cx="4550113" cy="14996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000" dirty="0"/>
              <a:t>Assessment 2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768096" y="2286000"/>
            <a:ext cx="4550113" cy="4023360"/>
          </a:xfrm>
        </p:spPr>
        <p:txBody>
          <a:bodyPr vert="horz" lIns="45720" tIns="45720" rIns="45720" bIns="45720" rtlCol="0">
            <a:normAutofit fontScale="625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US" dirty="0"/>
              <a:t>Style: A short essay, including appropriate citation and bibliography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dirty="0"/>
              <a:t>Length: 1,500 words, 20% of overall mark</a:t>
            </a:r>
            <a:br>
              <a:rPr lang="en-US" dirty="0"/>
            </a:br>
            <a:endParaRPr lang="en-US" dirty="0"/>
          </a:p>
          <a:p>
            <a:pPr marL="0" indent="0">
              <a:lnSpc>
                <a:spcPct val="120000"/>
              </a:lnSpc>
              <a:buNone/>
            </a:pPr>
            <a:r>
              <a:rPr lang="en-US" dirty="0"/>
              <a:t>Topic: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dirty="0"/>
              <a:t>Choose one area of theological overlap or contrast between the Christian and Islamic traditions not covered in the course material.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dirty="0"/>
              <a:t>Provide a detailed report on the nature of the theological context identified, and its theological importance.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dirty="0"/>
              <a:t>Make sure that your report draws on appropriate source material.</a:t>
            </a:r>
            <a:br>
              <a:rPr lang="en-US" dirty="0"/>
            </a:br>
            <a:br>
              <a:rPr lang="en-US" dirty="0"/>
            </a:br>
            <a:br>
              <a:rPr lang="en-US" dirty="0"/>
            </a:br>
            <a:endParaRPr lang="en-US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068ECAF6-8E05-4972-9511-625D771D998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268" r="38677"/>
          <a:stretch/>
        </p:blipFill>
        <p:spPr>
          <a:xfrm>
            <a:off x="5664199" y="10"/>
            <a:ext cx="347980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723573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15F1CC53-719A-4763-BF30-5E25A63CEF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68096" y="585216"/>
            <a:ext cx="4550113" cy="14996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000" dirty="0"/>
              <a:t>Assessment 3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768096" y="2286000"/>
            <a:ext cx="4550113" cy="4023360"/>
          </a:xfrm>
        </p:spPr>
        <p:txBody>
          <a:bodyPr vert="horz" lIns="45720" tIns="45720" rIns="45720" bIns="45720" rtlCol="0">
            <a:normAutofit lnSpcReduction="10000"/>
          </a:bodyPr>
          <a:lstStyle/>
          <a:p>
            <a:r>
              <a:rPr lang="en-US" dirty="0"/>
              <a:t>Style: A short essay, including appropriate citation and bibliography</a:t>
            </a:r>
          </a:p>
          <a:p>
            <a:r>
              <a:rPr lang="en-US" dirty="0"/>
              <a:t>Length: 5,000 words, 60% of overall mark</a:t>
            </a:r>
            <a:br>
              <a:rPr lang="en-US" dirty="0"/>
            </a:br>
            <a:endParaRPr lang="en-US" dirty="0"/>
          </a:p>
          <a:p>
            <a:r>
              <a:rPr lang="en-US" dirty="0"/>
              <a:t>Topic:</a:t>
            </a:r>
          </a:p>
          <a:p>
            <a:r>
              <a:rPr lang="en-US" dirty="0"/>
              <a:t>Select one area of historical or theological interaction between the Christian and Islamic traditions (this can be one you have covered in Assessment 1 or 2).</a:t>
            </a:r>
          </a:p>
          <a:p>
            <a:r>
              <a:rPr lang="en-US" dirty="0" err="1"/>
              <a:t>Analyse</a:t>
            </a:r>
            <a:r>
              <a:rPr lang="en-US" dirty="0"/>
              <a:t> and assess its continuing relevance to, and influence on, contemporary interactions between Christian and Islamic communities. 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89393EBA-21C9-4CF3-92ED-00E4AAE98AD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039" r="10014" b="1"/>
          <a:stretch/>
        </p:blipFill>
        <p:spPr>
          <a:xfrm>
            <a:off x="5664199" y="10"/>
            <a:ext cx="347980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67621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5F1CC53-719A-4763-BF30-5E25A63CEF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2E1AC507-6372-4FAF-A570-813267D754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585216"/>
            <a:ext cx="4550113" cy="14996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000" dirty="0"/>
              <a:t>Recommended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CC0EA9-F06F-44DD-A311-C3368AD1A25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8096" y="2286000"/>
            <a:ext cx="4550113" cy="4023360"/>
          </a:xfrm>
        </p:spPr>
        <p:txBody>
          <a:bodyPr vert="horz" lIns="45720" tIns="45720" rIns="45720" bIns="45720" rtlCol="0">
            <a:normAutofit/>
          </a:bodyPr>
          <a:lstStyle/>
          <a:p>
            <a:r>
              <a:rPr lang="en-US" dirty="0"/>
              <a:t>Much reading in the field of Christian-Muslim studies approaches the matter from within a particular religion, at least initially, or is focused around a specific theme or area. This means that is can be difficult to find good quality introductions to the subject!</a:t>
            </a:r>
            <a:br>
              <a:rPr lang="en-US" dirty="0"/>
            </a:br>
            <a:br>
              <a:rPr lang="en-US" dirty="0"/>
            </a:br>
            <a:r>
              <a:rPr lang="en-US" dirty="0"/>
              <a:t>In this module, we will try to cover a number of different areas of Christian-Muslim relations, but there are many </a:t>
            </a:r>
            <a:r>
              <a:rPr lang="en-US" dirty="0" err="1"/>
              <a:t>many</a:t>
            </a:r>
            <a:r>
              <a:rPr lang="en-US" dirty="0"/>
              <a:t> more. Make sure to ask me if there are any specific areas of interest and I will be able to advise. 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7E57A390-643D-467C-8DEC-F6C47069C2F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868" r="9830"/>
          <a:stretch/>
        </p:blipFill>
        <p:spPr>
          <a:xfrm>
            <a:off x="5664199" y="10"/>
            <a:ext cx="347980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854460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200C8B5-FB5A-4F8B-A9BD-693C051418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4FAE1107-CEC3-4041-8BAA-CDB6F6759B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10141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D95DAE-D82B-4EEB-A9F9-AC018543C7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585216"/>
            <a:ext cx="2834314" cy="1499616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4300" dirty="0">
                <a:solidFill>
                  <a:srgbClr val="FFFFFF"/>
                </a:solidFill>
              </a:rPr>
              <a:t>(Expensive) Recommended Reading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AEA88FB-F5DD-45CE-AAE1-7B33D0ABDD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C5F377-5A1B-4047-8558-7BDF2637E63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8096" y="2286000"/>
            <a:ext cx="2843784" cy="3931920"/>
          </a:xfrm>
        </p:spPr>
        <p:txBody>
          <a:bodyPr vert="horz" lIns="45720" tIns="45720" rIns="45720" bIns="45720" rtlCol="0"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David Thomas (ed) (2018) </a:t>
            </a:r>
            <a:r>
              <a:rPr lang="en-US" i="1" dirty="0">
                <a:solidFill>
                  <a:srgbClr val="FFFFFF"/>
                </a:solidFill>
              </a:rPr>
              <a:t>Routledge Handbook on Christian-Muslim Relations</a:t>
            </a:r>
            <a:r>
              <a:rPr lang="en-US" dirty="0">
                <a:solidFill>
                  <a:srgbClr val="FFFFFF"/>
                </a:solidFill>
              </a:rPr>
              <a:t>, London: Routledge. </a:t>
            </a:r>
            <a:br>
              <a:rPr lang="en-US" dirty="0">
                <a:solidFill>
                  <a:srgbClr val="FFFFFF"/>
                </a:solidFill>
              </a:rPr>
            </a:br>
            <a:br>
              <a:rPr lang="en-US" dirty="0">
                <a:solidFill>
                  <a:srgbClr val="FFFFFF"/>
                </a:solidFill>
              </a:rPr>
            </a:br>
            <a:br>
              <a:rPr lang="en-US" dirty="0">
                <a:solidFill>
                  <a:srgbClr val="FFFFFF"/>
                </a:solidFill>
              </a:rPr>
            </a:br>
            <a:r>
              <a:rPr lang="en-US" dirty="0">
                <a:solidFill>
                  <a:srgbClr val="FFFFFF"/>
                </a:solidFill>
              </a:rPr>
              <a:t>Any edition is fine, copies can be found on Amazon for &lt;£40.</a:t>
            </a:r>
            <a:br>
              <a:rPr lang="en-US" dirty="0">
                <a:solidFill>
                  <a:srgbClr val="FFFFFF"/>
                </a:solidFill>
              </a:rPr>
            </a:br>
            <a:br>
              <a:rPr lang="en-US" dirty="0">
                <a:solidFill>
                  <a:srgbClr val="FFFFFF"/>
                </a:solidFill>
              </a:rPr>
            </a:br>
            <a:br>
              <a:rPr lang="en-US" dirty="0">
                <a:solidFill>
                  <a:srgbClr val="FFFFFF"/>
                </a:solidFill>
              </a:rPr>
            </a:br>
            <a:br>
              <a:rPr lang="en-US" dirty="0">
                <a:solidFill>
                  <a:srgbClr val="FFFFFF"/>
                </a:solidFill>
              </a:rPr>
            </a:br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F28B2EF1-21FE-444A-BB31-B95BBCA9499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756366" y="804875"/>
            <a:ext cx="3723208" cy="5248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760697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9200C8B5-FB5A-4F8B-A9BD-693C051418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Rectangle 21">
            <a:extLst>
              <a:ext uri="{FF2B5EF4-FFF2-40B4-BE49-F238E27FC236}">
                <a16:creationId xmlns:a16="http://schemas.microsoft.com/office/drawing/2014/main" id="{4FAE1107-CEC3-4041-8BAA-CDB6F6759B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10141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827B8C-C96C-47CB-9C7A-90F8A43F90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585216"/>
            <a:ext cx="2834314" cy="14996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500">
                <a:solidFill>
                  <a:srgbClr val="FFFFFF"/>
                </a:solidFill>
              </a:rPr>
              <a:t>(Cheaper) Recommended Reading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1AEA88FB-F5DD-45CE-AAE1-7B33D0ABDD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C59312-F2F2-43FE-B8CD-090466EA93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8096" y="2286000"/>
            <a:ext cx="2843784" cy="3931920"/>
          </a:xfrm>
        </p:spPr>
        <p:txBody>
          <a:bodyPr vert="horz" lIns="45720" tIns="45720" rIns="45720" bIns="45720" rtlCol="0">
            <a:normAutofit/>
          </a:bodyPr>
          <a:lstStyle/>
          <a:p>
            <a:pPr marL="0" indent="0">
              <a:buNone/>
            </a:pPr>
            <a:r>
              <a:rPr lang="en-US">
                <a:solidFill>
                  <a:srgbClr val="FFFFFF"/>
                </a:solidFill>
              </a:rPr>
              <a:t>Bennett, C (2008) ‘Understanding Christian-Muslim Relations: Past and Present’</a:t>
            </a:r>
            <a:br>
              <a:rPr lang="en-US">
                <a:solidFill>
                  <a:srgbClr val="FFFFFF"/>
                </a:solidFill>
              </a:rPr>
            </a:br>
            <a:br>
              <a:rPr lang="en-US">
                <a:solidFill>
                  <a:srgbClr val="FFFFFF"/>
                </a:solidFill>
              </a:rPr>
            </a:br>
            <a:br>
              <a:rPr lang="en-US">
                <a:solidFill>
                  <a:srgbClr val="FFFFFF"/>
                </a:solidFill>
              </a:rPr>
            </a:br>
            <a:r>
              <a:rPr lang="en-US">
                <a:solidFill>
                  <a:srgbClr val="FFFFFF"/>
                </a:solidFill>
              </a:rPr>
              <a:t>Any edition is fine, copies can be found on Amazon for less than £15</a:t>
            </a:r>
            <a:br>
              <a:rPr lang="en-US">
                <a:solidFill>
                  <a:srgbClr val="FFFFFF"/>
                </a:solidFill>
              </a:rPr>
            </a:br>
            <a:br>
              <a:rPr lang="en-US">
                <a:solidFill>
                  <a:srgbClr val="FFFFFF"/>
                </a:solidFill>
              </a:rPr>
            </a:br>
            <a:endParaRPr lang="en-US">
              <a:solidFill>
                <a:srgbClr val="FFFFFF"/>
              </a:solidFill>
            </a:endParaRP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4DAD41CB-E507-433A-BEDF-1DF65CFAAB5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4826089" y="640080"/>
            <a:ext cx="3583762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325951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Media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1141</Words>
  <Application>Microsoft Office PowerPoint</Application>
  <PresentationFormat>On-screen Show (4:3)</PresentationFormat>
  <Paragraphs>90</Paragraphs>
  <Slides>19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Calibri</vt:lpstr>
      <vt:lpstr>Tw Cen MT</vt:lpstr>
      <vt:lpstr>Tw Cen MT Condensed</vt:lpstr>
      <vt:lpstr>Wingdings 3</vt:lpstr>
      <vt:lpstr>Integral</vt:lpstr>
      <vt:lpstr>Christian-Muslim Relations</vt:lpstr>
      <vt:lpstr>Introduction </vt:lpstr>
      <vt:lpstr>Initial Admin</vt:lpstr>
      <vt:lpstr>Aims of the Module</vt:lpstr>
      <vt:lpstr>Learning Outcomes</vt:lpstr>
      <vt:lpstr>Structure </vt:lpstr>
      <vt:lpstr>Historical Topics</vt:lpstr>
      <vt:lpstr>Theology Topics</vt:lpstr>
      <vt:lpstr>Contemporary Topics</vt:lpstr>
      <vt:lpstr>Expectations</vt:lpstr>
      <vt:lpstr>Reading Discussions </vt:lpstr>
      <vt:lpstr>Reading Discussions</vt:lpstr>
      <vt:lpstr>Assessments </vt:lpstr>
      <vt:lpstr>Assessment 1</vt:lpstr>
      <vt:lpstr>Assessment 2</vt:lpstr>
      <vt:lpstr>Assessment 3</vt:lpstr>
      <vt:lpstr>Recommended Reading</vt:lpstr>
      <vt:lpstr>(Expensive) Recommended Reading</vt:lpstr>
      <vt:lpstr>(Cheaper) Recommended Reading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Christian-Muslim Relations</dc:title>
  <dc:creator>John Smith</dc:creator>
  <cp:lastModifiedBy>John Smith</cp:lastModifiedBy>
  <cp:revision>5</cp:revision>
  <dcterms:created xsi:type="dcterms:W3CDTF">2020-08-01T10:59:33Z</dcterms:created>
  <dcterms:modified xsi:type="dcterms:W3CDTF">2020-12-29T08:56:49Z</dcterms:modified>
</cp:coreProperties>
</file>