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BD99E3-5BC3-46E4-83FD-D9406107A749}" type="datetimeFigureOut">
              <a:rPr lang="bg-BG" smtClean="0"/>
              <a:t>12.1.2023 г.</a:t>
            </a:fld>
            <a:endParaRPr lang="bg-B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1A8F31-BA61-4C39-A540-8151F33B30B3}" type="slidenum">
              <a:rPr lang="bg-BG" smtClean="0"/>
              <a:t>‹#›</a:t>
            </a:fld>
            <a:endParaRPr lang="bg-BG"/>
          </a:p>
        </p:txBody>
      </p:sp>
    </p:spTree>
    <p:extLst>
      <p:ext uri="{BB962C8B-B14F-4D97-AF65-F5344CB8AC3E}">
        <p14:creationId xmlns:p14="http://schemas.microsoft.com/office/powerpoint/2010/main" val="3704961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highly operating and prosperous firm depends on its employees being effective at their jobs. A worker can perform their duties more efficiently and deliver high-quality work with the support of structured work habits, which could benefit their company's bottom line. In this essay ways in which workplace efficiency and employability can be improved will be discussed, along with the importance of workplace data handling. This aims to pinpoint which contemporary techniques are most effective in order to enhance efficiency in the workplace, along with which skills boost one’s employability status.</a:t>
            </a:r>
          </a:p>
          <a:p>
            <a:endParaRPr lang="bg-BG" dirty="0"/>
          </a:p>
        </p:txBody>
      </p:sp>
      <p:sp>
        <p:nvSpPr>
          <p:cNvPr id="4" name="Slide Number Placeholder 3"/>
          <p:cNvSpPr>
            <a:spLocks noGrp="1"/>
          </p:cNvSpPr>
          <p:nvPr>
            <p:ph type="sldNum" sz="quarter" idx="10"/>
          </p:nvPr>
        </p:nvSpPr>
        <p:spPr/>
        <p:txBody>
          <a:bodyPr/>
          <a:lstStyle/>
          <a:p>
            <a:fld id="{A11A8F31-BA61-4C39-A540-8151F33B30B3}" type="slidenum">
              <a:rPr lang="bg-BG" smtClean="0"/>
              <a:t>2</a:t>
            </a:fld>
            <a:endParaRPr lang="bg-BG"/>
          </a:p>
        </p:txBody>
      </p:sp>
    </p:spTree>
    <p:extLst>
      <p:ext uri="{BB962C8B-B14F-4D97-AF65-F5344CB8AC3E}">
        <p14:creationId xmlns:p14="http://schemas.microsoft.com/office/powerpoint/2010/main" val="183010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begin with, work efficiency is the ability to complete the most tasks and </a:t>
            </a:r>
            <a:r>
              <a:rPr lang="en-US" dirty="0" err="1" smtClean="0"/>
              <a:t>labour</a:t>
            </a:r>
            <a:r>
              <a:rPr lang="en-US" dirty="0" smtClean="0"/>
              <a:t> with the minimum effort and time required. High levels of productivity are attainable with excellent job efficiency. Because doing so might help the company succeed, </a:t>
            </a:r>
            <a:r>
              <a:rPr lang="en-US" dirty="0" err="1" smtClean="0"/>
              <a:t>organisations</a:t>
            </a:r>
            <a:r>
              <a:rPr lang="en-US" dirty="0" smtClean="0"/>
              <a:t> may frequently push employees to increase their work productivity (</a:t>
            </a:r>
            <a:r>
              <a:rPr lang="en-US" dirty="0" err="1" smtClean="0"/>
              <a:t>Jianxiang</a:t>
            </a:r>
            <a:r>
              <a:rPr lang="en-US" dirty="0" smtClean="0"/>
              <a:t>, 2020). Numerous workers have tasks with deadlines that must be met as well as recurring goals that are used to gauge efficiency and development. When workers are actively increasing their productivity, their commitment for the position and enthusiasm to advance their ability can be positively noticed by managers (Indeed Editorial Team, 2021). Moreover, according to a recent study on remote employment, productivity increases by 47% when working from home (Hicks, 2021). What this showcases, is that every individual becomes more productive when they feel comfortable and in complete control of the situation. In order to improve workplace efficiency there are ways in which both employees and employers can better ways to work and ways to make the working process more accessible and effective respectively. Every manager is aware that effective communication is the basis for a motivated staff. Thanks to technology, connecting with someone is just a tap away. This logically implies that contemporary communication techniques are as effective as they can be. However, according to a McKinsey study, emails can eat up close to 28% of a worker's time and that reading email is the second most time consuming chore after the tasks specific to their jobs (Hicks, 2021). Instead of relying solely on emails, the </a:t>
            </a:r>
            <a:r>
              <a:rPr lang="en-US" dirty="0" err="1" smtClean="0"/>
              <a:t>utilisation</a:t>
            </a:r>
            <a:r>
              <a:rPr lang="en-US" dirty="0" smtClean="0"/>
              <a:t> of social networking tools such as Microsoft Teams can ensure quicker workplace communication, as well as encourage employees to communicate with each other. This, in its own way can save both the company and the employee waiting time when they want to ask a pressing question or solve a specific problem. </a:t>
            </a:r>
            <a:endParaRPr lang="bg-BG" dirty="0"/>
          </a:p>
        </p:txBody>
      </p:sp>
      <p:sp>
        <p:nvSpPr>
          <p:cNvPr id="4" name="Slide Number Placeholder 3"/>
          <p:cNvSpPr>
            <a:spLocks noGrp="1"/>
          </p:cNvSpPr>
          <p:nvPr>
            <p:ph type="sldNum" sz="quarter" idx="10"/>
          </p:nvPr>
        </p:nvSpPr>
        <p:spPr/>
        <p:txBody>
          <a:bodyPr/>
          <a:lstStyle/>
          <a:p>
            <a:fld id="{A11A8F31-BA61-4C39-A540-8151F33B30B3}" type="slidenum">
              <a:rPr lang="bg-BG" smtClean="0"/>
              <a:t>3</a:t>
            </a:fld>
            <a:endParaRPr lang="bg-BG"/>
          </a:p>
        </p:txBody>
      </p:sp>
    </p:spTree>
    <p:extLst>
      <p:ext uri="{BB962C8B-B14F-4D97-AF65-F5344CB8AC3E}">
        <p14:creationId xmlns:p14="http://schemas.microsoft.com/office/powerpoint/2010/main" val="600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However, the burden of raising productivity should fall mostly on managers and corporate owners, rather than on staff. The difficult aspect is that each workplace is so unique. As a result, it might be challenging to provide clear and consistent </a:t>
            </a:r>
            <a:r>
              <a:rPr lang="en-US" dirty="0" err="1" smtClean="0"/>
              <a:t>behavioural</a:t>
            </a:r>
            <a:r>
              <a:rPr lang="en-US" dirty="0" smtClean="0"/>
              <a:t> adjustments, processes, and systems to boost workplace efficiency (Li, 2020). Nonetheless, there is one common solution in every workplace that can aid the change of dynamics and efficiency and that is technology. In reality, one of the reasons why workers are unable to meet their productivity goals is a lack of technology. </a:t>
            </a:r>
            <a:r>
              <a:rPr lang="en-US" dirty="0" err="1" smtClean="0"/>
              <a:t>Ivanti</a:t>
            </a:r>
            <a:r>
              <a:rPr lang="en-US" dirty="0" smtClean="0"/>
              <a:t> estimates that up to 85% of employees lack the necessary tools to complete their duties effectively (Li, 2020). According to a second study by The Economist, those who believe their company is "excellent" at using mobile usage at work rank their own productivity at the office 7% higher than people who do not (Li, 2020). Technology like group messaging and group chat may greatly increase the effectiveness of communications and worker productivity. These solutions reduce the amount of back-and-forth email between employees (Li, 2020, Worthy, 2019). </a:t>
            </a:r>
            <a:endParaRPr lang="bg-BG" dirty="0"/>
          </a:p>
        </p:txBody>
      </p:sp>
      <p:sp>
        <p:nvSpPr>
          <p:cNvPr id="4" name="Slide Number Placeholder 3"/>
          <p:cNvSpPr>
            <a:spLocks noGrp="1"/>
          </p:cNvSpPr>
          <p:nvPr>
            <p:ph type="sldNum" sz="quarter" idx="10"/>
          </p:nvPr>
        </p:nvSpPr>
        <p:spPr/>
        <p:txBody>
          <a:bodyPr/>
          <a:lstStyle/>
          <a:p>
            <a:fld id="{A11A8F31-BA61-4C39-A540-8151F33B30B3}" type="slidenum">
              <a:rPr lang="bg-BG" smtClean="0"/>
              <a:t>4</a:t>
            </a:fld>
            <a:endParaRPr lang="bg-BG"/>
          </a:p>
        </p:txBody>
      </p:sp>
    </p:spTree>
    <p:extLst>
      <p:ext uri="{BB962C8B-B14F-4D97-AF65-F5344CB8AC3E}">
        <p14:creationId xmlns:p14="http://schemas.microsoft.com/office/powerpoint/2010/main" val="1500346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of the most important skills to master in the modern world is employability. This is because many people change occupations and work in different industries throughout their lifetimes in the hopes of finding a position that is both intriguing and financially satisfying. Working in a team is a very beneficial employability skill that is important to improve since it is the foundation of any excellent opportunity and increases the effectiveness of the required project or activity as well as relationships with others. Moreover, in any sector, communication is essential when speaking with coworkers and superiors. It's crucial to be able to communicate effectively face-to-face, on social media, and via email in the current digital era (Doyle, 2021). Being a good listener and a speaker with confidence when communicating with co-workers are some of the greatest communication skills since they clearly demonstrate knowledge. Due to the fact that the message may be more clearly communicated to the listener through body language, eye contact, and tone of voice, nonverbal communication is also crucial (Doyle, 2021). Additionally, both offering and receiving feedback are crucial in order to demonstrate the capacity for handling constructive criticism and inspiring others, which applies to both employees and employers. </a:t>
            </a:r>
            <a:endParaRPr lang="bg-BG" dirty="0"/>
          </a:p>
        </p:txBody>
      </p:sp>
      <p:sp>
        <p:nvSpPr>
          <p:cNvPr id="4" name="Slide Number Placeholder 3"/>
          <p:cNvSpPr>
            <a:spLocks noGrp="1"/>
          </p:cNvSpPr>
          <p:nvPr>
            <p:ph type="sldNum" sz="quarter" idx="10"/>
          </p:nvPr>
        </p:nvSpPr>
        <p:spPr/>
        <p:txBody>
          <a:bodyPr/>
          <a:lstStyle/>
          <a:p>
            <a:fld id="{A11A8F31-BA61-4C39-A540-8151F33B30B3}" type="slidenum">
              <a:rPr lang="bg-BG" smtClean="0"/>
              <a:t>5</a:t>
            </a:fld>
            <a:endParaRPr lang="bg-BG"/>
          </a:p>
        </p:txBody>
      </p:sp>
    </p:spTree>
    <p:extLst>
      <p:ext uri="{BB962C8B-B14F-4D97-AF65-F5344CB8AC3E}">
        <p14:creationId xmlns:p14="http://schemas.microsoft.com/office/powerpoint/2010/main" val="3356933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the case of workplace data handling, nowadays the accumulation of data available to companies cannot be adequately understood of processed in the right manner. Workplace data management is becoming crucial and is a new problem for businesses. Without identifiers and markers data is rendered useless. This is why there is high significance in being able to clean, </a:t>
            </a:r>
            <a:r>
              <a:rPr lang="en-US" dirty="0" err="1" smtClean="0"/>
              <a:t>organise</a:t>
            </a:r>
            <a:r>
              <a:rPr lang="en-US" dirty="0" smtClean="0"/>
              <a:t> and make data accessible (Clifton, </a:t>
            </a:r>
            <a:r>
              <a:rPr lang="en-US" dirty="0" err="1" smtClean="0"/>
              <a:t>n.d.</a:t>
            </a:r>
            <a:r>
              <a:rPr lang="en-US" dirty="0" smtClean="0"/>
              <a:t>). Moreover, cleaning data is transforming it into a reliable source of information by eliminating redundant or outdated items, uniformly formatting it and grouping it in a specific manner. Workplace data must be handled through giving it the appropriate labels and quantifiers, in order for the data to become accessible and efficient for the company (Clifton, </a:t>
            </a:r>
            <a:r>
              <a:rPr lang="en-US" dirty="0" err="1" smtClean="0"/>
              <a:t>n.d.</a:t>
            </a:r>
            <a:r>
              <a:rPr lang="en-US" dirty="0" smtClean="0"/>
              <a:t>). Making data available entails storing it in a reliable warehouse repository with built-in automations and connectors to maintain data integrity. In this manner data handling can be more comprehensible and effective for the usage of employees and employers. As companies learn more about how workplace data can be </a:t>
            </a:r>
            <a:r>
              <a:rPr lang="en-US" dirty="0" err="1" smtClean="0"/>
              <a:t>utilised</a:t>
            </a:r>
            <a:r>
              <a:rPr lang="en-US" dirty="0" smtClean="0"/>
              <a:t> in an effective and efficient manner, there should be a significance put onto data management. What this entails, is that establishing a solid data management infrastructure and safeguarding it in all ways is of high significance, as data is more useful in decision-making at every level of the business when it can go from one critical touchpoint to the next more easily and safely (Clifton, </a:t>
            </a:r>
            <a:r>
              <a:rPr lang="en-US" dirty="0" err="1" smtClean="0"/>
              <a:t>n.d.</a:t>
            </a:r>
            <a:r>
              <a:rPr lang="en-US" dirty="0" smtClean="0"/>
              <a:t>). </a:t>
            </a:r>
            <a:endParaRPr lang="bg-BG" dirty="0"/>
          </a:p>
        </p:txBody>
      </p:sp>
      <p:sp>
        <p:nvSpPr>
          <p:cNvPr id="4" name="Slide Number Placeholder 3"/>
          <p:cNvSpPr>
            <a:spLocks noGrp="1"/>
          </p:cNvSpPr>
          <p:nvPr>
            <p:ph type="sldNum" sz="quarter" idx="10"/>
          </p:nvPr>
        </p:nvSpPr>
        <p:spPr/>
        <p:txBody>
          <a:bodyPr/>
          <a:lstStyle/>
          <a:p>
            <a:fld id="{A11A8F31-BA61-4C39-A540-8151F33B30B3}" type="slidenum">
              <a:rPr lang="bg-BG" smtClean="0"/>
              <a:t>6</a:t>
            </a:fld>
            <a:endParaRPr lang="bg-BG"/>
          </a:p>
        </p:txBody>
      </p:sp>
    </p:spTree>
    <p:extLst>
      <p:ext uri="{BB962C8B-B14F-4D97-AF65-F5344CB8AC3E}">
        <p14:creationId xmlns:p14="http://schemas.microsoft.com/office/powerpoint/2010/main" val="1711469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E6F8348F-58B7-4F9A-B3E3-A344069E1BEA}" type="datetimeFigureOut">
              <a:rPr lang="bg-BG" smtClean="0"/>
              <a:t>12.1.2023 г.</a:t>
            </a:fld>
            <a:endParaRPr lang="bg-BG"/>
          </a:p>
        </p:txBody>
      </p:sp>
      <p:sp>
        <p:nvSpPr>
          <p:cNvPr id="17" name="Footer Placeholder 16"/>
          <p:cNvSpPr>
            <a:spLocks noGrp="1"/>
          </p:cNvSpPr>
          <p:nvPr>
            <p:ph type="ftr" sz="quarter" idx="11"/>
          </p:nvPr>
        </p:nvSpPr>
        <p:spPr/>
        <p:txBody>
          <a:bodyPr/>
          <a:lstStyle/>
          <a:p>
            <a:endParaRPr lang="bg-BG"/>
          </a:p>
        </p:txBody>
      </p:sp>
      <p:sp>
        <p:nvSpPr>
          <p:cNvPr id="29" name="Slide Number Placeholder 28"/>
          <p:cNvSpPr>
            <a:spLocks noGrp="1"/>
          </p:cNvSpPr>
          <p:nvPr>
            <p:ph type="sldNum" sz="quarter" idx="12"/>
          </p:nvPr>
        </p:nvSpPr>
        <p:spPr/>
        <p:txBody>
          <a:bodyPr/>
          <a:lstStyle/>
          <a:p>
            <a:fld id="{E9B4FA07-7B8B-4F68-A158-844BC5DA61ED}" type="slidenum">
              <a:rPr lang="bg-BG" smtClean="0"/>
              <a:t>‹#›</a:t>
            </a:fld>
            <a:endParaRPr lang="bg-BG"/>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F8348F-58B7-4F9A-B3E3-A344069E1BEA}" type="datetimeFigureOut">
              <a:rPr lang="bg-BG" smtClean="0"/>
              <a:t>12.1.2023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6F8348F-58B7-4F9A-B3E3-A344069E1BEA}" type="datetimeFigureOut">
              <a:rPr lang="bg-BG" smtClean="0"/>
              <a:t>12.1.2023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a:xfrm>
            <a:off x="7924800" y="6416675"/>
            <a:ext cx="762000" cy="365125"/>
          </a:xfrm>
        </p:spPr>
        <p:txBody>
          <a:bodyPr/>
          <a:lstStyle/>
          <a:p>
            <a:fld id="{E9B4FA07-7B8B-4F68-A158-844BC5DA61ED}" type="slidenum">
              <a:rPr lang="bg-BG" smtClean="0"/>
              <a:t>‹#›</a:t>
            </a:fld>
            <a:endParaRPr lang="bg-BG"/>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F8348F-58B7-4F9A-B3E3-A344069E1BEA}" type="datetimeFigureOut">
              <a:rPr lang="bg-BG" smtClean="0"/>
              <a:t>12.1.2023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6F8348F-58B7-4F9A-B3E3-A344069E1BEA}" type="datetimeFigureOut">
              <a:rPr lang="bg-BG" smtClean="0"/>
              <a:t>12.1.2023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6F8348F-58B7-4F9A-B3E3-A344069E1BEA}" type="datetimeFigureOut">
              <a:rPr lang="bg-BG" smtClean="0"/>
              <a:t>12.1.2023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F8348F-58B7-4F9A-B3E3-A344069E1BEA}" type="datetimeFigureOut">
              <a:rPr lang="bg-BG" smtClean="0"/>
              <a:t>12.1.2023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F8348F-58B7-4F9A-B3E3-A344069E1BEA}" type="datetimeFigureOut">
              <a:rPr lang="bg-BG" smtClean="0"/>
              <a:t>12.1.2023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6F8348F-58B7-4F9A-B3E3-A344069E1BEA}" type="datetimeFigureOut">
              <a:rPr lang="bg-BG" smtClean="0"/>
              <a:t>12.1.2023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F8348F-58B7-4F9A-B3E3-A344069E1BEA}" type="datetimeFigureOut">
              <a:rPr lang="bg-BG" smtClean="0"/>
              <a:t>12.1.2023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F8348F-58B7-4F9A-B3E3-A344069E1BEA}" type="datetimeFigureOut">
              <a:rPr lang="bg-BG" smtClean="0"/>
              <a:t>12.1.2023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E9B4FA07-7B8B-4F68-A158-844BC5DA61ED}"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E6F8348F-58B7-4F9A-B3E3-A344069E1BEA}" type="datetimeFigureOut">
              <a:rPr lang="bg-BG" smtClean="0"/>
              <a:t>12.1.2023 г.</a:t>
            </a:fld>
            <a:endParaRPr lang="bg-BG"/>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bg-BG"/>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E9B4FA07-7B8B-4F68-A158-844BC5DA61ED}" type="slidenum">
              <a:rPr lang="bg-BG" smtClean="0"/>
              <a:t>‹#›</a:t>
            </a:fld>
            <a:endParaRPr lang="bg-BG"/>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3933056"/>
            <a:ext cx="8229600" cy="1828800"/>
          </a:xfrm>
        </p:spPr>
        <p:txBody>
          <a:bodyPr>
            <a:normAutofit fontScale="90000"/>
          </a:bodyPr>
          <a:lstStyle/>
          <a:p>
            <a:r>
              <a:rPr lang="en-US" dirty="0">
                <a:solidFill>
                  <a:srgbClr val="FF0000"/>
                </a:solidFill>
              </a:rPr>
              <a:t>Digital Skills and Research Methods</a:t>
            </a:r>
            <a:br>
              <a:rPr lang="en-US" dirty="0">
                <a:solidFill>
                  <a:srgbClr val="FF0000"/>
                </a:solidFill>
              </a:rPr>
            </a:br>
            <a:r>
              <a:rPr lang="en-US" dirty="0" smtClean="0">
                <a:solidFill>
                  <a:srgbClr val="FF0000"/>
                </a:solidFill>
              </a:rPr>
              <a:t>BMSW4003</a:t>
            </a:r>
            <a:br>
              <a:rPr lang="en-US" dirty="0" smtClean="0">
                <a:solidFill>
                  <a:srgbClr val="FF0000"/>
                </a:solidFill>
              </a:rPr>
            </a:br>
            <a:r>
              <a:rPr lang="en-US" dirty="0" smtClean="0">
                <a:solidFill>
                  <a:srgbClr val="FF0000"/>
                </a:solidFill>
              </a:rPr>
              <a:t>Student id:</a:t>
            </a:r>
            <a:r>
              <a:rPr lang="en-US" dirty="0">
                <a:solidFill>
                  <a:srgbClr val="FF0000"/>
                </a:solidFill>
              </a:rPr>
              <a:t/>
            </a:r>
            <a:br>
              <a:rPr lang="en-US" dirty="0">
                <a:solidFill>
                  <a:srgbClr val="FF0000"/>
                </a:solidFill>
              </a:rPr>
            </a:br>
            <a:r>
              <a:rPr lang="en-US" dirty="0" smtClean="0">
                <a:solidFill>
                  <a:srgbClr val="FF0000"/>
                </a:solidFill>
              </a:rPr>
              <a:t>Student name: </a:t>
            </a:r>
            <a:br>
              <a:rPr lang="en-US" dirty="0" smtClean="0">
                <a:solidFill>
                  <a:srgbClr val="FF0000"/>
                </a:solidFill>
              </a:rPr>
            </a:br>
            <a:r>
              <a:rPr lang="en-US" dirty="0" err="1" smtClean="0">
                <a:solidFill>
                  <a:srgbClr val="FF0000"/>
                </a:solidFill>
              </a:rPr>
              <a:t>Mustan</a:t>
            </a:r>
            <a:r>
              <a:rPr lang="en-US" dirty="0" smtClean="0">
                <a:solidFill>
                  <a:srgbClr val="FF0000"/>
                </a:solidFill>
              </a:rPr>
              <a:t> ALI </a:t>
            </a:r>
            <a:r>
              <a:rPr lang="en-US" dirty="0"/>
              <a:t/>
            </a:r>
            <a:br>
              <a:rPr lang="en-US" dirty="0"/>
            </a:br>
            <a:endParaRPr lang="bg-BG" dirty="0"/>
          </a:p>
        </p:txBody>
      </p:sp>
    </p:spTree>
    <p:extLst>
      <p:ext uri="{BB962C8B-B14F-4D97-AF65-F5344CB8AC3E}">
        <p14:creationId xmlns:p14="http://schemas.microsoft.com/office/powerpoint/2010/main" val="1154901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Introduction</a:t>
            </a:r>
            <a:endParaRPr lang="bg-BG" dirty="0">
              <a:solidFill>
                <a:srgbClr val="FF0000"/>
              </a:solidFill>
            </a:endParaRP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139952" y="1628800"/>
            <a:ext cx="4752528" cy="4968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79512" y="1268760"/>
            <a:ext cx="3888432" cy="5355312"/>
          </a:xfrm>
          <a:prstGeom prst="rect">
            <a:avLst/>
          </a:prstGeom>
        </p:spPr>
        <p:txBody>
          <a:bodyPr wrap="square">
            <a:spAutoFit/>
          </a:bodyPr>
          <a:lstStyle/>
          <a:p>
            <a:pPr algn="just"/>
            <a:r>
              <a:rPr lang="en-US" dirty="0" smtClean="0">
                <a:solidFill>
                  <a:schemeClr val="bg1"/>
                </a:solidFill>
              </a:rPr>
              <a:t>A highly operating and prosperous firm depends on its employees being effective at their jobs. A worker can perform their duties more efficiently and deliver high-quality work with the support of structured work habits, which could benefit their company's bottom line. In this essay ways in which workplace efficiency and employability can be improved will be discussed, along with the importance of workplace data handling. This aims to pinpoint which contemporary techniques are most effective in order to enhance efficiency in the workplace, along with which skills boost one’s employability status.</a:t>
            </a:r>
            <a:endParaRPr lang="bg-BG" dirty="0">
              <a:solidFill>
                <a:schemeClr val="bg1"/>
              </a:solidFill>
            </a:endParaRPr>
          </a:p>
        </p:txBody>
      </p:sp>
    </p:spTree>
    <p:extLst>
      <p:ext uri="{BB962C8B-B14F-4D97-AF65-F5344CB8AC3E}">
        <p14:creationId xmlns:p14="http://schemas.microsoft.com/office/powerpoint/2010/main" val="1979372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1088152"/>
          </a:xfrm>
        </p:spPr>
        <p:txBody>
          <a:bodyPr>
            <a:noAutofit/>
          </a:bodyPr>
          <a:lstStyle/>
          <a:p>
            <a:r>
              <a:rPr lang="en-US" sz="3200" dirty="0">
                <a:solidFill>
                  <a:srgbClr val="FF0000"/>
                </a:solidFill>
              </a:rPr>
              <a:t>Evaluate the appropriate use of contemporary techniques to improve workplace </a:t>
            </a:r>
            <a:r>
              <a:rPr lang="en-US" sz="3200" dirty="0" smtClean="0">
                <a:solidFill>
                  <a:srgbClr val="FF0000"/>
                </a:solidFill>
              </a:rPr>
              <a:t>efficiency</a:t>
            </a:r>
            <a:endParaRPr lang="bg-BG" sz="3200" dirty="0">
              <a:solidFill>
                <a:srgbClr val="FF0000"/>
              </a:solidFill>
            </a:endParaRP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51512" y="1628800"/>
            <a:ext cx="4284984"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79512" y="1348800"/>
            <a:ext cx="4572000" cy="5509200"/>
          </a:xfrm>
          <a:prstGeom prst="rect">
            <a:avLst/>
          </a:prstGeom>
        </p:spPr>
        <p:txBody>
          <a:bodyPr>
            <a:spAutoFit/>
          </a:bodyPr>
          <a:lstStyle/>
          <a:p>
            <a:pPr algn="just"/>
            <a:r>
              <a:rPr lang="en-US" sz="1600" dirty="0" smtClean="0">
                <a:solidFill>
                  <a:schemeClr val="bg1"/>
                </a:solidFill>
              </a:rPr>
              <a:t>To begin with, work efficiency is the ability to complete the most tasks and </a:t>
            </a:r>
            <a:r>
              <a:rPr lang="en-US" sz="1600" dirty="0" err="1" smtClean="0">
                <a:solidFill>
                  <a:schemeClr val="bg1"/>
                </a:solidFill>
              </a:rPr>
              <a:t>labour</a:t>
            </a:r>
            <a:r>
              <a:rPr lang="en-US" sz="1600" dirty="0" smtClean="0">
                <a:solidFill>
                  <a:schemeClr val="bg1"/>
                </a:solidFill>
              </a:rPr>
              <a:t> with the minimum effort and time required. High levels of productivity are attainable with excellent job efficiency. Because doing so might help the company succeed, </a:t>
            </a:r>
            <a:r>
              <a:rPr lang="en-US" sz="1600" dirty="0" err="1" smtClean="0">
                <a:solidFill>
                  <a:schemeClr val="bg1"/>
                </a:solidFill>
              </a:rPr>
              <a:t>organisations</a:t>
            </a:r>
            <a:r>
              <a:rPr lang="en-US" sz="1600" dirty="0" smtClean="0">
                <a:solidFill>
                  <a:schemeClr val="bg1"/>
                </a:solidFill>
              </a:rPr>
              <a:t> may frequently push employees to increase their work productivity (</a:t>
            </a:r>
            <a:r>
              <a:rPr lang="en-US" sz="1600" dirty="0" err="1" smtClean="0">
                <a:solidFill>
                  <a:schemeClr val="bg1"/>
                </a:solidFill>
              </a:rPr>
              <a:t>Jianxiang</a:t>
            </a:r>
            <a:r>
              <a:rPr lang="en-US" sz="1600" dirty="0" smtClean="0">
                <a:solidFill>
                  <a:schemeClr val="bg1"/>
                </a:solidFill>
              </a:rPr>
              <a:t>, 2020). Numerous workers have tasks with deadlines that must be met as well as recurring goals that are used to gauge efficiency and development. When workers are actively increasing their productivity, their commitment for the position and enthusiasm to advance their ability can be positively noticed by managers (Indeed Editorial Team, 2021). Moreover, according to a recent study on remote employment, productivity increases by 47% when working from home (Hicks, 2021). What this showcases, is that every individual becomes more productive when they feel comfortable and in complete control of the situation. </a:t>
            </a:r>
            <a:endParaRPr lang="bg-BG" sz="1600" dirty="0">
              <a:solidFill>
                <a:schemeClr val="bg1"/>
              </a:solidFill>
            </a:endParaRPr>
          </a:p>
        </p:txBody>
      </p:sp>
    </p:spTree>
    <p:extLst>
      <p:ext uri="{BB962C8B-B14F-4D97-AF65-F5344CB8AC3E}">
        <p14:creationId xmlns:p14="http://schemas.microsoft.com/office/powerpoint/2010/main" val="4196436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Discussion </a:t>
            </a:r>
            <a:endParaRPr lang="bg-BG" dirty="0">
              <a:solidFill>
                <a:srgbClr val="FF0000"/>
              </a:solidFill>
            </a:endParaRPr>
          </a:p>
        </p:txBody>
      </p:sp>
      <p:sp>
        <p:nvSpPr>
          <p:cNvPr id="3" name="Content Placeholder 2"/>
          <p:cNvSpPr>
            <a:spLocks noGrp="1"/>
          </p:cNvSpPr>
          <p:nvPr>
            <p:ph idx="1"/>
          </p:nvPr>
        </p:nvSpPr>
        <p:spPr/>
        <p:txBody>
          <a:bodyPr>
            <a:normAutofit fontScale="70000" lnSpcReduction="20000"/>
          </a:bodyPr>
          <a:lstStyle/>
          <a:p>
            <a:r>
              <a:rPr lang="en-US" dirty="0">
                <a:solidFill>
                  <a:schemeClr val="bg1"/>
                </a:solidFill>
              </a:rPr>
              <a:t>However, the burden of raising productivity should fall mostly on managers and corporate owners, rather than on staff. The difficult aspect is that each workplace is so unique. As a result, it might be challenging to provide clear and consistent </a:t>
            </a:r>
            <a:r>
              <a:rPr lang="en-US" dirty="0" smtClean="0">
                <a:solidFill>
                  <a:schemeClr val="bg1"/>
                </a:solidFill>
              </a:rPr>
              <a:t>behavioral </a:t>
            </a:r>
            <a:r>
              <a:rPr lang="en-US" dirty="0">
                <a:solidFill>
                  <a:schemeClr val="bg1"/>
                </a:solidFill>
              </a:rPr>
              <a:t>adjustments, processes, and systems to boost workplace efficiency (Li, 2020). Nonetheless, there is one common solution in every workplace that can aid the change of dynamics and efficiency and that is technology. In reality, one of the reasons why workers are unable to meet their productivity goals is a lack of technology. </a:t>
            </a:r>
            <a:r>
              <a:rPr lang="en-US" dirty="0" err="1">
                <a:solidFill>
                  <a:schemeClr val="bg1"/>
                </a:solidFill>
              </a:rPr>
              <a:t>Ivanti</a:t>
            </a:r>
            <a:r>
              <a:rPr lang="en-US" dirty="0">
                <a:solidFill>
                  <a:schemeClr val="bg1"/>
                </a:solidFill>
              </a:rPr>
              <a:t> estimates that up to 85% of employees lack the necessary tools to complete their duties effectively (Li, 2020). According to a second study by The Economist, those who believe their company is "excellent" at using mobile usage at work rank their own productivity at the office 7% higher than people who do not (Li, 2020). Technology like group messaging and group chat may greatly increase the effectiveness of communications and worker productivity. These solutions reduce the amount of back-and-forth email between employees (Li, 2020, Worthy, 2019). </a:t>
            </a:r>
            <a:endParaRPr lang="bg-BG" dirty="0">
              <a:solidFill>
                <a:schemeClr val="bg1"/>
              </a:solidFill>
            </a:endParaRPr>
          </a:p>
        </p:txBody>
      </p:sp>
    </p:spTree>
    <p:extLst>
      <p:ext uri="{BB962C8B-B14F-4D97-AF65-F5344CB8AC3E}">
        <p14:creationId xmlns:p14="http://schemas.microsoft.com/office/powerpoint/2010/main" val="2969380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704" y="60782"/>
            <a:ext cx="8229600" cy="1143000"/>
          </a:xfrm>
        </p:spPr>
        <p:txBody>
          <a:bodyPr>
            <a:normAutofit fontScale="90000"/>
          </a:bodyPr>
          <a:lstStyle/>
          <a:p>
            <a:r>
              <a:rPr lang="en-US" dirty="0">
                <a:solidFill>
                  <a:srgbClr val="FF0000"/>
                </a:solidFill>
              </a:rPr>
              <a:t>Improving employability and workplace data handling</a:t>
            </a:r>
            <a:endParaRPr lang="bg-BG" dirty="0">
              <a:solidFill>
                <a:srgbClr val="FF0000"/>
              </a:solidFill>
            </a:endParaRP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44008" y="1556792"/>
            <a:ext cx="4320480"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07504" y="1192516"/>
            <a:ext cx="4572000" cy="5693866"/>
          </a:xfrm>
          <a:prstGeom prst="rect">
            <a:avLst/>
          </a:prstGeom>
        </p:spPr>
        <p:txBody>
          <a:bodyPr>
            <a:spAutoFit/>
          </a:bodyPr>
          <a:lstStyle/>
          <a:p>
            <a:pPr algn="just"/>
            <a:r>
              <a:rPr lang="en-US" sz="1400" dirty="0" smtClean="0">
                <a:solidFill>
                  <a:schemeClr val="bg1"/>
                </a:solidFill>
              </a:rPr>
              <a:t>One of the most important skills to master in the modern world is employability. This is because many people change occupations and work in different industries throughout their lifetimes in the hopes of finding a position that is both intriguing and financially satisfying. Working in a team is a very beneficial employability skill that is important to improve since it is the foundation of any excellent opportunity and increases the effectiveness of the required project or activity as well as relationships with others. Moreover, in any sector, communication is essential when speaking with coworkers and superiors. It's crucial to be able to communicate effectively face-to-face, on social media, and via email in the current digital era (Doyle, 2021). Being a good listener and a speaker with confidence when communicating with co-workers are some of the greatest communication skills since they clearly demonstrate knowledge. Due to the fact that the message may be more clearly communicated to the listener through body language, eye contact, and tone of voice, nonverbal communication is also crucial (Doyle, 2021). Additionally, both offering and receiving feedback are crucial in order to demonstrate the capacity for handling constructive criticism and inspiring others, which applies to both employees and employers. </a:t>
            </a:r>
            <a:endParaRPr lang="bg-BG" sz="1400" dirty="0">
              <a:solidFill>
                <a:schemeClr val="bg1"/>
              </a:solidFill>
            </a:endParaRPr>
          </a:p>
        </p:txBody>
      </p:sp>
    </p:spTree>
    <p:extLst>
      <p:ext uri="{BB962C8B-B14F-4D97-AF65-F5344CB8AC3E}">
        <p14:creationId xmlns:p14="http://schemas.microsoft.com/office/powerpoint/2010/main" val="198722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Work place challenges</a:t>
            </a:r>
            <a:endParaRPr lang="bg-BG" dirty="0">
              <a:solidFill>
                <a:srgbClr val="FF0000"/>
              </a:solidFill>
            </a:endParaRPr>
          </a:p>
        </p:txBody>
      </p:sp>
      <p:sp>
        <p:nvSpPr>
          <p:cNvPr id="3" name="Content Placeholder 2"/>
          <p:cNvSpPr>
            <a:spLocks noGrp="1"/>
          </p:cNvSpPr>
          <p:nvPr>
            <p:ph idx="1"/>
          </p:nvPr>
        </p:nvSpPr>
        <p:spPr/>
        <p:txBody>
          <a:bodyPr>
            <a:noAutofit/>
          </a:bodyPr>
          <a:lstStyle/>
          <a:p>
            <a:pPr algn="just"/>
            <a:r>
              <a:rPr lang="en-US" sz="1600" dirty="0">
                <a:solidFill>
                  <a:schemeClr val="bg1"/>
                </a:solidFill>
              </a:rPr>
              <a:t>In the case of workplace data handling, nowadays the accumulation of data available to companies cannot be adequately understood of processed in the right manner. Workplace data management is becoming crucial and is a new problem for businesses. Without identifiers and markers data is rendered useless. This is why there is high significance in being able to clean, </a:t>
            </a:r>
            <a:r>
              <a:rPr lang="en-US" sz="1600" dirty="0" err="1">
                <a:solidFill>
                  <a:schemeClr val="bg1"/>
                </a:solidFill>
              </a:rPr>
              <a:t>organise</a:t>
            </a:r>
            <a:r>
              <a:rPr lang="en-US" sz="1600" dirty="0">
                <a:solidFill>
                  <a:schemeClr val="bg1"/>
                </a:solidFill>
              </a:rPr>
              <a:t> and make data accessible (Clifton, </a:t>
            </a:r>
            <a:r>
              <a:rPr lang="en-US" sz="1600" dirty="0" err="1">
                <a:solidFill>
                  <a:schemeClr val="bg1"/>
                </a:solidFill>
              </a:rPr>
              <a:t>n.d.</a:t>
            </a:r>
            <a:r>
              <a:rPr lang="en-US" sz="1600" dirty="0">
                <a:solidFill>
                  <a:schemeClr val="bg1"/>
                </a:solidFill>
              </a:rPr>
              <a:t>). Moreover, cleaning data is transforming it into a reliable source of information by eliminating redundant or outdated items, uniformly formatting it and grouping it in a specific manner. Workplace data must be handled through giving it the appropriate labels and quantifiers, in order for the data to become accessible and efficient for the company (Clifton, </a:t>
            </a:r>
            <a:r>
              <a:rPr lang="en-US" sz="1600" dirty="0" err="1">
                <a:solidFill>
                  <a:schemeClr val="bg1"/>
                </a:solidFill>
              </a:rPr>
              <a:t>n.d.</a:t>
            </a:r>
            <a:r>
              <a:rPr lang="en-US" sz="1600" dirty="0">
                <a:solidFill>
                  <a:schemeClr val="bg1"/>
                </a:solidFill>
              </a:rPr>
              <a:t>). Making data available entails storing it in a reliable warehouse repository with built-in automations and connectors to maintain data integrity. In this manner data handling can be more comprehensible and effective for the usage of employees and employers. As companies learn more about how workplace data can be </a:t>
            </a:r>
            <a:r>
              <a:rPr lang="en-US" sz="1600" dirty="0" err="1">
                <a:solidFill>
                  <a:schemeClr val="bg1"/>
                </a:solidFill>
              </a:rPr>
              <a:t>utilised</a:t>
            </a:r>
            <a:r>
              <a:rPr lang="en-US" sz="1600" dirty="0">
                <a:solidFill>
                  <a:schemeClr val="bg1"/>
                </a:solidFill>
              </a:rPr>
              <a:t> in an effective and efficient manner, there should be a significance put onto data management. What this entails, is that establishing a solid data management infrastructure and safeguarding it in all ways is of high significance, as data is more useful in decision-making at every level of the business when it can go from one critical touchpoint to the next more easily and safely (Clifton, </a:t>
            </a:r>
            <a:r>
              <a:rPr lang="en-US" sz="1600" dirty="0" err="1">
                <a:solidFill>
                  <a:schemeClr val="bg1"/>
                </a:solidFill>
              </a:rPr>
              <a:t>n.d.</a:t>
            </a:r>
            <a:r>
              <a:rPr lang="en-US" sz="1600" dirty="0">
                <a:solidFill>
                  <a:schemeClr val="bg1"/>
                </a:solidFill>
              </a:rPr>
              <a:t>). </a:t>
            </a:r>
            <a:endParaRPr lang="bg-BG" sz="1600" dirty="0">
              <a:solidFill>
                <a:schemeClr val="bg1"/>
              </a:solidFill>
            </a:endParaRPr>
          </a:p>
        </p:txBody>
      </p:sp>
    </p:spTree>
    <p:extLst>
      <p:ext uri="{BB962C8B-B14F-4D97-AF65-F5344CB8AC3E}">
        <p14:creationId xmlns:p14="http://schemas.microsoft.com/office/powerpoint/2010/main" val="53849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Conclusion</a:t>
            </a:r>
            <a:endParaRPr lang="bg-BG" dirty="0">
              <a:solidFill>
                <a:srgbClr val="FF0000"/>
              </a:solidFill>
            </a:endParaRPr>
          </a:p>
        </p:txBody>
      </p:sp>
      <p:sp>
        <p:nvSpPr>
          <p:cNvPr id="3" name="Content Placeholder 2"/>
          <p:cNvSpPr>
            <a:spLocks noGrp="1"/>
          </p:cNvSpPr>
          <p:nvPr>
            <p:ph idx="1"/>
          </p:nvPr>
        </p:nvSpPr>
        <p:spPr/>
        <p:txBody>
          <a:bodyPr>
            <a:normAutofit fontScale="62500" lnSpcReduction="20000"/>
          </a:bodyPr>
          <a:lstStyle/>
          <a:p>
            <a:pPr algn="just"/>
            <a:r>
              <a:rPr lang="en-US" b="1" dirty="0">
                <a:solidFill>
                  <a:schemeClr val="bg1"/>
                </a:solidFill>
              </a:rPr>
              <a:t>In conclusion, this essay explored how the appropriate use of contemporary techniques can improve workplace efficiency, how employability can be improved by both employee and employer and evaluated the significance of workplace data handling. Moreover, employers and workers can both find better methods to work and ways to make the working process more usable and efficient in order to increase workplace productivity. Every manager is aware that an engaged workforce starts with good communication, thus why communication is a significant aspect to target when looking to improve productivity and efficiency in the workplace. The significance of breaks has been highlighted, in order for employee burnout to be avoided and for employee retention and satisfaction, along with workplace efficiency to prevail. In the case of employability, team-work and communication are of high significance. Offering and receiving feedback are essential for both employees and employers to exhibit the ability to handle constructive criticism and motivate others. Similarly, employers must work with educational and training </a:t>
            </a:r>
            <a:r>
              <a:rPr lang="en-US" b="1" dirty="0" err="1">
                <a:solidFill>
                  <a:schemeClr val="bg1"/>
                </a:solidFill>
              </a:rPr>
              <a:t>organisations</a:t>
            </a:r>
            <a:r>
              <a:rPr lang="en-US" b="1" dirty="0">
                <a:solidFill>
                  <a:schemeClr val="bg1"/>
                </a:solidFill>
              </a:rPr>
              <a:t> and provide on-the-job training to enable employees update and adapt their skills in order for applicants' employability traits to stand out.</a:t>
            </a:r>
            <a:endParaRPr lang="bg-BG" b="1" dirty="0">
              <a:solidFill>
                <a:schemeClr val="bg1"/>
              </a:solidFill>
            </a:endParaRPr>
          </a:p>
        </p:txBody>
      </p:sp>
    </p:spTree>
    <p:extLst>
      <p:ext uri="{BB962C8B-B14F-4D97-AF65-F5344CB8AC3E}">
        <p14:creationId xmlns:p14="http://schemas.microsoft.com/office/powerpoint/2010/main" val="1202832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0000"/>
                </a:solidFill>
              </a:rPr>
              <a:t>Referencing list</a:t>
            </a:r>
            <a:endParaRPr lang="bg-BG" dirty="0">
              <a:solidFill>
                <a:srgbClr val="FF0000"/>
              </a:solidFill>
            </a:endParaRPr>
          </a:p>
        </p:txBody>
      </p:sp>
      <p:sp>
        <p:nvSpPr>
          <p:cNvPr id="3" name="Content Placeholder 2"/>
          <p:cNvSpPr>
            <a:spLocks noGrp="1"/>
          </p:cNvSpPr>
          <p:nvPr>
            <p:ph idx="1"/>
          </p:nvPr>
        </p:nvSpPr>
        <p:spPr/>
        <p:txBody>
          <a:bodyPr>
            <a:normAutofit fontScale="47500" lnSpcReduction="20000"/>
          </a:bodyPr>
          <a:lstStyle/>
          <a:p>
            <a:pPr algn="just"/>
            <a:r>
              <a:rPr lang="en-US" dirty="0">
                <a:solidFill>
                  <a:schemeClr val="bg1"/>
                </a:solidFill>
              </a:rPr>
              <a:t>Clifton, D., </a:t>
            </a:r>
            <a:r>
              <a:rPr lang="en-US" dirty="0" err="1">
                <a:solidFill>
                  <a:schemeClr val="bg1"/>
                </a:solidFill>
              </a:rPr>
              <a:t>n.d.</a:t>
            </a:r>
            <a:r>
              <a:rPr lang="en-US" dirty="0">
                <a:solidFill>
                  <a:schemeClr val="bg1"/>
                </a:solidFill>
              </a:rPr>
              <a:t> Workplace Data Management Best Practices. [online] Available at: https://spaceiq.com/blog/workplace-data-management-best-practices/ [Accessed 30 November 2022].</a:t>
            </a:r>
          </a:p>
          <a:p>
            <a:pPr algn="just"/>
            <a:r>
              <a:rPr lang="en-US" dirty="0">
                <a:solidFill>
                  <a:schemeClr val="bg1"/>
                </a:solidFill>
              </a:rPr>
              <a:t>Doyle, A., 2021. Communication Skills for workplace success. [online] Available at: https://www.thebalancecareers.com/communication-skills-list-2063779 [Accessed 30 November 2022].</a:t>
            </a:r>
          </a:p>
          <a:p>
            <a:pPr algn="just"/>
            <a:r>
              <a:rPr lang="en-US" dirty="0">
                <a:solidFill>
                  <a:schemeClr val="bg1"/>
                </a:solidFill>
              </a:rPr>
              <a:t>Hicks, A., 2021. Top 10 Ways to Improve Employee Efficiency. [online] Available at: https://www.zenefits.com/workest/top-10-ways-to-improve-employee-efficiency/ [Accessed 30 November 2022].</a:t>
            </a:r>
          </a:p>
          <a:p>
            <a:pPr algn="just"/>
            <a:r>
              <a:rPr lang="en-US" dirty="0">
                <a:solidFill>
                  <a:schemeClr val="bg1"/>
                </a:solidFill>
              </a:rPr>
              <a:t>Indeed Editorial Team, 2021. 12 Simple Strategies To Improve Work Efficiency. [online] Available at: https://www.indeed.com/career-advice/career-development/strategies-to-improve-work-efficiency [Accessed 30 November 2022].</a:t>
            </a:r>
          </a:p>
          <a:p>
            <a:pPr algn="just"/>
            <a:r>
              <a:rPr lang="en-US" dirty="0">
                <a:solidFill>
                  <a:schemeClr val="bg1"/>
                </a:solidFill>
              </a:rPr>
              <a:t>Liang, M., Xin, Z., Yan, D.X. and </a:t>
            </a:r>
            <a:r>
              <a:rPr lang="en-US" dirty="0" err="1">
                <a:solidFill>
                  <a:schemeClr val="bg1"/>
                </a:solidFill>
              </a:rPr>
              <a:t>Jianxiang</a:t>
            </a:r>
            <a:r>
              <a:rPr lang="en-US" dirty="0">
                <a:solidFill>
                  <a:schemeClr val="bg1"/>
                </a:solidFill>
              </a:rPr>
              <a:t>, F., 2020. How to improve employee satisfaction and efficiency through different enterprise social media use. Journal of Enterprise Information Management.</a:t>
            </a:r>
          </a:p>
          <a:p>
            <a:pPr algn="just"/>
            <a:r>
              <a:rPr lang="en-US" dirty="0">
                <a:solidFill>
                  <a:schemeClr val="bg1"/>
                </a:solidFill>
              </a:rPr>
              <a:t>OECD, 2016. Enhancing employability. [online] Available at: https://www.oecd.org/g20/topics/employment-and-social-policy/Enhancing-Employability-G20-Report-2016.pdf [Accessed 30 November 2022].</a:t>
            </a:r>
          </a:p>
          <a:p>
            <a:pPr algn="just"/>
            <a:r>
              <a:rPr lang="en-US" dirty="0" err="1">
                <a:solidFill>
                  <a:schemeClr val="bg1"/>
                </a:solidFill>
              </a:rPr>
              <a:t>Picatoste</a:t>
            </a:r>
            <a:r>
              <a:rPr lang="en-US" dirty="0">
                <a:solidFill>
                  <a:schemeClr val="bg1"/>
                </a:solidFill>
              </a:rPr>
              <a:t>, J., Pérez-Ortiz, L. and </a:t>
            </a:r>
            <a:r>
              <a:rPr lang="en-US" dirty="0" err="1">
                <a:solidFill>
                  <a:schemeClr val="bg1"/>
                </a:solidFill>
              </a:rPr>
              <a:t>Ruesga</a:t>
            </a:r>
            <a:r>
              <a:rPr lang="en-US" dirty="0">
                <a:solidFill>
                  <a:schemeClr val="bg1"/>
                </a:solidFill>
              </a:rPr>
              <a:t>-Benito, S.M., 2018. A new educational pattern in response to new technologies and sustainable development. Enlightening ICT skills for youth employability in the European Union. Telematics and Informatics, 35(4), pp.1031-1038.</a:t>
            </a:r>
          </a:p>
          <a:p>
            <a:pPr algn="just"/>
            <a:r>
              <a:rPr lang="en-US" dirty="0" err="1">
                <a:solidFill>
                  <a:schemeClr val="bg1"/>
                </a:solidFill>
              </a:rPr>
              <a:t>Seppälä</a:t>
            </a:r>
            <a:r>
              <a:rPr lang="en-US" dirty="0">
                <a:solidFill>
                  <a:schemeClr val="bg1"/>
                </a:solidFill>
              </a:rPr>
              <a:t>, E., King, M., 2017. Burnout at Work Isn’t Just About Exhaustion. It’s Also About Loneliness. [online] Available at: https://hbr.org/2017/06/burnout-at-work-isnt-just-about-exhaustion-its-also-about-loneliness [Accessed 30 November 2022].</a:t>
            </a:r>
          </a:p>
          <a:p>
            <a:pPr algn="just"/>
            <a:r>
              <a:rPr lang="en-US" dirty="0">
                <a:solidFill>
                  <a:schemeClr val="bg1"/>
                </a:solidFill>
              </a:rPr>
              <a:t>Worthy, B., 2019. 12 Time-Tested Techniques To Increase Workplace Productivity. [online] Available at: https://www.forbes.com/sites/forbeslacouncil/2019/09/18/12-time-tested-techniques-to-increase-workplace-productivity/?sh=2c131b7b274e [Accessed 30 November 2022].</a:t>
            </a:r>
          </a:p>
          <a:p>
            <a:endParaRPr lang="bg-BG" dirty="0"/>
          </a:p>
        </p:txBody>
      </p:sp>
    </p:spTree>
    <p:extLst>
      <p:ext uri="{BB962C8B-B14F-4D97-AF65-F5344CB8AC3E}">
        <p14:creationId xmlns:p14="http://schemas.microsoft.com/office/powerpoint/2010/main" val="370060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bg-BG"/>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6264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331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16</TotalTime>
  <Words>2619</Words>
  <Application>Microsoft Office PowerPoint</Application>
  <PresentationFormat>On-screen Show (4:3)</PresentationFormat>
  <Paragraphs>33</Paragraphs>
  <Slides>9</Slides>
  <Notes>5</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Apex</vt:lpstr>
      <vt:lpstr>Digital Skills and Research Methods BMSW4003 Student id: Student name:  Mustan ALI  </vt:lpstr>
      <vt:lpstr>Introduction</vt:lpstr>
      <vt:lpstr>Evaluate the appropriate use of contemporary techniques to improve workplace efficiency</vt:lpstr>
      <vt:lpstr>Discussion </vt:lpstr>
      <vt:lpstr>Improving employability and workplace data handling</vt:lpstr>
      <vt:lpstr>Work place challenges</vt:lpstr>
      <vt:lpstr>Conclusion</vt:lpstr>
      <vt:lpstr>Referencing list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BMSW4003 Student id: Student name:  Mustan ALI  </dc:title>
  <dc:creator>Admin</dc:creator>
  <cp:lastModifiedBy>Admin</cp:lastModifiedBy>
  <cp:revision>7</cp:revision>
  <dcterms:created xsi:type="dcterms:W3CDTF">2023-01-12T16:47:39Z</dcterms:created>
  <dcterms:modified xsi:type="dcterms:W3CDTF">2023-01-12T17:04:29Z</dcterms:modified>
</cp:coreProperties>
</file>