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9"/>
  </p:notesMasterIdLst>
  <p:sldIdLst>
    <p:sldId id="256" r:id="rId5"/>
    <p:sldId id="257" r:id="rId6"/>
    <p:sldId id="258"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CCFF"/>
    <a:srgbClr val="FFCCFF"/>
    <a:srgbClr val="EFE3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447" autoAdjust="0"/>
  </p:normalViewPr>
  <p:slideViewPr>
    <p:cSldViewPr snapToGrid="0">
      <p:cViewPr>
        <p:scale>
          <a:sx n="58" d="100"/>
          <a:sy n="58" d="100"/>
        </p:scale>
        <p:origin x="964"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2EC607-5871-4EDD-8163-A1DA2341C7FF}" type="datetimeFigureOut">
              <a:rPr lang="en-GB" smtClean="0"/>
              <a:t>28/03/2024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522E57-EA73-4B0B-AC43-ED75E519F07A}" type="slidenum">
              <a:rPr lang="en-GB" smtClean="0"/>
              <a:t>‹#›</a:t>
            </a:fld>
            <a:endParaRPr lang="en-GB"/>
          </a:p>
        </p:txBody>
      </p:sp>
    </p:spTree>
    <p:extLst>
      <p:ext uri="{BB962C8B-B14F-4D97-AF65-F5344CB8AC3E}">
        <p14:creationId xmlns:p14="http://schemas.microsoft.com/office/powerpoint/2010/main" val="1419393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522E57-EA73-4B0B-AC43-ED75E519F07A}" type="slidenum">
              <a:rPr lang="en-GB" smtClean="0"/>
              <a:t>1</a:t>
            </a:fld>
            <a:endParaRPr lang="en-GB"/>
          </a:p>
        </p:txBody>
      </p:sp>
    </p:spTree>
    <p:extLst>
      <p:ext uri="{BB962C8B-B14F-4D97-AF65-F5344CB8AC3E}">
        <p14:creationId xmlns:p14="http://schemas.microsoft.com/office/powerpoint/2010/main" val="3723427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7A9FA-D668-40BB-AC01-1C013BD87B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17CC15-B74D-49CB-A64E-4A113C165B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73A063-B223-447E-9A6D-1DAD1F7C4956}"/>
              </a:ext>
            </a:extLst>
          </p:cNvPr>
          <p:cNvSpPr>
            <a:spLocks noGrp="1"/>
          </p:cNvSpPr>
          <p:nvPr>
            <p:ph type="dt" sz="half" idx="10"/>
          </p:nvPr>
        </p:nvSpPr>
        <p:spPr/>
        <p:txBody>
          <a:bodyPr/>
          <a:lstStyle/>
          <a:p>
            <a:fld id="{DA157EF0-06ED-4577-88CE-471FF3ADA960}" type="datetimeFigureOut">
              <a:rPr lang="en-GB" smtClean="0"/>
              <a:t>28/03/2024</a:t>
            </a:fld>
            <a:endParaRPr lang="en-GB"/>
          </a:p>
        </p:txBody>
      </p:sp>
      <p:sp>
        <p:nvSpPr>
          <p:cNvPr id="5" name="Footer Placeholder 4">
            <a:extLst>
              <a:ext uri="{FF2B5EF4-FFF2-40B4-BE49-F238E27FC236}">
                <a16:creationId xmlns:a16="http://schemas.microsoft.com/office/drawing/2014/main" id="{075C36DB-CEDC-4706-A9E9-1EEECB0515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613A62-76F0-4CB3-8C4C-21E95E40AE53}"/>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259195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BFA5B-795D-4C21-9226-8C17ECE8CC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4A3A5-51CA-4856-9350-06EE1205F2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1B1BD8-DDDA-4EDE-A1EE-33AD520BC7A0}"/>
              </a:ext>
            </a:extLst>
          </p:cNvPr>
          <p:cNvSpPr>
            <a:spLocks noGrp="1"/>
          </p:cNvSpPr>
          <p:nvPr>
            <p:ph type="dt" sz="half" idx="10"/>
          </p:nvPr>
        </p:nvSpPr>
        <p:spPr/>
        <p:txBody>
          <a:bodyPr/>
          <a:lstStyle/>
          <a:p>
            <a:fld id="{DA157EF0-06ED-4577-88CE-471FF3ADA960}" type="datetimeFigureOut">
              <a:rPr lang="en-GB" smtClean="0"/>
              <a:t>28/03/2024</a:t>
            </a:fld>
            <a:endParaRPr lang="en-GB"/>
          </a:p>
        </p:txBody>
      </p:sp>
      <p:sp>
        <p:nvSpPr>
          <p:cNvPr id="5" name="Footer Placeholder 4">
            <a:extLst>
              <a:ext uri="{FF2B5EF4-FFF2-40B4-BE49-F238E27FC236}">
                <a16:creationId xmlns:a16="http://schemas.microsoft.com/office/drawing/2014/main" id="{1958D002-BD50-4146-8E3A-ABB6C44F0D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9C675B-C2AD-4DA5-AD2D-104E02EB5A3F}"/>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42867492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97D12-D418-42D1-B6FA-41B380A7A7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233B81-8A3B-432D-8378-D90770351F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D0A158-5B3A-4345-9721-BF7B4AA278B6}"/>
              </a:ext>
            </a:extLst>
          </p:cNvPr>
          <p:cNvSpPr>
            <a:spLocks noGrp="1"/>
          </p:cNvSpPr>
          <p:nvPr>
            <p:ph type="dt" sz="half" idx="10"/>
          </p:nvPr>
        </p:nvSpPr>
        <p:spPr/>
        <p:txBody>
          <a:bodyPr/>
          <a:lstStyle/>
          <a:p>
            <a:fld id="{DA157EF0-06ED-4577-88CE-471FF3ADA960}" type="datetimeFigureOut">
              <a:rPr lang="en-GB" smtClean="0"/>
              <a:t>28/03/2024</a:t>
            </a:fld>
            <a:endParaRPr lang="en-GB"/>
          </a:p>
        </p:txBody>
      </p:sp>
      <p:sp>
        <p:nvSpPr>
          <p:cNvPr id="5" name="Footer Placeholder 4">
            <a:extLst>
              <a:ext uri="{FF2B5EF4-FFF2-40B4-BE49-F238E27FC236}">
                <a16:creationId xmlns:a16="http://schemas.microsoft.com/office/drawing/2014/main" id="{6D1281DF-F8FC-4FD4-A187-0043D1A8F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AF840A-FFEA-4720-9037-9E38067EF1F9}"/>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734080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2BA5B-3723-42B2-87FB-EBDD9425D8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92B824-4E5A-4C80-8991-E9C2EEE656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09CB7B-B597-449C-B210-8FD0653459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84F9EC-9895-43AE-A986-D7F7B178D7AC}"/>
              </a:ext>
            </a:extLst>
          </p:cNvPr>
          <p:cNvSpPr>
            <a:spLocks noGrp="1"/>
          </p:cNvSpPr>
          <p:nvPr>
            <p:ph type="dt" sz="half" idx="10"/>
          </p:nvPr>
        </p:nvSpPr>
        <p:spPr/>
        <p:txBody>
          <a:bodyPr/>
          <a:lstStyle/>
          <a:p>
            <a:fld id="{DA157EF0-06ED-4577-88CE-471FF3ADA960}" type="datetimeFigureOut">
              <a:rPr lang="en-GB" smtClean="0"/>
              <a:t>28/03/2024</a:t>
            </a:fld>
            <a:endParaRPr lang="en-GB"/>
          </a:p>
        </p:txBody>
      </p:sp>
      <p:sp>
        <p:nvSpPr>
          <p:cNvPr id="6" name="Footer Placeholder 5">
            <a:extLst>
              <a:ext uri="{FF2B5EF4-FFF2-40B4-BE49-F238E27FC236}">
                <a16:creationId xmlns:a16="http://schemas.microsoft.com/office/drawing/2014/main" id="{91C5201B-9C5B-4CE1-A434-ACF293F96A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025FF6-B5DB-494F-A159-FEEB6ACB180A}"/>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3112523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E7C76-F5BC-4089-899D-56728B7300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764322-AFFE-4087-8124-5EC708BDCD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34C8F2-9819-4B59-9441-2D93C574FB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DC3206-2AC8-4227-8CFA-E2E4C806E8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F2DB8F-F383-417A-9C77-0256241B3A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D1DBC1-E6FF-4150-A52B-7EC8F614F643}"/>
              </a:ext>
            </a:extLst>
          </p:cNvPr>
          <p:cNvSpPr>
            <a:spLocks noGrp="1"/>
          </p:cNvSpPr>
          <p:nvPr>
            <p:ph type="dt" sz="half" idx="10"/>
          </p:nvPr>
        </p:nvSpPr>
        <p:spPr/>
        <p:txBody>
          <a:bodyPr/>
          <a:lstStyle/>
          <a:p>
            <a:fld id="{DA157EF0-06ED-4577-88CE-471FF3ADA960}" type="datetimeFigureOut">
              <a:rPr lang="en-GB" smtClean="0"/>
              <a:t>28/03/2024</a:t>
            </a:fld>
            <a:endParaRPr lang="en-GB"/>
          </a:p>
        </p:txBody>
      </p:sp>
      <p:sp>
        <p:nvSpPr>
          <p:cNvPr id="8" name="Footer Placeholder 7">
            <a:extLst>
              <a:ext uri="{FF2B5EF4-FFF2-40B4-BE49-F238E27FC236}">
                <a16:creationId xmlns:a16="http://schemas.microsoft.com/office/drawing/2014/main" id="{47E874A3-A1C2-4BE9-860E-599D9B3D4D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91B865-5E0A-412D-B7FF-C2E95F1862D7}"/>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595860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7BEB6-1276-4311-A985-AEFF92DB40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B4EABA-E280-49F1-BE00-7BBC4B4B55A3}"/>
              </a:ext>
            </a:extLst>
          </p:cNvPr>
          <p:cNvSpPr>
            <a:spLocks noGrp="1"/>
          </p:cNvSpPr>
          <p:nvPr>
            <p:ph type="dt" sz="half" idx="10"/>
          </p:nvPr>
        </p:nvSpPr>
        <p:spPr/>
        <p:txBody>
          <a:bodyPr/>
          <a:lstStyle/>
          <a:p>
            <a:fld id="{DA157EF0-06ED-4577-88CE-471FF3ADA960}" type="datetimeFigureOut">
              <a:rPr lang="en-GB" smtClean="0"/>
              <a:t>28/03/2024</a:t>
            </a:fld>
            <a:endParaRPr lang="en-GB"/>
          </a:p>
        </p:txBody>
      </p:sp>
      <p:sp>
        <p:nvSpPr>
          <p:cNvPr id="4" name="Footer Placeholder 3">
            <a:extLst>
              <a:ext uri="{FF2B5EF4-FFF2-40B4-BE49-F238E27FC236}">
                <a16:creationId xmlns:a16="http://schemas.microsoft.com/office/drawing/2014/main" id="{D60A5374-4A2F-4538-A334-9CAD83631B6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37038-D88C-4DB3-8092-343E97BD61B4}"/>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863039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94AB00-C9A3-47F4-A4F9-C8C62CF193A2}"/>
              </a:ext>
            </a:extLst>
          </p:cNvPr>
          <p:cNvSpPr>
            <a:spLocks noGrp="1"/>
          </p:cNvSpPr>
          <p:nvPr>
            <p:ph type="dt" sz="half" idx="10"/>
          </p:nvPr>
        </p:nvSpPr>
        <p:spPr/>
        <p:txBody>
          <a:bodyPr/>
          <a:lstStyle/>
          <a:p>
            <a:fld id="{DA157EF0-06ED-4577-88CE-471FF3ADA960}" type="datetimeFigureOut">
              <a:rPr lang="en-GB" smtClean="0"/>
              <a:t>28/03/2024</a:t>
            </a:fld>
            <a:endParaRPr lang="en-GB"/>
          </a:p>
        </p:txBody>
      </p:sp>
      <p:sp>
        <p:nvSpPr>
          <p:cNvPr id="3" name="Footer Placeholder 2">
            <a:extLst>
              <a:ext uri="{FF2B5EF4-FFF2-40B4-BE49-F238E27FC236}">
                <a16:creationId xmlns:a16="http://schemas.microsoft.com/office/drawing/2014/main" id="{65C657A3-F5C4-4DD5-B059-20EEBEB0A8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FCC31E-960D-4C1E-85D2-1212D4722400}"/>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2844836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02002-AFF6-41CD-89FA-46EDF05587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CE5535-BE5F-4633-88A6-EA3BD554B1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8E5986-38F1-4B46-8497-71F339DF3A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6CFE5-40CC-4E2A-916B-705B60B35B34}"/>
              </a:ext>
            </a:extLst>
          </p:cNvPr>
          <p:cNvSpPr>
            <a:spLocks noGrp="1"/>
          </p:cNvSpPr>
          <p:nvPr>
            <p:ph type="dt" sz="half" idx="10"/>
          </p:nvPr>
        </p:nvSpPr>
        <p:spPr/>
        <p:txBody>
          <a:bodyPr/>
          <a:lstStyle/>
          <a:p>
            <a:fld id="{DA157EF0-06ED-4577-88CE-471FF3ADA960}" type="datetimeFigureOut">
              <a:rPr lang="en-GB" smtClean="0"/>
              <a:t>28/03/2024</a:t>
            </a:fld>
            <a:endParaRPr lang="en-GB"/>
          </a:p>
        </p:txBody>
      </p:sp>
      <p:sp>
        <p:nvSpPr>
          <p:cNvPr id="6" name="Footer Placeholder 5">
            <a:extLst>
              <a:ext uri="{FF2B5EF4-FFF2-40B4-BE49-F238E27FC236}">
                <a16:creationId xmlns:a16="http://schemas.microsoft.com/office/drawing/2014/main" id="{509FA0E5-12C8-4E51-B9D7-7341F69F56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194DE1-E362-416B-B50F-906BF9B16B43}"/>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3841788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E50F4-5A66-4EB4-B419-518C7723F3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7AE7DF-5280-46DE-B3B5-0133FE07DF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2E9354-1C24-4B93-8653-A7D3362E17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884F14-6AAA-43EE-A24A-F52482F186AF}"/>
              </a:ext>
            </a:extLst>
          </p:cNvPr>
          <p:cNvSpPr>
            <a:spLocks noGrp="1"/>
          </p:cNvSpPr>
          <p:nvPr>
            <p:ph type="dt" sz="half" idx="10"/>
          </p:nvPr>
        </p:nvSpPr>
        <p:spPr/>
        <p:txBody>
          <a:bodyPr/>
          <a:lstStyle/>
          <a:p>
            <a:fld id="{DA157EF0-06ED-4577-88CE-471FF3ADA960}" type="datetimeFigureOut">
              <a:rPr lang="en-GB" smtClean="0"/>
              <a:t>28/03/2024</a:t>
            </a:fld>
            <a:endParaRPr lang="en-GB"/>
          </a:p>
        </p:txBody>
      </p:sp>
      <p:sp>
        <p:nvSpPr>
          <p:cNvPr id="6" name="Footer Placeholder 5">
            <a:extLst>
              <a:ext uri="{FF2B5EF4-FFF2-40B4-BE49-F238E27FC236}">
                <a16:creationId xmlns:a16="http://schemas.microsoft.com/office/drawing/2014/main" id="{ABA06F58-6578-46D7-A980-55A9996FE8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6D9D16-3F03-494B-94AE-9564B7D1D61A}"/>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528265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1665C-927D-4A08-93A4-2729C4708F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2D95BB-896A-4126-A8C1-2DD3278D80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D94E7F-0C7F-46B4-BCF3-17C7D5F06C0E}"/>
              </a:ext>
            </a:extLst>
          </p:cNvPr>
          <p:cNvSpPr>
            <a:spLocks noGrp="1"/>
          </p:cNvSpPr>
          <p:nvPr>
            <p:ph type="dt" sz="half" idx="10"/>
          </p:nvPr>
        </p:nvSpPr>
        <p:spPr/>
        <p:txBody>
          <a:bodyPr/>
          <a:lstStyle/>
          <a:p>
            <a:fld id="{DA157EF0-06ED-4577-88CE-471FF3ADA960}" type="datetimeFigureOut">
              <a:rPr lang="en-GB" smtClean="0"/>
              <a:t>28/03/2024</a:t>
            </a:fld>
            <a:endParaRPr lang="en-GB"/>
          </a:p>
        </p:txBody>
      </p:sp>
      <p:sp>
        <p:nvSpPr>
          <p:cNvPr id="5" name="Footer Placeholder 4">
            <a:extLst>
              <a:ext uri="{FF2B5EF4-FFF2-40B4-BE49-F238E27FC236}">
                <a16:creationId xmlns:a16="http://schemas.microsoft.com/office/drawing/2014/main" id="{9B6EA95E-5309-475E-917D-EF8B4E8FCC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C874B5-6DEA-42F0-9814-3E4A5163CAE4}"/>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2205974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0CE82B-7F58-4BDE-B370-993E311950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F36C05-115B-4741-8687-32BBF00C060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B3ED96-4DFF-4DB6-8BEA-DD07F1659FB7}"/>
              </a:ext>
            </a:extLst>
          </p:cNvPr>
          <p:cNvSpPr>
            <a:spLocks noGrp="1"/>
          </p:cNvSpPr>
          <p:nvPr>
            <p:ph type="dt" sz="half" idx="10"/>
          </p:nvPr>
        </p:nvSpPr>
        <p:spPr/>
        <p:txBody>
          <a:bodyPr/>
          <a:lstStyle/>
          <a:p>
            <a:fld id="{DA157EF0-06ED-4577-88CE-471FF3ADA960}" type="datetimeFigureOut">
              <a:rPr lang="en-GB" smtClean="0"/>
              <a:t>28/03/2024</a:t>
            </a:fld>
            <a:endParaRPr lang="en-GB"/>
          </a:p>
        </p:txBody>
      </p:sp>
      <p:sp>
        <p:nvSpPr>
          <p:cNvPr id="5" name="Footer Placeholder 4">
            <a:extLst>
              <a:ext uri="{FF2B5EF4-FFF2-40B4-BE49-F238E27FC236}">
                <a16:creationId xmlns:a16="http://schemas.microsoft.com/office/drawing/2014/main" id="{05972038-E4B9-4038-A495-D30137CA30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C0FC60-70F1-423B-93F4-C4D7CB601A87}"/>
              </a:ext>
            </a:extLst>
          </p:cNvPr>
          <p:cNvSpPr>
            <a:spLocks noGrp="1"/>
          </p:cNvSpPr>
          <p:nvPr>
            <p:ph type="sldNum" sz="quarter" idx="12"/>
          </p:nvPr>
        </p:nvSpPr>
        <p:spPr/>
        <p:txBody>
          <a:bodyPr/>
          <a:lstStyle/>
          <a:p>
            <a:fld id="{1729DB61-8F9E-4339-82CC-99DC686368E0}" type="slidenum">
              <a:rPr lang="en-GB" smtClean="0"/>
              <a:t>‹#›</a:t>
            </a:fld>
            <a:endParaRPr lang="en-GB"/>
          </a:p>
        </p:txBody>
      </p:sp>
    </p:spTree>
    <p:extLst>
      <p:ext uri="{BB962C8B-B14F-4D97-AF65-F5344CB8AC3E}">
        <p14:creationId xmlns:p14="http://schemas.microsoft.com/office/powerpoint/2010/main" val="1520718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D3C8CD-D9AD-4206-9CEF-3DAC2C831F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8EBA33-15BE-4A19-898D-754DF75AC8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8EE89-C777-48FA-ADC4-0984726356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157EF0-06ED-4577-88CE-471FF3ADA960}" type="datetimeFigureOut">
              <a:rPr lang="en-GB" smtClean="0"/>
              <a:t>28/03/2024</a:t>
            </a:fld>
            <a:endParaRPr lang="en-GB"/>
          </a:p>
        </p:txBody>
      </p:sp>
      <p:sp>
        <p:nvSpPr>
          <p:cNvPr id="5" name="Footer Placeholder 4">
            <a:extLst>
              <a:ext uri="{FF2B5EF4-FFF2-40B4-BE49-F238E27FC236}">
                <a16:creationId xmlns:a16="http://schemas.microsoft.com/office/drawing/2014/main" id="{A6B5B3CF-DCC9-40F8-92F8-2EB393107A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CE853A-1BC6-498B-90B4-D955F0D7D4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29DB61-8F9E-4339-82CC-99DC686368E0}" type="slidenum">
              <a:rPr lang="en-GB" smtClean="0"/>
              <a:t>‹#›</a:t>
            </a:fld>
            <a:endParaRPr lang="en-GB"/>
          </a:p>
        </p:txBody>
      </p:sp>
    </p:spTree>
    <p:extLst>
      <p:ext uri="{BB962C8B-B14F-4D97-AF65-F5344CB8AC3E}">
        <p14:creationId xmlns:p14="http://schemas.microsoft.com/office/powerpoint/2010/main" val="8464775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owl.excelsior.edu/research/research-process/" TargetMode="External"/><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58FEB0D3-C109-469A-9417-7169E60662EE}"/>
              </a:ext>
            </a:extLst>
          </p:cNvPr>
          <p:cNvSpPr txBox="1"/>
          <p:nvPr/>
        </p:nvSpPr>
        <p:spPr>
          <a:xfrm>
            <a:off x="-31485" y="4317234"/>
            <a:ext cx="3738523" cy="2554545"/>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dirty="0">
                <a:latin typeface="Arial"/>
                <a:cs typeface="Calibri"/>
              </a:rPr>
              <a:t>Methods</a:t>
            </a:r>
          </a:p>
          <a:p>
            <a:pPr algn="ctr"/>
            <a:r>
              <a:rPr lang="en-GB" sz="1000" dirty="0">
                <a:latin typeface="Arial"/>
                <a:cs typeface="Calibri"/>
              </a:rPr>
              <a:t>The integration of e-learning in higher education has brought opportunities and challenges, notably in student engagement for example gamification and personalized learning, inspired by </a:t>
            </a:r>
            <a:r>
              <a:rPr lang="en-GB" sz="1000" dirty="0" err="1">
                <a:latin typeface="Arial"/>
                <a:cs typeface="Calibri"/>
              </a:rPr>
              <a:t>Sitzmann</a:t>
            </a:r>
            <a:r>
              <a:rPr lang="en-GB" sz="1000" dirty="0">
                <a:latin typeface="Arial"/>
                <a:cs typeface="Calibri"/>
              </a:rPr>
              <a:t> et al. (2006),  Embracing technology for personalized care, as supported by various studies, enhances student experiences and self-directed learning. However, as Goudeau et al. (2021) demonstrate, digital dependency exacerbates socio-economic disparities. Promoting digital literacy and equitable access to technology is essential. Incorporating e-learning tools, such as gamification and collaborative platforms, caters to diverse learning styles and fosters participation. Reflecting on this journey, it's clear that adaptability and responsiveness are key to creating inclusive and engaging learning experiences in the digital era</a:t>
            </a:r>
            <a:endParaRPr lang="en-US" sz="1000" b="1" dirty="0">
              <a:latin typeface="Arial"/>
              <a:cs typeface="Calibri"/>
            </a:endParaRPr>
          </a:p>
        </p:txBody>
      </p:sp>
      <p:sp>
        <p:nvSpPr>
          <p:cNvPr id="19" name="TextBox 18">
            <a:extLst>
              <a:ext uri="{FF2B5EF4-FFF2-40B4-BE49-F238E27FC236}">
                <a16:creationId xmlns:a16="http://schemas.microsoft.com/office/drawing/2014/main" id="{2C804CA4-E639-34F2-78B7-71DBB79CC683}"/>
              </a:ext>
            </a:extLst>
          </p:cNvPr>
          <p:cNvSpPr txBox="1"/>
          <p:nvPr/>
        </p:nvSpPr>
        <p:spPr>
          <a:xfrm>
            <a:off x="3702546" y="4949676"/>
            <a:ext cx="4852862" cy="1985159"/>
          </a:xfrm>
          <a:prstGeom prst="rect">
            <a:avLst/>
          </a:prstGeom>
          <a:solidFill>
            <a:srgbClr val="CCCCFF"/>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b="1" dirty="0">
              <a:solidFill>
                <a:srgbClr val="0D0D0D"/>
              </a:solidFill>
              <a:latin typeface="Arial"/>
              <a:ea typeface="+mn-lt"/>
              <a:cs typeface="+mn-lt"/>
            </a:endParaRPr>
          </a:p>
          <a:p>
            <a:endParaRPr lang="en-GB" sz="2000" b="1" dirty="0">
              <a:solidFill>
                <a:srgbClr val="0D0D0D"/>
              </a:solidFill>
              <a:latin typeface="Arial"/>
              <a:ea typeface="+mn-lt"/>
              <a:cs typeface="+mn-lt"/>
            </a:endParaRPr>
          </a:p>
          <a:p>
            <a:pPr algn="ctr"/>
            <a:r>
              <a:rPr lang="en-GB" sz="2000" b="1" dirty="0">
                <a:solidFill>
                  <a:srgbClr val="0D0D0D"/>
                </a:solidFill>
                <a:latin typeface="Arial"/>
                <a:ea typeface="+mn-lt"/>
                <a:cs typeface="+mn-lt"/>
              </a:rPr>
              <a:t>Conclusion</a:t>
            </a:r>
            <a:endParaRPr lang="en-US" sz="1000" dirty="0">
              <a:solidFill>
                <a:srgbClr val="000000"/>
              </a:solidFill>
              <a:ea typeface="+mn-lt"/>
              <a:cs typeface="+mn-lt"/>
            </a:endParaRPr>
          </a:p>
          <a:p>
            <a:r>
              <a:rPr lang="en-GB" sz="900" dirty="0">
                <a:solidFill>
                  <a:srgbClr val="0D0D0D"/>
                </a:solidFill>
                <a:ea typeface="+mn-lt"/>
                <a:cs typeface="+mn-lt"/>
              </a:rPr>
              <a:t> E-learning in post-compulsory education presents both opportunities and challenges. While policies prioritize technology integration and professional development, challenges remain in practical implementation. E-learning offers flexibility and personalized learning but may hinder engagement due to isolation and technical issues. Despite these challenges, it significantly impacts teaching practices by fostering student-</a:t>
            </a:r>
            <a:r>
              <a:rPr lang="en-GB" sz="900" dirty="0" err="1">
                <a:solidFill>
                  <a:srgbClr val="0D0D0D"/>
                </a:solidFill>
                <a:ea typeface="+mn-lt"/>
                <a:cs typeface="+mn-lt"/>
              </a:rPr>
              <a:t>centered</a:t>
            </a:r>
            <a:r>
              <a:rPr lang="en-GB" sz="900" dirty="0">
                <a:solidFill>
                  <a:srgbClr val="0D0D0D"/>
                </a:solidFill>
                <a:ea typeface="+mn-lt"/>
                <a:cs typeface="+mn-lt"/>
              </a:rPr>
              <a:t> methods and facilitating timely feedback. Educators must navigate these challenges to maximize the benefits of e-learning in creating inclusive and engaging learning experiences.</a:t>
            </a:r>
            <a:endParaRPr lang="en-US" sz="900" dirty="0">
              <a:ea typeface="Calibri"/>
              <a:cs typeface="Calibri"/>
            </a:endParaRPr>
          </a:p>
        </p:txBody>
      </p:sp>
      <p:sp>
        <p:nvSpPr>
          <p:cNvPr id="8" name="TextBox 7">
            <a:extLst>
              <a:ext uri="{FF2B5EF4-FFF2-40B4-BE49-F238E27FC236}">
                <a16:creationId xmlns:a16="http://schemas.microsoft.com/office/drawing/2014/main" id="{B5C8EADA-F42F-4FF7-B5BE-67AA4D6D61EB}"/>
              </a:ext>
            </a:extLst>
          </p:cNvPr>
          <p:cNvSpPr txBox="1"/>
          <p:nvPr/>
        </p:nvSpPr>
        <p:spPr>
          <a:xfrm>
            <a:off x="-19482" y="1670356"/>
            <a:ext cx="3707039" cy="2646878"/>
          </a:xfrm>
          <a:prstGeom prst="rect">
            <a:avLst/>
          </a:prstGeom>
          <a:solidFill>
            <a:schemeClr val="accent2">
              <a:lumMod val="60000"/>
              <a:lumOff val="40000"/>
            </a:schemeClr>
          </a:solidFill>
          <a:effectLst>
            <a:outerShdw blurRad="50800" dist="38100" dir="16200000" rotWithShape="0">
              <a:prstClr val="black">
                <a:alpha val="40000"/>
              </a:prstClr>
            </a:outerShdw>
          </a:effectLst>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a:ea typeface="Calibri"/>
                <a:cs typeface="Arial"/>
              </a:rPr>
              <a:t>Introduction</a:t>
            </a:r>
          </a:p>
          <a:p>
            <a:pPr algn="ctr">
              <a:defRPr/>
            </a:pPr>
            <a:r>
              <a:rPr lang="en-GB" sz="900" dirty="0">
                <a:solidFill>
                  <a:srgbClr val="0D0D0D"/>
                </a:solidFill>
                <a:latin typeface="Arial"/>
                <a:ea typeface="+mn-lt"/>
                <a:cs typeface="+mn-lt"/>
              </a:rPr>
              <a:t>The 2030 Sustainable Development Agenda emphasizes high-quality education with a focus on leveraging digital technology for inclusive learning (Halem et al., 2022). E-learning is increasingly prominent in post-compulsory education, offering flexibility compared to traditional methods (Hammer &amp; Smith, 2021).</a:t>
            </a:r>
            <a:endParaRPr lang="en-GB" sz="900" dirty="0">
              <a:latin typeface="Arial"/>
              <a:cs typeface="Arial"/>
            </a:endParaRPr>
          </a:p>
          <a:p>
            <a:pPr algn="ctr">
              <a:defRPr/>
            </a:pPr>
            <a:r>
              <a:rPr lang="en-GB" sz="900" dirty="0">
                <a:solidFill>
                  <a:srgbClr val="0D0D0D"/>
                </a:solidFill>
                <a:latin typeface="Arial"/>
                <a:ea typeface="+mn-lt"/>
                <a:cs typeface="+mn-lt"/>
              </a:rPr>
              <a:t>Given technology's growing role in higher education and vocational training, understanding its effects on learning environments is critical, particularly with the emergence of blended learning models (Ali et al., 2023). Educational institutions must adapt to industry demands for digital skills (Welsh Government, 2019).</a:t>
            </a:r>
            <a:endParaRPr lang="en-GB" sz="900" dirty="0">
              <a:latin typeface="Arial"/>
              <a:cs typeface="Arial"/>
            </a:endParaRPr>
          </a:p>
          <a:p>
            <a:pPr algn="ctr">
              <a:defRPr/>
            </a:pPr>
            <a:r>
              <a:rPr lang="en-GB" sz="900" dirty="0">
                <a:solidFill>
                  <a:srgbClr val="0D0D0D"/>
                </a:solidFill>
                <a:latin typeface="Arial"/>
                <a:ea typeface="+mn-lt"/>
                <a:cs typeface="+mn-lt"/>
              </a:rPr>
              <a:t>The research aims to assess e-learning's effectiveness in post-compulsory education, addressing key questions regarding how educational policies shape technology integration, e-learning's impact on learner engagement, and its influence on teaching practices.</a:t>
            </a:r>
            <a:endParaRPr lang="en-GB" sz="900" dirty="0">
              <a:latin typeface="Arial"/>
              <a:cs typeface="Arial"/>
            </a:endParaRPr>
          </a:p>
          <a:p>
            <a:pPr algn="ctr">
              <a:defRPr/>
            </a:pPr>
            <a:endParaRPr lang="en-GB" sz="1000" b="1"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a:defRPr/>
            </a:pPr>
            <a:endParaRPr lang="en-GB" sz="1000" dirty="0">
              <a:solidFill>
                <a:prstClr val="black"/>
              </a:solidFill>
              <a:latin typeface="Arial" panose="020B0604020202020204" pitchFamily="34" charset="0"/>
              <a:ea typeface="Calibri" panose="020F050202020403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C348A117-3C34-46FC-B1C0-883D1D08E756}"/>
              </a:ext>
            </a:extLst>
          </p:cNvPr>
          <p:cNvSpPr txBox="1"/>
          <p:nvPr/>
        </p:nvSpPr>
        <p:spPr>
          <a:xfrm>
            <a:off x="3668077" y="246580"/>
            <a:ext cx="4887331" cy="4958597"/>
          </a:xfrm>
          <a:prstGeom prst="rect">
            <a:avLst/>
          </a:prstGeom>
          <a:solidFill>
            <a:srgbClr val="FFCCFF"/>
          </a:solidFill>
          <a:effectLst>
            <a:outerShdw blurRad="50800" dist="38100" dir="2700000" algn="tl" rotWithShape="0">
              <a:prstClr val="black">
                <a:alpha val="40000"/>
              </a:prstClr>
            </a:outerShdw>
          </a:effectLst>
        </p:spPr>
        <p:txBody>
          <a:bodyPr wrap="square" lIns="91440" tIns="45720" rIns="91440" bIns="45720" anchor="t">
            <a:spAutoFit/>
          </a:bodyPr>
          <a:lstStyle/>
          <a:p>
            <a:r>
              <a:rPr lang="en-GB" sz="2000" b="1" dirty="0">
                <a:solidFill>
                  <a:srgbClr val="000000"/>
                </a:solidFill>
                <a:latin typeface="Arial"/>
                <a:cs typeface="Times New Roman"/>
              </a:rPr>
              <a:t>Literature Review</a:t>
            </a:r>
            <a:endParaRPr lang="en-US" sz="2000" b="1" dirty="0">
              <a:solidFill>
                <a:srgbClr val="000000"/>
              </a:solidFill>
              <a:latin typeface="Arial"/>
              <a:cs typeface="Times New Roman"/>
            </a:endParaRPr>
          </a:p>
          <a:p>
            <a:endParaRPr lang="en-GB" sz="900" dirty="0">
              <a:solidFill>
                <a:srgbClr val="000000"/>
              </a:solidFill>
              <a:latin typeface="Times New Roman"/>
              <a:cs typeface="Times New Roman"/>
            </a:endParaRPr>
          </a:p>
          <a:p>
            <a:r>
              <a:rPr lang="en-GB" sz="900" dirty="0">
                <a:solidFill>
                  <a:srgbClr val="0D0D0D"/>
                </a:solidFill>
                <a:latin typeface="Arial"/>
                <a:ea typeface="Calibri"/>
                <a:cs typeface="Calibri"/>
              </a:rPr>
              <a:t>Student engagement, viewed through psychological, social, and cultural lenses, can be understood in various ways. Kahu (2013) defines it as an "individual psychological state" or the degree of participation in activities. It is also seen as a collaborative process involving students and educational institutions (Center for Postsecondary Research, 2017).</a:t>
            </a:r>
          </a:p>
          <a:p>
            <a:endParaRPr lang="en-GB" sz="900" dirty="0">
              <a:solidFill>
                <a:srgbClr val="0D0D0D"/>
              </a:solidFill>
              <a:latin typeface="Arial"/>
              <a:ea typeface="Calibri"/>
              <a:cs typeface="Calibri"/>
            </a:endParaRPr>
          </a:p>
          <a:p>
            <a:r>
              <a:rPr lang="en-GB" sz="900" dirty="0">
                <a:solidFill>
                  <a:srgbClr val="0D0D0D"/>
                </a:solidFill>
                <a:latin typeface="Arial"/>
                <a:ea typeface="Calibri"/>
                <a:cs typeface="Calibri"/>
              </a:rPr>
              <a:t>Active participation is crucial for learning outcomes (Parsons and Taylor, 2011), with engaged students demonstrating advanced cognitive skills (Barkley, 2009). Technology adoption can enhance engagement (Finn and Zimmer, 2012), leading to better grades and retention rates (Pandita and Kiran, 2023).</a:t>
            </a:r>
          </a:p>
          <a:p>
            <a:endParaRPr lang="en-GB" sz="900" dirty="0">
              <a:solidFill>
                <a:srgbClr val="0D0D0D"/>
              </a:solidFill>
              <a:latin typeface="Arial"/>
              <a:ea typeface="Calibri"/>
              <a:cs typeface="Calibri"/>
            </a:endParaRPr>
          </a:p>
          <a:p>
            <a:r>
              <a:rPr lang="en-GB" sz="900" dirty="0">
                <a:solidFill>
                  <a:srgbClr val="0D0D0D"/>
                </a:solidFill>
                <a:latin typeface="Arial"/>
                <a:ea typeface="Calibri"/>
                <a:cs typeface="Calibri"/>
              </a:rPr>
              <a:t>Digital tools like blogs and games facilitate peer interaction and deeper understanding of course material (Mansouri and Piki, 2016; Ke, Xie, and Xie, 2016). However, overreliance on technology may lead to passive learning and widen disparities (Selwyn &amp; Bulfin, 2018; Warschauer, 2016). Studies suggest that multitasking with digital media may impair cognitive performance (Rosen et al., 2018), and digital interactions lack nuances of face-to-face communication (Uhls et al., 2014).</a:t>
            </a:r>
          </a:p>
          <a:p>
            <a:endParaRPr lang="en-GB" sz="900" dirty="0">
              <a:solidFill>
                <a:srgbClr val="0D0D0D"/>
              </a:solidFill>
              <a:latin typeface="Arial"/>
              <a:ea typeface="Calibri"/>
              <a:cs typeface="Calibri"/>
            </a:endParaRPr>
          </a:p>
          <a:p>
            <a:r>
              <a:rPr lang="en-GB" sz="900" dirty="0">
                <a:solidFill>
                  <a:srgbClr val="0D0D0D"/>
                </a:solidFill>
                <a:latin typeface="Arial"/>
                <a:ea typeface="Calibri"/>
                <a:cs typeface="Calibri"/>
              </a:rPr>
              <a:t>Technology revolutionizes assessment practices, offering flexibility and efficiency in teaching (</a:t>
            </a:r>
            <a:r>
              <a:rPr lang="en-GB" sz="900" dirty="0" err="1">
                <a:solidFill>
                  <a:srgbClr val="0D0D0D"/>
                </a:solidFill>
                <a:latin typeface="Arial"/>
                <a:ea typeface="Calibri"/>
                <a:cs typeface="Calibri"/>
              </a:rPr>
              <a:t>Boud</a:t>
            </a:r>
            <a:r>
              <a:rPr lang="en-GB" sz="900" dirty="0">
                <a:solidFill>
                  <a:srgbClr val="0D0D0D"/>
                </a:solidFill>
                <a:latin typeface="Arial"/>
                <a:ea typeface="Calibri"/>
                <a:cs typeface="Calibri"/>
              </a:rPr>
              <a:t> and </a:t>
            </a:r>
            <a:r>
              <a:rPr lang="en-GB" sz="900" dirty="0" err="1">
                <a:solidFill>
                  <a:srgbClr val="0D0D0D"/>
                </a:solidFill>
                <a:latin typeface="Arial"/>
                <a:ea typeface="Calibri"/>
                <a:cs typeface="Calibri"/>
              </a:rPr>
              <a:t>Falchikov</a:t>
            </a:r>
            <a:r>
              <a:rPr lang="en-GB" sz="900" dirty="0">
                <a:solidFill>
                  <a:srgbClr val="0D0D0D"/>
                </a:solidFill>
                <a:latin typeface="Arial"/>
                <a:ea typeface="Calibri"/>
                <a:cs typeface="Calibri"/>
              </a:rPr>
              <a:t>, 2006; </a:t>
            </a:r>
            <a:r>
              <a:rPr lang="en-GB" sz="900" dirty="0" err="1">
                <a:solidFill>
                  <a:srgbClr val="0D0D0D"/>
                </a:solidFill>
                <a:latin typeface="Arial"/>
                <a:ea typeface="Calibri"/>
                <a:cs typeface="Calibri"/>
              </a:rPr>
              <a:t>McCormik</a:t>
            </a:r>
            <a:r>
              <a:rPr lang="en-GB" sz="900" dirty="0">
                <a:solidFill>
                  <a:srgbClr val="0D0D0D"/>
                </a:solidFill>
                <a:latin typeface="Arial"/>
                <a:ea typeface="Calibri"/>
                <a:cs typeface="Calibri"/>
              </a:rPr>
              <a:t> and Scrimshaw, 2001). However, effective integration depends on teachers' ICT skills (Somekh, 2007).</a:t>
            </a:r>
          </a:p>
          <a:p>
            <a:r>
              <a:rPr lang="en-GB" sz="900" dirty="0">
                <a:solidFill>
                  <a:srgbClr val="0D0D0D"/>
                </a:solidFill>
                <a:latin typeface="Arial"/>
                <a:ea typeface="Calibri"/>
                <a:cs typeface="Calibri"/>
              </a:rPr>
              <a:t>While digital tools can enhance teaching and learning, they're perceived as extensions of traditional methods with added costs (Somekh, 2007). Nevertheless, teachers value technology for improving engagement and facilitating learning (Peterson and McClay, 2012).</a:t>
            </a:r>
          </a:p>
          <a:p>
            <a:endParaRPr lang="en-GB" sz="2000" b="1" dirty="0">
              <a:solidFill>
                <a:srgbClr val="000000"/>
              </a:solidFill>
              <a:latin typeface="Arial"/>
              <a:cs typeface="Times New Roman"/>
            </a:endParaRPr>
          </a:p>
          <a:p>
            <a:endParaRPr lang="en-GB" sz="2000" b="1" dirty="0">
              <a:solidFill>
                <a:srgbClr val="000000"/>
              </a:solidFill>
              <a:latin typeface="Arial"/>
              <a:cs typeface="Times New Roman"/>
            </a:endParaRPr>
          </a:p>
          <a:p>
            <a:endParaRPr lang="en-GB" sz="2000" b="1" dirty="0">
              <a:latin typeface="Arial"/>
              <a:cs typeface="Times New Roman"/>
            </a:endParaRPr>
          </a:p>
          <a:p>
            <a:endParaRPr lang="en-US" sz="1100" dirty="0">
              <a:solidFill>
                <a:srgbClr val="000000"/>
              </a:solidFill>
              <a:latin typeface="Arial" panose="020B0604020202020204" pitchFamily="34" charset="0"/>
              <a:cs typeface="Arial"/>
            </a:endParaRPr>
          </a:p>
        </p:txBody>
      </p:sp>
      <p:sp>
        <p:nvSpPr>
          <p:cNvPr id="4" name="TextBox 3">
            <a:extLst>
              <a:ext uri="{FF2B5EF4-FFF2-40B4-BE49-F238E27FC236}">
                <a16:creationId xmlns:a16="http://schemas.microsoft.com/office/drawing/2014/main" id="{E2C87A4E-7A35-4F97-898E-658E642A7963}"/>
              </a:ext>
            </a:extLst>
          </p:cNvPr>
          <p:cNvSpPr txBox="1"/>
          <p:nvPr/>
        </p:nvSpPr>
        <p:spPr>
          <a:xfrm>
            <a:off x="10091956" y="1879134"/>
            <a:ext cx="1997582" cy="276999"/>
          </a:xfrm>
          <a:prstGeom prst="rect">
            <a:avLst/>
          </a:prstGeom>
          <a:noFill/>
        </p:spPr>
        <p:txBody>
          <a:bodyPr wrap="square" rtlCol="0">
            <a:spAutoFit/>
          </a:bodyPr>
          <a:lstStyle/>
          <a:p>
            <a:endParaRPr lang="en-GB" sz="12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D4E710D-0AB0-40FA-8489-065522812BF5}"/>
              </a:ext>
            </a:extLst>
          </p:cNvPr>
          <p:cNvSpPr txBox="1"/>
          <p:nvPr/>
        </p:nvSpPr>
        <p:spPr>
          <a:xfrm>
            <a:off x="4058293" y="-107499"/>
            <a:ext cx="4465634" cy="523220"/>
          </a:xfrm>
          <a:prstGeom prst="rect">
            <a:avLst/>
          </a:prstGeom>
          <a:noFill/>
        </p:spPr>
        <p:txBody>
          <a:bodyPr wrap="square" lIns="91440" tIns="45720" rIns="91440" bIns="45720" rtlCol="0" anchor="t">
            <a:spAutoFit/>
          </a:bodyPr>
          <a:lstStyle/>
          <a:p>
            <a:r>
              <a:rPr lang="en-GB" sz="2800" b="1" dirty="0">
                <a:solidFill>
                  <a:schemeClr val="accent1"/>
                </a:solidFill>
                <a:latin typeface="Amasis MT Pro Medium"/>
              </a:rPr>
              <a:t>Action Research Poster </a:t>
            </a:r>
            <a:endParaRPr lang="en-GB" sz="2800" b="1" dirty="0">
              <a:solidFill>
                <a:schemeClr val="accent1"/>
              </a:solidFill>
              <a:latin typeface="Amasis MT Pro Medium" panose="020B0604020202020204" pitchFamily="18" charset="0"/>
            </a:endParaRPr>
          </a:p>
        </p:txBody>
      </p:sp>
      <p:sp>
        <p:nvSpPr>
          <p:cNvPr id="5" name="TextBox 4">
            <a:extLst>
              <a:ext uri="{FF2B5EF4-FFF2-40B4-BE49-F238E27FC236}">
                <a16:creationId xmlns:a16="http://schemas.microsoft.com/office/drawing/2014/main" id="{C1B686F3-C02D-43E2-96DD-D064E82B474A}"/>
              </a:ext>
            </a:extLst>
          </p:cNvPr>
          <p:cNvSpPr txBox="1"/>
          <p:nvPr/>
        </p:nvSpPr>
        <p:spPr>
          <a:xfrm>
            <a:off x="8523924" y="6754"/>
            <a:ext cx="3707039" cy="6047809"/>
          </a:xfrm>
          <a:prstGeom prst="rect">
            <a:avLst/>
          </a:prstGeom>
          <a:solidFill>
            <a:schemeClr val="accent4">
              <a:lumMod val="40000"/>
              <a:lumOff val="60000"/>
            </a:schemeClr>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Arial"/>
                <a:ea typeface="+mn-lt"/>
                <a:cs typeface="+mn-lt"/>
              </a:rPr>
              <a:t>Results </a:t>
            </a:r>
            <a:endParaRPr lang="en-US" sz="800" dirty="0">
              <a:latin typeface="Arial"/>
              <a:ea typeface="+mn-lt"/>
              <a:cs typeface="+mn-lt"/>
            </a:endParaRPr>
          </a:p>
          <a:p>
            <a:endParaRPr lang="en-GB" sz="800" b="1" dirty="0">
              <a:latin typeface="Arial"/>
              <a:ea typeface="+mn-lt"/>
              <a:cs typeface="+mn-lt"/>
            </a:endParaRPr>
          </a:p>
          <a:p>
            <a:r>
              <a:rPr lang="en-GB" sz="900" b="1" dirty="0">
                <a:latin typeface="Arial"/>
                <a:ea typeface="+mn-lt"/>
                <a:cs typeface="+mn-lt"/>
              </a:rPr>
              <a:t>Question 1: Impact of Educational Policies on Technology Integration:</a:t>
            </a:r>
            <a:endParaRPr lang="en-US" sz="900" dirty="0">
              <a:latin typeface="Arial"/>
              <a:ea typeface="Calibri"/>
              <a:cs typeface="Calibri"/>
            </a:endParaRPr>
          </a:p>
          <a:p>
            <a:r>
              <a:rPr lang="en-GB" sz="900" dirty="0">
                <a:solidFill>
                  <a:srgbClr val="0D0D0D"/>
                </a:solidFill>
                <a:latin typeface="Arial"/>
                <a:ea typeface="+mn-lt"/>
                <a:cs typeface="+mn-lt"/>
              </a:rPr>
              <a:t>Between 2020 and 2024, Wales witnessed a significant transformation in its post-16 education sector, prioritizing e-learning methodologies to meet digital era demands. The curriculum emphasized digital literacy, prompting further education institutions to embrace e-learning platforms and resources (Welsh Government, 2022). Policies such as the National e-Learning Offer and the Post-16 Qualifications Review ensured access to online materials and relevant certifications (Qualifications Wales, 2022).</a:t>
            </a:r>
            <a:endParaRPr lang="en-GB" sz="900" dirty="0">
              <a:latin typeface="Arial"/>
              <a:ea typeface="Calibri"/>
              <a:cs typeface="Calibri"/>
            </a:endParaRPr>
          </a:p>
          <a:p>
            <a:endParaRPr lang="en-GB" sz="900" dirty="0">
              <a:solidFill>
                <a:srgbClr val="0D0D0D"/>
              </a:solidFill>
              <a:latin typeface="Arial"/>
              <a:ea typeface="+mn-lt"/>
              <a:cs typeface="+mn-lt"/>
            </a:endParaRPr>
          </a:p>
          <a:p>
            <a:r>
              <a:rPr lang="en-GB" sz="900" dirty="0">
                <a:solidFill>
                  <a:srgbClr val="0D0D0D"/>
                </a:solidFill>
                <a:latin typeface="Arial"/>
                <a:ea typeface="+mn-lt"/>
                <a:cs typeface="+mn-lt"/>
              </a:rPr>
              <a:t>Recent scholarship highlights policy directives focusing on funding for technological infrastructure, curriculum standards infused with technology, and professional development for educators (</a:t>
            </a:r>
            <a:r>
              <a:rPr lang="en-GB" sz="900" dirty="0" err="1">
                <a:solidFill>
                  <a:srgbClr val="0D0D0D"/>
                </a:solidFill>
                <a:latin typeface="Arial"/>
                <a:ea typeface="+mn-lt"/>
                <a:cs typeface="+mn-lt"/>
              </a:rPr>
              <a:t>Kimmons</a:t>
            </a:r>
            <a:r>
              <a:rPr lang="en-GB" sz="900" dirty="0">
                <a:solidFill>
                  <a:srgbClr val="0D0D0D"/>
                </a:solidFill>
                <a:latin typeface="Arial"/>
                <a:ea typeface="+mn-lt"/>
                <a:cs typeface="+mn-lt"/>
              </a:rPr>
              <a:t> and Hall, 2020; </a:t>
            </a:r>
            <a:r>
              <a:rPr lang="en-GB" sz="900" dirty="0" err="1">
                <a:solidFill>
                  <a:srgbClr val="0D0D0D"/>
                </a:solidFill>
                <a:latin typeface="Arial"/>
                <a:ea typeface="+mn-lt"/>
                <a:cs typeface="+mn-lt"/>
              </a:rPr>
              <a:t>Patsios</a:t>
            </a:r>
            <a:r>
              <a:rPr lang="en-GB" sz="900" dirty="0">
                <a:solidFill>
                  <a:srgbClr val="0D0D0D"/>
                </a:solidFill>
                <a:latin typeface="Arial"/>
                <a:ea typeface="+mn-lt"/>
                <a:cs typeface="+mn-lt"/>
              </a:rPr>
              <a:t> and Venkatesh, 2020). However, challenges persist in aligning policies with practical implementation due to resource variations and diverse policy objectives (Pritchard, 2018).</a:t>
            </a:r>
          </a:p>
          <a:p>
            <a:endParaRPr lang="en-GB" sz="900" dirty="0">
              <a:latin typeface="Arial"/>
              <a:ea typeface="Calibri"/>
              <a:cs typeface="Calibri"/>
            </a:endParaRPr>
          </a:p>
          <a:p>
            <a:r>
              <a:rPr lang="en-GB" sz="900" b="1" dirty="0">
                <a:latin typeface="Arial"/>
                <a:ea typeface="+mn-lt"/>
                <a:cs typeface="+mn-lt"/>
              </a:rPr>
              <a:t>Question 2: Effect of E-Learning on Learner Engagement:</a:t>
            </a:r>
            <a:endParaRPr lang="en-GB" sz="900" dirty="0">
              <a:latin typeface="Arial"/>
              <a:ea typeface="Calibri"/>
              <a:cs typeface="Calibri"/>
            </a:endParaRPr>
          </a:p>
          <a:p>
            <a:r>
              <a:rPr lang="en-GB" sz="900" dirty="0">
                <a:solidFill>
                  <a:srgbClr val="0D0D0D"/>
                </a:solidFill>
                <a:latin typeface="Arial"/>
                <a:ea typeface="+mn-lt"/>
                <a:cs typeface="+mn-lt"/>
              </a:rPr>
              <a:t>E-learning offers flexibility and accessibility but presents challenges like isolation and technical issues (Tang and Hew, 2021; El Mansour and </a:t>
            </a:r>
            <a:r>
              <a:rPr lang="en-GB" sz="900" dirty="0" err="1">
                <a:solidFill>
                  <a:srgbClr val="0D0D0D"/>
                </a:solidFill>
                <a:latin typeface="Arial"/>
                <a:ea typeface="+mn-lt"/>
                <a:cs typeface="+mn-lt"/>
              </a:rPr>
              <a:t>Mupinga</a:t>
            </a:r>
            <a:r>
              <a:rPr lang="en-GB" sz="900" dirty="0">
                <a:solidFill>
                  <a:srgbClr val="0D0D0D"/>
                </a:solidFill>
                <a:latin typeface="Arial"/>
                <a:ea typeface="+mn-lt"/>
                <a:cs typeface="+mn-lt"/>
              </a:rPr>
              <a:t>, 2020). It fosters autonomy but can hinder engagement due to reduced social interaction (Tang and Hew, 2021).</a:t>
            </a:r>
            <a:r>
              <a:rPr lang="en-GB" sz="900" dirty="0">
                <a:latin typeface="Arial"/>
                <a:ea typeface="Calibri"/>
                <a:cs typeface="Calibri"/>
              </a:rPr>
              <a:t> </a:t>
            </a:r>
            <a:r>
              <a:rPr lang="en-GB" sz="900" dirty="0">
                <a:solidFill>
                  <a:srgbClr val="0D0D0D"/>
                </a:solidFill>
                <a:latin typeface="Arial"/>
                <a:ea typeface="+mn-lt"/>
                <a:cs typeface="+mn-lt"/>
              </a:rPr>
              <a:t>Before 2019, e-learning was lauded for its benefits in post-compulsory education, promoting engagement through interactivity and personalized learning (Means et al., 2013). Recent research emphasizes interactive materials and social learning environments (Tang and Hew, 2021).</a:t>
            </a:r>
          </a:p>
          <a:p>
            <a:endParaRPr lang="en-GB" sz="900" dirty="0">
              <a:latin typeface="Arial"/>
              <a:ea typeface="Calibri"/>
              <a:cs typeface="Calibri"/>
            </a:endParaRPr>
          </a:p>
          <a:p>
            <a:r>
              <a:rPr lang="en-GB" sz="900" b="1" dirty="0">
                <a:latin typeface="Arial"/>
                <a:ea typeface="+mn-lt"/>
                <a:cs typeface="+mn-lt"/>
              </a:rPr>
              <a:t>Question 3: Impact of E-Learning on Teaching Practices:</a:t>
            </a:r>
            <a:endParaRPr lang="en-GB" sz="900" dirty="0">
              <a:latin typeface="Arial"/>
              <a:ea typeface="Calibri"/>
              <a:cs typeface="Calibri"/>
            </a:endParaRPr>
          </a:p>
          <a:p>
            <a:r>
              <a:rPr lang="en-GB" sz="900" dirty="0">
                <a:solidFill>
                  <a:srgbClr val="0D0D0D"/>
                </a:solidFill>
                <a:latin typeface="Arial"/>
                <a:ea typeface="+mn-lt"/>
                <a:cs typeface="+mn-lt"/>
              </a:rPr>
              <a:t>E-learning shifts teaching towards student-</a:t>
            </a:r>
            <a:r>
              <a:rPr lang="en-GB" sz="900" dirty="0" err="1">
                <a:solidFill>
                  <a:srgbClr val="0D0D0D"/>
                </a:solidFill>
                <a:latin typeface="Arial"/>
                <a:ea typeface="+mn-lt"/>
                <a:cs typeface="+mn-lt"/>
              </a:rPr>
              <a:t>centered</a:t>
            </a:r>
            <a:r>
              <a:rPr lang="en-GB" sz="900" dirty="0">
                <a:solidFill>
                  <a:srgbClr val="0D0D0D"/>
                </a:solidFill>
                <a:latin typeface="Arial"/>
                <a:ea typeface="+mn-lt"/>
                <a:cs typeface="+mn-lt"/>
              </a:rPr>
              <a:t> methods, fostering autonomy and active participation (</a:t>
            </a:r>
            <a:r>
              <a:rPr lang="en-GB" sz="900" dirty="0" err="1">
                <a:solidFill>
                  <a:srgbClr val="0D0D0D"/>
                </a:solidFill>
                <a:latin typeface="Arial"/>
                <a:ea typeface="+mn-lt"/>
                <a:cs typeface="+mn-lt"/>
              </a:rPr>
              <a:t>Veletsianos</a:t>
            </a:r>
            <a:r>
              <a:rPr lang="en-GB" sz="900" dirty="0">
                <a:solidFill>
                  <a:srgbClr val="0D0D0D"/>
                </a:solidFill>
                <a:latin typeface="Arial"/>
                <a:ea typeface="+mn-lt"/>
                <a:cs typeface="+mn-lt"/>
              </a:rPr>
              <a:t> and Shepherdson, 2020; Hew and Cheung, 2021). It facilitates personalized learning and real-time feedback (</a:t>
            </a:r>
            <a:r>
              <a:rPr lang="en-GB" sz="900" dirty="0" err="1">
                <a:solidFill>
                  <a:srgbClr val="0D0D0D"/>
                </a:solidFill>
                <a:latin typeface="Arial"/>
                <a:ea typeface="+mn-lt"/>
                <a:cs typeface="+mn-lt"/>
              </a:rPr>
              <a:t>Veletsianos</a:t>
            </a:r>
            <a:r>
              <a:rPr lang="en-GB" sz="900" dirty="0">
                <a:solidFill>
                  <a:srgbClr val="0D0D0D"/>
                </a:solidFill>
                <a:latin typeface="Arial"/>
                <a:ea typeface="+mn-lt"/>
                <a:cs typeface="+mn-lt"/>
              </a:rPr>
              <a:t> and Shepherdson).</a:t>
            </a:r>
            <a:r>
              <a:rPr lang="en-GB" sz="900" dirty="0">
                <a:latin typeface="Arial"/>
                <a:ea typeface="Calibri"/>
                <a:cs typeface="Calibri"/>
              </a:rPr>
              <a:t> </a:t>
            </a:r>
            <a:r>
              <a:rPr lang="en-GB" sz="900" dirty="0">
                <a:solidFill>
                  <a:srgbClr val="0D0D0D"/>
                </a:solidFill>
                <a:latin typeface="Arial"/>
                <a:ea typeface="+mn-lt"/>
                <a:cs typeface="+mn-lt"/>
              </a:rPr>
              <a:t>However, challenges include maintaining engagement and adapting materials for online delivery (Hew and Cheung, 2021; </a:t>
            </a:r>
            <a:r>
              <a:rPr lang="en-GB" sz="900" dirty="0" err="1">
                <a:solidFill>
                  <a:srgbClr val="0D0D0D"/>
                </a:solidFill>
                <a:latin typeface="Arial"/>
                <a:ea typeface="+mn-lt"/>
                <a:cs typeface="+mn-lt"/>
              </a:rPr>
              <a:t>Veletsianos</a:t>
            </a:r>
            <a:r>
              <a:rPr lang="en-GB" sz="900" dirty="0">
                <a:solidFill>
                  <a:srgbClr val="0D0D0D"/>
                </a:solidFill>
                <a:latin typeface="Arial"/>
                <a:ea typeface="+mn-lt"/>
                <a:cs typeface="+mn-lt"/>
              </a:rPr>
              <a:t> and Shepherdson, 2020). Despite requiring additional training, e-learning enhances teaching effectiveness and supports individual learning needs (Means et al., 2013).</a:t>
            </a:r>
            <a:endParaRPr lang="en-GB" sz="900" dirty="0">
              <a:latin typeface="Arial"/>
              <a:cs typeface="Arial"/>
            </a:endParaRPr>
          </a:p>
          <a:p>
            <a:endParaRPr lang="en-GB" sz="800" dirty="0">
              <a:ea typeface="Calibri"/>
              <a:cs typeface="Calibri"/>
            </a:endParaRPr>
          </a:p>
        </p:txBody>
      </p:sp>
      <p:pic>
        <p:nvPicPr>
          <p:cNvPr id="20" name="Picture 19" descr="A magnifying glass over a blue background&#10;&#10;Description automatically generated">
            <a:extLst>
              <a:ext uri="{FF2B5EF4-FFF2-40B4-BE49-F238E27FC236}">
                <a16:creationId xmlns:a16="http://schemas.microsoft.com/office/drawing/2014/main" id="{B387C386-A420-DF87-5A19-4B2904251FB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044027" y="4268906"/>
            <a:ext cx="1643872" cy="821847"/>
          </a:xfrm>
          <a:prstGeom prst="rect">
            <a:avLst/>
          </a:prstGeom>
        </p:spPr>
      </p:pic>
      <p:sp>
        <p:nvSpPr>
          <p:cNvPr id="2" name="TextBox 1">
            <a:extLst>
              <a:ext uri="{FF2B5EF4-FFF2-40B4-BE49-F238E27FC236}">
                <a16:creationId xmlns:a16="http://schemas.microsoft.com/office/drawing/2014/main" id="{57E3DA95-DD3B-3225-E77C-13706CC72F1D}"/>
              </a:ext>
            </a:extLst>
          </p:cNvPr>
          <p:cNvSpPr txBox="1"/>
          <p:nvPr/>
        </p:nvSpPr>
        <p:spPr>
          <a:xfrm>
            <a:off x="-31485" y="6754"/>
            <a:ext cx="3707039" cy="1692771"/>
          </a:xfrm>
          <a:prstGeom prst="rect">
            <a:avLst/>
          </a:prstGeom>
          <a:solidFill>
            <a:schemeClr val="accent2">
              <a:lumMod val="20000"/>
              <a:lumOff val="80000"/>
            </a:schemeClr>
          </a:solidFill>
        </p:spPr>
        <p:txBody>
          <a:bodyPr wrap="square" rtlCol="0">
            <a:spAutoFit/>
          </a:bodyPr>
          <a:lstStyle/>
          <a:p>
            <a:r>
              <a:rPr lang="en-GB" sz="2000" b="1" dirty="0">
                <a:latin typeface="Arial" panose="020B0604020202020204" pitchFamily="34" charset="0"/>
                <a:cs typeface="Arial" panose="020B0604020202020204" pitchFamily="34" charset="0"/>
              </a:rPr>
              <a:t>Objectives</a:t>
            </a:r>
          </a:p>
          <a:p>
            <a:endParaRPr lang="en-GB"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To Evaluate the impact of educational policies on technology integration in post compulsory education.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Assess the effects of eLearning on learners' engagement in post compulsory education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Examine how eLearning influence's teaching practices in post compulsory education</a:t>
            </a:r>
          </a:p>
        </p:txBody>
      </p:sp>
      <p:sp>
        <p:nvSpPr>
          <p:cNvPr id="3" name="TextBox 2">
            <a:extLst>
              <a:ext uri="{FF2B5EF4-FFF2-40B4-BE49-F238E27FC236}">
                <a16:creationId xmlns:a16="http://schemas.microsoft.com/office/drawing/2014/main" id="{B0ADDFA7-A6BB-97CE-7E95-0A44F587D905}"/>
              </a:ext>
            </a:extLst>
          </p:cNvPr>
          <p:cNvSpPr txBox="1"/>
          <p:nvPr/>
        </p:nvSpPr>
        <p:spPr>
          <a:xfrm>
            <a:off x="8531434" y="5886357"/>
            <a:ext cx="3660566" cy="1538883"/>
          </a:xfrm>
          <a:prstGeom prst="rect">
            <a:avLst/>
          </a:prstGeom>
          <a:solidFill>
            <a:schemeClr val="bg2"/>
          </a:solidFill>
        </p:spPr>
        <p:txBody>
          <a:bodyPr wrap="square" rtlCol="0">
            <a:spAutoFit/>
          </a:bodyPr>
          <a:lstStyle/>
          <a:p>
            <a:r>
              <a:rPr lang="en-GB" b="1" dirty="0">
                <a:latin typeface="Arial" panose="020B0604020202020204" pitchFamily="34" charset="0"/>
                <a:cs typeface="Arial" panose="020B0604020202020204" pitchFamily="34" charset="0"/>
              </a:rPr>
              <a:t>Future recommendations </a:t>
            </a:r>
          </a:p>
          <a:p>
            <a:r>
              <a:rPr lang="en-GB" sz="1000" dirty="0">
                <a:latin typeface="Arial" panose="020B0604020202020204" pitchFamily="34" charset="0"/>
                <a:cs typeface="Arial" panose="020B0604020202020204" pitchFamily="34" charset="0"/>
              </a:rPr>
              <a:t>Align policies with practical strategies for technology integration , ensuring adequate funding and educator's support. Prioritize interactive instructional materials and support services to optimize learners' engagement .</a:t>
            </a:r>
          </a:p>
          <a:p>
            <a:endParaRPr lang="en-GB" dirty="0">
              <a:latin typeface="Arial" panose="020B0604020202020204" pitchFamily="34" charset="0"/>
              <a:cs typeface="Arial" panose="020B0604020202020204" pitchFamily="34" charset="0"/>
            </a:endParaRPr>
          </a:p>
          <a:p>
            <a:endParaRPr lang="en-GB" dirty="0"/>
          </a:p>
        </p:txBody>
      </p:sp>
      <p:pic>
        <p:nvPicPr>
          <p:cNvPr id="36" name="Audio 35">
            <a:hlinkClick r:id="" action="ppaction://media"/>
            <a:extLst>
              <a:ext uri="{FF2B5EF4-FFF2-40B4-BE49-F238E27FC236}">
                <a16:creationId xmlns:a16="http://schemas.microsoft.com/office/drawing/2014/main" id="{7BA08853-3795-9A95-96C8-642CF3B0F92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3015591"/>
      </p:ext>
    </p:extLst>
  </p:cSld>
  <p:clrMapOvr>
    <a:masterClrMapping/>
  </p:clrMapOvr>
  <mc:AlternateContent xmlns:mc="http://schemas.openxmlformats.org/markup-compatibility/2006">
    <mc:Choice xmlns:p14="http://schemas.microsoft.com/office/powerpoint/2010/main" Requires="p14">
      <p:transition spd="slow" p14:dur="2000" advTm="714645"/>
    </mc:Choice>
    <mc:Fallback>
      <p:transition spd="slow" advTm="714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FB486-EE53-F5EF-E1D3-E2FBAD1ADB7D}"/>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B6BEAD58-B9BD-A049-13E0-5390257AF98D}"/>
              </a:ext>
            </a:extLst>
          </p:cNvPr>
          <p:cNvSpPr>
            <a:spLocks noGrp="1"/>
          </p:cNvSpPr>
          <p:nvPr>
            <p:ph idx="1"/>
          </p:nvPr>
        </p:nvSpPr>
        <p:spPr/>
        <p:txBody>
          <a:bodyPr>
            <a:normAutofit fontScale="25000" lnSpcReduction="20000"/>
          </a:bodyPr>
          <a:lstStyle/>
          <a:p>
            <a:r>
              <a:rPr lang="en-GB" sz="4800" dirty="0">
                <a:latin typeface="Arial" panose="020B0604020202020204" pitchFamily="34" charset="0"/>
                <a:cs typeface="Arial" panose="020B0604020202020204" pitchFamily="34" charset="0"/>
              </a:rPr>
              <a:t>Ali, A., Khan, R. M. I and </a:t>
            </a:r>
            <a:r>
              <a:rPr lang="en-GB" sz="4800" dirty="0" err="1">
                <a:latin typeface="Arial" panose="020B0604020202020204" pitchFamily="34" charset="0"/>
                <a:cs typeface="Arial" panose="020B0604020202020204" pitchFamily="34" charset="0"/>
              </a:rPr>
              <a:t>Alouraini</a:t>
            </a:r>
            <a:r>
              <a:rPr lang="en-GB" sz="4800" dirty="0">
                <a:latin typeface="Arial" panose="020B0604020202020204" pitchFamily="34" charset="0"/>
                <a:cs typeface="Arial" panose="020B0604020202020204" pitchFamily="34" charset="0"/>
              </a:rPr>
              <a:t>, A. (2023). ‘A Comparative Study on the Impact of Online and Blended Learning’. Sage Open, 13(1). DOI: https://doi.org/10.1177/21582440231154417</a:t>
            </a:r>
          </a:p>
          <a:p>
            <a:r>
              <a:rPr lang="en-GB" sz="4800" dirty="0">
                <a:latin typeface="Arial" panose="020B0604020202020204" pitchFamily="34" charset="0"/>
                <a:cs typeface="Arial" panose="020B0604020202020204" pitchFamily="34" charset="0"/>
              </a:rPr>
              <a:t>Ally, M. (2008). Foundations of Educational Theory for Online Learning. Athabasca: University Press.</a:t>
            </a:r>
          </a:p>
          <a:p>
            <a:r>
              <a:rPr lang="en-GB" sz="4800" dirty="0">
                <a:latin typeface="Arial" panose="020B0604020202020204" pitchFamily="34" charset="0"/>
                <a:cs typeface="Arial" panose="020B0604020202020204" pitchFamily="34" charset="0"/>
              </a:rPr>
              <a:t>Bernard, R. M., </a:t>
            </a:r>
            <a:r>
              <a:rPr lang="en-GB" sz="4800" dirty="0" err="1">
                <a:latin typeface="Arial" panose="020B0604020202020204" pitchFamily="34" charset="0"/>
                <a:cs typeface="Arial" panose="020B0604020202020204" pitchFamily="34" charset="0"/>
              </a:rPr>
              <a:t>Borokhovski</a:t>
            </a:r>
            <a:r>
              <a:rPr lang="en-GB" sz="4800" dirty="0">
                <a:latin typeface="Arial" panose="020B0604020202020204" pitchFamily="34" charset="0"/>
                <a:cs typeface="Arial" panose="020B0604020202020204" pitchFamily="34" charset="0"/>
              </a:rPr>
              <a:t>, E., Schmid, R. F., Tamim, R. M., &amp; </a:t>
            </a:r>
            <a:r>
              <a:rPr lang="en-GB" sz="4800" dirty="0" err="1">
                <a:latin typeface="Arial" panose="020B0604020202020204" pitchFamily="34" charset="0"/>
                <a:cs typeface="Arial" panose="020B0604020202020204" pitchFamily="34" charset="0"/>
              </a:rPr>
              <a:t>Abrami</a:t>
            </a:r>
            <a:r>
              <a:rPr lang="en-GB" sz="4800" dirty="0">
                <a:latin typeface="Arial" panose="020B0604020202020204" pitchFamily="34" charset="0"/>
                <a:cs typeface="Arial" panose="020B0604020202020204" pitchFamily="34" charset="0"/>
              </a:rPr>
              <a:t>, P. C. (2014). ‘A Meta-Analysis of Blended Learning and Technology Use in Higher Education: From the General to the Applied’. Journal of Computing in Higher Education, 26(1), 87–122. DOI: https://doi.org/10.1007/s12528-013-9077-3</a:t>
            </a:r>
          </a:p>
          <a:p>
            <a:r>
              <a:rPr lang="en-GB" sz="4800" dirty="0">
                <a:latin typeface="Arial" panose="020B0604020202020204" pitchFamily="34" charset="0"/>
                <a:cs typeface="Arial" panose="020B0604020202020204" pitchFamily="34" charset="0"/>
              </a:rPr>
              <a:t>El Mansour, B and </a:t>
            </a:r>
            <a:r>
              <a:rPr lang="en-GB" sz="4800" dirty="0" err="1">
                <a:latin typeface="Arial" panose="020B0604020202020204" pitchFamily="34" charset="0"/>
                <a:cs typeface="Arial" panose="020B0604020202020204" pitchFamily="34" charset="0"/>
              </a:rPr>
              <a:t>Mupinga</a:t>
            </a:r>
            <a:r>
              <a:rPr lang="en-GB" sz="4800" dirty="0">
                <a:latin typeface="Arial" panose="020B0604020202020204" pitchFamily="34" charset="0"/>
                <a:cs typeface="Arial" panose="020B0604020202020204" pitchFamily="34" charset="0"/>
              </a:rPr>
              <a:t>, D. M. (2020). ‘Students’ positive and negative experiences in hybrid and online classes’. Quarterly Review of Distance Education, 21(3), 11–30.</a:t>
            </a:r>
          </a:p>
          <a:p>
            <a:r>
              <a:rPr lang="en-GB" sz="4800" dirty="0">
                <a:latin typeface="Arial" panose="020B0604020202020204" pitchFamily="34" charset="0"/>
                <a:cs typeface="Arial" panose="020B0604020202020204" pitchFamily="34" charset="0"/>
              </a:rPr>
              <a:t>European Commission. (2020). European Digital Education Action Plan. Available at:  https://ec.europa.eu/education/education-in-the-eu/digital-education-action-plan_en (Accessed: 15 March 2024)</a:t>
            </a:r>
          </a:p>
          <a:p>
            <a:r>
              <a:rPr lang="en-GB" sz="4800" dirty="0">
                <a:latin typeface="Arial" panose="020B0604020202020204" pitchFamily="34" charset="0"/>
                <a:cs typeface="Arial" panose="020B0604020202020204" pitchFamily="34" charset="0"/>
              </a:rPr>
              <a:t>Finn, J.D and Zimmer, K.S. (2012) ‘Student engagement: What is it? Why does it matter?’ In Christenson, S.L., </a:t>
            </a:r>
            <a:r>
              <a:rPr lang="en-GB" sz="4800" dirty="0" err="1">
                <a:latin typeface="Arial" panose="020B0604020202020204" pitchFamily="34" charset="0"/>
                <a:cs typeface="Arial" panose="020B0604020202020204" pitchFamily="34" charset="0"/>
              </a:rPr>
              <a:t>Reschly</a:t>
            </a:r>
            <a:r>
              <a:rPr lang="en-GB" sz="4800" dirty="0">
                <a:latin typeface="Arial" panose="020B0604020202020204" pitchFamily="34" charset="0"/>
                <a:cs typeface="Arial" panose="020B0604020202020204" pitchFamily="34" charset="0"/>
              </a:rPr>
              <a:t>, A.L., Wylie, C (eds) Handbook of Research on Student Engagement. Boston, MA, USA: Springer. </a:t>
            </a:r>
          </a:p>
          <a:p>
            <a:r>
              <a:rPr lang="en-GB" sz="4800" dirty="0">
                <a:latin typeface="Arial" panose="020B0604020202020204" pitchFamily="34" charset="0"/>
                <a:cs typeface="Arial" panose="020B0604020202020204" pitchFamily="34" charset="0"/>
              </a:rPr>
              <a:t>Goudeau, S., et al. (2021). ‘Why lockdown and distance learning during the COVID-19 pandemic are likely to increase the social class achievement gap’. Nature Human Behaviour, 5, 1273.</a:t>
            </a:r>
          </a:p>
          <a:p>
            <a:r>
              <a:rPr lang="en-GB" sz="4800" dirty="0">
                <a:latin typeface="Arial" panose="020B0604020202020204" pitchFamily="34" charset="0"/>
                <a:cs typeface="Arial" panose="020B0604020202020204" pitchFamily="34" charset="0"/>
              </a:rPr>
              <a:t>Graham, C. R. (2013). ‘Emerging Practice and Research in Blended Learning’. In M. G. Moore (Ed.), Handbook of Distance Education, 3rd </a:t>
            </a:r>
            <a:r>
              <a:rPr lang="en-GB" sz="4800" dirty="0" err="1">
                <a:latin typeface="Arial" panose="020B0604020202020204" pitchFamily="34" charset="0"/>
                <a:cs typeface="Arial" panose="020B0604020202020204" pitchFamily="34" charset="0"/>
              </a:rPr>
              <a:t>edn</a:t>
            </a:r>
            <a:r>
              <a:rPr lang="en-GB" sz="4800" dirty="0">
                <a:latin typeface="Arial" panose="020B0604020202020204" pitchFamily="34" charset="0"/>
                <a:cs typeface="Arial" panose="020B0604020202020204" pitchFamily="34" charset="0"/>
              </a:rPr>
              <a:t>, pp. 333–350. London: Routledge. </a:t>
            </a:r>
          </a:p>
          <a:p>
            <a:r>
              <a:rPr lang="en-GB" sz="4800" dirty="0">
                <a:latin typeface="Arial" panose="020B0604020202020204" pitchFamily="34" charset="0"/>
                <a:cs typeface="Arial" panose="020B0604020202020204" pitchFamily="34" charset="0"/>
              </a:rPr>
              <a:t>Haleem, A., Javaid, M., Qadri, M. A and Suman, R. (2022) ‘Understanding the role of digital technologies in education: A review’, Sustainable Operations and Computers, 3, pp. 275-285. DOI: https://doi.org/10.1016/j.susoc.2022.05.004 </a:t>
            </a:r>
          </a:p>
          <a:p>
            <a:r>
              <a:rPr lang="en-GB" sz="4800" dirty="0">
                <a:latin typeface="Arial" panose="020B0604020202020204" pitchFamily="34" charset="0"/>
                <a:cs typeface="Arial" panose="020B0604020202020204" pitchFamily="34" charset="0"/>
              </a:rPr>
              <a:t>Hamer, J and Smith, Jenny. (2021). Online and blended delivery in Further Education: A literature review into pedagogy, including digital forms of assessment. Available at: https://assets.publishing.service.gov.uk/media/60d44b09d3bf7f4bd11a249f/online_and_blended_delivery_in_further_education.pdf (Accessed: 5 March 2024)</a:t>
            </a:r>
          </a:p>
          <a:p>
            <a:endParaRPr lang="en-GB" sz="1200" dirty="0"/>
          </a:p>
        </p:txBody>
      </p:sp>
    </p:spTree>
    <p:extLst>
      <p:ext uri="{BB962C8B-B14F-4D97-AF65-F5344CB8AC3E}">
        <p14:creationId xmlns:p14="http://schemas.microsoft.com/office/powerpoint/2010/main" val="1196289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B151BD-47CD-1765-E9E8-BA7CF28987DD}"/>
              </a:ext>
            </a:extLst>
          </p:cNvPr>
          <p:cNvSpPr>
            <a:spLocks noGrp="1"/>
          </p:cNvSpPr>
          <p:nvPr>
            <p:ph idx="1"/>
          </p:nvPr>
        </p:nvSpPr>
        <p:spPr>
          <a:xfrm>
            <a:off x="217714" y="97971"/>
            <a:ext cx="11136086" cy="6078992"/>
          </a:xfrm>
        </p:spPr>
        <p:txBody>
          <a:bodyPr>
            <a:normAutofit fontScale="25000" lnSpcReduction="20000"/>
          </a:bodyPr>
          <a:lstStyle/>
          <a:p>
            <a:r>
              <a:rPr lang="en-GB" sz="4800" dirty="0">
                <a:latin typeface="Arial" panose="020B0604020202020204" pitchFamily="34" charset="0"/>
                <a:cs typeface="Arial" panose="020B0604020202020204" pitchFamily="34" charset="0"/>
              </a:rPr>
              <a:t>Hew, K. F and Cheung, W. S. (2021). ‘Students’ and instructors’ use of massive open online courses (MOOCs): Motivations and challenges’. Educational Technology Research and Development, 69(2), 611-634.</a:t>
            </a:r>
          </a:p>
          <a:p>
            <a:r>
              <a:rPr lang="en-GB" sz="4800" dirty="0">
                <a:latin typeface="Arial" panose="020B0604020202020204" pitchFamily="34" charset="0"/>
                <a:cs typeface="Arial" panose="020B0604020202020204" pitchFamily="34" charset="0"/>
              </a:rPr>
              <a:t>Hinrichs, S., </a:t>
            </a:r>
            <a:r>
              <a:rPr lang="en-GB" sz="4800" dirty="0" err="1">
                <a:latin typeface="Arial" panose="020B0604020202020204" pitchFamily="34" charset="0"/>
                <a:cs typeface="Arial" panose="020B0604020202020204" pitchFamily="34" charset="0"/>
              </a:rPr>
              <a:t>Shonfeld</a:t>
            </a:r>
            <a:r>
              <a:rPr lang="en-GB" sz="4800" dirty="0">
                <a:latin typeface="Arial" panose="020B0604020202020204" pitchFamily="34" charset="0"/>
                <a:cs typeface="Arial" panose="020B0604020202020204" pitchFamily="34" charset="0"/>
              </a:rPr>
              <a:t>, M and  </a:t>
            </a:r>
            <a:r>
              <a:rPr lang="en-GB" sz="4800" dirty="0" err="1">
                <a:latin typeface="Arial" panose="020B0604020202020204" pitchFamily="34" charset="0"/>
                <a:cs typeface="Arial" panose="020B0604020202020204" pitchFamily="34" charset="0"/>
              </a:rPr>
              <a:t>Karabenick</a:t>
            </a:r>
            <a:r>
              <a:rPr lang="en-GB" sz="4800" dirty="0">
                <a:latin typeface="Arial" panose="020B0604020202020204" pitchFamily="34" charset="0"/>
                <a:cs typeface="Arial" panose="020B0604020202020204" pitchFamily="34" charset="0"/>
              </a:rPr>
              <a:t>, S. A. (2017). ‘The impact of a game-based approach to learning on the motivation to learn science.’ Journal of Science Education and Technology, 26(2), 179–190. Available at: https://www.researchgate.net/publication/286615836_The_impact_of_game-based_learning_on_the_achievement_of_learning_goals_and_motivation_for_learning_mathematics_-_Literature_review (Accessed: 15 March 2024)</a:t>
            </a:r>
          </a:p>
          <a:p>
            <a:r>
              <a:rPr lang="en-GB" sz="4800" dirty="0">
                <a:latin typeface="Arial" panose="020B0604020202020204" pitchFamily="34" charset="0"/>
                <a:cs typeface="Arial" panose="020B0604020202020204" pitchFamily="34" charset="0"/>
              </a:rPr>
              <a:t>Johnson, L. (2018). ‘Digital literacy in the age of fake news.’ </a:t>
            </a:r>
            <a:r>
              <a:rPr lang="en-GB" sz="4800" dirty="0" err="1">
                <a:latin typeface="Arial" panose="020B0604020202020204" pitchFamily="34" charset="0"/>
                <a:cs typeface="Arial" panose="020B0604020202020204" pitchFamily="34" charset="0"/>
              </a:rPr>
              <a:t>TechTrends</a:t>
            </a:r>
            <a:r>
              <a:rPr lang="en-GB" sz="4800" dirty="0">
                <a:latin typeface="Arial" panose="020B0604020202020204" pitchFamily="34" charset="0"/>
                <a:cs typeface="Arial" panose="020B0604020202020204" pitchFamily="34" charset="0"/>
              </a:rPr>
              <a:t>, 62(5), 524–525.</a:t>
            </a:r>
          </a:p>
          <a:p>
            <a:r>
              <a:rPr lang="en-GB" sz="4800" dirty="0">
                <a:latin typeface="Arial" panose="020B0604020202020204" pitchFamily="34" charset="0"/>
                <a:cs typeface="Arial" panose="020B0604020202020204" pitchFamily="34" charset="0"/>
              </a:rPr>
              <a:t>Kahu, E. R. (2013). ‘Framing student engagement in higher education.’ Studies in Higher Education, 38(5), 758-773.</a:t>
            </a:r>
          </a:p>
          <a:p>
            <a:r>
              <a:rPr lang="en-GB" sz="4800" dirty="0">
                <a:latin typeface="Arial" panose="020B0604020202020204" pitchFamily="34" charset="0"/>
                <a:cs typeface="Arial" panose="020B0604020202020204" pitchFamily="34" charset="0"/>
              </a:rPr>
              <a:t>Ke, F., Xie, K and  Xie, Y. (2016). ‘Game-based learning engagement: A theory- and data-driven exploration.’ British Journal of Educational Technology, 47(6), pp. 1183–1201. DOI: 10.1111/bjet.12314</a:t>
            </a:r>
          </a:p>
          <a:p>
            <a:r>
              <a:rPr lang="en-GB" sz="4800" dirty="0" err="1">
                <a:latin typeface="Arial" panose="020B0604020202020204" pitchFamily="34" charset="0"/>
                <a:cs typeface="Arial" panose="020B0604020202020204" pitchFamily="34" charset="0"/>
              </a:rPr>
              <a:t>Kimmons</a:t>
            </a:r>
            <a:r>
              <a:rPr lang="en-GB" sz="4800" dirty="0">
                <a:latin typeface="Arial" panose="020B0604020202020204" pitchFamily="34" charset="0"/>
                <a:cs typeface="Arial" panose="020B0604020202020204" pitchFamily="34" charset="0"/>
              </a:rPr>
              <a:t>, R and Hall, C. (2020). ‘School districts and social media policies: Promises and practices’. Computers &amp; Education, 157, 103973.</a:t>
            </a:r>
          </a:p>
          <a:p>
            <a:r>
              <a:rPr lang="en-GB" sz="4800" dirty="0">
                <a:latin typeface="Arial" panose="020B0604020202020204" pitchFamily="34" charset="0"/>
                <a:cs typeface="Arial" panose="020B0604020202020204" pitchFamily="34" charset="0"/>
              </a:rPr>
              <a:t>Krause, K. L., &amp; Coates, H. (2008). ‘Students’ engagement in first‐year university.’ Assessment &amp; Evaluation in Higher Education, 33(5), 493-505.</a:t>
            </a:r>
          </a:p>
          <a:p>
            <a:r>
              <a:rPr lang="en-GB" sz="4800" dirty="0">
                <a:latin typeface="Arial" panose="020B0604020202020204" pitchFamily="34" charset="0"/>
                <a:cs typeface="Arial" panose="020B0604020202020204" pitchFamily="34" charset="0"/>
              </a:rPr>
              <a:t>Kiran, G. D. (2023). ‘What student engagement data tell us about college readiness.’ Peer Review, 11(4), 6-9.</a:t>
            </a:r>
          </a:p>
          <a:p>
            <a:r>
              <a:rPr lang="en-GB" sz="4800" dirty="0">
                <a:latin typeface="Arial" panose="020B0604020202020204" pitchFamily="34" charset="0"/>
                <a:cs typeface="Arial" panose="020B0604020202020204" pitchFamily="34" charset="0"/>
              </a:rPr>
              <a:t>Mansouri, M and Piki, A. (2016). ‘Blogging and students’ engagement: An empirical investigation with university students.’ Journal of Educational Computing Research, 54(4), 494–518.</a:t>
            </a:r>
          </a:p>
          <a:p>
            <a:r>
              <a:rPr lang="en-GB" sz="4800" dirty="0" err="1">
                <a:latin typeface="Arial" panose="020B0604020202020204" pitchFamily="34" charset="0"/>
                <a:cs typeface="Arial" panose="020B0604020202020204" pitchFamily="34" charset="0"/>
              </a:rPr>
              <a:t>McCormik</a:t>
            </a:r>
            <a:r>
              <a:rPr lang="en-GB" sz="4800" dirty="0">
                <a:latin typeface="Arial" panose="020B0604020202020204" pitchFamily="34" charset="0"/>
                <a:cs typeface="Arial" panose="020B0604020202020204" pitchFamily="34" charset="0"/>
              </a:rPr>
              <a:t>, R and Scrimshaw, P. (2001). ‘Computer Supported Collaborative Learning: The Role of the Facilitator.’ Education and Information Technologies, 6(3), 177-188.</a:t>
            </a:r>
          </a:p>
          <a:p>
            <a:r>
              <a:rPr lang="en-GB" sz="4800" dirty="0">
                <a:latin typeface="Arial" panose="020B0604020202020204" pitchFamily="34" charset="0"/>
                <a:cs typeface="Arial" panose="020B0604020202020204" pitchFamily="34" charset="0"/>
              </a:rPr>
              <a:t>Means, B., Toyama, Y., Murphy, R., </a:t>
            </a:r>
            <a:r>
              <a:rPr lang="en-GB" sz="4800" dirty="0" err="1">
                <a:latin typeface="Arial" panose="020B0604020202020204" pitchFamily="34" charset="0"/>
                <a:cs typeface="Arial" panose="020B0604020202020204" pitchFamily="34" charset="0"/>
              </a:rPr>
              <a:t>Bakia</a:t>
            </a:r>
            <a:r>
              <a:rPr lang="en-GB" sz="4800" dirty="0">
                <a:latin typeface="Arial" panose="020B0604020202020204" pitchFamily="34" charset="0"/>
                <a:cs typeface="Arial" panose="020B0604020202020204" pitchFamily="34" charset="0"/>
              </a:rPr>
              <a:t>, M and Jones, K. (2013). Evaluation of Evidence-Based Practices in Online Learning: A Meta-Analysis and Review of Online Learning </a:t>
            </a:r>
            <a:r>
              <a:rPr lang="en-GB" sz="4800" dirty="0" err="1">
                <a:latin typeface="Arial" panose="020B0604020202020204" pitchFamily="34" charset="0"/>
                <a:cs typeface="Arial" panose="020B0604020202020204" pitchFamily="34" charset="0"/>
              </a:rPr>
              <a:t>Studies.USA</a:t>
            </a:r>
            <a:r>
              <a:rPr lang="en-GB" sz="4800" dirty="0">
                <a:latin typeface="Arial" panose="020B0604020202020204" pitchFamily="34" charset="0"/>
                <a:cs typeface="Arial" panose="020B0604020202020204" pitchFamily="34" charset="0"/>
              </a:rPr>
              <a:t>: U.S. Department of Education.</a:t>
            </a:r>
          </a:p>
          <a:p>
            <a:r>
              <a:rPr lang="en-GB" sz="4800" dirty="0">
                <a:latin typeface="Arial" panose="020B0604020202020204" pitchFamily="34" charset="0"/>
                <a:cs typeface="Arial" panose="020B0604020202020204" pitchFamily="34" charset="0"/>
              </a:rPr>
              <a:t>Parsons, J.; Taylor, L. ‘Improving student engagement.’ Current Issues in Education, 14. </a:t>
            </a:r>
          </a:p>
          <a:p>
            <a:r>
              <a:rPr lang="en-GB" sz="4800" dirty="0">
                <a:latin typeface="Arial" panose="020B0604020202020204" pitchFamily="34" charset="0"/>
                <a:cs typeface="Arial" panose="020B0604020202020204" pitchFamily="34" charset="0"/>
              </a:rPr>
              <a:t>Peterson, M and McClay, J. (2012). ‘Teaching with Interactive Whiteboards: Engaging Students with Interactive Technology.’ Journal of Educational Technology Systems, 41(1), 25-47.</a:t>
            </a:r>
          </a:p>
          <a:p>
            <a:r>
              <a:rPr lang="en-GB" sz="4800" dirty="0">
                <a:latin typeface="Arial" panose="020B0604020202020204" pitchFamily="34" charset="0"/>
                <a:cs typeface="Arial" panose="020B0604020202020204" pitchFamily="34" charset="0"/>
              </a:rPr>
              <a:t>Pritchard, R. J. (2018). ‘Understanding Education Policy: The ‘Four Education Orientations’ Framework’. Educational Research, 60(4), 393–411. DOI: https://doi.org/10.1080/00131881.2018.1506996</a:t>
            </a:r>
          </a:p>
          <a:p>
            <a:r>
              <a:rPr lang="en-GB" sz="4800" dirty="0">
                <a:latin typeface="Arial" panose="020B0604020202020204" pitchFamily="34" charset="0"/>
                <a:cs typeface="Arial" panose="020B0604020202020204" pitchFamily="34" charset="0"/>
              </a:rPr>
              <a:t>Rosen, L. D., Carrier, L. M and Cheever, N. A. (2015). ‘Multitasking across generations: Multitasking choices and difficulty ratings in three generations of Americans.’ Computers in Human Behaviour, 51, pp. 273-280.</a:t>
            </a:r>
          </a:p>
          <a:p>
            <a:r>
              <a:rPr lang="en-GB" sz="4800" dirty="0">
                <a:latin typeface="Arial" panose="020B0604020202020204" pitchFamily="34" charset="0"/>
                <a:cs typeface="Arial" panose="020B0604020202020204" pitchFamily="34" charset="0"/>
              </a:rPr>
              <a:t>Selwyn, N and </a:t>
            </a:r>
            <a:r>
              <a:rPr lang="en-GB" sz="4800" dirty="0" err="1">
                <a:latin typeface="Arial" panose="020B0604020202020204" pitchFamily="34" charset="0"/>
                <a:cs typeface="Arial" panose="020B0604020202020204" pitchFamily="34" charset="0"/>
              </a:rPr>
              <a:t>Bulfin</a:t>
            </a:r>
            <a:r>
              <a:rPr lang="en-GB" sz="4800" dirty="0">
                <a:latin typeface="Arial" panose="020B0604020202020204" pitchFamily="34" charset="0"/>
                <a:cs typeface="Arial" panose="020B0604020202020204" pitchFamily="34" charset="0"/>
              </a:rPr>
              <a:t>, S. (2018) ‘Exploring school‐based technology use from a critical perspective: A </a:t>
            </a:r>
            <a:r>
              <a:rPr lang="en-GB" sz="4800" dirty="0" err="1">
                <a:latin typeface="Arial" panose="020B0604020202020204" pitchFamily="34" charset="0"/>
                <a:cs typeface="Arial" panose="020B0604020202020204" pitchFamily="34" charset="0"/>
              </a:rPr>
              <a:t>sociomaterial</a:t>
            </a:r>
            <a:r>
              <a:rPr lang="en-GB" sz="4800" dirty="0">
                <a:latin typeface="Arial" panose="020B0604020202020204" pitchFamily="34" charset="0"/>
                <a:cs typeface="Arial" panose="020B0604020202020204" pitchFamily="34" charset="0"/>
              </a:rPr>
              <a:t> approach.’ Oxford Review of Education, 44(3), 303–318.</a:t>
            </a:r>
          </a:p>
          <a:p>
            <a:r>
              <a:rPr lang="en-GB" sz="4800" dirty="0">
                <a:latin typeface="Arial" panose="020B0604020202020204" pitchFamily="34" charset="0"/>
                <a:cs typeface="Arial" panose="020B0604020202020204" pitchFamily="34" charset="0"/>
              </a:rPr>
              <a:t>Selwyn, N. (2016). Education and technology: Key issues and debates. Bloomsbury Publishing.</a:t>
            </a:r>
          </a:p>
          <a:p>
            <a:r>
              <a:rPr lang="en-GB" sz="4800" dirty="0" err="1">
                <a:latin typeface="Arial" panose="020B0604020202020204" pitchFamily="34" charset="0"/>
                <a:cs typeface="Arial" panose="020B0604020202020204" pitchFamily="34" charset="0"/>
              </a:rPr>
              <a:t>Sitzmann</a:t>
            </a:r>
            <a:r>
              <a:rPr lang="en-GB" sz="4800" dirty="0">
                <a:latin typeface="Arial" panose="020B0604020202020204" pitchFamily="34" charset="0"/>
                <a:cs typeface="Arial" panose="020B0604020202020204" pitchFamily="34" charset="0"/>
              </a:rPr>
              <a:t>, T., </a:t>
            </a:r>
            <a:r>
              <a:rPr lang="en-GB" sz="4800" dirty="0" err="1">
                <a:latin typeface="Arial" panose="020B0604020202020204" pitchFamily="34" charset="0"/>
                <a:cs typeface="Arial" panose="020B0604020202020204" pitchFamily="34" charset="0"/>
              </a:rPr>
              <a:t>Kraiger</a:t>
            </a:r>
            <a:r>
              <a:rPr lang="en-GB" sz="4800" dirty="0">
                <a:latin typeface="Arial" panose="020B0604020202020204" pitchFamily="34" charset="0"/>
                <a:cs typeface="Arial" panose="020B0604020202020204" pitchFamily="34" charset="0"/>
              </a:rPr>
              <a:t>, K., Stewart, D and Wisher, R. (2006). ‚Using Technology to Increase Student Engagement in Postsecondary Education: A Meta-Analysis.’ Review of Educational Research.</a:t>
            </a:r>
          </a:p>
          <a:p>
            <a:endParaRPr lang="en-GB" dirty="0"/>
          </a:p>
        </p:txBody>
      </p:sp>
    </p:spTree>
    <p:extLst>
      <p:ext uri="{BB962C8B-B14F-4D97-AF65-F5344CB8AC3E}">
        <p14:creationId xmlns:p14="http://schemas.microsoft.com/office/powerpoint/2010/main" val="3434828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4623C5-0410-C9BC-06AE-51FAD045439B}"/>
              </a:ext>
            </a:extLst>
          </p:cNvPr>
          <p:cNvSpPr>
            <a:spLocks noGrp="1"/>
          </p:cNvSpPr>
          <p:nvPr>
            <p:ph idx="1"/>
          </p:nvPr>
        </p:nvSpPr>
        <p:spPr>
          <a:xfrm>
            <a:off x="462708" y="231354"/>
            <a:ext cx="10891092" cy="5945609"/>
          </a:xfrm>
        </p:spPr>
        <p:txBody>
          <a:bodyPr>
            <a:normAutofit fontScale="85000" lnSpcReduction="10000"/>
          </a:bodyPr>
          <a:lstStyle/>
          <a:p>
            <a:r>
              <a:rPr lang="en-GB" sz="1900" dirty="0">
                <a:latin typeface="Arial" panose="020B0604020202020204" pitchFamily="34" charset="0"/>
                <a:cs typeface="Arial" panose="020B0604020202020204" pitchFamily="34" charset="0"/>
              </a:rPr>
              <a:t>Somekh, B. (2007). ‘Factors Affecting Teachers' Pedagogical Adoption of ICT.’ In J. </a:t>
            </a:r>
            <a:r>
              <a:rPr lang="en-GB" sz="1900" dirty="0" err="1">
                <a:latin typeface="Arial" panose="020B0604020202020204" pitchFamily="34" charset="0"/>
                <a:cs typeface="Arial" panose="020B0604020202020204" pitchFamily="34" charset="0"/>
              </a:rPr>
              <a:t>Voogt</a:t>
            </a:r>
            <a:r>
              <a:rPr lang="en-GB" sz="1900" dirty="0">
                <a:latin typeface="Arial" panose="020B0604020202020204" pitchFamily="34" charset="0"/>
                <a:cs typeface="Arial" panose="020B0604020202020204" pitchFamily="34" charset="0"/>
              </a:rPr>
              <a:t> &amp; G. Knezek (Eds), International Handbook of Information Technology in Primary and Secondary Education (pp. 449-460). USA: Springer.</a:t>
            </a:r>
          </a:p>
          <a:p>
            <a:r>
              <a:rPr lang="en-GB" sz="1900" dirty="0">
                <a:latin typeface="Arial" panose="020B0604020202020204" pitchFamily="34" charset="0"/>
                <a:cs typeface="Arial" panose="020B0604020202020204" pitchFamily="34" charset="0"/>
              </a:rPr>
              <a:t>Tang, Y and Hew, K. F. (2021). ‘Factors influencing students’ engaging and disengaging </a:t>
            </a:r>
            <a:r>
              <a:rPr lang="en-GB" sz="1900" dirty="0" err="1">
                <a:latin typeface="Arial" panose="020B0604020202020204" pitchFamily="34" charset="0"/>
                <a:cs typeface="Arial" panose="020B0604020202020204" pitchFamily="34" charset="0"/>
              </a:rPr>
              <a:t>behaviors</a:t>
            </a:r>
            <a:r>
              <a:rPr lang="en-GB" sz="1900" dirty="0">
                <a:latin typeface="Arial" panose="020B0604020202020204" pitchFamily="34" charset="0"/>
                <a:cs typeface="Arial" panose="020B0604020202020204" pitchFamily="34" charset="0"/>
              </a:rPr>
              <a:t> in a flipped classroom environment’. Interactive Learning Environments, 1–17.</a:t>
            </a:r>
          </a:p>
          <a:p>
            <a:r>
              <a:rPr lang="en-GB" sz="1900" dirty="0">
                <a:latin typeface="Arial" panose="020B0604020202020204" pitchFamily="34" charset="0"/>
                <a:cs typeface="Arial" panose="020B0604020202020204" pitchFamily="34" charset="0"/>
              </a:rPr>
              <a:t>Taylor, J. (2011). ‘Developing the Web as an Educational Tool: Strategies for Higher Education.’ Information Services and Use, 20(2/3), 139-147.</a:t>
            </a:r>
          </a:p>
          <a:p>
            <a:r>
              <a:rPr lang="en-GB" sz="1900" dirty="0">
                <a:latin typeface="Arial" panose="020B0604020202020204" pitchFamily="34" charset="0"/>
                <a:cs typeface="Arial" panose="020B0604020202020204" pitchFamily="34" charset="0"/>
              </a:rPr>
              <a:t>The Scottish Government (2015) Literature Review on the Impact of Digital Technology on Learning and Teaching. Available at: https://dera.ioe.ac.uk/id/eprint/24843/1/00489224.pdf (Accessed: 15 March 2024)</a:t>
            </a:r>
          </a:p>
          <a:p>
            <a:r>
              <a:rPr lang="en-GB" sz="1900" dirty="0">
                <a:latin typeface="Arial" panose="020B0604020202020204" pitchFamily="34" charset="0"/>
                <a:cs typeface="Arial" panose="020B0604020202020204" pitchFamily="34" charset="0"/>
              </a:rPr>
              <a:t>Vaughn, L. M., Baker, R. C and </a:t>
            </a:r>
            <a:r>
              <a:rPr lang="en-GB" sz="1900" dirty="0" err="1">
                <a:latin typeface="Arial" panose="020B0604020202020204" pitchFamily="34" charset="0"/>
                <a:cs typeface="Arial" panose="020B0604020202020204" pitchFamily="34" charset="0"/>
              </a:rPr>
              <a:t>Burlew</a:t>
            </a:r>
            <a:r>
              <a:rPr lang="en-GB" sz="1900" dirty="0">
                <a:latin typeface="Arial" panose="020B0604020202020204" pitchFamily="34" charset="0"/>
                <a:cs typeface="Arial" panose="020B0604020202020204" pitchFamily="34" charset="0"/>
              </a:rPr>
              <a:t>, L. D. (2019). ‘The effect of technology-based interventions on student engagement in rural schools.’ The Journal of Rural Health, 35(4), 474-481.</a:t>
            </a:r>
          </a:p>
          <a:p>
            <a:r>
              <a:rPr lang="en-GB" sz="1900" dirty="0" err="1">
                <a:latin typeface="Arial" panose="020B0604020202020204" pitchFamily="34" charset="0"/>
                <a:cs typeface="Arial" panose="020B0604020202020204" pitchFamily="34" charset="0"/>
              </a:rPr>
              <a:t>Veletsianos</a:t>
            </a:r>
            <a:r>
              <a:rPr lang="en-GB" sz="1900" dirty="0">
                <a:latin typeface="Arial" panose="020B0604020202020204" pitchFamily="34" charset="0"/>
                <a:cs typeface="Arial" panose="020B0604020202020204" pitchFamily="34" charset="0"/>
              </a:rPr>
              <a:t>, G and Shepherdson, P. (2020). ‘A systematic analysis and synthesis of the empirical MOOC literature published in 2013–2015’. The Internet and Higher Education, 42, 100772.</a:t>
            </a:r>
          </a:p>
          <a:p>
            <a:r>
              <a:rPr lang="en-GB" sz="1900" dirty="0" err="1">
                <a:latin typeface="Arial" panose="020B0604020202020204" pitchFamily="34" charset="0"/>
                <a:cs typeface="Arial" panose="020B0604020202020204" pitchFamily="34" charset="0"/>
              </a:rPr>
              <a:t>Warschauer</a:t>
            </a:r>
            <a:r>
              <a:rPr lang="en-GB" sz="1900" dirty="0">
                <a:latin typeface="Arial" panose="020B0604020202020204" pitchFamily="34" charset="0"/>
                <a:cs typeface="Arial" panose="020B0604020202020204" pitchFamily="34" charset="0"/>
              </a:rPr>
              <a:t>, M. (2016). Learning in the cloud: How (and why) to transform schools with digital media. Teachers College Press.</a:t>
            </a:r>
          </a:p>
          <a:p>
            <a:r>
              <a:rPr lang="en-GB" sz="1900" dirty="0">
                <a:latin typeface="Arial" panose="020B0604020202020204" pitchFamily="34" charset="0"/>
                <a:cs typeface="Arial" panose="020B0604020202020204" pitchFamily="34" charset="0"/>
              </a:rPr>
              <a:t>Welsh Government (2019). Digital 2030: A strategic framework for post-16 digital learning in Wales. Available at: digital-2030-a-strategic-framework-for-post-16-digital-learning-in-wales.pdf (</a:t>
            </a:r>
            <a:r>
              <a:rPr lang="en-GB" sz="1900" dirty="0" err="1">
                <a:latin typeface="Arial" panose="020B0604020202020204" pitchFamily="34" charset="0"/>
                <a:cs typeface="Arial" panose="020B0604020202020204" pitchFamily="34" charset="0"/>
              </a:rPr>
              <a:t>gov.wales</a:t>
            </a:r>
            <a:r>
              <a:rPr lang="en-GB" sz="1900" dirty="0">
                <a:latin typeface="Arial" panose="020B0604020202020204" pitchFamily="34" charset="0"/>
                <a:cs typeface="Arial" panose="020B0604020202020204" pitchFamily="34" charset="0"/>
              </a:rPr>
              <a:t>) (Accessed: 5 March 2024)</a:t>
            </a:r>
          </a:p>
          <a:p>
            <a:r>
              <a:rPr lang="en-GB" sz="1900" dirty="0">
                <a:latin typeface="Arial" panose="020B0604020202020204" pitchFamily="34" charset="0"/>
                <a:cs typeface="Arial" panose="020B0604020202020204" pitchFamily="34" charset="0"/>
              </a:rPr>
              <a:t>Welsh Government. (2022). Digital Competence Framework. Available at: https://hwb.gov.wales/professional-development/digital-competence-framework (Accessed: 2 March 2024)</a:t>
            </a:r>
          </a:p>
          <a:p>
            <a:r>
              <a:rPr lang="en-GB" sz="1900" dirty="0" err="1">
                <a:latin typeface="Arial" panose="020B0604020202020204" pitchFamily="34" charset="0"/>
                <a:cs typeface="Arial" panose="020B0604020202020204" pitchFamily="34" charset="0"/>
              </a:rPr>
              <a:t>Wimpenny</a:t>
            </a:r>
            <a:r>
              <a:rPr lang="en-GB" sz="1900" dirty="0">
                <a:latin typeface="Arial" panose="020B0604020202020204" pitchFamily="34" charset="0"/>
                <a:cs typeface="Arial" panose="020B0604020202020204" pitchFamily="34" charset="0"/>
              </a:rPr>
              <a:t>, K </a:t>
            </a:r>
            <a:r>
              <a:rPr lang="en-GB" sz="1900" dirty="0" err="1">
                <a:latin typeface="Arial" panose="020B0604020202020204" pitchFamily="34" charset="0"/>
                <a:cs typeface="Arial" panose="020B0604020202020204" pitchFamily="34" charset="0"/>
              </a:rPr>
              <a:t>andSavin</a:t>
            </a:r>
            <a:r>
              <a:rPr lang="en-GB" sz="1900" dirty="0">
                <a:latin typeface="Arial" panose="020B0604020202020204" pitchFamily="34" charset="0"/>
                <a:cs typeface="Arial" panose="020B0604020202020204" pitchFamily="34" charset="0"/>
              </a:rPr>
              <a:t>-Baden, M. (2013). ‚Alienation, agency and authenticity: A synthesis of the literature on student engagement.’ Teaching in Higher Education, 18(3), 311–326.</a:t>
            </a:r>
          </a:p>
          <a:p>
            <a:r>
              <a:rPr lang="en-GB" sz="1900" dirty="0">
                <a:latin typeface="Arial" panose="020B0604020202020204" pitchFamily="34" charset="0"/>
                <a:cs typeface="Arial" panose="020B0604020202020204" pitchFamily="34" charset="0"/>
              </a:rPr>
              <a:t>Zimmermann, M. (2013). ‘Digital game-based learning and the 21st century skills development in higher education: A systematic review.’ Digital Education Review, 24, pp. 1–18.</a:t>
            </a:r>
          </a:p>
          <a:p>
            <a:endParaRPr lang="en-GB" dirty="0"/>
          </a:p>
        </p:txBody>
      </p:sp>
    </p:spTree>
    <p:extLst>
      <p:ext uri="{BB962C8B-B14F-4D97-AF65-F5344CB8AC3E}">
        <p14:creationId xmlns:p14="http://schemas.microsoft.com/office/powerpoint/2010/main" val="16046625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13" ma:contentTypeDescription="Create a new document." ma:contentTypeScope="" ma:versionID="9043005e101388ab07dd895089950d58">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b96d6f1549fb469f63065b6e87c0fedc"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3A1CD60-139E-44CC-A1A9-201CD6A8D252}">
  <ds:schemaRefs>
    <ds:schemaRef ds:uri="http://schemas.microsoft.com/sharepoint/v3/contenttype/forms"/>
  </ds:schemaRefs>
</ds:datastoreItem>
</file>

<file path=customXml/itemProps2.xml><?xml version="1.0" encoding="utf-8"?>
<ds:datastoreItem xmlns:ds="http://schemas.openxmlformats.org/officeDocument/2006/customXml" ds:itemID="{793A2837-C43B-47BF-8B29-94445E4406B4}">
  <ds:schemaRefs>
    <ds:schemaRef ds:uri="a0d56cd8-48d2-4815-8e01-6dcb6cd2ab35"/>
    <ds:schemaRef ds:uri="c05bfcf6-161a-4012-bab6-aa68b8b9ab0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7BF06CAE-069C-49C4-BE2E-FB1BC8C0B800}">
  <ds:schemaRefs>
    <ds:schemaRef ds:uri="a0d56cd8-48d2-4815-8e01-6dcb6cd2ab35"/>
    <ds:schemaRef ds:uri="c05bfcf6-161a-4012-bab6-aa68b8b9ab0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220</TotalTime>
  <Words>2609</Words>
  <Application>Microsoft Office PowerPoint</Application>
  <PresentationFormat>Widescreen</PresentationFormat>
  <Paragraphs>83</Paragraphs>
  <Slides>4</Slides>
  <Notes>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Amasis MT Pro Medium</vt:lpstr>
      <vt:lpstr>Aptos</vt:lpstr>
      <vt:lpstr>Arial</vt:lpstr>
      <vt:lpstr>Calibri</vt:lpstr>
      <vt:lpstr>Calibri Light</vt:lpstr>
      <vt:lpstr>Times New Roman</vt:lpstr>
      <vt:lpstr>Office Theme</vt:lpstr>
      <vt:lpstr>PowerPoint Presentation</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Afifa Zaman</dc:creator>
  <cp:lastModifiedBy>Ceri Marie Jones (1806930)</cp:lastModifiedBy>
  <cp:revision>339</cp:revision>
  <dcterms:created xsi:type="dcterms:W3CDTF">2021-02-23T16:51:30Z</dcterms:created>
  <dcterms:modified xsi:type="dcterms:W3CDTF">2024-03-28T19:33:01Z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