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0" r:id="rId1"/>
  </p:sldMasterIdLst>
  <p:sldIdLst>
    <p:sldId id="260" r:id="rId2"/>
    <p:sldId id="257" r:id="rId3"/>
    <p:sldId id="258" r:id="rId4"/>
    <p:sldId id="259" r:id="rId5"/>
    <p:sldId id="261" r:id="rId6"/>
    <p:sldId id="264" r:id="rId7"/>
    <p:sldId id="263" r:id="rId8"/>
    <p:sldId id="262"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rindusa Elena Nechita" initials="BEN" lastIdx="2" clrIdx="0">
    <p:extLst>
      <p:ext uri="{19B8F6BF-5375-455C-9EA6-DF929625EA0E}">
        <p15:presenceInfo xmlns:p15="http://schemas.microsoft.com/office/powerpoint/2012/main" userId="2cf5eb2f3711df9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2A084F-FBD5-4CC7-8708-291398CF6691}" v="65" dt="2020-10-30T11:28:02.3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45" autoAdjust="0"/>
  </p:normalViewPr>
  <p:slideViewPr>
    <p:cSldViewPr snapToGrid="0">
      <p:cViewPr varScale="1">
        <p:scale>
          <a:sx n="68" d="100"/>
          <a:sy n="68" d="100"/>
        </p:scale>
        <p:origin x="81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051004-AFF9-484C-B98D-6C94647A556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1E05A8A-8888-4295-8A6C-4F446562B163}">
      <dgm:prSet/>
      <dgm:spPr/>
      <dgm:t>
        <a:bodyPr/>
        <a:lstStyle/>
        <a:p>
          <a:pPr>
            <a:lnSpc>
              <a:spcPct val="100000"/>
            </a:lnSpc>
          </a:pPr>
          <a:r>
            <a:rPr lang="en-GB" dirty="0"/>
            <a:t>Is the </a:t>
          </a:r>
          <a:r>
            <a:rPr lang="en-GB" b="1" dirty="0"/>
            <a:t>sum of all internal and external energies</a:t>
          </a:r>
          <a:r>
            <a:rPr lang="en-GB" dirty="0"/>
            <a:t> that initiate and direct behaviour towards a goal.</a:t>
          </a:r>
          <a:endParaRPr lang="en-US" dirty="0"/>
        </a:p>
      </dgm:t>
    </dgm:pt>
    <dgm:pt modelId="{8F5F6886-3662-42D9-8780-46FD35F61C12}" type="parTrans" cxnId="{8AA6EC5F-2F5A-4D36-95A2-88E9D7FC2FEB}">
      <dgm:prSet/>
      <dgm:spPr/>
      <dgm:t>
        <a:bodyPr/>
        <a:lstStyle/>
        <a:p>
          <a:endParaRPr lang="en-US"/>
        </a:p>
      </dgm:t>
    </dgm:pt>
    <dgm:pt modelId="{FCFDA774-0B71-4A9C-910D-53F195774FF2}" type="sibTrans" cxnId="{8AA6EC5F-2F5A-4D36-95A2-88E9D7FC2FEB}">
      <dgm:prSet/>
      <dgm:spPr/>
      <dgm:t>
        <a:bodyPr/>
        <a:lstStyle/>
        <a:p>
          <a:endParaRPr lang="en-US"/>
        </a:p>
      </dgm:t>
    </dgm:pt>
    <dgm:pt modelId="{3D4AF67B-4E52-419C-9542-DD67F25D81EE}">
      <dgm:prSet/>
      <dgm:spPr/>
      <dgm:t>
        <a:bodyPr/>
        <a:lstStyle/>
        <a:p>
          <a:pPr>
            <a:lnSpc>
              <a:spcPct val="100000"/>
            </a:lnSpc>
          </a:pPr>
          <a:r>
            <a:rPr lang="en-GB" b="1"/>
            <a:t>The result is always action</a:t>
          </a:r>
          <a:r>
            <a:rPr lang="en-GB"/>
            <a:t> by making individuals respond to their internal needs through activities that achieve goals they believe to be rewarding.</a:t>
          </a:r>
          <a:endParaRPr lang="en-US"/>
        </a:p>
      </dgm:t>
    </dgm:pt>
    <dgm:pt modelId="{11EE73F5-A78C-43CC-9276-68C3ABEA367B}" type="parTrans" cxnId="{8B3AF9E0-3197-449D-957C-CCD999343DE8}">
      <dgm:prSet/>
      <dgm:spPr/>
      <dgm:t>
        <a:bodyPr/>
        <a:lstStyle/>
        <a:p>
          <a:endParaRPr lang="en-US"/>
        </a:p>
      </dgm:t>
    </dgm:pt>
    <dgm:pt modelId="{1E9E8E70-BC2F-4669-A06A-4E7A52860B28}" type="sibTrans" cxnId="{8B3AF9E0-3197-449D-957C-CCD999343DE8}">
      <dgm:prSet/>
      <dgm:spPr/>
      <dgm:t>
        <a:bodyPr/>
        <a:lstStyle/>
        <a:p>
          <a:endParaRPr lang="en-US"/>
        </a:p>
      </dgm:t>
    </dgm:pt>
    <dgm:pt modelId="{B070CE9E-85D5-4618-9201-2BBC348DFBA3}">
      <dgm:prSet/>
      <dgm:spPr/>
      <dgm:t>
        <a:bodyPr/>
        <a:lstStyle/>
        <a:p>
          <a:pPr>
            <a:lnSpc>
              <a:spcPct val="100000"/>
            </a:lnSpc>
          </a:pPr>
          <a:r>
            <a:rPr lang="en-GB" b="1"/>
            <a:t>Motivation is an important element in determining behaviour</a:t>
          </a:r>
          <a:r>
            <a:rPr lang="en-GB"/>
            <a:t>, but there are also biological, social, cultural, organisational and psychological nature influences to determine the performance of an employee.</a:t>
          </a:r>
          <a:endParaRPr lang="en-US"/>
        </a:p>
      </dgm:t>
    </dgm:pt>
    <dgm:pt modelId="{FF9C5123-7BEE-470D-BB4E-26E00512D3EA}" type="parTrans" cxnId="{85F3B721-B765-4E87-A209-D32273B9A30D}">
      <dgm:prSet/>
      <dgm:spPr/>
      <dgm:t>
        <a:bodyPr/>
        <a:lstStyle/>
        <a:p>
          <a:endParaRPr lang="en-US"/>
        </a:p>
      </dgm:t>
    </dgm:pt>
    <dgm:pt modelId="{E162D9BE-9CF2-44D2-A51B-30EBB744F4F9}" type="sibTrans" cxnId="{85F3B721-B765-4E87-A209-D32273B9A30D}">
      <dgm:prSet/>
      <dgm:spPr/>
      <dgm:t>
        <a:bodyPr/>
        <a:lstStyle/>
        <a:p>
          <a:endParaRPr lang="en-US"/>
        </a:p>
      </dgm:t>
    </dgm:pt>
    <dgm:pt modelId="{5465ED01-7E7D-407D-8F39-E8FD83C95583}" type="pres">
      <dgm:prSet presAssocID="{2B051004-AFF9-484C-B98D-6C94647A556D}" presName="root" presStyleCnt="0">
        <dgm:presLayoutVars>
          <dgm:dir/>
          <dgm:resizeHandles val="exact"/>
        </dgm:presLayoutVars>
      </dgm:prSet>
      <dgm:spPr/>
    </dgm:pt>
    <dgm:pt modelId="{A779EB3C-3481-46E9-B945-6D3CBF8EF838}" type="pres">
      <dgm:prSet presAssocID="{91E05A8A-8888-4295-8A6C-4F446562B163}" presName="compNode" presStyleCnt="0"/>
      <dgm:spPr/>
    </dgm:pt>
    <dgm:pt modelId="{5C05FDC7-6ADB-4469-8340-5A70CC4522FC}" type="pres">
      <dgm:prSet presAssocID="{91E05A8A-8888-4295-8A6C-4F446562B163}" presName="bgRect" presStyleLbl="bgShp" presStyleIdx="0" presStyleCnt="3"/>
      <dgm:spPr/>
    </dgm:pt>
    <dgm:pt modelId="{A2FC7016-D131-4E8B-B5EF-DCBBEA798AC9}" type="pres">
      <dgm:prSet presAssocID="{91E05A8A-8888-4295-8A6C-4F446562B16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C0A82055-2F3E-49C1-A60E-22B173B68683}" type="pres">
      <dgm:prSet presAssocID="{91E05A8A-8888-4295-8A6C-4F446562B163}" presName="spaceRect" presStyleCnt="0"/>
      <dgm:spPr/>
    </dgm:pt>
    <dgm:pt modelId="{B1195637-061F-4A80-AB01-69C2D1EDD151}" type="pres">
      <dgm:prSet presAssocID="{91E05A8A-8888-4295-8A6C-4F446562B163}" presName="parTx" presStyleLbl="revTx" presStyleIdx="0" presStyleCnt="3">
        <dgm:presLayoutVars>
          <dgm:chMax val="0"/>
          <dgm:chPref val="0"/>
        </dgm:presLayoutVars>
      </dgm:prSet>
      <dgm:spPr/>
    </dgm:pt>
    <dgm:pt modelId="{E3947768-756B-46BB-8695-95B24FDB56C8}" type="pres">
      <dgm:prSet presAssocID="{FCFDA774-0B71-4A9C-910D-53F195774FF2}" presName="sibTrans" presStyleCnt="0"/>
      <dgm:spPr/>
    </dgm:pt>
    <dgm:pt modelId="{09ADD137-02F8-4CCF-998B-25124A9F667D}" type="pres">
      <dgm:prSet presAssocID="{3D4AF67B-4E52-419C-9542-DD67F25D81EE}" presName="compNode" presStyleCnt="0"/>
      <dgm:spPr/>
    </dgm:pt>
    <dgm:pt modelId="{0D778830-A228-4A99-A023-C418E55876E6}" type="pres">
      <dgm:prSet presAssocID="{3D4AF67B-4E52-419C-9542-DD67F25D81EE}" presName="bgRect" presStyleLbl="bgShp" presStyleIdx="1" presStyleCnt="3"/>
      <dgm:spPr/>
    </dgm:pt>
    <dgm:pt modelId="{D7592A84-690C-4F42-AF73-ED4CFA484EFF}" type="pres">
      <dgm:prSet presAssocID="{3D4AF67B-4E52-419C-9542-DD67F25D81E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llseye"/>
        </a:ext>
      </dgm:extLst>
    </dgm:pt>
    <dgm:pt modelId="{A7F034B2-8466-49AE-BF6E-22A972061E9B}" type="pres">
      <dgm:prSet presAssocID="{3D4AF67B-4E52-419C-9542-DD67F25D81EE}" presName="spaceRect" presStyleCnt="0"/>
      <dgm:spPr/>
    </dgm:pt>
    <dgm:pt modelId="{4E71AFEB-5426-4DB1-893B-6382E9652C45}" type="pres">
      <dgm:prSet presAssocID="{3D4AF67B-4E52-419C-9542-DD67F25D81EE}" presName="parTx" presStyleLbl="revTx" presStyleIdx="1" presStyleCnt="3">
        <dgm:presLayoutVars>
          <dgm:chMax val="0"/>
          <dgm:chPref val="0"/>
        </dgm:presLayoutVars>
      </dgm:prSet>
      <dgm:spPr/>
    </dgm:pt>
    <dgm:pt modelId="{D1397BC2-CEC9-4FF9-838E-FE207DDDFD98}" type="pres">
      <dgm:prSet presAssocID="{1E9E8E70-BC2F-4669-A06A-4E7A52860B28}" presName="sibTrans" presStyleCnt="0"/>
      <dgm:spPr/>
    </dgm:pt>
    <dgm:pt modelId="{744D61B7-16EC-4FB4-B8F4-C4C00F3C0F00}" type="pres">
      <dgm:prSet presAssocID="{B070CE9E-85D5-4618-9201-2BBC348DFBA3}" presName="compNode" presStyleCnt="0"/>
      <dgm:spPr/>
    </dgm:pt>
    <dgm:pt modelId="{3727ADF8-9EF0-43D3-8857-3B29EE1D4978}" type="pres">
      <dgm:prSet presAssocID="{B070CE9E-85D5-4618-9201-2BBC348DFBA3}" presName="bgRect" presStyleLbl="bgShp" presStyleIdx="2" presStyleCnt="3"/>
      <dgm:spPr/>
    </dgm:pt>
    <dgm:pt modelId="{20A5E0AF-94E5-4E13-BB6C-3916EB6E07C6}" type="pres">
      <dgm:prSet presAssocID="{B070CE9E-85D5-4618-9201-2BBC348DFBA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1915E523-39BC-44D3-9ADC-C8DD62FBC957}" type="pres">
      <dgm:prSet presAssocID="{B070CE9E-85D5-4618-9201-2BBC348DFBA3}" presName="spaceRect" presStyleCnt="0"/>
      <dgm:spPr/>
    </dgm:pt>
    <dgm:pt modelId="{A602123D-8AAB-4E42-8278-6B91B1FE4BC1}" type="pres">
      <dgm:prSet presAssocID="{B070CE9E-85D5-4618-9201-2BBC348DFBA3}" presName="parTx" presStyleLbl="revTx" presStyleIdx="2" presStyleCnt="3">
        <dgm:presLayoutVars>
          <dgm:chMax val="0"/>
          <dgm:chPref val="0"/>
        </dgm:presLayoutVars>
      </dgm:prSet>
      <dgm:spPr/>
    </dgm:pt>
  </dgm:ptLst>
  <dgm:cxnLst>
    <dgm:cxn modelId="{A7E0701C-8AFB-4F38-94A5-2FA0861415D6}" type="presOf" srcId="{2B051004-AFF9-484C-B98D-6C94647A556D}" destId="{5465ED01-7E7D-407D-8F39-E8FD83C95583}" srcOrd="0" destOrd="0" presId="urn:microsoft.com/office/officeart/2018/2/layout/IconVerticalSolidList"/>
    <dgm:cxn modelId="{85F3B721-B765-4E87-A209-D32273B9A30D}" srcId="{2B051004-AFF9-484C-B98D-6C94647A556D}" destId="{B070CE9E-85D5-4618-9201-2BBC348DFBA3}" srcOrd="2" destOrd="0" parTransId="{FF9C5123-7BEE-470D-BB4E-26E00512D3EA}" sibTransId="{E162D9BE-9CF2-44D2-A51B-30EBB744F4F9}"/>
    <dgm:cxn modelId="{8AA6EC5F-2F5A-4D36-95A2-88E9D7FC2FEB}" srcId="{2B051004-AFF9-484C-B98D-6C94647A556D}" destId="{91E05A8A-8888-4295-8A6C-4F446562B163}" srcOrd="0" destOrd="0" parTransId="{8F5F6886-3662-42D9-8780-46FD35F61C12}" sibTransId="{FCFDA774-0B71-4A9C-910D-53F195774FF2}"/>
    <dgm:cxn modelId="{6440CD99-1DF8-4EA5-AA9E-80901402F41F}" type="presOf" srcId="{91E05A8A-8888-4295-8A6C-4F446562B163}" destId="{B1195637-061F-4A80-AB01-69C2D1EDD151}" srcOrd="0" destOrd="0" presId="urn:microsoft.com/office/officeart/2018/2/layout/IconVerticalSolidList"/>
    <dgm:cxn modelId="{FF99CEAD-C054-4246-A4EE-AA035366564C}" type="presOf" srcId="{B070CE9E-85D5-4618-9201-2BBC348DFBA3}" destId="{A602123D-8AAB-4E42-8278-6B91B1FE4BC1}" srcOrd="0" destOrd="0" presId="urn:microsoft.com/office/officeart/2018/2/layout/IconVerticalSolidList"/>
    <dgm:cxn modelId="{113AF9D5-B70A-440E-AFDB-DE93E49DAD3D}" type="presOf" srcId="{3D4AF67B-4E52-419C-9542-DD67F25D81EE}" destId="{4E71AFEB-5426-4DB1-893B-6382E9652C45}" srcOrd="0" destOrd="0" presId="urn:microsoft.com/office/officeart/2018/2/layout/IconVerticalSolidList"/>
    <dgm:cxn modelId="{8B3AF9E0-3197-449D-957C-CCD999343DE8}" srcId="{2B051004-AFF9-484C-B98D-6C94647A556D}" destId="{3D4AF67B-4E52-419C-9542-DD67F25D81EE}" srcOrd="1" destOrd="0" parTransId="{11EE73F5-A78C-43CC-9276-68C3ABEA367B}" sibTransId="{1E9E8E70-BC2F-4669-A06A-4E7A52860B28}"/>
    <dgm:cxn modelId="{C4B6B05C-8999-4D48-882D-A2563D2AA0E5}" type="presParOf" srcId="{5465ED01-7E7D-407D-8F39-E8FD83C95583}" destId="{A779EB3C-3481-46E9-B945-6D3CBF8EF838}" srcOrd="0" destOrd="0" presId="urn:microsoft.com/office/officeart/2018/2/layout/IconVerticalSolidList"/>
    <dgm:cxn modelId="{763746DF-2BBC-48FF-9078-62F7B0CDD20E}" type="presParOf" srcId="{A779EB3C-3481-46E9-B945-6D3CBF8EF838}" destId="{5C05FDC7-6ADB-4469-8340-5A70CC4522FC}" srcOrd="0" destOrd="0" presId="urn:microsoft.com/office/officeart/2018/2/layout/IconVerticalSolidList"/>
    <dgm:cxn modelId="{C1925388-D126-4327-AC9A-73227481541B}" type="presParOf" srcId="{A779EB3C-3481-46E9-B945-6D3CBF8EF838}" destId="{A2FC7016-D131-4E8B-B5EF-DCBBEA798AC9}" srcOrd="1" destOrd="0" presId="urn:microsoft.com/office/officeart/2018/2/layout/IconVerticalSolidList"/>
    <dgm:cxn modelId="{F4554EF1-84C0-4A1B-95F6-762A49199AD7}" type="presParOf" srcId="{A779EB3C-3481-46E9-B945-6D3CBF8EF838}" destId="{C0A82055-2F3E-49C1-A60E-22B173B68683}" srcOrd="2" destOrd="0" presId="urn:microsoft.com/office/officeart/2018/2/layout/IconVerticalSolidList"/>
    <dgm:cxn modelId="{DA109C58-C83A-4E77-9BD8-AC32BABC3D90}" type="presParOf" srcId="{A779EB3C-3481-46E9-B945-6D3CBF8EF838}" destId="{B1195637-061F-4A80-AB01-69C2D1EDD151}" srcOrd="3" destOrd="0" presId="urn:microsoft.com/office/officeart/2018/2/layout/IconVerticalSolidList"/>
    <dgm:cxn modelId="{26CBE1E1-D570-42E5-BD57-D0B4C53CED23}" type="presParOf" srcId="{5465ED01-7E7D-407D-8F39-E8FD83C95583}" destId="{E3947768-756B-46BB-8695-95B24FDB56C8}" srcOrd="1" destOrd="0" presId="urn:microsoft.com/office/officeart/2018/2/layout/IconVerticalSolidList"/>
    <dgm:cxn modelId="{2EAA3642-BA0C-4ED8-8198-D98E04F06FC6}" type="presParOf" srcId="{5465ED01-7E7D-407D-8F39-E8FD83C95583}" destId="{09ADD137-02F8-4CCF-998B-25124A9F667D}" srcOrd="2" destOrd="0" presId="urn:microsoft.com/office/officeart/2018/2/layout/IconVerticalSolidList"/>
    <dgm:cxn modelId="{BA5401E3-EB79-41BE-9002-4EAA58E6540A}" type="presParOf" srcId="{09ADD137-02F8-4CCF-998B-25124A9F667D}" destId="{0D778830-A228-4A99-A023-C418E55876E6}" srcOrd="0" destOrd="0" presId="urn:microsoft.com/office/officeart/2018/2/layout/IconVerticalSolidList"/>
    <dgm:cxn modelId="{433E0501-B67E-4939-9128-0F6F2A491748}" type="presParOf" srcId="{09ADD137-02F8-4CCF-998B-25124A9F667D}" destId="{D7592A84-690C-4F42-AF73-ED4CFA484EFF}" srcOrd="1" destOrd="0" presId="urn:microsoft.com/office/officeart/2018/2/layout/IconVerticalSolidList"/>
    <dgm:cxn modelId="{653DA0B8-38DB-4AB2-BCE1-BE321F5D6B5D}" type="presParOf" srcId="{09ADD137-02F8-4CCF-998B-25124A9F667D}" destId="{A7F034B2-8466-49AE-BF6E-22A972061E9B}" srcOrd="2" destOrd="0" presId="urn:microsoft.com/office/officeart/2018/2/layout/IconVerticalSolidList"/>
    <dgm:cxn modelId="{4BC18F4D-5764-4A22-A7E8-81FBC7559BDE}" type="presParOf" srcId="{09ADD137-02F8-4CCF-998B-25124A9F667D}" destId="{4E71AFEB-5426-4DB1-893B-6382E9652C45}" srcOrd="3" destOrd="0" presId="urn:microsoft.com/office/officeart/2018/2/layout/IconVerticalSolidList"/>
    <dgm:cxn modelId="{C2A9728D-8754-45EC-B62C-10D00EAC922E}" type="presParOf" srcId="{5465ED01-7E7D-407D-8F39-E8FD83C95583}" destId="{D1397BC2-CEC9-4FF9-838E-FE207DDDFD98}" srcOrd="3" destOrd="0" presId="urn:microsoft.com/office/officeart/2018/2/layout/IconVerticalSolidList"/>
    <dgm:cxn modelId="{DEE93A55-E08C-48BD-922B-720FA37E9923}" type="presParOf" srcId="{5465ED01-7E7D-407D-8F39-E8FD83C95583}" destId="{744D61B7-16EC-4FB4-B8F4-C4C00F3C0F00}" srcOrd="4" destOrd="0" presId="urn:microsoft.com/office/officeart/2018/2/layout/IconVerticalSolidList"/>
    <dgm:cxn modelId="{CF283BB4-57B8-488D-A996-836931873C8F}" type="presParOf" srcId="{744D61B7-16EC-4FB4-B8F4-C4C00F3C0F00}" destId="{3727ADF8-9EF0-43D3-8857-3B29EE1D4978}" srcOrd="0" destOrd="0" presId="urn:microsoft.com/office/officeart/2018/2/layout/IconVerticalSolidList"/>
    <dgm:cxn modelId="{F0DEA0B3-D997-4691-8CF0-2F9444E2F216}" type="presParOf" srcId="{744D61B7-16EC-4FB4-B8F4-C4C00F3C0F00}" destId="{20A5E0AF-94E5-4E13-BB6C-3916EB6E07C6}" srcOrd="1" destOrd="0" presId="urn:microsoft.com/office/officeart/2018/2/layout/IconVerticalSolidList"/>
    <dgm:cxn modelId="{6DD0E634-FFF4-4969-9605-24634A8A2648}" type="presParOf" srcId="{744D61B7-16EC-4FB4-B8F4-C4C00F3C0F00}" destId="{1915E523-39BC-44D3-9ADC-C8DD62FBC957}" srcOrd="2" destOrd="0" presId="urn:microsoft.com/office/officeart/2018/2/layout/IconVerticalSolidList"/>
    <dgm:cxn modelId="{CC433085-4530-4D2E-8879-B001F28F3DAB}" type="presParOf" srcId="{744D61B7-16EC-4FB4-B8F4-C4C00F3C0F00}" destId="{A602123D-8AAB-4E42-8278-6B91B1FE4BC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05FDC7-6ADB-4469-8340-5A70CC4522FC}">
      <dsp:nvSpPr>
        <dsp:cNvPr id="0" name=""/>
        <dsp:cNvSpPr/>
      </dsp:nvSpPr>
      <dsp:spPr>
        <a:xfrm>
          <a:off x="0" y="640"/>
          <a:ext cx="5914209" cy="149925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FC7016-D131-4E8B-B5EF-DCBBEA798AC9}">
      <dsp:nvSpPr>
        <dsp:cNvPr id="0" name=""/>
        <dsp:cNvSpPr/>
      </dsp:nvSpPr>
      <dsp:spPr>
        <a:xfrm>
          <a:off x="453523" y="337971"/>
          <a:ext cx="824587" cy="8245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1195637-061F-4A80-AB01-69C2D1EDD151}">
      <dsp:nvSpPr>
        <dsp:cNvPr id="0" name=""/>
        <dsp:cNvSpPr/>
      </dsp:nvSpPr>
      <dsp:spPr>
        <a:xfrm>
          <a:off x="1731633" y="640"/>
          <a:ext cx="4182575" cy="1499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671" tIns="158671" rIns="158671" bIns="158671" numCol="1" spcCol="1270" anchor="ctr" anchorCtr="0">
          <a:noAutofit/>
        </a:bodyPr>
        <a:lstStyle/>
        <a:p>
          <a:pPr marL="0" lvl="0" indent="0" algn="l" defTabSz="711200">
            <a:lnSpc>
              <a:spcPct val="100000"/>
            </a:lnSpc>
            <a:spcBef>
              <a:spcPct val="0"/>
            </a:spcBef>
            <a:spcAft>
              <a:spcPct val="35000"/>
            </a:spcAft>
            <a:buNone/>
          </a:pPr>
          <a:r>
            <a:rPr lang="en-GB" sz="1600" kern="1200" dirty="0"/>
            <a:t>Is the </a:t>
          </a:r>
          <a:r>
            <a:rPr lang="en-GB" sz="1600" b="1" kern="1200" dirty="0"/>
            <a:t>sum of all internal and external energies</a:t>
          </a:r>
          <a:r>
            <a:rPr lang="en-GB" sz="1600" kern="1200" dirty="0"/>
            <a:t> that initiate and direct behaviour towards a goal.</a:t>
          </a:r>
          <a:endParaRPr lang="en-US" sz="1600" kern="1200" dirty="0"/>
        </a:p>
      </dsp:txBody>
      <dsp:txXfrm>
        <a:off x="1731633" y="640"/>
        <a:ext cx="4182575" cy="1499250"/>
      </dsp:txXfrm>
    </dsp:sp>
    <dsp:sp modelId="{0D778830-A228-4A99-A023-C418E55876E6}">
      <dsp:nvSpPr>
        <dsp:cNvPr id="0" name=""/>
        <dsp:cNvSpPr/>
      </dsp:nvSpPr>
      <dsp:spPr>
        <a:xfrm>
          <a:off x="0" y="1874703"/>
          <a:ext cx="5914209" cy="149925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592A84-690C-4F42-AF73-ED4CFA484EFF}">
      <dsp:nvSpPr>
        <dsp:cNvPr id="0" name=""/>
        <dsp:cNvSpPr/>
      </dsp:nvSpPr>
      <dsp:spPr>
        <a:xfrm>
          <a:off x="453523" y="2212034"/>
          <a:ext cx="824587" cy="8245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E71AFEB-5426-4DB1-893B-6382E9652C45}">
      <dsp:nvSpPr>
        <dsp:cNvPr id="0" name=""/>
        <dsp:cNvSpPr/>
      </dsp:nvSpPr>
      <dsp:spPr>
        <a:xfrm>
          <a:off x="1731633" y="1874703"/>
          <a:ext cx="4182575" cy="1499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671" tIns="158671" rIns="158671" bIns="158671" numCol="1" spcCol="1270" anchor="ctr" anchorCtr="0">
          <a:noAutofit/>
        </a:bodyPr>
        <a:lstStyle/>
        <a:p>
          <a:pPr marL="0" lvl="0" indent="0" algn="l" defTabSz="711200">
            <a:lnSpc>
              <a:spcPct val="100000"/>
            </a:lnSpc>
            <a:spcBef>
              <a:spcPct val="0"/>
            </a:spcBef>
            <a:spcAft>
              <a:spcPct val="35000"/>
            </a:spcAft>
            <a:buNone/>
          </a:pPr>
          <a:r>
            <a:rPr lang="en-GB" sz="1600" b="1" kern="1200"/>
            <a:t>The result is always action</a:t>
          </a:r>
          <a:r>
            <a:rPr lang="en-GB" sz="1600" kern="1200"/>
            <a:t> by making individuals respond to their internal needs through activities that achieve goals they believe to be rewarding.</a:t>
          </a:r>
          <a:endParaRPr lang="en-US" sz="1600" kern="1200"/>
        </a:p>
      </dsp:txBody>
      <dsp:txXfrm>
        <a:off x="1731633" y="1874703"/>
        <a:ext cx="4182575" cy="1499250"/>
      </dsp:txXfrm>
    </dsp:sp>
    <dsp:sp modelId="{3727ADF8-9EF0-43D3-8857-3B29EE1D4978}">
      <dsp:nvSpPr>
        <dsp:cNvPr id="0" name=""/>
        <dsp:cNvSpPr/>
      </dsp:nvSpPr>
      <dsp:spPr>
        <a:xfrm>
          <a:off x="0" y="3748766"/>
          <a:ext cx="5914209" cy="149925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A5E0AF-94E5-4E13-BB6C-3916EB6E07C6}">
      <dsp:nvSpPr>
        <dsp:cNvPr id="0" name=""/>
        <dsp:cNvSpPr/>
      </dsp:nvSpPr>
      <dsp:spPr>
        <a:xfrm>
          <a:off x="453523" y="4086097"/>
          <a:ext cx="824587" cy="8245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602123D-8AAB-4E42-8278-6B91B1FE4BC1}">
      <dsp:nvSpPr>
        <dsp:cNvPr id="0" name=""/>
        <dsp:cNvSpPr/>
      </dsp:nvSpPr>
      <dsp:spPr>
        <a:xfrm>
          <a:off x="1731633" y="3748766"/>
          <a:ext cx="4182575" cy="1499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671" tIns="158671" rIns="158671" bIns="158671" numCol="1" spcCol="1270" anchor="ctr" anchorCtr="0">
          <a:noAutofit/>
        </a:bodyPr>
        <a:lstStyle/>
        <a:p>
          <a:pPr marL="0" lvl="0" indent="0" algn="l" defTabSz="711200">
            <a:lnSpc>
              <a:spcPct val="100000"/>
            </a:lnSpc>
            <a:spcBef>
              <a:spcPct val="0"/>
            </a:spcBef>
            <a:spcAft>
              <a:spcPct val="35000"/>
            </a:spcAft>
            <a:buNone/>
          </a:pPr>
          <a:r>
            <a:rPr lang="en-GB" sz="1600" b="1" kern="1200"/>
            <a:t>Motivation is an important element in determining behaviour</a:t>
          </a:r>
          <a:r>
            <a:rPr lang="en-GB" sz="1600" kern="1200"/>
            <a:t>, but there are also biological, social, cultural, organisational and psychological nature influences to determine the performance of an employee.</a:t>
          </a:r>
          <a:endParaRPr lang="en-US" sz="1600" kern="1200"/>
        </a:p>
      </dsp:txBody>
      <dsp:txXfrm>
        <a:off x="1731633" y="3748766"/>
        <a:ext cx="4182575" cy="149925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smtClean="0"/>
              <a:pPr/>
              <a:t>11/1/2020</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6538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11/1/2020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697864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94673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11/1/2020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93308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77394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2556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44026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060466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4925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40995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24886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273750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241859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210738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123326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256208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52394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11/1/2020</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70467419"/>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toolshero.com/" TargetMode="Externa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9.xml"/><Relationship Id="rId5" Type="http://schemas.openxmlformats.org/officeDocument/2006/relationships/image" Target="../media/image17.jp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hyperlink" Target="https://www.researchgate.net/publication/222827010_Toward_a_Theory_of_Spiritual_Leadership" TargetMode="External"/><Relationship Id="rId3" Type="http://schemas.openxmlformats.org/officeDocument/2006/relationships/image" Target="../media/image5.png"/><Relationship Id="rId7" Type="http://schemas.openxmlformats.org/officeDocument/2006/relationships/hyperlink" Target="https://api.time.com/wp-content/uploads/2015/06/nike-logo.jpg" TargetMode="External"/><Relationship Id="rId12" Type="http://schemas.openxmlformats.org/officeDocument/2006/relationships/hyperlink" Target="https://bizfluent.com/facts-6887850-nike-s-flat-organizational-structure.html" TargetMode="External"/><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hyperlink" Target="http://motivatingemployees101.weebly.com/uploads/1/4/7/4/14746808/1168405.jpg?602" TargetMode="External"/><Relationship Id="rId11" Type="http://schemas.openxmlformats.org/officeDocument/2006/relationships/hyperlink" Target="https://www.advergize.com/business/nikes-organizational-structure-the-pros-cons/" TargetMode="External"/><Relationship Id="rId5" Type="http://schemas.openxmlformats.org/officeDocument/2006/relationships/hyperlink" Target="https://portal.gorefabrics.com/cof/en_xx/assets/img/teaser-gtx-products-logo-size.jpg" TargetMode="External"/><Relationship Id="rId10" Type="http://schemas.openxmlformats.org/officeDocument/2006/relationships/hyperlink" Target="https://managementstudyguide.com/maslows-hyerarchy-needs-theory.htm" TargetMode="External"/><Relationship Id="rId4" Type="http://schemas.openxmlformats.org/officeDocument/2006/relationships/image" Target="../media/image6.png"/><Relationship Id="rId9" Type="http://schemas.openxmlformats.org/officeDocument/2006/relationships/hyperlink" Target="https://www.toolshero.com/toolsheroes/douglas-mcgrego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D50E2-A2BD-455D-8665-F55EC3C1F3FB}"/>
              </a:ext>
            </a:extLst>
          </p:cNvPr>
          <p:cNvSpPr>
            <a:spLocks noGrp="1"/>
          </p:cNvSpPr>
          <p:nvPr>
            <p:ph type="ctrTitle"/>
          </p:nvPr>
        </p:nvSpPr>
        <p:spPr>
          <a:xfrm>
            <a:off x="2846731" y="1787612"/>
            <a:ext cx="6658335" cy="2917554"/>
          </a:xfrm>
        </p:spPr>
        <p:txBody>
          <a:bodyPr/>
          <a:lstStyle/>
          <a:p>
            <a:r>
              <a:rPr lang="en-GB" sz="4400" dirty="0"/>
              <a:t>Brindusa Elena Nechita</a:t>
            </a:r>
            <a:br>
              <a:rPr lang="en-GB" sz="4400" dirty="0"/>
            </a:br>
            <a:r>
              <a:rPr lang="en-GB" sz="4400" dirty="0"/>
              <a:t>1905284</a:t>
            </a:r>
            <a:br>
              <a:rPr lang="en-GB" dirty="0"/>
            </a:br>
            <a:r>
              <a:rPr lang="en-GB" sz="1600" b="1" dirty="0"/>
              <a:t>Developing Working Relationships</a:t>
            </a:r>
            <a:br>
              <a:rPr lang="en-GB" sz="1600" b="1" dirty="0"/>
            </a:br>
            <a:r>
              <a:rPr lang="en-GB" sz="1600" b="1" dirty="0"/>
              <a:t>University of Wales Trinity Saint David</a:t>
            </a:r>
            <a:br>
              <a:rPr lang="en-GB" sz="1600" b="1" dirty="0"/>
            </a:br>
            <a:r>
              <a:rPr lang="en-GB" sz="4400" b="1" dirty="0"/>
              <a:t>Motivation</a:t>
            </a:r>
            <a:endParaRPr lang="en-GB" sz="1600" b="1" dirty="0"/>
          </a:p>
        </p:txBody>
      </p:sp>
    </p:spTree>
    <p:extLst>
      <p:ext uri="{BB962C8B-B14F-4D97-AF65-F5344CB8AC3E}">
        <p14:creationId xmlns:p14="http://schemas.microsoft.com/office/powerpoint/2010/main" val="5951186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7CA9E50-B76A-428A-92C9-9BAC41446D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85E3F79-81BB-4454-A267-DDCA428246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1F375A4-17F0-4BA7-B751-68BFAAEC4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9E0A8512-C78E-4C2D-AD4B-B9DF1C503B9B}"/>
              </a:ext>
            </a:extLst>
          </p:cNvPr>
          <p:cNvSpPr>
            <a:spLocks noGrp="1"/>
          </p:cNvSpPr>
          <p:nvPr>
            <p:ph type="title"/>
          </p:nvPr>
        </p:nvSpPr>
        <p:spPr>
          <a:xfrm>
            <a:off x="1055599" y="1055077"/>
            <a:ext cx="2532909" cy="4794578"/>
          </a:xfrm>
        </p:spPr>
        <p:txBody>
          <a:bodyPr>
            <a:normAutofit/>
          </a:bodyPr>
          <a:lstStyle/>
          <a:p>
            <a:pPr>
              <a:lnSpc>
                <a:spcPct val="90000"/>
              </a:lnSpc>
            </a:pPr>
            <a:r>
              <a:rPr lang="en-GB" sz="3400" b="1">
                <a:solidFill>
                  <a:srgbClr val="262626"/>
                </a:solidFill>
              </a:rPr>
              <a:t>Motivation</a:t>
            </a:r>
            <a:r>
              <a:rPr lang="en-GB" sz="3400">
                <a:solidFill>
                  <a:srgbClr val="262626"/>
                </a:solidFill>
              </a:rPr>
              <a:t> – latin word ‘movere’ which means displacement</a:t>
            </a:r>
          </a:p>
        </p:txBody>
      </p:sp>
      <p:sp useBgFill="1">
        <p:nvSpPr>
          <p:cNvPr id="16" name="Rectangle 15">
            <a:extLst>
              <a:ext uri="{FF2B5EF4-FFF2-40B4-BE49-F238E27FC236}">
                <a16:creationId xmlns:a16="http://schemas.microsoft.com/office/drawing/2014/main" id="{5D2122D3-4056-4C50-B4AC-74BB2940E2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72726371-02BE-40EB-AC37-8601E91E94CA}"/>
              </a:ext>
            </a:extLst>
          </p:cNvPr>
          <p:cNvGraphicFramePr>
            <a:graphicFrameLocks noGrp="1"/>
          </p:cNvGraphicFramePr>
          <p:nvPr>
            <p:ph idx="1"/>
            <p:extLst>
              <p:ext uri="{D42A27DB-BD31-4B8C-83A1-F6EECF244321}">
                <p14:modId xmlns:p14="http://schemas.microsoft.com/office/powerpoint/2010/main" val="1862474759"/>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513539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1C23831F-319D-4889-8401-C6B6F9354ADF}"/>
              </a:ext>
            </a:extLst>
          </p:cNvPr>
          <p:cNvSpPr>
            <a:spLocks noGrp="1"/>
          </p:cNvSpPr>
          <p:nvPr>
            <p:ph sz="half" idx="4294967295"/>
          </p:nvPr>
        </p:nvSpPr>
        <p:spPr>
          <a:xfrm>
            <a:off x="847725" y="2135188"/>
            <a:ext cx="4719638" cy="3975100"/>
          </a:xfrm>
        </p:spPr>
        <p:txBody>
          <a:bodyPr>
            <a:normAutofit fontScale="92500" lnSpcReduction="20000"/>
          </a:bodyPr>
          <a:lstStyle/>
          <a:p>
            <a:r>
              <a:rPr lang="en-GB" sz="1700" dirty="0"/>
              <a:t>Maslow’s classic depiction of human motivation is based on the hierarchy of the 5 needs each individual has within:</a:t>
            </a:r>
          </a:p>
          <a:p>
            <a:r>
              <a:rPr lang="en-GB" sz="1700" dirty="0"/>
              <a:t> physiological (air, food, water, shelter)</a:t>
            </a:r>
          </a:p>
          <a:p>
            <a:r>
              <a:rPr lang="en-GB" sz="1700" dirty="0"/>
              <a:t>Safety (environmental/emotional safety)</a:t>
            </a:r>
          </a:p>
          <a:p>
            <a:r>
              <a:rPr lang="en-GB" sz="1700" dirty="0"/>
              <a:t>Social (love and affection, friendship, care)</a:t>
            </a:r>
          </a:p>
          <a:p>
            <a:r>
              <a:rPr lang="en-GB" sz="1700" dirty="0"/>
              <a:t>Esteem (internal-self-respect, confidence, freedom and external-recognition, status, admiration)</a:t>
            </a:r>
          </a:p>
          <a:p>
            <a:r>
              <a:rPr lang="en-GB" sz="1700" dirty="0"/>
              <a:t> self-actualisation (the urge to become better in your capabilities, the need of growth)</a:t>
            </a:r>
          </a:p>
          <a:p>
            <a:pPr marL="0" indent="0">
              <a:buNone/>
            </a:pPr>
            <a:endParaRPr lang="en-GB" sz="2000" dirty="0"/>
          </a:p>
          <a:p>
            <a:pPr marL="0" indent="0">
              <a:buNone/>
            </a:pPr>
            <a:endParaRPr lang="en-GB" sz="2000" dirty="0"/>
          </a:p>
          <a:p>
            <a:pPr marL="0" indent="0" algn="r">
              <a:buNone/>
            </a:pPr>
            <a:r>
              <a:rPr lang="en-GB" sz="1600" dirty="0"/>
              <a:t>managementstudyguide.com</a:t>
            </a:r>
          </a:p>
        </p:txBody>
      </p:sp>
      <p:sp>
        <p:nvSpPr>
          <p:cNvPr id="5" name="Text Placeholder 4">
            <a:extLst>
              <a:ext uri="{FF2B5EF4-FFF2-40B4-BE49-F238E27FC236}">
                <a16:creationId xmlns:a16="http://schemas.microsoft.com/office/drawing/2014/main" id="{38BDE61E-3EF2-4804-A8C7-262F6907C7D8}"/>
              </a:ext>
            </a:extLst>
          </p:cNvPr>
          <p:cNvSpPr>
            <a:spLocks noGrp="1"/>
          </p:cNvSpPr>
          <p:nvPr>
            <p:ph type="body" sz="quarter" idx="4294967295"/>
          </p:nvPr>
        </p:nvSpPr>
        <p:spPr>
          <a:xfrm>
            <a:off x="6306345" y="1606551"/>
            <a:ext cx="4718050" cy="576262"/>
          </a:xfrm>
        </p:spPr>
        <p:txBody>
          <a:bodyPr/>
          <a:lstStyle/>
          <a:p>
            <a:pPr algn="ctr"/>
            <a:r>
              <a:rPr lang="en-GB" b="1" dirty="0"/>
              <a:t>Fry (2003)</a:t>
            </a:r>
          </a:p>
        </p:txBody>
      </p:sp>
      <p:sp>
        <p:nvSpPr>
          <p:cNvPr id="6" name="Content Placeholder 5">
            <a:extLst>
              <a:ext uri="{FF2B5EF4-FFF2-40B4-BE49-F238E27FC236}">
                <a16:creationId xmlns:a16="http://schemas.microsoft.com/office/drawing/2014/main" id="{29E99999-961F-4CF6-913A-2CFBE75D89D5}"/>
              </a:ext>
            </a:extLst>
          </p:cNvPr>
          <p:cNvSpPr>
            <a:spLocks noGrp="1"/>
          </p:cNvSpPr>
          <p:nvPr>
            <p:ph sz="quarter" idx="4294967295"/>
          </p:nvPr>
        </p:nvSpPr>
        <p:spPr>
          <a:xfrm>
            <a:off x="6415088" y="2162175"/>
            <a:ext cx="4800600" cy="3976688"/>
          </a:xfrm>
        </p:spPr>
        <p:txBody>
          <a:bodyPr>
            <a:normAutofit/>
          </a:bodyPr>
          <a:lstStyle/>
          <a:p>
            <a:r>
              <a:rPr lang="en-GB" sz="1600" dirty="0"/>
              <a:t>Fry classifies the sources of motivation:</a:t>
            </a:r>
          </a:p>
          <a:p>
            <a:r>
              <a:rPr lang="en-GB" sz="1600" dirty="0"/>
              <a:t>Extrinsic: motivated by external factors (salary increase, promotions, company car).</a:t>
            </a:r>
          </a:p>
          <a:p>
            <a:r>
              <a:rPr lang="en-GB" sz="1600" dirty="0"/>
              <a:t>Intrinsic: motivated by personal interest or enjoyment of the activity (personal growth and satisfaction).</a:t>
            </a:r>
          </a:p>
          <a:p>
            <a:pPr marL="0" indent="0" algn="ctr">
              <a:buNone/>
            </a:pPr>
            <a:r>
              <a:rPr lang="en-GB" sz="1600" dirty="0"/>
              <a:t>Fry (2003) p. 698 – Figure Extrinsic versus intrinsic motivation</a:t>
            </a:r>
          </a:p>
          <a:p>
            <a:pPr marL="0" indent="0">
              <a:buNone/>
            </a:pPr>
            <a:endParaRPr lang="en-GB" sz="1800" dirty="0"/>
          </a:p>
        </p:txBody>
      </p:sp>
      <p:sp>
        <p:nvSpPr>
          <p:cNvPr id="3" name="Text Placeholder 2">
            <a:extLst>
              <a:ext uri="{FF2B5EF4-FFF2-40B4-BE49-F238E27FC236}">
                <a16:creationId xmlns:a16="http://schemas.microsoft.com/office/drawing/2014/main" id="{DA0D6085-5823-45FE-B2E6-F86B072F73F7}"/>
              </a:ext>
            </a:extLst>
          </p:cNvPr>
          <p:cNvSpPr>
            <a:spLocks noGrp="1"/>
          </p:cNvSpPr>
          <p:nvPr>
            <p:ph type="body" idx="4294967295"/>
          </p:nvPr>
        </p:nvSpPr>
        <p:spPr>
          <a:xfrm>
            <a:off x="1167607" y="1588638"/>
            <a:ext cx="4718050" cy="576262"/>
          </a:xfrm>
        </p:spPr>
        <p:txBody>
          <a:bodyPr/>
          <a:lstStyle/>
          <a:p>
            <a:pPr algn="ctr"/>
            <a:r>
              <a:rPr lang="en-GB" b="1" dirty="0"/>
              <a:t>Maslow (1943)</a:t>
            </a:r>
          </a:p>
        </p:txBody>
      </p:sp>
      <p:sp>
        <p:nvSpPr>
          <p:cNvPr id="2" name="Title 1">
            <a:extLst>
              <a:ext uri="{FF2B5EF4-FFF2-40B4-BE49-F238E27FC236}">
                <a16:creationId xmlns:a16="http://schemas.microsoft.com/office/drawing/2014/main" id="{E5019340-C14A-4944-ABA3-A8082059A906}"/>
              </a:ext>
            </a:extLst>
          </p:cNvPr>
          <p:cNvSpPr>
            <a:spLocks noGrp="1"/>
          </p:cNvSpPr>
          <p:nvPr>
            <p:ph type="title" idx="4294967295"/>
          </p:nvPr>
        </p:nvSpPr>
        <p:spPr>
          <a:xfrm>
            <a:off x="1238480" y="1030289"/>
            <a:ext cx="9601200" cy="576262"/>
          </a:xfrm>
        </p:spPr>
        <p:txBody>
          <a:bodyPr>
            <a:normAutofit fontScale="90000"/>
          </a:bodyPr>
          <a:lstStyle/>
          <a:p>
            <a:r>
              <a:rPr lang="en-GB" b="1" dirty="0"/>
              <a:t>Theories</a:t>
            </a:r>
          </a:p>
        </p:txBody>
      </p:sp>
      <p:pic>
        <p:nvPicPr>
          <p:cNvPr id="10" name="Picture 9" descr="Diagram&#10;&#10;Description automatically generated">
            <a:extLst>
              <a:ext uri="{FF2B5EF4-FFF2-40B4-BE49-F238E27FC236}">
                <a16:creationId xmlns:a16="http://schemas.microsoft.com/office/drawing/2014/main" id="{FE984537-66A5-4A0C-9087-47B4B65CE32D}"/>
              </a:ext>
            </a:extLst>
          </p:cNvPr>
          <p:cNvPicPr>
            <a:picLocks noChangeAspect="1"/>
          </p:cNvPicPr>
          <p:nvPr/>
        </p:nvPicPr>
        <p:blipFill>
          <a:blip r:embed="rId2"/>
          <a:stretch>
            <a:fillRect/>
          </a:stretch>
        </p:blipFill>
        <p:spPr>
          <a:xfrm>
            <a:off x="7039208" y="4450585"/>
            <a:ext cx="3800472" cy="1746028"/>
          </a:xfrm>
          <a:prstGeom prst="rect">
            <a:avLst/>
          </a:prstGeom>
        </p:spPr>
      </p:pic>
    </p:spTree>
    <p:extLst>
      <p:ext uri="{BB962C8B-B14F-4D97-AF65-F5344CB8AC3E}">
        <p14:creationId xmlns:p14="http://schemas.microsoft.com/office/powerpoint/2010/main" val="28550811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7615F5A-15BD-4EBE-825D-5C1B9751A4FA}"/>
              </a:ext>
            </a:extLst>
          </p:cNvPr>
          <p:cNvSpPr>
            <a:spLocks noGrp="1"/>
          </p:cNvSpPr>
          <p:nvPr>
            <p:ph type="title"/>
          </p:nvPr>
        </p:nvSpPr>
        <p:spPr>
          <a:xfrm>
            <a:off x="1295402" y="982132"/>
            <a:ext cx="9601196" cy="45719"/>
          </a:xfrm>
        </p:spPr>
        <p:txBody>
          <a:bodyPr>
            <a:normAutofit fontScale="90000"/>
          </a:bodyPr>
          <a:lstStyle/>
          <a:p>
            <a:endParaRPr lang="en-GB" dirty="0"/>
          </a:p>
        </p:txBody>
      </p:sp>
      <p:sp>
        <p:nvSpPr>
          <p:cNvPr id="8" name="Text Placeholder 7">
            <a:extLst>
              <a:ext uri="{FF2B5EF4-FFF2-40B4-BE49-F238E27FC236}">
                <a16:creationId xmlns:a16="http://schemas.microsoft.com/office/drawing/2014/main" id="{3218392A-19B3-404E-8ED2-CF216CF194D4}"/>
              </a:ext>
            </a:extLst>
          </p:cNvPr>
          <p:cNvSpPr>
            <a:spLocks noGrp="1"/>
          </p:cNvSpPr>
          <p:nvPr>
            <p:ph type="body" idx="1"/>
          </p:nvPr>
        </p:nvSpPr>
        <p:spPr>
          <a:xfrm>
            <a:off x="1462367" y="1781943"/>
            <a:ext cx="4718304" cy="544730"/>
          </a:xfrm>
        </p:spPr>
        <p:txBody>
          <a:bodyPr/>
          <a:lstStyle/>
          <a:p>
            <a:pPr algn="ctr"/>
            <a:r>
              <a:rPr lang="en-GB" sz="2400" dirty="0"/>
              <a:t>Douglas McGregor (1960)</a:t>
            </a:r>
          </a:p>
        </p:txBody>
      </p:sp>
      <p:sp>
        <p:nvSpPr>
          <p:cNvPr id="9" name="Content Placeholder 8">
            <a:extLst>
              <a:ext uri="{FF2B5EF4-FFF2-40B4-BE49-F238E27FC236}">
                <a16:creationId xmlns:a16="http://schemas.microsoft.com/office/drawing/2014/main" id="{EC36B028-7297-43BA-A474-00D90A13DA1B}"/>
              </a:ext>
            </a:extLst>
          </p:cNvPr>
          <p:cNvSpPr>
            <a:spLocks noGrp="1"/>
          </p:cNvSpPr>
          <p:nvPr>
            <p:ph sz="half" idx="2"/>
          </p:nvPr>
        </p:nvSpPr>
        <p:spPr>
          <a:xfrm>
            <a:off x="1313770" y="2148656"/>
            <a:ext cx="4718304" cy="4106152"/>
          </a:xfrm>
        </p:spPr>
        <p:txBody>
          <a:bodyPr>
            <a:normAutofit lnSpcReduction="10000"/>
          </a:bodyPr>
          <a:lstStyle/>
          <a:p>
            <a:endParaRPr lang="en-GB" sz="1600" dirty="0"/>
          </a:p>
          <a:p>
            <a:pPr marL="0" indent="0" algn="just">
              <a:buNone/>
            </a:pPr>
            <a:r>
              <a:rPr lang="en-GB" sz="1600" dirty="0"/>
              <a:t>“Man is a wanting animal – as soon as one of his needs is satisfied, another appears in its place. This process is unending. It continues from birth to death.”</a:t>
            </a:r>
          </a:p>
          <a:p>
            <a:pPr algn="just">
              <a:buFont typeface="Wingdings" panose="05000000000000000000" pitchFamily="2" charset="2"/>
              <a:buChar char="v"/>
            </a:pPr>
            <a:r>
              <a:rPr lang="en-GB" sz="1600" dirty="0"/>
              <a:t>Theory X – people in general dislike work and will only work effectively in a controlled work environment, where leaders make decisions and others take orders. X-type workers require to be attracted to produce results and are mostly a minority in organisations.</a:t>
            </a:r>
          </a:p>
          <a:p>
            <a:pPr algn="just">
              <a:buFont typeface="Wingdings" panose="05000000000000000000" pitchFamily="2" charset="2"/>
              <a:buChar char="v"/>
            </a:pPr>
            <a:r>
              <a:rPr lang="en-GB" sz="1600" dirty="0"/>
              <a:t>Y theory – assumes that individuals accept work as an important part of their lives and work to achieve goals and gladly accept responsibility. In type Y organisations, people at lower levels are engaged in decision making and have more responsibility.</a:t>
            </a:r>
          </a:p>
          <a:p>
            <a:pPr marL="0" indent="0" algn="r">
              <a:buNone/>
            </a:pPr>
            <a:r>
              <a:rPr lang="en-GB" sz="1600" dirty="0">
                <a:hlinkClick r:id="rId2"/>
              </a:rPr>
              <a:t>www.toolshero.com</a:t>
            </a:r>
            <a:r>
              <a:rPr lang="en-GB" sz="1600" dirty="0"/>
              <a:t> </a:t>
            </a:r>
          </a:p>
        </p:txBody>
      </p:sp>
      <p:sp>
        <p:nvSpPr>
          <p:cNvPr id="10" name="Text Placeholder 9">
            <a:extLst>
              <a:ext uri="{FF2B5EF4-FFF2-40B4-BE49-F238E27FC236}">
                <a16:creationId xmlns:a16="http://schemas.microsoft.com/office/drawing/2014/main" id="{54DF1F48-1CD1-44DA-8A6C-555D87F888F4}"/>
              </a:ext>
            </a:extLst>
          </p:cNvPr>
          <p:cNvSpPr>
            <a:spLocks noGrp="1"/>
          </p:cNvSpPr>
          <p:nvPr>
            <p:ph type="body" sz="quarter" idx="3"/>
          </p:nvPr>
        </p:nvSpPr>
        <p:spPr>
          <a:xfrm>
            <a:off x="6032074" y="1050710"/>
            <a:ext cx="5047818" cy="5678951"/>
          </a:xfrm>
        </p:spPr>
        <p:txBody>
          <a:bodyPr/>
          <a:lstStyle/>
          <a:p>
            <a:pPr algn="ctr"/>
            <a:r>
              <a:rPr lang="en-GB" sz="2400" dirty="0"/>
              <a:t>Vroom’s Expectancy Theory (1964)</a:t>
            </a:r>
          </a:p>
          <a:p>
            <a:pPr algn="just"/>
            <a:r>
              <a:rPr lang="en-GB" sz="1600" dirty="0">
                <a:solidFill>
                  <a:schemeClr val="tx1">
                    <a:lumMod val="75000"/>
                    <a:lumOff val="25000"/>
                  </a:schemeClr>
                </a:solidFill>
              </a:rPr>
              <a:t>Is build around 3 basic elements:</a:t>
            </a:r>
          </a:p>
          <a:p>
            <a:pPr marL="285750" indent="-285750" algn="just">
              <a:buFont typeface="Arial" panose="020B0604020202020204" pitchFamily="34" charset="0"/>
              <a:buChar char="•"/>
            </a:pPr>
            <a:r>
              <a:rPr lang="en-GB" sz="1600" dirty="0">
                <a:solidFill>
                  <a:schemeClr val="tx1">
                    <a:lumMod val="75000"/>
                    <a:lumOff val="25000"/>
                  </a:schemeClr>
                </a:solidFill>
              </a:rPr>
              <a:t>Expectation (the relationship between effort and performance)</a:t>
            </a:r>
          </a:p>
          <a:p>
            <a:pPr marL="285750" indent="-285750" algn="just">
              <a:buFont typeface="Arial" panose="020B0604020202020204" pitchFamily="34" charset="0"/>
              <a:buChar char="•"/>
            </a:pPr>
            <a:r>
              <a:rPr lang="en-GB" sz="1600" dirty="0">
                <a:solidFill>
                  <a:schemeClr val="tx1">
                    <a:lumMod val="75000"/>
                    <a:lumOff val="25000"/>
                  </a:schemeClr>
                </a:solidFill>
              </a:rPr>
              <a:t>Instrumentality (the relationship between performance and result)</a:t>
            </a:r>
          </a:p>
          <a:p>
            <a:pPr marL="285750" indent="-285750" algn="just">
              <a:buFont typeface="Arial" panose="020B0604020202020204" pitchFamily="34" charset="0"/>
              <a:buChar char="•"/>
            </a:pPr>
            <a:r>
              <a:rPr lang="en-GB" sz="1600" dirty="0">
                <a:solidFill>
                  <a:schemeClr val="tx1">
                    <a:lumMod val="75000"/>
                    <a:lumOff val="25000"/>
                  </a:schemeClr>
                </a:solidFill>
              </a:rPr>
              <a:t>Valence as the value of result.</a:t>
            </a:r>
          </a:p>
          <a:p>
            <a:pPr marL="285750" indent="-285750" algn="ctr">
              <a:buFont typeface="Arial" panose="020B0604020202020204" pitchFamily="34" charset="0"/>
              <a:buChar char="•"/>
            </a:pPr>
            <a:endParaRPr lang="en-GB" sz="1600" dirty="0"/>
          </a:p>
          <a:p>
            <a:pPr algn="ctr"/>
            <a:endParaRPr lang="en-GB" sz="2400" dirty="0"/>
          </a:p>
          <a:p>
            <a:pPr algn="ctr"/>
            <a:endParaRPr lang="en-GB" sz="2400" dirty="0"/>
          </a:p>
          <a:p>
            <a:pPr algn="ctr"/>
            <a:endParaRPr lang="en-GB" sz="2400" dirty="0"/>
          </a:p>
          <a:p>
            <a:pPr algn="ctr"/>
            <a:endParaRPr lang="en-GB" sz="2400" dirty="0"/>
          </a:p>
        </p:txBody>
      </p:sp>
      <p:pic>
        <p:nvPicPr>
          <p:cNvPr id="1026" name="Picture 2" descr="See the source image">
            <a:extLst>
              <a:ext uri="{FF2B5EF4-FFF2-40B4-BE49-F238E27FC236}">
                <a16:creationId xmlns:a16="http://schemas.microsoft.com/office/drawing/2014/main" id="{0772F5C8-1E04-4915-B1E5-0CD2596C72FC}"/>
              </a:ext>
            </a:extLst>
          </p:cNvPr>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6268473" y="4687329"/>
            <a:ext cx="4719638" cy="1295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542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8921D42B-5B19-410B-BC35-A46632A28859}"/>
              </a:ext>
            </a:extLst>
          </p:cNvPr>
          <p:cNvSpPr>
            <a:spLocks noGrp="1"/>
          </p:cNvSpPr>
          <p:nvPr>
            <p:ph type="body" sz="half" idx="4294967295"/>
          </p:nvPr>
        </p:nvSpPr>
        <p:spPr>
          <a:xfrm>
            <a:off x="626076" y="1112108"/>
            <a:ext cx="7908324" cy="5346357"/>
          </a:xfrm>
        </p:spPr>
        <p:txBody>
          <a:bodyPr vert="horz" lIns="91440" tIns="45720" rIns="91440" bIns="45720" rtlCol="0" anchor="t">
            <a:normAutofit fontScale="62500" lnSpcReduction="20000"/>
          </a:bodyPr>
          <a:lstStyle/>
          <a:p>
            <a:pPr algn="just" fontAlgn="base"/>
            <a:endParaRPr lang="en-GB" dirty="0"/>
          </a:p>
          <a:p>
            <a:pPr algn="just" fontAlgn="base"/>
            <a:r>
              <a:rPr lang="en-GB" sz="2600" dirty="0"/>
              <a:t>W.L. Gore has a flat organizational structure, without chain of command and formal communication channels. At this time W. L. Gore realised that as his company grew, and he had more employees, efficiency and productivity started to decline. Therefore, he had to change the typical pyramid management that supressed creativity and innovation. During World War II he learned about a new type of organisational structure called the lattice structure which emphasized on communication and cooperation, where individuals are expected to be more self-motivated, and therefore self-managing. </a:t>
            </a:r>
          </a:p>
          <a:p>
            <a:pPr algn="just" fontAlgn="base"/>
            <a:r>
              <a:rPr lang="en-GB" sz="2600" dirty="0"/>
              <a:t>There is no hierarchy, managers or bosses and employees choose themselves a leader they follow. There are temporary groups and each group has a maximum of 150 members, a number that allows you to get to know all the members of the group and have an idea of who is responsible for what, and it is mutual responsibility that motivates the employees. Performance is evaluated collectively, and salary increases and bonuses are determined according to this performance. </a:t>
            </a:r>
          </a:p>
          <a:p>
            <a:pPr algn="just" fontAlgn="base"/>
            <a:r>
              <a:rPr lang="en-GB" sz="2600" dirty="0"/>
              <a:t>Any person is allowed to make decisions as long as they are fair. </a:t>
            </a:r>
          </a:p>
          <a:p>
            <a:pPr algn="just" fontAlgn="base"/>
            <a:r>
              <a:rPr lang="en-GB" sz="2600" dirty="0"/>
              <a:t>Consultation is only required for decisions that could harm the company on a long-term basis. </a:t>
            </a:r>
          </a:p>
          <a:p>
            <a:pPr algn="just" fontAlgn="base"/>
            <a:r>
              <a:rPr lang="en-GB" sz="2600" dirty="0"/>
              <a:t>But even this management structure comes to a point when it starts to decline in effectiveness, and that is when it reaches 200 members because of lack of trust and cooperation between them. </a:t>
            </a:r>
          </a:p>
          <a:p>
            <a:pPr algn="just" fontAlgn="base"/>
            <a:r>
              <a:rPr lang="en-GB" sz="2600" dirty="0"/>
              <a:t> No wonder that every year the company ranks among the best companies and has been working on this model since it was founded in 1958. </a:t>
            </a:r>
          </a:p>
          <a:p>
            <a:pPr algn="l">
              <a:buFont typeface="Arial"/>
              <a:buChar char="•"/>
            </a:pPr>
            <a:endParaRPr lang="en-US" dirty="0"/>
          </a:p>
        </p:txBody>
      </p:sp>
      <p:pic>
        <p:nvPicPr>
          <p:cNvPr id="27" name="Picture 26" descr="A picture containing diagram&#10;&#10;Description automatically generated">
            <a:extLst>
              <a:ext uri="{FF2B5EF4-FFF2-40B4-BE49-F238E27FC236}">
                <a16:creationId xmlns:a16="http://schemas.microsoft.com/office/drawing/2014/main" id="{C159BB5A-09B7-41C7-9F3F-4CB0079E5A7E}"/>
              </a:ext>
            </a:extLst>
          </p:cNvPr>
          <p:cNvPicPr>
            <a:picLocks noChangeAspect="1"/>
          </p:cNvPicPr>
          <p:nvPr/>
        </p:nvPicPr>
        <p:blipFill rotWithShape="1">
          <a:blip r:embed="rId3"/>
          <a:srcRect l="12437" r="10613" b="-1"/>
          <a:stretch/>
        </p:blipFill>
        <p:spPr>
          <a:xfrm>
            <a:off x="8612248" y="1779373"/>
            <a:ext cx="2879536" cy="3604872"/>
          </a:xfrm>
          <a:prstGeom prst="rect">
            <a:avLst/>
          </a:prstGeom>
          <a:ln w="57150" cmpd="thickThin">
            <a:solidFill>
              <a:schemeClr val="tx1">
                <a:lumMod val="50000"/>
                <a:lumOff val="50000"/>
              </a:schemeClr>
            </a:solidFill>
            <a:miter lim="800000"/>
          </a:ln>
        </p:spPr>
      </p:pic>
    </p:spTree>
    <p:extLst>
      <p:ext uri="{BB962C8B-B14F-4D97-AF65-F5344CB8AC3E}">
        <p14:creationId xmlns:p14="http://schemas.microsoft.com/office/powerpoint/2010/main" val="1850036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0E0452C8-EFAC-4BBE-B829-CFE413A388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825" cy="6856215"/>
            <a:chOff x="0" y="0"/>
            <a:chExt cx="12188825" cy="6856215"/>
          </a:xfrm>
        </p:grpSpPr>
        <p:pic>
          <p:nvPicPr>
            <p:cNvPr id="35" name="Picture 34">
              <a:extLst>
                <a:ext uri="{FF2B5EF4-FFF2-40B4-BE49-F238E27FC236}">
                  <a16:creationId xmlns:a16="http://schemas.microsoft.com/office/drawing/2014/main" id="{CD97DE34-8296-40AE-9D7B-90FB53EABF6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6" name="Rectangle 35">
              <a:extLst>
                <a:ext uri="{FF2B5EF4-FFF2-40B4-BE49-F238E27FC236}">
                  <a16:creationId xmlns:a16="http://schemas.microsoft.com/office/drawing/2014/main" id="{D560187E-55A2-47FB-9418-50199CD683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37" name="Picture 36">
              <a:extLst>
                <a:ext uri="{FF2B5EF4-FFF2-40B4-BE49-F238E27FC236}">
                  <a16:creationId xmlns:a16="http://schemas.microsoft.com/office/drawing/2014/main" id="{4EBA2ED3-6662-40E0-97F2-A6AA30CD519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38" name="Picture 37">
              <a:extLst>
                <a:ext uri="{FF2B5EF4-FFF2-40B4-BE49-F238E27FC236}">
                  <a16:creationId xmlns:a16="http://schemas.microsoft.com/office/drawing/2014/main" id="{05125026-1D7D-4D22-9C46-B477B96A261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cxnSp>
        <p:nvCxnSpPr>
          <p:cNvPr id="40" name="Straight Connector 39">
            <a:extLst>
              <a:ext uri="{FF2B5EF4-FFF2-40B4-BE49-F238E27FC236}">
                <a16:creationId xmlns:a16="http://schemas.microsoft.com/office/drawing/2014/main" id="{CB3B6ABF-EFD9-487E-8DE4-362FB18D4BF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4087E201-FD27-4852-958C-67EC3A057B9A}"/>
              </a:ext>
            </a:extLst>
          </p:cNvPr>
          <p:cNvSpPr>
            <a:spLocks noGrp="1"/>
          </p:cNvSpPr>
          <p:nvPr>
            <p:ph type="title"/>
          </p:nvPr>
        </p:nvSpPr>
        <p:spPr>
          <a:xfrm>
            <a:off x="1295402" y="982132"/>
            <a:ext cx="9601196" cy="1303867"/>
          </a:xfrm>
        </p:spPr>
        <p:txBody>
          <a:bodyPr vert="horz" lIns="91440" tIns="45720" rIns="91440" bIns="45720" rtlCol="0" anchor="ctr">
            <a:normAutofit/>
          </a:bodyPr>
          <a:lstStyle/>
          <a:p>
            <a:r>
              <a:rPr lang="en-US" sz="1600" b="1" dirty="0"/>
              <a:t>Nike</a:t>
            </a:r>
            <a:r>
              <a:rPr lang="en-US" sz="1600" dirty="0"/>
              <a:t> uses the </a:t>
            </a:r>
            <a:r>
              <a:rPr lang="en-US" sz="1600" b="1" dirty="0"/>
              <a:t>matrix</a:t>
            </a:r>
            <a:r>
              <a:rPr lang="en-US" sz="1600" dirty="0"/>
              <a:t> organizational structure, and a big part of its success comes from this structure that is said to be one of the best in the world. A matrix organization means that the company is organized by both product and function and the authority passes vertically as well as horizontally. Nike uses both divisional and functional structures. </a:t>
            </a:r>
          </a:p>
        </p:txBody>
      </p:sp>
      <p:sp>
        <p:nvSpPr>
          <p:cNvPr id="4" name="Text Placeholder 3">
            <a:extLst>
              <a:ext uri="{FF2B5EF4-FFF2-40B4-BE49-F238E27FC236}">
                <a16:creationId xmlns:a16="http://schemas.microsoft.com/office/drawing/2014/main" id="{5B4D79CB-18E3-4E63-A505-BE578C5F1291}"/>
              </a:ext>
            </a:extLst>
          </p:cNvPr>
          <p:cNvSpPr>
            <a:spLocks noGrp="1"/>
          </p:cNvSpPr>
          <p:nvPr>
            <p:ph type="body" sz="half" idx="2"/>
          </p:nvPr>
        </p:nvSpPr>
        <p:spPr>
          <a:xfrm>
            <a:off x="608011" y="2509177"/>
            <a:ext cx="7390929" cy="3588067"/>
          </a:xfrm>
        </p:spPr>
        <p:txBody>
          <a:bodyPr vert="horz" lIns="91440" tIns="45720" rIns="91440" bIns="45720" rtlCol="0" anchor="t">
            <a:normAutofit fontScale="25000" lnSpcReduction="20000"/>
          </a:bodyPr>
          <a:lstStyle/>
          <a:p>
            <a:pPr algn="l">
              <a:buFont typeface="Arial"/>
              <a:buChar char="•"/>
            </a:pPr>
            <a:r>
              <a:rPr lang="en-US" sz="5600" dirty="0">
                <a:latin typeface="+mj-lt"/>
              </a:rPr>
              <a:t> The divisional structure is followed on the product basis and ensures that the innovation and development keep happening in all the products that that company is manufacturing. There are functional departments under the Global corporate leadership and team structures in the organization that make sure the policies are implemented throughout the company and in all divisions.</a:t>
            </a:r>
          </a:p>
          <a:p>
            <a:pPr algn="l">
              <a:buFont typeface="Arial"/>
              <a:buChar char="•"/>
            </a:pPr>
            <a:r>
              <a:rPr lang="en-US" sz="5600" dirty="0">
                <a:latin typeface="+mj-lt"/>
              </a:rPr>
              <a:t>The functional structure comes under the CEO with regional divisions all over the world, are separate from each other and are given autonomy in taking local decisions but preventing them from doing any unethical decisions, a close check is kept.</a:t>
            </a:r>
          </a:p>
          <a:p>
            <a:pPr algn="l"/>
            <a:r>
              <a:rPr lang="en-US" sz="5600" dirty="0">
                <a:latin typeface="+mj-lt"/>
              </a:rPr>
              <a:t> The matrix organizational structure allows Nike to increase sales and enforce its brand image across the world by providing different goods in different regions in relation with the people’s preferences in those regions, all because of the divisional structure. The divisions according to products helps employees to focus on their product only, making them specialists in their particular field and therefore best for their job. This functional structure enhances the best form of workforce, by using people with the perfect set of skill sets, working with similar individuals in the group, bringing high efficiency and reducing the chances of error.</a:t>
            </a:r>
          </a:p>
          <a:p>
            <a:pPr algn="l"/>
            <a:r>
              <a:rPr lang="en-US" sz="5600" dirty="0">
                <a:latin typeface="+mj-lt"/>
              </a:rPr>
              <a:t> The matrix structure, as a whole, emphasizes on efficiently employing a single person for more than one job, motivating employees by increasing their incomes.</a:t>
            </a:r>
          </a:p>
          <a:p>
            <a:pPr algn="l">
              <a:buFont typeface="Arial"/>
              <a:buChar char="•"/>
            </a:pPr>
            <a:endParaRPr lang="en-US" sz="3500" dirty="0"/>
          </a:p>
          <a:p>
            <a:pPr algn="l">
              <a:buFont typeface="Arial"/>
              <a:buChar char="•"/>
            </a:pPr>
            <a:endParaRPr lang="en-US" dirty="0"/>
          </a:p>
          <a:p>
            <a:pPr algn="l">
              <a:buFont typeface="Arial"/>
              <a:buChar char="•"/>
            </a:pPr>
            <a:endParaRPr lang="en-US" dirty="0"/>
          </a:p>
          <a:p>
            <a:pPr algn="l"/>
            <a:endParaRPr lang="en-US" dirty="0"/>
          </a:p>
          <a:p>
            <a:pPr algn="l">
              <a:buFont typeface="Arial"/>
              <a:buChar char="•"/>
            </a:pPr>
            <a:endParaRPr lang="en-US" dirty="0"/>
          </a:p>
          <a:p>
            <a:pPr algn="l">
              <a:buFont typeface="Arial"/>
              <a:buChar char="•"/>
            </a:pPr>
            <a:endParaRPr lang="en-US" dirty="0"/>
          </a:p>
          <a:p>
            <a:pPr algn="l"/>
            <a:r>
              <a:rPr lang="en-US" dirty="0"/>
              <a:t>                                                               </a:t>
            </a:r>
          </a:p>
        </p:txBody>
      </p:sp>
      <p:pic>
        <p:nvPicPr>
          <p:cNvPr id="6" name="Picture Placeholder 5" descr="A close up of a logo&#10;&#10;Description automatically generated">
            <a:extLst>
              <a:ext uri="{FF2B5EF4-FFF2-40B4-BE49-F238E27FC236}">
                <a16:creationId xmlns:a16="http://schemas.microsoft.com/office/drawing/2014/main" id="{B8C97327-0316-4589-B333-64FEBC7CACFF}"/>
              </a:ext>
            </a:extLst>
          </p:cNvPr>
          <p:cNvPicPr>
            <a:picLocks noGrp="1" noChangeAspect="1"/>
          </p:cNvPicPr>
          <p:nvPr>
            <p:ph type="pic" idx="1"/>
          </p:nvPr>
        </p:nvPicPr>
        <p:blipFill rotWithShape="1">
          <a:blip r:embed="rId5"/>
          <a:srcRect r="8684" b="-2"/>
          <a:stretch/>
        </p:blipFill>
        <p:spPr>
          <a:xfrm>
            <a:off x="8085026" y="3126139"/>
            <a:ext cx="2739728" cy="2002721"/>
          </a:xfrm>
          <a:prstGeom prst="rect">
            <a:avLst/>
          </a:prstGeom>
          <a:ln w="57150" cmpd="thickThin">
            <a:solidFill>
              <a:schemeClr val="tx1">
                <a:lumMod val="50000"/>
                <a:lumOff val="50000"/>
              </a:schemeClr>
            </a:solidFill>
            <a:miter lim="800000"/>
          </a:ln>
        </p:spPr>
      </p:pic>
    </p:spTree>
    <p:extLst>
      <p:ext uri="{BB962C8B-B14F-4D97-AF65-F5344CB8AC3E}">
        <p14:creationId xmlns:p14="http://schemas.microsoft.com/office/powerpoint/2010/main" val="4239751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22" name="Group 6">
            <a:extLst>
              <a:ext uri="{FF2B5EF4-FFF2-40B4-BE49-F238E27FC236}">
                <a16:creationId xmlns:a16="http://schemas.microsoft.com/office/drawing/2014/main" id="{C7572773-EFED-4240-886B-69624490C9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825" cy="6872226"/>
            <a:chOff x="0" y="0"/>
            <a:chExt cx="12188825" cy="6872226"/>
          </a:xfrm>
        </p:grpSpPr>
        <p:pic>
          <p:nvPicPr>
            <p:cNvPr id="8" name="Picture 7">
              <a:extLst>
                <a:ext uri="{FF2B5EF4-FFF2-40B4-BE49-F238E27FC236}">
                  <a16:creationId xmlns:a16="http://schemas.microsoft.com/office/drawing/2014/main" id="{AA1CA1AF-5204-432F-BD8E-57A786399AB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a:extLst>
                <a:ext uri="{FF2B5EF4-FFF2-40B4-BE49-F238E27FC236}">
                  <a16:creationId xmlns:a16="http://schemas.microsoft.com/office/drawing/2014/main" id="{EE3D1EE3-433A-41E2-8487-E98B4F3EC6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0" name="Picture 9">
              <a:extLst>
                <a:ext uri="{FF2B5EF4-FFF2-40B4-BE49-F238E27FC236}">
                  <a16:creationId xmlns:a16="http://schemas.microsoft.com/office/drawing/2014/main" id="{80D43889-CB91-4677-AA9D-108C1AFB82E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1" name="Picture 10">
              <a:extLst>
                <a:ext uri="{FF2B5EF4-FFF2-40B4-BE49-F238E27FC236}">
                  <a16:creationId xmlns:a16="http://schemas.microsoft.com/office/drawing/2014/main" id="{CA50A65F-E0C2-4FEB-892C-03ACF95DA29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cxnSp>
        <p:nvCxnSpPr>
          <p:cNvPr id="23" name="Straight Connector 12">
            <a:extLst>
              <a:ext uri="{FF2B5EF4-FFF2-40B4-BE49-F238E27FC236}">
                <a16:creationId xmlns:a16="http://schemas.microsoft.com/office/drawing/2014/main" id="{B3C176ED-7D6F-4F56-A1F8-9687B0C631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useBgFill="1">
        <p:nvSpPr>
          <p:cNvPr id="24" name="Rectangle 14">
            <a:extLst>
              <a:ext uri="{FF2B5EF4-FFF2-40B4-BE49-F238E27FC236}">
                <a16:creationId xmlns:a16="http://schemas.microsoft.com/office/drawing/2014/main" id="{946E2E74-06CA-4173-B7B0-204D27B19D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587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Garamond" panose="02020404030301010803"/>
              <a:ea typeface="+mn-ea"/>
              <a:cs typeface="+mn-cs"/>
            </a:endParaRPr>
          </a:p>
        </p:txBody>
      </p:sp>
      <p:sp>
        <p:nvSpPr>
          <p:cNvPr id="25" name="Rectangle 16">
            <a:extLst>
              <a:ext uri="{FF2B5EF4-FFF2-40B4-BE49-F238E27FC236}">
                <a16:creationId xmlns:a16="http://schemas.microsoft.com/office/drawing/2014/main" id="{6970E1C9-C9F9-481F-894F-6978A15CF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5201" y="965200"/>
            <a:ext cx="10286108" cy="4927600"/>
          </a:xfrm>
          <a:prstGeom prst="rect">
            <a:avLst/>
          </a:prstGeom>
          <a:solidFill>
            <a:schemeClr val="bg1">
              <a:lumMod val="95000"/>
            </a:schemeClr>
          </a:solid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8">
            <a:extLst>
              <a:ext uri="{FF2B5EF4-FFF2-40B4-BE49-F238E27FC236}">
                <a16:creationId xmlns:a16="http://schemas.microsoft.com/office/drawing/2014/main" id="{A995FB36-9688-49FD-8F26-AD6071762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347" y="1129284"/>
            <a:ext cx="9957816" cy="4599432"/>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610696-BB20-436E-AB09-5C95F6F41A60}"/>
              </a:ext>
            </a:extLst>
          </p:cNvPr>
          <p:cNvSpPr>
            <a:spLocks noGrp="1"/>
          </p:cNvSpPr>
          <p:nvPr>
            <p:ph type="title"/>
          </p:nvPr>
        </p:nvSpPr>
        <p:spPr>
          <a:xfrm>
            <a:off x="1126172" y="1129284"/>
            <a:ext cx="9936481" cy="4599432"/>
          </a:xfrm>
        </p:spPr>
        <p:txBody>
          <a:bodyPr vert="horz" lIns="91440" tIns="45720" rIns="91440" bIns="45720" rtlCol="0" anchor="ctr">
            <a:normAutofit/>
          </a:bodyPr>
          <a:lstStyle/>
          <a:p>
            <a:pPr algn="just"/>
            <a:r>
              <a:rPr lang="en-GB" sz="1600" dirty="0"/>
              <a:t>	Motivation methods can be of many kinds - internal, external, material or non-material. Here are some of the approaches that can have a positive impact on motivation:</a:t>
            </a:r>
            <a:br>
              <a:rPr lang="en-GB" sz="1600" dirty="0"/>
            </a:br>
            <a:r>
              <a:rPr lang="en-GB" sz="1600" dirty="0"/>
              <a:t> flexibility of working hours, team building, brainstorming sessions, validation of results obtained, transparency, additional salary benefits, transparency, keep regular information about the future of the company, treat each employee separately, contribute to a relaxed atmosphere at work, make small gestures, but with meaning.</a:t>
            </a:r>
            <a:br>
              <a:rPr lang="en-GB" sz="1600" dirty="0"/>
            </a:br>
            <a:r>
              <a:rPr lang="en-GB" sz="1600" dirty="0"/>
              <a:t>	Several theories can help managers understand what people need and therefore can manage them better. Employees respond to fairness or unfairness in the work environment and learn from the consequences of their actions. They repeat behaviours that lead to positive results and can be motivated to exert effort when they see that their actions lead to outcomes that gets them the desired reward.</a:t>
            </a:r>
            <a:br>
              <a:rPr lang="en-GB" sz="1600" dirty="0"/>
            </a:br>
            <a:r>
              <a:rPr lang="en-GB" sz="1600" dirty="0"/>
              <a:t>	It is very important to find the right organisational structure that works best for a particular company. Using the wrong structure can result in poor communication, poor product development, poor employee efficiency and poor customer service and can be detrimental to a company and could result in lost revenue or even complete failure of the company.</a:t>
            </a:r>
            <a:br>
              <a:rPr lang="en-GB" sz="1600" dirty="0"/>
            </a:br>
            <a:endParaRPr lang="en-US" sz="1600" dirty="0"/>
          </a:p>
        </p:txBody>
      </p:sp>
      <p:cxnSp>
        <p:nvCxnSpPr>
          <p:cNvPr id="21" name="Straight Connector 20">
            <a:extLst>
              <a:ext uri="{FF2B5EF4-FFF2-40B4-BE49-F238E27FC236}">
                <a16:creationId xmlns:a16="http://schemas.microsoft.com/office/drawing/2014/main" id="{DE8DFF79-735F-44E8-8B9C-D1F28BED79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81600" y="4663440"/>
            <a:ext cx="1828800" cy="0"/>
          </a:xfrm>
          <a:prstGeom prst="line">
            <a:avLst/>
          </a:prstGeom>
          <a:ln w="15875">
            <a:solidFill>
              <a:schemeClr val="accent2"/>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27971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C7572773-EFED-4240-886B-69624490C9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825" cy="6872226"/>
            <a:chOff x="0" y="0"/>
            <a:chExt cx="12188825" cy="6872226"/>
          </a:xfrm>
        </p:grpSpPr>
        <p:pic>
          <p:nvPicPr>
            <p:cNvPr id="25" name="Picture 24">
              <a:extLst>
                <a:ext uri="{FF2B5EF4-FFF2-40B4-BE49-F238E27FC236}">
                  <a16:creationId xmlns:a16="http://schemas.microsoft.com/office/drawing/2014/main" id="{AA1CA1AF-5204-432F-BD8E-57A786399AB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a:extLst>
                <a:ext uri="{FF2B5EF4-FFF2-40B4-BE49-F238E27FC236}">
                  <a16:creationId xmlns:a16="http://schemas.microsoft.com/office/drawing/2014/main" id="{EE3D1EE3-433A-41E2-8487-E98B4F3EC6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27" name="Picture 26">
              <a:extLst>
                <a:ext uri="{FF2B5EF4-FFF2-40B4-BE49-F238E27FC236}">
                  <a16:creationId xmlns:a16="http://schemas.microsoft.com/office/drawing/2014/main" id="{80D43889-CB91-4677-AA9D-108C1AFB82E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28" name="Picture 27">
              <a:extLst>
                <a:ext uri="{FF2B5EF4-FFF2-40B4-BE49-F238E27FC236}">
                  <a16:creationId xmlns:a16="http://schemas.microsoft.com/office/drawing/2014/main" id="{CA50A65F-E0C2-4FEB-892C-03ACF95DA29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cxnSp>
        <p:nvCxnSpPr>
          <p:cNvPr id="30" name="Straight Connector 29">
            <a:extLst>
              <a:ext uri="{FF2B5EF4-FFF2-40B4-BE49-F238E27FC236}">
                <a16:creationId xmlns:a16="http://schemas.microsoft.com/office/drawing/2014/main" id="{B3C176ED-7D6F-4F56-A1F8-9687B0C631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useBgFill="1">
        <p:nvSpPr>
          <p:cNvPr id="32" name="Rectangle 31">
            <a:extLst>
              <a:ext uri="{FF2B5EF4-FFF2-40B4-BE49-F238E27FC236}">
                <a16:creationId xmlns:a16="http://schemas.microsoft.com/office/drawing/2014/main" id="{946E2E74-06CA-4173-B7B0-204D27B19D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587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Garamond" panose="02020404030301010803"/>
              <a:ea typeface="+mn-ea"/>
              <a:cs typeface="+mn-cs"/>
            </a:endParaRPr>
          </a:p>
        </p:txBody>
      </p:sp>
      <p:sp>
        <p:nvSpPr>
          <p:cNvPr id="34" name="Rectangle 33">
            <a:extLst>
              <a:ext uri="{FF2B5EF4-FFF2-40B4-BE49-F238E27FC236}">
                <a16:creationId xmlns:a16="http://schemas.microsoft.com/office/drawing/2014/main" id="{6970E1C9-C9F9-481F-894F-6978A15CF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5201" y="965200"/>
            <a:ext cx="10286108" cy="4927600"/>
          </a:xfrm>
          <a:prstGeom prst="rect">
            <a:avLst/>
          </a:prstGeom>
          <a:solidFill>
            <a:schemeClr val="bg1">
              <a:lumMod val="95000"/>
            </a:schemeClr>
          </a:solid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A995FB36-9688-49FD-8F26-AD6071762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347" y="1129284"/>
            <a:ext cx="9957816" cy="4599432"/>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500BC5-01C8-48E2-B27B-2ADDD438CE11}"/>
              </a:ext>
            </a:extLst>
          </p:cNvPr>
          <p:cNvSpPr>
            <a:spLocks noGrp="1"/>
          </p:cNvSpPr>
          <p:nvPr>
            <p:ph type="title"/>
          </p:nvPr>
        </p:nvSpPr>
        <p:spPr>
          <a:xfrm>
            <a:off x="1126172" y="1129284"/>
            <a:ext cx="9957816" cy="4599432"/>
          </a:xfrm>
        </p:spPr>
        <p:txBody>
          <a:bodyPr vert="horz" lIns="91440" tIns="45720" rIns="91440" bIns="45720" rtlCol="0" anchor="ctr">
            <a:normAutofit/>
          </a:bodyPr>
          <a:lstStyle/>
          <a:p>
            <a:pPr algn="l">
              <a:lnSpc>
                <a:spcPct val="90000"/>
              </a:lnSpc>
            </a:pPr>
            <a:r>
              <a:rPr lang="en-US" sz="1600" dirty="0">
                <a:hlinkClick r:id="rId5"/>
              </a:rPr>
              <a:t>https://portal.gorefabrics.com/cof/en_xx/assets/img/teaser-gtx-products-logo-size.jpg</a:t>
            </a:r>
            <a:br>
              <a:rPr lang="en-US" sz="1600" dirty="0"/>
            </a:br>
            <a:r>
              <a:rPr lang="en-US" sz="1600" dirty="0">
                <a:hlinkClick r:id="rId6"/>
              </a:rPr>
              <a:t>http://motivatingemployees101.weebly.com/uploads/1/4/7/4/14746808/1168405.jpg?602</a:t>
            </a:r>
            <a:br>
              <a:rPr lang="en-US" sz="1600" dirty="0"/>
            </a:br>
            <a:r>
              <a:rPr lang="en-US" sz="1600" dirty="0">
                <a:hlinkClick r:id="rId7"/>
              </a:rPr>
              <a:t>https://api.time.com/wp-content/uploads/2015/06/nike-logo.jpg</a:t>
            </a:r>
            <a:r>
              <a:rPr lang="en-US" sz="1600" dirty="0"/>
              <a:t> </a:t>
            </a:r>
            <a:br>
              <a:rPr lang="en-US" sz="1600" dirty="0"/>
            </a:br>
            <a:r>
              <a:rPr lang="en-US" sz="1600" dirty="0"/>
              <a:t>Fry, L. W. (2003) ‘</a:t>
            </a:r>
            <a:r>
              <a:rPr lang="en-GB" sz="1600" dirty="0"/>
              <a:t>Toward a theory of spiritual leadership</a:t>
            </a:r>
            <a:r>
              <a:rPr lang="en-GB" sz="1600" dirty="0">
                <a:solidFill>
                  <a:srgbClr val="CA8F55"/>
                </a:solidFill>
                <a:hlinkClick r:id="rId8">
                  <a:extLst>
                    <a:ext uri="{A12FA001-AC4F-418D-AE19-62706E023703}">
                      <ahyp:hlinkClr xmlns:ahyp="http://schemas.microsoft.com/office/drawing/2018/hyperlinkcolor" val="tx"/>
                    </a:ext>
                  </a:extLst>
                </a:hlinkClick>
              </a:rPr>
              <a:t>’ </a:t>
            </a:r>
            <a:r>
              <a:rPr lang="en-GB" sz="1600" i="1" dirty="0">
                <a:hlinkClick r:id="rId8">
                  <a:extLst>
                    <a:ext uri="{A12FA001-AC4F-418D-AE19-62706E023703}">
                      <ahyp:hlinkClr xmlns:ahyp="http://schemas.microsoft.com/office/drawing/2018/hyperlinkcolor" val="tx"/>
                    </a:ext>
                  </a:extLst>
                </a:hlinkClick>
              </a:rPr>
              <a:t>The Leadership Quarterly</a:t>
            </a:r>
            <a:r>
              <a:rPr lang="en-GB" sz="1600" dirty="0">
                <a:hlinkClick r:id="rId8">
                  <a:extLst>
                    <a:ext uri="{A12FA001-AC4F-418D-AE19-62706E023703}">
                      <ahyp:hlinkClr xmlns:ahyp="http://schemas.microsoft.com/office/drawing/2018/hyperlinkcolor" val="tx"/>
                    </a:ext>
                  </a:extLst>
                </a:hlinkClick>
              </a:rPr>
              <a:t>,  3</a:t>
            </a:r>
            <a:r>
              <a:rPr lang="en-GB" sz="1600" baseline="30000" dirty="0">
                <a:hlinkClick r:id="rId8">
                  <a:extLst>
                    <a:ext uri="{A12FA001-AC4F-418D-AE19-62706E023703}">
                      <ahyp:hlinkClr xmlns:ahyp="http://schemas.microsoft.com/office/drawing/2018/hyperlinkcolor" val="tx"/>
                    </a:ext>
                  </a:extLst>
                </a:hlinkClick>
              </a:rPr>
              <a:t>rd</a:t>
            </a:r>
            <a:r>
              <a:rPr lang="en-GB" sz="1600" dirty="0">
                <a:hlinkClick r:id="rId8">
                  <a:extLst>
                    <a:ext uri="{A12FA001-AC4F-418D-AE19-62706E023703}">
                      <ahyp:hlinkClr xmlns:ahyp="http://schemas.microsoft.com/office/drawing/2018/hyperlinkcolor" val="tx"/>
                    </a:ext>
                  </a:extLst>
                </a:hlinkClick>
              </a:rPr>
              <a:t> September</a:t>
            </a:r>
            <a:r>
              <a:rPr lang="en-GB" sz="1600" dirty="0">
                <a:solidFill>
                  <a:schemeClr val="tx1">
                    <a:lumMod val="75000"/>
                    <a:lumOff val="25000"/>
                  </a:schemeClr>
                </a:solidFill>
                <a:hlinkClick r:id="rId8">
                  <a:extLst>
                    <a:ext uri="{A12FA001-AC4F-418D-AE19-62706E023703}">
                      <ahyp:hlinkClr xmlns:ahyp="http://schemas.microsoft.com/office/drawing/2018/hyperlinkcolor" val="tx"/>
                    </a:ext>
                  </a:extLst>
                </a:hlinkClick>
              </a:rPr>
              <a:t>. Available at:        </a:t>
            </a:r>
            <a:r>
              <a:rPr lang="en-US" sz="1600" dirty="0">
                <a:solidFill>
                  <a:srgbClr val="CA8F55"/>
                </a:solidFill>
                <a:hlinkClick r:id="rId8">
                  <a:extLst>
                    <a:ext uri="{A12FA001-AC4F-418D-AE19-62706E023703}">
                      <ahyp:hlinkClr xmlns:ahyp="http://schemas.microsoft.com/office/drawing/2018/hyperlinkcolor" val="tx"/>
                    </a:ext>
                  </a:extLst>
                </a:hlinkClick>
              </a:rPr>
              <a:t>https://www.researchgate.net/publication/222827010_Toward_a_Theory_of_Spiritual_Leadership</a:t>
            </a:r>
            <a:r>
              <a:rPr lang="en-US" sz="1600" dirty="0">
                <a:solidFill>
                  <a:srgbClr val="CA8F55"/>
                </a:solidFill>
              </a:rPr>
              <a:t> </a:t>
            </a:r>
            <a:r>
              <a:rPr lang="en-US" sz="1600" dirty="0">
                <a:solidFill>
                  <a:schemeClr val="tx1">
                    <a:lumMod val="75000"/>
                    <a:lumOff val="25000"/>
                  </a:schemeClr>
                </a:solidFill>
              </a:rPr>
              <a:t>(Accessed: 10th October 2020)</a:t>
            </a:r>
            <a:br>
              <a:rPr lang="en-US" sz="1600" dirty="0">
                <a:solidFill>
                  <a:schemeClr val="tx1">
                    <a:lumMod val="75000"/>
                    <a:lumOff val="25000"/>
                  </a:schemeClr>
                </a:solidFill>
              </a:rPr>
            </a:br>
            <a:r>
              <a:rPr lang="nl-NL" sz="1600" dirty="0"/>
              <a:t>van Vliet, V. (2016) </a:t>
            </a:r>
            <a:r>
              <a:rPr lang="nl-NL" sz="1600" i="1" dirty="0"/>
              <a:t>Douglas McGregor </a:t>
            </a:r>
            <a:r>
              <a:rPr lang="nl-NL" sz="1600" dirty="0"/>
              <a:t>Available at: </a:t>
            </a:r>
            <a:r>
              <a:rPr lang="en-US" sz="1600" dirty="0">
                <a:hlinkClick r:id="rId9"/>
              </a:rPr>
              <a:t>https://www.toolshero.com/toolsheroes/douglas-mcgregor/</a:t>
            </a:r>
            <a:r>
              <a:rPr lang="en-US" sz="1600" dirty="0"/>
              <a:t> (Accessed: 15</a:t>
            </a:r>
            <a:r>
              <a:rPr lang="en-US" sz="1600" baseline="30000" dirty="0"/>
              <a:t>th</a:t>
            </a:r>
            <a:r>
              <a:rPr lang="en-US" sz="1600" dirty="0"/>
              <a:t> October 2020)</a:t>
            </a:r>
            <a:br>
              <a:rPr lang="en-US" sz="1600" dirty="0"/>
            </a:br>
            <a:r>
              <a:rPr lang="en-US" sz="1600" dirty="0" err="1"/>
              <a:t>Juneja</a:t>
            </a:r>
            <a:r>
              <a:rPr lang="en-US" sz="1600" dirty="0"/>
              <a:t>, P. Available: </a:t>
            </a:r>
            <a:r>
              <a:rPr lang="en-US" sz="1600" dirty="0">
                <a:hlinkClick r:id="rId10"/>
              </a:rPr>
              <a:t>https://managementstudyguide.com/maslows-hyerarchy-needs-theory.htm</a:t>
            </a:r>
            <a:r>
              <a:rPr lang="en-US" sz="1600" dirty="0"/>
              <a:t> (Accessed: 20</a:t>
            </a:r>
            <a:r>
              <a:rPr lang="en-US" sz="1600" baseline="30000" dirty="0"/>
              <a:t>th</a:t>
            </a:r>
            <a:r>
              <a:rPr lang="en-US" sz="1600" dirty="0"/>
              <a:t> Oct 2020)</a:t>
            </a:r>
            <a:br>
              <a:rPr lang="en-US" sz="1600" dirty="0"/>
            </a:br>
            <a:r>
              <a:rPr lang="en-US" sz="1600" dirty="0" err="1"/>
              <a:t>Sobiya</a:t>
            </a:r>
            <a:r>
              <a:rPr lang="en-US" sz="1600" dirty="0"/>
              <a:t>, </a:t>
            </a:r>
            <a:r>
              <a:rPr lang="en-US" sz="1600" i="1" dirty="0"/>
              <a:t>Nike’s Organizational Structure: Pros &amp; Cons </a:t>
            </a:r>
            <a:r>
              <a:rPr lang="en-US" sz="1600" dirty="0"/>
              <a:t>Available at</a:t>
            </a:r>
            <a:r>
              <a:rPr lang="en-US" sz="1600" i="1" dirty="0"/>
              <a:t>:</a:t>
            </a:r>
            <a:r>
              <a:rPr lang="en-US" sz="1600" dirty="0"/>
              <a:t> </a:t>
            </a:r>
            <a:r>
              <a:rPr lang="en-US" sz="1600" dirty="0">
                <a:hlinkClick r:id="rId11"/>
              </a:rPr>
              <a:t>https://www.advergize.com/business/nikes-organizational-structure-the-pros-cons/</a:t>
            </a:r>
            <a:r>
              <a:rPr lang="en-US" sz="1600" dirty="0"/>
              <a:t> (Accessed: 30</a:t>
            </a:r>
            <a:r>
              <a:rPr lang="en-US" sz="1600" baseline="30000" dirty="0"/>
              <a:t>th</a:t>
            </a:r>
            <a:r>
              <a:rPr lang="en-US" sz="1600" dirty="0"/>
              <a:t> Oct 2020)</a:t>
            </a:r>
            <a:br>
              <a:rPr lang="en-US" sz="1600" dirty="0"/>
            </a:br>
            <a:r>
              <a:rPr lang="en-US" sz="1600" dirty="0"/>
              <a:t> Goins, J. (2018) </a:t>
            </a:r>
            <a:r>
              <a:rPr lang="en-US" sz="1600" i="1" dirty="0"/>
              <a:t>Nike's Flat Organizational Structure, </a:t>
            </a:r>
            <a:r>
              <a:rPr lang="en-GB" sz="1600" i="1" dirty="0"/>
              <a:t>Reviewed by: Michelle Seidel, B.Sc., LL.B., MBA</a:t>
            </a:r>
            <a:br>
              <a:rPr lang="en-GB" sz="1600" i="1" dirty="0"/>
            </a:br>
            <a:r>
              <a:rPr lang="en-GB" sz="1600" i="1" dirty="0"/>
              <a:t>Updated December 04, 2018</a:t>
            </a:r>
            <a:r>
              <a:rPr lang="en-US" sz="1600" i="1" dirty="0"/>
              <a:t> </a:t>
            </a:r>
            <a:r>
              <a:rPr lang="en-US" sz="1600" dirty="0"/>
              <a:t>Available at: </a:t>
            </a:r>
            <a:r>
              <a:rPr lang="en-US" sz="1600" dirty="0">
                <a:hlinkClick r:id="rId12"/>
              </a:rPr>
              <a:t>https://bizfluent.com/facts-6887850-nike-s-flat-organizational-structure.html</a:t>
            </a:r>
            <a:r>
              <a:rPr lang="en-US" sz="1600" dirty="0"/>
              <a:t> (Accessed: 20</a:t>
            </a:r>
            <a:r>
              <a:rPr lang="en-US" sz="1600" baseline="30000" dirty="0"/>
              <a:t>th</a:t>
            </a:r>
            <a:r>
              <a:rPr lang="en-US" sz="1600" dirty="0"/>
              <a:t> Oct 2020)</a:t>
            </a:r>
            <a:br>
              <a:rPr lang="en-US" sz="1600" dirty="0"/>
            </a:br>
            <a:r>
              <a:rPr lang="en-GB" sz="1600" dirty="0"/>
              <a:t>Brooks, I., (2009) </a:t>
            </a:r>
            <a:r>
              <a:rPr lang="en-GB" sz="1600" i="1" dirty="0"/>
              <a:t>Organisational Behaviour</a:t>
            </a:r>
            <a:r>
              <a:rPr lang="en-GB" sz="1600" dirty="0"/>
              <a:t>. Harlow, England: Prentice Hall/</a:t>
            </a:r>
            <a:r>
              <a:rPr lang="en-GB" sz="1600"/>
              <a:t>Financial Times </a:t>
            </a:r>
            <a:br>
              <a:rPr lang="en-US" sz="1600" dirty="0"/>
            </a:br>
            <a:br>
              <a:rPr lang="en-US" sz="3700" dirty="0"/>
            </a:br>
            <a:endParaRPr lang="en-US" sz="3700" dirty="0"/>
          </a:p>
        </p:txBody>
      </p:sp>
      <p:cxnSp>
        <p:nvCxnSpPr>
          <p:cNvPr id="38" name="Straight Connector 37">
            <a:extLst>
              <a:ext uri="{FF2B5EF4-FFF2-40B4-BE49-F238E27FC236}">
                <a16:creationId xmlns:a16="http://schemas.microsoft.com/office/drawing/2014/main" id="{DE8DFF79-735F-44E8-8B9C-D1F28BED79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81600" y="4663440"/>
            <a:ext cx="1828800" cy="0"/>
          </a:xfrm>
          <a:prstGeom prst="line">
            <a:avLst/>
          </a:prstGeom>
          <a:ln w="15875">
            <a:solidFill>
              <a:schemeClr val="accent2"/>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529785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docProps/app.xml><?xml version="1.0" encoding="utf-8"?>
<Properties xmlns="http://schemas.openxmlformats.org/officeDocument/2006/extended-properties" xmlns:vt="http://schemas.openxmlformats.org/officeDocument/2006/docPropsVTypes">
  <TotalTime>100</TotalTime>
  <Words>747</Words>
  <Application>Microsoft Office PowerPoint</Application>
  <PresentationFormat>Widescreen</PresentationFormat>
  <Paragraphs>56</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Garamond</vt:lpstr>
      <vt:lpstr>Wingdings</vt:lpstr>
      <vt:lpstr>Organic</vt:lpstr>
      <vt:lpstr>Brindusa Elena Nechita 1905284 Developing Working Relationships University of Wales Trinity Saint David Motivation</vt:lpstr>
      <vt:lpstr>Motivation – latin word ‘movere’ which means displacement</vt:lpstr>
      <vt:lpstr>Theories</vt:lpstr>
      <vt:lpstr>PowerPoint Presentation</vt:lpstr>
      <vt:lpstr>PowerPoint Presentation</vt:lpstr>
      <vt:lpstr>Nike uses the matrix organizational structure, and a big part of its success comes from this structure that is said to be one of the best in the world. A matrix organization means that the company is organized by both product and function and the authority passes vertically as well as horizontally. Nike uses both divisional and functional structures. </vt:lpstr>
      <vt:lpstr> Motivation methods can be of many kinds - internal, external, material or non-material. Here are some of the approaches that can have a positive impact on motivation:  flexibility of working hours, team building, brainstorming sessions, validation of results obtained, transparency, additional salary benefits, transparency, keep regular information about the future of the company, treat each employee separately, contribute to a relaxed atmosphere at work, make small gestures, but with meaning.  Several theories can help managers understand what people need and therefore can manage them better. Employees respond to fairness or unfairness in the work environment and learn from the consequences of their actions. They repeat behaviours that lead to positive results and can be motivated to exert effort when they see that their actions lead to outcomes that gets them the desired reward.  It is very important to find the right organisational structure that works best for a particular company. Using the wrong structure can result in poor communication, poor product development, poor employee efficiency and poor customer service and can be detrimental to a company and could result in lost revenue or even complete failure of the company. </vt:lpstr>
      <vt:lpstr>https://portal.gorefabrics.com/cof/en_xx/assets/img/teaser-gtx-products-logo-size.jpg http://motivatingemployees101.weebly.com/uploads/1/4/7/4/14746808/1168405.jpg?602 https://api.time.com/wp-content/uploads/2015/06/nike-logo.jpg  Fry, L. W. (2003) ‘Toward a theory of spiritual leadership’ The Leadership Quarterly,  3rd September. Available at:        https://www.researchgate.net/publication/222827010_Toward_a_Theory_of_Spiritual_Leadership (Accessed: 10th October 2020) van Vliet, V. (2016) Douglas McGregor Available at: https://www.toolshero.com/toolsheroes/douglas-mcgregor/ (Accessed: 15th October 2020) Juneja, P. Available: https://managementstudyguide.com/maslows-hyerarchy-needs-theory.htm (Accessed: 20th Oct 2020) Sobiya, Nike’s Organizational Structure: Pros &amp; Cons Available at: https://www.advergize.com/business/nikes-organizational-structure-the-pros-cons/ (Accessed: 30th Oct 2020)  Goins, J. (2018) Nike's Flat Organizational Structure, Reviewed by: Michelle Seidel, B.Sc., LL.B., MBA Updated December 04, 2018 Available at: https://bizfluent.com/facts-6887850-nike-s-flat-organizational-structure.html (Accessed: 20th Oct 2020) Brooks, I., (2009) Organisational Behaviour. Harlow, England: Prentice Hall/Financial Times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Brindusa Elena Nechita 1905284 Developing Working Relationships University of Wales Trinity Saint David Motivation</dc:title>
  <dc:creator>Brindusa Elena Nechita</dc:creator>
  <cp:lastModifiedBy>Brynach Heffernan</cp:lastModifiedBy>
  <cp:revision>1</cp:revision>
  <dcterms:created xsi:type="dcterms:W3CDTF">2020-10-30T09:48:45Z</dcterms:created>
  <dcterms:modified xsi:type="dcterms:W3CDTF">2020-11-01T16:08:00Z</dcterms:modified>
</cp:coreProperties>
</file>