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4"/>
  </p:sldMasterIdLst>
  <p:notesMasterIdLst>
    <p:notesMasterId r:id="rId20"/>
  </p:notesMasterIdLst>
  <p:handoutMasterIdLst>
    <p:handoutMasterId r:id="rId21"/>
  </p:handoutMasterIdLst>
  <p:sldIdLst>
    <p:sldId id="256" r:id="rId5"/>
    <p:sldId id="262" r:id="rId6"/>
    <p:sldId id="269" r:id="rId7"/>
    <p:sldId id="271" r:id="rId8"/>
    <p:sldId id="272" r:id="rId9"/>
    <p:sldId id="258" r:id="rId10"/>
    <p:sldId id="273" r:id="rId11"/>
    <p:sldId id="274" r:id="rId12"/>
    <p:sldId id="259" r:id="rId13"/>
    <p:sldId id="275" r:id="rId14"/>
    <p:sldId id="276" r:id="rId15"/>
    <p:sldId id="277" r:id="rId16"/>
    <p:sldId id="268" r:id="rId17"/>
    <p:sldId id="270" r:id="rId18"/>
    <p:sldId id="26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0" autoAdjust="0"/>
    <p:restoredTop sz="94660"/>
  </p:normalViewPr>
  <p:slideViewPr>
    <p:cSldViewPr snapToGrid="0">
      <p:cViewPr varScale="1">
        <p:scale>
          <a:sx n="97" d="100"/>
          <a:sy n="97" d="100"/>
        </p:scale>
        <p:origin x="656" y="200"/>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C290E50-D3EA-4329-AA5F-AF5A5C575D8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6112D18-5CEB-46F3-924F-E35464AAA36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35D1AD-E24C-4E82-BC85-28527A42DCE7}" type="datetimeFigureOut">
              <a:rPr lang="en-US" smtClean="0"/>
              <a:t>4/1/23</a:t>
            </a:fld>
            <a:endParaRPr lang="en-US" dirty="0"/>
          </a:p>
        </p:txBody>
      </p:sp>
      <p:sp>
        <p:nvSpPr>
          <p:cNvPr id="4" name="Footer Placeholder 3">
            <a:extLst>
              <a:ext uri="{FF2B5EF4-FFF2-40B4-BE49-F238E27FC236}">
                <a16:creationId xmlns:a16="http://schemas.microsoft.com/office/drawing/2014/main" id="{EB8FC0ED-2712-4B69-9F16-123F02DBF54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2CBD00C-2269-4424-828A-8D893B5226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70B3793-D85E-4082-925C-FAA1A2B27276}" type="slidenum">
              <a:rPr lang="en-US" smtClean="0"/>
              <a:t>‹#›</a:t>
            </a:fld>
            <a:endParaRPr lang="en-US" dirty="0"/>
          </a:p>
        </p:txBody>
      </p:sp>
    </p:spTree>
    <p:extLst>
      <p:ext uri="{BB962C8B-B14F-4D97-AF65-F5344CB8AC3E}">
        <p14:creationId xmlns:p14="http://schemas.microsoft.com/office/powerpoint/2010/main" val="22338639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55EA34-3951-4B6D-8DDD-B157CE00471C}" type="datetimeFigureOut">
              <a:rPr lang="en-US" smtClean="0"/>
              <a:t>4/1/23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B3E965-974B-498D-B360-83DD1F9DEB55}" type="slidenum">
              <a:rPr lang="en-US" smtClean="0"/>
              <a:t>‹#›</a:t>
            </a:fld>
            <a:endParaRPr lang="en-US" dirty="0"/>
          </a:p>
        </p:txBody>
      </p:sp>
    </p:spTree>
    <p:extLst>
      <p:ext uri="{BB962C8B-B14F-4D97-AF65-F5344CB8AC3E}">
        <p14:creationId xmlns:p14="http://schemas.microsoft.com/office/powerpoint/2010/main" val="2383636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1</a:t>
            </a:fld>
            <a:endParaRPr lang="en-US" dirty="0"/>
          </a:p>
        </p:txBody>
      </p:sp>
    </p:spTree>
    <p:extLst>
      <p:ext uri="{BB962C8B-B14F-4D97-AF65-F5344CB8AC3E}">
        <p14:creationId xmlns:p14="http://schemas.microsoft.com/office/powerpoint/2010/main" val="2289652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2</a:t>
            </a:fld>
            <a:endParaRPr lang="en-US" dirty="0"/>
          </a:p>
        </p:txBody>
      </p:sp>
    </p:spTree>
    <p:extLst>
      <p:ext uri="{BB962C8B-B14F-4D97-AF65-F5344CB8AC3E}">
        <p14:creationId xmlns:p14="http://schemas.microsoft.com/office/powerpoint/2010/main" val="2389412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3</a:t>
            </a:fld>
            <a:endParaRPr lang="en-US" dirty="0"/>
          </a:p>
        </p:txBody>
      </p:sp>
    </p:spTree>
    <p:extLst>
      <p:ext uri="{BB962C8B-B14F-4D97-AF65-F5344CB8AC3E}">
        <p14:creationId xmlns:p14="http://schemas.microsoft.com/office/powerpoint/2010/main" val="2840563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4</a:t>
            </a:fld>
            <a:endParaRPr lang="en-US" dirty="0"/>
          </a:p>
        </p:txBody>
      </p:sp>
    </p:spTree>
    <p:extLst>
      <p:ext uri="{BB962C8B-B14F-4D97-AF65-F5344CB8AC3E}">
        <p14:creationId xmlns:p14="http://schemas.microsoft.com/office/powerpoint/2010/main" val="415910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5</a:t>
            </a:fld>
            <a:endParaRPr lang="en-US" dirty="0"/>
          </a:p>
        </p:txBody>
      </p:sp>
    </p:spTree>
    <p:extLst>
      <p:ext uri="{BB962C8B-B14F-4D97-AF65-F5344CB8AC3E}">
        <p14:creationId xmlns:p14="http://schemas.microsoft.com/office/powerpoint/2010/main" val="413338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6</a:t>
            </a:fld>
            <a:endParaRPr lang="en-US" dirty="0"/>
          </a:p>
        </p:txBody>
      </p:sp>
    </p:spTree>
    <p:extLst>
      <p:ext uri="{BB962C8B-B14F-4D97-AF65-F5344CB8AC3E}">
        <p14:creationId xmlns:p14="http://schemas.microsoft.com/office/powerpoint/2010/main" val="3664658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7</a:t>
            </a:fld>
            <a:endParaRPr lang="en-US" dirty="0"/>
          </a:p>
        </p:txBody>
      </p:sp>
    </p:spTree>
    <p:extLst>
      <p:ext uri="{BB962C8B-B14F-4D97-AF65-F5344CB8AC3E}">
        <p14:creationId xmlns:p14="http://schemas.microsoft.com/office/powerpoint/2010/main" val="1355958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8</a:t>
            </a:fld>
            <a:endParaRPr lang="en-US" dirty="0"/>
          </a:p>
        </p:txBody>
      </p:sp>
    </p:spTree>
    <p:extLst>
      <p:ext uri="{BB962C8B-B14F-4D97-AF65-F5344CB8AC3E}">
        <p14:creationId xmlns:p14="http://schemas.microsoft.com/office/powerpoint/2010/main" val="1831138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9</a:t>
            </a:fld>
            <a:endParaRPr lang="en-US" dirty="0"/>
          </a:p>
        </p:txBody>
      </p:sp>
    </p:spTree>
    <p:extLst>
      <p:ext uri="{BB962C8B-B14F-4D97-AF65-F5344CB8AC3E}">
        <p14:creationId xmlns:p14="http://schemas.microsoft.com/office/powerpoint/2010/main" val="293586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10</a:t>
            </a:fld>
            <a:endParaRPr lang="en-US" dirty="0"/>
          </a:p>
        </p:txBody>
      </p:sp>
    </p:spTree>
    <p:extLst>
      <p:ext uri="{BB962C8B-B14F-4D97-AF65-F5344CB8AC3E}">
        <p14:creationId xmlns:p14="http://schemas.microsoft.com/office/powerpoint/2010/main" val="1772555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11</a:t>
            </a:fld>
            <a:endParaRPr lang="en-US" dirty="0"/>
          </a:p>
        </p:txBody>
      </p:sp>
    </p:spTree>
    <p:extLst>
      <p:ext uri="{BB962C8B-B14F-4D97-AF65-F5344CB8AC3E}">
        <p14:creationId xmlns:p14="http://schemas.microsoft.com/office/powerpoint/2010/main" val="1399422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12</a:t>
            </a:fld>
            <a:endParaRPr lang="en-US" dirty="0"/>
          </a:p>
        </p:txBody>
      </p:sp>
    </p:spTree>
    <p:extLst>
      <p:ext uri="{BB962C8B-B14F-4D97-AF65-F5344CB8AC3E}">
        <p14:creationId xmlns:p14="http://schemas.microsoft.com/office/powerpoint/2010/main" val="2393163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13</a:t>
            </a:fld>
            <a:endParaRPr lang="en-US" dirty="0"/>
          </a:p>
        </p:txBody>
      </p:sp>
    </p:spTree>
    <p:extLst>
      <p:ext uri="{BB962C8B-B14F-4D97-AF65-F5344CB8AC3E}">
        <p14:creationId xmlns:p14="http://schemas.microsoft.com/office/powerpoint/2010/main" val="2918919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14</a:t>
            </a:fld>
            <a:endParaRPr lang="en-US" dirty="0"/>
          </a:p>
        </p:txBody>
      </p:sp>
    </p:spTree>
    <p:extLst>
      <p:ext uri="{BB962C8B-B14F-4D97-AF65-F5344CB8AC3E}">
        <p14:creationId xmlns:p14="http://schemas.microsoft.com/office/powerpoint/2010/main" val="1635700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B3E965-974B-498D-B360-83DD1F9DEB55}" type="slidenum">
              <a:rPr lang="en-US" smtClean="0"/>
              <a:t>15</a:t>
            </a:fld>
            <a:endParaRPr lang="en-US" dirty="0"/>
          </a:p>
        </p:txBody>
      </p:sp>
    </p:spTree>
    <p:extLst>
      <p:ext uri="{BB962C8B-B14F-4D97-AF65-F5344CB8AC3E}">
        <p14:creationId xmlns:p14="http://schemas.microsoft.com/office/powerpoint/2010/main" val="2452642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noProof="0"/>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noProof="0"/>
              <a:t>Click to edit Master subtitle style</a:t>
            </a:r>
          </a:p>
        </p:txBody>
      </p:sp>
      <p:sp>
        <p:nvSpPr>
          <p:cNvPr id="4" name="Date Placeholder 3"/>
          <p:cNvSpPr>
            <a:spLocks noGrp="1"/>
          </p:cNvSpPr>
          <p:nvPr>
            <p:ph type="dt" sz="half" idx="10"/>
          </p:nvPr>
        </p:nvSpPr>
        <p:spPr/>
        <p:txBody>
          <a:bodyPr/>
          <a:lstStyle>
            <a:lvl1pPr algn="l">
              <a:defRPr/>
            </a:lvl1pPr>
          </a:lstStyle>
          <a:p>
            <a:fld id="{9AB3A824-1A51-4B26-AD58-A6D8E14F6C04}" type="datetimeFigureOut">
              <a:rPr lang="en-US" noProof="0" smtClean="0"/>
              <a:t>4/1/23</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13" name="Straight Connector 12"/>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1507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Content Placeholder 2"/>
          <p:cNvSpPr>
            <a:spLocks noGrp="1"/>
          </p:cNvSpPr>
          <p:nvPr>
            <p:ph idx="1"/>
          </p:nvPr>
        </p:nvSpPr>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97D162C4-EDD9-4389-A98B-B87ECEA2A816}" type="datetimeFigureOut">
              <a:rPr lang="en-US" noProof="0" smtClean="0"/>
              <a:t>4/1/23</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230645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noProof="0"/>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4/1/23</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7646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noProof="0"/>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CA954B2F-12DE-47F5-8894-472B206D2E1E}" type="datetimeFigureOut">
              <a:rPr lang="en-US" noProof="0" smtClean="0"/>
              <a:t>4/1/23</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279582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4/1/23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05863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4/1/23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9618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4/1/23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3964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4/1/23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33651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4/1/23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8804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4/1/23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47278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4/1/23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8959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CBC1C18-307B-4F68-A007-B5B542270E8D}" type="datetimeFigureOut">
              <a:rPr lang="en-US" noProof="0" smtClean="0"/>
              <a:t>4/1/23</a:t>
            </a:fld>
            <a:endParaRPr lang="en-US" noProof="0"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noProof="0" dirty="0"/>
              <a:t>
              </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noProof="0" smtClean="0"/>
              <a:pPr/>
              <a:t>‹#›</a:t>
            </a:fld>
            <a:endParaRPr lang="en-US" noProof="0" dirty="0"/>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02846"/>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6659954" y="166388"/>
            <a:ext cx="7164674" cy="5571066"/>
          </a:xfrm>
          <a:prstGeom prst="rect">
            <a:avLst/>
          </a:prstGeom>
        </p:spPr>
        <p:txBody>
          <a:bodyPr lIns="0" rIns="180000">
            <a:normAutofit/>
          </a:bodyPr>
          <a:lstStyle/>
          <a:p>
            <a:pPr algn="ctr">
              <a:lnSpc>
                <a:spcPct val="150000"/>
              </a:lnSpc>
              <a:spcAft>
                <a:spcPts val="1500"/>
              </a:spcAft>
            </a:pPr>
            <a:r>
              <a:rPr lang="en-GB" sz="1600" b="1" dirty="0">
                <a:solidFill>
                  <a:schemeClr val="tx1"/>
                </a:solidFill>
                <a:effectLst/>
                <a:latin typeface="Times New Roman" panose="02020603050405020304" pitchFamily="18" charset="0"/>
                <a:ea typeface="Times New Roman" panose="02020603050405020304" pitchFamily="18" charset="0"/>
              </a:rPr>
              <a:t>BA Business Management</a:t>
            </a:r>
            <a:br>
              <a:rPr lang="en-IN" sz="1600" b="1" dirty="0">
                <a:solidFill>
                  <a:schemeClr val="tx1"/>
                </a:solidFill>
                <a:effectLst/>
                <a:latin typeface="Times New Roman" panose="02020603050405020304" pitchFamily="18" charset="0"/>
                <a:ea typeface="Times New Roman" panose="02020603050405020304" pitchFamily="18" charset="0"/>
              </a:rPr>
            </a:br>
            <a:r>
              <a:rPr lang="en-GB" sz="1600" b="1" dirty="0">
                <a:solidFill>
                  <a:schemeClr val="tx1"/>
                </a:solidFill>
                <a:effectLst/>
                <a:latin typeface="Times New Roman" panose="02020603050405020304" pitchFamily="18" charset="0"/>
                <a:ea typeface="Times New Roman" panose="02020603050405020304" pitchFamily="18" charset="0"/>
              </a:rPr>
              <a:t>LCBB5004: Managing People</a:t>
            </a:r>
            <a:endParaRPr lang="en-IN" sz="1600" b="1" dirty="0">
              <a:solidFill>
                <a:schemeClr val="tx1"/>
              </a:solidFill>
              <a:effectLst/>
              <a:latin typeface="Times New Roman" panose="02020603050405020304" pitchFamily="18" charset="0"/>
              <a:ea typeface="Times New Roman" panose="02020603050405020304" pitchFamily="18" charset="0"/>
            </a:endParaRPr>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8451608" y="4837043"/>
            <a:ext cx="3096926" cy="1377490"/>
          </a:xfrm>
          <a:prstGeom prst="rect">
            <a:avLst/>
          </a:prstGeom>
        </p:spPr>
        <p:txBody>
          <a:bodyPr lIns="0" rIns="0">
            <a:normAutofit fontScale="92500"/>
          </a:bodyPr>
          <a:lstStyle/>
          <a:p>
            <a:pPr algn="ctr">
              <a:lnSpc>
                <a:spcPct val="150000"/>
              </a:lnSpc>
              <a:spcAft>
                <a:spcPts val="1500"/>
              </a:spcAft>
            </a:pPr>
            <a:r>
              <a:rPr lang="en-IN" sz="1800" b="1" dirty="0">
                <a:solidFill>
                  <a:schemeClr val="tx1"/>
                </a:solidFill>
                <a:effectLst/>
                <a:latin typeface="Times New Roman" panose="02020603050405020304" pitchFamily="18" charset="0"/>
                <a:ea typeface="Times New Roman" panose="02020603050405020304" pitchFamily="18" charset="0"/>
              </a:rPr>
              <a:t>Student </a:t>
            </a:r>
            <a:r>
              <a:rPr lang="en-IN" sz="1800" b="1" dirty="0" err="1">
                <a:solidFill>
                  <a:schemeClr val="tx1"/>
                </a:solidFill>
                <a:effectLst/>
                <a:latin typeface="Times New Roman" panose="02020603050405020304" pitchFamily="18" charset="0"/>
                <a:ea typeface="Times New Roman" panose="02020603050405020304" pitchFamily="18" charset="0"/>
              </a:rPr>
              <a:t>name:Zlatko</a:t>
            </a:r>
            <a:r>
              <a:rPr lang="en-IN" sz="1800" b="1" dirty="0">
                <a:solidFill>
                  <a:schemeClr val="tx1"/>
                </a:solidFill>
                <a:effectLst/>
                <a:latin typeface="Times New Roman" panose="02020603050405020304" pitchFamily="18" charset="0"/>
                <a:ea typeface="Times New Roman" panose="02020603050405020304" pitchFamily="18" charset="0"/>
              </a:rPr>
              <a:t> </a:t>
            </a:r>
            <a:r>
              <a:rPr lang="en-IN" sz="1800" b="1" dirty="0" err="1">
                <a:solidFill>
                  <a:schemeClr val="tx1"/>
                </a:solidFill>
                <a:effectLst/>
                <a:latin typeface="Times New Roman" panose="02020603050405020304" pitchFamily="18" charset="0"/>
                <a:ea typeface="Times New Roman" panose="02020603050405020304" pitchFamily="18" charset="0"/>
              </a:rPr>
              <a:t>Nalbanski</a:t>
            </a:r>
            <a:endParaRPr lang="en-IN" sz="1800" b="1" dirty="0">
              <a:solidFill>
                <a:schemeClr val="tx1"/>
              </a:solidFill>
              <a:effectLst/>
              <a:latin typeface="Times New Roman" panose="02020603050405020304" pitchFamily="18" charset="0"/>
              <a:ea typeface="Times New Roman" panose="02020603050405020304" pitchFamily="18" charset="0"/>
            </a:endParaRPr>
          </a:p>
          <a:p>
            <a:pPr algn="ctr">
              <a:lnSpc>
                <a:spcPct val="150000"/>
              </a:lnSpc>
              <a:spcAft>
                <a:spcPts val="1500"/>
              </a:spcAft>
            </a:pPr>
            <a:r>
              <a:rPr lang="en-IN" b="1" dirty="0">
                <a:solidFill>
                  <a:schemeClr val="tx1"/>
                </a:solidFill>
                <a:latin typeface="Times New Roman" panose="02020603050405020304" pitchFamily="18" charset="0"/>
                <a:ea typeface="Times New Roman" panose="02020603050405020304" pitchFamily="18" charset="0"/>
              </a:rPr>
              <a:t>Student ID:2124047</a:t>
            </a:r>
            <a:endParaRPr lang="en-IN" sz="1800" b="1" dirty="0">
              <a:solidFill>
                <a:schemeClr val="tx1"/>
              </a:solidFill>
              <a:effectLst/>
              <a:latin typeface="Times New Roman" panose="02020603050405020304" pitchFamily="18" charset="0"/>
              <a:ea typeface="Times New Roman" panose="02020603050405020304" pitchFamily="18" charset="0"/>
            </a:endParaRPr>
          </a:p>
        </p:txBody>
      </p:sp>
      <p:cxnSp>
        <p:nvCxnSpPr>
          <p:cNvPr id="20" name="Straight Connector 19">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028" name="Picture 4" descr="Managing People in Projects - Total Training Solutions, Inc.">
            <a:extLst>
              <a:ext uri="{FF2B5EF4-FFF2-40B4-BE49-F238E27FC236}">
                <a16:creationId xmlns:a16="http://schemas.microsoft.com/office/drawing/2014/main" id="{A2A5A66B-7CB6-3531-FBB9-9C53511239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36612"/>
            <a:ext cx="3638680" cy="276426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eople Management Strategies for Organizational Success - Invoicebus Blog">
            <a:extLst>
              <a:ext uri="{FF2B5EF4-FFF2-40B4-BE49-F238E27FC236}">
                <a16:creationId xmlns:a16="http://schemas.microsoft.com/office/drawing/2014/main" id="{D7F01AAC-7C88-8B05-6312-8A46FECE71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8680" y="1736612"/>
            <a:ext cx="4260943" cy="2764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05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F6F939FF-38E5-43C1-9562-6E33A2F50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C148A00E-633D-4DE1-A032-9D62FA291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B91C57-2090-466E-B05A-DA282135678E}"/>
              </a:ext>
            </a:extLst>
          </p:cNvPr>
          <p:cNvSpPr>
            <a:spLocks noGrp="1"/>
          </p:cNvSpPr>
          <p:nvPr>
            <p:ph type="title"/>
          </p:nvPr>
        </p:nvSpPr>
        <p:spPr>
          <a:xfrm>
            <a:off x="1024128" y="4971088"/>
            <a:ext cx="9720072" cy="1499616"/>
          </a:xfrm>
          <a:prstGeom prst="rect">
            <a:avLst/>
          </a:prstGeom>
        </p:spPr>
        <p:txBody>
          <a:bodyPr vert="horz" lIns="91440" tIns="45720" rIns="91440" bIns="45720" rtlCol="0">
            <a:normAutofit/>
          </a:bodyPr>
          <a:lstStyle/>
          <a:p>
            <a:pPr algn="just">
              <a:lnSpc>
                <a:spcPct val="150000"/>
              </a:lnSpc>
              <a:spcBef>
                <a:spcPts val="2400"/>
              </a:spcBef>
            </a:pPr>
            <a:r>
              <a:rPr lang="en-US" sz="3800" b="1" kern="0" dirty="0">
                <a:solidFill>
                  <a:srgbClr val="000000"/>
                </a:solidFill>
                <a:effectLst/>
                <a:latin typeface="Times New Roman" panose="02020603050405020304" pitchFamily="18" charset="0"/>
              </a:rPr>
              <a:t>Introduction</a:t>
            </a:r>
            <a:endParaRPr lang="en-IN" sz="3800" b="1" kern="0" dirty="0">
              <a:solidFill>
                <a:srgbClr val="000000"/>
              </a:solidFill>
              <a:effectLst/>
              <a:latin typeface="Times New Roman" panose="02020603050405020304" pitchFamily="18" charset="0"/>
            </a:endParaRPr>
          </a:p>
        </p:txBody>
      </p:sp>
      <p:cxnSp>
        <p:nvCxnSpPr>
          <p:cNvPr id="61" name="Straight Connector 60">
            <a:extLst>
              <a:ext uri="{FF2B5EF4-FFF2-40B4-BE49-F238E27FC236}">
                <a16:creationId xmlns:a16="http://schemas.microsoft.com/office/drawing/2014/main" id="{1F7502AC-B5F2-447A-8886-7B0FA9DBA7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615C4BA-41DC-F49D-7CC2-198C7E9D71B4}"/>
              </a:ext>
            </a:extLst>
          </p:cNvPr>
          <p:cNvSpPr txBox="1"/>
          <p:nvPr/>
        </p:nvSpPr>
        <p:spPr>
          <a:xfrm>
            <a:off x="752260" y="253966"/>
            <a:ext cx="6801479" cy="4214102"/>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rPr>
              <a:t>It has been well indicated by </a:t>
            </a:r>
            <a:r>
              <a:rPr lang="en-IN" sz="1200" dirty="0">
                <a:effectLst/>
                <a:latin typeface="Times New Roman" panose="02020603050405020304" pitchFamily="18" charset="0"/>
                <a:ea typeface="Times New Roman" panose="02020603050405020304" pitchFamily="18" charset="0"/>
              </a:rPr>
              <a:t>Ette (2022</a:t>
            </a:r>
            <a:r>
              <a:rPr lang="en-GB" sz="1200" dirty="0">
                <a:effectLst/>
                <a:latin typeface="Times New Roman" panose="02020603050405020304" pitchFamily="18" charset="0"/>
                <a:ea typeface="Times New Roman" panose="02020603050405020304" pitchFamily="18" charset="0"/>
              </a:rPr>
              <a:t>), that businesses within the restaurant industry are facing labour shortages that have been affecting operational aspects and growth opportunities. In addition, the business leaders are no longer confident about recruitment which has resulted in simplifying the menu, reducing opening hours, and reducing opening days. These are significant challenges faced by businesses due to staffing shortages.</a:t>
            </a:r>
            <a:endParaRPr lang="en-IN" sz="12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rPr>
              <a:t>Likewise, </a:t>
            </a:r>
            <a:r>
              <a:rPr lang="en-GB" sz="1200" dirty="0" err="1">
                <a:effectLst/>
                <a:latin typeface="Times New Roman" panose="02020603050405020304" pitchFamily="18" charset="0"/>
                <a:ea typeface="Times New Roman" panose="02020603050405020304" pitchFamily="18" charset="0"/>
              </a:rPr>
              <a:t>Squyres</a:t>
            </a:r>
            <a:r>
              <a:rPr lang="en-GB" sz="1200" dirty="0">
                <a:effectLst/>
                <a:latin typeface="Times New Roman" panose="02020603050405020304" pitchFamily="18" charset="0"/>
                <a:ea typeface="Times New Roman" panose="02020603050405020304" pitchFamily="18" charset="0"/>
              </a:rPr>
              <a:t> (2020) argued that the shortages of labour in the United Kingdom’s hospitality sector specifically in restaurants, pubs, and bars have led to increased costs and drove up pay. This has been a significant concern for businesses within the industry that is highly based on customer services.</a:t>
            </a:r>
            <a:endParaRPr lang="en-IN" sz="12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rPr>
              <a:t>As stated by </a:t>
            </a:r>
            <a:r>
              <a:rPr lang="en-GB" sz="1200" dirty="0" err="1">
                <a:effectLst/>
                <a:latin typeface="Times New Roman" panose="02020603050405020304" pitchFamily="18" charset="0"/>
                <a:ea typeface="Times New Roman" panose="02020603050405020304" pitchFamily="18" charset="0"/>
              </a:rPr>
              <a:t>Deeba</a:t>
            </a:r>
            <a:r>
              <a:rPr lang="en-GB" sz="1200" dirty="0">
                <a:effectLst/>
                <a:latin typeface="Times New Roman" panose="02020603050405020304" pitchFamily="18" charset="0"/>
                <a:ea typeface="Times New Roman" panose="02020603050405020304" pitchFamily="18" charset="0"/>
              </a:rPr>
              <a:t> (2020), talent acquisition is a human resource strategy that aims at fulfilling organisational needs by attracting top talent and influencing them to bring their unique skills to the organisation. Additionally, in order to successfully capitalise on talent acquisition, businesses that offer casual and fine dining experiences to customers must focus on effective talent retention. </a:t>
            </a:r>
            <a:endParaRPr lang="en-IN" sz="12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200" dirty="0">
                <a:effectLst/>
                <a:latin typeface="Times New Roman" panose="02020603050405020304" pitchFamily="18" charset="0"/>
                <a:ea typeface="Times New Roman" panose="02020603050405020304" pitchFamily="18" charset="0"/>
              </a:rPr>
              <a:t>Based on such context, this presentation aims to highlight six different talent acquisition strategies and four different incentive methods to attract potential candidates to work in restaurant operations that consist of casual and fine dining.</a:t>
            </a:r>
            <a:endParaRPr lang="en-IN" sz="1200" dirty="0">
              <a:effectLst/>
              <a:latin typeface="Times New Roman" panose="02020603050405020304" pitchFamily="18" charset="0"/>
              <a:ea typeface="Times New Roman" panose="02020603050405020304" pitchFamily="18" charset="0"/>
            </a:endParaRPr>
          </a:p>
        </p:txBody>
      </p:sp>
      <p:pic>
        <p:nvPicPr>
          <p:cNvPr id="2050" name="Picture 2" descr="5 Talent Acquisition Strategies for Hiring Better Talent">
            <a:extLst>
              <a:ext uri="{FF2B5EF4-FFF2-40B4-BE49-F238E27FC236}">
                <a16:creationId xmlns:a16="http://schemas.microsoft.com/office/drawing/2014/main" id="{AD2AD568-FFC8-E24F-1090-8E610074EB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298"/>
          <a:stretch/>
        </p:blipFill>
        <p:spPr bwMode="auto">
          <a:xfrm>
            <a:off x="8401878" y="1188623"/>
            <a:ext cx="3550539" cy="2746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586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F6F939FF-38E5-43C1-9562-6E33A2F50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C148A00E-633D-4DE1-A032-9D62FA291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B91C57-2090-466E-B05A-DA282135678E}"/>
              </a:ext>
            </a:extLst>
          </p:cNvPr>
          <p:cNvSpPr>
            <a:spLocks noGrp="1"/>
          </p:cNvSpPr>
          <p:nvPr>
            <p:ph type="title"/>
          </p:nvPr>
        </p:nvSpPr>
        <p:spPr>
          <a:xfrm>
            <a:off x="1024128" y="4971088"/>
            <a:ext cx="9720072" cy="1499616"/>
          </a:xfrm>
          <a:prstGeom prst="rect">
            <a:avLst/>
          </a:prstGeom>
        </p:spPr>
        <p:txBody>
          <a:bodyPr vert="horz" lIns="91440" tIns="45720" rIns="91440" bIns="45720" rtlCol="0">
            <a:noAutofit/>
          </a:bodyPr>
          <a:lstStyle/>
          <a:p>
            <a:pPr algn="just">
              <a:lnSpc>
                <a:spcPct val="150000"/>
              </a:lnSpc>
              <a:spcAft>
                <a:spcPts val="1000"/>
              </a:spcAft>
            </a:pPr>
            <a:r>
              <a:rPr lang="en-GB" sz="2400" b="1" dirty="0">
                <a:effectLst/>
                <a:latin typeface="Times New Roman" panose="02020603050405020304" pitchFamily="18" charset="0"/>
                <a:ea typeface="Times New Roman" panose="02020603050405020304" pitchFamily="18" charset="0"/>
              </a:rPr>
              <a:t>Short-term talent acquisition strategy: Leverage appropriate technology for immediate recruitment</a:t>
            </a:r>
            <a:endParaRPr lang="en-IN" sz="2400" dirty="0">
              <a:effectLst/>
              <a:latin typeface="Times New Roman" panose="02020603050405020304" pitchFamily="18" charset="0"/>
              <a:ea typeface="Times New Roman" panose="02020603050405020304" pitchFamily="18" charset="0"/>
            </a:endParaRPr>
          </a:p>
        </p:txBody>
      </p:sp>
      <p:cxnSp>
        <p:nvCxnSpPr>
          <p:cNvPr id="61" name="Straight Connector 60">
            <a:extLst>
              <a:ext uri="{FF2B5EF4-FFF2-40B4-BE49-F238E27FC236}">
                <a16:creationId xmlns:a16="http://schemas.microsoft.com/office/drawing/2014/main" id="{1F7502AC-B5F2-447A-8886-7B0FA9DBA7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BB4E12F-E04D-4AB0-A064-232DAFD4812E}"/>
              </a:ext>
            </a:extLst>
          </p:cNvPr>
          <p:cNvSpPr txBox="1"/>
          <p:nvPr/>
        </p:nvSpPr>
        <p:spPr>
          <a:xfrm>
            <a:off x="761999" y="701327"/>
            <a:ext cx="10405872" cy="3608488"/>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As put forward by Johnson</a:t>
            </a:r>
            <a:r>
              <a:rPr lang="en-GB" sz="1400" i="1" dirty="0">
                <a:effectLst/>
                <a:latin typeface="Times New Roman" panose="02020603050405020304" pitchFamily="18" charset="0"/>
                <a:ea typeface="Times New Roman" panose="02020603050405020304" pitchFamily="18" charset="0"/>
              </a:rPr>
              <a:t> et al.</a:t>
            </a:r>
            <a:r>
              <a:rPr lang="en-GB" sz="1400" dirty="0">
                <a:effectLst/>
                <a:latin typeface="Times New Roman" panose="02020603050405020304" pitchFamily="18" charset="0"/>
                <a:ea typeface="Times New Roman" panose="02020603050405020304" pitchFamily="18" charset="0"/>
              </a:rPr>
              <a:t> (2020), it has become essential within the hospitality industry for a restaurant business to focus on immediate recruitment as time is the most important constraint. Traditionally, the initial process of screening resumes, job descriptions, and publishing job posts was highly time-consuming.</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As a result, by leveraging technology, Restaurant Group can tackle these time constraints by using various apps and technologies such as freelancer and vendors management systems can assist to identify a contingency workforce on one platform.</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Also, the use of LinkedIn, Facebook, and Instagram can be well capitalised for identifying potential candidates in the global marketplace which can save time on the initial hiring process. </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However, </a:t>
            </a:r>
            <a:r>
              <a:rPr lang="en-GB" sz="1400" dirty="0" err="1">
                <a:effectLst/>
                <a:latin typeface="Times New Roman" panose="02020603050405020304" pitchFamily="18" charset="0"/>
                <a:ea typeface="Times New Roman" panose="02020603050405020304" pitchFamily="18" charset="0"/>
              </a:rPr>
              <a:t>DeKeyser</a:t>
            </a:r>
            <a:r>
              <a:rPr lang="en-GB" sz="1400" dirty="0">
                <a:effectLst/>
                <a:latin typeface="Times New Roman" panose="02020603050405020304" pitchFamily="18" charset="0"/>
                <a:ea typeface="Times New Roman" panose="02020603050405020304" pitchFamily="18" charset="0"/>
              </a:rPr>
              <a:t> (2020) stated that it is essential for restaurant businesses to design an explicit job description that focuses on role details which can assist an applicant to determine whether they are suitable for the job role. This means that the Restaurant Group must ensure that the job description is up-to-date, accurate, and complete while highlighting person specifications for receiving quality applications.</a:t>
            </a:r>
            <a:endParaRPr lang="en-IN"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82378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F6F939FF-38E5-43C1-9562-6E33A2F50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C148A00E-633D-4DE1-A032-9D62FA291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B91C57-2090-466E-B05A-DA282135678E}"/>
              </a:ext>
            </a:extLst>
          </p:cNvPr>
          <p:cNvSpPr>
            <a:spLocks noGrp="1"/>
          </p:cNvSpPr>
          <p:nvPr>
            <p:ph type="title"/>
          </p:nvPr>
        </p:nvSpPr>
        <p:spPr>
          <a:xfrm>
            <a:off x="1024127" y="4971088"/>
            <a:ext cx="10505263" cy="1499616"/>
          </a:xfrm>
          <a:prstGeom prst="rect">
            <a:avLst/>
          </a:prstGeom>
        </p:spPr>
        <p:txBody>
          <a:bodyPr vert="horz" lIns="91440" tIns="45720" rIns="91440" bIns="45720" rtlCol="0">
            <a:noAutofit/>
          </a:bodyPr>
          <a:lstStyle/>
          <a:p>
            <a:pPr>
              <a:lnSpc>
                <a:spcPct val="150000"/>
              </a:lnSpc>
              <a:spcAft>
                <a:spcPts val="1000"/>
              </a:spcAft>
            </a:pPr>
            <a:r>
              <a:rPr lang="en-GB" sz="2400" b="1" dirty="0">
                <a:effectLst/>
                <a:latin typeface="Times New Roman" panose="02020603050405020304" pitchFamily="18" charset="0"/>
                <a:ea typeface="Times New Roman" panose="02020603050405020304" pitchFamily="18" charset="0"/>
              </a:rPr>
              <a:t>Short-term talent acquisition strategy: Assess the quality of hire, employment terms, and costs before the final selection</a:t>
            </a:r>
            <a:br>
              <a:rPr lang="en-IN" sz="2400" dirty="0">
                <a:effectLst/>
                <a:latin typeface="Times New Roman" panose="02020603050405020304" pitchFamily="18" charset="0"/>
                <a:ea typeface="Times New Roman" panose="02020603050405020304" pitchFamily="18" charset="0"/>
              </a:rPr>
            </a:br>
            <a:endParaRPr lang="en-IN" sz="2400" dirty="0">
              <a:effectLst/>
              <a:latin typeface="Times New Roman" panose="02020603050405020304" pitchFamily="18" charset="0"/>
              <a:ea typeface="Times New Roman" panose="02020603050405020304" pitchFamily="18" charset="0"/>
            </a:endParaRPr>
          </a:p>
        </p:txBody>
      </p:sp>
      <p:cxnSp>
        <p:nvCxnSpPr>
          <p:cNvPr id="61" name="Straight Connector 60">
            <a:extLst>
              <a:ext uri="{FF2B5EF4-FFF2-40B4-BE49-F238E27FC236}">
                <a16:creationId xmlns:a16="http://schemas.microsoft.com/office/drawing/2014/main" id="{1F7502AC-B5F2-447A-8886-7B0FA9DBA7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BB4E12F-E04D-4AB0-A064-232DAFD4812E}"/>
              </a:ext>
            </a:extLst>
          </p:cNvPr>
          <p:cNvSpPr txBox="1"/>
          <p:nvPr/>
        </p:nvSpPr>
        <p:spPr>
          <a:xfrm>
            <a:off x="655982" y="281894"/>
            <a:ext cx="7189305" cy="4254819"/>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As reflected by </a:t>
            </a:r>
            <a:r>
              <a:rPr lang="en-GB" sz="1400" dirty="0" err="1">
                <a:effectLst/>
                <a:latin typeface="Times New Roman" panose="02020603050405020304" pitchFamily="18" charset="0"/>
                <a:ea typeface="Times New Roman" panose="02020603050405020304" pitchFamily="18" charset="0"/>
              </a:rPr>
              <a:t>Hongal</a:t>
            </a:r>
            <a:r>
              <a:rPr lang="en-GB" sz="1400" dirty="0">
                <a:effectLst/>
                <a:latin typeface="Times New Roman" panose="02020603050405020304" pitchFamily="18" charset="0"/>
                <a:ea typeface="Times New Roman" panose="02020603050405020304" pitchFamily="18" charset="0"/>
              </a:rPr>
              <a:t> and </a:t>
            </a:r>
            <a:r>
              <a:rPr lang="en-GB" sz="1400" dirty="0" err="1">
                <a:effectLst/>
                <a:latin typeface="Times New Roman" panose="02020603050405020304" pitchFamily="18" charset="0"/>
                <a:ea typeface="Times New Roman" panose="02020603050405020304" pitchFamily="18" charset="0"/>
              </a:rPr>
              <a:t>Kinange</a:t>
            </a:r>
            <a:r>
              <a:rPr lang="en-GB" sz="1400" dirty="0">
                <a:effectLst/>
                <a:latin typeface="Times New Roman" panose="02020603050405020304" pitchFamily="18" charset="0"/>
                <a:ea typeface="Times New Roman" panose="02020603050405020304" pitchFamily="18" charset="0"/>
              </a:rPr>
              <a:t> (2020), stringent scrutiny is crucial for ensuring that the right employee is hired based on the right terms, or else it can result in budget overruns and delays in recruitment. </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This indicates that the Restaurant Group must examine the skills of the applicants and shortlist accordingly. However, the need to communicate the salary as well as other benefits for aligning their expectations is vital along with the discussion about the cost and employment terms for preventing future conflicts.</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On the other hand, Pillai and </a:t>
            </a:r>
            <a:r>
              <a:rPr lang="en-GB" sz="1400" dirty="0" err="1">
                <a:effectLst/>
                <a:latin typeface="Times New Roman" panose="02020603050405020304" pitchFamily="18" charset="0"/>
                <a:ea typeface="Times New Roman" panose="02020603050405020304" pitchFamily="18" charset="0"/>
              </a:rPr>
              <a:t>Sivathanu</a:t>
            </a:r>
            <a:r>
              <a:rPr lang="en-GB" sz="1400" dirty="0">
                <a:effectLst/>
                <a:latin typeface="Times New Roman" panose="02020603050405020304" pitchFamily="18" charset="0"/>
                <a:ea typeface="Times New Roman" panose="02020603050405020304" pitchFamily="18" charset="0"/>
              </a:rPr>
              <a:t> (2020) suggested that identifying the skill requirements and assessing the job roles and responsibilities is important for effective talent acquisition. This means that the job roles and responsibilities must certainly align with the skills and competencies which need to be well indicated to the candidate before final selection. As a result, restaurants can attract potential candidates for their operations that consist of casual and fine dining.</a:t>
            </a:r>
            <a:endParaRPr lang="en-IN" sz="1400" dirty="0">
              <a:effectLst/>
              <a:latin typeface="Times New Roman" panose="02020603050405020304" pitchFamily="18" charset="0"/>
              <a:ea typeface="Times New Roman" panose="02020603050405020304" pitchFamily="18" charset="0"/>
            </a:endParaRPr>
          </a:p>
        </p:txBody>
      </p:sp>
      <p:pic>
        <p:nvPicPr>
          <p:cNvPr id="4098" name="Picture 2" descr="10 Proven Talent Acquisition Strategies to Hire the Best in 2020">
            <a:extLst>
              <a:ext uri="{FF2B5EF4-FFF2-40B4-BE49-F238E27FC236}">
                <a16:creationId xmlns:a16="http://schemas.microsoft.com/office/drawing/2014/main" id="{392F7024-0BE9-46CB-787B-E84F0E9999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8674" y="1341172"/>
            <a:ext cx="3970278" cy="2087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282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F6F939FF-38E5-43C1-9562-6E33A2F50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C148A00E-633D-4DE1-A032-9D62FA291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B91C57-2090-466E-B05A-DA282135678E}"/>
              </a:ext>
            </a:extLst>
          </p:cNvPr>
          <p:cNvSpPr>
            <a:spLocks noGrp="1"/>
          </p:cNvSpPr>
          <p:nvPr>
            <p:ph type="title"/>
          </p:nvPr>
        </p:nvSpPr>
        <p:spPr>
          <a:xfrm>
            <a:off x="1024128" y="4971088"/>
            <a:ext cx="9720072" cy="1499616"/>
          </a:xfrm>
          <a:prstGeom prst="rect">
            <a:avLst/>
          </a:prstGeom>
        </p:spPr>
        <p:txBody>
          <a:bodyPr vert="horz" lIns="91440" tIns="45720" rIns="91440" bIns="45720" rtlCol="0">
            <a:noAutofit/>
          </a:bodyPr>
          <a:lstStyle/>
          <a:p>
            <a:pPr algn="just">
              <a:lnSpc>
                <a:spcPct val="150000"/>
              </a:lnSpc>
              <a:spcAft>
                <a:spcPts val="1000"/>
              </a:spcAft>
            </a:pPr>
            <a:r>
              <a:rPr lang="en-GB" sz="2400" b="1" dirty="0">
                <a:effectLst/>
                <a:latin typeface="Times New Roman" panose="02020603050405020304" pitchFamily="18" charset="0"/>
                <a:ea typeface="Times New Roman" panose="02020603050405020304" pitchFamily="18" charset="0"/>
              </a:rPr>
              <a:t>Short-term talent acquisition strategy: Partner with selected vendors for fulfilling short-term recruitment needs</a:t>
            </a:r>
            <a:endParaRPr lang="en-IN" sz="2400" dirty="0">
              <a:effectLst/>
              <a:latin typeface="Times New Roman" panose="02020603050405020304" pitchFamily="18" charset="0"/>
              <a:ea typeface="Times New Roman" panose="02020603050405020304" pitchFamily="18" charset="0"/>
            </a:endParaRPr>
          </a:p>
        </p:txBody>
      </p:sp>
      <p:cxnSp>
        <p:nvCxnSpPr>
          <p:cNvPr id="61" name="Straight Connector 60">
            <a:extLst>
              <a:ext uri="{FF2B5EF4-FFF2-40B4-BE49-F238E27FC236}">
                <a16:creationId xmlns:a16="http://schemas.microsoft.com/office/drawing/2014/main" id="{1F7502AC-B5F2-447A-8886-7B0FA9DBA7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BB4E12F-E04D-4AB0-A064-232DAFD4812E}"/>
              </a:ext>
            </a:extLst>
          </p:cNvPr>
          <p:cNvSpPr txBox="1"/>
          <p:nvPr/>
        </p:nvSpPr>
        <p:spPr>
          <a:xfrm>
            <a:off x="761999" y="701327"/>
            <a:ext cx="10405872" cy="2962158"/>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As opined by </a:t>
            </a:r>
            <a:r>
              <a:rPr lang="en-GB" sz="1400" dirty="0" err="1">
                <a:effectLst/>
                <a:latin typeface="Times New Roman" panose="02020603050405020304" pitchFamily="18" charset="0"/>
                <a:ea typeface="Times New Roman" panose="02020603050405020304" pitchFamily="18" charset="0"/>
              </a:rPr>
              <a:t>Tamunomiebi</a:t>
            </a:r>
            <a:r>
              <a:rPr lang="en-GB" sz="1400" dirty="0">
                <a:effectLst/>
                <a:latin typeface="Times New Roman" panose="02020603050405020304" pitchFamily="18" charset="0"/>
                <a:ea typeface="Times New Roman" panose="02020603050405020304" pitchFamily="18" charset="0"/>
              </a:rPr>
              <a:t> and </a:t>
            </a:r>
            <a:r>
              <a:rPr lang="en-GB" sz="1400" dirty="0" err="1">
                <a:effectLst/>
                <a:latin typeface="Times New Roman" panose="02020603050405020304" pitchFamily="18" charset="0"/>
                <a:ea typeface="Times New Roman" panose="02020603050405020304" pitchFamily="18" charset="0"/>
              </a:rPr>
              <a:t>Worgu</a:t>
            </a:r>
            <a:r>
              <a:rPr lang="en-GB" sz="1400" dirty="0">
                <a:effectLst/>
                <a:latin typeface="Times New Roman" panose="02020603050405020304" pitchFamily="18" charset="0"/>
                <a:ea typeface="Times New Roman" panose="02020603050405020304" pitchFamily="18" charset="0"/>
              </a:rPr>
              <a:t> (2020), the need for restaurant businesses to empanel selected vendors for short-term recruitment needs is important as a talent acquisition strategy. As restaurant businesses are full of temporary employees and finding appropriate candidates is challenging, collaborating with vendors within a limited time can be made at ease.</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Also, in order to negotiate every time with new vendors as the requirements change every time, the Restaurant Group must assess the contract format, success rate of different contingent staffing agencies, and service charges significantly.</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The Restaurant Group can partner with five best-fit empanelled vendors and contact these staffing agencies during peak seasons when dining and services elevate. This can fulfill short-term recruitment needs, (</a:t>
            </a:r>
            <a:r>
              <a:rPr lang="en-GB" sz="1400" dirty="0" err="1">
                <a:effectLst/>
                <a:latin typeface="Times New Roman" panose="02020603050405020304" pitchFamily="18" charset="0"/>
                <a:ea typeface="Times New Roman" panose="02020603050405020304" pitchFamily="18" charset="0"/>
              </a:rPr>
              <a:t>Dwiputrianti</a:t>
            </a:r>
            <a:r>
              <a:rPr lang="en-GB" sz="1400" i="1" dirty="0">
                <a:effectLst/>
                <a:latin typeface="Times New Roman" panose="02020603050405020304" pitchFamily="18" charset="0"/>
                <a:ea typeface="Times New Roman" panose="02020603050405020304" pitchFamily="18" charset="0"/>
              </a:rPr>
              <a:t> et al.</a:t>
            </a:r>
            <a:r>
              <a:rPr lang="en-GB" sz="1400" dirty="0">
                <a:effectLst/>
                <a:latin typeface="Times New Roman" panose="02020603050405020304" pitchFamily="18" charset="0"/>
                <a:ea typeface="Times New Roman" panose="02020603050405020304" pitchFamily="18" charset="0"/>
              </a:rPr>
              <a:t> 2023). </a:t>
            </a:r>
            <a:endParaRPr lang="en-IN" sz="14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rPr>
              <a:t>As a result, the Restaurant Group can get relieved of the entire recruitment process and focus on the final selection for accommodating the most suitable candidates.</a:t>
            </a:r>
            <a:endParaRPr lang="en-IN"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01423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0"/>
              </a:schemeClr>
            </a:gs>
            <a:gs pos="100000">
              <a:schemeClr val="bg1"/>
            </a:gs>
          </a:gsLst>
          <a:lin ang="78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756837-05BF-4387-B0CB-CFF921BCD6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FFEC9DA-F598-4E27-80EE-1EF9DDE39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9EAA8D-9FA6-44DF-B373-F9F0E09DC750}"/>
              </a:ext>
            </a:extLst>
          </p:cNvPr>
          <p:cNvSpPr>
            <a:spLocks noGrp="1"/>
          </p:cNvSpPr>
          <p:nvPr>
            <p:ph type="title"/>
          </p:nvPr>
        </p:nvSpPr>
        <p:spPr>
          <a:xfrm>
            <a:off x="8160094" y="230475"/>
            <a:ext cx="3415612" cy="3067142"/>
          </a:xfrm>
        </p:spPr>
        <p:txBody>
          <a:bodyPr>
            <a:noAutofit/>
          </a:bodyPr>
          <a:lstStyle/>
          <a:p>
            <a:pPr algn="just">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Long-term talent acquisition strategy: Designing a recruitment calendar and long-term hiring plan</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2733561A-86C1-D36F-E2AD-C8DE11BE8665}"/>
              </a:ext>
            </a:extLst>
          </p:cNvPr>
          <p:cNvSpPr txBox="1"/>
          <p:nvPr/>
        </p:nvSpPr>
        <p:spPr>
          <a:xfrm>
            <a:off x="202097" y="160092"/>
            <a:ext cx="7341704" cy="6275051"/>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It has been well pointed out by Olufemi</a:t>
            </a:r>
            <a:r>
              <a:rPr lang="en-GB" sz="1800" i="1" dirty="0">
                <a:effectLst/>
                <a:latin typeface="Times New Roman" panose="02020603050405020304" pitchFamily="18" charset="0"/>
                <a:ea typeface="Times New Roman" panose="02020603050405020304" pitchFamily="18" charset="0"/>
              </a:rPr>
              <a:t> et al.</a:t>
            </a:r>
            <a:r>
              <a:rPr lang="en-GB" sz="1800" dirty="0">
                <a:effectLst/>
                <a:latin typeface="Times New Roman" panose="02020603050405020304" pitchFamily="18" charset="0"/>
                <a:ea typeface="Times New Roman" panose="02020603050405020304" pitchFamily="18" charset="0"/>
              </a:rPr>
              <a:t> (2020), the strategy for long-term talent acquisition is distinct as the permanent employees stay in the organisation for a long time and their contribution in accomplishing strategic goals is immense. Hence, it is highly essential for the Restaurant Group to strategize accordingly for effective talent retention and acquisition. </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As a long-term talent acquisition strategy is an ongoing process, it is important to estimate and analyse the resources needed by the respective departments within the restaurant operations that consist of casual and fine dining. This can assist the Restaurant Group to ensure timely hiring.</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By analysing and estimating this data, a recruitment calendar can be designed which will integrate the positions required to be recruited per quarter and the number of personnel working for each department. As a result, a streamlined process can be reinforced that leads to quality services.</a:t>
            </a:r>
            <a:endParaRPr lang="en-IN" sz="1800" dirty="0">
              <a:effectLst/>
              <a:latin typeface="Times New Roman" panose="02020603050405020304" pitchFamily="18" charset="0"/>
              <a:ea typeface="Times New Roman" panose="02020603050405020304" pitchFamily="18" charset="0"/>
            </a:endParaRPr>
          </a:p>
        </p:txBody>
      </p:sp>
      <p:pic>
        <p:nvPicPr>
          <p:cNvPr id="9218" name="Picture 2" descr="Develop a Scalable &amp; Effective Recruitment Plan | Freshteam">
            <a:extLst>
              <a:ext uri="{FF2B5EF4-FFF2-40B4-BE49-F238E27FC236}">
                <a16:creationId xmlns:a16="http://schemas.microsoft.com/office/drawing/2014/main" id="{B683D2C0-AB9B-FA47-0A33-E9367DABF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4702" y="3560385"/>
            <a:ext cx="2928915" cy="2632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7200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0"/>
              </a:schemeClr>
            </a:gs>
            <a:gs pos="100000">
              <a:schemeClr val="bg1"/>
            </a:gs>
          </a:gsLst>
          <a:lin ang="78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756837-05BF-4387-B0CB-CFF921BCD6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FFEC9DA-F598-4E27-80EE-1EF9DDE39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9EAA8D-9FA6-44DF-B373-F9F0E09DC750}"/>
              </a:ext>
            </a:extLst>
          </p:cNvPr>
          <p:cNvSpPr>
            <a:spLocks noGrp="1"/>
          </p:cNvSpPr>
          <p:nvPr>
            <p:ph type="title"/>
          </p:nvPr>
        </p:nvSpPr>
        <p:spPr>
          <a:xfrm>
            <a:off x="8160094" y="0"/>
            <a:ext cx="3415612" cy="2785533"/>
          </a:xfrm>
        </p:spPr>
        <p:txBody>
          <a:bodyPr>
            <a:noAutofit/>
          </a:bodyPr>
          <a:lstStyle/>
          <a:p>
            <a:pPr algn="just">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Long-term talent acquisition strategy: Emphasize employer branding for gaining competitiveness within the industry</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2733561A-86C1-D36F-E2AD-C8DE11BE8665}"/>
              </a:ext>
            </a:extLst>
          </p:cNvPr>
          <p:cNvSpPr txBox="1"/>
          <p:nvPr/>
        </p:nvSpPr>
        <p:spPr>
          <a:xfrm>
            <a:off x="202097" y="160092"/>
            <a:ext cx="7341704" cy="6690550"/>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At present, candidates are highly focused on analysing the reputation of a brand and within the restaurant business, it plays a vital role in the outcome of a long-term talent acquisition strategy, (Finch and </a:t>
            </a:r>
            <a:r>
              <a:rPr lang="en-GB" sz="1800" dirty="0" err="1">
                <a:effectLst/>
                <a:latin typeface="Times New Roman" panose="02020603050405020304" pitchFamily="18" charset="0"/>
                <a:ea typeface="Times New Roman" panose="02020603050405020304" pitchFamily="18" charset="0"/>
              </a:rPr>
              <a:t>Levallet</a:t>
            </a:r>
            <a:r>
              <a:rPr lang="en-GB" sz="1800" dirty="0">
                <a:effectLst/>
                <a:latin typeface="Times New Roman" panose="02020603050405020304" pitchFamily="18" charset="0"/>
                <a:ea typeface="Times New Roman" panose="02020603050405020304" pitchFamily="18" charset="0"/>
              </a:rPr>
              <a:t>, 2020). Likewise, the Restaurant Group must build an authentic and unique brand for attracting top talent.</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Additionally, by conducting a survey on existing employees and capitalising their suggestions on job portals and social media, the Restaurant Group can highlight its work culture. Posting employee testimonials on social media platforms can assist to attract top talent within the restaurant businesses as candidates see a positive work culture, (Chandrasekaran, 2020).</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This means emphasising employer branding and capitalising on the views and testimonials of existing employees can not only assist attract top talent from the wider marketplace but also offers a sense of belongingness to the existing employees as they feel. As a result, it leads to an effective retention strategy.</a:t>
            </a:r>
            <a:endParaRPr lang="en-IN" sz="1800" dirty="0">
              <a:effectLst/>
              <a:latin typeface="Times New Roman" panose="02020603050405020304" pitchFamily="18" charset="0"/>
              <a:ea typeface="Times New Roman" panose="02020603050405020304" pitchFamily="18" charset="0"/>
            </a:endParaRPr>
          </a:p>
        </p:txBody>
      </p:sp>
      <p:pic>
        <p:nvPicPr>
          <p:cNvPr id="3074" name="Picture 2" descr="Recruiting &amp; Talent Acquisition Strategy - LeadingEdge Personnel">
            <a:extLst>
              <a:ext uri="{FF2B5EF4-FFF2-40B4-BE49-F238E27FC236}">
                <a16:creationId xmlns:a16="http://schemas.microsoft.com/office/drawing/2014/main" id="{3F509698-EA54-E020-7424-D1AD7AE58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0320" y="3723861"/>
            <a:ext cx="4532268" cy="2549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416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0"/>
              </a:schemeClr>
            </a:gs>
            <a:gs pos="100000">
              <a:schemeClr val="bg1"/>
            </a:gs>
          </a:gsLst>
          <a:lin ang="78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756837-05BF-4387-B0CB-CFF921BCD6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FFEC9DA-F598-4E27-80EE-1EF9DDE39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9EAA8D-9FA6-44DF-B373-F9F0E09DC750}"/>
              </a:ext>
            </a:extLst>
          </p:cNvPr>
          <p:cNvSpPr>
            <a:spLocks noGrp="1"/>
          </p:cNvSpPr>
          <p:nvPr>
            <p:ph type="title"/>
          </p:nvPr>
        </p:nvSpPr>
        <p:spPr>
          <a:xfrm>
            <a:off x="8187269" y="643467"/>
            <a:ext cx="3415612" cy="5571066"/>
          </a:xfrm>
        </p:spPr>
        <p:txBody>
          <a:bodyPr>
            <a:noAutofit/>
          </a:bodyPr>
          <a:lstStyle/>
          <a:p>
            <a:pPr algn="just">
              <a:lnSpc>
                <a:spcPct val="150000"/>
              </a:lnSpc>
              <a:spcAft>
                <a:spcPts val="1000"/>
              </a:spcAft>
            </a:pPr>
            <a:r>
              <a:rPr lang="en-GB" sz="1800" b="1" dirty="0">
                <a:effectLst/>
                <a:latin typeface="Times New Roman" panose="02020603050405020304" pitchFamily="18" charset="0"/>
                <a:ea typeface="Times New Roman" panose="02020603050405020304" pitchFamily="18" charset="0"/>
              </a:rPr>
              <a:t>Long-term talent acquisition strategy: Using online job portals and employee referrals for a scalable recruitment process</a:t>
            </a:r>
            <a:endParaRPr lang="en-IN"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2733561A-86C1-D36F-E2AD-C8DE11BE8665}"/>
              </a:ext>
            </a:extLst>
          </p:cNvPr>
          <p:cNvSpPr txBox="1"/>
          <p:nvPr/>
        </p:nvSpPr>
        <p:spPr>
          <a:xfrm>
            <a:off x="202097" y="160092"/>
            <a:ext cx="7341704" cy="6326732"/>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As per </a:t>
            </a:r>
            <a:r>
              <a:rPr lang="en-GB" sz="1600" dirty="0" err="1">
                <a:effectLst/>
                <a:latin typeface="Times New Roman" panose="02020603050405020304" pitchFamily="18" charset="0"/>
                <a:ea typeface="Times New Roman" panose="02020603050405020304" pitchFamily="18" charset="0"/>
              </a:rPr>
              <a:t>Wassell</a:t>
            </a:r>
            <a:r>
              <a:rPr lang="en-GB" sz="1600" dirty="0">
                <a:effectLst/>
                <a:latin typeface="Times New Roman" panose="02020603050405020304" pitchFamily="18" charset="0"/>
                <a:ea typeface="Times New Roman" panose="02020603050405020304" pitchFamily="18" charset="0"/>
              </a:rPr>
              <a:t> and Bouchard (2020), online job portals have become the new normal for the human resources business function as they assist to create a social presence. Likewise, it is essential for the Restaurant Group to create a social presence by posting job adverts on the online platform which can widen its reach and attract talent from the global marketplace.</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Additionally, as candidates are extremely using online employment channels for jobs, (Safa</a:t>
            </a:r>
            <a:r>
              <a:rPr lang="en-GB" sz="1600" i="1" dirty="0">
                <a:effectLst/>
                <a:latin typeface="Times New Roman" panose="02020603050405020304" pitchFamily="18" charset="0"/>
                <a:ea typeface="Times New Roman" panose="02020603050405020304" pitchFamily="18" charset="0"/>
              </a:rPr>
              <a:t> et al.</a:t>
            </a:r>
            <a:r>
              <a:rPr lang="en-GB" sz="1600" dirty="0">
                <a:effectLst/>
                <a:latin typeface="Times New Roman" panose="02020603050405020304" pitchFamily="18" charset="0"/>
                <a:ea typeface="Times New Roman" panose="02020603050405020304" pitchFamily="18" charset="0"/>
              </a:rPr>
              <a:t> 2018), the Restaurant Group can use social media to communicate with potential candidates in a faster and more convenient manner. This can assist to eliminate time constraints and result in hiring the right candidate sooner.</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Also, to boost the motivation and engagement of existing employees, the Restaurant Group can ask their recommendations on prospective employees from their networks. As existing employees are familiar with the culture, mission, and vision of the company, they can recommend the best fit which is vital in the restaurant business, (Bishnoi, 2020).</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As a result, this strategy strengthens the employee-employer relationship as well as fosters trust between them which is essential for effective talent acquisition and retention.</a:t>
            </a:r>
            <a:endParaRPr lang="en-IN"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99581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41ADA27-F8D7-4034-AACF-0E2C0E254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DFCA76-5DF3-4D71-A543-CF57216D5E4E}"/>
              </a:ext>
            </a:extLst>
          </p:cNvPr>
          <p:cNvSpPr>
            <a:spLocks noGrp="1"/>
          </p:cNvSpPr>
          <p:nvPr>
            <p:ph type="title"/>
          </p:nvPr>
        </p:nvSpPr>
        <p:spPr>
          <a:xfrm>
            <a:off x="1024128" y="585216"/>
            <a:ext cx="9720072" cy="1499616"/>
          </a:xfrm>
        </p:spPr>
        <p:txBody>
          <a:bodyPr>
            <a:normAutofit/>
          </a:bodyPr>
          <a:lstStyle/>
          <a:p>
            <a:pPr algn="just">
              <a:lnSpc>
                <a:spcPct val="150000"/>
              </a:lnSpc>
              <a:spcAft>
                <a:spcPts val="1000"/>
              </a:spcAft>
            </a:pPr>
            <a:r>
              <a:rPr lang="en-GB" sz="2400" b="1" dirty="0">
                <a:effectLst/>
                <a:latin typeface="Times New Roman" panose="02020603050405020304" pitchFamily="18" charset="0"/>
                <a:ea typeface="Times New Roman" panose="02020603050405020304" pitchFamily="18" charset="0"/>
              </a:rPr>
              <a:t>Monetary Incentive: Bonus</a:t>
            </a:r>
            <a:endParaRPr lang="en-IN" sz="2400" dirty="0">
              <a:effectLst/>
              <a:latin typeface="Times New Roman" panose="02020603050405020304" pitchFamily="18" charset="0"/>
              <a:ea typeface="Times New Roman" panose="02020603050405020304" pitchFamily="18" charset="0"/>
            </a:endParaRPr>
          </a:p>
        </p:txBody>
      </p:sp>
      <p:cxnSp>
        <p:nvCxnSpPr>
          <p:cNvPr id="14" name="Straight Connector 13">
            <a:extLst>
              <a:ext uri="{FF2B5EF4-FFF2-40B4-BE49-F238E27FC236}">
                <a16:creationId xmlns:a16="http://schemas.microsoft.com/office/drawing/2014/main" id="{9CC82DC8-E7AF-4E0A-B62F-9B79E706D9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EFAA9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4BAC590-629F-EFCA-A361-132B3C2C238E}"/>
              </a:ext>
            </a:extLst>
          </p:cNvPr>
          <p:cNvSpPr txBox="1"/>
          <p:nvPr/>
        </p:nvSpPr>
        <p:spPr>
          <a:xfrm>
            <a:off x="762000" y="1874660"/>
            <a:ext cx="7997687" cy="4849404"/>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In terms of bonus, Mukul and Saini (2021) stated that it is a monetary incentive that is paid to an employee as an incentive for performing well throughout the year. It can be used to award an employee upon specific achievement that meets the expectations of the company. This monetary incentive can be capitalised by the Restaurant Group for motivating and attracting potential candidates. Additionally, it can assist to ensure that both the potential and existing employees do not leave the company which can lead to growth and success.</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By highlighting this aspect in the job description, restaurant businesses can certainly not only attract potential candidates but also retain them significantly. Other than that, a retention bonus scheme can be also integrated as financial compensation for employees who remains with the company for a specific length of time, (Cheng</a:t>
            </a:r>
            <a:r>
              <a:rPr lang="en-GB" sz="1600" i="1" dirty="0">
                <a:effectLst/>
                <a:latin typeface="Times New Roman" panose="02020603050405020304" pitchFamily="18" charset="0"/>
                <a:ea typeface="Times New Roman" panose="02020603050405020304" pitchFamily="18" charset="0"/>
              </a:rPr>
              <a:t> et al.</a:t>
            </a:r>
            <a:r>
              <a:rPr lang="en-GB" sz="1600" dirty="0">
                <a:effectLst/>
                <a:latin typeface="Times New Roman" panose="02020603050405020304" pitchFamily="18" charset="0"/>
                <a:ea typeface="Times New Roman" panose="02020603050405020304" pitchFamily="18" charset="0"/>
              </a:rPr>
              <a:t> 2020).</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As a result, by capitalising on the bonus monetary incentive, the Restaurant Group can certainly attract new and potential candidates as well as retain the existing ones which can assist to mitigate the shortages of labour within the restaurant industry.</a:t>
            </a:r>
            <a:endParaRPr lang="en-IN" sz="1600" dirty="0">
              <a:effectLst/>
              <a:latin typeface="Times New Roman" panose="02020603050405020304" pitchFamily="18" charset="0"/>
              <a:ea typeface="Times New Roman" panose="02020603050405020304" pitchFamily="18" charset="0"/>
            </a:endParaRPr>
          </a:p>
        </p:txBody>
      </p:sp>
      <p:pic>
        <p:nvPicPr>
          <p:cNvPr id="5122" name="Picture 2" descr="16 Types of Bonus Every Employee should be Entitled To">
            <a:extLst>
              <a:ext uri="{FF2B5EF4-FFF2-40B4-BE49-F238E27FC236}">
                <a16:creationId xmlns:a16="http://schemas.microsoft.com/office/drawing/2014/main" id="{F6E34E9F-6973-E5F2-688F-4853ED6C3D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448"/>
          <a:stretch/>
        </p:blipFill>
        <p:spPr bwMode="auto">
          <a:xfrm>
            <a:off x="8969907" y="3154017"/>
            <a:ext cx="3100678" cy="1945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73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41ADA27-F8D7-4034-AACF-0E2C0E254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DFCA76-5DF3-4D71-A543-CF57216D5E4E}"/>
              </a:ext>
            </a:extLst>
          </p:cNvPr>
          <p:cNvSpPr>
            <a:spLocks noGrp="1"/>
          </p:cNvSpPr>
          <p:nvPr>
            <p:ph type="title"/>
          </p:nvPr>
        </p:nvSpPr>
        <p:spPr>
          <a:xfrm>
            <a:off x="971119" y="241108"/>
            <a:ext cx="9720072" cy="1499616"/>
          </a:xfrm>
        </p:spPr>
        <p:txBody>
          <a:bodyPr>
            <a:normAutofit/>
          </a:bodyPr>
          <a:lstStyle/>
          <a:p>
            <a:pPr algn="just">
              <a:lnSpc>
                <a:spcPct val="150000"/>
              </a:lnSpc>
              <a:spcAft>
                <a:spcPts val="1000"/>
              </a:spcAft>
            </a:pPr>
            <a:r>
              <a:rPr lang="en-GB" sz="2400" b="1" dirty="0">
                <a:effectLst/>
                <a:latin typeface="Times New Roman" panose="02020603050405020304" pitchFamily="18" charset="0"/>
                <a:ea typeface="Times New Roman" panose="02020603050405020304" pitchFamily="18" charset="0"/>
              </a:rPr>
              <a:t>Monetary Incentive: Dearness allowance</a:t>
            </a:r>
            <a:endParaRPr lang="en-IN" sz="2400" dirty="0">
              <a:effectLst/>
              <a:latin typeface="Times New Roman" panose="02020603050405020304" pitchFamily="18" charset="0"/>
              <a:ea typeface="Times New Roman" panose="02020603050405020304" pitchFamily="18" charset="0"/>
            </a:endParaRPr>
          </a:p>
        </p:txBody>
      </p:sp>
      <p:cxnSp>
        <p:nvCxnSpPr>
          <p:cNvPr id="14" name="Straight Connector 13">
            <a:extLst>
              <a:ext uri="{FF2B5EF4-FFF2-40B4-BE49-F238E27FC236}">
                <a16:creationId xmlns:a16="http://schemas.microsoft.com/office/drawing/2014/main" id="{9CC82DC8-E7AF-4E0A-B62F-9B79E706D9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EFAA9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4BAC590-629F-EFCA-A361-132B3C2C238E}"/>
              </a:ext>
            </a:extLst>
          </p:cNvPr>
          <p:cNvSpPr txBox="1"/>
          <p:nvPr/>
        </p:nvSpPr>
        <p:spPr>
          <a:xfrm>
            <a:off x="708991" y="1639264"/>
            <a:ext cx="7547112" cy="5218736"/>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As put forward by </a:t>
            </a:r>
            <a:r>
              <a:rPr lang="en-GB" sz="1600" dirty="0" err="1">
                <a:effectLst/>
                <a:latin typeface="Times New Roman" panose="02020603050405020304" pitchFamily="18" charset="0"/>
                <a:ea typeface="Times New Roman" panose="02020603050405020304" pitchFamily="18" charset="0"/>
              </a:rPr>
              <a:t>Krenzi</a:t>
            </a:r>
            <a:r>
              <a:rPr lang="en-GB" sz="1600" dirty="0">
                <a:effectLst/>
                <a:latin typeface="Times New Roman" panose="02020603050405020304" pitchFamily="18" charset="0"/>
                <a:ea typeface="Times New Roman" panose="02020603050405020304" pitchFamily="18" charset="0"/>
              </a:rPr>
              <a:t> (2020), dearness allowance is a reliable monetary incentive strategy that can assist restaurant businesses to attract and retain top talents. In this strategy, employers offer a dearness allowance to increase the salaries of their employees on top of their basic pay.</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This monetary incentive can be capitalised by the Restaurant Group for enhancing its brand image in the industry where potential candidates can comprehend that the company is focusing on their needs and demands. By integrating dearness allowance, the company can compensate for the rise in the cost of living and prices which can boost their motivation to work in the group and leads to an effective retention strategy as well.</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Likewise, Nisar</a:t>
            </a:r>
            <a:r>
              <a:rPr lang="en-GB" sz="1600" i="1" dirty="0">
                <a:effectLst/>
                <a:latin typeface="Times New Roman" panose="02020603050405020304" pitchFamily="18" charset="0"/>
                <a:ea typeface="Times New Roman" panose="02020603050405020304" pitchFamily="18" charset="0"/>
              </a:rPr>
              <a:t> et al.</a:t>
            </a:r>
            <a:r>
              <a:rPr lang="en-GB" sz="1600" dirty="0">
                <a:effectLst/>
                <a:latin typeface="Times New Roman" panose="02020603050405020304" pitchFamily="18" charset="0"/>
                <a:ea typeface="Times New Roman" panose="02020603050405020304" pitchFamily="18" charset="0"/>
              </a:rPr>
              <a:t> (2021) argued that over the years, the cost of live gas increased and inflation is a permanent fixture. Hence, offering a dearness allowance as a type of monetary incentive program is a potential and reliable way for restaurant businesses to attract as well as retain employees.</a:t>
            </a:r>
            <a:endParaRPr lang="en-IN" sz="1600" dirty="0">
              <a:effectLst/>
              <a:latin typeface="Times New Roman" panose="02020603050405020304" pitchFamily="18" charset="0"/>
              <a:ea typeface="Times New Roman" panose="02020603050405020304" pitchFamily="18" charset="0"/>
            </a:endParaRPr>
          </a:p>
        </p:txBody>
      </p:sp>
      <p:pic>
        <p:nvPicPr>
          <p:cNvPr id="6146" name="Picture 2" descr="What is Dearness Allowance? | Meaning &amp; Definition | Akrivia HCM">
            <a:extLst>
              <a:ext uri="{FF2B5EF4-FFF2-40B4-BE49-F238E27FC236}">
                <a16:creationId xmlns:a16="http://schemas.microsoft.com/office/drawing/2014/main" id="{07350372-820E-9772-18D3-92239DA405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517"/>
          <a:stretch/>
        </p:blipFill>
        <p:spPr bwMode="auto">
          <a:xfrm>
            <a:off x="8475067" y="3429000"/>
            <a:ext cx="3570745" cy="1938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153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41ADA27-F8D7-4034-AACF-0E2C0E254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DFCA76-5DF3-4D71-A543-CF57216D5E4E}"/>
              </a:ext>
            </a:extLst>
          </p:cNvPr>
          <p:cNvSpPr>
            <a:spLocks noGrp="1"/>
          </p:cNvSpPr>
          <p:nvPr>
            <p:ph type="title"/>
          </p:nvPr>
        </p:nvSpPr>
        <p:spPr>
          <a:xfrm>
            <a:off x="957867" y="76516"/>
            <a:ext cx="9720072" cy="1499616"/>
          </a:xfrm>
        </p:spPr>
        <p:txBody>
          <a:bodyPr>
            <a:normAutofit/>
          </a:bodyPr>
          <a:lstStyle/>
          <a:p>
            <a:pPr algn="just">
              <a:lnSpc>
                <a:spcPct val="150000"/>
              </a:lnSpc>
              <a:spcAft>
                <a:spcPts val="1000"/>
              </a:spcAft>
            </a:pPr>
            <a:r>
              <a:rPr lang="en-GB" sz="2400" b="1" dirty="0">
                <a:effectLst/>
                <a:latin typeface="Times New Roman" panose="02020603050405020304" pitchFamily="18" charset="0"/>
                <a:ea typeface="Times New Roman" panose="02020603050405020304" pitchFamily="18" charset="0"/>
              </a:rPr>
              <a:t>Non- Monetary Incentive: Career development</a:t>
            </a:r>
            <a:endParaRPr lang="en-IN" sz="2400" dirty="0">
              <a:effectLst/>
              <a:latin typeface="Times New Roman" panose="02020603050405020304" pitchFamily="18" charset="0"/>
              <a:ea typeface="Times New Roman" panose="02020603050405020304" pitchFamily="18" charset="0"/>
            </a:endParaRPr>
          </a:p>
        </p:txBody>
      </p:sp>
      <p:cxnSp>
        <p:nvCxnSpPr>
          <p:cNvPr id="14" name="Straight Connector 13">
            <a:extLst>
              <a:ext uri="{FF2B5EF4-FFF2-40B4-BE49-F238E27FC236}">
                <a16:creationId xmlns:a16="http://schemas.microsoft.com/office/drawing/2014/main" id="{9CC82DC8-E7AF-4E0A-B62F-9B79E706D9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EFAA9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4BAC590-629F-EFCA-A361-132B3C2C238E}"/>
              </a:ext>
            </a:extLst>
          </p:cNvPr>
          <p:cNvSpPr txBox="1"/>
          <p:nvPr/>
        </p:nvSpPr>
        <p:spPr>
          <a:xfrm>
            <a:off x="854766" y="1269932"/>
            <a:ext cx="6884504" cy="5588068"/>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As stated by </a:t>
            </a:r>
            <a:r>
              <a:rPr lang="en-GB" sz="1600" dirty="0" err="1">
                <a:effectLst/>
                <a:latin typeface="Times New Roman" panose="02020603050405020304" pitchFamily="18" charset="0"/>
                <a:ea typeface="Times New Roman" panose="02020603050405020304" pitchFamily="18" charset="0"/>
              </a:rPr>
              <a:t>Fuhre</a:t>
            </a:r>
            <a:r>
              <a:rPr lang="en-GB" sz="1600" dirty="0">
                <a:effectLst/>
                <a:latin typeface="Times New Roman" panose="02020603050405020304" pitchFamily="18" charset="0"/>
                <a:ea typeface="Times New Roman" panose="02020603050405020304" pitchFamily="18" charset="0"/>
              </a:rPr>
              <a:t> and </a:t>
            </a:r>
            <a:r>
              <a:rPr lang="en-GB" sz="1600" dirty="0" err="1">
                <a:effectLst/>
                <a:latin typeface="Times New Roman" panose="02020603050405020304" pitchFamily="18" charset="0"/>
                <a:ea typeface="Times New Roman" panose="02020603050405020304" pitchFamily="18" charset="0"/>
              </a:rPr>
              <a:t>Sæther</a:t>
            </a:r>
            <a:r>
              <a:rPr lang="en-GB" sz="1600" dirty="0">
                <a:effectLst/>
                <a:latin typeface="Times New Roman" panose="02020603050405020304" pitchFamily="18" charset="0"/>
                <a:ea typeface="Times New Roman" panose="02020603050405020304" pitchFamily="18" charset="0"/>
              </a:rPr>
              <a:t> (2020), the recent trends suggest that </a:t>
            </a:r>
            <a:r>
              <a:rPr lang="en-GB" sz="1600" dirty="0" err="1">
                <a:effectLst/>
                <a:latin typeface="Times New Roman" panose="02020603050405020304" pitchFamily="18" charset="0"/>
                <a:ea typeface="Times New Roman" panose="02020603050405020304" pitchFamily="18" charset="0"/>
              </a:rPr>
              <a:t>GenZ</a:t>
            </a:r>
            <a:r>
              <a:rPr lang="en-GB" sz="1600" dirty="0">
                <a:effectLst/>
                <a:latin typeface="Times New Roman" panose="02020603050405020304" pitchFamily="18" charset="0"/>
                <a:ea typeface="Times New Roman" panose="02020603050405020304" pitchFamily="18" charset="0"/>
              </a:rPr>
              <a:t> and millennials are looking for more than just a consistent pay check with their careers. This means it has become imperative for restaurant businesses that are facing significant labour shortages to focus on career development incentives by providing new training opportunities and support for attracting and retaining the best talent in the future.</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Additionally, the Restaurant Group must use this incentive scheme to boost its talent acquisition strategy by facilitating the right development and learning opportunities for motivating potential candidates to join the company. </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Also, offering specialised training sessions to prospective candidates and existing employees can assist to retain them longer with the company, (Guo </a:t>
            </a:r>
            <a:r>
              <a:rPr lang="en-GB" sz="1600" i="1" dirty="0">
                <a:effectLst/>
                <a:latin typeface="Times New Roman" panose="02020603050405020304" pitchFamily="18" charset="0"/>
                <a:ea typeface="Times New Roman" panose="02020603050405020304" pitchFamily="18" charset="0"/>
              </a:rPr>
              <a:t>et al.</a:t>
            </a:r>
            <a:r>
              <a:rPr lang="en-GB" sz="1600" dirty="0">
                <a:effectLst/>
                <a:latin typeface="Times New Roman" panose="02020603050405020304" pitchFamily="18" charset="0"/>
                <a:ea typeface="Times New Roman" panose="02020603050405020304" pitchFamily="18" charset="0"/>
              </a:rPr>
              <a:t> 2022). This can lead to significant growth and development of the employees leading to adequate customer service delivery within the restaurant business.</a:t>
            </a:r>
            <a:endParaRPr lang="en-IN" sz="1600" dirty="0">
              <a:effectLst/>
              <a:latin typeface="Times New Roman" panose="02020603050405020304" pitchFamily="18" charset="0"/>
              <a:ea typeface="Times New Roman" panose="02020603050405020304" pitchFamily="18" charset="0"/>
            </a:endParaRPr>
          </a:p>
        </p:txBody>
      </p:sp>
      <p:pic>
        <p:nvPicPr>
          <p:cNvPr id="7170" name="Picture 2" descr="8 IT Professional Career Development Tips">
            <a:extLst>
              <a:ext uri="{FF2B5EF4-FFF2-40B4-BE49-F238E27FC236}">
                <a16:creationId xmlns:a16="http://schemas.microsoft.com/office/drawing/2014/main" id="{45160D8D-FCCF-821E-B644-789B95B14E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956" y="2464904"/>
            <a:ext cx="4119396" cy="2418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57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41ADA27-F8D7-4034-AACF-0E2C0E254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DFCA76-5DF3-4D71-A543-CF57216D5E4E}"/>
              </a:ext>
            </a:extLst>
          </p:cNvPr>
          <p:cNvSpPr>
            <a:spLocks noGrp="1"/>
          </p:cNvSpPr>
          <p:nvPr>
            <p:ph type="title"/>
          </p:nvPr>
        </p:nvSpPr>
        <p:spPr>
          <a:xfrm>
            <a:off x="1024128" y="585216"/>
            <a:ext cx="9720072" cy="1499616"/>
          </a:xfrm>
        </p:spPr>
        <p:txBody>
          <a:bodyPr>
            <a:normAutofit/>
          </a:bodyPr>
          <a:lstStyle/>
          <a:p>
            <a:pPr algn="just">
              <a:lnSpc>
                <a:spcPct val="150000"/>
              </a:lnSpc>
              <a:spcAft>
                <a:spcPts val="1000"/>
              </a:spcAft>
            </a:pPr>
            <a:r>
              <a:rPr lang="en-GB" sz="2400" b="1" dirty="0">
                <a:effectLst/>
                <a:latin typeface="Times New Roman" panose="02020603050405020304" pitchFamily="18" charset="0"/>
                <a:ea typeface="Times New Roman" panose="02020603050405020304" pitchFamily="18" charset="0"/>
              </a:rPr>
              <a:t>Non-Monetary Incentive: Awards and Prizes</a:t>
            </a:r>
            <a:endParaRPr lang="en-IN" sz="2400" dirty="0">
              <a:effectLst/>
              <a:latin typeface="Times New Roman" panose="02020603050405020304" pitchFamily="18" charset="0"/>
              <a:ea typeface="Times New Roman" panose="02020603050405020304" pitchFamily="18" charset="0"/>
            </a:endParaRPr>
          </a:p>
        </p:txBody>
      </p:sp>
      <p:cxnSp>
        <p:nvCxnSpPr>
          <p:cNvPr id="14" name="Straight Connector 13">
            <a:extLst>
              <a:ext uri="{FF2B5EF4-FFF2-40B4-BE49-F238E27FC236}">
                <a16:creationId xmlns:a16="http://schemas.microsoft.com/office/drawing/2014/main" id="{9CC82DC8-E7AF-4E0A-B62F-9B79E706D9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EFAA99"/>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4BAC590-629F-EFCA-A361-132B3C2C238E}"/>
              </a:ext>
            </a:extLst>
          </p:cNvPr>
          <p:cNvSpPr txBox="1"/>
          <p:nvPr/>
        </p:nvSpPr>
        <p:spPr>
          <a:xfrm>
            <a:off x="762000" y="2376991"/>
            <a:ext cx="8633790" cy="4480073"/>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As per </a:t>
            </a:r>
            <a:r>
              <a:rPr lang="en-GB" sz="1600" dirty="0" err="1">
                <a:effectLst/>
                <a:latin typeface="Times New Roman" panose="02020603050405020304" pitchFamily="18" charset="0"/>
                <a:ea typeface="Times New Roman" panose="02020603050405020304" pitchFamily="18" charset="0"/>
              </a:rPr>
              <a:t>Sivathanu</a:t>
            </a:r>
            <a:r>
              <a:rPr lang="en-GB" sz="1600" dirty="0">
                <a:effectLst/>
                <a:latin typeface="Times New Roman" panose="02020603050405020304" pitchFamily="18" charset="0"/>
                <a:ea typeface="Times New Roman" panose="02020603050405020304" pitchFamily="18" charset="0"/>
              </a:rPr>
              <a:t> and Pillai (2020), awards and prizes is a special recognition program that can assist to attract potential candidates. When companies within the restaurant business offer recognition to employees in front of a larger audience, the capability of the company to attract potential candidates increases at a significant level.</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 In addition, awards like “Top Performer” or “Employee of the month” can assist restaurant businesses to show people that their employees are valuable and important. By sharing these achievements on social media platforms such as LinkedIn, the Restaurant Group can attract potential talent from the marketplace. This can boost not only the morale of the existing workforce but also increases its capabilities to attract and retain new candidates.</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Hence, awards and prizes are a significant non-monetary incentive strategy that can be capitalised by Restaurant Group to attract new candidates and boost the confidence of its existing ones in the present labour shortage crisis. </a:t>
            </a:r>
            <a:endParaRPr lang="en-IN" sz="1600" dirty="0">
              <a:effectLst/>
              <a:latin typeface="Times New Roman" panose="02020603050405020304" pitchFamily="18" charset="0"/>
              <a:ea typeface="Times New Roman" panose="02020603050405020304" pitchFamily="18" charset="0"/>
            </a:endParaRPr>
          </a:p>
        </p:txBody>
      </p:sp>
      <p:pic>
        <p:nvPicPr>
          <p:cNvPr id="8194" name="Picture 2" descr="Awards and Prizes and Challenges - fundsforNGOs">
            <a:extLst>
              <a:ext uri="{FF2B5EF4-FFF2-40B4-BE49-F238E27FC236}">
                <a16:creationId xmlns:a16="http://schemas.microsoft.com/office/drawing/2014/main" id="{0BA59A58-6221-A3B5-D6B5-179CB69302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3445" y="4529709"/>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92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F6F939FF-38E5-43C1-9562-6E33A2F50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5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C148A00E-633D-4DE1-A032-9D62FA291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B91C57-2090-466E-B05A-DA282135678E}"/>
              </a:ext>
            </a:extLst>
          </p:cNvPr>
          <p:cNvSpPr>
            <a:spLocks noGrp="1"/>
          </p:cNvSpPr>
          <p:nvPr>
            <p:ph type="title"/>
          </p:nvPr>
        </p:nvSpPr>
        <p:spPr>
          <a:xfrm>
            <a:off x="1024128" y="4971088"/>
            <a:ext cx="9720072" cy="1499616"/>
          </a:xfrm>
          <a:prstGeom prst="rect">
            <a:avLst/>
          </a:prstGeom>
        </p:spPr>
        <p:txBody>
          <a:bodyPr vert="horz" lIns="91440" tIns="45720" rIns="91440" bIns="45720" rtlCol="0">
            <a:noAutofit/>
          </a:bodyPr>
          <a:lstStyle/>
          <a:p>
            <a:pPr algn="just">
              <a:lnSpc>
                <a:spcPct val="150000"/>
              </a:lnSpc>
              <a:spcBef>
                <a:spcPts val="2400"/>
              </a:spcBef>
            </a:pPr>
            <a:r>
              <a:rPr lang="en-GB" sz="2400" b="1" kern="0" dirty="0">
                <a:solidFill>
                  <a:srgbClr val="000000"/>
                </a:solidFill>
                <a:effectLst/>
                <a:latin typeface="Times New Roman" panose="02020603050405020304" pitchFamily="18" charset="0"/>
              </a:rPr>
              <a:t>Conclusion</a:t>
            </a:r>
            <a:endParaRPr lang="en-IN" sz="2400" b="1" kern="0" dirty="0">
              <a:solidFill>
                <a:srgbClr val="000000"/>
              </a:solidFill>
              <a:effectLst/>
              <a:latin typeface="Times New Roman" panose="02020603050405020304" pitchFamily="18" charset="0"/>
            </a:endParaRPr>
          </a:p>
        </p:txBody>
      </p:sp>
      <p:cxnSp>
        <p:nvCxnSpPr>
          <p:cNvPr id="61" name="Straight Connector 60">
            <a:extLst>
              <a:ext uri="{FF2B5EF4-FFF2-40B4-BE49-F238E27FC236}">
                <a16:creationId xmlns:a16="http://schemas.microsoft.com/office/drawing/2014/main" id="{1F7502AC-B5F2-447A-8886-7B0FA9DBA7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42273"/>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BB4E12F-E04D-4AB0-A064-232DAFD4812E}"/>
              </a:ext>
            </a:extLst>
          </p:cNvPr>
          <p:cNvSpPr txBox="1"/>
          <p:nvPr/>
        </p:nvSpPr>
        <p:spPr>
          <a:xfrm>
            <a:off x="762000" y="387296"/>
            <a:ext cx="10667998" cy="3741409"/>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In conclusion, it can be stated that in this present labour shortage crisis, the need for the Restaurant Group to use different talent acquisition strategies and incentive methods to attract potential candidates to work in restaurant operations that consist of casual and fine dining is imperative.</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Based on short-term talent acquisition strategies, leveraging appropriate technology for immediate recruitment, assessing the quality of hire, employment terms and costs before final selection, and partnering with selected vendors for fulfilling short-term recruitment needs are essential for the Restaurant Group. On the other hand, the long-term talent acquisition strategies are designing a recruitment calendar and long-term hiring plan, emphasizing employer branding for gaining competitiveness within the industry, and using online job portals and employee referrals for a scalable recruitment process.</a:t>
            </a:r>
            <a:endParaRPr lang="en-IN" sz="1600" dirty="0">
              <a:effectLst/>
              <a:latin typeface="Times New Roman" panose="02020603050405020304" pitchFamily="18" charset="0"/>
              <a:ea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1600" dirty="0">
                <a:effectLst/>
                <a:latin typeface="Times New Roman" panose="02020603050405020304" pitchFamily="18" charset="0"/>
                <a:ea typeface="Times New Roman" panose="02020603050405020304" pitchFamily="18" charset="0"/>
              </a:rPr>
              <a:t>In terms of incentive methods</a:t>
            </a:r>
            <a:r>
              <a:rPr lang="en-GB" sz="1600" b="1" dirty="0">
                <a:effectLst/>
                <a:latin typeface="Times New Roman" panose="02020603050405020304" pitchFamily="18" charset="0"/>
                <a:ea typeface="Times New Roman" panose="02020603050405020304" pitchFamily="18" charset="0"/>
              </a:rPr>
              <a:t>, </a:t>
            </a:r>
            <a:r>
              <a:rPr lang="en-GB" sz="1600" dirty="0">
                <a:effectLst/>
                <a:latin typeface="Times New Roman" panose="02020603050405020304" pitchFamily="18" charset="0"/>
                <a:ea typeface="Times New Roman" panose="02020603050405020304" pitchFamily="18" charset="0"/>
              </a:rPr>
              <a:t>the Restaurant Group can use bonuses, awards and prizes, dearness allowance, and bonuses to attract and retain top talents.</a:t>
            </a:r>
            <a:endParaRPr lang="en-IN"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83468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0"/>
              </a:schemeClr>
            </a:gs>
            <a:gs pos="100000">
              <a:schemeClr val="bg1"/>
            </a:gs>
          </a:gsLst>
          <a:lin ang="78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756837-05BF-4387-B0CB-CFF921BCD6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FFEC9DA-F598-4E27-80EE-1EF9DDE39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9EAA8D-9FA6-44DF-B373-F9F0E09DC750}"/>
              </a:ext>
            </a:extLst>
          </p:cNvPr>
          <p:cNvSpPr>
            <a:spLocks noGrp="1"/>
          </p:cNvSpPr>
          <p:nvPr>
            <p:ph type="title"/>
          </p:nvPr>
        </p:nvSpPr>
        <p:spPr>
          <a:xfrm>
            <a:off x="8187269" y="643467"/>
            <a:ext cx="3415612" cy="5571066"/>
          </a:xfrm>
        </p:spPr>
        <p:txBody>
          <a:bodyPr>
            <a:noAutofit/>
          </a:bodyPr>
          <a:lstStyle/>
          <a:p>
            <a:pPr algn="just">
              <a:lnSpc>
                <a:spcPct val="150000"/>
              </a:lnSpc>
              <a:spcBef>
                <a:spcPts val="2400"/>
              </a:spcBef>
            </a:pPr>
            <a:r>
              <a:rPr lang="en-US" sz="2400" b="1" kern="0" dirty="0">
                <a:solidFill>
                  <a:srgbClr val="000000"/>
                </a:solidFill>
                <a:effectLst/>
                <a:latin typeface="Times New Roman" panose="02020603050405020304" pitchFamily="18" charset="0"/>
              </a:rPr>
              <a:t>References</a:t>
            </a:r>
            <a:endParaRPr lang="en-IN" sz="2400" b="1" kern="0" dirty="0">
              <a:solidFill>
                <a:srgbClr val="000000"/>
              </a:solidFill>
              <a:effectLst/>
              <a:latin typeface="Times New Roman" panose="02020603050405020304" pitchFamily="18" charset="0"/>
            </a:endParaRPr>
          </a:p>
        </p:txBody>
      </p:sp>
      <p:sp>
        <p:nvSpPr>
          <p:cNvPr id="7" name="TextBox 6">
            <a:extLst>
              <a:ext uri="{FF2B5EF4-FFF2-40B4-BE49-F238E27FC236}">
                <a16:creationId xmlns:a16="http://schemas.microsoft.com/office/drawing/2014/main" id="{2733561A-86C1-D36F-E2AD-C8DE11BE8665}"/>
              </a:ext>
            </a:extLst>
          </p:cNvPr>
          <p:cNvSpPr txBox="1"/>
          <p:nvPr/>
        </p:nvSpPr>
        <p:spPr>
          <a:xfrm>
            <a:off x="202097" y="160092"/>
            <a:ext cx="7341704" cy="6374694"/>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Bishnoi, M.M., 2020. Flipped classroom and digitization: an inductive study on the learning framework for 21st century skill acquisition. </a:t>
            </a:r>
            <a:r>
              <a:rPr lang="en-IN" sz="700" i="1" dirty="0">
                <a:effectLst/>
                <a:latin typeface="Times New Roman" panose="02020603050405020304" pitchFamily="18" charset="0"/>
                <a:ea typeface="Times New Roman" panose="02020603050405020304" pitchFamily="18" charset="0"/>
              </a:rPr>
              <a:t>JETT</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11</a:t>
            </a:r>
            <a:r>
              <a:rPr lang="en-IN" sz="700" dirty="0">
                <a:effectLst/>
                <a:latin typeface="Times New Roman" panose="02020603050405020304" pitchFamily="18" charset="0"/>
                <a:ea typeface="Times New Roman" panose="02020603050405020304" pitchFamily="18" charset="0"/>
              </a:rPr>
              <a:t>(1), pp.30-45.</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Chandrasekaran, S., 2020. Impact on employer branding through talent retention and motivation in insurance companies. </a:t>
            </a:r>
            <a:r>
              <a:rPr lang="en-IN" sz="700" i="1" dirty="0">
                <a:effectLst/>
                <a:latin typeface="Times New Roman" panose="02020603050405020304" pitchFamily="18" charset="0"/>
                <a:ea typeface="Times New Roman" panose="02020603050405020304" pitchFamily="18" charset="0"/>
              </a:rPr>
              <a:t>International Journal of Business</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1</a:t>
            </a:r>
            <a:r>
              <a:rPr lang="en-IN" sz="700" dirty="0">
                <a:effectLst/>
                <a:latin typeface="Times New Roman" panose="02020603050405020304" pitchFamily="18" charset="0"/>
                <a:ea typeface="Times New Roman" panose="02020603050405020304" pitchFamily="18" charset="0"/>
              </a:rPr>
              <a:t>(1), pp.54-61.</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Cheng, A., </a:t>
            </a:r>
            <a:r>
              <a:rPr lang="en-GB" sz="700" dirty="0" err="1">
                <a:effectLst/>
                <a:latin typeface="Times New Roman" panose="02020603050405020304" pitchFamily="18" charset="0"/>
                <a:ea typeface="Times New Roman" panose="02020603050405020304" pitchFamily="18" charset="0"/>
              </a:rPr>
              <a:t>Magid</a:t>
            </a:r>
            <a:r>
              <a:rPr lang="en-GB" sz="700" dirty="0">
                <a:effectLst/>
                <a:latin typeface="Times New Roman" panose="02020603050405020304" pitchFamily="18" charset="0"/>
                <a:ea typeface="Times New Roman" panose="02020603050405020304" pitchFamily="18" charset="0"/>
              </a:rPr>
              <a:t>, D.J., Auerbach, M., </a:t>
            </a:r>
            <a:r>
              <a:rPr lang="en-GB" sz="700" dirty="0" err="1">
                <a:effectLst/>
                <a:latin typeface="Times New Roman" panose="02020603050405020304" pitchFamily="18" charset="0"/>
                <a:ea typeface="Times New Roman" panose="02020603050405020304" pitchFamily="18" charset="0"/>
              </a:rPr>
              <a:t>Bhanji</a:t>
            </a:r>
            <a:r>
              <a:rPr lang="en-GB" sz="700" dirty="0">
                <a:effectLst/>
                <a:latin typeface="Times New Roman" panose="02020603050405020304" pitchFamily="18" charset="0"/>
                <a:ea typeface="Times New Roman" panose="02020603050405020304" pitchFamily="18" charset="0"/>
              </a:rPr>
              <a:t>, F., Bigham, B.L., </a:t>
            </a:r>
            <a:r>
              <a:rPr lang="en-GB" sz="700" dirty="0" err="1">
                <a:effectLst/>
                <a:latin typeface="Times New Roman" panose="02020603050405020304" pitchFamily="18" charset="0"/>
                <a:ea typeface="Times New Roman" panose="02020603050405020304" pitchFamily="18" charset="0"/>
              </a:rPr>
              <a:t>Blewer</a:t>
            </a:r>
            <a:r>
              <a:rPr lang="en-GB" sz="700" dirty="0">
                <a:effectLst/>
                <a:latin typeface="Times New Roman" panose="02020603050405020304" pitchFamily="18" charset="0"/>
                <a:ea typeface="Times New Roman" panose="02020603050405020304" pitchFamily="18" charset="0"/>
              </a:rPr>
              <a:t>, A.L., Dainty, K.N., </a:t>
            </a:r>
            <a:r>
              <a:rPr lang="en-GB" sz="700" dirty="0" err="1">
                <a:effectLst/>
                <a:latin typeface="Times New Roman" panose="02020603050405020304" pitchFamily="18" charset="0"/>
                <a:ea typeface="Times New Roman" panose="02020603050405020304" pitchFamily="18" charset="0"/>
              </a:rPr>
              <a:t>Diederich</a:t>
            </a:r>
            <a:r>
              <a:rPr lang="en-GB" sz="700" dirty="0">
                <a:effectLst/>
                <a:latin typeface="Times New Roman" panose="02020603050405020304" pitchFamily="18" charset="0"/>
                <a:ea typeface="Times New Roman" panose="02020603050405020304" pitchFamily="18" charset="0"/>
              </a:rPr>
              <a:t>, E., Lin, Y., Leary, M. and </a:t>
            </a:r>
            <a:r>
              <a:rPr lang="en-GB" sz="700" dirty="0" err="1">
                <a:effectLst/>
                <a:latin typeface="Times New Roman" panose="02020603050405020304" pitchFamily="18" charset="0"/>
                <a:ea typeface="Times New Roman" panose="02020603050405020304" pitchFamily="18" charset="0"/>
              </a:rPr>
              <a:t>Mahgoub</a:t>
            </a:r>
            <a:r>
              <a:rPr lang="en-GB" sz="700" dirty="0">
                <a:effectLst/>
                <a:latin typeface="Times New Roman" panose="02020603050405020304" pitchFamily="18" charset="0"/>
                <a:ea typeface="Times New Roman" panose="02020603050405020304" pitchFamily="18" charset="0"/>
              </a:rPr>
              <a:t>, M., 2020. Part 6: resuscitation education science: 2020 American Heart Association guidelines for cardiopulmonary resuscitation and emergency cardiovascular care. </a:t>
            </a:r>
            <a:r>
              <a:rPr lang="en-IN" sz="700" i="1" dirty="0">
                <a:effectLst/>
                <a:latin typeface="Times New Roman" panose="02020603050405020304" pitchFamily="18" charset="0"/>
                <a:ea typeface="Times New Roman" panose="02020603050405020304" pitchFamily="18" charset="0"/>
              </a:rPr>
              <a:t>Circulation</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142</a:t>
            </a:r>
            <a:r>
              <a:rPr lang="en-IN" sz="700" dirty="0">
                <a:effectLst/>
                <a:latin typeface="Times New Roman" panose="02020603050405020304" pitchFamily="18" charset="0"/>
                <a:ea typeface="Times New Roman" panose="02020603050405020304" pitchFamily="18" charset="0"/>
              </a:rPr>
              <a:t>(16_Suppl_2), pp.S551-S579.</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Deeba</a:t>
            </a:r>
            <a:r>
              <a:rPr lang="en-GB" sz="700" dirty="0">
                <a:effectLst/>
                <a:latin typeface="Times New Roman" panose="02020603050405020304" pitchFamily="18" charset="0"/>
                <a:ea typeface="Times New Roman" panose="02020603050405020304" pitchFamily="18" charset="0"/>
              </a:rPr>
              <a:t>, F., 2020. The Role of Data Analytics in Talent Acquisition and Retention with Special Reference to SMEs in India: A Conceptual Study. </a:t>
            </a:r>
            <a:r>
              <a:rPr lang="en-IN" sz="700" i="1" dirty="0">
                <a:effectLst/>
                <a:latin typeface="Times New Roman" panose="02020603050405020304" pitchFamily="18" charset="0"/>
                <a:ea typeface="Times New Roman" panose="02020603050405020304" pitchFamily="18" charset="0"/>
              </a:rPr>
              <a:t>IUP Journal of Knowledge Management</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18</a:t>
            </a:r>
            <a:r>
              <a:rPr lang="en-IN" sz="700" dirty="0">
                <a:effectLst/>
                <a:latin typeface="Times New Roman" panose="02020603050405020304" pitchFamily="18" charset="0"/>
                <a:ea typeface="Times New Roman" panose="02020603050405020304" pitchFamily="18" charset="0"/>
              </a:rPr>
              <a:t>(1).</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DeKeyser</a:t>
            </a:r>
            <a:r>
              <a:rPr lang="en-GB" sz="700" dirty="0">
                <a:effectLst/>
                <a:latin typeface="Times New Roman" panose="02020603050405020304" pitchFamily="18" charset="0"/>
                <a:ea typeface="Times New Roman" panose="02020603050405020304" pitchFamily="18" charset="0"/>
              </a:rPr>
              <a:t>, R., 2020. Skill acquisition theory. In </a:t>
            </a:r>
            <a:r>
              <a:rPr lang="en-IN" sz="700" i="1" dirty="0">
                <a:effectLst/>
                <a:latin typeface="Times New Roman" panose="02020603050405020304" pitchFamily="18" charset="0"/>
                <a:ea typeface="Times New Roman" panose="02020603050405020304" pitchFamily="18" charset="0"/>
              </a:rPr>
              <a:t>Theories in second language acquisition</a:t>
            </a:r>
            <a:r>
              <a:rPr lang="en-IN" sz="700" dirty="0">
                <a:effectLst/>
                <a:latin typeface="Times New Roman" panose="02020603050405020304" pitchFamily="18" charset="0"/>
                <a:ea typeface="Times New Roman" panose="02020603050405020304" pitchFamily="18" charset="0"/>
              </a:rPr>
              <a:t> (pp. 83-104). Routledge.</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Dwiputrianti</a:t>
            </a:r>
            <a:r>
              <a:rPr lang="en-GB" sz="700" dirty="0">
                <a:effectLst/>
                <a:latin typeface="Times New Roman" panose="02020603050405020304" pitchFamily="18" charset="0"/>
                <a:ea typeface="Times New Roman" panose="02020603050405020304" pitchFamily="18" charset="0"/>
              </a:rPr>
              <a:t>, S., </a:t>
            </a:r>
            <a:r>
              <a:rPr lang="en-GB" sz="700" dirty="0" err="1">
                <a:effectLst/>
                <a:latin typeface="Times New Roman" panose="02020603050405020304" pitchFamily="18" charset="0"/>
                <a:ea typeface="Times New Roman" panose="02020603050405020304" pitchFamily="18" charset="0"/>
              </a:rPr>
              <a:t>Sutiyono</a:t>
            </a:r>
            <a:r>
              <a:rPr lang="en-GB" sz="700" dirty="0">
                <a:effectLst/>
                <a:latin typeface="Times New Roman" panose="02020603050405020304" pitchFamily="18" charset="0"/>
                <a:ea typeface="Times New Roman" panose="02020603050405020304" pitchFamily="18" charset="0"/>
              </a:rPr>
              <a:t>, W., </a:t>
            </a:r>
            <a:r>
              <a:rPr lang="en-GB" sz="700" dirty="0" err="1">
                <a:effectLst/>
                <a:latin typeface="Times New Roman" panose="02020603050405020304" pitchFamily="18" charset="0"/>
                <a:ea typeface="Times New Roman" panose="02020603050405020304" pitchFamily="18" charset="0"/>
              </a:rPr>
              <a:t>Suryanto</a:t>
            </a:r>
            <a:r>
              <a:rPr lang="en-GB" sz="700" dirty="0">
                <a:effectLst/>
                <a:latin typeface="Times New Roman" panose="02020603050405020304" pitchFamily="18" charset="0"/>
                <a:ea typeface="Times New Roman" panose="02020603050405020304" pitchFamily="18" charset="0"/>
              </a:rPr>
              <a:t>, A., </a:t>
            </a:r>
            <a:r>
              <a:rPr lang="en-GB" sz="700" dirty="0" err="1">
                <a:effectLst/>
                <a:latin typeface="Times New Roman" panose="02020603050405020304" pitchFamily="18" charset="0"/>
                <a:ea typeface="Times New Roman" panose="02020603050405020304" pitchFamily="18" charset="0"/>
              </a:rPr>
              <a:t>Rachmawati</a:t>
            </a:r>
            <a:r>
              <a:rPr lang="en-GB" sz="700" dirty="0">
                <a:effectLst/>
                <a:latin typeface="Times New Roman" panose="02020603050405020304" pitchFamily="18" charset="0"/>
                <a:ea typeface="Times New Roman" panose="02020603050405020304" pitchFamily="18" charset="0"/>
              </a:rPr>
              <a:t>, T. and </a:t>
            </a:r>
            <a:r>
              <a:rPr lang="en-GB" sz="700" dirty="0" err="1">
                <a:effectLst/>
                <a:latin typeface="Times New Roman" panose="02020603050405020304" pitchFamily="18" charset="0"/>
                <a:ea typeface="Times New Roman" panose="02020603050405020304" pitchFamily="18" charset="0"/>
              </a:rPr>
              <a:t>Purba</a:t>
            </a:r>
            <a:r>
              <a:rPr lang="en-GB" sz="700" dirty="0">
                <a:effectLst/>
                <a:latin typeface="Times New Roman" panose="02020603050405020304" pitchFamily="18" charset="0"/>
                <a:ea typeface="Times New Roman" panose="02020603050405020304" pitchFamily="18" charset="0"/>
              </a:rPr>
              <a:t>, C.O., 2023. Understanding Indicators of Talent Acquisition and Retention of Different Generations in Building Talent Management: A Case Study of DKI Jakarta Provincial Government. </a:t>
            </a:r>
            <a:r>
              <a:rPr lang="en-IN" sz="700" i="1" dirty="0">
                <a:effectLst/>
                <a:latin typeface="Times New Roman" panose="02020603050405020304" pitchFamily="18" charset="0"/>
                <a:ea typeface="Times New Roman" panose="02020603050405020304" pitchFamily="18" charset="0"/>
              </a:rPr>
              <a:t>Policy &amp; Governance Review</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7</a:t>
            </a:r>
            <a:r>
              <a:rPr lang="en-IN" sz="700" dirty="0">
                <a:effectLst/>
                <a:latin typeface="Times New Roman" panose="02020603050405020304" pitchFamily="18" charset="0"/>
                <a:ea typeface="Times New Roman" panose="02020603050405020304" pitchFamily="18" charset="0"/>
              </a:rPr>
              <a:t>(1), pp.86-107.</a:t>
            </a:r>
          </a:p>
          <a:p>
            <a:pPr marL="342900" lvl="0" indent="-342900" algn="just">
              <a:lnSpc>
                <a:spcPct val="150000"/>
              </a:lnSpc>
              <a:buFont typeface="Symbol" panose="05050102010706020507" pitchFamily="18" charset="2"/>
              <a:buChar char=""/>
            </a:pPr>
            <a:r>
              <a:rPr lang="en-IN" sz="700" dirty="0">
                <a:effectLst/>
                <a:latin typeface="Times New Roman" panose="02020603050405020304" pitchFamily="18" charset="0"/>
                <a:ea typeface="Times New Roman" panose="02020603050405020304" pitchFamily="18" charset="0"/>
              </a:rPr>
              <a:t>Ette, S. (2022) </a:t>
            </a:r>
            <a:r>
              <a:rPr lang="en-IN" sz="700" i="1" dirty="0">
                <a:effectLst/>
                <a:latin typeface="Times New Roman" panose="02020603050405020304" pitchFamily="18" charset="0"/>
                <a:ea typeface="Times New Roman" panose="02020603050405020304" pitchFamily="18" charset="0"/>
              </a:rPr>
              <a:t>Third of businesses to reduce opening hours over Christmas due to staff ...</a:t>
            </a:r>
            <a:r>
              <a:rPr lang="en-IN" sz="700" dirty="0">
                <a:effectLst/>
                <a:latin typeface="Times New Roman" panose="02020603050405020304" pitchFamily="18" charset="0"/>
                <a:ea typeface="Times New Roman" panose="02020603050405020304" pitchFamily="18" charset="0"/>
              </a:rPr>
              <a:t> Available at: https://www.ukhospitality.org.uk/news/625938/THIRD-OF-BUSINESSES-TO-REDUCE-OPENING-HOURS-OVER-CHRISTMAS-DUE-TO-STAFF-SHORTAGES.htm (Accessed: March 30, 2023). </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Finch, D.J. and </a:t>
            </a:r>
            <a:r>
              <a:rPr lang="en-GB" sz="700" dirty="0" err="1">
                <a:effectLst/>
                <a:latin typeface="Times New Roman" panose="02020603050405020304" pitchFamily="18" charset="0"/>
                <a:ea typeface="Times New Roman" panose="02020603050405020304" pitchFamily="18" charset="0"/>
              </a:rPr>
              <a:t>Levallet</a:t>
            </a:r>
            <a:r>
              <a:rPr lang="en-GB" sz="700" dirty="0">
                <a:effectLst/>
                <a:latin typeface="Times New Roman" panose="02020603050405020304" pitchFamily="18" charset="0"/>
                <a:ea typeface="Times New Roman" panose="02020603050405020304" pitchFamily="18" charset="0"/>
              </a:rPr>
              <a:t>, N., 2020. A dynamic capabilities view of talent acquisition: resource verification and risk management. In </a:t>
            </a:r>
            <a:r>
              <a:rPr lang="en-IN" sz="700" i="1" dirty="0">
                <a:effectLst/>
                <a:latin typeface="Times New Roman" panose="02020603050405020304" pitchFamily="18" charset="0"/>
                <a:ea typeface="Times New Roman" panose="02020603050405020304" pitchFamily="18" charset="0"/>
              </a:rPr>
              <a:t>Handbook on the Temporal Dynamics of Organizational </a:t>
            </a:r>
            <a:r>
              <a:rPr lang="en-IN" sz="700" i="1" dirty="0" err="1">
                <a:effectLst/>
                <a:latin typeface="Times New Roman" panose="02020603050405020304" pitchFamily="18" charset="0"/>
                <a:ea typeface="Times New Roman" panose="02020603050405020304" pitchFamily="18" charset="0"/>
              </a:rPr>
              <a:t>Behavior</a:t>
            </a:r>
            <a:r>
              <a:rPr lang="en-IN" sz="700" dirty="0">
                <a:effectLst/>
                <a:latin typeface="Times New Roman" panose="02020603050405020304" pitchFamily="18" charset="0"/>
                <a:ea typeface="Times New Roman" panose="02020603050405020304" pitchFamily="18" charset="0"/>
              </a:rPr>
              <a:t> (pp. 149-167). Edward Elgar Publishing.</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Fuhre</a:t>
            </a:r>
            <a:r>
              <a:rPr lang="en-GB" sz="700" dirty="0">
                <a:effectLst/>
                <a:latin typeface="Times New Roman" panose="02020603050405020304" pitchFamily="18" charset="0"/>
                <a:ea typeface="Times New Roman" panose="02020603050405020304" pitchFamily="18" charset="0"/>
              </a:rPr>
              <a:t>, J.A.N. and </a:t>
            </a:r>
            <a:r>
              <a:rPr lang="en-GB" sz="700" dirty="0" err="1">
                <a:effectLst/>
                <a:latin typeface="Times New Roman" panose="02020603050405020304" pitchFamily="18" charset="0"/>
                <a:ea typeface="Times New Roman" panose="02020603050405020304" pitchFamily="18" charset="0"/>
              </a:rPr>
              <a:t>Sæther</a:t>
            </a:r>
            <a:r>
              <a:rPr lang="en-GB" sz="700" dirty="0">
                <a:effectLst/>
                <a:latin typeface="Times New Roman" panose="02020603050405020304" pitchFamily="18" charset="0"/>
                <a:ea typeface="Times New Roman" panose="02020603050405020304" pitchFamily="18" charset="0"/>
              </a:rPr>
              <a:t>, S.A., 2020. Skill acquisition in a professional and non-professional U16 football team: the use of playing form versus training form. </a:t>
            </a:r>
            <a:r>
              <a:rPr lang="en-IN" sz="700" i="1" dirty="0">
                <a:effectLst/>
                <a:latin typeface="Times New Roman" panose="02020603050405020304" pitchFamily="18" charset="0"/>
                <a:ea typeface="Times New Roman" panose="02020603050405020304" pitchFamily="18" charset="0"/>
              </a:rPr>
              <a:t>Journal of Physical Education and Sport</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20</a:t>
            </a:r>
            <a:r>
              <a:rPr lang="en-IN" sz="700" dirty="0">
                <a:effectLst/>
                <a:latin typeface="Times New Roman" panose="02020603050405020304" pitchFamily="18" charset="0"/>
                <a:ea typeface="Times New Roman" panose="02020603050405020304" pitchFamily="18" charset="0"/>
              </a:rPr>
              <a:t>(3), pp.2030-2035.</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Guo, F., Li, Z. and Zhang, A., 2022, June. Industrial Internet Enterprises’ Talent Acquisition in China. In </a:t>
            </a:r>
            <a:r>
              <a:rPr lang="en-IN" sz="700" i="1" dirty="0">
                <a:effectLst/>
                <a:latin typeface="Times New Roman" panose="02020603050405020304" pitchFamily="18" charset="0"/>
                <a:ea typeface="Times New Roman" panose="02020603050405020304" pitchFamily="18" charset="0"/>
              </a:rPr>
              <a:t>Cross-Cultural Design. Applications in Business, Communication, Health, Well-being, and Inclusiveness: 14th International Conference, CCD 2022, Held as Part of the 24th HCI International Conference, HCII 2022, Virtual Event, June 26–July 1, 2022, Proceedings, Part III</a:t>
            </a:r>
            <a:r>
              <a:rPr lang="en-IN" sz="700" dirty="0">
                <a:effectLst/>
                <a:latin typeface="Times New Roman" panose="02020603050405020304" pitchFamily="18" charset="0"/>
                <a:ea typeface="Times New Roman" panose="02020603050405020304" pitchFamily="18" charset="0"/>
              </a:rPr>
              <a:t> (pp. 29-40). Cham: Springer International Publishing.</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Hongal</a:t>
            </a:r>
            <a:r>
              <a:rPr lang="en-GB" sz="700" dirty="0">
                <a:effectLst/>
                <a:latin typeface="Times New Roman" panose="02020603050405020304" pitchFamily="18" charset="0"/>
                <a:ea typeface="Times New Roman" panose="02020603050405020304" pitchFamily="18" charset="0"/>
              </a:rPr>
              <a:t>, P. and </a:t>
            </a:r>
            <a:r>
              <a:rPr lang="en-GB" sz="700" dirty="0" err="1">
                <a:effectLst/>
                <a:latin typeface="Times New Roman" panose="02020603050405020304" pitchFamily="18" charset="0"/>
                <a:ea typeface="Times New Roman" panose="02020603050405020304" pitchFamily="18" charset="0"/>
              </a:rPr>
              <a:t>Kinange</a:t>
            </a:r>
            <a:r>
              <a:rPr lang="en-GB" sz="700" dirty="0">
                <a:effectLst/>
                <a:latin typeface="Times New Roman" panose="02020603050405020304" pitchFamily="18" charset="0"/>
                <a:ea typeface="Times New Roman" panose="02020603050405020304" pitchFamily="18" charset="0"/>
              </a:rPr>
              <a:t>, U., 2020. A study on talent management and its impact on organization performance-an empirical review. </a:t>
            </a:r>
            <a:r>
              <a:rPr lang="en-IN" sz="700" i="1" dirty="0">
                <a:effectLst/>
                <a:latin typeface="Times New Roman" panose="02020603050405020304" pitchFamily="18" charset="0"/>
                <a:ea typeface="Times New Roman" panose="02020603050405020304" pitchFamily="18" charset="0"/>
              </a:rPr>
              <a:t>International Journal of Engineering and Management Research</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10</a:t>
            </a:r>
            <a:r>
              <a:rPr lang="en-IN" sz="700" dirty="0">
                <a:effectLst/>
                <a:latin typeface="Times New Roman" panose="02020603050405020304" pitchFamily="18" charset="0"/>
                <a:ea typeface="Times New Roman" panose="02020603050405020304" pitchFamily="18" charset="0"/>
              </a:rPr>
              <a:t>.</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Johnson, R.D., Stone, D.L. and </a:t>
            </a:r>
            <a:r>
              <a:rPr lang="en-GB" sz="700" dirty="0" err="1">
                <a:effectLst/>
                <a:latin typeface="Times New Roman" panose="02020603050405020304" pitchFamily="18" charset="0"/>
                <a:ea typeface="Times New Roman" panose="02020603050405020304" pitchFamily="18" charset="0"/>
              </a:rPr>
              <a:t>Lukaszewski</a:t>
            </a:r>
            <a:r>
              <a:rPr lang="en-GB" sz="700" dirty="0">
                <a:effectLst/>
                <a:latin typeface="Times New Roman" panose="02020603050405020304" pitchFamily="18" charset="0"/>
                <a:ea typeface="Times New Roman" panose="02020603050405020304" pitchFamily="18" charset="0"/>
              </a:rPr>
              <a:t>, K.M., 2020. The benefits of </a:t>
            </a:r>
            <a:r>
              <a:rPr lang="en-GB" sz="700" dirty="0" err="1">
                <a:effectLst/>
                <a:latin typeface="Times New Roman" panose="02020603050405020304" pitchFamily="18" charset="0"/>
                <a:ea typeface="Times New Roman" panose="02020603050405020304" pitchFamily="18" charset="0"/>
              </a:rPr>
              <a:t>eHRM</a:t>
            </a:r>
            <a:r>
              <a:rPr lang="en-GB" sz="700" dirty="0">
                <a:effectLst/>
                <a:latin typeface="Times New Roman" panose="02020603050405020304" pitchFamily="18" charset="0"/>
                <a:ea typeface="Times New Roman" panose="02020603050405020304" pitchFamily="18" charset="0"/>
              </a:rPr>
              <a:t> and AI for talent acquisition. </a:t>
            </a:r>
            <a:r>
              <a:rPr lang="en-IN" sz="700" i="1" dirty="0">
                <a:effectLst/>
                <a:latin typeface="Times New Roman" panose="02020603050405020304" pitchFamily="18" charset="0"/>
                <a:ea typeface="Times New Roman" panose="02020603050405020304" pitchFamily="18" charset="0"/>
              </a:rPr>
              <a:t>Journal of Tourism Futures</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7</a:t>
            </a:r>
            <a:r>
              <a:rPr lang="en-IN" sz="700" dirty="0">
                <a:effectLst/>
                <a:latin typeface="Times New Roman" panose="02020603050405020304" pitchFamily="18" charset="0"/>
                <a:ea typeface="Times New Roman" panose="02020603050405020304" pitchFamily="18" charset="0"/>
              </a:rPr>
              <a:t>(1), pp.40-52.</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Krenzi</a:t>
            </a:r>
            <a:r>
              <a:rPr lang="en-GB" sz="700" dirty="0">
                <a:effectLst/>
                <a:latin typeface="Times New Roman" panose="02020603050405020304" pitchFamily="18" charset="0"/>
                <a:ea typeface="Times New Roman" panose="02020603050405020304" pitchFamily="18" charset="0"/>
              </a:rPr>
              <a:t>, L., 2020. </a:t>
            </a:r>
            <a:r>
              <a:rPr lang="en-IN" sz="700" i="1" dirty="0">
                <a:effectLst/>
                <a:latin typeface="Times New Roman" panose="02020603050405020304" pitchFamily="18" charset="0"/>
                <a:ea typeface="Times New Roman" panose="02020603050405020304" pitchFamily="18" charset="0"/>
              </a:rPr>
              <a:t>How to optimize the Talent Acquisition Strategy and Recruitment Process in Swiss startups and young ventures to build a winning team?</a:t>
            </a:r>
            <a:r>
              <a:rPr lang="en-IN" sz="700" dirty="0">
                <a:effectLst/>
                <a:latin typeface="Times New Roman" panose="02020603050405020304" pitchFamily="18" charset="0"/>
                <a:ea typeface="Times New Roman" panose="02020603050405020304" pitchFamily="18" charset="0"/>
              </a:rPr>
              <a:t> (Doctoral dissertation, Haute école de gestion de Genève).</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Mukul, K. and Saini, G.K., 2021. Talent acquisition in startups in India: the role of social capital. </a:t>
            </a:r>
            <a:r>
              <a:rPr lang="en-IN" sz="700" i="1" dirty="0">
                <a:effectLst/>
                <a:latin typeface="Times New Roman" panose="02020603050405020304" pitchFamily="18" charset="0"/>
                <a:ea typeface="Times New Roman" panose="02020603050405020304" pitchFamily="18" charset="0"/>
              </a:rPr>
              <a:t>Journal of Entrepreneurship in Emerging Economies</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13</a:t>
            </a:r>
            <a:r>
              <a:rPr lang="en-IN" sz="700" dirty="0">
                <a:effectLst/>
                <a:latin typeface="Times New Roman" panose="02020603050405020304" pitchFamily="18" charset="0"/>
                <a:ea typeface="Times New Roman" panose="02020603050405020304" pitchFamily="18" charset="0"/>
              </a:rPr>
              <a:t>(5), pp.1235-1261.</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Nisar, H.G., Rehman, A.U. and Sethi, M.W., 2021. The Effect of Hostile Work Environment on Talent Acquisition and Retention of Workforce: Moderating Role of Psychological Hardiness. </a:t>
            </a:r>
            <a:r>
              <a:rPr lang="en-IN" sz="700" i="1" dirty="0">
                <a:effectLst/>
                <a:latin typeface="Times New Roman" panose="02020603050405020304" pitchFamily="18" charset="0"/>
                <a:ea typeface="Times New Roman" panose="02020603050405020304" pitchFamily="18" charset="0"/>
              </a:rPr>
              <a:t>RADS Journal of Business Management</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3</a:t>
            </a:r>
            <a:r>
              <a:rPr lang="en-IN" sz="700" dirty="0">
                <a:effectLst/>
                <a:latin typeface="Times New Roman" panose="02020603050405020304" pitchFamily="18" charset="0"/>
                <a:ea typeface="Times New Roman" panose="02020603050405020304" pitchFamily="18" charset="0"/>
              </a:rPr>
              <a:t>(1).</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Olufemi, F.J., </a:t>
            </a:r>
            <a:r>
              <a:rPr lang="en-GB" sz="700" dirty="0" err="1">
                <a:effectLst/>
                <a:latin typeface="Times New Roman" panose="02020603050405020304" pitchFamily="18" charset="0"/>
                <a:ea typeface="Times New Roman" panose="02020603050405020304" pitchFamily="18" charset="0"/>
              </a:rPr>
              <a:t>Afegbua</a:t>
            </a:r>
            <a:r>
              <a:rPr lang="en-GB" sz="700" dirty="0">
                <a:effectLst/>
                <a:latin typeface="Times New Roman" panose="02020603050405020304" pitchFamily="18" charset="0"/>
                <a:ea typeface="Times New Roman" panose="02020603050405020304" pitchFamily="18" charset="0"/>
              </a:rPr>
              <a:t>, S.I. and </a:t>
            </a:r>
            <a:r>
              <a:rPr lang="en-GB" sz="700" dirty="0" err="1">
                <a:effectLst/>
                <a:latin typeface="Times New Roman" panose="02020603050405020304" pitchFamily="18" charset="0"/>
                <a:ea typeface="Times New Roman" panose="02020603050405020304" pitchFamily="18" charset="0"/>
              </a:rPr>
              <a:t>Etim</a:t>
            </a:r>
            <a:r>
              <a:rPr lang="en-GB" sz="700" dirty="0">
                <a:effectLst/>
                <a:latin typeface="Times New Roman" panose="02020603050405020304" pitchFamily="18" charset="0"/>
                <a:ea typeface="Times New Roman" panose="02020603050405020304" pitchFamily="18" charset="0"/>
              </a:rPr>
              <a:t>, E., 2020. Talent management and public sector performance: An assessment of Lagos State Ministry of Education, Nigeria. </a:t>
            </a:r>
            <a:r>
              <a:rPr lang="en-IN" sz="700" i="1" dirty="0">
                <a:effectLst/>
                <a:latin typeface="Times New Roman" panose="02020603050405020304" pitchFamily="18" charset="0"/>
                <a:ea typeface="Times New Roman" panose="02020603050405020304" pitchFamily="18" charset="0"/>
              </a:rPr>
              <a:t>The Journal of Social Sciences Research</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6</a:t>
            </a:r>
            <a:r>
              <a:rPr lang="en-IN" sz="700" dirty="0">
                <a:effectLst/>
                <a:latin typeface="Times New Roman" panose="02020603050405020304" pitchFamily="18" charset="0"/>
                <a:ea typeface="Times New Roman" panose="02020603050405020304" pitchFamily="18" charset="0"/>
              </a:rPr>
              <a:t>(9), pp.845-855.</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Pillai, R. and </a:t>
            </a:r>
            <a:r>
              <a:rPr lang="en-GB" sz="700" dirty="0" err="1">
                <a:effectLst/>
                <a:latin typeface="Times New Roman" panose="02020603050405020304" pitchFamily="18" charset="0"/>
                <a:ea typeface="Times New Roman" panose="02020603050405020304" pitchFamily="18" charset="0"/>
              </a:rPr>
              <a:t>Sivathanu</a:t>
            </a:r>
            <a:r>
              <a:rPr lang="en-GB" sz="700" dirty="0">
                <a:effectLst/>
                <a:latin typeface="Times New Roman" panose="02020603050405020304" pitchFamily="18" charset="0"/>
                <a:ea typeface="Times New Roman" panose="02020603050405020304" pitchFamily="18" charset="0"/>
              </a:rPr>
              <a:t>, B., 2020. Adoption of artificial intelligence (AI) for talent acquisition in IT/</a:t>
            </a:r>
            <a:r>
              <a:rPr lang="en-GB" sz="700" dirty="0" err="1">
                <a:effectLst/>
                <a:latin typeface="Times New Roman" panose="02020603050405020304" pitchFamily="18" charset="0"/>
                <a:ea typeface="Times New Roman" panose="02020603050405020304" pitchFamily="18" charset="0"/>
              </a:rPr>
              <a:t>ITeS</a:t>
            </a:r>
            <a:r>
              <a:rPr lang="en-GB" sz="700" dirty="0">
                <a:effectLst/>
                <a:latin typeface="Times New Roman" panose="02020603050405020304" pitchFamily="18" charset="0"/>
                <a:ea typeface="Times New Roman" panose="02020603050405020304" pitchFamily="18" charset="0"/>
              </a:rPr>
              <a:t> organizations. </a:t>
            </a:r>
            <a:r>
              <a:rPr lang="en-IN" sz="700" i="1" dirty="0">
                <a:effectLst/>
                <a:latin typeface="Times New Roman" panose="02020603050405020304" pitchFamily="18" charset="0"/>
                <a:ea typeface="Times New Roman" panose="02020603050405020304" pitchFamily="18" charset="0"/>
              </a:rPr>
              <a:t>Benchmarking: An International Journal</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27</a:t>
            </a:r>
            <a:r>
              <a:rPr lang="en-IN" sz="700" dirty="0">
                <a:effectLst/>
                <a:latin typeface="Times New Roman" panose="02020603050405020304" pitchFamily="18" charset="0"/>
                <a:ea typeface="Times New Roman" panose="02020603050405020304" pitchFamily="18" charset="0"/>
              </a:rPr>
              <a:t>(9), pp.2599-2629.</a:t>
            </a:r>
          </a:p>
          <a:p>
            <a:pPr marL="342900" lvl="0" indent="-342900" algn="just">
              <a:lnSpc>
                <a:spcPct val="150000"/>
              </a:lnSpc>
              <a:buFont typeface="Symbol" panose="05050102010706020507" pitchFamily="18" charset="2"/>
              <a:buChar char=""/>
            </a:pPr>
            <a:r>
              <a:rPr lang="en-GB" sz="700" dirty="0">
                <a:effectLst/>
                <a:latin typeface="Times New Roman" panose="02020603050405020304" pitchFamily="18" charset="0"/>
                <a:ea typeface="Times New Roman" panose="02020603050405020304" pitchFamily="18" charset="0"/>
              </a:rPr>
              <a:t>Safa, M., Weeks, K., Stromberg, R. and Azam, A.A., 2018. Strategic Port Human Resource Talent Acquisition and Training: Challenges and Opportunities. In </a:t>
            </a:r>
            <a:r>
              <a:rPr lang="en-IN" sz="700" i="1" dirty="0">
                <a:effectLst/>
                <a:latin typeface="Times New Roman" panose="02020603050405020304" pitchFamily="18" charset="0"/>
                <a:ea typeface="Times New Roman" panose="02020603050405020304" pitchFamily="18" charset="0"/>
              </a:rPr>
              <a:t>Advances in Human Factors, Business Management and Leadership: Proceedings of the AHFE 2017 International Conferences on Human Factors in Management and Leadership, and Business Management and Society, July 17− 21, 2017, The Westin Bonaventure Hotel, Los Angeles, California, USA 8</a:t>
            </a:r>
            <a:r>
              <a:rPr lang="en-IN" sz="700" dirty="0">
                <a:effectLst/>
                <a:latin typeface="Times New Roman" panose="02020603050405020304" pitchFamily="18" charset="0"/>
                <a:ea typeface="Times New Roman" panose="02020603050405020304" pitchFamily="18" charset="0"/>
              </a:rPr>
              <a:t> (pp. 205-215). Springer International Publishing.</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Sivathanu</a:t>
            </a:r>
            <a:r>
              <a:rPr lang="en-GB" sz="700" dirty="0">
                <a:effectLst/>
                <a:latin typeface="Times New Roman" panose="02020603050405020304" pitchFamily="18" charset="0"/>
                <a:ea typeface="Times New Roman" panose="02020603050405020304" pitchFamily="18" charset="0"/>
              </a:rPr>
              <a:t>, B. and Pillai, R., 2020. Technology and talent analytics for talent management–a game changer for organizational performance. </a:t>
            </a:r>
            <a:r>
              <a:rPr lang="en-IN" sz="700" i="1" dirty="0">
                <a:effectLst/>
                <a:latin typeface="Times New Roman" panose="02020603050405020304" pitchFamily="18" charset="0"/>
                <a:ea typeface="Times New Roman" panose="02020603050405020304" pitchFamily="18" charset="0"/>
              </a:rPr>
              <a:t>International Journal of Organizational Analysis</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28</a:t>
            </a:r>
            <a:r>
              <a:rPr lang="en-IN" sz="700" dirty="0">
                <a:effectLst/>
                <a:latin typeface="Times New Roman" panose="02020603050405020304" pitchFamily="18" charset="0"/>
                <a:ea typeface="Times New Roman" panose="02020603050405020304" pitchFamily="18" charset="0"/>
              </a:rPr>
              <a:t>(2), pp.457-473.</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Squyres</a:t>
            </a:r>
            <a:r>
              <a:rPr lang="en-GB" sz="700" dirty="0">
                <a:effectLst/>
                <a:latin typeface="Times New Roman" panose="02020603050405020304" pitchFamily="18" charset="0"/>
                <a:ea typeface="Times New Roman" panose="02020603050405020304" pitchFamily="18" charset="0"/>
              </a:rPr>
              <a:t>, D., 2020. Prioritizing the forgotten generation: why organizations should make boomers a key part of their talent acquisition strategy in 2020. </a:t>
            </a:r>
            <a:r>
              <a:rPr lang="en-IN" sz="700" i="1" dirty="0">
                <a:effectLst/>
                <a:latin typeface="Times New Roman" panose="02020603050405020304" pitchFamily="18" charset="0"/>
                <a:ea typeface="Times New Roman" panose="02020603050405020304" pitchFamily="18" charset="0"/>
              </a:rPr>
              <a:t>Strategic HR Review</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19</a:t>
            </a:r>
            <a:r>
              <a:rPr lang="en-IN" sz="700" dirty="0">
                <a:effectLst/>
                <a:latin typeface="Times New Roman" panose="02020603050405020304" pitchFamily="18" charset="0"/>
                <a:ea typeface="Times New Roman" panose="02020603050405020304" pitchFamily="18" charset="0"/>
              </a:rPr>
              <a:t>(3), pp.99-102.</a:t>
            </a:r>
          </a:p>
          <a:p>
            <a:pPr marL="342900" lvl="0" indent="-342900" algn="just">
              <a:lnSpc>
                <a:spcPct val="150000"/>
              </a:lnSpc>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Tamunomiebi</a:t>
            </a:r>
            <a:r>
              <a:rPr lang="en-GB" sz="700" dirty="0">
                <a:effectLst/>
                <a:latin typeface="Times New Roman" panose="02020603050405020304" pitchFamily="18" charset="0"/>
                <a:ea typeface="Times New Roman" panose="02020603050405020304" pitchFamily="18" charset="0"/>
              </a:rPr>
              <a:t>, M.D. and </a:t>
            </a:r>
            <a:r>
              <a:rPr lang="en-GB" sz="700" dirty="0" err="1">
                <a:effectLst/>
                <a:latin typeface="Times New Roman" panose="02020603050405020304" pitchFamily="18" charset="0"/>
                <a:ea typeface="Times New Roman" panose="02020603050405020304" pitchFamily="18" charset="0"/>
              </a:rPr>
              <a:t>Worgu</a:t>
            </a:r>
            <a:r>
              <a:rPr lang="en-GB" sz="700" dirty="0">
                <a:effectLst/>
                <a:latin typeface="Times New Roman" panose="02020603050405020304" pitchFamily="18" charset="0"/>
                <a:ea typeface="Times New Roman" panose="02020603050405020304" pitchFamily="18" charset="0"/>
              </a:rPr>
              <a:t>, V.O., 2020. Talent management and organizational effectiveness. </a:t>
            </a:r>
            <a:r>
              <a:rPr lang="en-IN" sz="700" i="1" dirty="0">
                <a:effectLst/>
                <a:latin typeface="Times New Roman" panose="02020603050405020304" pitchFamily="18" charset="0"/>
                <a:ea typeface="Times New Roman" panose="02020603050405020304" pitchFamily="18" charset="0"/>
              </a:rPr>
              <a:t>Journal of Contemporary Research in Social Sciences</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2</a:t>
            </a:r>
            <a:r>
              <a:rPr lang="en-IN" sz="700" dirty="0">
                <a:effectLst/>
                <a:latin typeface="Times New Roman" panose="02020603050405020304" pitchFamily="18" charset="0"/>
                <a:ea typeface="Times New Roman" panose="02020603050405020304" pitchFamily="18" charset="0"/>
              </a:rPr>
              <a:t>(2), pp.35-45.</a:t>
            </a:r>
          </a:p>
          <a:p>
            <a:pPr marL="342900" lvl="0" indent="-342900" algn="just">
              <a:lnSpc>
                <a:spcPct val="150000"/>
              </a:lnSpc>
              <a:spcAft>
                <a:spcPts val="1000"/>
              </a:spcAft>
              <a:buFont typeface="Symbol" panose="05050102010706020507" pitchFamily="18" charset="2"/>
              <a:buChar char=""/>
            </a:pPr>
            <a:r>
              <a:rPr lang="en-GB" sz="700" dirty="0" err="1">
                <a:effectLst/>
                <a:latin typeface="Times New Roman" panose="02020603050405020304" pitchFamily="18" charset="0"/>
                <a:ea typeface="Times New Roman" panose="02020603050405020304" pitchFamily="18" charset="0"/>
              </a:rPr>
              <a:t>Wassell</a:t>
            </a:r>
            <a:r>
              <a:rPr lang="en-GB" sz="700" dirty="0">
                <a:effectLst/>
                <a:latin typeface="Times New Roman" panose="02020603050405020304" pitchFamily="18" charset="0"/>
                <a:ea typeface="Times New Roman" panose="02020603050405020304" pitchFamily="18" charset="0"/>
              </a:rPr>
              <a:t>, S. and Bouchard, M., 2020. Rebooting strategic human resource management: integrating technology to drive talent management. </a:t>
            </a:r>
            <a:r>
              <a:rPr lang="en-IN" sz="700" i="1" dirty="0">
                <a:effectLst/>
                <a:latin typeface="Times New Roman" panose="02020603050405020304" pitchFamily="18" charset="0"/>
                <a:ea typeface="Times New Roman" panose="02020603050405020304" pitchFamily="18" charset="0"/>
              </a:rPr>
              <a:t>International Journal of Human Resources Development and Management</a:t>
            </a:r>
            <a:r>
              <a:rPr lang="en-IN" sz="700" dirty="0">
                <a:effectLst/>
                <a:latin typeface="Times New Roman" panose="02020603050405020304" pitchFamily="18" charset="0"/>
                <a:ea typeface="Times New Roman" panose="02020603050405020304" pitchFamily="18" charset="0"/>
              </a:rPr>
              <a:t>, </a:t>
            </a:r>
            <a:r>
              <a:rPr lang="en-IN" sz="700" i="1" dirty="0">
                <a:effectLst/>
                <a:latin typeface="Times New Roman" panose="02020603050405020304" pitchFamily="18" charset="0"/>
                <a:ea typeface="Times New Roman" panose="02020603050405020304" pitchFamily="18" charset="0"/>
              </a:rPr>
              <a:t>20</a:t>
            </a:r>
            <a:r>
              <a:rPr lang="en-IN" sz="700" dirty="0">
                <a:effectLst/>
                <a:latin typeface="Times New Roman" panose="02020603050405020304" pitchFamily="18" charset="0"/>
                <a:ea typeface="Times New Roman" panose="02020603050405020304" pitchFamily="18" charset="0"/>
              </a:rPr>
              <a:t>(2), pp.93-113.</a:t>
            </a:r>
          </a:p>
        </p:txBody>
      </p:sp>
    </p:spTree>
    <p:extLst>
      <p:ext uri="{BB962C8B-B14F-4D97-AF65-F5344CB8AC3E}">
        <p14:creationId xmlns:p14="http://schemas.microsoft.com/office/powerpoint/2010/main" val="797141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1063F05-99EF-4DA3-B595-4E26670F2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gradFill>
            <a:gsLst>
              <a:gs pos="0">
                <a:schemeClr val="accent6">
                  <a:lumMod val="50000"/>
                </a:schemeClr>
              </a:gs>
              <a:gs pos="100000">
                <a:schemeClr val="bg1"/>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904461-E85A-43E7-AA0B-B7DF596CA62F}"/>
              </a:ext>
            </a:extLst>
          </p:cNvPr>
          <p:cNvSpPr>
            <a:spLocks noGrp="1"/>
          </p:cNvSpPr>
          <p:nvPr>
            <p:ph type="title"/>
          </p:nvPr>
        </p:nvSpPr>
        <p:spPr>
          <a:xfrm>
            <a:off x="6152872" y="2877511"/>
            <a:ext cx="4654998" cy="1945949"/>
          </a:xfrm>
          <a:prstGeom prst="rect">
            <a:avLst/>
          </a:prstGeom>
        </p:spPr>
        <p:txBody>
          <a:bodyPr lIns="0" tIns="108000">
            <a:normAutofit/>
          </a:bodyPr>
          <a:lstStyle/>
          <a:p>
            <a:r>
              <a:rPr lang="en-US" sz="5400" b="1" dirty="0">
                <a:solidFill>
                  <a:srgbClr val="FFFFFF"/>
                </a:solidFill>
                <a:latin typeface="Times New Roman" panose="02020603050405020304" pitchFamily="18" charset="0"/>
                <a:cs typeface="Times New Roman" panose="02020603050405020304" pitchFamily="18" charset="0"/>
              </a:rPr>
              <a:t>Thank You</a:t>
            </a:r>
          </a:p>
        </p:txBody>
      </p:sp>
      <p:cxnSp>
        <p:nvCxnSpPr>
          <p:cNvPr id="12" name="Straight Connector 11">
            <a:extLst>
              <a:ext uri="{FF2B5EF4-FFF2-40B4-BE49-F238E27FC236}">
                <a16:creationId xmlns:a16="http://schemas.microsoft.com/office/drawing/2014/main" id="{E0A835C2-2B9B-4174-AA2C-60A4F1311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D39F4A"/>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BDDBE1-00CD-4A90-9BA9-5E79F6C6FDE0}"/>
              </a:ext>
            </a:extLst>
          </p:cNvPr>
          <p:cNvSpPr>
            <a:spLocks noGrp="1"/>
          </p:cNvSpPr>
          <p:nvPr>
            <p:ph idx="1"/>
          </p:nvPr>
        </p:nvSpPr>
        <p:spPr>
          <a:xfrm>
            <a:off x="1384130" y="3429000"/>
            <a:ext cx="3873840" cy="2788920"/>
          </a:xfrm>
          <a:prstGeom prst="rect">
            <a:avLst/>
          </a:prstGeom>
        </p:spPr>
        <p:txBody>
          <a:bodyPr>
            <a:normAutofit/>
          </a:bodyPr>
          <a:lstStyle/>
          <a:p>
            <a:r>
              <a:rPr lang="en-US" sz="4600" dirty="0">
                <a:solidFill>
                  <a:srgbClr val="FFFFFF"/>
                </a:solidFill>
                <a:latin typeface="Times New Roman" panose="02020603050405020304" pitchFamily="18" charset="0"/>
                <a:cs typeface="Times New Roman" panose="02020603050405020304" pitchFamily="18" charset="0"/>
              </a:rPr>
              <a:t>Any questions</a:t>
            </a:r>
            <a:endParaRPr lang="en-US" sz="4600" b="1" dirty="0">
              <a:solidFill>
                <a:srgbClr val="FFFFFF"/>
              </a:solidFill>
              <a:latin typeface="Times New Roman" panose="02020603050405020304" pitchFamily="18" charset="0"/>
              <a:cs typeface="Times New Roman" panose="02020603050405020304" pitchFamily="18" charset="0"/>
            </a:endParaRPr>
          </a:p>
          <a:p>
            <a:pPr marL="0" indent="0">
              <a:buNone/>
            </a:pPr>
            <a:endParaRPr lang="en-US" sz="4600" dirty="0">
              <a:solidFill>
                <a:srgbClr val="FFFFFF"/>
              </a:solidFill>
            </a:endParaRPr>
          </a:p>
        </p:txBody>
      </p:sp>
    </p:spTree>
    <p:extLst>
      <p:ext uri="{BB962C8B-B14F-4D97-AF65-F5344CB8AC3E}">
        <p14:creationId xmlns:p14="http://schemas.microsoft.com/office/powerpoint/2010/main" val="21570444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5231547-F69E-41A9-93A9-B70B5E3064F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EA402E5-52EF-430B-8CCB-B4AAA8C467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A7C301-87CC-4EB1-AF40-15075522FC5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Retail design</Template>
  <TotalTime>35</TotalTime>
  <Words>3365</Words>
  <Application>Microsoft Macintosh PowerPoint</Application>
  <PresentationFormat>Widescreen</PresentationFormat>
  <Paragraphs>95</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Symbol</vt:lpstr>
      <vt:lpstr>Times New Roman</vt:lpstr>
      <vt:lpstr>Tw Cen MT</vt:lpstr>
      <vt:lpstr>Tw Cen MT Condensed</vt:lpstr>
      <vt:lpstr>Wingdings 3</vt:lpstr>
      <vt:lpstr>Integral</vt:lpstr>
      <vt:lpstr>BA Business Management LCBB5004: Managing People</vt:lpstr>
      <vt:lpstr>Introduction</vt:lpstr>
      <vt:lpstr>Short-term talent acquisition strategy: Leverage appropriate technology for immediate recruitment</vt:lpstr>
      <vt:lpstr>Short-term talent acquisition strategy: Assess the quality of hire, employment terms, and costs before the final selection </vt:lpstr>
      <vt:lpstr>Short-term talent acquisition strategy: Partner with selected vendors for fulfilling short-term recruitment needs</vt:lpstr>
      <vt:lpstr>Long-term talent acquisition strategy: Designing a recruitment calendar and long-term hiring plan</vt:lpstr>
      <vt:lpstr>Long-term talent acquisition strategy: Emphasize employer branding for gaining competitiveness within the industry</vt:lpstr>
      <vt:lpstr>Long-term talent acquisition strategy: Using online job portals and employee referrals for a scalable recruitment process</vt:lpstr>
      <vt:lpstr>Monetary Incentive: Bonus</vt:lpstr>
      <vt:lpstr>Monetary Incentive: Dearness allowance</vt:lpstr>
      <vt:lpstr>Non- Monetary Incentive: Career development</vt:lpstr>
      <vt:lpstr>Non-Monetary Incentive: Awards and Prizes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Retail  Design</dc:title>
  <dc:creator>jyoti roy</dc:creator>
  <cp:lastModifiedBy>Microsoft Office User</cp:lastModifiedBy>
  <cp:revision>75</cp:revision>
  <dcterms:created xsi:type="dcterms:W3CDTF">2023-03-22T11:53:13Z</dcterms:created>
  <dcterms:modified xsi:type="dcterms:W3CDTF">2023-04-01T21:20:12Z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