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sldIdLst>
    <p:sldId id="261" r:id="rId2"/>
    <p:sldId id="260" r:id="rId3"/>
    <p:sldId id="273" r:id="rId4"/>
    <p:sldId id="264" r:id="rId5"/>
    <p:sldId id="267" r:id="rId6"/>
    <p:sldId id="266" r:id="rId7"/>
    <p:sldId id="269" r:id="rId8"/>
    <p:sldId id="265" r:id="rId9"/>
    <p:sldId id="268" r:id="rId10"/>
    <p:sldId id="263" r:id="rId11"/>
    <p:sldId id="258"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3198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409323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222433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B9B0F9-2B70-47AB-A1E6-DCD55E8F2DE8}" type="datetimeFigureOut">
              <a:rPr lang="en-GB" smtClean="0"/>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174506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BB9B0F9-2B70-47AB-A1E6-DCD55E8F2DE8}" type="datetimeFigureOut">
              <a:rPr lang="en-GB" smtClean="0"/>
              <a:t>11/11/2018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1547620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BB9B0F9-2B70-47AB-A1E6-DCD55E8F2DE8}" type="datetimeFigureOut">
              <a:rPr lang="en-GB" smtClean="0"/>
              <a:t>11/11/2018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572956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B9B0F9-2B70-47AB-A1E6-DCD55E8F2DE8}" type="datetimeFigureOut">
              <a:rPr lang="en-GB" smtClean="0"/>
              <a:t>11/11/2018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446682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BB9B0F9-2B70-47AB-A1E6-DCD55E8F2DE8}" type="datetimeFigureOut">
              <a:rPr lang="en-GB" smtClean="0"/>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10349307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BB9B0F9-2B70-47AB-A1E6-DCD55E8F2DE8}" type="datetimeFigureOut">
              <a:rPr lang="en-GB" smtClean="0"/>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434128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EBB9B0F9-2B70-47AB-A1E6-DCD55E8F2DE8}" type="datetimeFigureOut">
              <a:rPr lang="en-GB" smtClean="0"/>
              <a:t>11/11/2018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1691515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2387690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22242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271273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26154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833145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2971630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B9B0F9-2B70-47AB-A1E6-DCD55E8F2DE8}" type="datetimeFigureOut">
              <a:rPr lang="en-GB" smtClean="0"/>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281BBC-2DBF-40C2-8973-D791179A57B0}" type="slidenum">
              <a:rPr lang="en-GB" smtClean="0"/>
              <a:t>‹#›</a:t>
            </a:fld>
            <a:endParaRPr lang="en-GB"/>
          </a:p>
        </p:txBody>
      </p:sp>
    </p:spTree>
    <p:extLst>
      <p:ext uri="{BB962C8B-B14F-4D97-AF65-F5344CB8AC3E}">
        <p14:creationId xmlns:p14="http://schemas.microsoft.com/office/powerpoint/2010/main" val="3551383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EBB9B0F9-2B70-47AB-A1E6-DCD55E8F2DE8}" type="datetimeFigureOut">
              <a:rPr lang="en-GB" smtClean="0"/>
              <a:t>11/11/2018</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05281BBC-2DBF-40C2-8973-D791179A57B0}" type="slidenum">
              <a:rPr lang="en-GB" smtClean="0"/>
              <a:t>‹#›</a:t>
            </a:fld>
            <a:endParaRPr lang="en-GB"/>
          </a:p>
        </p:txBody>
      </p:sp>
    </p:spTree>
    <p:extLst>
      <p:ext uri="{BB962C8B-B14F-4D97-AF65-F5344CB8AC3E}">
        <p14:creationId xmlns:p14="http://schemas.microsoft.com/office/powerpoint/2010/main" val="945739593"/>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2CE031E-EE35-4AA7-9784-80509332778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C9E4F52-5D94-4242-AC69-EE6A23FAB1D5}"/>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9B43E48-8275-4871-8745-F5CB75CFDB87}"/>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7ED701-F942-4771-8F92-6EFCC2E8E0E0}"/>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a:xfrm>
            <a:off x="684212" y="4876800"/>
            <a:ext cx="5562597" cy="1507067"/>
          </a:xfrm>
        </p:spPr>
        <p:txBody>
          <a:bodyPr vert="horz" lIns="91440" tIns="45720" rIns="91440" bIns="45720" rtlCol="0" anchor="ctr">
            <a:normAutofit fontScale="90000"/>
          </a:bodyPr>
          <a:lstStyle/>
          <a:p>
            <a:pPr algn="ctr">
              <a:lnSpc>
                <a:spcPct val="200000"/>
              </a:lnSpc>
            </a:pPr>
            <a:r>
              <a:rPr lang="en-US" b="1" dirty="0" smtClean="0">
                <a:latin typeface="Arial" panose="020B0604020202020204" pitchFamily="34" charset="0"/>
                <a:cs typeface="Arial" panose="020B0604020202020204" pitchFamily="34" charset="0"/>
              </a:rPr>
              <a:t>Argentina’s Truth Commission  </a:t>
            </a:r>
            <a:r>
              <a:rPr lang="en-US" sz="3300" dirty="0"/>
              <a:t/>
            </a:r>
            <a:br>
              <a:rPr lang="en-US" sz="3300" dirty="0"/>
            </a:br>
            <a:endParaRPr lang="en-US" sz="33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1239" y="863852"/>
            <a:ext cx="5304759" cy="3315474"/>
          </a:xfrm>
          <a:prstGeom prst="rect">
            <a:avLst/>
          </a:prstGeom>
          <a:effectLst>
            <a:innerShdw blurRad="57150" dist="38100" dir="14460000">
              <a:prstClr val="black">
                <a:alpha val="70000"/>
              </a:prstClr>
            </a:innerShdw>
          </a:effectLst>
        </p:spPr>
      </p:pic>
      <p:sp>
        <p:nvSpPr>
          <p:cNvPr id="4" name="Text Placeholder 3"/>
          <p:cNvSpPr>
            <a:spLocks noGrp="1"/>
          </p:cNvSpPr>
          <p:nvPr>
            <p:ph type="body" sz="half" idx="2"/>
          </p:nvPr>
        </p:nvSpPr>
        <p:spPr>
          <a:xfrm>
            <a:off x="6246809" y="863852"/>
            <a:ext cx="5655139" cy="3315474"/>
          </a:xfrm>
        </p:spPr>
        <p:txBody>
          <a:bodyPr vert="horz" lIns="91440" tIns="45720" rIns="91440" bIns="45720" rtlCol="0" anchor="ctr">
            <a:normAutofit fontScale="40000" lnSpcReduction="20000"/>
          </a:bodyPr>
          <a:lstStyle/>
          <a:p>
            <a:pPr algn="ctr">
              <a:lnSpc>
                <a:spcPct val="200000"/>
              </a:lnSpc>
            </a:pPr>
            <a:endParaRPr lang="en-GB" sz="3200" b="1" dirty="0" smtClean="0">
              <a:solidFill>
                <a:schemeClr val="tx1"/>
              </a:solidFill>
              <a:latin typeface="Arial" panose="020B0604020202020204" pitchFamily="34" charset="0"/>
              <a:cs typeface="Arial" panose="020B0604020202020204" pitchFamily="34" charset="0"/>
            </a:endParaRPr>
          </a:p>
          <a:p>
            <a:pPr algn="ctr">
              <a:lnSpc>
                <a:spcPct val="200000"/>
              </a:lnSpc>
            </a:pPr>
            <a:r>
              <a:rPr lang="en-GB" sz="4500" b="1" dirty="0" smtClean="0">
                <a:solidFill>
                  <a:schemeClr val="tx1"/>
                </a:solidFill>
                <a:latin typeface="Arial" panose="020B0604020202020204" pitchFamily="34" charset="0"/>
                <a:cs typeface="Arial" panose="020B0604020202020204" pitchFamily="34" charset="0"/>
              </a:rPr>
              <a:t>The disappeared, </a:t>
            </a:r>
          </a:p>
          <a:p>
            <a:pPr algn="ctr">
              <a:lnSpc>
                <a:spcPct val="200000"/>
              </a:lnSpc>
            </a:pPr>
            <a:r>
              <a:rPr lang="en-GB" sz="4500" b="1" dirty="0" smtClean="0">
                <a:solidFill>
                  <a:schemeClr val="tx1"/>
                </a:solidFill>
                <a:latin typeface="Arial" panose="020B0604020202020204" pitchFamily="34" charset="0"/>
                <a:cs typeface="Arial" panose="020B0604020202020204" pitchFamily="34" charset="0"/>
              </a:rPr>
              <a:t>Where have they gone?</a:t>
            </a:r>
          </a:p>
          <a:p>
            <a:pPr algn="ctr">
              <a:lnSpc>
                <a:spcPct val="200000"/>
              </a:lnSpc>
            </a:pPr>
            <a:endParaRPr lang="en-GB" sz="3200" b="1" dirty="0">
              <a:solidFill>
                <a:schemeClr val="tx1"/>
              </a:solidFill>
              <a:latin typeface="Arial" panose="020B0604020202020204" pitchFamily="34" charset="0"/>
              <a:cs typeface="Arial" panose="020B0604020202020204" pitchFamily="34" charset="0"/>
            </a:endParaRPr>
          </a:p>
          <a:p>
            <a:pPr algn="ctr">
              <a:lnSpc>
                <a:spcPct val="200000"/>
              </a:lnSpc>
            </a:pPr>
            <a:r>
              <a:rPr lang="en-GB" sz="3200" b="1" dirty="0" smtClean="0">
                <a:solidFill>
                  <a:schemeClr val="tx1"/>
                </a:solidFill>
                <a:latin typeface="Arial" panose="020B0604020202020204" pitchFamily="34" charset="0"/>
                <a:cs typeface="Arial" panose="020B0604020202020204" pitchFamily="34" charset="0"/>
              </a:rPr>
              <a:t>CONADEP</a:t>
            </a:r>
            <a:endParaRPr lang="en-GB" sz="3200" b="1" dirty="0">
              <a:solidFill>
                <a:schemeClr val="tx1"/>
              </a:solidFill>
              <a:latin typeface="Arial" panose="020B0604020202020204" pitchFamily="34" charset="0"/>
              <a:cs typeface="Arial" panose="020B0604020202020204" pitchFamily="34" charset="0"/>
            </a:endParaRPr>
          </a:p>
          <a:p>
            <a:pPr algn="ctr">
              <a:lnSpc>
                <a:spcPct val="200000"/>
              </a:lnSpc>
            </a:pPr>
            <a:r>
              <a:rPr lang="en-GB" sz="2500" b="1" dirty="0">
                <a:solidFill>
                  <a:schemeClr val="tx1"/>
                </a:solidFill>
                <a:latin typeface="Arial" panose="020B0604020202020204" pitchFamily="34" charset="0"/>
                <a:cs typeface="Arial" panose="020B0604020202020204" pitchFamily="34" charset="0"/>
              </a:rPr>
              <a:t>National Commission </a:t>
            </a:r>
            <a:r>
              <a:rPr lang="en-GB" sz="2500" b="1" dirty="0" smtClean="0">
                <a:solidFill>
                  <a:schemeClr val="tx1"/>
                </a:solidFill>
                <a:latin typeface="Arial" panose="020B0604020202020204" pitchFamily="34" charset="0"/>
                <a:cs typeface="Arial" panose="020B0604020202020204" pitchFamily="34" charset="0"/>
              </a:rPr>
              <a:t>on Disappearances</a:t>
            </a:r>
            <a:r>
              <a:rPr lang="en-GB" sz="2500" dirty="0" smtClean="0">
                <a:solidFill>
                  <a:schemeClr val="tx1"/>
                </a:solidFill>
                <a:latin typeface="Arial" panose="020B0604020202020204" pitchFamily="34" charset="0"/>
                <a:cs typeface="Arial" panose="020B0604020202020204" pitchFamily="34" charset="0"/>
              </a:rPr>
              <a:t> </a:t>
            </a:r>
          </a:p>
          <a:p>
            <a:endParaRPr lang="en-GB" b="1" i="1" dirty="0"/>
          </a:p>
          <a:p>
            <a:endParaRPr lang="en-US" dirty="0"/>
          </a:p>
        </p:txBody>
      </p:sp>
    </p:spTree>
    <p:extLst>
      <p:ext uri="{BB962C8B-B14F-4D97-AF65-F5344CB8AC3E}">
        <p14:creationId xmlns:p14="http://schemas.microsoft.com/office/powerpoint/2010/main" val="4053457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199" y="269293"/>
            <a:ext cx="10362330" cy="954823"/>
          </a:xfrm>
        </p:spPr>
        <p:txBody>
          <a:bodyPr>
            <a:normAutofit/>
          </a:bodyPr>
          <a:lstStyle/>
          <a:p>
            <a:pPr algn="ctr"/>
            <a:r>
              <a:rPr lang="en-GB" sz="2800" b="1" dirty="0" smtClean="0">
                <a:solidFill>
                  <a:schemeClr val="bg2">
                    <a:lumMod val="75000"/>
                  </a:schemeClr>
                </a:solidFill>
                <a:latin typeface="Arial Black" panose="020B0A04020102020204" pitchFamily="34" charset="0"/>
                <a:cs typeface="Arial" panose="020B0604020202020204" pitchFamily="34" charset="0"/>
              </a:rPr>
              <a:t>Background and context</a:t>
            </a:r>
            <a:endParaRPr lang="en-GB" sz="2800" b="1" dirty="0">
              <a:solidFill>
                <a:schemeClr val="bg2">
                  <a:lumMod val="75000"/>
                </a:schemeClr>
              </a:solidFill>
              <a:latin typeface="Arial Black" panose="020B0A04020102020204" pitchFamily="34" charset="0"/>
              <a:cs typeface="Arial" panose="020B0604020202020204" pitchFamily="34" charset="0"/>
            </a:endParaRPr>
          </a:p>
        </p:txBody>
      </p:sp>
      <p:sp>
        <p:nvSpPr>
          <p:cNvPr id="3" name="TextBox 2"/>
          <p:cNvSpPr txBox="1"/>
          <p:nvPr/>
        </p:nvSpPr>
        <p:spPr>
          <a:xfrm>
            <a:off x="530943" y="1224116"/>
            <a:ext cx="11267768" cy="4893647"/>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GB" dirty="0" smtClean="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1976 - 1983 - Argentina’s regime was a military dictatorship (Sikkink, 2008);</a:t>
            </a:r>
          </a:p>
          <a:p>
            <a:pPr marL="285750" indent="-285750">
              <a:lnSpc>
                <a:spcPct val="200000"/>
              </a:lnSpc>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 1983 - 1989 - Establishment of the Truth Commission CONADEP and the juntas trials </a:t>
            </a:r>
            <a:r>
              <a:rPr lang="en-GB" sz="2000" dirty="0">
                <a:latin typeface="Arial" panose="020B0604020202020204" pitchFamily="34" charset="0"/>
                <a:cs typeface="Arial" panose="020B0604020202020204" pitchFamily="34" charset="0"/>
              </a:rPr>
              <a:t>(Sikkink, 2008</a:t>
            </a:r>
            <a:r>
              <a:rPr lang="en-GB" sz="2000" dirty="0" smtClean="0">
                <a:latin typeface="Arial" panose="020B0604020202020204" pitchFamily="34" charset="0"/>
                <a:cs typeface="Arial" panose="020B0604020202020204" pitchFamily="34" charset="0"/>
              </a:rPr>
              <a:t>):</a:t>
            </a:r>
          </a:p>
          <a:p>
            <a:pPr>
              <a:lnSpc>
                <a:spcPct val="200000"/>
              </a:lnSpc>
              <a:tabLst>
                <a:tab pos="354013" algn="l"/>
              </a:tabLst>
            </a:pPr>
            <a:r>
              <a:rPr lang="en-GB" sz="2000" dirty="0">
                <a:latin typeface="Arial" panose="020B0604020202020204" pitchFamily="34" charset="0"/>
                <a:cs typeface="Arial" panose="020B0604020202020204" pitchFamily="34" charset="0"/>
              </a:rPr>
              <a:t> </a:t>
            </a:r>
            <a:r>
              <a:rPr lang="en-GB" sz="2000" dirty="0" smtClean="0">
                <a:latin typeface="Arial" panose="020B0604020202020204" pitchFamily="34" charset="0"/>
                <a:cs typeface="Arial" panose="020B0604020202020204" pitchFamily="34" charset="0"/>
              </a:rPr>
              <a:t>    </a:t>
            </a:r>
            <a:r>
              <a:rPr lang="en-GB" sz="2000" dirty="0" smtClean="0">
                <a:solidFill>
                  <a:schemeClr val="bg2">
                    <a:lumMod val="75000"/>
                  </a:schemeClr>
                </a:solidFill>
                <a:latin typeface="Arial" panose="020B0604020202020204" pitchFamily="34" charset="0"/>
                <a:cs typeface="Arial" panose="020B0604020202020204" pitchFamily="34" charset="0"/>
              </a:rPr>
              <a:t>Mandate</a:t>
            </a:r>
            <a:r>
              <a:rPr lang="en-GB" b="1" dirty="0" smtClean="0">
                <a:solidFill>
                  <a:schemeClr val="bg2">
                    <a:lumMod val="75000"/>
                  </a:schemeClr>
                </a:solidFill>
              </a:rPr>
              <a:t>: </a:t>
            </a:r>
            <a:r>
              <a:rPr lang="en-GB" sz="2000" dirty="0">
                <a:solidFill>
                  <a:schemeClr val="bg2">
                    <a:lumMod val="75000"/>
                  </a:schemeClr>
                </a:solidFill>
                <a:latin typeface="Arial" panose="020B0604020202020204" pitchFamily="34" charset="0"/>
                <a:cs typeface="Arial" panose="020B0604020202020204" pitchFamily="34" charset="0"/>
              </a:rPr>
              <a:t>I</a:t>
            </a:r>
            <a:r>
              <a:rPr lang="en-GB" sz="2000" dirty="0" smtClean="0">
                <a:solidFill>
                  <a:schemeClr val="bg2">
                    <a:lumMod val="75000"/>
                  </a:schemeClr>
                </a:solidFill>
                <a:latin typeface="Arial" panose="020B0604020202020204" pitchFamily="34" charset="0"/>
                <a:cs typeface="Arial" panose="020B0604020202020204" pitchFamily="34" charset="0"/>
              </a:rPr>
              <a:t>nvestigate why and what happened to the people who disappeared between 	       	1976 </a:t>
            </a:r>
            <a:r>
              <a:rPr lang="en-GB" sz="2000" dirty="0">
                <a:solidFill>
                  <a:schemeClr val="bg2">
                    <a:lumMod val="75000"/>
                  </a:schemeClr>
                </a:solidFill>
                <a:latin typeface="Arial" panose="020B0604020202020204" pitchFamily="34" charset="0"/>
                <a:cs typeface="Arial" panose="020B0604020202020204" pitchFamily="34" charset="0"/>
              </a:rPr>
              <a:t>and 1983 and </a:t>
            </a:r>
            <a:r>
              <a:rPr lang="en-GB" sz="2000" dirty="0" smtClean="0">
                <a:solidFill>
                  <a:schemeClr val="bg2">
                    <a:lumMod val="75000"/>
                  </a:schemeClr>
                </a:solidFill>
                <a:latin typeface="Arial" panose="020B0604020202020204" pitchFamily="34" charset="0"/>
                <a:cs typeface="Arial" panose="020B0604020202020204" pitchFamily="34" charset="0"/>
              </a:rPr>
              <a:t>also the discover where the bodies were located (CONADEP, 1984)</a:t>
            </a:r>
          </a:p>
          <a:p>
            <a:pPr marL="285750" indent="-285750">
              <a:lnSpc>
                <a:spcPct val="200000"/>
              </a:lnSpc>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sz="2000" dirty="0" smtClean="0">
                <a:latin typeface="Arial" panose="020B0604020202020204" pitchFamily="34" charset="0"/>
                <a:cs typeface="Arial" panose="020B0604020202020204" pitchFamily="34" charset="0"/>
              </a:rPr>
              <a:t>1984 - </a:t>
            </a:r>
            <a:r>
              <a:rPr lang="en-GB" sz="2000" dirty="0" err="1" smtClean="0">
                <a:latin typeface="Arial" panose="020B0604020202020204" pitchFamily="34" charset="0"/>
                <a:cs typeface="Arial" panose="020B0604020202020204" pitchFamily="34" charset="0"/>
              </a:rPr>
              <a:t>Nunca</a:t>
            </a:r>
            <a:r>
              <a:rPr lang="en-GB" sz="2000" dirty="0" smtClean="0">
                <a:latin typeface="Arial" panose="020B0604020202020204" pitchFamily="34" charset="0"/>
                <a:cs typeface="Arial" panose="020B0604020202020204" pitchFamily="34" charset="0"/>
              </a:rPr>
              <a:t> Mas (Never Again) report by the CONADEP.</a:t>
            </a:r>
            <a:endParaRPr lang="en-GB" sz="2000" dirty="0"/>
          </a:p>
        </p:txBody>
      </p:sp>
      <p:sp>
        <p:nvSpPr>
          <p:cNvPr id="5" name="TextBox 4"/>
          <p:cNvSpPr txBox="1"/>
          <p:nvPr/>
        </p:nvSpPr>
        <p:spPr>
          <a:xfrm>
            <a:off x="530943" y="3818423"/>
            <a:ext cx="11135031" cy="1356852"/>
          </a:xfrm>
          <a:prstGeom prst="rect">
            <a:avLst/>
          </a:prstGeom>
          <a:noFill/>
          <a:ln w="76200">
            <a:solidFill>
              <a:schemeClr val="accent1">
                <a:lumMod val="60000"/>
                <a:lumOff val="40000"/>
              </a:schemeClr>
            </a:solidFill>
          </a:ln>
        </p:spPr>
        <p:txBody>
          <a:bodyPr wrap="square" rtlCol="0">
            <a:spAutoFit/>
          </a:bodyPr>
          <a:lstStyle/>
          <a:p>
            <a:endParaRPr lang="en-GB" dirty="0"/>
          </a:p>
        </p:txBody>
      </p:sp>
    </p:spTree>
    <p:extLst>
      <p:ext uri="{BB962C8B-B14F-4D97-AF65-F5344CB8AC3E}">
        <p14:creationId xmlns:p14="http://schemas.microsoft.com/office/powerpoint/2010/main" val="2921666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8475" y="340300"/>
            <a:ext cx="6666273" cy="5957261"/>
          </a:xfrm>
        </p:spPr>
        <p:txBody>
          <a:bodyPr>
            <a:normAutofit fontScale="90000"/>
          </a:bodyPr>
          <a:lstStyle/>
          <a:p>
            <a:pPr eaLnBrk="0" fontAlgn="base" hangingPunct="0">
              <a:spcAft>
                <a:spcPct val="0"/>
              </a:spcAft>
            </a:pP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Faculty of Education and Communities</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The School of Social Justice and Inclusion</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BA Single Honours Counselling Skills and Interdisciplinary Studies</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Level </a:t>
            </a:r>
            <a:r>
              <a:rPr lang="en-GB" altLang="en-US" sz="1300" b="1" dirty="0" smtClean="0">
                <a:solidFill>
                  <a:srgbClr val="FFFFFF"/>
                </a:solidFill>
                <a:latin typeface="Arial" panose="020B0604020202020204" pitchFamily="34" charset="0"/>
                <a:ea typeface="Calibri" panose="020F0502020204030204" pitchFamily="34" charset="0"/>
                <a:cs typeface="Arial" panose="020B0604020202020204" pitchFamily="34" charset="0"/>
              </a:rPr>
              <a:t>6</a:t>
            </a: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Research Methods in Counselling</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smtClean="0">
                <a:latin typeface="Arial" panose="020B0604020202020204" pitchFamily="34" charset="0"/>
                <a:ea typeface="Calibri" panose="020F0502020204030204" pitchFamily="34" charset="0"/>
                <a:cs typeface="Arial" panose="020B0604020202020204" pitchFamily="34" charset="0"/>
              </a:rPr>
              <a:t>M5X00967</a:t>
            </a: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Assessment Component: </a:t>
            </a:r>
            <a:r>
              <a:rPr lang="en-GB" altLang="en-US" sz="1300" b="1" dirty="0" smtClean="0">
                <a:solidFill>
                  <a:srgbClr val="FFFFFF"/>
                </a:solidFill>
                <a:latin typeface="Arial" panose="020B0604020202020204" pitchFamily="34" charset="0"/>
                <a:ea typeface="Calibri" panose="020F0502020204030204" pitchFamily="34" charset="0"/>
                <a:cs typeface="Arial" panose="020B0604020202020204" pitchFamily="34" charset="0"/>
              </a:rPr>
              <a:t>One</a:t>
            </a: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Ruth Groff</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b="1" dirty="0">
                <a:latin typeface="Arial" panose="020B0604020202020204" pitchFamily="34" charset="0"/>
                <a:ea typeface="Calibri" panose="020F0502020204030204" pitchFamily="34" charset="0"/>
                <a:cs typeface="Arial" panose="020B0604020202020204" pitchFamily="34" charset="0"/>
              </a:rPr>
              <a:t/>
            </a:r>
            <a:br>
              <a:rPr lang="en-GB" altLang="en-US" sz="1300" b="1" dirty="0">
                <a:latin typeface="Arial" panose="020B0604020202020204" pitchFamily="34" charset="0"/>
                <a:ea typeface="Calibri" panose="020F0502020204030204" pitchFamily="34" charset="0"/>
                <a:cs typeface="Arial" panose="020B0604020202020204" pitchFamily="34" charset="0"/>
              </a:rPr>
            </a:br>
            <a:r>
              <a:rPr lang="en-GB" altLang="en-US" sz="1300" b="1" dirty="0" smtClean="0">
                <a:latin typeface="Arial" panose="020B0604020202020204" pitchFamily="34" charset="0"/>
                <a:ea typeface="Calibri" panose="020F0502020204030204" pitchFamily="34" charset="0"/>
                <a:cs typeface="Arial" panose="020B0604020202020204" pitchFamily="34" charset="0"/>
              </a:rPr>
              <a:t>An evaluation of a Truth commission with reference to Argentina’s humans rights violations</a:t>
            </a:r>
            <a:r>
              <a:rPr lang="en-GB" altLang="en-US" sz="1300" b="1" dirty="0">
                <a:solidFill>
                  <a:srgbClr val="FFFFFF"/>
                </a:solidFill>
                <a:latin typeface="Arial" panose="020B0604020202020204" pitchFamily="34" charset="0"/>
                <a:cs typeface="Arial" panose="020B0604020202020204" pitchFamily="34" charset="0"/>
              </a:rPr>
              <a:t/>
            </a:r>
            <a:br>
              <a:rPr lang="en-GB" altLang="en-US" sz="1300" b="1" dirty="0">
                <a:solidFill>
                  <a:srgbClr val="FFFFFF"/>
                </a:solidFill>
                <a:latin typeface="Arial" panose="020B060402020202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a:solidFill>
                  <a:srgbClr val="FFFFFF"/>
                </a:solidFill>
                <a:latin typeface="Arial" panose="020B0604020202020204" pitchFamily="34" charset="0"/>
                <a:cs typeface="Arial" panose="020B0604020202020204" pitchFamily="34" charset="0"/>
              </a:rPr>
              <a:t/>
            </a:r>
            <a:br>
              <a:rPr lang="en-GB" altLang="en-US" sz="1300">
                <a:solidFill>
                  <a:srgbClr val="FFFFFF"/>
                </a:solidFill>
                <a:latin typeface="Arial" panose="020B0604020202020204" pitchFamily="34" charset="0"/>
                <a:cs typeface="Arial" panose="020B0604020202020204" pitchFamily="34" charset="0"/>
              </a:rPr>
            </a:br>
            <a:r>
              <a:rPr lang="en-GB" altLang="en-US" sz="1300" smtClean="0">
                <a:solidFill>
                  <a:srgbClr val="FFFFFF"/>
                </a:solidFill>
                <a:latin typeface="Arial" panose="020B0604020202020204" pitchFamily="34" charset="0"/>
                <a:cs typeface="Arial" panose="020B0604020202020204" pitchFamily="34" charset="0"/>
              </a:rPr>
              <a:t/>
            </a:r>
            <a:br>
              <a:rPr lang="en-GB" altLang="en-US" sz="1300" smtClean="0">
                <a:solidFill>
                  <a:srgbClr val="FFFFFF"/>
                </a:solidFill>
                <a:latin typeface="Arial" panose="020B0604020202020204" pitchFamily="34" charset="0"/>
                <a:cs typeface="Arial" panose="020B0604020202020204" pitchFamily="34" charset="0"/>
              </a:rPr>
            </a:br>
            <a:r>
              <a:rPr lang="en-GB" altLang="en-US" sz="1300" b="1" smtClean="0">
                <a:solidFill>
                  <a:srgbClr val="FFFFFF"/>
                </a:solidFill>
                <a:latin typeface="Arial" panose="020B0604020202020204" pitchFamily="34" charset="0"/>
                <a:ea typeface="Calibri" panose="020F0502020204030204" pitchFamily="34" charset="0"/>
                <a:cs typeface="Arial" panose="020B0604020202020204" pitchFamily="34" charset="0"/>
              </a:rPr>
              <a:t>Susana </a:t>
            </a: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Matos</a:t>
            </a:r>
            <a:b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br>
            <a:r>
              <a:rPr lang="en-GB" altLang="en-US" sz="1300" dirty="0">
                <a:solidFill>
                  <a:srgbClr val="FFFFFF"/>
                </a:solidFill>
                <a:latin typeface="Arial" panose="020B0604020202020204" pitchFamily="34" charset="0"/>
                <a:cs typeface="Arial" panose="020B0604020202020204" pitchFamily="34" charset="0"/>
              </a:rPr>
              <a:t/>
            </a:r>
            <a:br>
              <a:rPr lang="en-GB" altLang="en-US" sz="1300" dirty="0">
                <a:solidFill>
                  <a:srgbClr val="FFFFFF"/>
                </a:solidFill>
                <a:latin typeface="Arial" panose="020B0604020202020204" pitchFamily="34" charset="0"/>
                <a:cs typeface="Arial" panose="020B0604020202020204" pitchFamily="34" charset="0"/>
              </a:rPr>
            </a:br>
            <a:r>
              <a:rPr lang="en-GB" altLang="en-US" sz="1300" b="1" dirty="0">
                <a:solidFill>
                  <a:srgbClr val="FFFFFF"/>
                </a:solidFill>
                <a:latin typeface="Arial" panose="020B0604020202020204" pitchFamily="34" charset="0"/>
                <a:ea typeface="Calibri" panose="020F0502020204030204" pitchFamily="34" charset="0"/>
                <a:cs typeface="Arial" panose="020B0604020202020204" pitchFamily="34" charset="0"/>
              </a:rPr>
              <a:t>P151441</a:t>
            </a:r>
            <a:r>
              <a:rPr lang="en-GB" altLang="en-US" sz="1300" dirty="0">
                <a:solidFill>
                  <a:srgbClr val="FFFFFF"/>
                </a:solidFill>
                <a:latin typeface="Arial" panose="020B0604020202020204" pitchFamily="34" charset="0"/>
                <a:cs typeface="Arial" panose="020B0604020202020204" pitchFamily="34" charset="0"/>
              </a:rPr>
              <a:t> </a:t>
            </a:r>
            <a:endParaRPr lang="en-GB" dirty="0"/>
          </a:p>
        </p:txBody>
      </p:sp>
      <p:pic>
        <p:nvPicPr>
          <p:cNvPr id="3" name="Picture 4" descr="uwtsd-logo-bilingu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554" y="1921434"/>
            <a:ext cx="4232968" cy="2794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598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4214" y="398207"/>
            <a:ext cx="9905128" cy="688773"/>
          </a:xfrm>
        </p:spPr>
        <p:txBody>
          <a:bodyPr>
            <a:normAutofit/>
          </a:bodyPr>
          <a:lstStyle/>
          <a:p>
            <a:pPr algn="ctr"/>
            <a:r>
              <a:rPr lang="en-GB" sz="2800" dirty="0" err="1">
                <a:solidFill>
                  <a:schemeClr val="bg2">
                    <a:lumMod val="75000"/>
                  </a:schemeClr>
                </a:solidFill>
                <a:latin typeface="Arial Black" panose="020B0A04020102020204" pitchFamily="34" charset="0"/>
                <a:cs typeface="Arial" panose="020B0604020202020204" pitchFamily="34" charset="0"/>
              </a:rPr>
              <a:t>Nunca</a:t>
            </a:r>
            <a:r>
              <a:rPr lang="en-GB" sz="2800" dirty="0">
                <a:solidFill>
                  <a:schemeClr val="bg2">
                    <a:lumMod val="75000"/>
                  </a:schemeClr>
                </a:solidFill>
                <a:latin typeface="Arial Black" panose="020B0A04020102020204" pitchFamily="34" charset="0"/>
                <a:cs typeface="Arial" panose="020B0604020202020204" pitchFamily="34" charset="0"/>
              </a:rPr>
              <a:t> Mas </a:t>
            </a:r>
            <a:r>
              <a:rPr lang="en-GB" sz="2800" dirty="0" smtClean="0">
                <a:solidFill>
                  <a:schemeClr val="bg2">
                    <a:lumMod val="75000"/>
                  </a:schemeClr>
                </a:solidFill>
                <a:latin typeface="Arial Black" panose="020B0A04020102020204" pitchFamily="34" charset="0"/>
                <a:cs typeface="Arial" panose="020B0604020202020204" pitchFamily="34" charset="0"/>
              </a:rPr>
              <a:t>report (1984): </a:t>
            </a:r>
            <a:endParaRPr lang="en-GB" sz="2800" dirty="0">
              <a:solidFill>
                <a:schemeClr val="bg2">
                  <a:lumMod val="75000"/>
                </a:schemeClr>
              </a:solidFill>
              <a:latin typeface="Arial Black" panose="020B0A04020102020204" pitchFamily="34" charset="0"/>
              <a:cs typeface="Arial" panose="020B0604020202020204" pitchFamily="34" charset="0"/>
            </a:endParaRPr>
          </a:p>
        </p:txBody>
      </p:sp>
      <p:sp>
        <p:nvSpPr>
          <p:cNvPr id="4" name="Text Placeholder 3"/>
          <p:cNvSpPr>
            <a:spLocks noGrp="1"/>
          </p:cNvSpPr>
          <p:nvPr>
            <p:ph type="body" idx="1"/>
          </p:nvPr>
        </p:nvSpPr>
        <p:spPr>
          <a:xfrm>
            <a:off x="684214" y="1386348"/>
            <a:ext cx="9905128" cy="4734233"/>
          </a:xfrm>
        </p:spPr>
        <p:txBody>
          <a:bodyPr>
            <a:normAutofit fontScale="77500" lnSpcReduction="20000"/>
          </a:bodyPr>
          <a:lstStyle/>
          <a:p>
            <a:pPr marL="285750" indent="-285750">
              <a:lnSpc>
                <a:spcPct val="210000"/>
              </a:lnSpc>
              <a:buFont typeface="Wingdings" panose="05000000000000000000" pitchFamily="2" charset="2"/>
              <a:buChar char="Ø"/>
            </a:pPr>
            <a:r>
              <a:rPr lang="en-GB" b="1" dirty="0">
                <a:solidFill>
                  <a:schemeClr val="tx1"/>
                </a:solidFill>
                <a:latin typeface="Arial" panose="020B0604020202020204" pitchFamily="34" charset="0"/>
                <a:cs typeface="Arial" panose="020B0604020202020204" pitchFamily="34" charset="0"/>
              </a:rPr>
              <a:t>D</a:t>
            </a:r>
            <a:r>
              <a:rPr lang="en-GB" b="1" dirty="0" smtClean="0">
                <a:solidFill>
                  <a:schemeClr val="tx1"/>
                </a:solidFill>
                <a:latin typeface="Arial" panose="020B0604020202020204" pitchFamily="34" charset="0"/>
                <a:cs typeface="Arial" panose="020B0604020202020204" pitchFamily="34" charset="0"/>
              </a:rPr>
              <a:t>ocumented 10.000 </a:t>
            </a:r>
            <a:r>
              <a:rPr lang="en-GB" b="1" dirty="0">
                <a:solidFill>
                  <a:schemeClr val="tx1"/>
                </a:solidFill>
                <a:latin typeface="Arial" panose="020B0604020202020204" pitchFamily="34" charset="0"/>
                <a:cs typeface="Arial" panose="020B0604020202020204" pitchFamily="34" charset="0"/>
              </a:rPr>
              <a:t>deaths and disappearances </a:t>
            </a:r>
            <a:r>
              <a:rPr lang="en-GB" b="1" dirty="0" smtClean="0">
                <a:solidFill>
                  <a:schemeClr val="tx1"/>
                </a:solidFill>
                <a:latin typeface="Arial" panose="020B0604020202020204" pitchFamily="34" charset="0"/>
                <a:cs typeface="Arial" panose="020B0604020202020204" pitchFamily="34" charset="0"/>
              </a:rPr>
              <a:t>(Cuellar, 2014) may be up to 30.000 (</a:t>
            </a:r>
            <a:r>
              <a:rPr lang="en-GB" b="1" dirty="0" err="1" smtClean="0">
                <a:solidFill>
                  <a:schemeClr val="tx1"/>
                </a:solidFill>
                <a:latin typeface="Arial" panose="020B0604020202020204" pitchFamily="34" charset="0"/>
                <a:cs typeface="Arial" panose="020B0604020202020204" pitchFamily="34" charset="0"/>
              </a:rPr>
              <a:t>Hayner</a:t>
            </a:r>
            <a:r>
              <a:rPr lang="en-GB" b="1" dirty="0" smtClean="0">
                <a:solidFill>
                  <a:schemeClr val="tx1"/>
                </a:solidFill>
                <a:latin typeface="Arial" panose="020B0604020202020204" pitchFamily="34" charset="0"/>
                <a:cs typeface="Arial" panose="020B0604020202020204" pitchFamily="34" charset="0"/>
              </a:rPr>
              <a:t>, 2011);</a:t>
            </a:r>
          </a:p>
          <a:p>
            <a:pPr marL="285750" indent="-285750">
              <a:lnSpc>
                <a:spcPct val="210000"/>
              </a:lnSpc>
              <a:buFont typeface="Wingdings" panose="05000000000000000000" pitchFamily="2" charset="2"/>
              <a:buChar char="Ø"/>
            </a:pPr>
            <a:endParaRPr lang="en-GB" b="1" dirty="0" smtClean="0">
              <a:solidFill>
                <a:schemeClr val="tx1"/>
              </a:solidFill>
              <a:latin typeface="Arial" panose="020B0604020202020204" pitchFamily="34" charset="0"/>
              <a:cs typeface="Arial" panose="020B0604020202020204" pitchFamily="34" charset="0"/>
            </a:endParaRPr>
          </a:p>
          <a:p>
            <a:pPr marL="285750" indent="-285750">
              <a:lnSpc>
                <a:spcPct val="210000"/>
              </a:lnSpc>
              <a:buFont typeface="Wingdings" panose="05000000000000000000" pitchFamily="2" charset="2"/>
              <a:buChar char="Ø"/>
            </a:pPr>
            <a:r>
              <a:rPr lang="en-GB" b="1" dirty="0" smtClean="0">
                <a:solidFill>
                  <a:schemeClr val="tx1"/>
                </a:solidFill>
                <a:latin typeface="Arial" panose="020B0604020202020204" pitchFamily="34" charset="0"/>
                <a:cs typeface="Arial" panose="020B0604020202020204" pitchFamily="34" charset="0"/>
              </a:rPr>
              <a:t>Nine chief in commander went to trial (five of them sentenced) (CONADEP, 1984)</a:t>
            </a:r>
          </a:p>
          <a:p>
            <a:pPr marL="285750" indent="-285750">
              <a:lnSpc>
                <a:spcPct val="210000"/>
              </a:lnSpc>
              <a:buFont typeface="Wingdings" panose="05000000000000000000" pitchFamily="2" charset="2"/>
              <a:buChar char="Ø"/>
            </a:pPr>
            <a:endParaRPr lang="en-GB" b="1" dirty="0">
              <a:solidFill>
                <a:schemeClr val="tx1"/>
              </a:solidFill>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b="1" dirty="0" smtClean="0">
                <a:solidFill>
                  <a:schemeClr val="tx1"/>
                </a:solidFill>
                <a:latin typeface="Arial" panose="020B0604020202020204" pitchFamily="34" charset="0"/>
                <a:cs typeface="Arial" panose="020B0604020202020204" pitchFamily="34" charset="0"/>
              </a:rPr>
              <a:t>So, it was the first of its dimension and impact (Cuellar, 2014);</a:t>
            </a:r>
          </a:p>
          <a:p>
            <a:pPr marL="285750" indent="-285750">
              <a:lnSpc>
                <a:spcPct val="200000"/>
              </a:lnSpc>
              <a:buFont typeface="Wingdings" panose="05000000000000000000" pitchFamily="2" charset="2"/>
              <a:buChar char="Ø"/>
            </a:pPr>
            <a:endParaRPr lang="en-GB" b="1" dirty="0">
              <a:solidFill>
                <a:schemeClr val="tx1"/>
              </a:solidFill>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b="1" dirty="0" smtClean="0">
                <a:solidFill>
                  <a:schemeClr val="tx1"/>
                </a:solidFill>
                <a:latin typeface="Arial" panose="020B0604020202020204" pitchFamily="34" charset="0"/>
                <a:cs typeface="Arial" panose="020B0604020202020204" pitchFamily="34" charset="0"/>
              </a:rPr>
              <a:t>“Launched the global trend in the truth commissions” </a:t>
            </a:r>
            <a:r>
              <a:rPr lang="en-GB" b="1" dirty="0">
                <a:solidFill>
                  <a:schemeClr val="tx1"/>
                </a:solidFill>
                <a:latin typeface="Arial" panose="020B0604020202020204" pitchFamily="34" charset="0"/>
                <a:cs typeface="Arial" panose="020B0604020202020204" pitchFamily="34" charset="0"/>
              </a:rPr>
              <a:t>(Sikkink, 2008</a:t>
            </a:r>
            <a:r>
              <a:rPr lang="en-GB" b="1" dirty="0" smtClean="0">
                <a:solidFill>
                  <a:schemeClr val="tx1"/>
                </a:solidFill>
                <a:latin typeface="Arial" panose="020B0604020202020204" pitchFamily="34" charset="0"/>
                <a:cs typeface="Arial" panose="020B0604020202020204" pitchFamily="34" charset="0"/>
              </a:rPr>
              <a:t>);</a:t>
            </a:r>
          </a:p>
          <a:p>
            <a:pPr marL="285750" indent="-285750">
              <a:lnSpc>
                <a:spcPct val="200000"/>
              </a:lnSpc>
              <a:buFont typeface="Wingdings" panose="05000000000000000000" pitchFamily="2" charset="2"/>
              <a:buChar char="Ø"/>
            </a:pPr>
            <a:endParaRPr lang="en-GB" dirty="0">
              <a:solidFill>
                <a:schemeClr val="tx1"/>
              </a:solidFill>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Ø"/>
            </a:pPr>
            <a:r>
              <a:rPr lang="en-GB" b="1" dirty="0" smtClean="0">
                <a:solidFill>
                  <a:schemeClr val="tx1"/>
                </a:solidFill>
                <a:latin typeface="Arial" panose="020B0604020202020204" pitchFamily="34" charset="0"/>
                <a:cs typeface="Arial" panose="020B0604020202020204" pitchFamily="34" charset="0"/>
              </a:rPr>
              <a:t>“Argentine trials  initiated a cascade of transitional justice trials”</a:t>
            </a:r>
            <a:r>
              <a:rPr lang="en-GB" dirty="0" smtClean="0">
                <a:solidFill>
                  <a:schemeClr val="tx1"/>
                </a:solidFill>
                <a:latin typeface="Arial" panose="020B0604020202020204" pitchFamily="34" charset="0"/>
                <a:cs typeface="Arial" panose="020B0604020202020204" pitchFamily="34" charset="0"/>
              </a:rPr>
              <a:t> </a:t>
            </a:r>
            <a:r>
              <a:rPr lang="en-GB" b="1" dirty="0">
                <a:solidFill>
                  <a:schemeClr val="tx1"/>
                </a:solidFill>
                <a:latin typeface="Arial" panose="020B0604020202020204" pitchFamily="34" charset="0"/>
                <a:cs typeface="Arial" panose="020B0604020202020204" pitchFamily="34" charset="0"/>
              </a:rPr>
              <a:t>(Sikkink, 2008</a:t>
            </a:r>
            <a:r>
              <a:rPr lang="en-GB" b="1" dirty="0" smtClean="0">
                <a:solidFill>
                  <a:schemeClr val="tx1"/>
                </a:solidFill>
                <a:latin typeface="Arial" panose="020B0604020202020204" pitchFamily="34" charset="0"/>
                <a:cs typeface="Arial" panose="020B0604020202020204" pitchFamily="34" charset="0"/>
              </a:rPr>
              <a:t>).</a:t>
            </a:r>
            <a:endParaRPr lang="en-GB" b="1"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b="1" dirty="0" smtClean="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b="1"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6018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915" y="221225"/>
            <a:ext cx="10618841" cy="1294277"/>
          </a:xfrm>
        </p:spPr>
        <p:txBody>
          <a:bodyPr>
            <a:normAutofit/>
          </a:bodyPr>
          <a:lstStyle/>
          <a:p>
            <a:pPr algn="ctr"/>
            <a:r>
              <a:rPr lang="en-GB" sz="3200" dirty="0" smtClean="0">
                <a:solidFill>
                  <a:schemeClr val="bg2">
                    <a:lumMod val="75000"/>
                  </a:schemeClr>
                </a:solidFill>
                <a:latin typeface="Arial Black" panose="020B0A04020102020204" pitchFamily="34" charset="0"/>
              </a:rPr>
              <a:t>Transitional Justice</a:t>
            </a:r>
            <a:endParaRPr lang="en-GB" sz="3200" dirty="0">
              <a:solidFill>
                <a:schemeClr val="bg2">
                  <a:lumMod val="75000"/>
                </a:schemeClr>
              </a:solidFill>
              <a:latin typeface="Arial Black" panose="020B0A04020102020204" pitchFamily="34" charset="0"/>
            </a:endParaRPr>
          </a:p>
        </p:txBody>
      </p:sp>
      <p:sp>
        <p:nvSpPr>
          <p:cNvPr id="3" name="Text Placeholder 2"/>
          <p:cNvSpPr>
            <a:spLocks noGrp="1"/>
          </p:cNvSpPr>
          <p:nvPr>
            <p:ph type="body" idx="1"/>
          </p:nvPr>
        </p:nvSpPr>
        <p:spPr>
          <a:xfrm>
            <a:off x="766916" y="2109019"/>
            <a:ext cx="10618842" cy="3908323"/>
          </a:xfrm>
        </p:spPr>
        <p:txBody>
          <a:bodyPr>
            <a:normAutofit fontScale="92500" lnSpcReduction="20000"/>
          </a:bodyPr>
          <a:lstStyle/>
          <a:p>
            <a:pPr marL="342900" indent="-342900" algn="just">
              <a:lnSpc>
                <a:spcPct val="20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Transition from dictatorship to a democracy (Malamud-</a:t>
            </a:r>
            <a:r>
              <a:rPr lang="en-GB" sz="2000" dirty="0" err="1" smtClean="0">
                <a:solidFill>
                  <a:schemeClr val="tx1"/>
                </a:solidFill>
                <a:latin typeface="Arial" panose="020B0604020202020204" pitchFamily="34" charset="0"/>
                <a:cs typeface="Arial" panose="020B0604020202020204" pitchFamily="34" charset="0"/>
              </a:rPr>
              <a:t>Goti</a:t>
            </a:r>
            <a:r>
              <a:rPr lang="en-GB" sz="2000" dirty="0" smtClean="0">
                <a:solidFill>
                  <a:schemeClr val="tx1"/>
                </a:solidFill>
                <a:latin typeface="Arial" panose="020B0604020202020204" pitchFamily="34" charset="0"/>
                <a:cs typeface="Arial" panose="020B0604020202020204" pitchFamily="34" charset="0"/>
              </a:rPr>
              <a:t>, 1996);</a:t>
            </a:r>
          </a:p>
          <a:p>
            <a:pPr marL="342900" indent="-342900" algn="just">
              <a:lnSpc>
                <a:spcPct val="200000"/>
              </a:lnSpc>
              <a:buFont typeface="Wingdings" panose="05000000000000000000" pitchFamily="2" charset="2"/>
              <a:buChar char="Ø"/>
            </a:pPr>
            <a:endParaRPr lang="en-GB" sz="2000" dirty="0">
              <a:solidFill>
                <a:schemeClr val="tx1"/>
              </a:solidFill>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Refers to the ways a country develops to deal with the committed mass scale violations of humans rights, such as Truth Commissions </a:t>
            </a:r>
            <a:r>
              <a:rPr lang="en-GB" sz="2000" dirty="0">
                <a:solidFill>
                  <a:schemeClr val="tx1"/>
                </a:solidFill>
                <a:latin typeface="Arial" panose="020B0604020202020204" pitchFamily="34" charset="0"/>
                <a:cs typeface="Arial" panose="020B0604020202020204" pitchFamily="34" charset="0"/>
              </a:rPr>
              <a:t>(ICTJ, 2018</a:t>
            </a:r>
            <a:r>
              <a:rPr lang="en-GB" sz="2000" dirty="0" smtClean="0">
                <a:solidFill>
                  <a:schemeClr val="tx1"/>
                </a:solidFill>
                <a:latin typeface="Arial" panose="020B0604020202020204" pitchFamily="34" charset="0"/>
                <a:cs typeface="Arial" panose="020B0604020202020204" pitchFamily="34" charset="0"/>
              </a:rPr>
              <a:t>);</a:t>
            </a:r>
          </a:p>
          <a:p>
            <a:pPr marL="342900" indent="-342900" algn="just">
              <a:lnSpc>
                <a:spcPct val="200000"/>
              </a:lnSpc>
              <a:buFont typeface="Wingdings" panose="05000000000000000000" pitchFamily="2" charset="2"/>
              <a:buChar char="Ø"/>
            </a:pPr>
            <a:endParaRPr lang="en-GB" sz="2000" dirty="0" smtClean="0">
              <a:solidFill>
                <a:schemeClr val="tx1"/>
              </a:solidFill>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Traditional justice system wouldn’t be able to properly address it (ICTJ</a:t>
            </a:r>
            <a:r>
              <a:rPr lang="en-GB" sz="2000" dirty="0">
                <a:solidFill>
                  <a:schemeClr val="tx1"/>
                </a:solidFill>
                <a:latin typeface="Arial" panose="020B0604020202020204" pitchFamily="34" charset="0"/>
                <a:cs typeface="Arial" panose="020B0604020202020204" pitchFamily="34" charset="0"/>
              </a:rPr>
              <a:t>, 2018</a:t>
            </a:r>
            <a:r>
              <a:rPr lang="en-GB" sz="2000" dirty="0" smtClean="0">
                <a:solidFill>
                  <a:schemeClr val="tx1"/>
                </a:solidFill>
                <a:latin typeface="Arial" panose="020B0604020202020204" pitchFamily="34" charset="0"/>
                <a:cs typeface="Arial" panose="020B0604020202020204" pitchFamily="34" charset="0"/>
              </a:rPr>
              <a:t>).</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6820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707922"/>
            <a:ext cx="10716290" cy="689593"/>
          </a:xfrm>
        </p:spPr>
        <p:txBody>
          <a:bodyPr>
            <a:normAutofit fontScale="90000"/>
          </a:bodyPr>
          <a:lstStyle/>
          <a:p>
            <a:pPr algn="ctr"/>
            <a:r>
              <a:rPr lang="en-GB" sz="3200" dirty="0" smtClean="0">
                <a:solidFill>
                  <a:schemeClr val="bg2">
                    <a:lumMod val="75000"/>
                  </a:schemeClr>
                </a:solidFill>
                <a:latin typeface="Arial Black" panose="020B0A04020102020204" pitchFamily="34" charset="0"/>
                <a:cs typeface="Arial" panose="020B0604020202020204" pitchFamily="34" charset="0"/>
              </a:rPr>
              <a:t>Truth </a:t>
            </a:r>
            <a:r>
              <a:rPr lang="en-GB" sz="3200" dirty="0">
                <a:solidFill>
                  <a:schemeClr val="bg2">
                    <a:lumMod val="75000"/>
                  </a:schemeClr>
                </a:solidFill>
                <a:latin typeface="Arial Black" panose="020B0A04020102020204" pitchFamily="34" charset="0"/>
                <a:cs typeface="Arial" panose="020B0604020202020204" pitchFamily="34" charset="0"/>
              </a:rPr>
              <a:t>and </a:t>
            </a:r>
            <a:r>
              <a:rPr lang="en-GB" sz="3200" dirty="0" smtClean="0">
                <a:solidFill>
                  <a:schemeClr val="bg2">
                    <a:lumMod val="75000"/>
                  </a:schemeClr>
                </a:solidFill>
                <a:latin typeface="Arial Black" panose="020B0A04020102020204" pitchFamily="34" charset="0"/>
                <a:cs typeface="Arial" panose="020B0604020202020204" pitchFamily="34" charset="0"/>
              </a:rPr>
              <a:t>Reconciliation Commission</a:t>
            </a:r>
            <a:br>
              <a:rPr lang="en-GB" sz="3200" dirty="0" smtClean="0">
                <a:solidFill>
                  <a:schemeClr val="bg2">
                    <a:lumMod val="75000"/>
                  </a:schemeClr>
                </a:solidFill>
                <a:latin typeface="Arial Black" panose="020B0A04020102020204" pitchFamily="34" charset="0"/>
                <a:cs typeface="Arial" panose="020B0604020202020204" pitchFamily="34" charset="0"/>
              </a:rPr>
            </a:br>
            <a:r>
              <a:rPr lang="en-GB" sz="3200" dirty="0" smtClean="0">
                <a:solidFill>
                  <a:schemeClr val="bg2">
                    <a:lumMod val="75000"/>
                  </a:schemeClr>
                </a:solidFill>
                <a:latin typeface="Arial Black" panose="020B0A04020102020204" pitchFamily="34" charset="0"/>
                <a:cs typeface="Arial" panose="020B0604020202020204" pitchFamily="34" charset="0"/>
              </a:rPr>
              <a:t>(TRC)</a:t>
            </a:r>
            <a:endParaRPr lang="en-GB" sz="3200" dirty="0">
              <a:solidFill>
                <a:schemeClr val="bg2">
                  <a:lumMod val="75000"/>
                </a:schemeClr>
              </a:solidFill>
              <a:latin typeface="Arial Black" panose="020B0A04020102020204" pitchFamily="34" charset="0"/>
              <a:cs typeface="Arial" panose="020B0604020202020204" pitchFamily="34" charset="0"/>
            </a:endParaRPr>
          </a:p>
        </p:txBody>
      </p:sp>
      <p:sp>
        <p:nvSpPr>
          <p:cNvPr id="3" name="Text Placeholder 2"/>
          <p:cNvSpPr>
            <a:spLocks noGrp="1"/>
          </p:cNvSpPr>
          <p:nvPr>
            <p:ph type="body" idx="1"/>
          </p:nvPr>
        </p:nvSpPr>
        <p:spPr>
          <a:xfrm>
            <a:off x="684213" y="1747894"/>
            <a:ext cx="10716290" cy="5150769"/>
          </a:xfrm>
        </p:spPr>
        <p:txBody>
          <a:bodyPr>
            <a:normAutofit fontScale="85000" lnSpcReduction="10000"/>
          </a:bodyPr>
          <a:lstStyle/>
          <a:p>
            <a:pPr marL="285750" indent="-28575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A Truth and Reconciliation Commission is a commission established with the aim of examining and revealing the truth in regards to what happened and who committed the violations of human rights (Chapman, 2007);</a:t>
            </a:r>
          </a:p>
          <a:p>
            <a:pPr marL="285750" indent="-285750" algn="just">
              <a:lnSpc>
                <a:spcPct val="200000"/>
              </a:lnSpc>
              <a:buFont typeface="Wingdings" panose="05000000000000000000" pitchFamily="2" charset="2"/>
              <a:buChar char="Ø"/>
            </a:pPr>
            <a:endParaRPr lang="en-GB" dirty="0" smtClean="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They give the opportunity for victim and perpetrator to tell their stories (</a:t>
            </a:r>
            <a:r>
              <a:rPr lang="en-GB" dirty="0" err="1" smtClean="0">
                <a:solidFill>
                  <a:schemeClr val="tx1"/>
                </a:solidFill>
                <a:latin typeface="Arial" panose="020B0604020202020204" pitchFamily="34" charset="0"/>
                <a:cs typeface="Arial" panose="020B0604020202020204" pitchFamily="34" charset="0"/>
              </a:rPr>
              <a:t>Hayner</a:t>
            </a:r>
            <a:r>
              <a:rPr lang="en-GB" dirty="0" smtClean="0">
                <a:solidFill>
                  <a:schemeClr val="tx1"/>
                </a:solidFill>
                <a:latin typeface="Arial" panose="020B0604020202020204" pitchFamily="34" charset="0"/>
                <a:cs typeface="Arial" panose="020B0604020202020204" pitchFamily="34" charset="0"/>
              </a:rPr>
              <a:t>, 2011);</a:t>
            </a:r>
          </a:p>
          <a:p>
            <a:pPr marL="285750" indent="-285750" algn="just">
              <a:lnSpc>
                <a:spcPct val="200000"/>
              </a:lnSpc>
              <a:buFont typeface="Wingdings" panose="05000000000000000000" pitchFamily="2" charset="2"/>
              <a:buChar char="Ø"/>
            </a:pPr>
            <a:endParaRPr lang="en-GB" dirty="0" smtClean="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It is a way for healing to happen (Mendez, 2004);</a:t>
            </a:r>
          </a:p>
          <a:p>
            <a:pPr marL="285750" indent="-285750" algn="just">
              <a:lnSpc>
                <a:spcPct val="200000"/>
              </a:lnSpc>
              <a:buFont typeface="Wingdings" panose="05000000000000000000" pitchFamily="2" charset="2"/>
              <a:buChar char="Ø"/>
            </a:pPr>
            <a:endParaRPr lang="en-GB" dirty="0" smtClean="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Should be formed straight after the government takes over, for a short period of time and composed of prestigious names (Hilb, 2001).</a:t>
            </a:r>
          </a:p>
          <a:p>
            <a:pPr algn="just">
              <a:lnSpc>
                <a:spcPct val="200000"/>
              </a:lnSpc>
            </a:pPr>
            <a:endParaRPr lang="en-GB" dirty="0" smtClean="0">
              <a:solidFill>
                <a:schemeClr val="tx1"/>
              </a:solidFill>
              <a:latin typeface="Arial" panose="020B0604020202020204" pitchFamily="34" charset="0"/>
              <a:cs typeface="Arial" panose="020B0604020202020204" pitchFamily="34" charset="0"/>
            </a:endParaRPr>
          </a:p>
          <a:p>
            <a:pPr algn="just">
              <a:lnSpc>
                <a:spcPct val="200000"/>
              </a:lnSpc>
            </a:pPr>
            <a:endParaRPr lang="en-GB" dirty="0" smtClean="0">
              <a:solidFill>
                <a:schemeClr val="tx1"/>
              </a:solidFill>
              <a:latin typeface="Arial" panose="020B0604020202020204" pitchFamily="34" charset="0"/>
              <a:cs typeface="Arial" panose="020B0604020202020204" pitchFamily="34" charset="0"/>
            </a:endParaRPr>
          </a:p>
          <a:p>
            <a:pPr algn="just">
              <a:lnSpc>
                <a:spcPct val="20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5447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443271"/>
            <a:ext cx="9713400" cy="692355"/>
          </a:xfrm>
        </p:spPr>
        <p:txBody>
          <a:bodyPr>
            <a:normAutofit/>
          </a:bodyPr>
          <a:lstStyle/>
          <a:p>
            <a:pPr algn="ctr"/>
            <a:r>
              <a:rPr lang="en-GB" sz="3200" dirty="0" smtClean="0">
                <a:solidFill>
                  <a:schemeClr val="bg2">
                    <a:lumMod val="75000"/>
                  </a:schemeClr>
                </a:solidFill>
                <a:latin typeface="Arial Black" panose="020B0A04020102020204" pitchFamily="34" charset="0"/>
              </a:rPr>
              <a:t>Argentina’s Truth commission</a:t>
            </a:r>
            <a:endParaRPr lang="en-GB" sz="3200" dirty="0">
              <a:solidFill>
                <a:schemeClr val="bg2">
                  <a:lumMod val="75000"/>
                </a:schemeClr>
              </a:solidFill>
              <a:latin typeface="Arial Black" panose="020B0A04020102020204" pitchFamily="34" charset="0"/>
            </a:endParaRPr>
          </a:p>
        </p:txBody>
      </p:sp>
      <p:sp>
        <p:nvSpPr>
          <p:cNvPr id="3" name="Text Placeholder 2"/>
          <p:cNvSpPr>
            <a:spLocks noGrp="1"/>
          </p:cNvSpPr>
          <p:nvPr>
            <p:ph type="body" idx="1"/>
          </p:nvPr>
        </p:nvSpPr>
        <p:spPr>
          <a:xfrm>
            <a:off x="684213" y="1356852"/>
            <a:ext cx="9713400" cy="4637548"/>
          </a:xfrm>
        </p:spPr>
        <p:txBody>
          <a:bodyPr>
            <a:normAutofit fontScale="92500" lnSpcReduction="10000"/>
          </a:bodyPr>
          <a:lstStyle/>
          <a:p>
            <a:pPr marL="342900" indent="-342900" algn="just">
              <a:lnSpc>
                <a:spcPct val="20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As the name says, it is a Truth Commission and not a Truth and Reconciliation Commission;</a:t>
            </a:r>
          </a:p>
          <a:p>
            <a:pPr marL="342900" indent="-342900" algn="just">
              <a:lnSpc>
                <a:spcPct val="200000"/>
              </a:lnSpc>
              <a:buFont typeface="Wingdings" panose="05000000000000000000" pitchFamily="2" charset="2"/>
              <a:buChar char="Ø"/>
            </a:pPr>
            <a:endParaRPr lang="en-GB" sz="2000" dirty="0" smtClean="0">
              <a:solidFill>
                <a:schemeClr val="tx1"/>
              </a:solidFill>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It’s aim was not Reconciliation (</a:t>
            </a:r>
            <a:r>
              <a:rPr lang="en-GB" sz="2000" dirty="0" err="1" smtClean="0">
                <a:solidFill>
                  <a:schemeClr val="tx1"/>
                </a:solidFill>
                <a:latin typeface="Arial" panose="020B0604020202020204" pitchFamily="34" charset="0"/>
                <a:cs typeface="Arial" panose="020B0604020202020204" pitchFamily="34" charset="0"/>
              </a:rPr>
              <a:t>Teitel</a:t>
            </a:r>
            <a:r>
              <a:rPr lang="en-GB" sz="2000" dirty="0" smtClean="0">
                <a:solidFill>
                  <a:schemeClr val="tx1"/>
                </a:solidFill>
                <a:latin typeface="Arial" panose="020B0604020202020204" pitchFamily="34" charset="0"/>
                <a:cs typeface="Arial" panose="020B0604020202020204" pitchFamily="34" charset="0"/>
              </a:rPr>
              <a:t>, 2003);</a:t>
            </a:r>
          </a:p>
          <a:p>
            <a:pPr marL="342900" indent="-342900" algn="just">
              <a:lnSpc>
                <a:spcPct val="200000"/>
              </a:lnSpc>
              <a:buFont typeface="Wingdings" panose="05000000000000000000" pitchFamily="2" charset="2"/>
              <a:buChar char="Ø"/>
            </a:pPr>
            <a:endParaRPr lang="en-GB" sz="2000" dirty="0" smtClean="0">
              <a:solidFill>
                <a:schemeClr val="tx1"/>
              </a:solidFill>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It’s aim was to establish the truth about what happened during the military dictatorship for people to disappear in such big numbers (</a:t>
            </a:r>
            <a:r>
              <a:rPr lang="en-GB" sz="2000" dirty="0" err="1" smtClean="0">
                <a:solidFill>
                  <a:schemeClr val="tx1"/>
                </a:solidFill>
                <a:latin typeface="Arial" panose="020B0604020202020204" pitchFamily="34" charset="0"/>
                <a:cs typeface="Arial" panose="020B0604020202020204" pitchFamily="34" charset="0"/>
              </a:rPr>
              <a:t>Teitel</a:t>
            </a:r>
            <a:r>
              <a:rPr lang="en-GB" sz="2000" dirty="0" smtClean="0">
                <a:solidFill>
                  <a:schemeClr val="tx1"/>
                </a:solidFill>
                <a:latin typeface="Arial" panose="020B0604020202020204" pitchFamily="34" charset="0"/>
                <a:cs typeface="Arial" panose="020B0604020202020204" pitchFamily="34" charset="0"/>
              </a:rPr>
              <a:t>, 2003).</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5902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6665" y="958644"/>
            <a:ext cx="8534401" cy="1799303"/>
          </a:xfrm>
        </p:spPr>
        <p:txBody>
          <a:bodyPr>
            <a:normAutofit fontScale="90000"/>
          </a:bodyPr>
          <a:lstStyle/>
          <a:p>
            <a:pPr algn="ctr">
              <a:lnSpc>
                <a:spcPct val="200000"/>
              </a:lnSpc>
            </a:pPr>
            <a:r>
              <a:rPr lang="en-GB" sz="3100" dirty="0" smtClean="0">
                <a:latin typeface="Arial Black" panose="020B0A04020102020204" pitchFamily="34" charset="0"/>
              </a:rPr>
              <a:t/>
            </a:r>
            <a:br>
              <a:rPr lang="en-GB" sz="3100" dirty="0" smtClean="0">
                <a:latin typeface="Arial Black" panose="020B0A04020102020204" pitchFamily="34" charset="0"/>
              </a:rPr>
            </a:br>
            <a:r>
              <a:rPr lang="en-GB" sz="3100" dirty="0">
                <a:latin typeface="Arial Black" panose="020B0A04020102020204" pitchFamily="34" charset="0"/>
              </a:rPr>
              <a:t/>
            </a:r>
            <a:br>
              <a:rPr lang="en-GB" sz="3100" dirty="0">
                <a:latin typeface="Arial Black" panose="020B0A04020102020204" pitchFamily="34" charset="0"/>
              </a:rPr>
            </a:br>
            <a:r>
              <a:rPr lang="en-GB" sz="3100" dirty="0" smtClean="0">
                <a:latin typeface="Arial Black" panose="020B0A04020102020204" pitchFamily="34" charset="0"/>
              </a:rPr>
              <a:t/>
            </a:r>
            <a:br>
              <a:rPr lang="en-GB" sz="3100" dirty="0" smtClean="0">
                <a:latin typeface="Arial Black" panose="020B0A04020102020204" pitchFamily="34" charset="0"/>
              </a:rPr>
            </a:br>
            <a:r>
              <a:rPr lang="en-GB" sz="3100" dirty="0" smtClean="0">
                <a:solidFill>
                  <a:schemeClr val="bg2">
                    <a:lumMod val="75000"/>
                  </a:schemeClr>
                </a:solidFill>
                <a:latin typeface="Arial Black" panose="020B0A04020102020204" pitchFamily="34" charset="0"/>
              </a:rPr>
              <a:t>Restorative justice</a:t>
            </a:r>
            <a:r>
              <a:rPr lang="en-GB" dirty="0"/>
              <a:t/>
            </a:r>
            <a:br>
              <a:rPr lang="en-GB" dirty="0"/>
            </a:br>
            <a:endParaRPr lang="en-GB" dirty="0"/>
          </a:p>
        </p:txBody>
      </p:sp>
      <p:sp>
        <p:nvSpPr>
          <p:cNvPr id="3" name="Text Placeholder 2"/>
          <p:cNvSpPr>
            <a:spLocks noGrp="1"/>
          </p:cNvSpPr>
          <p:nvPr>
            <p:ph type="body" idx="1"/>
          </p:nvPr>
        </p:nvSpPr>
        <p:spPr>
          <a:xfrm>
            <a:off x="698960" y="1858296"/>
            <a:ext cx="10908020" cy="3996813"/>
          </a:xfrm>
        </p:spPr>
        <p:txBody>
          <a:bodyPr>
            <a:normAutofit/>
          </a:bodyPr>
          <a:lstStyle/>
          <a:p>
            <a:endParaRPr lang="en-GB" sz="2000" dirty="0" smtClean="0"/>
          </a:p>
          <a:p>
            <a:pPr marL="342900" indent="-342900">
              <a:lnSpc>
                <a:spcPct val="20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It’s purpose is to: </a:t>
            </a:r>
            <a:r>
              <a:rPr lang="en-GB" sz="2000" dirty="0">
                <a:solidFill>
                  <a:schemeClr val="tx1"/>
                </a:solidFill>
                <a:latin typeface="Arial" panose="020B0604020202020204" pitchFamily="34" charset="0"/>
                <a:cs typeface="Arial" panose="020B0604020202020204" pitchFamily="34" charset="0"/>
              </a:rPr>
              <a:t>restore </a:t>
            </a:r>
            <a:r>
              <a:rPr lang="en-GB" sz="2000" dirty="0" smtClean="0">
                <a:solidFill>
                  <a:schemeClr val="tx1"/>
                </a:solidFill>
                <a:latin typeface="Arial" panose="020B0604020202020204" pitchFamily="34" charset="0"/>
                <a:cs typeface="Arial" panose="020B0604020202020204" pitchFamily="34" charset="0"/>
              </a:rPr>
              <a:t>peace, </a:t>
            </a:r>
            <a:r>
              <a:rPr lang="en-GB" sz="2000" dirty="0">
                <a:solidFill>
                  <a:schemeClr val="tx1"/>
                </a:solidFill>
                <a:latin typeface="Arial" panose="020B0604020202020204" pitchFamily="34" charset="0"/>
                <a:cs typeface="Arial" panose="020B0604020202020204" pitchFamily="34" charset="0"/>
              </a:rPr>
              <a:t>e</a:t>
            </a:r>
            <a:r>
              <a:rPr lang="en-GB" sz="2000" dirty="0" smtClean="0">
                <a:solidFill>
                  <a:schemeClr val="tx1"/>
                </a:solidFill>
                <a:latin typeface="Arial" panose="020B0604020202020204" pitchFamily="34" charset="0"/>
                <a:cs typeface="Arial" panose="020B0604020202020204" pitchFamily="34" charset="0"/>
              </a:rPr>
              <a:t>nd injustice, </a:t>
            </a:r>
            <a:r>
              <a:rPr lang="en-GB" sz="2000" dirty="0">
                <a:solidFill>
                  <a:schemeClr val="tx1"/>
                </a:solidFill>
                <a:latin typeface="Arial" panose="020B0604020202020204" pitchFamily="34" charset="0"/>
                <a:cs typeface="Arial" panose="020B0604020202020204" pitchFamily="34" charset="0"/>
              </a:rPr>
              <a:t>p</a:t>
            </a:r>
            <a:r>
              <a:rPr lang="en-GB" sz="2000" dirty="0" smtClean="0">
                <a:solidFill>
                  <a:schemeClr val="tx1"/>
                </a:solidFill>
                <a:latin typeface="Arial" panose="020B0604020202020204" pitchFamily="34" charset="0"/>
                <a:cs typeface="Arial" panose="020B0604020202020204" pitchFamily="34" charset="0"/>
              </a:rPr>
              <a:t>revent it from happening again (</a:t>
            </a:r>
            <a:r>
              <a:rPr lang="en-GB" sz="2000" dirty="0" err="1" smtClean="0">
                <a:solidFill>
                  <a:schemeClr val="tx1"/>
                </a:solidFill>
                <a:latin typeface="Arial" panose="020B0604020202020204" pitchFamily="34" charset="0"/>
                <a:cs typeface="Arial" panose="020B0604020202020204" pitchFamily="34" charset="0"/>
              </a:rPr>
              <a:t>Gade</a:t>
            </a:r>
            <a:r>
              <a:rPr lang="en-GB" sz="2000" dirty="0" smtClean="0">
                <a:solidFill>
                  <a:schemeClr val="tx1"/>
                </a:solidFill>
                <a:latin typeface="Arial" panose="020B0604020202020204" pitchFamily="34" charset="0"/>
                <a:cs typeface="Arial" panose="020B0604020202020204" pitchFamily="34" charset="0"/>
              </a:rPr>
              <a:t>, 2013);</a:t>
            </a:r>
          </a:p>
          <a:p>
            <a:pPr marL="342900" indent="-342900">
              <a:lnSpc>
                <a:spcPct val="200000"/>
              </a:lnSpc>
              <a:buFont typeface="Wingdings" panose="05000000000000000000" pitchFamily="2" charset="2"/>
              <a:buChar char="Ø"/>
            </a:pPr>
            <a:r>
              <a:rPr lang="en-GB" sz="2000" dirty="0" smtClean="0">
                <a:solidFill>
                  <a:schemeClr val="tx1"/>
                </a:solidFill>
                <a:latin typeface="Arial" panose="020B0604020202020204" pitchFamily="34" charset="0"/>
                <a:cs typeface="Arial" panose="020B0604020202020204" pitchFamily="34" charset="0"/>
              </a:rPr>
              <a:t>Repair harm done in people’s lives (</a:t>
            </a:r>
            <a:r>
              <a:rPr lang="en-GB" sz="2000" dirty="0" err="1" smtClean="0">
                <a:solidFill>
                  <a:schemeClr val="tx1"/>
                </a:solidFill>
                <a:latin typeface="Arial" panose="020B0604020202020204" pitchFamily="34" charset="0"/>
                <a:cs typeface="Arial" panose="020B0604020202020204" pitchFamily="34" charset="0"/>
              </a:rPr>
              <a:t>Zehr</a:t>
            </a:r>
            <a:r>
              <a:rPr lang="en-GB" sz="2000" dirty="0" smtClean="0">
                <a:solidFill>
                  <a:schemeClr val="tx1"/>
                </a:solidFill>
                <a:latin typeface="Arial" panose="020B0604020202020204" pitchFamily="34" charset="0"/>
                <a:cs typeface="Arial" panose="020B0604020202020204" pitchFamily="34" charset="0"/>
              </a:rPr>
              <a:t>, 1990).</a:t>
            </a:r>
          </a:p>
          <a:p>
            <a:pPr marL="342900" indent="-342900">
              <a:lnSpc>
                <a:spcPct val="200000"/>
              </a:lnSpc>
              <a:buFont typeface="Wingdings" panose="05000000000000000000" pitchFamily="2" charset="2"/>
              <a:buChar char="Ø"/>
            </a:pPr>
            <a:endParaRPr lang="en-GB" sz="2000" dirty="0" smtClean="0">
              <a:solidFill>
                <a:schemeClr val="tx1"/>
              </a:solidFill>
              <a:latin typeface="Arial" panose="020B0604020202020204" pitchFamily="34" charset="0"/>
              <a:cs typeface="Arial" panose="020B0604020202020204" pitchFamily="34" charset="0"/>
            </a:endParaRPr>
          </a:p>
          <a:p>
            <a:endParaRPr lang="en-GB" dirty="0" smtClean="0"/>
          </a:p>
        </p:txBody>
      </p:sp>
    </p:spTree>
    <p:extLst>
      <p:ext uri="{BB962C8B-B14F-4D97-AF65-F5344CB8AC3E}">
        <p14:creationId xmlns:p14="http://schemas.microsoft.com/office/powerpoint/2010/main" val="675778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1" y="221225"/>
            <a:ext cx="9521671" cy="822329"/>
          </a:xfrm>
        </p:spPr>
        <p:txBody>
          <a:bodyPr>
            <a:normAutofit/>
          </a:bodyPr>
          <a:lstStyle/>
          <a:p>
            <a:pPr algn="ctr"/>
            <a:r>
              <a:rPr lang="en-GB" sz="3200" dirty="0" smtClean="0">
                <a:solidFill>
                  <a:schemeClr val="bg2">
                    <a:lumMod val="75000"/>
                  </a:schemeClr>
                </a:solidFill>
                <a:latin typeface="Arial Black" panose="020B0A04020102020204" pitchFamily="34" charset="0"/>
              </a:rPr>
              <a:t>Restorative practice</a:t>
            </a:r>
            <a:endParaRPr lang="en-GB" sz="3200" dirty="0">
              <a:solidFill>
                <a:schemeClr val="bg2">
                  <a:lumMod val="75000"/>
                </a:schemeClr>
              </a:solidFill>
              <a:latin typeface="Arial Black" panose="020B0A04020102020204" pitchFamily="34" charset="0"/>
            </a:endParaRPr>
          </a:p>
        </p:txBody>
      </p:sp>
      <p:sp>
        <p:nvSpPr>
          <p:cNvPr id="3" name="Text Placeholder 2"/>
          <p:cNvSpPr>
            <a:spLocks noGrp="1"/>
          </p:cNvSpPr>
          <p:nvPr>
            <p:ph type="body" idx="1"/>
          </p:nvPr>
        </p:nvSpPr>
        <p:spPr>
          <a:xfrm>
            <a:off x="684211" y="1224116"/>
            <a:ext cx="10539312" cy="5633884"/>
          </a:xfrm>
        </p:spPr>
        <p:txBody>
          <a:bodyPr>
            <a:noAutofit/>
          </a:bodyPr>
          <a:lstStyle/>
          <a:p>
            <a:pPr algn="just">
              <a:lnSpc>
                <a:spcPct val="200000"/>
              </a:lnSpc>
            </a:pPr>
            <a:r>
              <a:rPr lang="en-GB" dirty="0" smtClean="0">
                <a:solidFill>
                  <a:schemeClr val="tx1"/>
                </a:solidFill>
                <a:latin typeface="Arial" panose="020B0604020202020204" pitchFamily="34" charset="0"/>
                <a:cs typeface="Arial" panose="020B0604020202020204" pitchFamily="34" charset="0"/>
              </a:rPr>
              <a:t>By </a:t>
            </a:r>
            <a:r>
              <a:rPr lang="en-GB" dirty="0">
                <a:solidFill>
                  <a:schemeClr val="tx1"/>
                </a:solidFill>
                <a:latin typeface="Arial" panose="020B0604020202020204" pitchFamily="34" charset="0"/>
                <a:cs typeface="Arial" panose="020B0604020202020204" pitchFamily="34" charset="0"/>
              </a:rPr>
              <a:t>bringing together both the perpetrator and victim into a safe space where they can truly tell their stories about the crime committed (</a:t>
            </a:r>
            <a:r>
              <a:rPr lang="en-GB" dirty="0" err="1">
                <a:solidFill>
                  <a:schemeClr val="tx1"/>
                </a:solidFill>
                <a:latin typeface="Arial" panose="020B0604020202020204" pitchFamily="34" charset="0"/>
                <a:cs typeface="Arial" panose="020B0604020202020204" pitchFamily="34" charset="0"/>
              </a:rPr>
              <a:t>Gade</a:t>
            </a:r>
            <a:r>
              <a:rPr lang="en-GB" dirty="0">
                <a:solidFill>
                  <a:schemeClr val="tx1"/>
                </a:solidFill>
                <a:latin typeface="Arial" panose="020B0604020202020204" pitchFamily="34" charset="0"/>
                <a:cs typeface="Arial" panose="020B0604020202020204" pitchFamily="34" charset="0"/>
              </a:rPr>
              <a:t>, 2013). </a:t>
            </a:r>
            <a:endParaRPr lang="en-GB" dirty="0" smtClean="0">
              <a:solidFill>
                <a:schemeClr val="tx1"/>
              </a:solidFill>
              <a:latin typeface="Arial" panose="020B0604020202020204" pitchFamily="34" charset="0"/>
              <a:cs typeface="Arial" panose="020B0604020202020204" pitchFamily="34" charset="0"/>
            </a:endParaRPr>
          </a:p>
          <a:p>
            <a:pPr algn="just">
              <a:lnSpc>
                <a:spcPct val="200000"/>
              </a:lnSpc>
            </a:pPr>
            <a:endParaRPr lang="en-GB" dirty="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Reduce crime, violence and bullying;</a:t>
            </a:r>
          </a:p>
          <a:p>
            <a:pPr marL="342900" indent="-34290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Improving human behaviour;</a:t>
            </a:r>
          </a:p>
          <a:p>
            <a:pPr marL="342900" indent="-34290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Strengthen civil society;</a:t>
            </a:r>
          </a:p>
          <a:p>
            <a:pPr marL="342900" indent="-34290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Provide effective leadership;</a:t>
            </a:r>
          </a:p>
          <a:p>
            <a:pPr marL="342900" indent="-342900" algn="just">
              <a:lnSpc>
                <a:spcPct val="200000"/>
              </a:lnSpc>
              <a:buFont typeface="Wingdings" panose="05000000000000000000" pitchFamily="2" charset="2"/>
              <a:buChar char="Ø"/>
            </a:pPr>
            <a:r>
              <a:rPr lang="en-GB" dirty="0" smtClean="0">
                <a:solidFill>
                  <a:schemeClr val="tx1"/>
                </a:solidFill>
                <a:latin typeface="Arial" panose="020B0604020202020204" pitchFamily="34" charset="0"/>
                <a:cs typeface="Arial" panose="020B0604020202020204" pitchFamily="34" charset="0"/>
              </a:rPr>
              <a:t>Restore relationships (ICTJ, 2018).</a:t>
            </a:r>
          </a:p>
          <a:p>
            <a:pPr marL="342900" indent="-342900" algn="just">
              <a:lnSpc>
                <a:spcPct val="200000"/>
              </a:lnSpc>
              <a:buFont typeface="Wingdings" panose="05000000000000000000" pitchFamily="2" charset="2"/>
              <a:buChar char="Ø"/>
            </a:pPr>
            <a:endParaRPr lang="en-GB" sz="2000" dirty="0" smtClean="0">
              <a:latin typeface="Arial" panose="020B0604020202020204" pitchFamily="34" charset="0"/>
              <a:cs typeface="Arial" panose="020B0604020202020204" pitchFamily="34" charset="0"/>
            </a:endParaRPr>
          </a:p>
          <a:p>
            <a:pPr marL="342900" indent="-342900" algn="just">
              <a:lnSpc>
                <a:spcPct val="200000"/>
              </a:lnSpc>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7006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4213" y="272845"/>
            <a:ext cx="10058400" cy="567813"/>
          </a:xfrm>
        </p:spPr>
        <p:txBody>
          <a:bodyPr>
            <a:normAutofit/>
          </a:bodyPr>
          <a:lstStyle/>
          <a:p>
            <a:pPr algn="ctr"/>
            <a:r>
              <a:rPr lang="en-GB" sz="2600" dirty="0" smtClean="0">
                <a:solidFill>
                  <a:schemeClr val="bg2">
                    <a:lumMod val="75000"/>
                  </a:schemeClr>
                </a:solidFill>
                <a:latin typeface="Arial Black" panose="020B0A04020102020204" pitchFamily="34" charset="0"/>
              </a:rPr>
              <a:t>Non-implementation of Restorative justice</a:t>
            </a:r>
            <a:endParaRPr lang="en-GB" sz="2600" dirty="0">
              <a:solidFill>
                <a:schemeClr val="bg2">
                  <a:lumMod val="75000"/>
                </a:schemeClr>
              </a:solidFill>
              <a:latin typeface="Arial Black" panose="020B0A04020102020204" pitchFamily="34" charset="0"/>
            </a:endParaRPr>
          </a:p>
        </p:txBody>
      </p:sp>
      <p:sp>
        <p:nvSpPr>
          <p:cNvPr id="4" name="Text Placeholder 3"/>
          <p:cNvSpPr>
            <a:spLocks noGrp="1"/>
          </p:cNvSpPr>
          <p:nvPr>
            <p:ph type="body" idx="1"/>
          </p:nvPr>
        </p:nvSpPr>
        <p:spPr>
          <a:xfrm>
            <a:off x="521979" y="840658"/>
            <a:ext cx="11143995" cy="5796116"/>
          </a:xfrm>
        </p:spPr>
        <p:txBody>
          <a:bodyPr>
            <a:noAutofit/>
          </a:bodyPr>
          <a:lstStyle/>
          <a:p>
            <a:pPr marL="342900" indent="-342900" algn="just">
              <a:lnSpc>
                <a:spcPct val="200000"/>
              </a:lnSpc>
              <a:buFont typeface="Wingdings" panose="05000000000000000000" pitchFamily="2" charset="2"/>
              <a:buChar char="Ø"/>
            </a:pPr>
            <a:r>
              <a:rPr lang="en-GB" sz="1500" dirty="0" smtClean="0">
                <a:solidFill>
                  <a:schemeClr val="tx1"/>
                </a:solidFill>
                <a:latin typeface="Arial" panose="020B0604020202020204" pitchFamily="34" charset="0"/>
                <a:cs typeface="Arial" panose="020B0604020202020204" pitchFamily="34" charset="0"/>
              </a:rPr>
              <a:t>Mothers of Plaza de Mayo:   	Did not want reconciliation (</a:t>
            </a:r>
            <a:r>
              <a:rPr lang="en-GB" sz="1500" dirty="0" err="1" smtClean="0">
                <a:solidFill>
                  <a:schemeClr val="tx1"/>
                </a:solidFill>
                <a:latin typeface="Arial" panose="020B0604020202020204" pitchFamily="34" charset="0"/>
                <a:cs typeface="Arial" panose="020B0604020202020204" pitchFamily="34" charset="0"/>
              </a:rPr>
              <a:t>Garibian</a:t>
            </a:r>
            <a:r>
              <a:rPr lang="en-GB" sz="1500" dirty="0" smtClean="0">
                <a:solidFill>
                  <a:schemeClr val="tx1"/>
                </a:solidFill>
                <a:latin typeface="Arial" panose="020B0604020202020204" pitchFamily="34" charset="0"/>
                <a:cs typeface="Arial" panose="020B0604020202020204" pitchFamily="34" charset="0"/>
              </a:rPr>
              <a:t> 2015); they wanted justice (</a:t>
            </a:r>
            <a:r>
              <a:rPr lang="en-GB" sz="1500" dirty="0" err="1" smtClean="0">
                <a:solidFill>
                  <a:schemeClr val="tx1"/>
                </a:solidFill>
                <a:latin typeface="Arial" panose="020B0604020202020204" pitchFamily="34" charset="0"/>
                <a:cs typeface="Arial" panose="020B0604020202020204" pitchFamily="34" charset="0"/>
              </a:rPr>
              <a:t>Jelin</a:t>
            </a:r>
            <a:r>
              <a:rPr lang="en-GB" sz="1500" dirty="0" smtClean="0">
                <a:solidFill>
                  <a:schemeClr val="tx1"/>
                </a:solidFill>
                <a:latin typeface="Arial" panose="020B0604020202020204" pitchFamily="34" charset="0"/>
                <a:cs typeface="Arial" panose="020B0604020202020204" pitchFamily="34" charset="0"/>
              </a:rPr>
              <a:t>, 2005);</a:t>
            </a:r>
          </a:p>
          <a:p>
            <a:pPr algn="just">
              <a:lnSpc>
                <a:spcPct val="200000"/>
              </a:lnSpc>
            </a:pPr>
            <a:r>
              <a:rPr lang="en-GB" sz="1500" dirty="0">
                <a:solidFill>
                  <a:schemeClr val="tx1"/>
                </a:solidFill>
                <a:latin typeface="Arial" panose="020B0604020202020204" pitchFamily="34" charset="0"/>
                <a:cs typeface="Arial" panose="020B0604020202020204" pitchFamily="34" charset="0"/>
              </a:rPr>
              <a:t>	</a:t>
            </a:r>
            <a:r>
              <a:rPr lang="en-GB" sz="1500" dirty="0" smtClean="0">
                <a:solidFill>
                  <a:schemeClr val="tx1"/>
                </a:solidFill>
                <a:latin typeface="Arial" panose="020B0604020202020204" pitchFamily="34" charset="0"/>
                <a:cs typeface="Arial" panose="020B0604020202020204" pitchFamily="34" charset="0"/>
              </a:rPr>
              <a:t>						Part of the group did not want financial compensation (Hilb, 2011) .</a:t>
            </a:r>
          </a:p>
          <a:p>
            <a:pPr algn="just">
              <a:lnSpc>
                <a:spcPct val="200000"/>
              </a:lnSpc>
            </a:pPr>
            <a:endParaRPr lang="en-GB" sz="1500" dirty="0" smtClean="0">
              <a:solidFill>
                <a:schemeClr val="tx1"/>
              </a:solidFill>
              <a:latin typeface="Arial" panose="020B0604020202020204" pitchFamily="34" charset="0"/>
              <a:cs typeface="Arial" panose="020B0604020202020204" pitchFamily="34" charset="0"/>
            </a:endParaRPr>
          </a:p>
          <a:p>
            <a:pPr algn="just">
              <a:lnSpc>
                <a:spcPct val="200000"/>
              </a:lnSpc>
            </a:pPr>
            <a:r>
              <a:rPr lang="en-GB" sz="1500" dirty="0" smtClean="0">
                <a:solidFill>
                  <a:schemeClr val="tx1"/>
                </a:solidFill>
                <a:latin typeface="Arial" panose="020B0604020202020204" pitchFamily="34" charset="0"/>
                <a:cs typeface="Arial" panose="020B0604020202020204" pitchFamily="34" charset="0"/>
              </a:rPr>
              <a:t>Truth Trials started in1998 – main goal was to conduct full investigation and to identify the perpetrators  publicly before amnesty was conceded (</a:t>
            </a:r>
            <a:r>
              <a:rPr lang="en-GB" sz="1500" dirty="0" err="1" smtClean="0">
                <a:solidFill>
                  <a:schemeClr val="tx1"/>
                </a:solidFill>
                <a:latin typeface="Arial" panose="020B0604020202020204" pitchFamily="34" charset="0"/>
                <a:cs typeface="Arial" panose="020B0604020202020204" pitchFamily="34" charset="0"/>
              </a:rPr>
              <a:t>Hayner</a:t>
            </a:r>
            <a:r>
              <a:rPr lang="en-GB" sz="1500" dirty="0" smtClean="0">
                <a:solidFill>
                  <a:schemeClr val="tx1"/>
                </a:solidFill>
                <a:latin typeface="Arial" panose="020B0604020202020204" pitchFamily="34" charset="0"/>
                <a:cs typeface="Arial" panose="020B0604020202020204" pitchFamily="34" charset="0"/>
              </a:rPr>
              <a:t>, 2011); </a:t>
            </a:r>
          </a:p>
          <a:p>
            <a:pPr algn="just">
              <a:lnSpc>
                <a:spcPct val="200000"/>
              </a:lnSpc>
            </a:pPr>
            <a:endParaRPr lang="en-GB" sz="1500" dirty="0">
              <a:solidFill>
                <a:schemeClr val="tx1"/>
              </a:solidFill>
              <a:latin typeface="Arial" panose="020B0604020202020204" pitchFamily="34" charset="0"/>
              <a:cs typeface="Arial" panose="020B0604020202020204" pitchFamily="34" charset="0"/>
            </a:endParaRPr>
          </a:p>
          <a:p>
            <a:pPr algn="just">
              <a:lnSpc>
                <a:spcPct val="200000"/>
              </a:lnSpc>
            </a:pPr>
            <a:r>
              <a:rPr lang="en-GB" sz="1500" dirty="0" smtClean="0">
                <a:solidFill>
                  <a:schemeClr val="tx1"/>
                </a:solidFill>
                <a:latin typeface="Arial" panose="020B0604020202020204" pitchFamily="34" charset="0"/>
                <a:cs typeface="Arial" panose="020B0604020202020204" pitchFamily="34" charset="0"/>
              </a:rPr>
              <a:t>Amnesty laws were proved unconstitutional in 2001, allowing for legal investigations of the crimes committed in the Dirty War (</a:t>
            </a:r>
            <a:r>
              <a:rPr lang="en-GB" sz="1500" dirty="0" err="1" smtClean="0">
                <a:solidFill>
                  <a:schemeClr val="tx1"/>
                </a:solidFill>
                <a:latin typeface="Arial" panose="020B0604020202020204" pitchFamily="34" charset="0"/>
                <a:cs typeface="Arial" panose="020B0604020202020204" pitchFamily="34" charset="0"/>
              </a:rPr>
              <a:t>Hayner</a:t>
            </a:r>
            <a:r>
              <a:rPr lang="en-GB" sz="1500" dirty="0" smtClean="0">
                <a:solidFill>
                  <a:schemeClr val="tx1"/>
                </a:solidFill>
                <a:latin typeface="Arial" panose="020B0604020202020204" pitchFamily="34" charset="0"/>
                <a:cs typeface="Arial" panose="020B0604020202020204" pitchFamily="34" charset="0"/>
              </a:rPr>
              <a:t>, 2011).</a:t>
            </a:r>
          </a:p>
          <a:p>
            <a:pPr algn="just">
              <a:lnSpc>
                <a:spcPct val="200000"/>
              </a:lnSpc>
            </a:pPr>
            <a:endParaRPr lang="en-GB" sz="1500" dirty="0" smtClean="0">
              <a:solidFill>
                <a:schemeClr val="tx1"/>
              </a:solidFill>
              <a:latin typeface="Arial" panose="020B0604020202020204" pitchFamily="34" charset="0"/>
              <a:cs typeface="Arial" panose="020B0604020202020204" pitchFamily="34" charset="0"/>
            </a:endParaRPr>
          </a:p>
          <a:p>
            <a:pPr algn="just">
              <a:lnSpc>
                <a:spcPct val="200000"/>
              </a:lnSpc>
            </a:pPr>
            <a:r>
              <a:rPr lang="en-GB" sz="1500" dirty="0" smtClean="0">
                <a:solidFill>
                  <a:schemeClr val="tx1"/>
                </a:solidFill>
                <a:latin typeface="Arial" panose="020B0604020202020204" pitchFamily="34" charset="0"/>
                <a:cs typeface="Arial" panose="020B0604020202020204" pitchFamily="34" charset="0"/>
              </a:rPr>
              <a:t>A move towards Restorative </a:t>
            </a:r>
            <a:r>
              <a:rPr lang="en-GB" sz="1500" dirty="0">
                <a:solidFill>
                  <a:schemeClr val="tx1"/>
                </a:solidFill>
                <a:latin typeface="Arial" panose="020B0604020202020204" pitchFamily="34" charset="0"/>
                <a:cs typeface="Arial" panose="020B0604020202020204" pitchFamily="34" charset="0"/>
              </a:rPr>
              <a:t>J</a:t>
            </a:r>
            <a:r>
              <a:rPr lang="en-GB" sz="1500" dirty="0" smtClean="0">
                <a:solidFill>
                  <a:schemeClr val="tx1"/>
                </a:solidFill>
                <a:latin typeface="Arial" panose="020B0604020202020204" pitchFamily="34" charset="0"/>
                <a:cs typeface="Arial" panose="020B0604020202020204" pitchFamily="34" charset="0"/>
              </a:rPr>
              <a:t>ustice started around year 2000, however maybe more consistently around 2006 (Caruso and </a:t>
            </a:r>
            <a:r>
              <a:rPr lang="en-GB" sz="1500" dirty="0" err="1" smtClean="0">
                <a:solidFill>
                  <a:schemeClr val="tx1"/>
                </a:solidFill>
                <a:latin typeface="Arial" panose="020B0604020202020204" pitchFamily="34" charset="0"/>
                <a:cs typeface="Arial" panose="020B0604020202020204" pitchFamily="34" charset="0"/>
              </a:rPr>
              <a:t>Lapidus</a:t>
            </a:r>
            <a:r>
              <a:rPr lang="en-GB" sz="1500" dirty="0" smtClean="0">
                <a:solidFill>
                  <a:schemeClr val="tx1"/>
                </a:solidFill>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3036551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7669" y="449826"/>
            <a:ext cx="9300445" cy="1507067"/>
          </a:xfrm>
        </p:spPr>
        <p:txBody>
          <a:bodyPr>
            <a:normAutofit/>
          </a:bodyPr>
          <a:lstStyle/>
          <a:p>
            <a:pPr algn="ctr"/>
            <a:r>
              <a:rPr lang="en-GB" sz="3200" dirty="0" smtClean="0">
                <a:solidFill>
                  <a:schemeClr val="bg2">
                    <a:lumMod val="75000"/>
                  </a:schemeClr>
                </a:solidFill>
                <a:latin typeface="Arial Black" panose="020B0A04020102020204" pitchFamily="34" charset="0"/>
              </a:rPr>
              <a:t>critiques</a:t>
            </a:r>
            <a:endParaRPr lang="en-GB" sz="3200" dirty="0">
              <a:solidFill>
                <a:schemeClr val="bg2">
                  <a:lumMod val="75000"/>
                </a:schemeClr>
              </a:solidFill>
              <a:latin typeface="Arial Black" panose="020B0A04020102020204" pitchFamily="34" charset="0"/>
            </a:endParaRPr>
          </a:p>
        </p:txBody>
      </p:sp>
      <p:sp>
        <p:nvSpPr>
          <p:cNvPr id="3" name="Content Placeholder 2"/>
          <p:cNvSpPr>
            <a:spLocks noGrp="1"/>
          </p:cNvSpPr>
          <p:nvPr>
            <p:ph idx="1"/>
          </p:nvPr>
        </p:nvSpPr>
        <p:spPr>
          <a:xfrm>
            <a:off x="654714" y="1828800"/>
            <a:ext cx="10996511" cy="3274142"/>
          </a:xfrm>
        </p:spPr>
        <p:txBody>
          <a:bodyPr>
            <a:normAutofit/>
          </a:bodyPr>
          <a:lstStyle/>
          <a:p>
            <a:pPr algn="just">
              <a:lnSpc>
                <a:spcPct val="200000"/>
              </a:lnSpc>
            </a:pPr>
            <a:r>
              <a:rPr lang="en-GB" dirty="0" smtClean="0">
                <a:latin typeface="Arial" panose="020B0604020202020204" pitchFamily="34" charset="0"/>
                <a:cs typeface="Arial" panose="020B0604020202020204" pitchFamily="34" charset="0"/>
              </a:rPr>
              <a:t>The involvement of International Human Rights Organisations</a:t>
            </a:r>
          </a:p>
          <a:p>
            <a:pPr marL="0" indent="0" algn="just">
              <a:lnSpc>
                <a:spcPct val="200000"/>
              </a:lnSpc>
              <a:buNone/>
            </a:pPr>
            <a:endParaRPr lang="en-GB" dirty="0">
              <a:latin typeface="Arial" panose="020B0604020202020204" pitchFamily="34" charset="0"/>
              <a:cs typeface="Arial" panose="020B0604020202020204" pitchFamily="34" charset="0"/>
            </a:endParaRPr>
          </a:p>
          <a:p>
            <a:pPr algn="just">
              <a:lnSpc>
                <a:spcPct val="200000"/>
              </a:lnSpc>
            </a:pPr>
            <a:r>
              <a:rPr lang="en-GB" dirty="0" smtClean="0">
                <a:latin typeface="Arial" panose="020B0604020202020204" pitchFamily="34" charset="0"/>
                <a:cs typeface="Arial" panose="020B0604020202020204" pitchFamily="34" charset="0"/>
              </a:rPr>
              <a:t>A different approach to the amnesty laws so it could help the families to know the truth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7839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2638" y="166055"/>
            <a:ext cx="8534400" cy="718849"/>
          </a:xfrm>
        </p:spPr>
        <p:txBody>
          <a:bodyPr>
            <a:normAutofit/>
          </a:bodyPr>
          <a:lstStyle/>
          <a:p>
            <a:pPr algn="ctr"/>
            <a:r>
              <a:rPr lang="en-GB" sz="2800" dirty="0" smtClean="0">
                <a:solidFill>
                  <a:schemeClr val="bg2">
                    <a:lumMod val="75000"/>
                  </a:schemeClr>
                </a:solidFill>
                <a:latin typeface="Arial Black" panose="020B0A04020102020204" pitchFamily="34" charset="0"/>
              </a:rPr>
              <a:t>Implications/recommendations</a:t>
            </a:r>
            <a:endParaRPr lang="en-GB" sz="2800" dirty="0">
              <a:solidFill>
                <a:schemeClr val="bg2">
                  <a:lumMod val="75000"/>
                </a:schemeClr>
              </a:solidFill>
              <a:latin typeface="Arial Black" panose="020B0A04020102020204" pitchFamily="34" charset="0"/>
            </a:endParaRPr>
          </a:p>
        </p:txBody>
      </p:sp>
      <p:sp>
        <p:nvSpPr>
          <p:cNvPr id="3" name="Content Placeholder 2"/>
          <p:cNvSpPr>
            <a:spLocks noGrp="1"/>
          </p:cNvSpPr>
          <p:nvPr>
            <p:ph idx="1"/>
          </p:nvPr>
        </p:nvSpPr>
        <p:spPr>
          <a:xfrm>
            <a:off x="728458" y="1268361"/>
            <a:ext cx="10126356" cy="5589639"/>
          </a:xfrm>
        </p:spPr>
        <p:txBody>
          <a:bodyPr>
            <a:normAutofit/>
          </a:bodyPr>
          <a:lstStyle/>
          <a:p>
            <a:pPr algn="just">
              <a:lnSpc>
                <a:spcPct val="200000"/>
              </a:lnSpc>
              <a:buFont typeface="Wingdings" panose="05000000000000000000" pitchFamily="2" charset="2"/>
              <a:buChar char="Ø"/>
            </a:pPr>
            <a:r>
              <a:rPr lang="en-GB" dirty="0" smtClean="0">
                <a:solidFill>
                  <a:schemeClr val="tx1">
                    <a:lumMod val="95000"/>
                  </a:schemeClr>
                </a:solidFill>
                <a:latin typeface="Arial" panose="020B0604020202020204" pitchFamily="34" charset="0"/>
                <a:cs typeface="Arial" panose="020B0604020202020204" pitchFamily="34" charset="0"/>
              </a:rPr>
              <a:t>Truth Commission should perhaps, have recommended Reconciliation to give Argentinians the closure and peace they are still looking for by applying the amnesty laws;</a:t>
            </a:r>
          </a:p>
          <a:p>
            <a:pPr algn="just">
              <a:lnSpc>
                <a:spcPct val="200000"/>
              </a:lnSpc>
              <a:buFont typeface="Wingdings" panose="05000000000000000000" pitchFamily="2" charset="2"/>
              <a:buChar char="Ø"/>
            </a:pPr>
            <a:endParaRPr lang="en-GB" dirty="0">
              <a:solidFill>
                <a:schemeClr val="tx1">
                  <a:lumMod val="95000"/>
                </a:schemeClr>
              </a:solidFill>
              <a:latin typeface="Arial" panose="020B0604020202020204" pitchFamily="34" charset="0"/>
              <a:cs typeface="Arial" panose="020B0604020202020204" pitchFamily="34" charset="0"/>
            </a:endParaRPr>
          </a:p>
          <a:p>
            <a:pPr algn="just">
              <a:lnSpc>
                <a:spcPct val="200000"/>
              </a:lnSpc>
              <a:buFont typeface="Wingdings" panose="05000000000000000000" pitchFamily="2" charset="2"/>
              <a:buChar char="Ø"/>
            </a:pPr>
            <a:r>
              <a:rPr lang="en-GB" dirty="0" smtClean="0">
                <a:solidFill>
                  <a:schemeClr val="tx1">
                    <a:lumMod val="95000"/>
                  </a:schemeClr>
                </a:solidFill>
                <a:latin typeface="Arial" panose="020B0604020202020204" pitchFamily="34" charset="0"/>
                <a:cs typeface="Arial" panose="020B0604020202020204" pitchFamily="34" charset="0"/>
              </a:rPr>
              <a:t>The Report should have made questions such as: What led to a military coup in the first place in order to understand the reasons why it happened and how to prevent it, being able then to educate their society for it not to happen again.</a:t>
            </a:r>
          </a:p>
          <a:p>
            <a:pPr marL="0" indent="0">
              <a:buNone/>
            </a:pPr>
            <a:endParaRPr lang="en-GB" dirty="0"/>
          </a:p>
        </p:txBody>
      </p:sp>
    </p:spTree>
    <p:extLst>
      <p:ext uri="{BB962C8B-B14F-4D97-AF65-F5344CB8AC3E}">
        <p14:creationId xmlns:p14="http://schemas.microsoft.com/office/powerpoint/2010/main" val="384853248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7425</TotalTime>
  <Words>573</Words>
  <Application>Microsoft Office PowerPoint</Application>
  <PresentationFormat>Widescreen</PresentationFormat>
  <Paragraphs>76</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Black</vt:lpstr>
      <vt:lpstr>Calibri</vt:lpstr>
      <vt:lpstr>Century Gothic</vt:lpstr>
      <vt:lpstr>Wingdings</vt:lpstr>
      <vt:lpstr>Wingdings 3</vt:lpstr>
      <vt:lpstr>Slice</vt:lpstr>
      <vt:lpstr>Argentina’s Truth Commission   </vt:lpstr>
      <vt:lpstr>Background and context</vt:lpstr>
      <vt:lpstr>Faculty of Education and Communities  The School of Social Justice and Inclusion  BA Single Honours Counselling Skills and Interdisciplinary Studies  Level 6     Research Methods in Counselling  M5X00967  Assessment Component: One  Ruth Groff    An evaluation of a Truth commission with reference to Argentina’s humans rights violations     Susana Matos  P151441 </vt:lpstr>
      <vt:lpstr>Nunca Mas report (1984): </vt:lpstr>
      <vt:lpstr>Transitional Justice</vt:lpstr>
      <vt:lpstr>Truth and Reconciliation Commission (TRC)</vt:lpstr>
      <vt:lpstr>Argentina’s Truth commission</vt:lpstr>
      <vt:lpstr>   Restorative justice </vt:lpstr>
      <vt:lpstr>Restorative practice</vt:lpstr>
      <vt:lpstr>Non-implementation of Restorative justice</vt:lpstr>
      <vt:lpstr>critiques</vt:lpstr>
      <vt:lpstr>Implications/recommendations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Susana DaCunhaMatos (P151441)</dc:creator>
  <cp:lastModifiedBy>Susana DaCunhaMatos (P151441)</cp:lastModifiedBy>
  <cp:revision>86</cp:revision>
  <dcterms:created xsi:type="dcterms:W3CDTF">2018-10-18T16:21:08Z</dcterms:created>
  <dcterms:modified xsi:type="dcterms:W3CDTF">2018-11-11T15:38:52Z</dcterms:modified>
</cp:coreProperties>
</file>