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1"/>
    <p:sldMasterId id="2147483681" r:id="rId2"/>
  </p:sldMasterIdLst>
  <p:notesMasterIdLst>
    <p:notesMasterId r:id="rId19"/>
  </p:notesMasterIdLst>
  <p:sldIdLst>
    <p:sldId id="2571" r:id="rId3"/>
    <p:sldId id="257" r:id="rId4"/>
    <p:sldId id="258" r:id="rId5"/>
    <p:sldId id="268" r:id="rId6"/>
    <p:sldId id="262" r:id="rId7"/>
    <p:sldId id="264" r:id="rId8"/>
    <p:sldId id="265" r:id="rId9"/>
    <p:sldId id="269" r:id="rId10"/>
    <p:sldId id="259" r:id="rId11"/>
    <p:sldId id="2567" r:id="rId12"/>
    <p:sldId id="2569" r:id="rId13"/>
    <p:sldId id="2570" r:id="rId14"/>
    <p:sldId id="261" r:id="rId15"/>
    <p:sldId id="260" r:id="rId16"/>
    <p:sldId id="266" r:id="rId17"/>
    <p:sldId id="26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ru vantu" userId="71a1bd87bccc2045" providerId="LiveId" clId="{DB38A9AA-F6C8-4FB9-9FC1-FBC5235A9085}"/>
    <pc:docChg chg="modSld">
      <pc:chgData name="doru vantu" userId="71a1bd87bccc2045" providerId="LiveId" clId="{DB38A9AA-F6C8-4FB9-9FC1-FBC5235A9085}" dt="2025-11-14T16:28:06.247" v="3" actId="207"/>
      <pc:docMkLst>
        <pc:docMk/>
      </pc:docMkLst>
      <pc:sldChg chg="modSp mod">
        <pc:chgData name="doru vantu" userId="71a1bd87bccc2045" providerId="LiveId" clId="{DB38A9AA-F6C8-4FB9-9FC1-FBC5235A9085}" dt="2025-11-14T16:28:06.247" v="3" actId="207"/>
        <pc:sldMkLst>
          <pc:docMk/>
          <pc:sldMk cId="3569573399" sldId="265"/>
        </pc:sldMkLst>
        <pc:spChg chg="mod">
          <ac:chgData name="doru vantu" userId="71a1bd87bccc2045" providerId="LiveId" clId="{DB38A9AA-F6C8-4FB9-9FC1-FBC5235A9085}" dt="2025-11-14T16:28:06.247" v="3" actId="207"/>
          <ac:spMkLst>
            <pc:docMk/>
            <pc:sldMk cId="3569573399" sldId="265"/>
            <ac:spMk id="7" creationId="{B3991267-0133-39EA-2EAD-9937C056C92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F1C173-D0EB-4D8E-90B9-ED64D7AB5FAF}" type="doc">
      <dgm:prSet loTypeId="urn:microsoft.com/office/officeart/2008/layout/LinedList" loCatId="list" qsTypeId="urn:microsoft.com/office/officeart/2005/8/quickstyle/simple2" qsCatId="simple" csTypeId="urn:microsoft.com/office/officeart/2005/8/colors/accent1_2" csCatId="accent1"/>
      <dgm:spPr/>
      <dgm:t>
        <a:bodyPr/>
        <a:lstStyle/>
        <a:p>
          <a:endParaRPr lang="en-US"/>
        </a:p>
      </dgm:t>
    </dgm:pt>
    <dgm:pt modelId="{313251B7-D52F-4249-BDFD-F4FA1C2A8F24}">
      <dgm:prSet/>
      <dgm:spPr/>
      <dgm:t>
        <a:bodyPr/>
        <a:lstStyle/>
        <a:p>
          <a:pPr algn="just"/>
          <a:r>
            <a:rPr lang="en-US" dirty="0" err="1">
              <a:latin typeface="Times New Roman" panose="02020603050405020304" pitchFamily="18" charset="0"/>
              <a:cs typeface="Times New Roman" panose="02020603050405020304" pitchFamily="18" charset="0"/>
            </a:rPr>
            <a:t>Boiral</a:t>
          </a:r>
          <a:r>
            <a:rPr lang="en-US" dirty="0">
              <a:latin typeface="Times New Roman" panose="02020603050405020304" pitchFamily="18" charset="0"/>
              <a:cs typeface="Times New Roman" panose="02020603050405020304" pitchFamily="18" charset="0"/>
            </a:rPr>
            <a:t>, O., </a:t>
          </a:r>
          <a:r>
            <a:rPr lang="en-US" dirty="0" err="1">
              <a:latin typeface="Times New Roman" panose="02020603050405020304" pitchFamily="18" charset="0"/>
              <a:cs typeface="Times New Roman" panose="02020603050405020304" pitchFamily="18" charset="0"/>
            </a:rPr>
            <a:t>Brotherton</a:t>
          </a:r>
          <a:r>
            <a:rPr lang="en-US" dirty="0">
              <a:latin typeface="Times New Roman" panose="02020603050405020304" pitchFamily="18" charset="0"/>
              <a:cs typeface="Times New Roman" panose="02020603050405020304" pitchFamily="18" charset="0"/>
            </a:rPr>
            <a:t>, M.C. and Heras‐</a:t>
          </a:r>
          <a:r>
            <a:rPr lang="en-US" dirty="0" err="1">
              <a:latin typeface="Times New Roman" panose="02020603050405020304" pitchFamily="18" charset="0"/>
              <a:cs typeface="Times New Roman" panose="02020603050405020304" pitchFamily="18" charset="0"/>
            </a:rPr>
            <a:t>Saizarbitoria</a:t>
          </a:r>
          <a:r>
            <a:rPr lang="en-US" dirty="0">
              <a:latin typeface="Times New Roman" panose="02020603050405020304" pitchFamily="18" charset="0"/>
              <a:cs typeface="Times New Roman" panose="02020603050405020304" pitchFamily="18" charset="0"/>
            </a:rPr>
            <a:t>, I. (2022) Through the Smokescreen of the Dieselgate Disclosure: Neutralizing the Impacts of a Major Sustainability Scandal. Journal of Business Ethics, 179(3), pp. 745–762.</a:t>
          </a:r>
        </a:p>
      </dgm:t>
    </dgm:pt>
    <dgm:pt modelId="{D30DA75E-C62B-456B-B145-25DC8F35D474}" type="parTrans" cxnId="{6F825FF1-38A9-447C-92E1-786FF5BB2783}">
      <dgm:prSet/>
      <dgm:spPr/>
      <dgm:t>
        <a:bodyPr/>
        <a:lstStyle/>
        <a:p>
          <a:endParaRPr lang="en-US"/>
        </a:p>
      </dgm:t>
    </dgm:pt>
    <dgm:pt modelId="{8DBA914B-C736-4632-851F-A9232553DDBD}" type="sibTrans" cxnId="{6F825FF1-38A9-447C-92E1-786FF5BB2783}">
      <dgm:prSet/>
      <dgm:spPr/>
      <dgm:t>
        <a:bodyPr/>
        <a:lstStyle/>
        <a:p>
          <a:endParaRPr lang="en-US"/>
        </a:p>
      </dgm:t>
    </dgm:pt>
    <dgm:pt modelId="{AF0B717E-152E-49F4-8CCF-18024EB15662}">
      <dgm:prSet/>
      <dgm:spPr/>
      <dgm:t>
        <a:bodyPr/>
        <a:lstStyle/>
        <a:p>
          <a:pPr algn="just"/>
          <a:r>
            <a:rPr lang="en-US" dirty="0" err="1">
              <a:latin typeface="Times New Roman" panose="02020603050405020304" pitchFamily="18" charset="0"/>
              <a:cs typeface="Times New Roman" panose="02020603050405020304" pitchFamily="18" charset="0"/>
            </a:rPr>
            <a:t>Kell</a:t>
          </a:r>
          <a:r>
            <a:rPr lang="en-US" dirty="0">
              <a:latin typeface="Times New Roman" panose="02020603050405020304" pitchFamily="18" charset="0"/>
              <a:cs typeface="Times New Roman" panose="02020603050405020304" pitchFamily="18" charset="0"/>
            </a:rPr>
            <a:t>, G. (2022) Volkswagen’s “Dieselgate” Scandal Continues to Shape Debates on Greenwashing in the Auto Sector. Forbes.</a:t>
          </a:r>
        </a:p>
      </dgm:t>
    </dgm:pt>
    <dgm:pt modelId="{26D355EC-9715-406B-9650-0F68208CD57B}" type="parTrans" cxnId="{E7C25A66-2E28-44A6-8CAB-256557F020FF}">
      <dgm:prSet/>
      <dgm:spPr/>
      <dgm:t>
        <a:bodyPr/>
        <a:lstStyle/>
        <a:p>
          <a:endParaRPr lang="en-US"/>
        </a:p>
      </dgm:t>
    </dgm:pt>
    <dgm:pt modelId="{45BA52A1-7A5E-4EEE-A3B2-F0F904448896}" type="sibTrans" cxnId="{E7C25A66-2E28-44A6-8CAB-256557F020FF}">
      <dgm:prSet/>
      <dgm:spPr/>
      <dgm:t>
        <a:bodyPr/>
        <a:lstStyle/>
        <a:p>
          <a:endParaRPr lang="en-US"/>
        </a:p>
      </dgm:t>
    </dgm:pt>
    <dgm:pt modelId="{20C13239-6D88-45F3-9114-CEED9C59D476}">
      <dgm:prSet/>
      <dgm:spPr/>
      <dgm:t>
        <a:bodyPr/>
        <a:lstStyle/>
        <a:p>
          <a:pPr algn="just"/>
          <a:r>
            <a:rPr lang="en-US">
              <a:latin typeface="Times New Roman" panose="02020603050405020304" pitchFamily="18" charset="0"/>
              <a:cs typeface="Times New Roman" panose="02020603050405020304" pitchFamily="18" charset="0"/>
            </a:rPr>
            <a:t>Koch, T. and Denner, M. (2025) Different Shades of Green Deception: Greenwashing’s Adverse Effects on Corporate Image and Credibility. Business &amp; Society Review, 130(1), pp. 44–60.</a:t>
          </a:r>
        </a:p>
      </dgm:t>
    </dgm:pt>
    <dgm:pt modelId="{99F4B222-4831-43DB-9E8D-489B4F2F7966}" type="parTrans" cxnId="{AB46E8CF-3DD8-459A-9D61-2C4F850C327B}">
      <dgm:prSet/>
      <dgm:spPr/>
      <dgm:t>
        <a:bodyPr/>
        <a:lstStyle/>
        <a:p>
          <a:endParaRPr lang="en-US"/>
        </a:p>
      </dgm:t>
    </dgm:pt>
    <dgm:pt modelId="{5B0AC285-EF05-45A0-842C-974D5D4DD4EC}" type="sibTrans" cxnId="{AB46E8CF-3DD8-459A-9D61-2C4F850C327B}">
      <dgm:prSet/>
      <dgm:spPr/>
      <dgm:t>
        <a:bodyPr/>
        <a:lstStyle/>
        <a:p>
          <a:endParaRPr lang="en-US"/>
        </a:p>
      </dgm:t>
    </dgm:pt>
    <dgm:pt modelId="{30B07C90-8D3A-409C-B9C4-83C2AAEC9F86}">
      <dgm:prSet/>
      <dgm:spPr/>
      <dgm:t>
        <a:bodyPr/>
        <a:lstStyle/>
        <a:p>
          <a:pPr algn="just"/>
          <a:r>
            <a:rPr lang="en-US">
              <a:latin typeface="Times New Roman" panose="02020603050405020304" pitchFamily="18" charset="0"/>
              <a:cs typeface="Times New Roman" panose="02020603050405020304" pitchFamily="18" charset="0"/>
            </a:rPr>
            <a:t>Syal, R. (2025) Green Claims Under Scrutiny: How Carmakers Mislead Consumers on Emissions and Sustainability. The Guardian.</a:t>
          </a:r>
        </a:p>
      </dgm:t>
    </dgm:pt>
    <dgm:pt modelId="{562E1263-4FCA-4F41-A959-2CFEDB09BBF7}" type="parTrans" cxnId="{6FB34A8B-4CF9-4EB8-94A2-4B0EE5129D47}">
      <dgm:prSet/>
      <dgm:spPr/>
      <dgm:t>
        <a:bodyPr/>
        <a:lstStyle/>
        <a:p>
          <a:endParaRPr lang="en-US"/>
        </a:p>
      </dgm:t>
    </dgm:pt>
    <dgm:pt modelId="{C2D422A1-A68D-4213-A6F6-4722F42584E0}" type="sibTrans" cxnId="{6FB34A8B-4CF9-4EB8-94A2-4B0EE5129D47}">
      <dgm:prSet/>
      <dgm:spPr/>
      <dgm:t>
        <a:bodyPr/>
        <a:lstStyle/>
        <a:p>
          <a:endParaRPr lang="en-US"/>
        </a:p>
      </dgm:t>
    </dgm:pt>
    <dgm:pt modelId="{84E14571-8A31-4568-AED1-44BD4CD6AA30}" type="pres">
      <dgm:prSet presAssocID="{BDF1C173-D0EB-4D8E-90B9-ED64D7AB5FAF}" presName="vert0" presStyleCnt="0">
        <dgm:presLayoutVars>
          <dgm:dir/>
          <dgm:animOne val="branch"/>
          <dgm:animLvl val="lvl"/>
        </dgm:presLayoutVars>
      </dgm:prSet>
      <dgm:spPr/>
    </dgm:pt>
    <dgm:pt modelId="{0CC3590D-7F26-4663-B1C0-4217FC23184F}" type="pres">
      <dgm:prSet presAssocID="{313251B7-D52F-4249-BDFD-F4FA1C2A8F24}" presName="thickLine" presStyleLbl="alignNode1" presStyleIdx="0" presStyleCnt="4"/>
      <dgm:spPr/>
    </dgm:pt>
    <dgm:pt modelId="{105BCD73-48F1-47C8-9CCE-C67237B947F6}" type="pres">
      <dgm:prSet presAssocID="{313251B7-D52F-4249-BDFD-F4FA1C2A8F24}" presName="horz1" presStyleCnt="0"/>
      <dgm:spPr/>
    </dgm:pt>
    <dgm:pt modelId="{8DBB00B1-1A13-4863-B2BF-80C2E3582FAA}" type="pres">
      <dgm:prSet presAssocID="{313251B7-D52F-4249-BDFD-F4FA1C2A8F24}" presName="tx1" presStyleLbl="revTx" presStyleIdx="0" presStyleCnt="4"/>
      <dgm:spPr/>
    </dgm:pt>
    <dgm:pt modelId="{C5BC1E4D-2884-4A70-8047-3F1E615440A9}" type="pres">
      <dgm:prSet presAssocID="{313251B7-D52F-4249-BDFD-F4FA1C2A8F24}" presName="vert1" presStyleCnt="0"/>
      <dgm:spPr/>
    </dgm:pt>
    <dgm:pt modelId="{8037D362-B927-4BFD-B8F4-0D48DD4F185A}" type="pres">
      <dgm:prSet presAssocID="{AF0B717E-152E-49F4-8CCF-18024EB15662}" presName="thickLine" presStyleLbl="alignNode1" presStyleIdx="1" presStyleCnt="4"/>
      <dgm:spPr/>
    </dgm:pt>
    <dgm:pt modelId="{45F597B2-41E6-4F55-9FA9-29E6543B7821}" type="pres">
      <dgm:prSet presAssocID="{AF0B717E-152E-49F4-8CCF-18024EB15662}" presName="horz1" presStyleCnt="0"/>
      <dgm:spPr/>
    </dgm:pt>
    <dgm:pt modelId="{7EF24325-5C7A-4610-85F6-E58540E52877}" type="pres">
      <dgm:prSet presAssocID="{AF0B717E-152E-49F4-8CCF-18024EB15662}" presName="tx1" presStyleLbl="revTx" presStyleIdx="1" presStyleCnt="4"/>
      <dgm:spPr/>
    </dgm:pt>
    <dgm:pt modelId="{C7B1404F-D9C3-43E3-BBEE-46627E39D04B}" type="pres">
      <dgm:prSet presAssocID="{AF0B717E-152E-49F4-8CCF-18024EB15662}" presName="vert1" presStyleCnt="0"/>
      <dgm:spPr/>
    </dgm:pt>
    <dgm:pt modelId="{09E467FC-56CE-4B93-A99D-2D613F828BC5}" type="pres">
      <dgm:prSet presAssocID="{20C13239-6D88-45F3-9114-CEED9C59D476}" presName="thickLine" presStyleLbl="alignNode1" presStyleIdx="2" presStyleCnt="4"/>
      <dgm:spPr/>
    </dgm:pt>
    <dgm:pt modelId="{8072070A-21D0-4302-B274-442600554779}" type="pres">
      <dgm:prSet presAssocID="{20C13239-6D88-45F3-9114-CEED9C59D476}" presName="horz1" presStyleCnt="0"/>
      <dgm:spPr/>
    </dgm:pt>
    <dgm:pt modelId="{9D4BFCF7-0BC3-48FD-BC1C-9A7B413B9B4F}" type="pres">
      <dgm:prSet presAssocID="{20C13239-6D88-45F3-9114-CEED9C59D476}" presName="tx1" presStyleLbl="revTx" presStyleIdx="2" presStyleCnt="4"/>
      <dgm:spPr/>
    </dgm:pt>
    <dgm:pt modelId="{80B6879A-ED1B-4CDE-B2B6-27054026ABC2}" type="pres">
      <dgm:prSet presAssocID="{20C13239-6D88-45F3-9114-CEED9C59D476}" presName="vert1" presStyleCnt="0"/>
      <dgm:spPr/>
    </dgm:pt>
    <dgm:pt modelId="{BD809A4F-CD99-43F8-943C-DC73B424798C}" type="pres">
      <dgm:prSet presAssocID="{30B07C90-8D3A-409C-B9C4-83C2AAEC9F86}" presName="thickLine" presStyleLbl="alignNode1" presStyleIdx="3" presStyleCnt="4"/>
      <dgm:spPr/>
    </dgm:pt>
    <dgm:pt modelId="{8D92ED19-0B9F-456E-83EE-32B16D6A8732}" type="pres">
      <dgm:prSet presAssocID="{30B07C90-8D3A-409C-B9C4-83C2AAEC9F86}" presName="horz1" presStyleCnt="0"/>
      <dgm:spPr/>
    </dgm:pt>
    <dgm:pt modelId="{82869DF1-89DE-43C0-A5B7-B2490949619D}" type="pres">
      <dgm:prSet presAssocID="{30B07C90-8D3A-409C-B9C4-83C2AAEC9F86}" presName="tx1" presStyleLbl="revTx" presStyleIdx="3" presStyleCnt="4"/>
      <dgm:spPr/>
    </dgm:pt>
    <dgm:pt modelId="{6CE0373B-1FFA-4BF2-8EED-040727840E6F}" type="pres">
      <dgm:prSet presAssocID="{30B07C90-8D3A-409C-B9C4-83C2AAEC9F86}" presName="vert1" presStyleCnt="0"/>
      <dgm:spPr/>
    </dgm:pt>
  </dgm:ptLst>
  <dgm:cxnLst>
    <dgm:cxn modelId="{902D8B35-3727-42FD-A252-65885A7FA5FA}" type="presOf" srcId="{BDF1C173-D0EB-4D8E-90B9-ED64D7AB5FAF}" destId="{84E14571-8A31-4568-AED1-44BD4CD6AA30}" srcOrd="0" destOrd="0" presId="urn:microsoft.com/office/officeart/2008/layout/LinedList"/>
    <dgm:cxn modelId="{E7C25A66-2E28-44A6-8CAB-256557F020FF}" srcId="{BDF1C173-D0EB-4D8E-90B9-ED64D7AB5FAF}" destId="{AF0B717E-152E-49F4-8CCF-18024EB15662}" srcOrd="1" destOrd="0" parTransId="{26D355EC-9715-406B-9650-0F68208CD57B}" sibTransId="{45BA52A1-7A5E-4EEE-A3B2-F0F904448896}"/>
    <dgm:cxn modelId="{7ED2D168-E4FA-4975-92BE-0A4403650BEB}" type="presOf" srcId="{AF0B717E-152E-49F4-8CCF-18024EB15662}" destId="{7EF24325-5C7A-4610-85F6-E58540E52877}" srcOrd="0" destOrd="0" presId="urn:microsoft.com/office/officeart/2008/layout/LinedList"/>
    <dgm:cxn modelId="{4890BD6B-2840-49E2-9638-BC4E1CA95DFD}" type="presOf" srcId="{20C13239-6D88-45F3-9114-CEED9C59D476}" destId="{9D4BFCF7-0BC3-48FD-BC1C-9A7B413B9B4F}" srcOrd="0" destOrd="0" presId="urn:microsoft.com/office/officeart/2008/layout/LinedList"/>
    <dgm:cxn modelId="{6FB34A8B-4CF9-4EB8-94A2-4B0EE5129D47}" srcId="{BDF1C173-D0EB-4D8E-90B9-ED64D7AB5FAF}" destId="{30B07C90-8D3A-409C-B9C4-83C2AAEC9F86}" srcOrd="3" destOrd="0" parTransId="{562E1263-4FCA-4F41-A959-2CFEDB09BBF7}" sibTransId="{C2D422A1-A68D-4213-A6F6-4722F42584E0}"/>
    <dgm:cxn modelId="{F06BECB4-7891-4541-8051-5B7FE222459E}" type="presOf" srcId="{313251B7-D52F-4249-BDFD-F4FA1C2A8F24}" destId="{8DBB00B1-1A13-4863-B2BF-80C2E3582FAA}" srcOrd="0" destOrd="0" presId="urn:microsoft.com/office/officeart/2008/layout/LinedList"/>
    <dgm:cxn modelId="{AB46E8CF-3DD8-459A-9D61-2C4F850C327B}" srcId="{BDF1C173-D0EB-4D8E-90B9-ED64D7AB5FAF}" destId="{20C13239-6D88-45F3-9114-CEED9C59D476}" srcOrd="2" destOrd="0" parTransId="{99F4B222-4831-43DB-9E8D-489B4F2F7966}" sibTransId="{5B0AC285-EF05-45A0-842C-974D5D4DD4EC}"/>
    <dgm:cxn modelId="{6F825FF1-38A9-447C-92E1-786FF5BB2783}" srcId="{BDF1C173-D0EB-4D8E-90B9-ED64D7AB5FAF}" destId="{313251B7-D52F-4249-BDFD-F4FA1C2A8F24}" srcOrd="0" destOrd="0" parTransId="{D30DA75E-C62B-456B-B145-25DC8F35D474}" sibTransId="{8DBA914B-C736-4632-851F-A9232553DDBD}"/>
    <dgm:cxn modelId="{48065DFE-B3C5-44C8-823F-B80C59A43443}" type="presOf" srcId="{30B07C90-8D3A-409C-B9C4-83C2AAEC9F86}" destId="{82869DF1-89DE-43C0-A5B7-B2490949619D}" srcOrd="0" destOrd="0" presId="urn:microsoft.com/office/officeart/2008/layout/LinedList"/>
    <dgm:cxn modelId="{C5B1BFA1-7391-4F9F-9291-50A5A79B59E6}" type="presParOf" srcId="{84E14571-8A31-4568-AED1-44BD4CD6AA30}" destId="{0CC3590D-7F26-4663-B1C0-4217FC23184F}" srcOrd="0" destOrd="0" presId="urn:microsoft.com/office/officeart/2008/layout/LinedList"/>
    <dgm:cxn modelId="{9D8A3B36-B64E-476E-BE3C-AD6391870A92}" type="presParOf" srcId="{84E14571-8A31-4568-AED1-44BD4CD6AA30}" destId="{105BCD73-48F1-47C8-9CCE-C67237B947F6}" srcOrd="1" destOrd="0" presId="urn:microsoft.com/office/officeart/2008/layout/LinedList"/>
    <dgm:cxn modelId="{F4C50106-75CA-4EBE-8A58-B2776DF1CF02}" type="presParOf" srcId="{105BCD73-48F1-47C8-9CCE-C67237B947F6}" destId="{8DBB00B1-1A13-4863-B2BF-80C2E3582FAA}" srcOrd="0" destOrd="0" presId="urn:microsoft.com/office/officeart/2008/layout/LinedList"/>
    <dgm:cxn modelId="{75E88457-9B29-45DC-B7E4-D3FFFD2BAFEA}" type="presParOf" srcId="{105BCD73-48F1-47C8-9CCE-C67237B947F6}" destId="{C5BC1E4D-2884-4A70-8047-3F1E615440A9}" srcOrd="1" destOrd="0" presId="urn:microsoft.com/office/officeart/2008/layout/LinedList"/>
    <dgm:cxn modelId="{012E3E0B-8E92-4432-9DDA-35B6CC44FDB7}" type="presParOf" srcId="{84E14571-8A31-4568-AED1-44BD4CD6AA30}" destId="{8037D362-B927-4BFD-B8F4-0D48DD4F185A}" srcOrd="2" destOrd="0" presId="urn:microsoft.com/office/officeart/2008/layout/LinedList"/>
    <dgm:cxn modelId="{0CFDB5AC-2688-4175-8E4E-4FBD7D4436C9}" type="presParOf" srcId="{84E14571-8A31-4568-AED1-44BD4CD6AA30}" destId="{45F597B2-41E6-4F55-9FA9-29E6543B7821}" srcOrd="3" destOrd="0" presId="urn:microsoft.com/office/officeart/2008/layout/LinedList"/>
    <dgm:cxn modelId="{58057879-C48E-441C-883F-C367431732F2}" type="presParOf" srcId="{45F597B2-41E6-4F55-9FA9-29E6543B7821}" destId="{7EF24325-5C7A-4610-85F6-E58540E52877}" srcOrd="0" destOrd="0" presId="urn:microsoft.com/office/officeart/2008/layout/LinedList"/>
    <dgm:cxn modelId="{BA6ABF4A-6164-4DF0-8F71-C05553066C38}" type="presParOf" srcId="{45F597B2-41E6-4F55-9FA9-29E6543B7821}" destId="{C7B1404F-D9C3-43E3-BBEE-46627E39D04B}" srcOrd="1" destOrd="0" presId="urn:microsoft.com/office/officeart/2008/layout/LinedList"/>
    <dgm:cxn modelId="{2EF98167-5F64-4CA4-BA69-03496648AACE}" type="presParOf" srcId="{84E14571-8A31-4568-AED1-44BD4CD6AA30}" destId="{09E467FC-56CE-4B93-A99D-2D613F828BC5}" srcOrd="4" destOrd="0" presId="urn:microsoft.com/office/officeart/2008/layout/LinedList"/>
    <dgm:cxn modelId="{23834B2F-D6C8-4ACC-997E-C120A39A0B68}" type="presParOf" srcId="{84E14571-8A31-4568-AED1-44BD4CD6AA30}" destId="{8072070A-21D0-4302-B274-442600554779}" srcOrd="5" destOrd="0" presId="urn:microsoft.com/office/officeart/2008/layout/LinedList"/>
    <dgm:cxn modelId="{08856709-74EB-4509-AF01-36BFEFABE055}" type="presParOf" srcId="{8072070A-21D0-4302-B274-442600554779}" destId="{9D4BFCF7-0BC3-48FD-BC1C-9A7B413B9B4F}" srcOrd="0" destOrd="0" presId="urn:microsoft.com/office/officeart/2008/layout/LinedList"/>
    <dgm:cxn modelId="{36B5A053-0160-489E-A62B-5575F9136B54}" type="presParOf" srcId="{8072070A-21D0-4302-B274-442600554779}" destId="{80B6879A-ED1B-4CDE-B2B6-27054026ABC2}" srcOrd="1" destOrd="0" presId="urn:microsoft.com/office/officeart/2008/layout/LinedList"/>
    <dgm:cxn modelId="{CEC58AC2-49FB-45A4-8889-D11BDCB9ABF4}" type="presParOf" srcId="{84E14571-8A31-4568-AED1-44BD4CD6AA30}" destId="{BD809A4F-CD99-43F8-943C-DC73B424798C}" srcOrd="6" destOrd="0" presId="urn:microsoft.com/office/officeart/2008/layout/LinedList"/>
    <dgm:cxn modelId="{0790ECB6-E15C-4437-8ADD-45824990438C}" type="presParOf" srcId="{84E14571-8A31-4568-AED1-44BD4CD6AA30}" destId="{8D92ED19-0B9F-456E-83EE-32B16D6A8732}" srcOrd="7" destOrd="0" presId="urn:microsoft.com/office/officeart/2008/layout/LinedList"/>
    <dgm:cxn modelId="{D0EFF94A-2B7F-4165-AC1E-56C76D4CF3F8}" type="presParOf" srcId="{8D92ED19-0B9F-456E-83EE-32B16D6A8732}" destId="{82869DF1-89DE-43C0-A5B7-B2490949619D}" srcOrd="0" destOrd="0" presId="urn:microsoft.com/office/officeart/2008/layout/LinedList"/>
    <dgm:cxn modelId="{0B344794-F53C-44D0-80E6-544700573063}" type="presParOf" srcId="{8D92ED19-0B9F-456E-83EE-32B16D6A8732}" destId="{6CE0373B-1FFA-4BF2-8EED-040727840E6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C3590D-7F26-4663-B1C0-4217FC23184F}">
      <dsp:nvSpPr>
        <dsp:cNvPr id="0" name=""/>
        <dsp:cNvSpPr/>
      </dsp:nvSpPr>
      <dsp:spPr>
        <a:xfrm>
          <a:off x="0" y="0"/>
          <a:ext cx="105156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DBB00B1-1A13-4863-B2BF-80C2E3582FAA}">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just" defTabSz="1022350">
            <a:lnSpc>
              <a:spcPct val="90000"/>
            </a:lnSpc>
            <a:spcBef>
              <a:spcPct val="0"/>
            </a:spcBef>
            <a:spcAft>
              <a:spcPct val="35000"/>
            </a:spcAft>
            <a:buNone/>
          </a:pPr>
          <a:r>
            <a:rPr lang="en-US" sz="2300" kern="1200" dirty="0" err="1">
              <a:latin typeface="Times New Roman" panose="02020603050405020304" pitchFamily="18" charset="0"/>
              <a:cs typeface="Times New Roman" panose="02020603050405020304" pitchFamily="18" charset="0"/>
            </a:rPr>
            <a:t>Boiral</a:t>
          </a:r>
          <a:r>
            <a:rPr lang="en-US" sz="2300" kern="1200" dirty="0">
              <a:latin typeface="Times New Roman" panose="02020603050405020304" pitchFamily="18" charset="0"/>
              <a:cs typeface="Times New Roman" panose="02020603050405020304" pitchFamily="18" charset="0"/>
            </a:rPr>
            <a:t>, O., </a:t>
          </a:r>
          <a:r>
            <a:rPr lang="en-US" sz="2300" kern="1200" dirty="0" err="1">
              <a:latin typeface="Times New Roman" panose="02020603050405020304" pitchFamily="18" charset="0"/>
              <a:cs typeface="Times New Roman" panose="02020603050405020304" pitchFamily="18" charset="0"/>
            </a:rPr>
            <a:t>Brotherton</a:t>
          </a:r>
          <a:r>
            <a:rPr lang="en-US" sz="2300" kern="1200" dirty="0">
              <a:latin typeface="Times New Roman" panose="02020603050405020304" pitchFamily="18" charset="0"/>
              <a:cs typeface="Times New Roman" panose="02020603050405020304" pitchFamily="18" charset="0"/>
            </a:rPr>
            <a:t>, M.C. and Heras‐</a:t>
          </a:r>
          <a:r>
            <a:rPr lang="en-US" sz="2300" kern="1200" dirty="0" err="1">
              <a:latin typeface="Times New Roman" panose="02020603050405020304" pitchFamily="18" charset="0"/>
              <a:cs typeface="Times New Roman" panose="02020603050405020304" pitchFamily="18" charset="0"/>
            </a:rPr>
            <a:t>Saizarbitoria</a:t>
          </a:r>
          <a:r>
            <a:rPr lang="en-US" sz="2300" kern="1200" dirty="0">
              <a:latin typeface="Times New Roman" panose="02020603050405020304" pitchFamily="18" charset="0"/>
              <a:cs typeface="Times New Roman" panose="02020603050405020304" pitchFamily="18" charset="0"/>
            </a:rPr>
            <a:t>, I. (2022) Through the Smokescreen of the Dieselgate Disclosure: Neutralizing the Impacts of a Major Sustainability Scandal. Journal of Business Ethics, 179(3), pp. 745–762.</a:t>
          </a:r>
        </a:p>
      </dsp:txBody>
      <dsp:txXfrm>
        <a:off x="0" y="0"/>
        <a:ext cx="10515600" cy="1087834"/>
      </dsp:txXfrm>
    </dsp:sp>
    <dsp:sp modelId="{8037D362-B927-4BFD-B8F4-0D48DD4F185A}">
      <dsp:nvSpPr>
        <dsp:cNvPr id="0" name=""/>
        <dsp:cNvSpPr/>
      </dsp:nvSpPr>
      <dsp:spPr>
        <a:xfrm>
          <a:off x="0" y="1087834"/>
          <a:ext cx="105156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EF24325-5C7A-4610-85F6-E58540E52877}">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just" defTabSz="1022350">
            <a:lnSpc>
              <a:spcPct val="90000"/>
            </a:lnSpc>
            <a:spcBef>
              <a:spcPct val="0"/>
            </a:spcBef>
            <a:spcAft>
              <a:spcPct val="35000"/>
            </a:spcAft>
            <a:buNone/>
          </a:pPr>
          <a:r>
            <a:rPr lang="en-US" sz="2300" kern="1200" dirty="0" err="1">
              <a:latin typeface="Times New Roman" panose="02020603050405020304" pitchFamily="18" charset="0"/>
              <a:cs typeface="Times New Roman" panose="02020603050405020304" pitchFamily="18" charset="0"/>
            </a:rPr>
            <a:t>Kell</a:t>
          </a:r>
          <a:r>
            <a:rPr lang="en-US" sz="2300" kern="1200" dirty="0">
              <a:latin typeface="Times New Roman" panose="02020603050405020304" pitchFamily="18" charset="0"/>
              <a:cs typeface="Times New Roman" panose="02020603050405020304" pitchFamily="18" charset="0"/>
            </a:rPr>
            <a:t>, G. (2022) Volkswagen’s “Dieselgate” Scandal Continues to Shape Debates on Greenwashing in the Auto Sector. Forbes.</a:t>
          </a:r>
        </a:p>
      </dsp:txBody>
      <dsp:txXfrm>
        <a:off x="0" y="1087834"/>
        <a:ext cx="10515600" cy="1087834"/>
      </dsp:txXfrm>
    </dsp:sp>
    <dsp:sp modelId="{09E467FC-56CE-4B93-A99D-2D613F828BC5}">
      <dsp:nvSpPr>
        <dsp:cNvPr id="0" name=""/>
        <dsp:cNvSpPr/>
      </dsp:nvSpPr>
      <dsp:spPr>
        <a:xfrm>
          <a:off x="0" y="2175669"/>
          <a:ext cx="105156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D4BFCF7-0BC3-48FD-BC1C-9A7B413B9B4F}">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just" defTabSz="1022350">
            <a:lnSpc>
              <a:spcPct val="90000"/>
            </a:lnSpc>
            <a:spcBef>
              <a:spcPct val="0"/>
            </a:spcBef>
            <a:spcAft>
              <a:spcPct val="35000"/>
            </a:spcAft>
            <a:buNone/>
          </a:pPr>
          <a:r>
            <a:rPr lang="en-US" sz="2300" kern="1200">
              <a:latin typeface="Times New Roman" panose="02020603050405020304" pitchFamily="18" charset="0"/>
              <a:cs typeface="Times New Roman" panose="02020603050405020304" pitchFamily="18" charset="0"/>
            </a:rPr>
            <a:t>Koch, T. and Denner, M. (2025) Different Shades of Green Deception: Greenwashing’s Adverse Effects on Corporate Image and Credibility. Business &amp; Society Review, 130(1), pp. 44–60.</a:t>
          </a:r>
        </a:p>
      </dsp:txBody>
      <dsp:txXfrm>
        <a:off x="0" y="2175669"/>
        <a:ext cx="10515600" cy="1087834"/>
      </dsp:txXfrm>
    </dsp:sp>
    <dsp:sp modelId="{BD809A4F-CD99-43F8-943C-DC73B424798C}">
      <dsp:nvSpPr>
        <dsp:cNvPr id="0" name=""/>
        <dsp:cNvSpPr/>
      </dsp:nvSpPr>
      <dsp:spPr>
        <a:xfrm>
          <a:off x="0" y="3263503"/>
          <a:ext cx="105156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2869DF1-89DE-43C0-A5B7-B2490949619D}">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just" defTabSz="1022350">
            <a:lnSpc>
              <a:spcPct val="90000"/>
            </a:lnSpc>
            <a:spcBef>
              <a:spcPct val="0"/>
            </a:spcBef>
            <a:spcAft>
              <a:spcPct val="35000"/>
            </a:spcAft>
            <a:buNone/>
          </a:pPr>
          <a:r>
            <a:rPr lang="en-US" sz="2300" kern="1200">
              <a:latin typeface="Times New Roman" panose="02020603050405020304" pitchFamily="18" charset="0"/>
              <a:cs typeface="Times New Roman" panose="02020603050405020304" pitchFamily="18" charset="0"/>
            </a:rPr>
            <a:t>Syal, R. (2025) Green Claims Under Scrutiny: How Carmakers Mislead Consumers on Emissions and Sustainability. The Guardian.</a:t>
          </a:r>
        </a:p>
      </dsp:txBody>
      <dsp:txXfrm>
        <a:off x="0" y="3263503"/>
        <a:ext cx="10515600" cy="108783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212925-62EE-4954-BD86-0324D464138B}" type="datetimeFigureOut">
              <a:rPr lang="en-GB" smtClean="0"/>
              <a:t>14/11/2025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9DBDEC-2886-44CD-909D-CAD3DB6969CF}" type="slidenum">
              <a:rPr lang="en-GB" smtClean="0"/>
              <a:t>‹#›</a:t>
            </a:fld>
            <a:endParaRPr lang="en-GB"/>
          </a:p>
        </p:txBody>
      </p:sp>
    </p:spTree>
    <p:extLst>
      <p:ext uri="{BB962C8B-B14F-4D97-AF65-F5344CB8AC3E}">
        <p14:creationId xmlns:p14="http://schemas.microsoft.com/office/powerpoint/2010/main" val="591757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Greenwashing is when a product or policies appear to be environmental-considerate, yet the reality is a far-off thing (Koch and </a:t>
            </a:r>
            <a:r>
              <a:rPr lang="en-US" dirty="0" err="1"/>
              <a:t>Denner</a:t>
            </a:r>
            <a:r>
              <a:rPr lang="en-US" dirty="0"/>
              <a:t>, 2025). Its sustainability claims in the car sector tend to hide the continued use of fossil fuels. Mass manipulation of emissions was noted in the case of Volkswagen Dieselgate and this is symptomatic of gross ethic and governance failures. In this presentation, the root cause analysis is adopted to investigate how the </a:t>
            </a:r>
            <a:r>
              <a:rPr lang="en-US" dirty="0" err="1"/>
              <a:t>organisational</a:t>
            </a:r>
            <a:r>
              <a:rPr lang="en-US" dirty="0"/>
              <a:t> culture, rivalry and lax regulation encourage false environmental practice, and how honest innovation and transparency can replace false practices of green marketing.</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CF64824-54DD-44E1-8806-C91DA31E57E4}" type="slidenum">
              <a:t>2</a:t>
            </a:fld>
            <a:endParaRPr lang="en-US"/>
          </a:p>
        </p:txBody>
      </p:sp>
    </p:spTree>
    <p:extLst>
      <p:ext uri="{BB962C8B-B14F-4D97-AF65-F5344CB8AC3E}">
        <p14:creationId xmlns:p14="http://schemas.microsoft.com/office/powerpoint/2010/main" val="2596157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Volkswagen decided to cheat in the emission tests, the world was amazed and the perception of the automotive sustainability changed (</a:t>
            </a:r>
            <a:r>
              <a:rPr lang="en-US" dirty="0" err="1"/>
              <a:t>Boiral</a:t>
            </a:r>
            <a:r>
              <a:rPr lang="en-US" dirty="0"/>
              <a:t>, Brotherton and Heras‐</a:t>
            </a:r>
            <a:r>
              <a:rPr lang="en-US" dirty="0" err="1"/>
              <a:t>Saizarbitoria</a:t>
            </a:r>
            <a:r>
              <a:rPr lang="en-US" dirty="0"/>
              <a:t>, 2022). The company paid billions of fines, criminal charges and reputation that would not be restored. Consumers who once trusted the so called clean diesel technology were no longer convinced by these words of corporations as far as environmental protection was concerned. Soon other producers were to be </a:t>
            </a:r>
            <a:r>
              <a:rPr lang="en-US" dirty="0" err="1"/>
              <a:t>scrutinised</a:t>
            </a:r>
            <a:r>
              <a:rPr lang="en-US" dirty="0"/>
              <a:t> and that exposed the level of misleading advertising. The incident was not only a blow to the trust in individual brands, but it was also a blow to the confidence in the entire shift to low-emissions cars, halting progress made to actual innovation and regulatory change across the entire global industry.</a:t>
            </a:r>
          </a:p>
        </p:txBody>
      </p:sp>
      <p:sp>
        <p:nvSpPr>
          <p:cNvPr id="4" name="Slide Number Placeholder 3"/>
          <p:cNvSpPr>
            <a:spLocks noGrp="1"/>
          </p:cNvSpPr>
          <p:nvPr>
            <p:ph type="sldNum" sz="quarter" idx="5"/>
          </p:nvPr>
        </p:nvSpPr>
        <p:spPr/>
        <p:txBody>
          <a:bodyPr/>
          <a:lstStyle/>
          <a:p>
            <a:fld id="{DCF64824-54DD-44E1-8806-C91DA31E57E4}" type="slidenum">
              <a:t>3</a:t>
            </a:fld>
            <a:endParaRPr lang="en-US"/>
          </a:p>
        </p:txBody>
      </p:sp>
    </p:spTree>
    <p:extLst>
      <p:ext uri="{BB962C8B-B14F-4D97-AF65-F5344CB8AC3E}">
        <p14:creationId xmlns:p14="http://schemas.microsoft.com/office/powerpoint/2010/main" val="38876839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Governments have imposed tough CO2 and emission requirements, violation of which might attract financial fines and market denial. The rivalry prompts the manufacturers of vehicles to emphasise sustainability. The example of Volkswagen was pressured to market clean diesel. The desire to preserve market share and keep costs down may encourage greenwashing of environmental performance.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71B2431-D351-4C6E-A3CF-9DFAC0E3E050}" type="slidenum">
              <a:rPr lang="cs-CZ" smtClean="0"/>
              <a:t>4</a:t>
            </a:fld>
            <a:endParaRPr lang="cs-CZ"/>
          </a:p>
        </p:txBody>
      </p:sp>
    </p:spTree>
    <p:extLst>
      <p:ext uri="{BB962C8B-B14F-4D97-AF65-F5344CB8AC3E}">
        <p14:creationId xmlns:p14="http://schemas.microsoft.com/office/powerpoint/2010/main" val="37779723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Businesses have a tendency to value profits more than transparency, and short-term incentives can push managers to achieve emission targets through shallow means. In Dieselgate, VW engineers cheated during tests on emissions in order to meet targets on performance. Ethical lapses and a lack of effective communication increased the dangers of greenwashing. Organisations must instil cultures of sustainability into decision-making and corporate values.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71B2431-D351-4C6E-A3CF-9DFAC0E3E050}" type="slidenum">
              <a:rPr lang="cs-CZ" smtClean="0"/>
              <a:t>5</a:t>
            </a:fld>
            <a:endParaRPr lang="cs-CZ"/>
          </a:p>
        </p:txBody>
      </p:sp>
    </p:spTree>
    <p:extLst>
      <p:ext uri="{BB962C8B-B14F-4D97-AF65-F5344CB8AC3E}">
        <p14:creationId xmlns:p14="http://schemas.microsoft.com/office/powerpoint/2010/main" val="8751662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https://uowtsd-my.sharepoint.com/personal/2432415_student_uwtsd_ac_uk/_layouts/15/Doc.aspx?sourcedoc=%7B29D7FBEE-670E-4B30-B7CB-64574E212F19%7D&amp;file=Andrei%20Vladeanu.docx&amp;action=default&amp;mobileredirect=true
A Root Cause Analysis (RCA) reveals several interconnected reasons why greenwashing continues to thrive in the automotive sector. First, manufacturers are motivated to project a strong environmental image to attract eco-conscious consumers. This demand for sustainability, coupled with regulatory pressure, drives companies to emphasize eco-friendly branding. However, instead of investing in genuinely sustainable vehicle production, many firms opt for greenwashing due to the high costs associated with true sustainability. Developing vehicles that are environmentally friendly throughout their entire life cycle—from raw material extraction and manufacturing to usage and disposal—requires significant investment and systemic change. The complexity of the automotive value chain further complicates these efforts. For example, the Environmental Defenders Office report highlights a 'life-cycle gap' where companies fail to address the full environmental impact of their products. Additionally, short-term financial incentives and the desire to maintain brand positioning often outweigh the benefits of long-term environmental investment. Weak or under-resourced regulatory frameworks exacerbate the issue, making greenwashing a low-risk strategy for many firms. As a result, companies continue to rely on misleading claims rather than implementing real structural changes. This analysis underscores the need for stronger oversight and a shift in corporate priorities to foster genuine sustainability in the automotive industry.
</a:t>
            </a:r>
          </a:p>
        </p:txBody>
      </p:sp>
      <p:sp>
        <p:nvSpPr>
          <p:cNvPr id="4" name="Slide Number Placeholder 3"/>
          <p:cNvSpPr>
            <a:spLocks noGrp="1"/>
          </p:cNvSpPr>
          <p:nvPr>
            <p:ph type="sldNum" sz="quarter" idx="5"/>
          </p:nvPr>
        </p:nvSpPr>
        <p:spPr/>
        <p:txBody>
          <a:bodyPr/>
          <a:lstStyle/>
          <a:p>
            <a:fld id="{CFDD2AB8-FEB0-46E0-B527-6CFAA00FB939}" type="slidenum">
              <a:t>10</a:t>
            </a:fld>
            <a:endParaRPr lang="en-US"/>
          </a:p>
        </p:txBody>
      </p:sp>
    </p:spTree>
    <p:extLst>
      <p:ext uri="{BB962C8B-B14F-4D97-AF65-F5344CB8AC3E}">
        <p14:creationId xmlns:p14="http://schemas.microsoft.com/office/powerpoint/2010/main" val="5175213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https://uowtsd-my.sharepoint.com/personal/2432415_student_uwtsd_ac_uk/_layouts/15/Doc.aspx?sourcedoc=%7B29D7FBEE-670E-4B30-B7CB-64574E212F19%7D&amp;file=Andrei%20Vladeanu.docx&amp;action=default&amp;mobileredirect=true
The persistence of greenwashing in the automobile industry is driven by a combination of market dynamics, structural challenges, and regulatory shortcomings. While green marketing strategies may offer short-term benefits in terms of brand image and consumer appeal, they ultimately hinder genuine progress toward environmental sustainability. The root cause analysis reveals that companies often prioritize superficial branding over meaningful change due to financial constraints and the absence of stringent enforcement mechanisms. To overcome these challenges, it is imperative for regulators to enhance oversight and for manufacturers to align their marketing practices with authentic environmental performance. This includes embracing life-cycle transparency and ensuring that sustainability claims are backed by measurable emissions reductions. Only through such concerted efforts can the industry rebuild consumer trust and contribute effectively to global decarbonization goals. The conclusion calls for a paradigm shift in how environmental responsibility is approached, emphasizing the importance of integrity, accountability, and long-term vision in achieving true sustainability.
</a:t>
            </a:r>
          </a:p>
        </p:txBody>
      </p:sp>
      <p:sp>
        <p:nvSpPr>
          <p:cNvPr id="4" name="Slide Number Placeholder 3"/>
          <p:cNvSpPr>
            <a:spLocks noGrp="1"/>
          </p:cNvSpPr>
          <p:nvPr>
            <p:ph type="sldNum" sz="quarter" idx="5"/>
          </p:nvPr>
        </p:nvSpPr>
        <p:spPr/>
        <p:txBody>
          <a:bodyPr/>
          <a:lstStyle/>
          <a:p>
            <a:fld id="{CFDD2AB8-FEB0-46E0-B527-6CFAA00FB939}" type="slidenum">
              <a:t>11</a:t>
            </a:fld>
            <a:endParaRPr lang="en-US"/>
          </a:p>
        </p:txBody>
      </p:sp>
    </p:spTree>
    <p:extLst>
      <p:ext uri="{BB962C8B-B14F-4D97-AF65-F5344CB8AC3E}">
        <p14:creationId xmlns:p14="http://schemas.microsoft.com/office/powerpoint/2010/main" val="11118302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E6D9222-F7A7-48C9-9C20-EFC5C5FDA87E}"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4044722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1E6D9222-F7A7-48C9-9C20-EFC5C5FDA87E}"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102264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E6D9222-F7A7-48C9-9C20-EFC5C5FDA87E}"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3781664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E6D9222-F7A7-48C9-9C20-EFC5C5FDA87E}"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23222964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E6D9222-F7A7-48C9-9C20-EFC5C5FDA87E}" type="datetimeFigureOut">
              <a:rPr lang="en-GB" smtClean="0"/>
              <a:t>14/11/2025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15035788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1E6D9222-F7A7-48C9-9C20-EFC5C5FDA87E}" type="datetimeFigureOut">
              <a:rPr lang="en-GB" smtClean="0"/>
              <a:t>14/11/2025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4761885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E6D9222-F7A7-48C9-9C20-EFC5C5FDA87E}" type="datetimeFigureOut">
              <a:rPr lang="en-GB" smtClean="0"/>
              <a:t>14/11/2025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2976511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1E6D9222-F7A7-48C9-9C20-EFC5C5FDA87E}" type="datetimeFigureOut">
              <a:rPr lang="en-GB" smtClean="0"/>
              <a:t>14/11/2025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39744132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E6D9222-F7A7-48C9-9C20-EFC5C5FDA87E}"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2641948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E6D9222-F7A7-48C9-9C20-EFC5C5FDA87E}"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28824874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1E6D9222-F7A7-48C9-9C20-EFC5C5FDA87E}"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11777750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1E6D9222-F7A7-48C9-9C20-EFC5C5FDA87E}"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F8098-547B-4C9E-A940-D01DAB5E37F5}"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9417530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E6D9222-F7A7-48C9-9C20-EFC5C5FDA87E}"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34233195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E6D9222-F7A7-48C9-9C20-EFC5C5FDA87E}" type="datetimeFigureOut">
              <a:rPr lang="en-GB" smtClean="0"/>
              <a:t>14/11/2025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34979943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E6D9222-F7A7-48C9-9C20-EFC5C5FDA87E}" type="datetimeFigureOut">
              <a:rPr lang="en-GB" smtClean="0"/>
              <a:t>14/11/2025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41010225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6D9222-F7A7-48C9-9C20-EFC5C5FDA87E}"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464367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6D9222-F7A7-48C9-9C20-EFC5C5FDA87E}"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15970177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7196328" cy="1068324"/>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096" y="1996440"/>
            <a:ext cx="7196328" cy="4099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72090" y="6329172"/>
            <a:ext cx="2816835"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974104" y="6329172"/>
            <a:ext cx="2660904" cy="338328"/>
          </a:xfrm>
        </p:spPr>
        <p:txBody>
          <a:bodyPr/>
          <a:lstStyle/>
          <a:p>
            <a:fld id="{D7E3ECEC-7E7B-4FB9-BAE8-5C10F12795EA}" type="datetimeFigureOut">
              <a:rPr lang="en-US" smtClean="0"/>
              <a:t>11/14/2025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7809836" y="6329172"/>
            <a:ext cx="457200" cy="338328"/>
          </a:xfrm>
        </p:spPr>
        <p:txBody>
          <a:bodyPr/>
          <a:lstStyle>
            <a:lvl1pPr>
              <a:defRPr>
                <a:solidFill>
                  <a:schemeClr val="tx1"/>
                </a:solidFill>
                <a:effectLst/>
              </a:defRPr>
            </a:lvl1pPr>
          </a:lstStyle>
          <a:p>
            <a:fld id="{235F31FF-4816-4A7C-BAEE-4B5C41A91EB1}" type="slidenum">
              <a:rPr lang="en-US" smtClean="0"/>
              <a:t>‹#›</a:t>
            </a:fld>
            <a:endParaRPr lang="en-US"/>
          </a:p>
        </p:txBody>
      </p:sp>
      <p:sp>
        <p:nvSpPr>
          <p:cNvPr id="11" name="Picture Placeholder 10">
            <a:extLst>
              <a:ext uri="{FF2B5EF4-FFF2-40B4-BE49-F238E27FC236}">
                <a16:creationId xmlns:a16="http://schemas.microsoft.com/office/drawing/2014/main" id="{8BBFAFCD-BCC9-C2BB-355B-1D08B9A7708D}"/>
              </a:ext>
            </a:extLst>
          </p:cNvPr>
          <p:cNvSpPr>
            <a:spLocks noGrp="1"/>
          </p:cNvSpPr>
          <p:nvPr>
            <p:ph type="pic" sz="quarter" idx="15" hasCustomPrompt="1"/>
          </p:nvPr>
        </p:nvSpPr>
        <p:spPr>
          <a:xfrm>
            <a:off x="8698986" y="758460"/>
            <a:ext cx="3493014" cy="6099541"/>
          </a:xfrm>
          <a:custGeom>
            <a:avLst/>
            <a:gdLst>
              <a:gd name="connsiteX0" fmla="*/ 501522 w 3493014"/>
              <a:gd name="connsiteY0" fmla="*/ 0 h 6099541"/>
              <a:gd name="connsiteX1" fmla="*/ 3493014 w 3493014"/>
              <a:gd name="connsiteY1" fmla="*/ 0 h 6099541"/>
              <a:gd name="connsiteX2" fmla="*/ 3493014 w 3493014"/>
              <a:gd name="connsiteY2" fmla="*/ 6099541 h 6099541"/>
              <a:gd name="connsiteX3" fmla="*/ 0 w 3493014"/>
              <a:gd name="connsiteY3" fmla="*/ 6099541 h 6099541"/>
              <a:gd name="connsiteX4" fmla="*/ 0 w 3493014"/>
              <a:gd name="connsiteY4" fmla="*/ 501522 h 6099541"/>
              <a:gd name="connsiteX5" fmla="*/ 501522 w 3493014"/>
              <a:gd name="connsiteY5" fmla="*/ 0 h 609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3014" h="6099541">
                <a:moveTo>
                  <a:pt x="501522" y="0"/>
                </a:moveTo>
                <a:lnTo>
                  <a:pt x="3493014" y="0"/>
                </a:lnTo>
                <a:lnTo>
                  <a:pt x="3493014" y="6099541"/>
                </a:lnTo>
                <a:lnTo>
                  <a:pt x="0" y="6099541"/>
                </a:lnTo>
                <a:lnTo>
                  <a:pt x="0" y="501522"/>
                </a:lnTo>
                <a:cubicBezTo>
                  <a:pt x="0" y="224539"/>
                  <a:pt x="224539" y="0"/>
                  <a:pt x="50152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7713428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E6D9222-F7A7-48C9-9C20-EFC5C5FDA87E}"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20723241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846CE7D5-CF57-46EF-B807-FDD0502418D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92698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E6D9222-F7A7-48C9-9C20-EFC5C5FDA87E}"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20861211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E6D9222-F7A7-48C9-9C20-EFC5C5FDA87E}"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30375504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E6D9222-F7A7-48C9-9C20-EFC5C5FDA87E}" type="datetimeFigureOut">
              <a:rPr lang="en-GB" smtClean="0"/>
              <a:t>14/11/2025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4897011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1E6D9222-F7A7-48C9-9C20-EFC5C5FDA87E}" type="datetimeFigureOut">
              <a:rPr lang="en-GB" smtClean="0"/>
              <a:t>14/11/2025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284178702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E6D9222-F7A7-48C9-9C20-EFC5C5FDA87E}" type="datetimeFigureOut">
              <a:rPr lang="en-GB" smtClean="0"/>
              <a:t>14/11/2025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12118720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1E6D9222-F7A7-48C9-9C20-EFC5C5FDA87E}" type="datetimeFigureOut">
              <a:rPr lang="en-GB" smtClean="0"/>
              <a:t>14/11/2025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40695412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E6D9222-F7A7-48C9-9C20-EFC5C5FDA87E}"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344915972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E6D9222-F7A7-48C9-9C20-EFC5C5FDA87E}"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14396481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1E6D9222-F7A7-48C9-9C20-EFC5C5FDA87E}"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145111180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1E6D9222-F7A7-48C9-9C20-EFC5C5FDA87E}"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F8098-547B-4C9E-A940-D01DAB5E37F5}"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3977774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E6D9222-F7A7-48C9-9C20-EFC5C5FDA87E}"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163519819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E6D9222-F7A7-48C9-9C20-EFC5C5FDA87E}" type="datetimeFigureOut">
              <a:rPr lang="en-GB" smtClean="0"/>
              <a:t>14/11/2025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182973768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E6D9222-F7A7-48C9-9C20-EFC5C5FDA87E}" type="datetimeFigureOut">
              <a:rPr lang="en-GB" smtClean="0"/>
              <a:t>14/11/2025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375641718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6D9222-F7A7-48C9-9C20-EFC5C5FDA87E}"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199064232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6D9222-F7A7-48C9-9C20-EFC5C5FDA87E}"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F8098-547B-4C9E-A940-D01DAB5E37F5}" type="slidenum">
              <a:rPr lang="en-GB" smtClean="0"/>
              <a:t>‹#›</a:t>
            </a:fld>
            <a:endParaRPr lang="en-GB"/>
          </a:p>
        </p:txBody>
      </p:sp>
    </p:spTree>
    <p:extLst>
      <p:ext uri="{BB962C8B-B14F-4D97-AF65-F5344CB8AC3E}">
        <p14:creationId xmlns:p14="http://schemas.microsoft.com/office/powerpoint/2010/main" val="34587831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18" Type="http://schemas.openxmlformats.org/officeDocument/2006/relationships/theme" Target="../theme/theme2.xml"/><Relationship Id="rId3" Type="http://schemas.openxmlformats.org/officeDocument/2006/relationships/slideLayout" Target="../slideLayouts/slideLayout21.xml"/><Relationship Id="rId21" Type="http://schemas.openxmlformats.org/officeDocument/2006/relationships/image" Target="../media/image4.png"/><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20" Type="http://schemas.openxmlformats.org/officeDocument/2006/relationships/image" Target="../media/image3.png"/><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10" Type="http://schemas.openxmlformats.org/officeDocument/2006/relationships/slideLayout" Target="../slideLayouts/slideLayout28.xml"/><Relationship Id="rId19" Type="http://schemas.openxmlformats.org/officeDocument/2006/relationships/image" Target="../media/image2.png"/><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E6D9222-F7A7-48C9-9C20-EFC5C5FDA87E}" type="datetimeFigureOut">
              <a:rPr lang="en-GB" smtClean="0"/>
              <a:t>14/11/2025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A4F8098-547B-4C9E-A940-D01DAB5E37F5}" type="slidenum">
              <a:rPr lang="en-GB" smtClean="0"/>
              <a:t>‹#›</a:t>
            </a:fld>
            <a:endParaRPr lang="en-GB"/>
          </a:p>
        </p:txBody>
      </p:sp>
    </p:spTree>
    <p:extLst>
      <p:ext uri="{BB962C8B-B14F-4D97-AF65-F5344CB8AC3E}">
        <p14:creationId xmlns:p14="http://schemas.microsoft.com/office/powerpoint/2010/main" val="3505038198"/>
      </p:ext>
    </p:extLst>
  </p:cSld>
  <p:clrMap bg1="dk1" tx1="lt1" bg2="dk2" tx2="lt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 id="2147483676" r:id="rId13"/>
    <p:sldLayoutId id="2147483677" r:id="rId14"/>
    <p:sldLayoutId id="2147483678" r:id="rId15"/>
    <p:sldLayoutId id="2147483679" r:id="rId16"/>
    <p:sldLayoutId id="2147483680" r:id="rId17"/>
    <p:sldLayoutId id="2147483699" r:id="rId18"/>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E6D9222-F7A7-48C9-9C20-EFC5C5FDA87E}" type="datetimeFigureOut">
              <a:rPr lang="en-GB" smtClean="0"/>
              <a:t>14/11/2025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A4F8098-547B-4C9E-A940-D01DAB5E37F5}" type="slidenum">
              <a:rPr lang="en-GB" smtClean="0"/>
              <a:t>‹#›</a:t>
            </a:fld>
            <a:endParaRPr lang="en-GB"/>
          </a:p>
        </p:txBody>
      </p:sp>
    </p:spTree>
    <p:extLst>
      <p:ext uri="{BB962C8B-B14F-4D97-AF65-F5344CB8AC3E}">
        <p14:creationId xmlns:p14="http://schemas.microsoft.com/office/powerpoint/2010/main" val="1130601567"/>
      </p:ext>
    </p:extLst>
  </p:cSld>
  <p:clrMap bg1="dk1" tx1="lt1" bg2="dk2" tx2="lt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 id="2147483698"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8.emf"/><Relationship Id="rId7" Type="http://schemas.openxmlformats.org/officeDocument/2006/relationships/hyperlink" Target="https://www.freepik.com/premium-photo/team-number-one-successful-group-business-people-giving-high-five-support-team-building-achievement-work-colleagues-celebrating-good-teamwork-project-together-modern-conference-office_30899327.htm" TargetMode="External"/><Relationship Id="rId2" Type="http://schemas.openxmlformats.org/officeDocument/2006/relationships/image" Target="../media/image7.emf"/><Relationship Id="rId1" Type="http://schemas.openxmlformats.org/officeDocument/2006/relationships/slideLayout" Target="../slideLayouts/slideLayout7.xml"/><Relationship Id="rId6" Type="http://schemas.openxmlformats.org/officeDocument/2006/relationships/image" Target="../media/image10.jpg"/><Relationship Id="rId5" Type="http://schemas.openxmlformats.org/officeDocument/2006/relationships/hyperlink" Target="https://www.artshumanitieshub.eu/hubs/university-of-wales/" TargetMode="External"/><Relationship Id="rId4" Type="http://schemas.openxmlformats.org/officeDocument/2006/relationships/image" Target="../media/image9.jpg"/><Relationship Id="rId9" Type="http://schemas.openxmlformats.org/officeDocument/2006/relationships/hyperlink" Target="https://depositphotos.com/photos/the-top-1.html"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 Id="rId9" Type="http://schemas.openxmlformats.org/officeDocument/2006/relationships/image" Target="../media/image20.png"/></Relationships>
</file>

<file path=ppt/slides/_rels/slide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6.xml"/><Relationship Id="rId4" Type="http://schemas.openxmlformats.org/officeDocument/2006/relationships/image" Target="../media/image24.png"/></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6.xml"/><Relationship Id="rId6" Type="http://schemas.openxmlformats.org/officeDocument/2006/relationships/image" Target="../media/image27.jpg"/><Relationship Id="rId5" Type="http://schemas.openxmlformats.org/officeDocument/2006/relationships/image" Target="../media/image26.jpeg"/><Relationship Id="rId4" Type="http://schemas.openxmlformats.org/officeDocument/2006/relationships/image" Target="../media/image25.png"/></Relationships>
</file>

<file path=ppt/slides/_rels/slide8.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9.jp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6.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2.jpeg"/><Relationship Id="rId1" Type="http://schemas.openxmlformats.org/officeDocument/2006/relationships/slideLayout" Target="../slideLayouts/slideLayout2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hyperlink" Target="https://www.edo.org.au/wp-content/uploads/2023/08/EDO_EV_GreenwashingReport_Web.pdf" TargetMode="External"/><Relationship Id="rId1" Type="http://schemas.openxmlformats.org/officeDocument/2006/relationships/slideLayout" Target="../slideLayouts/slideLayout25.xml"/><Relationship Id="rId4" Type="http://schemas.openxmlformats.org/officeDocument/2006/relationships/image" Target="../media/image34.jpg"/></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25.xml"/><Relationship Id="rId5" Type="http://schemas.openxmlformats.org/officeDocument/2006/relationships/image" Target="../media/image36.png"/><Relationship Id="rId4" Type="http://schemas.openxmlformats.org/officeDocument/2006/relationships/image" Target="../media/image35.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030AE76-E687-31FA-C391-E68BD84B3EEF}"/>
              </a:ext>
            </a:extLst>
          </p:cNvPr>
          <p:cNvPicPr>
            <a:picLocks noChangeAspect="1"/>
          </p:cNvPicPr>
          <p:nvPr/>
        </p:nvPicPr>
        <p:blipFill>
          <a:blip r:embed="rId2"/>
          <a:stretch>
            <a:fillRect/>
          </a:stretch>
        </p:blipFill>
        <p:spPr>
          <a:xfrm>
            <a:off x="177940" y="416787"/>
            <a:ext cx="6348984" cy="2261616"/>
          </a:xfrm>
          <a:prstGeom prst="rect">
            <a:avLst/>
          </a:prstGeom>
        </p:spPr>
      </p:pic>
      <p:pic>
        <p:nvPicPr>
          <p:cNvPr id="5" name="Picture 4">
            <a:extLst>
              <a:ext uri="{FF2B5EF4-FFF2-40B4-BE49-F238E27FC236}">
                <a16:creationId xmlns:a16="http://schemas.microsoft.com/office/drawing/2014/main" id="{07F5650B-5D1C-469F-3CFD-7880058DE6D8}"/>
              </a:ext>
            </a:extLst>
          </p:cNvPr>
          <p:cNvPicPr>
            <a:picLocks noChangeAspect="1"/>
          </p:cNvPicPr>
          <p:nvPr/>
        </p:nvPicPr>
        <p:blipFill>
          <a:blip r:embed="rId3"/>
          <a:stretch>
            <a:fillRect/>
          </a:stretch>
        </p:blipFill>
        <p:spPr>
          <a:xfrm>
            <a:off x="6296064" y="3969285"/>
            <a:ext cx="5739384" cy="2471928"/>
          </a:xfrm>
          <a:prstGeom prst="rect">
            <a:avLst/>
          </a:prstGeom>
        </p:spPr>
      </p:pic>
      <p:pic>
        <p:nvPicPr>
          <p:cNvPr id="7" name="Picture 6" descr="A logo of a university&#10;&#10;AI-generated content may be incorrect.">
            <a:extLst>
              <a:ext uri="{FF2B5EF4-FFF2-40B4-BE49-F238E27FC236}">
                <a16:creationId xmlns:a16="http://schemas.microsoft.com/office/drawing/2014/main" id="{1C74D979-4ACF-8075-3101-F70E89FF337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3668110"/>
            <a:ext cx="5739384" cy="3189890"/>
          </a:xfrm>
          <a:prstGeom prst="rect">
            <a:avLst/>
          </a:prstGeom>
        </p:spPr>
      </p:pic>
      <p:pic>
        <p:nvPicPr>
          <p:cNvPr id="9" name="Picture 8" descr="A group of people giving each other a high five&#10;&#10;AI-generated content may be incorrect.">
            <a:extLst>
              <a:ext uri="{FF2B5EF4-FFF2-40B4-BE49-F238E27FC236}">
                <a16:creationId xmlns:a16="http://schemas.microsoft.com/office/drawing/2014/main" id="{2A669387-05E2-CA3A-72BC-AE463685F5E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376746" y="217565"/>
            <a:ext cx="3815254" cy="3211435"/>
          </a:xfrm>
          <a:prstGeom prst="rect">
            <a:avLst/>
          </a:prstGeom>
        </p:spPr>
      </p:pic>
      <p:pic>
        <p:nvPicPr>
          <p:cNvPr id="11" name="Picture 10" descr="A number and a number on a brown surface&#10;&#10;AI-generated content may be incorrect.">
            <a:extLst>
              <a:ext uri="{FF2B5EF4-FFF2-40B4-BE49-F238E27FC236}">
                <a16:creationId xmlns:a16="http://schemas.microsoft.com/office/drawing/2014/main" id="{A65567E7-52A9-B202-D38B-1AC435B781C6}"/>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5630916" y="217564"/>
            <a:ext cx="2745830" cy="3189890"/>
          </a:xfrm>
          <a:prstGeom prst="rect">
            <a:avLst/>
          </a:prstGeom>
        </p:spPr>
      </p:pic>
    </p:spTree>
    <p:extLst>
      <p:ext uri="{BB962C8B-B14F-4D97-AF65-F5344CB8AC3E}">
        <p14:creationId xmlns:p14="http://schemas.microsoft.com/office/powerpoint/2010/main" val="346208572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B85B4-71F1-D90A-EFA6-D227357174DA}"/>
              </a:ext>
            </a:extLst>
          </p:cNvPr>
          <p:cNvSpPr>
            <a:spLocks noGrp="1"/>
          </p:cNvSpPr>
          <p:nvPr>
            <p:ph type="title"/>
          </p:nvPr>
        </p:nvSpPr>
        <p:spPr>
          <a:xfrm>
            <a:off x="1137034" y="609597"/>
            <a:ext cx="9392421" cy="1330841"/>
          </a:xfrm>
        </p:spPr>
        <p:txBody>
          <a:bodyPr>
            <a:normAutofit/>
          </a:bodyPr>
          <a:lstStyle/>
          <a:p>
            <a:r>
              <a:rPr lang="en-US">
                <a:latin typeface="Times New Roman"/>
                <a:cs typeface="Times New Roman"/>
              </a:rPr>
              <a:t>Introduction</a:t>
            </a:r>
            <a:endParaRPr lang="en-US" dirty="0"/>
          </a:p>
        </p:txBody>
      </p:sp>
      <p:sp>
        <p:nvSpPr>
          <p:cNvPr id="3" name="Content Placeholder 2">
            <a:extLst>
              <a:ext uri="{FF2B5EF4-FFF2-40B4-BE49-F238E27FC236}">
                <a16:creationId xmlns:a16="http://schemas.microsoft.com/office/drawing/2014/main" id="{56C527A0-3BCC-F01B-FC9C-6CAD70ECD27D}"/>
              </a:ext>
            </a:extLst>
          </p:cNvPr>
          <p:cNvSpPr>
            <a:spLocks noGrp="1"/>
          </p:cNvSpPr>
          <p:nvPr>
            <p:ph idx="1"/>
          </p:nvPr>
        </p:nvSpPr>
        <p:spPr>
          <a:xfrm>
            <a:off x="1137034" y="2198362"/>
            <a:ext cx="4958966" cy="3917773"/>
          </a:xfrm>
        </p:spPr>
        <p:txBody>
          <a:bodyPr vert="horz" lIns="91440" tIns="45720" rIns="91440" bIns="45720" rtlCol="0">
            <a:normAutofit/>
          </a:bodyPr>
          <a:lstStyle/>
          <a:p>
            <a:pPr algn="just"/>
            <a:r>
              <a:rPr lang="en-US" sz="2000" dirty="0">
                <a:latin typeface="Times New Roman" panose="02020603050405020304" pitchFamily="18" charset="0"/>
                <a:ea typeface="+mn-lt"/>
                <a:cs typeface="Times New Roman" panose="02020603050405020304" pitchFamily="18" charset="0"/>
              </a:rPr>
              <a:t>Greenwashing = misleading environmental claims (Koch and </a:t>
            </a:r>
            <a:r>
              <a:rPr lang="en-US" sz="2000" dirty="0" err="1">
                <a:latin typeface="Times New Roman" panose="02020603050405020304" pitchFamily="18" charset="0"/>
                <a:ea typeface="+mn-lt"/>
                <a:cs typeface="Times New Roman" panose="02020603050405020304" pitchFamily="18" charset="0"/>
              </a:rPr>
              <a:t>Denner</a:t>
            </a:r>
            <a:r>
              <a:rPr lang="en-US" sz="2000" dirty="0">
                <a:latin typeface="Times New Roman" panose="02020603050405020304" pitchFamily="18" charset="0"/>
                <a:ea typeface="+mn-lt"/>
                <a:cs typeface="Times New Roman" panose="02020603050405020304" pitchFamily="18" charset="0"/>
              </a:rPr>
              <a:t>, 2025).</a:t>
            </a:r>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ea typeface="+mn-lt"/>
                <a:cs typeface="Times New Roman" panose="02020603050405020304" pitchFamily="18" charset="0"/>
              </a:rPr>
              <a:t>Common in sustainability marketing.</a:t>
            </a:r>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ea typeface="+mn-lt"/>
                <a:cs typeface="Times New Roman" panose="02020603050405020304" pitchFamily="18" charset="0"/>
              </a:rPr>
              <a:t>The automobile sector as a high-impact example.</a:t>
            </a:r>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ea typeface="+mn-lt"/>
                <a:cs typeface="Times New Roman" panose="02020603050405020304" pitchFamily="18" charset="0"/>
              </a:rPr>
              <a:t>Case focus: Volkswagen’s Dieselgate scandal.</a:t>
            </a:r>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ea typeface="+mn-lt"/>
                <a:cs typeface="Times New Roman" panose="02020603050405020304" pitchFamily="18" charset="0"/>
              </a:rPr>
              <a:t>Analytical framework: Root Cause Analysis (RCA).</a:t>
            </a:r>
            <a:endParaRPr lang="en-US" sz="2000" dirty="0">
              <a:latin typeface="Times New Roman" panose="02020603050405020304" pitchFamily="18" charset="0"/>
              <a:cs typeface="Times New Roman" panose="02020603050405020304" pitchFamily="18" charset="0"/>
            </a:endParaRPr>
          </a:p>
          <a:p>
            <a:pPr algn="just"/>
            <a:endParaRPr lang="en-US" sz="2000" dirty="0">
              <a:latin typeface="Times New Roman" panose="02020603050405020304" pitchFamily="18" charset="0"/>
              <a:cs typeface="Times New Roman" panose="02020603050405020304" pitchFamily="18" charset="0"/>
            </a:endParaRPr>
          </a:p>
        </p:txBody>
      </p:sp>
      <p:pic>
        <p:nvPicPr>
          <p:cNvPr id="4" name="Picture 3" descr="Our Digital Greenwashing Guide ...">
            <a:extLst>
              <a:ext uri="{FF2B5EF4-FFF2-40B4-BE49-F238E27FC236}">
                <a16:creationId xmlns:a16="http://schemas.microsoft.com/office/drawing/2014/main" id="{F4369441-A2B7-6594-86BC-6C6BB5D2A214}"/>
              </a:ext>
            </a:extLst>
          </p:cNvPr>
          <p:cNvPicPr>
            <a:picLocks noChangeAspect="1"/>
          </p:cNvPicPr>
          <p:nvPr/>
        </p:nvPicPr>
        <p:blipFill>
          <a:blip r:embed="rId3"/>
          <a:stretch>
            <a:fillRect/>
          </a:stretch>
        </p:blipFill>
        <p:spPr>
          <a:xfrm>
            <a:off x="6719367" y="2877003"/>
            <a:ext cx="4788505" cy="2371736"/>
          </a:xfrm>
          <a:prstGeom prst="rect">
            <a:avLst/>
          </a:prstGeom>
        </p:spPr>
      </p:pic>
    </p:spTree>
    <p:extLst>
      <p:ext uri="{BB962C8B-B14F-4D97-AF65-F5344CB8AC3E}">
        <p14:creationId xmlns:p14="http://schemas.microsoft.com/office/powerpoint/2010/main" val="14724384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37357-B615-DB68-698D-0F1060FCE1D6}"/>
              </a:ext>
            </a:extLst>
          </p:cNvPr>
          <p:cNvSpPr>
            <a:spLocks noGrp="1"/>
          </p:cNvSpPr>
          <p:nvPr>
            <p:ph type="title"/>
          </p:nvPr>
        </p:nvSpPr>
        <p:spPr>
          <a:xfrm>
            <a:off x="876693" y="741391"/>
            <a:ext cx="5219307" cy="1616203"/>
          </a:xfrm>
        </p:spPr>
        <p:txBody>
          <a:bodyPr anchor="b">
            <a:normAutofit/>
          </a:bodyPr>
          <a:lstStyle/>
          <a:p>
            <a:r>
              <a:rPr lang="en-US" sz="3200" dirty="0">
                <a:latin typeface="Times New Roman" panose="02020603050405020304" pitchFamily="18" charset="0"/>
                <a:ea typeface="+mj-lt"/>
                <a:cs typeface="Times New Roman" panose="02020603050405020304" pitchFamily="18" charset="0"/>
              </a:rPr>
              <a:t>Summary of the Current Situation and Impact</a:t>
            </a:r>
            <a:endParaRPr lang="en-US"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2E5E9C5-C9AB-3A80-3DD7-79E3746CC541}"/>
              </a:ext>
            </a:extLst>
          </p:cNvPr>
          <p:cNvSpPr>
            <a:spLocks noGrp="1"/>
          </p:cNvSpPr>
          <p:nvPr>
            <p:ph idx="1"/>
          </p:nvPr>
        </p:nvSpPr>
        <p:spPr>
          <a:xfrm>
            <a:off x="876692" y="2533476"/>
            <a:ext cx="5219307" cy="3447832"/>
          </a:xfrm>
        </p:spPr>
        <p:txBody>
          <a:bodyPr vert="horz" lIns="91440" tIns="45720" rIns="91440" bIns="45720" rtlCol="0" anchor="t">
            <a:normAutofit/>
          </a:bodyPr>
          <a:lstStyle/>
          <a:p>
            <a:pPr algn="just"/>
            <a:r>
              <a:rPr lang="en-US" sz="2000" dirty="0">
                <a:latin typeface="Times New Roman" panose="02020603050405020304" pitchFamily="18" charset="0"/>
                <a:ea typeface="+mn-lt"/>
                <a:cs typeface="Times New Roman" panose="02020603050405020304" pitchFamily="18" charset="0"/>
              </a:rPr>
              <a:t>Volkswagen’s emission manipulation (“Dieselgate”) (</a:t>
            </a:r>
            <a:r>
              <a:rPr lang="en-US" sz="2000" dirty="0" err="1">
                <a:latin typeface="Times New Roman" panose="02020603050405020304" pitchFamily="18" charset="0"/>
                <a:ea typeface="+mn-lt"/>
                <a:cs typeface="Times New Roman" panose="02020603050405020304" pitchFamily="18" charset="0"/>
              </a:rPr>
              <a:t>Boiral</a:t>
            </a:r>
            <a:r>
              <a:rPr lang="en-US" sz="2000" dirty="0">
                <a:latin typeface="Times New Roman" panose="02020603050405020304" pitchFamily="18" charset="0"/>
                <a:ea typeface="+mn-lt"/>
                <a:cs typeface="Times New Roman" panose="02020603050405020304" pitchFamily="18" charset="0"/>
              </a:rPr>
              <a:t>, </a:t>
            </a:r>
            <a:r>
              <a:rPr lang="en-US" sz="2000" dirty="0" err="1">
                <a:latin typeface="Times New Roman" panose="02020603050405020304" pitchFamily="18" charset="0"/>
                <a:ea typeface="+mn-lt"/>
                <a:cs typeface="Times New Roman" panose="02020603050405020304" pitchFamily="18" charset="0"/>
              </a:rPr>
              <a:t>Brotherton</a:t>
            </a:r>
            <a:r>
              <a:rPr lang="en-US" sz="2000" dirty="0">
                <a:latin typeface="Times New Roman" panose="02020603050405020304" pitchFamily="18" charset="0"/>
                <a:ea typeface="+mn-lt"/>
                <a:cs typeface="Times New Roman" panose="02020603050405020304" pitchFamily="18" charset="0"/>
              </a:rPr>
              <a:t> and Heras‐</a:t>
            </a:r>
            <a:r>
              <a:rPr lang="en-US" sz="2000" dirty="0" err="1">
                <a:latin typeface="Times New Roman" panose="02020603050405020304" pitchFamily="18" charset="0"/>
                <a:ea typeface="+mn-lt"/>
                <a:cs typeface="Times New Roman" panose="02020603050405020304" pitchFamily="18" charset="0"/>
              </a:rPr>
              <a:t>Saizarbitoria</a:t>
            </a:r>
            <a:r>
              <a:rPr lang="en-US" sz="2000" dirty="0">
                <a:latin typeface="Times New Roman" panose="02020603050405020304" pitchFamily="18" charset="0"/>
                <a:ea typeface="+mn-lt"/>
                <a:cs typeface="Times New Roman" panose="02020603050405020304" pitchFamily="18" charset="0"/>
              </a:rPr>
              <a:t>, 2022).</a:t>
            </a:r>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ea typeface="+mn-lt"/>
                <a:cs typeface="Times New Roman" panose="02020603050405020304" pitchFamily="18" charset="0"/>
              </a:rPr>
              <a:t>Huge financial penalties and global legal actions.</a:t>
            </a:r>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ea typeface="+mn-lt"/>
                <a:cs typeface="Times New Roman" panose="02020603050405020304" pitchFamily="18" charset="0"/>
              </a:rPr>
              <a:t>Loss of consumer trust and corporate credibility.</a:t>
            </a:r>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ea typeface="+mn-lt"/>
                <a:cs typeface="Times New Roman" panose="02020603050405020304" pitchFamily="18" charset="0"/>
              </a:rPr>
              <a:t>Wider impact across the automobile sector.</a:t>
            </a:r>
            <a:endParaRPr lang="en-US" sz="2000" dirty="0">
              <a:latin typeface="Times New Roman" panose="02020603050405020304" pitchFamily="18" charset="0"/>
              <a:cs typeface="Times New Roman" panose="02020603050405020304" pitchFamily="18" charset="0"/>
            </a:endParaRPr>
          </a:p>
          <a:p>
            <a:pPr algn="just"/>
            <a:endParaRPr lang="en-US" sz="2000" dirty="0">
              <a:latin typeface="Times New Roman" panose="02020603050405020304" pitchFamily="18" charset="0"/>
              <a:cs typeface="Times New Roman" panose="02020603050405020304" pitchFamily="18" charset="0"/>
            </a:endParaRPr>
          </a:p>
        </p:txBody>
      </p:sp>
      <p:pic>
        <p:nvPicPr>
          <p:cNvPr id="4" name="Picture 3" descr="Everything You Need to Know about the ...">
            <a:extLst>
              <a:ext uri="{FF2B5EF4-FFF2-40B4-BE49-F238E27FC236}">
                <a16:creationId xmlns:a16="http://schemas.microsoft.com/office/drawing/2014/main" id="{4521624D-51B7-3C2B-9539-6FD7ECC24A51}"/>
              </a:ext>
            </a:extLst>
          </p:cNvPr>
          <p:cNvPicPr>
            <a:picLocks noChangeAspect="1"/>
          </p:cNvPicPr>
          <p:nvPr/>
        </p:nvPicPr>
        <p:blipFill>
          <a:blip r:embed="rId3"/>
          <a:srcRect l="48183" r="1" b="1"/>
          <a:stretch>
            <a:fillRect/>
          </a:stretch>
        </p:blipFill>
        <p:spPr>
          <a:xfrm>
            <a:off x="7015163" y="877413"/>
            <a:ext cx="4300543" cy="5043096"/>
          </a:xfrm>
          <a:prstGeom prst="rect">
            <a:avLst/>
          </a:prstGeom>
        </p:spPr>
      </p:pic>
    </p:spTree>
    <p:extLst>
      <p:ext uri="{BB962C8B-B14F-4D97-AF65-F5344CB8AC3E}">
        <p14:creationId xmlns:p14="http://schemas.microsoft.com/office/powerpoint/2010/main" val="931781776"/>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3193952"/>
            <a:ext cx="7788680" cy="2075890"/>
            <a:chOff x="0" y="0"/>
            <a:chExt cx="3077010" cy="820105"/>
          </a:xfrm>
        </p:grpSpPr>
        <p:sp>
          <p:nvSpPr>
            <p:cNvPr id="3" name="Freeform 3"/>
            <p:cNvSpPr/>
            <p:nvPr/>
          </p:nvSpPr>
          <p:spPr>
            <a:xfrm>
              <a:off x="0" y="0"/>
              <a:ext cx="3077009" cy="820105"/>
            </a:xfrm>
            <a:custGeom>
              <a:avLst/>
              <a:gdLst/>
              <a:ahLst/>
              <a:cxnLst/>
              <a:rect l="l" t="t" r="r" b="b"/>
              <a:pathLst>
                <a:path w="3077009" h="820105">
                  <a:moveTo>
                    <a:pt x="0" y="0"/>
                  </a:moveTo>
                  <a:lnTo>
                    <a:pt x="3077009" y="0"/>
                  </a:lnTo>
                  <a:lnTo>
                    <a:pt x="3077009" y="820105"/>
                  </a:lnTo>
                  <a:lnTo>
                    <a:pt x="0" y="820105"/>
                  </a:lnTo>
                  <a:close/>
                </a:path>
              </a:pathLst>
            </a:custGeom>
            <a:solidFill>
              <a:srgbClr val="165548"/>
            </a:solidFill>
          </p:spPr>
          <p:txBody>
            <a:bodyPr/>
            <a:lstStyle/>
            <a:p>
              <a:endParaRPr lang="en-US" sz="1200"/>
            </a:p>
          </p:txBody>
        </p:sp>
        <p:sp>
          <p:nvSpPr>
            <p:cNvPr id="4" name="TextBox 4"/>
            <p:cNvSpPr txBox="1"/>
            <p:nvPr/>
          </p:nvSpPr>
          <p:spPr>
            <a:xfrm>
              <a:off x="0" y="-57150"/>
              <a:ext cx="3077010" cy="877255"/>
            </a:xfrm>
            <a:prstGeom prst="rect">
              <a:avLst/>
            </a:prstGeom>
          </p:spPr>
          <p:txBody>
            <a:bodyPr lIns="33867" tIns="33867" rIns="33867" bIns="33867" rtlCol="0" anchor="ctr"/>
            <a:lstStyle/>
            <a:p>
              <a:pPr algn="ctr">
                <a:lnSpc>
                  <a:spcPts val="2333"/>
                </a:lnSpc>
              </a:pPr>
              <a:endParaRPr sz="1200"/>
            </a:p>
          </p:txBody>
        </p:sp>
      </p:grpSp>
      <p:sp>
        <p:nvSpPr>
          <p:cNvPr id="16" name="TextBox 16"/>
          <p:cNvSpPr txBox="1"/>
          <p:nvPr/>
        </p:nvSpPr>
        <p:spPr>
          <a:xfrm>
            <a:off x="16933" y="519857"/>
            <a:ext cx="12192000" cy="601127"/>
          </a:xfrm>
          <a:prstGeom prst="rect">
            <a:avLst/>
          </a:prstGeom>
        </p:spPr>
        <p:txBody>
          <a:bodyPr wrap="square" lIns="0" tIns="0" rIns="0" bIns="0" rtlCol="0" anchor="t">
            <a:spAutoFit/>
          </a:bodyPr>
          <a:lstStyle/>
          <a:p>
            <a:pPr algn="ctr">
              <a:lnSpc>
                <a:spcPts val="4960"/>
              </a:lnSpc>
              <a:spcBef>
                <a:spcPct val="0"/>
              </a:spcBef>
            </a:pPr>
            <a:r>
              <a:rPr lang="en-US" sz="4000" b="1" dirty="0">
                <a:solidFill>
                  <a:srgbClr val="FFFFFF"/>
                </a:solidFill>
                <a:latin typeface="Times New Roman" panose="02020603050405020304" pitchFamily="18" charset="0"/>
                <a:ea typeface="Montaser Arabic Heavy"/>
                <a:cs typeface="Times New Roman" panose="02020603050405020304" pitchFamily="18" charset="0"/>
                <a:sym typeface="Montaser Arabic Heavy"/>
              </a:rPr>
              <a:t>Regulatory and Market Pressures</a:t>
            </a:r>
          </a:p>
        </p:txBody>
      </p:sp>
      <p:sp>
        <p:nvSpPr>
          <p:cNvPr id="17" name="Freeform 17"/>
          <p:cNvSpPr/>
          <p:nvPr/>
        </p:nvSpPr>
        <p:spPr>
          <a:xfrm flipV="1">
            <a:off x="9245600" y="770342"/>
            <a:ext cx="2503701" cy="2508261"/>
          </a:xfrm>
          <a:custGeom>
            <a:avLst/>
            <a:gdLst/>
            <a:ahLst/>
            <a:cxnLst/>
            <a:rect l="l" t="t" r="r" b="b"/>
            <a:pathLst>
              <a:path w="3755552" h="3762392">
                <a:moveTo>
                  <a:pt x="0" y="3762393"/>
                </a:moveTo>
                <a:lnTo>
                  <a:pt x="3755552" y="3762393"/>
                </a:lnTo>
                <a:lnTo>
                  <a:pt x="3755552" y="0"/>
                </a:lnTo>
                <a:lnTo>
                  <a:pt x="0" y="0"/>
                </a:lnTo>
                <a:lnTo>
                  <a:pt x="0" y="3762393"/>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sz="1200"/>
          </a:p>
        </p:txBody>
      </p:sp>
      <p:sp>
        <p:nvSpPr>
          <p:cNvPr id="19" name="Freeform 19"/>
          <p:cNvSpPr/>
          <p:nvPr/>
        </p:nvSpPr>
        <p:spPr>
          <a:xfrm>
            <a:off x="3549687" y="5834993"/>
            <a:ext cx="689307" cy="690563"/>
          </a:xfrm>
          <a:custGeom>
            <a:avLst/>
            <a:gdLst/>
            <a:ahLst/>
            <a:cxnLst/>
            <a:rect l="l" t="t" r="r" b="b"/>
            <a:pathLst>
              <a:path w="1033961" h="1035845">
                <a:moveTo>
                  <a:pt x="0" y="0"/>
                </a:moveTo>
                <a:lnTo>
                  <a:pt x="1033961" y="0"/>
                </a:lnTo>
                <a:lnTo>
                  <a:pt x="1033961" y="1035844"/>
                </a:lnTo>
                <a:lnTo>
                  <a:pt x="0" y="103584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sz="1200"/>
          </a:p>
        </p:txBody>
      </p:sp>
      <p:sp>
        <p:nvSpPr>
          <p:cNvPr id="20" name="Freeform 20"/>
          <p:cNvSpPr/>
          <p:nvPr/>
        </p:nvSpPr>
        <p:spPr>
          <a:xfrm>
            <a:off x="685800" y="774203"/>
            <a:ext cx="1359969" cy="202759"/>
          </a:xfrm>
          <a:custGeom>
            <a:avLst/>
            <a:gdLst/>
            <a:ahLst/>
            <a:cxnLst/>
            <a:rect l="l" t="t" r="r" b="b"/>
            <a:pathLst>
              <a:path w="2039953" h="304139">
                <a:moveTo>
                  <a:pt x="0" y="0"/>
                </a:moveTo>
                <a:lnTo>
                  <a:pt x="2039953" y="0"/>
                </a:lnTo>
                <a:lnTo>
                  <a:pt x="2039953" y="304139"/>
                </a:lnTo>
                <a:lnTo>
                  <a:pt x="0" y="30413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sz="1200"/>
          </a:p>
        </p:txBody>
      </p:sp>
      <p:sp>
        <p:nvSpPr>
          <p:cNvPr id="29" name="TextBox 28">
            <a:extLst>
              <a:ext uri="{FF2B5EF4-FFF2-40B4-BE49-F238E27FC236}">
                <a16:creationId xmlns:a16="http://schemas.microsoft.com/office/drawing/2014/main" id="{7A213F44-1219-D8FE-5B80-D0B7FDD5C2EC}"/>
              </a:ext>
            </a:extLst>
          </p:cNvPr>
          <p:cNvSpPr txBox="1"/>
          <p:nvPr/>
        </p:nvSpPr>
        <p:spPr>
          <a:xfrm>
            <a:off x="682523" y="1542112"/>
            <a:ext cx="10733301" cy="2195537"/>
          </a:xfrm>
          <a:prstGeom prst="rect">
            <a:avLst/>
          </a:prstGeom>
          <a:noFill/>
        </p:spPr>
        <p:txBody>
          <a:bodyPr wrap="square">
            <a:spAutoFit/>
          </a:bodyPr>
          <a:lstStyle/>
          <a:p>
            <a:pPr marL="228611" indent="-228611" algn="just">
              <a:lnSpc>
                <a:spcPct val="150000"/>
              </a:lnSpc>
              <a:buFont typeface="Arial" panose="020B0604020202020204" pitchFamily="34" charset="0"/>
              <a:buChar char="●"/>
            </a:pPr>
            <a:r>
              <a:rPr lang="en-GB" sz="1867" dirty="0">
                <a:solidFill>
                  <a:schemeClr val="bg1"/>
                </a:solidFill>
                <a:latin typeface="Times New Roman" panose="02020603050405020304" pitchFamily="18" charset="0"/>
                <a:ea typeface="Times New Roman" panose="02020603050405020304" pitchFamily="18" charset="0"/>
              </a:rPr>
              <a:t>The world is becoming stricter at the global level in terms of emissions. </a:t>
            </a:r>
            <a:endParaRPr lang="en-IN" sz="1867" dirty="0">
              <a:solidFill>
                <a:schemeClr val="bg1"/>
              </a:solidFill>
              <a:latin typeface="Arial" panose="020B0604020202020204" pitchFamily="34" charset="0"/>
              <a:ea typeface="Arial" panose="020B0604020202020204" pitchFamily="34" charset="0"/>
            </a:endParaRPr>
          </a:p>
          <a:p>
            <a:pPr marL="228611" indent="-228611" algn="just">
              <a:lnSpc>
                <a:spcPct val="150000"/>
              </a:lnSpc>
              <a:buFont typeface="Arial" panose="020B0604020202020204" pitchFamily="34" charset="0"/>
              <a:buChar char="●"/>
            </a:pPr>
            <a:r>
              <a:rPr lang="en-GB" sz="1867" dirty="0">
                <a:solidFill>
                  <a:schemeClr val="bg1"/>
                </a:solidFill>
                <a:latin typeface="Times New Roman" panose="02020603050405020304" pitchFamily="18" charset="0"/>
                <a:ea typeface="Times New Roman" panose="02020603050405020304" pitchFamily="18" charset="0"/>
              </a:rPr>
              <a:t>Rival firms are focusing on sustainable activities, which puts pressure on the industry. </a:t>
            </a:r>
            <a:endParaRPr lang="en-IN" sz="1867" dirty="0">
              <a:solidFill>
                <a:schemeClr val="bg1"/>
              </a:solidFill>
              <a:latin typeface="Arial" panose="020B0604020202020204" pitchFamily="34" charset="0"/>
              <a:ea typeface="Arial" panose="020B0604020202020204" pitchFamily="34" charset="0"/>
            </a:endParaRPr>
          </a:p>
          <a:p>
            <a:pPr marL="228611" indent="-228611" algn="just">
              <a:lnSpc>
                <a:spcPct val="150000"/>
              </a:lnSpc>
              <a:buFont typeface="Arial" panose="020B0604020202020204" pitchFamily="34" charset="0"/>
              <a:buChar char="●"/>
            </a:pPr>
            <a:r>
              <a:rPr lang="en-GB" sz="1867" dirty="0">
                <a:solidFill>
                  <a:schemeClr val="bg1"/>
                </a:solidFill>
                <a:latin typeface="Times New Roman" panose="02020603050405020304" pitchFamily="18" charset="0"/>
                <a:ea typeface="Times New Roman" panose="02020603050405020304" pitchFamily="18" charset="0"/>
              </a:rPr>
              <a:t>Carmakers are under pressure to be innovative in electric and hybrid cars. </a:t>
            </a:r>
            <a:endParaRPr lang="en-IN" sz="1867" dirty="0">
              <a:solidFill>
                <a:schemeClr val="bg1"/>
              </a:solidFill>
              <a:latin typeface="Arial" panose="020B0604020202020204" pitchFamily="34" charset="0"/>
              <a:ea typeface="Arial" panose="020B0604020202020204" pitchFamily="34" charset="0"/>
            </a:endParaRPr>
          </a:p>
          <a:p>
            <a:pPr marL="228611" indent="-228611" algn="just">
              <a:lnSpc>
                <a:spcPct val="150000"/>
              </a:lnSpc>
              <a:buFont typeface="Arial" panose="020B0604020202020204" pitchFamily="34" charset="0"/>
              <a:buChar char="●"/>
            </a:pPr>
            <a:r>
              <a:rPr lang="en-GB" sz="1867" dirty="0">
                <a:solidFill>
                  <a:schemeClr val="bg1"/>
                </a:solidFill>
                <a:latin typeface="Times New Roman" panose="02020603050405020304" pitchFamily="18" charset="0"/>
                <a:ea typeface="Times New Roman" panose="02020603050405020304" pitchFamily="18" charset="0"/>
              </a:rPr>
              <a:t>Lagging in sustainable trends, such as the case of Volkswagen with </a:t>
            </a:r>
            <a:r>
              <a:rPr lang="en-GB" sz="1867" dirty="0" err="1">
                <a:solidFill>
                  <a:schemeClr val="bg1"/>
                </a:solidFill>
                <a:latin typeface="Times New Roman" panose="02020603050405020304" pitchFamily="18" charset="0"/>
                <a:ea typeface="Times New Roman" panose="02020603050405020304" pitchFamily="18" charset="0"/>
              </a:rPr>
              <a:t>Dieselgate</a:t>
            </a:r>
            <a:r>
              <a:rPr lang="en-GB" sz="1867" dirty="0">
                <a:solidFill>
                  <a:schemeClr val="bg1"/>
                </a:solidFill>
                <a:latin typeface="Times New Roman" panose="02020603050405020304" pitchFamily="18" charset="0"/>
                <a:ea typeface="Times New Roman" panose="02020603050405020304" pitchFamily="18" charset="0"/>
              </a:rPr>
              <a:t>, may damage reputation and market standing (Zhang </a:t>
            </a:r>
            <a:r>
              <a:rPr lang="en-GB" sz="1867" i="1" dirty="0">
                <a:solidFill>
                  <a:schemeClr val="bg1"/>
                </a:solidFill>
                <a:latin typeface="Times New Roman" panose="02020603050405020304" pitchFamily="18" charset="0"/>
                <a:ea typeface="Times New Roman" panose="02020603050405020304" pitchFamily="18" charset="0"/>
              </a:rPr>
              <a:t>et al.,</a:t>
            </a:r>
            <a:r>
              <a:rPr lang="en-GB" sz="1867" dirty="0">
                <a:solidFill>
                  <a:schemeClr val="bg1"/>
                </a:solidFill>
                <a:latin typeface="Times New Roman" panose="02020603050405020304" pitchFamily="18" charset="0"/>
                <a:ea typeface="Times New Roman" panose="02020603050405020304" pitchFamily="18" charset="0"/>
              </a:rPr>
              <a:t> 2021).</a:t>
            </a:r>
            <a:endParaRPr lang="en-IN" sz="1867" dirty="0">
              <a:solidFill>
                <a:schemeClr val="bg1"/>
              </a:solidFill>
              <a:latin typeface="Arial" panose="020B0604020202020204" pitchFamily="34" charset="0"/>
              <a:ea typeface="Arial" panose="020B0604020202020204" pitchFamily="34" charset="0"/>
            </a:endParaRPr>
          </a:p>
        </p:txBody>
      </p:sp>
      <p:pic>
        <p:nvPicPr>
          <p:cNvPr id="1026" name="Picture 2" descr="Sustainable Vehicles for Decarbonizing the Transport Sector: A Comparison  of Biofuel, Electric, Fuel Cell and Solar-Powered Vehicles">
            <a:extLst>
              <a:ext uri="{FF2B5EF4-FFF2-40B4-BE49-F238E27FC236}">
                <a16:creationId xmlns:a16="http://schemas.microsoft.com/office/drawing/2014/main" id="{FF06534B-F33D-CF95-3697-7BB55F4AB86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82523" y="3892276"/>
            <a:ext cx="10733301" cy="2768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2720501"/>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0160DBBF-ED25-7F05-8B1D-5C3B869EF1A0}"/>
              </a:ext>
            </a:extLst>
          </p:cNvPr>
          <p:cNvSpPr txBox="1"/>
          <p:nvPr/>
        </p:nvSpPr>
        <p:spPr>
          <a:xfrm>
            <a:off x="0" y="381000"/>
            <a:ext cx="12192000" cy="707886"/>
          </a:xfrm>
          <a:prstGeom prst="rect">
            <a:avLst/>
          </a:prstGeom>
          <a:noFill/>
        </p:spPr>
        <p:txBody>
          <a:bodyPr wrap="square">
            <a:spAutoFit/>
          </a:bodyPr>
          <a:lstStyle/>
          <a:p>
            <a:pPr algn="ctr"/>
            <a:r>
              <a:rPr lang="en-GB" sz="4000" b="1" dirty="0">
                <a:solidFill>
                  <a:schemeClr val="bg1"/>
                </a:solidFill>
                <a:latin typeface="Times New Roman" panose="02020603050405020304" pitchFamily="18" charset="0"/>
                <a:ea typeface="Times New Roman" panose="02020603050405020304" pitchFamily="18" charset="0"/>
              </a:rPr>
              <a:t>Corporate Culture and Internal Incentives</a:t>
            </a:r>
            <a:endParaRPr lang="en-IN" sz="4000" dirty="0">
              <a:solidFill>
                <a:schemeClr val="bg1"/>
              </a:solidFill>
            </a:endParaRPr>
          </a:p>
        </p:txBody>
      </p:sp>
      <p:sp>
        <p:nvSpPr>
          <p:cNvPr id="12" name="TextBox 11">
            <a:extLst>
              <a:ext uri="{FF2B5EF4-FFF2-40B4-BE49-F238E27FC236}">
                <a16:creationId xmlns:a16="http://schemas.microsoft.com/office/drawing/2014/main" id="{AF74DB5A-4B63-72A3-D042-1F1CBE81E454}"/>
              </a:ext>
            </a:extLst>
          </p:cNvPr>
          <p:cNvSpPr txBox="1"/>
          <p:nvPr/>
        </p:nvSpPr>
        <p:spPr>
          <a:xfrm>
            <a:off x="416118" y="1499538"/>
            <a:ext cx="5379881" cy="4350615"/>
          </a:xfrm>
          <a:prstGeom prst="rect">
            <a:avLst/>
          </a:prstGeom>
          <a:noFill/>
        </p:spPr>
        <p:txBody>
          <a:bodyPr wrap="square">
            <a:spAutoFit/>
          </a:bodyPr>
          <a:lstStyle/>
          <a:p>
            <a:pPr marL="342917" indent="-190510" algn="just">
              <a:lnSpc>
                <a:spcPct val="150000"/>
              </a:lnSpc>
              <a:buFont typeface="Arial" panose="020B0604020202020204" pitchFamily="34" charset="0"/>
              <a:buChar char="•"/>
            </a:pPr>
            <a:r>
              <a:rPr lang="en-GB" sz="1867" dirty="0">
                <a:solidFill>
                  <a:schemeClr val="bg1"/>
                </a:solidFill>
                <a:latin typeface="Times New Roman" panose="02020603050405020304" pitchFamily="18" charset="0"/>
                <a:ea typeface="Times New Roman" panose="02020603050405020304" pitchFamily="18" charset="0"/>
              </a:rPr>
              <a:t> A corporate culture that is profit-oriented may focus on sales as opposed to transparency. </a:t>
            </a:r>
            <a:endParaRPr lang="en-IN" sz="1867" dirty="0">
              <a:solidFill>
                <a:schemeClr val="bg1"/>
              </a:solidFill>
              <a:latin typeface="Arial" panose="020B0604020202020204" pitchFamily="34" charset="0"/>
              <a:ea typeface="Arial" panose="020B0604020202020204" pitchFamily="34" charset="0"/>
            </a:endParaRPr>
          </a:p>
          <a:p>
            <a:pPr marL="342917" indent="-190510" algn="just">
              <a:lnSpc>
                <a:spcPct val="150000"/>
              </a:lnSpc>
              <a:buFont typeface="Arial" panose="020B0604020202020204" pitchFamily="34" charset="0"/>
              <a:buChar char="•"/>
            </a:pPr>
            <a:r>
              <a:rPr lang="en-GB" sz="1867" dirty="0">
                <a:solidFill>
                  <a:schemeClr val="bg1"/>
                </a:solidFill>
                <a:latin typeface="Times New Roman" panose="02020603050405020304" pitchFamily="18" charset="0"/>
                <a:ea typeface="Times New Roman" panose="02020603050405020304" pitchFamily="18" charset="0"/>
              </a:rPr>
              <a:t>Temporary rewards on the part of executives and managers can promote superficiality. </a:t>
            </a:r>
            <a:endParaRPr lang="en-IN" sz="1867" dirty="0">
              <a:solidFill>
                <a:schemeClr val="bg1"/>
              </a:solidFill>
              <a:latin typeface="Arial" panose="020B0604020202020204" pitchFamily="34" charset="0"/>
              <a:ea typeface="Arial" panose="020B0604020202020204" pitchFamily="34" charset="0"/>
            </a:endParaRPr>
          </a:p>
          <a:p>
            <a:pPr marL="342917" indent="-190510" algn="just">
              <a:lnSpc>
                <a:spcPct val="150000"/>
              </a:lnSpc>
              <a:buFont typeface="Arial" panose="020B0604020202020204" pitchFamily="34" charset="0"/>
              <a:buChar char="•"/>
            </a:pPr>
            <a:r>
              <a:rPr lang="en-GB" sz="1867" dirty="0">
                <a:solidFill>
                  <a:schemeClr val="bg1"/>
                </a:solidFill>
                <a:latin typeface="Times New Roman" panose="02020603050405020304" pitchFamily="18" charset="0"/>
                <a:ea typeface="Times New Roman" panose="02020603050405020304" pitchFamily="18" charset="0"/>
              </a:rPr>
              <a:t>The absence of ethical focus and the lack of communication inside the company the way to multiply the greenwashing risk. </a:t>
            </a:r>
            <a:endParaRPr lang="en-IN" sz="1867" dirty="0">
              <a:solidFill>
                <a:schemeClr val="bg1"/>
              </a:solidFill>
              <a:latin typeface="Arial" panose="020B0604020202020204" pitchFamily="34" charset="0"/>
              <a:ea typeface="Arial" panose="020B0604020202020204" pitchFamily="34" charset="0"/>
            </a:endParaRPr>
          </a:p>
          <a:p>
            <a:pPr marL="342917" indent="-190510" algn="just">
              <a:lnSpc>
                <a:spcPct val="150000"/>
              </a:lnSpc>
              <a:buFont typeface="Arial" panose="020B0604020202020204" pitchFamily="34" charset="0"/>
              <a:buChar char="•"/>
            </a:pPr>
            <a:r>
              <a:rPr lang="en-GB" sz="1867" dirty="0">
                <a:solidFill>
                  <a:schemeClr val="bg1"/>
                </a:solidFill>
                <a:latin typeface="Times New Roman" panose="02020603050405020304" pitchFamily="18" charset="0"/>
                <a:ea typeface="Times New Roman" panose="02020603050405020304" pitchFamily="18" charset="0"/>
              </a:rPr>
              <a:t>The Dieselgate at Volkswagen demonstrates the way external forces may result in unethical behaviour (Dvisak, 2023).</a:t>
            </a:r>
            <a:endParaRPr lang="en-IN" sz="1867" dirty="0">
              <a:solidFill>
                <a:schemeClr val="bg1"/>
              </a:solidFill>
              <a:latin typeface="Arial" panose="020B0604020202020204" pitchFamily="34" charset="0"/>
              <a:ea typeface="Arial" panose="020B0604020202020204" pitchFamily="34" charset="0"/>
            </a:endParaRPr>
          </a:p>
        </p:txBody>
      </p:sp>
      <p:pic>
        <p:nvPicPr>
          <p:cNvPr id="2050" name="Picture 2" descr="Volkswagen emissions scandal – timeline | Volkswagen (VW) | The Guardian">
            <a:extLst>
              <a:ext uri="{FF2B5EF4-FFF2-40B4-BE49-F238E27FC236}">
                <a16:creationId xmlns:a16="http://schemas.microsoft.com/office/drawing/2014/main" id="{284215C5-866F-7B8E-AC3F-CB7836A445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8400" y="1510424"/>
            <a:ext cx="5527483" cy="4578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004455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0">
            <a:extLst>
              <a:ext uri="{FF2B5EF4-FFF2-40B4-BE49-F238E27FC236}">
                <a16:creationId xmlns:a16="http://schemas.microsoft.com/office/drawing/2014/main" id="{CF693A0E-9206-6454-E372-339ADF2E1596}"/>
              </a:ext>
              <a:ext uri="{C183D7F6-B498-43B3-948B-1728B52AA6E4}">
                <adec:decorative xmlns:adec="http://schemas.microsoft.com/office/drawing/2017/decorative" val="1"/>
              </a:ext>
            </a:extLst>
          </p:cNvPr>
          <p:cNvPicPr>
            <a:picLocks noMove="1" noResize="1"/>
          </p:cNvPicPr>
          <p:nvPr/>
        </p:nvPicPr>
        <p:blipFill>
          <a:blip r:embed="rId2"/>
          <a:stretch>
            <a:fillRect/>
          </a:stretch>
        </p:blipFill>
        <p:spPr>
          <a:xfrm>
            <a:off x="0" y="0"/>
            <a:ext cx="12191996" cy="6858000"/>
          </a:xfrm>
          <a:prstGeom prst="rect">
            <a:avLst/>
          </a:prstGeom>
          <a:noFill/>
          <a:ln cap="flat">
            <a:noFill/>
          </a:ln>
        </p:spPr>
      </p:pic>
      <p:grpSp>
        <p:nvGrpSpPr>
          <p:cNvPr id="3" name="Group 22">
            <a:extLst>
              <a:ext uri="{FF2B5EF4-FFF2-40B4-BE49-F238E27FC236}">
                <a16:creationId xmlns:a16="http://schemas.microsoft.com/office/drawing/2014/main" id="{3D68986F-A890-1005-D41F-D313564123D6}"/>
              </a:ext>
            </a:extLst>
          </p:cNvPr>
          <p:cNvGrpSpPr/>
          <p:nvPr/>
        </p:nvGrpSpPr>
        <p:grpSpPr>
          <a:xfrm>
            <a:off x="-25392" y="0"/>
            <a:ext cx="12005339" cy="6644085"/>
            <a:chOff x="-25392" y="0"/>
            <a:chExt cx="12005339" cy="6644085"/>
          </a:xfrm>
        </p:grpSpPr>
        <p:sp>
          <p:nvSpPr>
            <p:cNvPr id="4" name="Rectangle 23">
              <a:extLst>
                <a:ext uri="{FF2B5EF4-FFF2-40B4-BE49-F238E27FC236}">
                  <a16:creationId xmlns:a16="http://schemas.microsoft.com/office/drawing/2014/main" id="{8A938AE9-87B2-0E0C-6273-09ED9FD9ECF0}"/>
                </a:ext>
                <a:ext uri="{C183D7F6-B498-43B3-948B-1728B52AA6E4}">
                  <adec:decorative xmlns:adec="http://schemas.microsoft.com/office/drawing/2017/decorative" val="1"/>
                </a:ext>
              </a:extLst>
            </p:cNvPr>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Impact"/>
              </a:endParaRPr>
            </a:p>
          </p:txBody>
        </p:sp>
        <p:sp>
          <p:nvSpPr>
            <p:cNvPr id="5" name="Freeform 11">
              <a:extLst>
                <a:ext uri="{FF2B5EF4-FFF2-40B4-BE49-F238E27FC236}">
                  <a16:creationId xmlns:a16="http://schemas.microsoft.com/office/drawing/2014/main" id="{1DFDE100-E094-DA3A-F8BA-2B014760F407}"/>
                </a:ext>
                <a:ext uri="{C183D7F6-B498-43B3-948B-1728B52AA6E4}">
                  <adec:decorative xmlns:adec="http://schemas.microsoft.com/office/drawing/2017/decorative" val="1"/>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Impact"/>
              </a:endParaRPr>
            </a:p>
          </p:txBody>
        </p:sp>
        <p:sp>
          <p:nvSpPr>
            <p:cNvPr id="6" name="Rectangle 25">
              <a:extLst>
                <a:ext uri="{FF2B5EF4-FFF2-40B4-BE49-F238E27FC236}">
                  <a16:creationId xmlns:a16="http://schemas.microsoft.com/office/drawing/2014/main" id="{3EE3E147-9BF1-0EBB-A522-4D101E2EB26B}"/>
                </a:ext>
                <a:ext uri="{C183D7F6-B498-43B3-948B-1728B52AA6E4}">
                  <adec:decorative xmlns:adec="http://schemas.microsoft.com/office/drawing/2017/decorative" val="1"/>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Impact"/>
              </a:endParaRPr>
            </a:p>
          </p:txBody>
        </p:sp>
      </p:grpSp>
      <p:pic>
        <p:nvPicPr>
          <p:cNvPr id="7" name="Picture 26">
            <a:extLst>
              <a:ext uri="{FF2B5EF4-FFF2-40B4-BE49-F238E27FC236}">
                <a16:creationId xmlns:a16="http://schemas.microsoft.com/office/drawing/2014/main" id="{620D2FFA-5D84-BFF0-D4E2-3AB391B7D1D4}"/>
              </a:ext>
              <a:ext uri="{C183D7F6-B498-43B3-948B-1728B52AA6E4}">
                <adec:decorative xmlns:adec="http://schemas.microsoft.com/office/drawing/2017/decorative" val="1"/>
              </a:ext>
            </a:extLst>
          </p:cNvPr>
          <p:cNvPicPr>
            <a:picLocks noMove="1" noResize="1"/>
          </p:cNvPicPr>
          <p:nvPr/>
        </p:nvPicPr>
        <p:blipFill>
          <a:blip r:embed="rId2"/>
          <a:stretch>
            <a:fillRect/>
          </a:stretch>
        </p:blipFill>
        <p:spPr>
          <a:xfrm>
            <a:off x="0" y="0"/>
            <a:ext cx="12191996" cy="6858000"/>
          </a:xfrm>
          <a:prstGeom prst="rect">
            <a:avLst/>
          </a:prstGeom>
          <a:noFill/>
          <a:ln cap="flat">
            <a:noFill/>
          </a:ln>
        </p:spPr>
      </p:pic>
      <p:sp>
        <p:nvSpPr>
          <p:cNvPr id="8" name="Rectangle 27">
            <a:extLst>
              <a:ext uri="{FF2B5EF4-FFF2-40B4-BE49-F238E27FC236}">
                <a16:creationId xmlns:a16="http://schemas.microsoft.com/office/drawing/2014/main" id="{F505A94D-9ABC-3DFA-2B6E-BD6953EBF141}"/>
              </a:ext>
              <a:ext uri="{C183D7F6-B498-43B3-948B-1728B52AA6E4}">
                <adec:decorative xmlns:adec="http://schemas.microsoft.com/office/drawing/2017/decorative" val="1"/>
              </a:ext>
            </a:extLst>
          </p:cNvPr>
          <p:cNvSpPr>
            <a:spLocks noMove="1" noResize="1"/>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Impact"/>
            </a:endParaRPr>
          </a:p>
        </p:txBody>
      </p:sp>
      <p:sp>
        <p:nvSpPr>
          <p:cNvPr id="9" name="Freeform 9">
            <a:extLst>
              <a:ext uri="{FF2B5EF4-FFF2-40B4-BE49-F238E27FC236}">
                <a16:creationId xmlns:a16="http://schemas.microsoft.com/office/drawing/2014/main" id="{7E6DA89A-FF7D-51E3-CE1C-7A331487700C}"/>
              </a:ext>
              <a:ext uri="{C183D7F6-B498-43B3-948B-1728B52AA6E4}">
                <adec:decorative xmlns:adec="http://schemas.microsoft.com/office/drawing/2017/decorative" val="1"/>
              </a:ext>
            </a:extLst>
          </p:cNvPr>
          <p:cNvSpPr>
            <a:spLocks noMove="1" noResize="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Impact"/>
            </a:endParaRPr>
          </a:p>
        </p:txBody>
      </p:sp>
      <p:sp>
        <p:nvSpPr>
          <p:cNvPr id="10" name="Rectangle 21">
            <a:extLst>
              <a:ext uri="{FF2B5EF4-FFF2-40B4-BE49-F238E27FC236}">
                <a16:creationId xmlns:a16="http://schemas.microsoft.com/office/drawing/2014/main" id="{2A0A1DB4-9F6A-0AED-7A07-B508D74FFB1D}"/>
              </a:ext>
              <a:ext uri="{C183D7F6-B498-43B3-948B-1728B52AA6E4}">
                <adec:decorative xmlns:adec="http://schemas.microsoft.com/office/drawing/2017/decorative" val="1"/>
              </a:ext>
            </a:extLst>
          </p:cNvPr>
          <p:cNvSpPr>
            <a:spLocks noMove="1" noResize="1"/>
          </p:cNvSpPr>
          <p:nvPr/>
        </p:nvSpPr>
        <p:spPr>
          <a:xfrm>
            <a:off x="0" y="0"/>
            <a:ext cx="6094411" cy="6380792"/>
          </a:xfrm>
          <a:prstGeom prst="rect">
            <a:avLst/>
          </a:prstGeom>
          <a:gradFill>
            <a:gsLst>
              <a:gs pos="0">
                <a:srgbClr val="B80E0F"/>
              </a:gs>
              <a:gs pos="100000">
                <a:srgbClr val="6E0809"/>
              </a:gs>
            </a:gsLst>
            <a:lin ang="81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Impact"/>
            </a:endParaRPr>
          </a:p>
        </p:txBody>
      </p:sp>
      <p:sp>
        <p:nvSpPr>
          <p:cNvPr id="11" name="Title 1">
            <a:extLst>
              <a:ext uri="{FF2B5EF4-FFF2-40B4-BE49-F238E27FC236}">
                <a16:creationId xmlns:a16="http://schemas.microsoft.com/office/drawing/2014/main" id="{EE5EDE36-029D-F4C6-C5C0-FDE26ACF0C64}"/>
              </a:ext>
            </a:extLst>
          </p:cNvPr>
          <p:cNvSpPr txBox="1">
            <a:spLocks noGrp="1"/>
          </p:cNvSpPr>
          <p:nvPr>
            <p:ph type="title"/>
          </p:nvPr>
        </p:nvSpPr>
        <p:spPr>
          <a:xfrm>
            <a:off x="685800" y="685800"/>
            <a:ext cx="4858966" cy="4846969"/>
          </a:xfrm>
        </p:spPr>
        <p:txBody>
          <a:bodyPr/>
          <a:lstStyle/>
          <a:p>
            <a:pPr lvl="0"/>
            <a:r>
              <a:rPr lang="en-US" dirty="0">
                <a:solidFill>
                  <a:srgbClr val="FFFFFF"/>
                </a:solidFill>
              </a:rPr>
              <a:t> The Impact of Greenwashing</a:t>
            </a:r>
          </a:p>
        </p:txBody>
      </p:sp>
      <p:sp>
        <p:nvSpPr>
          <p:cNvPr id="12" name="TextBox 3">
            <a:extLst>
              <a:ext uri="{FF2B5EF4-FFF2-40B4-BE49-F238E27FC236}">
                <a16:creationId xmlns:a16="http://schemas.microsoft.com/office/drawing/2014/main" id="{7DFBB5CD-AD8D-9738-2AC7-3A76CB3D9E3A}"/>
              </a:ext>
            </a:extLst>
          </p:cNvPr>
          <p:cNvSpPr txBox="1"/>
          <p:nvPr/>
        </p:nvSpPr>
        <p:spPr>
          <a:xfrm>
            <a:off x="6627443" y="685800"/>
            <a:ext cx="4453063" cy="4846969"/>
          </a:xfrm>
          <a:prstGeom prst="rect">
            <a:avLst/>
          </a:prstGeom>
          <a:noFill/>
          <a:ln cap="flat">
            <a:noFill/>
          </a:ln>
        </p:spPr>
        <p:txBody>
          <a:bodyPr vert="horz" wrap="square" lIns="91440" tIns="45720" rIns="91440" bIns="45720" anchor="ctr" anchorCtr="0" compatLnSpc="1">
            <a:normAutofit/>
          </a:bodyPr>
          <a:lstStyle/>
          <a:p>
            <a:pPr marL="0" marR="0" lvl="0" indent="-228600" algn="l" defTabSz="914400" rtl="0" fontAlgn="auto" hangingPunct="1">
              <a:lnSpc>
                <a:spcPct val="120000"/>
              </a:lnSpc>
              <a:spcBef>
                <a:spcPts val="0"/>
              </a:spcBef>
              <a:spcAft>
                <a:spcPts val="600"/>
              </a:spcAft>
              <a:buClr>
                <a:srgbClr val="B80E0F"/>
              </a:buClr>
              <a:buSzPct val="160000"/>
              <a:buFont typeface="Arial" pitchFamily="34"/>
              <a:buChar char="•"/>
              <a:tabLst/>
              <a:defRPr sz="1800" b="0" i="0" u="none" strike="noStrike" kern="0" cap="none" spc="0" baseline="0">
                <a:solidFill>
                  <a:srgbClr val="000000"/>
                </a:solidFill>
                <a:uFillTx/>
              </a:defRPr>
            </a:pPr>
            <a:r>
              <a:rPr lang="en-US" sz="1800" b="0" i="0" u="none" strike="noStrike" kern="1200" cap="all" spc="0" baseline="0">
                <a:solidFill>
                  <a:srgbClr val="000000"/>
                </a:solidFill>
                <a:uFillTx/>
                <a:latin typeface="Impact"/>
              </a:rPr>
              <a:t>Damages consumer trust (ASA, 2022)</a:t>
            </a:r>
          </a:p>
          <a:p>
            <a:pPr marL="0" marR="0" lvl="0" indent="-228600" algn="l" defTabSz="914400" rtl="0" fontAlgn="auto" hangingPunct="1">
              <a:lnSpc>
                <a:spcPct val="120000"/>
              </a:lnSpc>
              <a:spcBef>
                <a:spcPts val="0"/>
              </a:spcBef>
              <a:spcAft>
                <a:spcPts val="600"/>
              </a:spcAft>
              <a:buClr>
                <a:srgbClr val="B80E0F"/>
              </a:buClr>
              <a:buSzPct val="160000"/>
              <a:buFont typeface="Arial" pitchFamily="34"/>
              <a:buChar char="•"/>
              <a:tabLst/>
              <a:defRPr sz="1800" b="0" i="0" u="none" strike="noStrike" kern="0" cap="none" spc="0" baseline="0">
                <a:solidFill>
                  <a:srgbClr val="000000"/>
                </a:solidFill>
                <a:uFillTx/>
              </a:defRPr>
            </a:pPr>
            <a:endParaRPr lang="en-US" sz="1800" b="0" i="0" u="none" strike="noStrike" kern="1200" cap="all" spc="0" baseline="0">
              <a:solidFill>
                <a:srgbClr val="000000"/>
              </a:solidFill>
              <a:uFillTx/>
              <a:latin typeface="Impact"/>
            </a:endParaRPr>
          </a:p>
          <a:p>
            <a:pPr marL="0" marR="0" lvl="0" indent="-228600" algn="l" defTabSz="914400" rtl="0" fontAlgn="auto" hangingPunct="1">
              <a:lnSpc>
                <a:spcPct val="120000"/>
              </a:lnSpc>
              <a:spcBef>
                <a:spcPts val="0"/>
              </a:spcBef>
              <a:spcAft>
                <a:spcPts val="600"/>
              </a:spcAft>
              <a:buClr>
                <a:srgbClr val="B80E0F"/>
              </a:buClr>
              <a:buSzPct val="160000"/>
              <a:buFont typeface="Arial" pitchFamily="34"/>
              <a:buChar char="•"/>
              <a:tabLst/>
              <a:defRPr sz="1800" b="0" i="0" u="none" strike="noStrike" kern="0" cap="none" spc="0" baseline="0">
                <a:solidFill>
                  <a:srgbClr val="000000"/>
                </a:solidFill>
                <a:uFillTx/>
              </a:defRPr>
            </a:pPr>
            <a:r>
              <a:rPr lang="en-US" sz="1800" b="0" i="0" u="none" strike="noStrike" kern="1200" cap="all" spc="0" baseline="0">
                <a:solidFill>
                  <a:srgbClr val="000000"/>
                </a:solidFill>
                <a:uFillTx/>
                <a:latin typeface="Impact"/>
              </a:rPr>
              <a:t>Slows down real environmental progress (Lin, 2025)</a:t>
            </a:r>
          </a:p>
          <a:p>
            <a:pPr marL="0" marR="0" lvl="0" indent="-228600" algn="l" defTabSz="914400" rtl="0" fontAlgn="auto" hangingPunct="1">
              <a:lnSpc>
                <a:spcPct val="120000"/>
              </a:lnSpc>
              <a:spcBef>
                <a:spcPts val="0"/>
              </a:spcBef>
              <a:spcAft>
                <a:spcPts val="600"/>
              </a:spcAft>
              <a:buClr>
                <a:srgbClr val="B80E0F"/>
              </a:buClr>
              <a:buSzPct val="160000"/>
              <a:buFont typeface="Arial" pitchFamily="34"/>
              <a:buChar char="•"/>
              <a:tabLst/>
              <a:defRPr sz="1800" b="0" i="0" u="none" strike="noStrike" kern="0" cap="none" spc="0" baseline="0">
                <a:solidFill>
                  <a:srgbClr val="000000"/>
                </a:solidFill>
                <a:uFillTx/>
              </a:defRPr>
            </a:pPr>
            <a:endParaRPr lang="en-US" sz="1800" b="0" i="0" u="none" strike="noStrike" kern="1200" cap="all" spc="0" baseline="0">
              <a:solidFill>
                <a:srgbClr val="000000"/>
              </a:solidFill>
              <a:uFillTx/>
              <a:latin typeface="Impact"/>
            </a:endParaRPr>
          </a:p>
          <a:p>
            <a:pPr marL="0" marR="0" lvl="0" indent="-228600" algn="l" defTabSz="914400" rtl="0" fontAlgn="auto" hangingPunct="1">
              <a:lnSpc>
                <a:spcPct val="120000"/>
              </a:lnSpc>
              <a:spcBef>
                <a:spcPts val="0"/>
              </a:spcBef>
              <a:spcAft>
                <a:spcPts val="600"/>
              </a:spcAft>
              <a:buClr>
                <a:srgbClr val="B80E0F"/>
              </a:buClr>
              <a:buSzPct val="160000"/>
              <a:buFont typeface="Arial" pitchFamily="34"/>
              <a:buChar char="•"/>
              <a:tabLst/>
              <a:defRPr sz="1800" b="0" i="0" u="none" strike="noStrike" kern="0" cap="none" spc="0" baseline="0">
                <a:solidFill>
                  <a:srgbClr val="000000"/>
                </a:solidFill>
                <a:uFillTx/>
              </a:defRPr>
            </a:pPr>
            <a:r>
              <a:rPr lang="en-US" sz="1800" b="0" i="0" u="none" strike="noStrike" kern="1200" cap="all" spc="0" baseline="0">
                <a:solidFill>
                  <a:srgbClr val="000000"/>
                </a:solidFill>
                <a:uFillTx/>
                <a:latin typeface="Impact"/>
              </a:rPr>
              <a:t>Creates regulatory and financial risks (NewClimate Institute, 2025)</a:t>
            </a:r>
          </a:p>
          <a:p>
            <a:pPr marL="0" marR="0" lvl="0" indent="-228600" algn="l" defTabSz="914400" rtl="0" fontAlgn="auto" hangingPunct="1">
              <a:lnSpc>
                <a:spcPct val="120000"/>
              </a:lnSpc>
              <a:spcBef>
                <a:spcPts val="0"/>
              </a:spcBef>
              <a:spcAft>
                <a:spcPts val="600"/>
              </a:spcAft>
              <a:buClr>
                <a:srgbClr val="B80E0F"/>
              </a:buClr>
              <a:buSzPct val="160000"/>
              <a:buFont typeface="Arial" pitchFamily="34"/>
              <a:buChar char="•"/>
              <a:tabLst/>
              <a:defRPr sz="1800" b="0" i="0" u="none" strike="noStrike" kern="0" cap="none" spc="0" baseline="0">
                <a:solidFill>
                  <a:srgbClr val="000000"/>
                </a:solidFill>
                <a:uFillTx/>
              </a:defRPr>
            </a:pPr>
            <a:endParaRPr lang="en-US" sz="1800" b="0" i="0" u="none" strike="noStrike" kern="1200" cap="all" spc="0" baseline="0">
              <a:solidFill>
                <a:srgbClr val="000000"/>
              </a:solidFill>
              <a:uFillTx/>
              <a:latin typeface="Impact"/>
            </a:endParaRPr>
          </a:p>
          <a:p>
            <a:pPr marL="0" marR="0" lvl="0" indent="-228600" algn="l" defTabSz="914400" rtl="0" fontAlgn="auto" hangingPunct="1">
              <a:lnSpc>
                <a:spcPct val="120000"/>
              </a:lnSpc>
              <a:spcBef>
                <a:spcPts val="0"/>
              </a:spcBef>
              <a:spcAft>
                <a:spcPts val="600"/>
              </a:spcAft>
              <a:buClr>
                <a:srgbClr val="B80E0F"/>
              </a:buClr>
              <a:buSzPct val="160000"/>
              <a:buFont typeface="Arial" pitchFamily="34"/>
              <a:buChar char="•"/>
              <a:tabLst/>
              <a:defRPr sz="1800" b="0" i="0" u="none" strike="noStrike" kern="0" cap="none" spc="0" baseline="0">
                <a:solidFill>
                  <a:srgbClr val="000000"/>
                </a:solidFill>
                <a:uFillTx/>
              </a:defRPr>
            </a:pPr>
            <a:r>
              <a:rPr lang="en-US" sz="1800" b="0" i="0" u="none" strike="noStrike" kern="1200" cap="all" spc="0" baseline="0">
                <a:solidFill>
                  <a:srgbClr val="000000"/>
                </a:solidFill>
                <a:uFillTx/>
                <a:latin typeface="Impact"/>
              </a:rPr>
              <a:t>Confuses consumers about sustainability</a:t>
            </a:r>
          </a:p>
          <a:p>
            <a:pPr marL="0" marR="0" lvl="0" indent="-228600" algn="l" defTabSz="914400" rtl="0" fontAlgn="auto" hangingPunct="1">
              <a:lnSpc>
                <a:spcPct val="120000"/>
              </a:lnSpc>
              <a:spcBef>
                <a:spcPts val="0"/>
              </a:spcBef>
              <a:spcAft>
                <a:spcPts val="600"/>
              </a:spcAft>
              <a:buClr>
                <a:srgbClr val="B80E0F"/>
              </a:buClr>
              <a:buSzPct val="160000"/>
              <a:buFont typeface="Arial" pitchFamily="34"/>
              <a:buChar char="•"/>
              <a:tabLst/>
              <a:defRPr sz="1800" b="0" i="0" u="none" strike="noStrike" kern="0" cap="none" spc="0" baseline="0">
                <a:solidFill>
                  <a:srgbClr val="000000"/>
                </a:solidFill>
                <a:uFillTx/>
              </a:defRPr>
            </a:pPr>
            <a:endParaRPr lang="en-US" sz="1800" b="0" i="0" u="none" strike="noStrike" kern="1200" cap="all" spc="0" baseline="0">
              <a:solidFill>
                <a:srgbClr val="000000"/>
              </a:solidFill>
              <a:uFillTx/>
              <a:latin typeface="Impact"/>
            </a:endParaRPr>
          </a:p>
        </p:txBody>
      </p:sp>
      <p:pic>
        <p:nvPicPr>
          <p:cNvPr id="13" name="Picture 13">
            <a:extLst>
              <a:ext uri="{FF2B5EF4-FFF2-40B4-BE49-F238E27FC236}">
                <a16:creationId xmlns:a16="http://schemas.microsoft.com/office/drawing/2014/main" id="{A5D62AA8-E70B-A933-93DF-DFB9E4F55517}"/>
              </a:ext>
            </a:extLst>
          </p:cNvPr>
          <p:cNvPicPr>
            <a:picLocks noChangeAspect="1"/>
          </p:cNvPicPr>
          <p:nvPr/>
        </p:nvPicPr>
        <p:blipFill>
          <a:blip r:embed="rId4"/>
          <a:stretch>
            <a:fillRect/>
          </a:stretch>
        </p:blipFill>
        <p:spPr>
          <a:xfrm>
            <a:off x="884711" y="3829589"/>
            <a:ext cx="4161507" cy="1546058"/>
          </a:xfrm>
          <a:prstGeom prst="rect">
            <a:avLst/>
          </a:prstGeom>
          <a:noFill/>
          <a:ln cap="flat">
            <a:noFill/>
          </a:ln>
        </p:spPr>
      </p:pic>
    </p:spTree>
    <p:extLst>
      <p:ext uri="{BB962C8B-B14F-4D97-AF65-F5344CB8AC3E}">
        <p14:creationId xmlns:p14="http://schemas.microsoft.com/office/powerpoint/2010/main" val="1739217136"/>
      </p:ext>
    </p:extLst>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9">
            <a:extLst>
              <a:ext uri="{FF2B5EF4-FFF2-40B4-BE49-F238E27FC236}">
                <a16:creationId xmlns:a16="http://schemas.microsoft.com/office/drawing/2014/main" id="{F3ED774E-AD3C-EF85-BB28-F7B0BE7C0A7A}"/>
              </a:ext>
              <a:ext uri="{C183D7F6-B498-43B3-948B-1728B52AA6E4}">
                <adec:decorative xmlns:adec="http://schemas.microsoft.com/office/drawing/2017/decorative" val="1"/>
              </a:ext>
            </a:extLst>
          </p:cNvPr>
          <p:cNvPicPr>
            <a:picLocks noMove="1" noResize="1"/>
          </p:cNvPicPr>
          <p:nvPr/>
        </p:nvPicPr>
        <p:blipFill>
          <a:blip r:embed="rId2"/>
          <a:stretch>
            <a:fillRect/>
          </a:stretch>
        </p:blipFill>
        <p:spPr>
          <a:xfrm>
            <a:off x="0" y="0"/>
            <a:ext cx="12191996" cy="6858000"/>
          </a:xfrm>
          <a:prstGeom prst="rect">
            <a:avLst/>
          </a:prstGeom>
          <a:noFill/>
          <a:ln cap="flat">
            <a:noFill/>
          </a:ln>
        </p:spPr>
      </p:pic>
      <p:grpSp>
        <p:nvGrpSpPr>
          <p:cNvPr id="3" name="Group 11">
            <a:extLst>
              <a:ext uri="{FF2B5EF4-FFF2-40B4-BE49-F238E27FC236}">
                <a16:creationId xmlns:a16="http://schemas.microsoft.com/office/drawing/2014/main" id="{3B5EAC54-29F8-F097-A368-E4F6D9C9145A}"/>
              </a:ext>
            </a:extLst>
          </p:cNvPr>
          <p:cNvGrpSpPr/>
          <p:nvPr/>
        </p:nvGrpSpPr>
        <p:grpSpPr>
          <a:xfrm>
            <a:off x="-25392" y="0"/>
            <a:ext cx="12005339" cy="6644085"/>
            <a:chOff x="-25392" y="0"/>
            <a:chExt cx="12005339" cy="6644085"/>
          </a:xfrm>
        </p:grpSpPr>
        <p:sp>
          <p:nvSpPr>
            <p:cNvPr id="4" name="Rectangle 12">
              <a:extLst>
                <a:ext uri="{FF2B5EF4-FFF2-40B4-BE49-F238E27FC236}">
                  <a16:creationId xmlns:a16="http://schemas.microsoft.com/office/drawing/2014/main" id="{0A81DD11-575A-61C9-12BA-9D4A62810E99}"/>
                </a:ext>
                <a:ext uri="{C183D7F6-B498-43B3-948B-1728B52AA6E4}">
                  <adec:decorative xmlns:adec="http://schemas.microsoft.com/office/drawing/2017/decorative" val="1"/>
                </a:ext>
              </a:extLst>
            </p:cNvPr>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Impact"/>
              </a:endParaRPr>
            </a:p>
          </p:txBody>
        </p:sp>
        <p:sp>
          <p:nvSpPr>
            <p:cNvPr id="5" name="Freeform 11">
              <a:extLst>
                <a:ext uri="{FF2B5EF4-FFF2-40B4-BE49-F238E27FC236}">
                  <a16:creationId xmlns:a16="http://schemas.microsoft.com/office/drawing/2014/main" id="{8BCC0283-4A93-16DD-6499-5588B7AD8CC3}"/>
                </a:ext>
                <a:ext uri="{C183D7F6-B498-43B3-948B-1728B52AA6E4}">
                  <adec:decorative xmlns:adec="http://schemas.microsoft.com/office/drawing/2017/decorative" val="1"/>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Impact"/>
              </a:endParaRPr>
            </a:p>
          </p:txBody>
        </p:sp>
        <p:sp>
          <p:nvSpPr>
            <p:cNvPr id="6" name="Rectangle 14">
              <a:extLst>
                <a:ext uri="{FF2B5EF4-FFF2-40B4-BE49-F238E27FC236}">
                  <a16:creationId xmlns:a16="http://schemas.microsoft.com/office/drawing/2014/main" id="{A027701B-4F58-7053-1833-1306AB0CAAB9}"/>
                </a:ext>
                <a:ext uri="{C183D7F6-B498-43B3-948B-1728B52AA6E4}">
                  <adec:decorative xmlns:adec="http://schemas.microsoft.com/office/drawing/2017/decorative" val="1"/>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Impact"/>
              </a:endParaRPr>
            </a:p>
          </p:txBody>
        </p:sp>
      </p:grpSp>
      <p:sp>
        <p:nvSpPr>
          <p:cNvPr id="7" name="Title 1">
            <a:extLst>
              <a:ext uri="{FF2B5EF4-FFF2-40B4-BE49-F238E27FC236}">
                <a16:creationId xmlns:a16="http://schemas.microsoft.com/office/drawing/2014/main" id="{B3991267-0133-39EA-2EAD-9937C056C92B}"/>
              </a:ext>
            </a:extLst>
          </p:cNvPr>
          <p:cNvSpPr txBox="1">
            <a:spLocks noGrp="1"/>
          </p:cNvSpPr>
          <p:nvPr>
            <p:ph type="title"/>
          </p:nvPr>
        </p:nvSpPr>
        <p:spPr/>
        <p:txBody>
          <a:bodyPr/>
          <a:lstStyle/>
          <a:p>
            <a:pPr lvl="0"/>
            <a:r>
              <a:rPr lang="en-US" dirty="0"/>
              <a:t>             </a:t>
            </a:r>
            <a:r>
              <a:rPr lang="en-US" b="1" dirty="0">
                <a:solidFill>
                  <a:srgbClr val="FF0000"/>
                </a:solidFill>
              </a:rPr>
              <a:t>Root Cause Analysis</a:t>
            </a:r>
          </a:p>
        </p:txBody>
      </p:sp>
      <p:grpSp>
        <p:nvGrpSpPr>
          <p:cNvPr id="8" name="TextBox 3">
            <a:extLst>
              <a:ext uri="{FF2B5EF4-FFF2-40B4-BE49-F238E27FC236}">
                <a16:creationId xmlns:a16="http://schemas.microsoft.com/office/drawing/2014/main" id="{C46C2815-AB92-0727-B3F7-EE7B5635DD6F}"/>
              </a:ext>
            </a:extLst>
          </p:cNvPr>
          <p:cNvGrpSpPr/>
          <p:nvPr/>
        </p:nvGrpSpPr>
        <p:grpSpPr>
          <a:xfrm>
            <a:off x="688844" y="2914375"/>
            <a:ext cx="10388864" cy="1610277"/>
            <a:chOff x="688844" y="2914375"/>
            <a:chExt cx="10388864" cy="1610277"/>
          </a:xfrm>
        </p:grpSpPr>
        <p:sp>
          <p:nvSpPr>
            <p:cNvPr id="9" name="Free-form: Shape 8">
              <a:extLst>
                <a:ext uri="{FF2B5EF4-FFF2-40B4-BE49-F238E27FC236}">
                  <a16:creationId xmlns:a16="http://schemas.microsoft.com/office/drawing/2014/main" id="{FE9FBF48-07A3-A4A0-7170-B433D5630459}"/>
                </a:ext>
              </a:extLst>
            </p:cNvPr>
            <p:cNvSpPr/>
            <p:nvPr/>
          </p:nvSpPr>
          <p:spPr>
            <a:xfrm>
              <a:off x="688844" y="2914375"/>
              <a:ext cx="2174415" cy="1380753"/>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blipFill>
              <a:blip r:embed="rId4">
                <a:alphaModFix/>
              </a:blip>
              <a:tile sx="102027" sy="102027" algn="tl"/>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Shape 9">
              <a:extLst>
                <a:ext uri="{FF2B5EF4-FFF2-40B4-BE49-F238E27FC236}">
                  <a16:creationId xmlns:a16="http://schemas.microsoft.com/office/drawing/2014/main" id="{5C60FF07-5493-102B-7F62-B018AAB8F12F}"/>
                </a:ext>
              </a:extLst>
            </p:cNvPr>
            <p:cNvSpPr/>
            <p:nvPr/>
          </p:nvSpPr>
          <p:spPr>
            <a:xfrm>
              <a:off x="930447" y="3143899"/>
              <a:ext cx="2174415" cy="1380753"/>
            </a:xfrm>
            <a:custGeom>
              <a:avLst/>
              <a:gdLst>
                <a:gd name="f0" fmla="val 10800000"/>
                <a:gd name="f1" fmla="val 5400000"/>
                <a:gd name="f2" fmla="val 180"/>
                <a:gd name="f3" fmla="val w"/>
                <a:gd name="f4" fmla="val h"/>
                <a:gd name="f5" fmla="val 0"/>
                <a:gd name="f6" fmla="val 2174412"/>
                <a:gd name="f7" fmla="val 1380751"/>
                <a:gd name="f8" fmla="val 138075"/>
                <a:gd name="f9" fmla="val 61818"/>
                <a:gd name="f10" fmla="val 2036337"/>
                <a:gd name="f11" fmla="val 2112594"/>
                <a:gd name="f12" fmla="val 1242676"/>
                <a:gd name="f13" fmla="val 1318933"/>
                <a:gd name="f14" fmla="+- 0 0 -90"/>
                <a:gd name="f15" fmla="*/ f3 1 2174412"/>
                <a:gd name="f16" fmla="*/ f4 1 1380751"/>
                <a:gd name="f17" fmla="+- f7 0 f5"/>
                <a:gd name="f18" fmla="+- f6 0 f5"/>
                <a:gd name="f19" fmla="*/ f14 f0 1"/>
                <a:gd name="f20" fmla="*/ f18 1 2174412"/>
                <a:gd name="f21" fmla="*/ f17 1 1380751"/>
                <a:gd name="f22" fmla="*/ 0 f18 1"/>
                <a:gd name="f23" fmla="*/ 138075 f17 1"/>
                <a:gd name="f24" fmla="*/ 138075 f18 1"/>
                <a:gd name="f25" fmla="*/ 0 f17 1"/>
                <a:gd name="f26" fmla="*/ 2036337 f18 1"/>
                <a:gd name="f27" fmla="*/ 2174412 f18 1"/>
                <a:gd name="f28" fmla="*/ 1242676 f17 1"/>
                <a:gd name="f29" fmla="*/ 1380751 f17 1"/>
                <a:gd name="f30" fmla="*/ f19 1 f2"/>
                <a:gd name="f31" fmla="*/ f22 1 2174412"/>
                <a:gd name="f32" fmla="*/ f23 1 1380751"/>
                <a:gd name="f33" fmla="*/ f24 1 2174412"/>
                <a:gd name="f34" fmla="*/ f25 1 1380751"/>
                <a:gd name="f35" fmla="*/ f26 1 2174412"/>
                <a:gd name="f36" fmla="*/ f27 1 2174412"/>
                <a:gd name="f37" fmla="*/ f28 1 1380751"/>
                <a:gd name="f38" fmla="*/ f29 1 1380751"/>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174412" h="138075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9528" cap="flat">
              <a:solidFill>
                <a:srgbClr val="920909"/>
              </a:solidFill>
              <a:prstDash val="solid"/>
              <a:miter/>
            </a:ln>
          </p:spPr>
          <p:txBody>
            <a:bodyPr vert="horz" wrap="square" lIns="116640" tIns="116640" rIns="116640" bIns="116640"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Impact"/>
                </a:rPr>
                <a:t>Profit &amp; competition pressure (Liu, 2023)</a:t>
              </a:r>
              <a:endParaRPr lang="en-US" sz="2000" b="0" i="0" u="none" strike="noStrike" kern="1200" cap="none" spc="0" baseline="0">
                <a:solidFill>
                  <a:srgbClr val="000000"/>
                </a:solidFill>
                <a:uFillTx/>
                <a:latin typeface="Impact"/>
              </a:endParaRPr>
            </a:p>
          </p:txBody>
        </p:sp>
        <p:sp>
          <p:nvSpPr>
            <p:cNvPr id="11" name="Free-form: Shape 10">
              <a:extLst>
                <a:ext uri="{FF2B5EF4-FFF2-40B4-BE49-F238E27FC236}">
                  <a16:creationId xmlns:a16="http://schemas.microsoft.com/office/drawing/2014/main" id="{3ABF47EA-9E93-0291-34E9-EB75830F7165}"/>
                </a:ext>
              </a:extLst>
            </p:cNvPr>
            <p:cNvSpPr/>
            <p:nvPr/>
          </p:nvSpPr>
          <p:spPr>
            <a:xfrm>
              <a:off x="3346457" y="2914375"/>
              <a:ext cx="2174415" cy="1380753"/>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blipFill>
              <a:blip r:embed="rId4">
                <a:alphaModFix/>
              </a:blip>
              <a:tile sx="102027" sy="102027" algn="tl"/>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Free-form: Shape 11">
              <a:extLst>
                <a:ext uri="{FF2B5EF4-FFF2-40B4-BE49-F238E27FC236}">
                  <a16:creationId xmlns:a16="http://schemas.microsoft.com/office/drawing/2014/main" id="{B8A74B8B-5C53-B159-5A8F-22673F7A3275}"/>
                </a:ext>
              </a:extLst>
            </p:cNvPr>
            <p:cNvSpPr/>
            <p:nvPr/>
          </p:nvSpPr>
          <p:spPr>
            <a:xfrm>
              <a:off x="3588059" y="3143899"/>
              <a:ext cx="2174415" cy="1380753"/>
            </a:xfrm>
            <a:custGeom>
              <a:avLst/>
              <a:gdLst>
                <a:gd name="f0" fmla="val 10800000"/>
                <a:gd name="f1" fmla="val 5400000"/>
                <a:gd name="f2" fmla="val 180"/>
                <a:gd name="f3" fmla="val w"/>
                <a:gd name="f4" fmla="val h"/>
                <a:gd name="f5" fmla="val 0"/>
                <a:gd name="f6" fmla="val 2174412"/>
                <a:gd name="f7" fmla="val 1380751"/>
                <a:gd name="f8" fmla="val 138075"/>
                <a:gd name="f9" fmla="val 61818"/>
                <a:gd name="f10" fmla="val 2036337"/>
                <a:gd name="f11" fmla="val 2112594"/>
                <a:gd name="f12" fmla="val 1242676"/>
                <a:gd name="f13" fmla="val 1318933"/>
                <a:gd name="f14" fmla="+- 0 0 -90"/>
                <a:gd name="f15" fmla="*/ f3 1 2174412"/>
                <a:gd name="f16" fmla="*/ f4 1 1380751"/>
                <a:gd name="f17" fmla="+- f7 0 f5"/>
                <a:gd name="f18" fmla="+- f6 0 f5"/>
                <a:gd name="f19" fmla="*/ f14 f0 1"/>
                <a:gd name="f20" fmla="*/ f18 1 2174412"/>
                <a:gd name="f21" fmla="*/ f17 1 1380751"/>
                <a:gd name="f22" fmla="*/ 0 f18 1"/>
                <a:gd name="f23" fmla="*/ 138075 f17 1"/>
                <a:gd name="f24" fmla="*/ 138075 f18 1"/>
                <a:gd name="f25" fmla="*/ 0 f17 1"/>
                <a:gd name="f26" fmla="*/ 2036337 f18 1"/>
                <a:gd name="f27" fmla="*/ 2174412 f18 1"/>
                <a:gd name="f28" fmla="*/ 1242676 f17 1"/>
                <a:gd name="f29" fmla="*/ 1380751 f17 1"/>
                <a:gd name="f30" fmla="*/ f19 1 f2"/>
                <a:gd name="f31" fmla="*/ f22 1 2174412"/>
                <a:gd name="f32" fmla="*/ f23 1 1380751"/>
                <a:gd name="f33" fmla="*/ f24 1 2174412"/>
                <a:gd name="f34" fmla="*/ f25 1 1380751"/>
                <a:gd name="f35" fmla="*/ f26 1 2174412"/>
                <a:gd name="f36" fmla="*/ f27 1 2174412"/>
                <a:gd name="f37" fmla="*/ f28 1 1380751"/>
                <a:gd name="f38" fmla="*/ f29 1 1380751"/>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174412" h="138075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9528" cap="flat">
              <a:solidFill>
                <a:srgbClr val="920909"/>
              </a:solidFill>
              <a:prstDash val="solid"/>
              <a:miter/>
            </a:ln>
          </p:spPr>
          <p:txBody>
            <a:bodyPr vert="horz" wrap="square" lIns="116640" tIns="116640" rIns="116640" bIns="116640"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Impact"/>
                </a:rPr>
                <a:t>Weak regulation &amp; testing (NewClimate Institute, 2025)</a:t>
              </a:r>
              <a:endParaRPr lang="en-US" sz="2000" b="0" i="0" u="none" strike="noStrike" kern="1200" cap="none" spc="0" baseline="0">
                <a:solidFill>
                  <a:srgbClr val="000000"/>
                </a:solidFill>
                <a:uFillTx/>
                <a:latin typeface="Impact"/>
              </a:endParaRPr>
            </a:p>
          </p:txBody>
        </p:sp>
        <p:sp>
          <p:nvSpPr>
            <p:cNvPr id="13" name="Free-form: Shape 12">
              <a:extLst>
                <a:ext uri="{FF2B5EF4-FFF2-40B4-BE49-F238E27FC236}">
                  <a16:creationId xmlns:a16="http://schemas.microsoft.com/office/drawing/2014/main" id="{B8C15BAF-C52D-D187-0EBF-ACB7ECDA2861}"/>
                </a:ext>
              </a:extLst>
            </p:cNvPr>
            <p:cNvSpPr/>
            <p:nvPr/>
          </p:nvSpPr>
          <p:spPr>
            <a:xfrm>
              <a:off x="6004078" y="2914375"/>
              <a:ext cx="2174415" cy="1380753"/>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blipFill>
              <a:blip r:embed="rId4">
                <a:alphaModFix/>
              </a:blip>
              <a:tile sx="102027" sy="102027" algn="tl"/>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4" name="Free-form: Shape 13">
              <a:extLst>
                <a:ext uri="{FF2B5EF4-FFF2-40B4-BE49-F238E27FC236}">
                  <a16:creationId xmlns:a16="http://schemas.microsoft.com/office/drawing/2014/main" id="{AE3F4467-D525-35C1-078F-462CE01D7218}"/>
                </a:ext>
              </a:extLst>
            </p:cNvPr>
            <p:cNvSpPr/>
            <p:nvPr/>
          </p:nvSpPr>
          <p:spPr>
            <a:xfrm>
              <a:off x="6245681" y="3143899"/>
              <a:ext cx="2174415" cy="1380753"/>
            </a:xfrm>
            <a:custGeom>
              <a:avLst/>
              <a:gdLst>
                <a:gd name="f0" fmla="val 10800000"/>
                <a:gd name="f1" fmla="val 5400000"/>
                <a:gd name="f2" fmla="val 180"/>
                <a:gd name="f3" fmla="val w"/>
                <a:gd name="f4" fmla="val h"/>
                <a:gd name="f5" fmla="val 0"/>
                <a:gd name="f6" fmla="val 2174412"/>
                <a:gd name="f7" fmla="val 1380751"/>
                <a:gd name="f8" fmla="val 138075"/>
                <a:gd name="f9" fmla="val 61818"/>
                <a:gd name="f10" fmla="val 2036337"/>
                <a:gd name="f11" fmla="val 2112594"/>
                <a:gd name="f12" fmla="val 1242676"/>
                <a:gd name="f13" fmla="val 1318933"/>
                <a:gd name="f14" fmla="+- 0 0 -90"/>
                <a:gd name="f15" fmla="*/ f3 1 2174412"/>
                <a:gd name="f16" fmla="*/ f4 1 1380751"/>
                <a:gd name="f17" fmla="+- f7 0 f5"/>
                <a:gd name="f18" fmla="+- f6 0 f5"/>
                <a:gd name="f19" fmla="*/ f14 f0 1"/>
                <a:gd name="f20" fmla="*/ f18 1 2174412"/>
                <a:gd name="f21" fmla="*/ f17 1 1380751"/>
                <a:gd name="f22" fmla="*/ 0 f18 1"/>
                <a:gd name="f23" fmla="*/ 138075 f17 1"/>
                <a:gd name="f24" fmla="*/ 138075 f18 1"/>
                <a:gd name="f25" fmla="*/ 0 f17 1"/>
                <a:gd name="f26" fmla="*/ 2036337 f18 1"/>
                <a:gd name="f27" fmla="*/ 2174412 f18 1"/>
                <a:gd name="f28" fmla="*/ 1242676 f17 1"/>
                <a:gd name="f29" fmla="*/ 1380751 f17 1"/>
                <a:gd name="f30" fmla="*/ f19 1 f2"/>
                <a:gd name="f31" fmla="*/ f22 1 2174412"/>
                <a:gd name="f32" fmla="*/ f23 1 1380751"/>
                <a:gd name="f33" fmla="*/ f24 1 2174412"/>
                <a:gd name="f34" fmla="*/ f25 1 1380751"/>
                <a:gd name="f35" fmla="*/ f26 1 2174412"/>
                <a:gd name="f36" fmla="*/ f27 1 2174412"/>
                <a:gd name="f37" fmla="*/ f28 1 1380751"/>
                <a:gd name="f38" fmla="*/ f29 1 1380751"/>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174412" h="138075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9528" cap="flat">
              <a:solidFill>
                <a:srgbClr val="920909"/>
              </a:solidFill>
              <a:prstDash val="solid"/>
              <a:miter/>
            </a:ln>
          </p:spPr>
          <p:txBody>
            <a:bodyPr vert="horz" wrap="square" lIns="116640" tIns="116640" rIns="116640" bIns="116640"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Impact"/>
                </a:rPr>
                <a:t>Misleading marketing &amp; image focus (EDO, 2023)</a:t>
              </a:r>
              <a:endParaRPr lang="en-US" sz="2000" b="0" i="0" u="none" strike="noStrike" kern="1200" cap="none" spc="0" baseline="0">
                <a:solidFill>
                  <a:srgbClr val="000000"/>
                </a:solidFill>
                <a:uFillTx/>
                <a:latin typeface="Impact"/>
              </a:endParaRPr>
            </a:p>
          </p:txBody>
        </p:sp>
        <p:sp>
          <p:nvSpPr>
            <p:cNvPr id="15" name="Free-form: Shape 14">
              <a:extLst>
                <a:ext uri="{FF2B5EF4-FFF2-40B4-BE49-F238E27FC236}">
                  <a16:creationId xmlns:a16="http://schemas.microsoft.com/office/drawing/2014/main" id="{E556EC17-9236-535D-44B3-BE41433510FF}"/>
                </a:ext>
              </a:extLst>
            </p:cNvPr>
            <p:cNvSpPr/>
            <p:nvPr/>
          </p:nvSpPr>
          <p:spPr>
            <a:xfrm>
              <a:off x="8661690" y="2914375"/>
              <a:ext cx="2174415" cy="1380753"/>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blipFill>
              <a:blip r:embed="rId4">
                <a:alphaModFix/>
              </a:blip>
              <a:tile sx="102027" sy="102027" algn="tl"/>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6" name="Free-form: Shape 15">
              <a:extLst>
                <a:ext uri="{FF2B5EF4-FFF2-40B4-BE49-F238E27FC236}">
                  <a16:creationId xmlns:a16="http://schemas.microsoft.com/office/drawing/2014/main" id="{3A958E70-71D7-F083-F190-2D65185AE269}"/>
                </a:ext>
              </a:extLst>
            </p:cNvPr>
            <p:cNvSpPr/>
            <p:nvPr/>
          </p:nvSpPr>
          <p:spPr>
            <a:xfrm>
              <a:off x="8903293" y="3143899"/>
              <a:ext cx="2174415" cy="1380753"/>
            </a:xfrm>
            <a:custGeom>
              <a:avLst/>
              <a:gdLst>
                <a:gd name="f0" fmla="val 10800000"/>
                <a:gd name="f1" fmla="val 5400000"/>
                <a:gd name="f2" fmla="val 180"/>
                <a:gd name="f3" fmla="val w"/>
                <a:gd name="f4" fmla="val h"/>
                <a:gd name="f5" fmla="val 0"/>
                <a:gd name="f6" fmla="val 2174412"/>
                <a:gd name="f7" fmla="val 1380751"/>
                <a:gd name="f8" fmla="val 138075"/>
                <a:gd name="f9" fmla="val 61818"/>
                <a:gd name="f10" fmla="val 2036337"/>
                <a:gd name="f11" fmla="val 2112594"/>
                <a:gd name="f12" fmla="val 1242676"/>
                <a:gd name="f13" fmla="val 1318933"/>
                <a:gd name="f14" fmla="+- 0 0 -90"/>
                <a:gd name="f15" fmla="*/ f3 1 2174412"/>
                <a:gd name="f16" fmla="*/ f4 1 1380751"/>
                <a:gd name="f17" fmla="+- f7 0 f5"/>
                <a:gd name="f18" fmla="+- f6 0 f5"/>
                <a:gd name="f19" fmla="*/ f14 f0 1"/>
                <a:gd name="f20" fmla="*/ f18 1 2174412"/>
                <a:gd name="f21" fmla="*/ f17 1 1380751"/>
                <a:gd name="f22" fmla="*/ 0 f18 1"/>
                <a:gd name="f23" fmla="*/ 138075 f17 1"/>
                <a:gd name="f24" fmla="*/ 138075 f18 1"/>
                <a:gd name="f25" fmla="*/ 0 f17 1"/>
                <a:gd name="f26" fmla="*/ 2036337 f18 1"/>
                <a:gd name="f27" fmla="*/ 2174412 f18 1"/>
                <a:gd name="f28" fmla="*/ 1242676 f17 1"/>
                <a:gd name="f29" fmla="*/ 1380751 f17 1"/>
                <a:gd name="f30" fmla="*/ f19 1 f2"/>
                <a:gd name="f31" fmla="*/ f22 1 2174412"/>
                <a:gd name="f32" fmla="*/ f23 1 1380751"/>
                <a:gd name="f33" fmla="*/ f24 1 2174412"/>
                <a:gd name="f34" fmla="*/ f25 1 1380751"/>
                <a:gd name="f35" fmla="*/ f26 1 2174412"/>
                <a:gd name="f36" fmla="*/ f27 1 2174412"/>
                <a:gd name="f37" fmla="*/ f28 1 1380751"/>
                <a:gd name="f38" fmla="*/ f29 1 1380751"/>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174412" h="138075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9528" cap="flat">
              <a:solidFill>
                <a:srgbClr val="920909"/>
              </a:solidFill>
              <a:prstDash val="solid"/>
              <a:miter/>
            </a:ln>
          </p:spPr>
          <p:txBody>
            <a:bodyPr vert="horz" wrap="square" lIns="116640" tIns="116640" rIns="116640" bIns="116640"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Impact"/>
                </a:rPr>
                <a:t>Consumer misunderstanding (ASA, 2022)</a:t>
              </a:r>
              <a:endParaRPr lang="en-US" sz="2000" b="0" i="0" u="none" strike="noStrike" kern="1200" cap="none" spc="0" baseline="0">
                <a:solidFill>
                  <a:srgbClr val="000000"/>
                </a:solidFill>
                <a:uFillTx/>
                <a:latin typeface="Impact"/>
              </a:endParaRPr>
            </a:p>
          </p:txBody>
        </p:sp>
      </p:grpSp>
      <p:pic>
        <p:nvPicPr>
          <p:cNvPr id="17" name="Picture 17">
            <a:extLst>
              <a:ext uri="{FF2B5EF4-FFF2-40B4-BE49-F238E27FC236}">
                <a16:creationId xmlns:a16="http://schemas.microsoft.com/office/drawing/2014/main" id="{1A9B95C2-15DE-4FD4-904F-E6C351F374D1}"/>
              </a:ext>
            </a:extLst>
          </p:cNvPr>
          <p:cNvPicPr>
            <a:picLocks noChangeAspect="1"/>
          </p:cNvPicPr>
          <p:nvPr/>
        </p:nvPicPr>
        <p:blipFill>
          <a:blip r:embed="rId5"/>
          <a:stretch>
            <a:fillRect/>
          </a:stretch>
        </p:blipFill>
        <p:spPr>
          <a:xfrm>
            <a:off x="9654546" y="213914"/>
            <a:ext cx="1700966" cy="1854421"/>
          </a:xfrm>
          <a:prstGeom prst="rect">
            <a:avLst/>
          </a:prstGeom>
          <a:noFill/>
          <a:ln cap="flat">
            <a:noFill/>
          </a:ln>
        </p:spPr>
      </p:pic>
      <p:pic>
        <p:nvPicPr>
          <p:cNvPr id="18" name="Picture 19">
            <a:extLst>
              <a:ext uri="{FF2B5EF4-FFF2-40B4-BE49-F238E27FC236}">
                <a16:creationId xmlns:a16="http://schemas.microsoft.com/office/drawing/2014/main" id="{F09C4A7E-7775-0C27-0D1B-7915920FD1BE}"/>
              </a:ext>
            </a:extLst>
          </p:cNvPr>
          <p:cNvPicPr>
            <a:picLocks noChangeAspect="1"/>
          </p:cNvPicPr>
          <p:nvPr/>
        </p:nvPicPr>
        <p:blipFill>
          <a:blip r:embed="rId6"/>
          <a:stretch>
            <a:fillRect/>
          </a:stretch>
        </p:blipFill>
        <p:spPr>
          <a:xfrm>
            <a:off x="412961" y="356305"/>
            <a:ext cx="1700966" cy="1762606"/>
          </a:xfrm>
          <a:prstGeom prst="rect">
            <a:avLst/>
          </a:prstGeom>
          <a:noFill/>
          <a:ln cap="flat">
            <a:noFill/>
          </a:ln>
        </p:spPr>
      </p:pic>
    </p:spTree>
    <p:extLst>
      <p:ext uri="{BB962C8B-B14F-4D97-AF65-F5344CB8AC3E}">
        <p14:creationId xmlns:p14="http://schemas.microsoft.com/office/powerpoint/2010/main" val="3569573399"/>
      </p:ext>
    </p:extLst>
  </p:cSld>
  <p:clrMapOvr>
    <a:masterClrMapping/>
  </p:clrMapOvr>
  <p:transition spd="slow">
    <p:split orient="ver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CE9F2-D770-75CA-2B5A-43F3305299EB}"/>
              </a:ext>
            </a:extLst>
          </p:cNvPr>
          <p:cNvSpPr txBox="1">
            <a:spLocks noGrp="1"/>
          </p:cNvSpPr>
          <p:nvPr>
            <p:ph type="title"/>
          </p:nvPr>
        </p:nvSpPr>
        <p:spPr/>
        <p:txBody>
          <a:bodyPr/>
          <a:lstStyle/>
          <a:p>
            <a:pPr lvl="0"/>
            <a:r>
              <a:rPr lang="en-GB" sz="3200" b="1"/>
              <a:t> </a:t>
            </a:r>
            <a:br>
              <a:rPr lang="en-GB" sz="3200" b="1"/>
            </a:br>
            <a:r>
              <a:rPr lang="en-GB" sz="3200" b="1"/>
              <a:t>                   The Impact of Dieselgate</a:t>
            </a:r>
            <a:br>
              <a:rPr lang="en-GB" sz="3200" b="1"/>
            </a:br>
            <a:endParaRPr lang="en-GB" sz="3200"/>
          </a:p>
        </p:txBody>
      </p:sp>
      <p:sp>
        <p:nvSpPr>
          <p:cNvPr id="3" name="TextBox 3">
            <a:extLst>
              <a:ext uri="{FF2B5EF4-FFF2-40B4-BE49-F238E27FC236}">
                <a16:creationId xmlns:a16="http://schemas.microsoft.com/office/drawing/2014/main" id="{A21BFF49-A4CF-F917-CA81-18D3F1C9D449}"/>
              </a:ext>
            </a:extLst>
          </p:cNvPr>
          <p:cNvSpPr txBox="1"/>
          <p:nvPr/>
        </p:nvSpPr>
        <p:spPr>
          <a:xfrm>
            <a:off x="1268364" y="2831293"/>
            <a:ext cx="7875635" cy="252377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222222"/>
                </a:solidFill>
                <a:uFillTx/>
                <a:latin typeface="Arial" pitchFamily="34"/>
              </a:rPr>
              <a:t>Over £25 billion in fines and recalls</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000" b="0" i="0" u="none" strike="noStrike" kern="1200" cap="none" spc="0" baseline="0">
              <a:solidFill>
                <a:srgbClr val="222222"/>
              </a:solidFill>
              <a:uFillTx/>
              <a:latin typeface="Arial" pitchFamily="34"/>
            </a:endParaRP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222222"/>
                </a:solidFill>
                <a:uFillTx/>
                <a:latin typeface="Arial" pitchFamily="34"/>
              </a:rPr>
              <a:t>Severe loss of consumer trust and reputation</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000" b="0" i="0" u="none" strike="noStrike" kern="1200" cap="none" spc="0" baseline="0">
              <a:solidFill>
                <a:srgbClr val="222222"/>
              </a:solidFill>
              <a:uFillTx/>
              <a:latin typeface="Arial" pitchFamily="34"/>
            </a:endParaRP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222222"/>
                </a:solidFill>
                <a:uFillTx/>
                <a:latin typeface="Arial" pitchFamily="34"/>
              </a:rPr>
              <a:t>Industry-wide scrutiny of “eco” claims</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000" b="0" i="0" u="none" strike="noStrike" kern="1200" cap="none" spc="0" baseline="0">
              <a:solidFill>
                <a:srgbClr val="222222"/>
              </a:solidFill>
              <a:uFillTx/>
              <a:latin typeface="Arial" pitchFamily="34"/>
            </a:endParaRP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222222"/>
                </a:solidFill>
                <a:uFillTx/>
                <a:latin typeface="Arial" pitchFamily="34"/>
              </a:rPr>
              <a:t>Delayed progress in genuine clean transport</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222222"/>
              </a:solidFill>
              <a:uFillTx/>
              <a:latin typeface="Arial" pitchFamily="34"/>
            </a:endParaRPr>
          </a:p>
        </p:txBody>
      </p:sp>
      <p:pic>
        <p:nvPicPr>
          <p:cNvPr id="4" name="Picture 4" descr="A logo of a university&#10;&#10;AI-generated content may be incorrect.">
            <a:extLst>
              <a:ext uri="{FF2B5EF4-FFF2-40B4-BE49-F238E27FC236}">
                <a16:creationId xmlns:a16="http://schemas.microsoft.com/office/drawing/2014/main" id="{BCD23909-C0D1-0C05-A53C-9A8394948FBF}"/>
              </a:ext>
            </a:extLst>
          </p:cNvPr>
          <p:cNvPicPr>
            <a:picLocks noChangeAspect="1"/>
          </p:cNvPicPr>
          <p:nvPr/>
        </p:nvPicPr>
        <p:blipFill>
          <a:blip r:embed="rId2"/>
          <a:stretch>
            <a:fillRect/>
          </a:stretch>
        </p:blipFill>
        <p:spPr>
          <a:xfrm>
            <a:off x="49164" y="87868"/>
            <a:ext cx="2809228" cy="1502935"/>
          </a:xfrm>
          <a:prstGeom prst="rect">
            <a:avLst/>
          </a:prstGeom>
          <a:noFill/>
          <a:ln cap="flat">
            <a:noFill/>
          </a:ln>
        </p:spPr>
      </p:pic>
      <p:pic>
        <p:nvPicPr>
          <p:cNvPr id="5" name="Picture 6" descr="A graph with a red arrow going down&#10;&#10;AI-generated content may be incorrect.">
            <a:extLst>
              <a:ext uri="{FF2B5EF4-FFF2-40B4-BE49-F238E27FC236}">
                <a16:creationId xmlns:a16="http://schemas.microsoft.com/office/drawing/2014/main" id="{20E14294-B886-0CEB-D8A9-FD6BC8FDE72A}"/>
              </a:ext>
            </a:extLst>
          </p:cNvPr>
          <p:cNvPicPr>
            <a:picLocks noChangeAspect="1"/>
          </p:cNvPicPr>
          <p:nvPr/>
        </p:nvPicPr>
        <p:blipFill>
          <a:blip r:embed="rId3"/>
          <a:stretch>
            <a:fillRect/>
          </a:stretch>
        </p:blipFill>
        <p:spPr>
          <a:xfrm>
            <a:off x="8234738" y="0"/>
            <a:ext cx="3957258" cy="6858000"/>
          </a:xfrm>
          <a:prstGeom prst="rect">
            <a:avLst/>
          </a:prstGeom>
          <a:noFill/>
          <a:ln cap="flat">
            <a:noFill/>
          </a:ln>
        </p:spPr>
      </p:pic>
    </p:spTree>
    <p:extLst>
      <p:ext uri="{BB962C8B-B14F-4D97-AF65-F5344CB8AC3E}">
        <p14:creationId xmlns:p14="http://schemas.microsoft.com/office/powerpoint/2010/main" val="613539798"/>
      </p:ext>
    </p:extLst>
  </p:cSld>
  <p:clrMapOvr>
    <a:masterClrMapping/>
  </p:clrMapOvr>
  <p:transition spd="slow">
    <p:split orient="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71213-46C7-0108-C09A-3B7645285CAC}"/>
              </a:ext>
            </a:extLst>
          </p:cNvPr>
          <p:cNvSpPr txBox="1">
            <a:spLocks noGrp="1"/>
          </p:cNvSpPr>
          <p:nvPr>
            <p:ph type="title"/>
          </p:nvPr>
        </p:nvSpPr>
        <p:spPr/>
        <p:txBody>
          <a:bodyPr/>
          <a:lstStyle/>
          <a:p>
            <a:pPr lvl="0"/>
            <a:r>
              <a:rPr lang="en-GB" sz="3200" b="1"/>
              <a:t>  </a:t>
            </a:r>
            <a:br>
              <a:rPr lang="en-GB" sz="3200" b="1"/>
            </a:br>
            <a:r>
              <a:rPr lang="en-GB" sz="3200" b="1"/>
              <a:t>             Root Causes &amp; Lessons</a:t>
            </a:r>
            <a:br>
              <a:rPr lang="en-GB" sz="3200" b="1"/>
            </a:br>
            <a:r>
              <a:rPr lang="en-GB" sz="3200" b="1"/>
              <a:t>                        Learned</a:t>
            </a:r>
            <a:br>
              <a:rPr lang="en-GB" sz="3200" b="1"/>
            </a:br>
            <a:endParaRPr lang="en-GB" sz="3200"/>
          </a:p>
        </p:txBody>
      </p:sp>
      <p:sp>
        <p:nvSpPr>
          <p:cNvPr id="3" name="TextBox 3">
            <a:extLst>
              <a:ext uri="{FF2B5EF4-FFF2-40B4-BE49-F238E27FC236}">
                <a16:creationId xmlns:a16="http://schemas.microsoft.com/office/drawing/2014/main" id="{51E02223-4ABA-104F-7E77-916B934FD95E}"/>
              </a:ext>
            </a:extLst>
          </p:cNvPr>
          <p:cNvSpPr txBox="1"/>
          <p:nvPr/>
        </p:nvSpPr>
        <p:spPr>
          <a:xfrm>
            <a:off x="1140538" y="2415799"/>
            <a:ext cx="9429137" cy="313932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222222"/>
                </a:solidFill>
                <a:uFillTx/>
                <a:latin typeface="Arial" pitchFamily="34"/>
              </a:rPr>
              <a:t>            </a:t>
            </a:r>
            <a:r>
              <a:rPr lang="en-GB" sz="2000" b="0" i="0" u="none" strike="noStrike" kern="1200" cap="none" spc="0" baseline="0" dirty="0">
                <a:solidFill>
                  <a:srgbClr val="222222"/>
                </a:solidFill>
                <a:uFillTx/>
                <a:latin typeface="Arial" pitchFamily="34"/>
              </a:rPr>
              <a:t>– Why Did It Happen?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dirty="0">
              <a:solidFill>
                <a:srgbClr val="222222"/>
              </a:solidFill>
              <a:uFillTx/>
              <a:latin typeface="Arial" pitchFamily="34"/>
            </a:endParaRP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dirty="0">
                <a:solidFill>
                  <a:srgbClr val="222222"/>
                </a:solidFill>
                <a:uFillTx/>
                <a:latin typeface="Arial" pitchFamily="34"/>
              </a:rPr>
              <a:t>Profit &amp; competition pressure</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000" b="0" i="0" u="none" strike="noStrike" kern="1200" cap="none" spc="0" baseline="0" dirty="0">
              <a:solidFill>
                <a:srgbClr val="222222"/>
              </a:solidFill>
              <a:uFillTx/>
              <a:latin typeface="Arial" pitchFamily="34"/>
            </a:endParaRP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dirty="0">
                <a:solidFill>
                  <a:srgbClr val="222222"/>
                </a:solidFill>
                <a:uFillTx/>
                <a:latin typeface="Arial" pitchFamily="34"/>
              </a:rPr>
              <a:t>Weak regulation &amp; outdated testing</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000" b="0" i="0" u="none" strike="noStrike" kern="1200" cap="none" spc="0" baseline="0" dirty="0">
              <a:solidFill>
                <a:srgbClr val="222222"/>
              </a:solidFill>
              <a:uFillTx/>
              <a:latin typeface="Arial" pitchFamily="34"/>
            </a:endParaRP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dirty="0">
                <a:solidFill>
                  <a:srgbClr val="222222"/>
                </a:solidFill>
                <a:uFillTx/>
                <a:latin typeface="Arial" pitchFamily="34"/>
              </a:rPr>
              <a:t>Unethical corporate culture</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000" b="0" i="0" u="none" strike="noStrike" kern="1200" cap="none" spc="0" baseline="0" dirty="0">
              <a:solidFill>
                <a:srgbClr val="222222"/>
              </a:solidFill>
              <a:uFillTx/>
              <a:latin typeface="Arial" pitchFamily="34"/>
            </a:endParaRP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dirty="0">
                <a:solidFill>
                  <a:srgbClr val="222222"/>
                </a:solidFill>
                <a:uFillTx/>
                <a:latin typeface="Arial" pitchFamily="34"/>
              </a:rPr>
              <a:t>Consumer misunderstanding</a:t>
            </a:r>
          </a:p>
          <a:p>
            <a:pPr marL="0" marR="0" lvl="0" indent="0" algn="l" defTabSz="9144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endParaRPr lang="en-GB" sz="1800" b="0" i="0" u="none" strike="noStrike" kern="1200" cap="none" spc="0" baseline="0" dirty="0">
              <a:solidFill>
                <a:srgbClr val="222222"/>
              </a:solidFill>
              <a:uFillTx/>
              <a:latin typeface="Arial" pitchFamily="34"/>
            </a:endParaRPr>
          </a:p>
        </p:txBody>
      </p:sp>
      <p:pic>
        <p:nvPicPr>
          <p:cNvPr id="4" name="Picture 4" descr="A blue and white flag with a blue background&#10;&#10;AI-generated content may be incorrect.">
            <a:extLst>
              <a:ext uri="{FF2B5EF4-FFF2-40B4-BE49-F238E27FC236}">
                <a16:creationId xmlns:a16="http://schemas.microsoft.com/office/drawing/2014/main" id="{37674311-1A11-DC80-5575-C7437E8E0C76}"/>
              </a:ext>
            </a:extLst>
          </p:cNvPr>
          <p:cNvPicPr>
            <a:picLocks noChangeAspect="1"/>
          </p:cNvPicPr>
          <p:nvPr/>
        </p:nvPicPr>
        <p:blipFill>
          <a:blip r:embed="rId2"/>
          <a:stretch>
            <a:fillRect/>
          </a:stretch>
        </p:blipFill>
        <p:spPr>
          <a:xfrm>
            <a:off x="9721818" y="25402"/>
            <a:ext cx="2470178" cy="2209803"/>
          </a:xfrm>
          <a:prstGeom prst="rect">
            <a:avLst/>
          </a:prstGeom>
          <a:noFill/>
          <a:ln cap="flat">
            <a:noFill/>
          </a:ln>
        </p:spPr>
      </p:pic>
      <p:pic>
        <p:nvPicPr>
          <p:cNvPr id="5" name="Picture 6" descr="Diagram of root cause analysis&#10;&#10;AI-generated content may be incorrect.">
            <a:extLst>
              <a:ext uri="{FF2B5EF4-FFF2-40B4-BE49-F238E27FC236}">
                <a16:creationId xmlns:a16="http://schemas.microsoft.com/office/drawing/2014/main" id="{078AE517-50E7-1781-86F5-FF3F530BB5B6}"/>
              </a:ext>
            </a:extLst>
          </p:cNvPr>
          <p:cNvPicPr>
            <a:picLocks noChangeAspect="1"/>
          </p:cNvPicPr>
          <p:nvPr/>
        </p:nvPicPr>
        <p:blipFill>
          <a:blip r:embed="rId3"/>
          <a:stretch>
            <a:fillRect/>
          </a:stretch>
        </p:blipFill>
        <p:spPr>
          <a:xfrm>
            <a:off x="9721818" y="2235195"/>
            <a:ext cx="2470178" cy="2536719"/>
          </a:xfrm>
          <a:prstGeom prst="rect">
            <a:avLst/>
          </a:prstGeom>
          <a:noFill/>
          <a:ln cap="flat">
            <a:noFill/>
          </a:ln>
        </p:spPr>
      </p:pic>
    </p:spTree>
    <p:extLst>
      <p:ext uri="{BB962C8B-B14F-4D97-AF65-F5344CB8AC3E}">
        <p14:creationId xmlns:p14="http://schemas.microsoft.com/office/powerpoint/2010/main" val="3883433487"/>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7DC59-CCB8-4F8C-B6A0-3DE50548B131}"/>
              </a:ext>
            </a:extLst>
          </p:cNvPr>
          <p:cNvSpPr>
            <a:spLocks noGrp="1"/>
          </p:cNvSpPr>
          <p:nvPr>
            <p:ph type="title"/>
          </p:nvPr>
        </p:nvSpPr>
        <p:spPr>
          <a:xfrm>
            <a:off x="768096" y="822960"/>
            <a:ext cx="7196328" cy="1068324"/>
          </a:xfrm>
        </p:spPr>
        <p:txBody>
          <a:bodyPr anchor="t">
            <a:normAutofit fontScale="90000"/>
          </a:bodyPr>
          <a:lstStyle/>
          <a:p>
            <a:r>
              <a:rPr lang="en-US"/>
              <a:t>Why Greenwashing Persists in the Automotive Industry</a:t>
            </a:r>
          </a:p>
        </p:txBody>
      </p:sp>
      <p:sp>
        <p:nvSpPr>
          <p:cNvPr id="4" name="Content Placeholder 3">
            <a:extLst>
              <a:ext uri="{FF2B5EF4-FFF2-40B4-BE49-F238E27FC236}">
                <a16:creationId xmlns:a16="http://schemas.microsoft.com/office/drawing/2014/main" id="{9A3FACBA-2749-C7EA-3461-B7AB5F34F33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68096" y="1996440"/>
            <a:ext cx="7196328" cy="4099560"/>
          </a:xfrm>
        </p:spPr>
        <p:txBody>
          <a:bodyPr>
            <a:normAutofit fontScale="77500" lnSpcReduction="20000"/>
          </a:bodyPr>
          <a:lstStyle/>
          <a:p>
            <a:pPr marL="0" indent="0">
              <a:lnSpc>
                <a:spcPct val="110000"/>
              </a:lnSpc>
              <a:spcBef>
                <a:spcPts val="2500"/>
              </a:spcBef>
              <a:buFont typeface="Arial" panose="020B0604020202020204" pitchFamily="34" charset="0"/>
              <a:buNone/>
            </a:pPr>
            <a:r>
              <a:rPr lang="en-US" b="1"/>
              <a:t>Eco-Friendly Branding Motivation</a:t>
            </a:r>
          </a:p>
          <a:p>
            <a:pPr marL="0" lvl="1" indent="0">
              <a:lnSpc>
                <a:spcPct val="110000"/>
              </a:lnSpc>
              <a:buFont typeface="Arial" panose="020B0604020202020204" pitchFamily="34" charset="0"/>
              <a:buNone/>
            </a:pPr>
            <a:r>
              <a:t>Manufacturers use green image to attract eco-conscious consumers amid sustainability demand and regulation pressure.</a:t>
            </a:r>
            <a:endParaRPr lang="en-US"/>
          </a:p>
          <a:p>
            <a:pPr marL="0" indent="0">
              <a:lnSpc>
                <a:spcPct val="110000"/>
              </a:lnSpc>
              <a:spcBef>
                <a:spcPts val="2500"/>
              </a:spcBef>
              <a:buFont typeface="Arial" panose="020B0604020202020204" pitchFamily="34" charset="0"/>
              <a:buNone/>
            </a:pPr>
            <a:r>
              <a:rPr lang="en-US" b="1"/>
              <a:t>High Costs of True Sustainability</a:t>
            </a:r>
          </a:p>
          <a:p>
            <a:pPr marL="0" lvl="1" indent="0">
              <a:lnSpc>
                <a:spcPct val="110000"/>
              </a:lnSpc>
              <a:buFont typeface="Arial" panose="020B0604020202020204" pitchFamily="34" charset="0"/>
              <a:buNone/>
            </a:pPr>
            <a:r>
              <a:t>Real sustainable vehicle production requires costly investments across the entire lifecycle, discouraging companies.</a:t>
            </a:r>
            <a:endParaRPr lang="en-US"/>
          </a:p>
          <a:p>
            <a:pPr marL="0" indent="0">
              <a:lnSpc>
                <a:spcPct val="110000"/>
              </a:lnSpc>
              <a:spcBef>
                <a:spcPts val="2500"/>
              </a:spcBef>
              <a:buFont typeface="Arial" panose="020B0604020202020204" pitchFamily="34" charset="0"/>
              <a:buNone/>
            </a:pPr>
            <a:r>
              <a:rPr lang="en-US" b="1"/>
              <a:t>Complex Automotive Value Chain</a:t>
            </a:r>
          </a:p>
          <a:p>
            <a:pPr marL="0" lvl="1" indent="0">
              <a:lnSpc>
                <a:spcPct val="110000"/>
              </a:lnSpc>
              <a:buFont typeface="Arial" panose="020B0604020202020204" pitchFamily="34" charset="0"/>
              <a:buNone/>
            </a:pPr>
            <a:r>
              <a:t>Environmental impact is often overlooked due to the complexity of raw material sourcing to disposal processes.</a:t>
            </a:r>
            <a:endParaRPr lang="en-US"/>
          </a:p>
          <a:p>
            <a:pPr marL="0" indent="0">
              <a:lnSpc>
                <a:spcPct val="110000"/>
              </a:lnSpc>
              <a:spcBef>
                <a:spcPts val="2500"/>
              </a:spcBef>
              <a:buFont typeface="Arial" panose="020B0604020202020204" pitchFamily="34" charset="0"/>
              <a:buNone/>
            </a:pPr>
            <a:r>
              <a:rPr lang="en-US" b="1"/>
              <a:t>Weak Regulatory Oversight</a:t>
            </a:r>
          </a:p>
          <a:p>
            <a:pPr marL="0" lvl="1" indent="0">
              <a:lnSpc>
                <a:spcPct val="110000"/>
              </a:lnSpc>
              <a:buFont typeface="Arial" panose="020B0604020202020204" pitchFamily="34" charset="0"/>
              <a:buNone/>
            </a:pPr>
            <a:r>
              <a:t>Under-resourced regulations make greenwashing a low-risk, attractive strategy for automotive companies.</a:t>
            </a:r>
            <a:endParaRPr lang="en-US"/>
          </a:p>
        </p:txBody>
      </p:sp>
      <p:pic>
        <p:nvPicPr>
          <p:cNvPr id="5" name="Content Placeholder 4" descr="Ecology concept. Sun shining on green hedge.">
            <a:extLst>
              <a:ext uri="{FF2B5EF4-FFF2-40B4-BE49-F238E27FC236}">
                <a16:creationId xmlns:a16="http://schemas.microsoft.com/office/drawing/2014/main" id="{78959E10-ACA1-4D36-86B2-83BDE013017A}"/>
              </a:ext>
            </a:extLst>
          </p:cNvPr>
          <p:cNvPicPr>
            <a:picLocks noGrp="1" noChangeAspect="1"/>
          </p:cNvPicPr>
          <p:nvPr>
            <p:ph type="pic" sz="quarter" idx="15"/>
          </p:nvPr>
        </p:nvPicPr>
        <p:blipFill>
          <a:blip r:embed="rId3"/>
          <a:srcRect l="20463" r="276" b="1"/>
          <a:stretch>
            <a:fillRect/>
          </a:stretch>
        </p:blipFill>
        <p:spPr>
          <a:xfrm>
            <a:off x="8698986" y="758460"/>
            <a:ext cx="3493014" cy="6099541"/>
          </a:xfrm>
          <a:prstGeom prst="rect">
            <a:avLst/>
          </a:prstGeom>
          <a:noFill/>
        </p:spPr>
      </p:pic>
    </p:spTree>
    <p:extLst>
      <p:ext uri="{BB962C8B-B14F-4D97-AF65-F5344CB8AC3E}">
        <p14:creationId xmlns:p14="http://schemas.microsoft.com/office/powerpoint/2010/main" val="331023532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E0459-3539-5FF8-AB40-F969D6ECC220}"/>
              </a:ext>
            </a:extLst>
          </p:cNvPr>
          <p:cNvSpPr>
            <a:spLocks noGrp="1"/>
          </p:cNvSpPr>
          <p:nvPr>
            <p:ph type="title"/>
          </p:nvPr>
        </p:nvSpPr>
        <p:spPr>
          <a:xfrm>
            <a:off x="768096" y="822960"/>
            <a:ext cx="7196328" cy="1068324"/>
          </a:xfrm>
        </p:spPr>
        <p:txBody>
          <a:bodyPr anchor="t">
            <a:normAutofit fontScale="90000"/>
          </a:bodyPr>
          <a:lstStyle/>
          <a:p>
            <a:r>
              <a:rPr lang="en-US"/>
              <a:t>Moving Beyond Greenwashing</a:t>
            </a:r>
          </a:p>
        </p:txBody>
      </p:sp>
      <p:sp>
        <p:nvSpPr>
          <p:cNvPr id="4" name="Content Placeholder 3">
            <a:extLst>
              <a:ext uri="{FF2B5EF4-FFF2-40B4-BE49-F238E27FC236}">
                <a16:creationId xmlns:a16="http://schemas.microsoft.com/office/drawing/2014/main" id="{8D4D1547-F865-2094-28BB-780DA434B38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68096" y="1996440"/>
            <a:ext cx="7196328" cy="4099560"/>
          </a:xfrm>
        </p:spPr>
        <p:txBody>
          <a:bodyPr>
            <a:normAutofit fontScale="77500" lnSpcReduction="20000"/>
          </a:bodyPr>
          <a:lstStyle/>
          <a:p>
            <a:pPr marL="0" indent="0">
              <a:lnSpc>
                <a:spcPct val="110000"/>
              </a:lnSpc>
              <a:spcBef>
                <a:spcPts val="2500"/>
              </a:spcBef>
              <a:buFont typeface="Arial" panose="020B0604020202020204" pitchFamily="34" charset="0"/>
              <a:buNone/>
            </a:pPr>
            <a:r>
              <a:rPr lang="en-US" b="1"/>
              <a:t>Causes of Greenwashing</a:t>
            </a:r>
          </a:p>
          <a:p>
            <a:pPr marL="0" lvl="1" indent="0">
              <a:lnSpc>
                <a:spcPct val="110000"/>
              </a:lnSpc>
              <a:buFont typeface="Arial" panose="020B0604020202020204" pitchFamily="34" charset="0"/>
              <a:buNone/>
            </a:pPr>
            <a:r>
              <a:t>Greenwashing persists due to market dynamics, financial limits, and weak regulatory enforcement in the automobile sector.</a:t>
            </a:r>
            <a:endParaRPr lang="en-US"/>
          </a:p>
          <a:p>
            <a:pPr marL="0" indent="0">
              <a:lnSpc>
                <a:spcPct val="110000"/>
              </a:lnSpc>
              <a:spcBef>
                <a:spcPts val="2500"/>
              </a:spcBef>
              <a:buFont typeface="Arial" panose="020B0604020202020204" pitchFamily="34" charset="0"/>
              <a:buNone/>
            </a:pPr>
            <a:r>
              <a:rPr lang="en-US" b="1"/>
              <a:t>Need for Regulatory Oversight</a:t>
            </a:r>
          </a:p>
          <a:p>
            <a:pPr marL="0" lvl="1" indent="0">
              <a:lnSpc>
                <a:spcPct val="110000"/>
              </a:lnSpc>
              <a:buFont typeface="Arial" panose="020B0604020202020204" pitchFamily="34" charset="0"/>
              <a:buNone/>
            </a:pPr>
            <a:r>
              <a:t>Enhanced regulatory oversight is crucial to ensure marketing claims align with real environmental performance and emissions data.</a:t>
            </a:r>
            <a:endParaRPr lang="en-US"/>
          </a:p>
          <a:p>
            <a:pPr marL="0" indent="0">
              <a:lnSpc>
                <a:spcPct val="110000"/>
              </a:lnSpc>
              <a:spcBef>
                <a:spcPts val="2500"/>
              </a:spcBef>
              <a:buFont typeface="Arial" panose="020B0604020202020204" pitchFamily="34" charset="0"/>
              <a:buNone/>
            </a:pPr>
            <a:r>
              <a:rPr lang="en-US" b="1"/>
              <a:t>Authentic Sustainability Practices</a:t>
            </a:r>
          </a:p>
          <a:p>
            <a:pPr marL="0" lvl="1" indent="0">
              <a:lnSpc>
                <a:spcPct val="110000"/>
              </a:lnSpc>
              <a:buFont typeface="Arial" panose="020B0604020202020204" pitchFamily="34" charset="0"/>
              <a:buNone/>
            </a:pPr>
            <a:r>
              <a:t>Manufacturers must adopt life-cycle transparency and back sustainability claims with measurable emissions reductions.</a:t>
            </a:r>
            <a:endParaRPr lang="en-US"/>
          </a:p>
          <a:p>
            <a:pPr marL="0" indent="0">
              <a:lnSpc>
                <a:spcPct val="110000"/>
              </a:lnSpc>
              <a:spcBef>
                <a:spcPts val="2500"/>
              </a:spcBef>
              <a:buFont typeface="Arial" panose="020B0604020202020204" pitchFamily="34" charset="0"/>
              <a:buNone/>
            </a:pPr>
            <a:r>
              <a:rPr lang="en-US" b="1"/>
              <a:t>Paradigm Shift for Trust</a:t>
            </a:r>
          </a:p>
          <a:p>
            <a:pPr marL="0" lvl="1" indent="0">
              <a:lnSpc>
                <a:spcPct val="110000"/>
              </a:lnSpc>
              <a:buFont typeface="Arial" panose="020B0604020202020204" pitchFamily="34" charset="0"/>
              <a:buNone/>
            </a:pPr>
            <a:r>
              <a:t>Integrity, accountability, and long-term vision are essential to rebuild consumer trust and achieve true sustainability.</a:t>
            </a:r>
            <a:endParaRPr lang="en-US"/>
          </a:p>
        </p:txBody>
      </p:sp>
      <p:pic>
        <p:nvPicPr>
          <p:cNvPr id="5" name="Content Placeholder 4" descr="Delivery and cargo industry concept. Businessman pointing 3D truck object with pen in HUD patterned techno blue background with copy space">
            <a:extLst>
              <a:ext uri="{FF2B5EF4-FFF2-40B4-BE49-F238E27FC236}">
                <a16:creationId xmlns:a16="http://schemas.microsoft.com/office/drawing/2014/main" id="{4EEFDF0E-FD13-45EC-A166-693313F9E724}"/>
              </a:ext>
            </a:extLst>
          </p:cNvPr>
          <p:cNvPicPr>
            <a:picLocks noGrp="1" noChangeAspect="1"/>
          </p:cNvPicPr>
          <p:nvPr>
            <p:ph type="pic" sz="quarter" idx="15"/>
          </p:nvPr>
        </p:nvPicPr>
        <p:blipFill>
          <a:blip r:embed="rId3"/>
          <a:srcRect l="61162" r="13354"/>
          <a:stretch>
            <a:fillRect/>
          </a:stretch>
        </p:blipFill>
        <p:spPr>
          <a:xfrm>
            <a:off x="8698986" y="758460"/>
            <a:ext cx="3493014" cy="6099541"/>
          </a:xfrm>
          <a:prstGeom prst="rect">
            <a:avLst/>
          </a:prstGeom>
          <a:noFill/>
        </p:spPr>
      </p:pic>
    </p:spTree>
    <p:extLst>
      <p:ext uri="{BB962C8B-B14F-4D97-AF65-F5344CB8AC3E}">
        <p14:creationId xmlns:p14="http://schemas.microsoft.com/office/powerpoint/2010/main" val="166712439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0CF5F-DB1A-1650-8960-DCFDC1C042D2}"/>
              </a:ext>
            </a:extLst>
          </p:cNvPr>
          <p:cNvSpPr>
            <a:spLocks noGrp="1"/>
          </p:cNvSpPr>
          <p:nvPr>
            <p:ph type="title"/>
          </p:nvPr>
        </p:nvSpPr>
        <p:spPr/>
        <p:txBody>
          <a:bodyPr/>
          <a:lstStyle/>
          <a:p>
            <a:r>
              <a:rPr lang="en-GB" dirty="0"/>
              <a:t>   </a:t>
            </a:r>
            <a:br>
              <a:rPr lang="en-GB" dirty="0"/>
            </a:br>
            <a:r>
              <a:rPr lang="en-GB" dirty="0"/>
              <a:t>            Reference list: Andrei</a:t>
            </a:r>
          </a:p>
        </p:txBody>
      </p:sp>
      <p:sp>
        <p:nvSpPr>
          <p:cNvPr id="4" name="TextBox 3">
            <a:extLst>
              <a:ext uri="{FF2B5EF4-FFF2-40B4-BE49-F238E27FC236}">
                <a16:creationId xmlns:a16="http://schemas.microsoft.com/office/drawing/2014/main" id="{9488201B-39B0-C775-EF54-38FB8CABF258}"/>
              </a:ext>
            </a:extLst>
          </p:cNvPr>
          <p:cNvSpPr txBox="1"/>
          <p:nvPr/>
        </p:nvSpPr>
        <p:spPr>
          <a:xfrm>
            <a:off x="1145458" y="2063187"/>
            <a:ext cx="9901084" cy="3416320"/>
          </a:xfrm>
          <a:prstGeom prst="rect">
            <a:avLst/>
          </a:prstGeom>
          <a:noFill/>
        </p:spPr>
        <p:txBody>
          <a:bodyPr wrap="square">
            <a:spAutoFit/>
          </a:bodyPr>
          <a:lstStyle/>
          <a:p>
            <a:r>
              <a:rPr lang="en-GB" dirty="0"/>
              <a:t>Spillett, R., Do, H. and Di Domenico, A., 2022. Greenwashing: What It Is and Why It Matters. Can. Competition L. Rev., 35, p.83.</a:t>
            </a:r>
          </a:p>
          <a:p>
            <a:r>
              <a:rPr lang="en-GB" dirty="0"/>
              <a:t>Environmental Defenders Office (2023) Driving Change or Just Filling the Tank? Unpacking the Greenwashing Tactics of the Automobile Industry. Environmental Defenders Office, Australia.</a:t>
            </a:r>
          </a:p>
          <a:p>
            <a:r>
              <a:rPr lang="en-GB" dirty="0"/>
              <a:t>Gregory, R.P. (2024) ‘How greenwashing affects firm risk: an international perspective’, Journal of Risk and Financial Management, 17(11), p. 526.</a:t>
            </a:r>
          </a:p>
          <a:p>
            <a:r>
              <a:rPr lang="en-GB" dirty="0"/>
              <a:t>Lin, W.L. (2025) ‘The impact of greenwashing: risks and implications for the automotive industry’, Atlantis Press, [online] Available at: (accessed).</a:t>
            </a:r>
          </a:p>
          <a:p>
            <a:r>
              <a:rPr lang="en-GB" dirty="0"/>
              <a:t>KPMG (2024) The Challenge of Greenwashing: An International Overview. KPMG International.</a:t>
            </a:r>
          </a:p>
          <a:p>
            <a:r>
              <a:rPr lang="en-GB" dirty="0"/>
              <a:t>Greenpeace (2023) Toyota net-zero and hybrid claims complaint.</a:t>
            </a:r>
          </a:p>
        </p:txBody>
      </p:sp>
    </p:spTree>
    <p:extLst>
      <p:ext uri="{BB962C8B-B14F-4D97-AF65-F5344CB8AC3E}">
        <p14:creationId xmlns:p14="http://schemas.microsoft.com/office/powerpoint/2010/main" val="15543390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602EFD0-6F65-C836-15A7-29E6BC4C6A4E}"/>
              </a:ext>
            </a:extLst>
          </p:cNvPr>
          <p:cNvPicPr>
            <a:picLocks noChangeAspect="1"/>
          </p:cNvPicPr>
          <p:nvPr/>
        </p:nvPicPr>
        <p:blipFill>
          <a:blip r:embed="rId2"/>
          <a:srcRect r="9085" b="9085"/>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2B73BEAC-CA18-8273-C199-8D0140DBCE33}"/>
              </a:ext>
            </a:extLst>
          </p:cNvPr>
          <p:cNvSpPr>
            <a:spLocks noGrp="1"/>
          </p:cNvSpPr>
          <p:nvPr>
            <p:ph type="title"/>
          </p:nvPr>
        </p:nvSpPr>
        <p:spPr>
          <a:xfrm>
            <a:off x="838200" y="365125"/>
            <a:ext cx="10515600" cy="1325563"/>
          </a:xfrm>
        </p:spPr>
        <p:txBody>
          <a:bodyPr>
            <a:normAutofit/>
          </a:bodyPr>
          <a:lstStyle/>
          <a:p>
            <a:r>
              <a:rPr lang="en-US" dirty="0">
                <a:latin typeface="Times New Roman" panose="02020603050405020304" pitchFamily="18" charset="0"/>
                <a:cs typeface="Times New Roman" panose="02020603050405020304" pitchFamily="18" charset="0"/>
              </a:rPr>
              <a:t>References : Alexandra</a:t>
            </a:r>
          </a:p>
        </p:txBody>
      </p:sp>
      <p:graphicFrame>
        <p:nvGraphicFramePr>
          <p:cNvPr id="5" name="Content Placeholder 2">
            <a:extLst>
              <a:ext uri="{FF2B5EF4-FFF2-40B4-BE49-F238E27FC236}">
                <a16:creationId xmlns:a16="http://schemas.microsoft.com/office/drawing/2014/main" id="{0136CAAC-A03D-38AD-90E9-226A57C9DBC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72843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9CFB495F-BCCC-4BCA-AC65-D4B21AA7F021}"/>
              </a:ext>
            </a:extLst>
          </p:cNvPr>
          <p:cNvSpPr txBox="1"/>
          <p:nvPr/>
        </p:nvSpPr>
        <p:spPr>
          <a:xfrm>
            <a:off x="226140" y="197345"/>
            <a:ext cx="9281644" cy="646330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dirty="0">
              <a:solidFill>
                <a:srgbClr val="000000"/>
              </a:solidFill>
              <a:uFillTx/>
              <a:latin typeface="Trebuchet MS"/>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000000"/>
                </a:solidFill>
                <a:uFillTx/>
                <a:latin typeface="Trebuchet MS"/>
              </a:rPr>
              <a:t>Reference List: Doru</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dirty="0">
              <a:solidFill>
                <a:srgbClr val="000000"/>
              </a:solidFill>
              <a:uFillTx/>
              <a:latin typeface="Trebuchet MS"/>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Trebuchet MS"/>
              </a:rPr>
              <a:t>Batista, P., de Oliveira, O.V. and de Lima, F.A., 2020. Organizational and institutional factors that intensify the use of greenwashing by the world’s major car manufacturers. Journal of Marketing Management, 8(2), pp.37-46.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Trebuchet MS"/>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Trebuchet MS"/>
              </a:rPr>
              <a:t>Environmental Defenders Office (2023) Driving change or just filling the tank? Unpacking the greenwashing tactics of the automobile industry. Sydney: EDO. Available at: </a:t>
            </a:r>
            <a:r>
              <a:rPr lang="en-GB" sz="1800" b="0" i="0" u="none" strike="noStrike" kern="1200" cap="none" spc="0" baseline="0" dirty="0">
                <a:solidFill>
                  <a:srgbClr val="000000"/>
                </a:solidFill>
                <a:uFillTx/>
                <a:latin typeface="Trebuchet MS"/>
                <a:hlinkClick r:id="rId2">
                  <a:extLst>
                    <a:ext uri="{A12FA001-AC4F-418D-AE19-62706E023703}">
                      <ahyp:hlinkClr xmlns:ahyp="http://schemas.microsoft.com/office/drawing/2018/hyperlinkcolor" val="tx"/>
                    </a:ext>
                  </a:extLst>
                </a:hlinkClick>
              </a:rPr>
              <a:t>https://www.edo.org.au/wp-content/uploads/2023/08/EDO_EV_GreenwashingReport_Web.pdf</a:t>
            </a:r>
            <a:r>
              <a:rPr lang="en-GB" sz="1800" b="0" i="0" u="none" strike="noStrike" kern="1200" cap="none" spc="0" baseline="0" dirty="0">
                <a:solidFill>
                  <a:srgbClr val="000000"/>
                </a:solidFill>
                <a:uFillTx/>
                <a:latin typeface="Trebuchet MS"/>
              </a:rPr>
              <a: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Trebuchet MS"/>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Trebuchet MS"/>
              </a:rPr>
              <a:t>Liao, Y. and Wu, L., 2024. The Influence of Brand Greenwashing on EV Purchase Intention: The Moderating Role of Consumer Innovativeness and Peer Brand Attitude. World Electric Vehicle Journal, 15(7), p.313.</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Trebuchet MS"/>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Trebuchet MS"/>
              </a:rPr>
              <a:t>Liu, C., Li, W., Chang, L. and Ji, Q., 2023. How to govern greenwashing </a:t>
            </a:r>
            <a:r>
              <a:rPr lang="en-GB" sz="1800" b="0" i="0" u="none" strike="noStrike" kern="1200" cap="none" spc="0" baseline="0" dirty="0" err="1">
                <a:solidFill>
                  <a:srgbClr val="000000"/>
                </a:solidFill>
                <a:uFillTx/>
                <a:latin typeface="Trebuchet MS"/>
              </a:rPr>
              <a:t>behaviors</a:t>
            </a:r>
            <a:r>
              <a:rPr lang="en-GB" sz="1800" b="0" i="0" u="none" strike="noStrike" kern="1200" cap="none" spc="0" baseline="0" dirty="0">
                <a:solidFill>
                  <a:srgbClr val="000000"/>
                </a:solidFill>
                <a:uFillTx/>
                <a:latin typeface="Trebuchet MS"/>
              </a:rPr>
              <a:t> in green finance products: a tripartite evolutionary game approach. Financial Innovation, 10(1), p.34.</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Trebuchet MS"/>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Trebuchet MS"/>
              </a:rPr>
              <a:t>Wellbrock, W., Ludin, D., </a:t>
            </a:r>
            <a:r>
              <a:rPr lang="en-GB" sz="1800" b="0" i="0" u="none" strike="noStrike" kern="1200" cap="none" spc="0" baseline="0" dirty="0" err="1">
                <a:solidFill>
                  <a:srgbClr val="000000"/>
                </a:solidFill>
                <a:uFillTx/>
                <a:latin typeface="Trebuchet MS"/>
              </a:rPr>
              <a:t>Röhrle</a:t>
            </a:r>
            <a:r>
              <a:rPr lang="en-GB" sz="1800" b="0" i="0" u="none" strike="noStrike" kern="1200" cap="none" spc="0" baseline="0" dirty="0">
                <a:solidFill>
                  <a:srgbClr val="000000"/>
                </a:solidFill>
                <a:uFillTx/>
                <a:latin typeface="Trebuchet MS"/>
              </a:rPr>
              <a:t>, L. and </a:t>
            </a:r>
            <a:r>
              <a:rPr lang="en-GB" sz="1800" b="0" i="0" u="none" strike="noStrike" kern="1200" cap="none" spc="0" baseline="0" dirty="0" err="1">
                <a:solidFill>
                  <a:srgbClr val="000000"/>
                </a:solidFill>
                <a:uFillTx/>
                <a:latin typeface="Trebuchet MS"/>
              </a:rPr>
              <a:t>Gerstlberger</a:t>
            </a:r>
            <a:r>
              <a:rPr lang="en-GB" sz="1800" b="0" i="0" u="none" strike="noStrike" kern="1200" cap="none" spc="0" baseline="0" dirty="0">
                <a:solidFill>
                  <a:srgbClr val="000000"/>
                </a:solidFill>
                <a:uFillTx/>
                <a:latin typeface="Trebuchet MS"/>
              </a:rPr>
              <a:t>, W., 2020. Sustainability in the automotive industry, importance of and impact on automobile interior–insights from an empirical survey. International Journal of Corporate Social Responsibility, 5(1), p.10.</a:t>
            </a:r>
          </a:p>
        </p:txBody>
      </p:sp>
      <p:pic>
        <p:nvPicPr>
          <p:cNvPr id="3" name="Picture 3" descr="A group of bookmarks with different designs&#10;&#10;AI-generated content may be incorrect.">
            <a:extLst>
              <a:ext uri="{FF2B5EF4-FFF2-40B4-BE49-F238E27FC236}">
                <a16:creationId xmlns:a16="http://schemas.microsoft.com/office/drawing/2014/main" id="{557B3BF2-CBBC-B558-B8B7-0B95B2818149}"/>
              </a:ext>
            </a:extLst>
          </p:cNvPr>
          <p:cNvPicPr>
            <a:picLocks noChangeAspect="1"/>
          </p:cNvPicPr>
          <p:nvPr/>
        </p:nvPicPr>
        <p:blipFill>
          <a:blip r:embed="rId3"/>
          <a:stretch>
            <a:fillRect/>
          </a:stretch>
        </p:blipFill>
        <p:spPr>
          <a:xfrm>
            <a:off x="9507794" y="47347"/>
            <a:ext cx="2684202" cy="6558113"/>
          </a:xfrm>
          <a:prstGeom prst="rect">
            <a:avLst/>
          </a:prstGeom>
          <a:noFill/>
          <a:ln cap="flat">
            <a:noFill/>
          </a:ln>
        </p:spPr>
      </p:pic>
      <p:pic>
        <p:nvPicPr>
          <p:cNvPr id="4" name="Picture 5">
            <a:extLst>
              <a:ext uri="{FF2B5EF4-FFF2-40B4-BE49-F238E27FC236}">
                <a16:creationId xmlns:a16="http://schemas.microsoft.com/office/drawing/2014/main" id="{95CC2DAE-D636-203A-1CC1-DB760772EA89}"/>
              </a:ext>
            </a:extLst>
          </p:cNvPr>
          <p:cNvPicPr>
            <a:picLocks noChangeAspect="1"/>
          </p:cNvPicPr>
          <p:nvPr/>
        </p:nvPicPr>
        <p:blipFill>
          <a:blip r:embed="rId4"/>
          <a:stretch>
            <a:fillRect/>
          </a:stretch>
        </p:blipFill>
        <p:spPr>
          <a:xfrm>
            <a:off x="9651208" y="197345"/>
            <a:ext cx="2488804" cy="6558113"/>
          </a:xfrm>
          <a:prstGeom prst="rect">
            <a:avLst/>
          </a:prstGeom>
          <a:noFill/>
          <a:ln cap="flat">
            <a:noFill/>
          </a:ln>
        </p:spPr>
      </p:pic>
    </p:spTree>
    <p:extLst>
      <p:ext uri="{BB962C8B-B14F-4D97-AF65-F5344CB8AC3E}">
        <p14:creationId xmlns:p14="http://schemas.microsoft.com/office/powerpoint/2010/main" val="4127339135"/>
      </p:ext>
    </p:extLst>
  </p:cSld>
  <p:clrMapOvr>
    <a:masterClrMapping/>
  </p:clrMapOvr>
  <p:transition spd="med">
    <p:pull/>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9">
            <a:extLst>
              <a:ext uri="{FF2B5EF4-FFF2-40B4-BE49-F238E27FC236}">
                <a16:creationId xmlns:a16="http://schemas.microsoft.com/office/drawing/2014/main" id="{1583BF0A-24A2-2BDD-8ADE-ECD350072015}"/>
              </a:ext>
              <a:ext uri="{C183D7F6-B498-43B3-948B-1728B52AA6E4}">
                <adec:decorative xmlns:adec="http://schemas.microsoft.com/office/drawing/2017/decorative" val="1"/>
              </a:ext>
            </a:extLst>
          </p:cNvPr>
          <p:cNvPicPr>
            <a:picLocks noMove="1" noResize="1"/>
          </p:cNvPicPr>
          <p:nvPr/>
        </p:nvPicPr>
        <p:blipFill>
          <a:blip r:embed="rId2"/>
          <a:stretch>
            <a:fillRect/>
          </a:stretch>
        </p:blipFill>
        <p:spPr>
          <a:xfrm>
            <a:off x="0" y="0"/>
            <a:ext cx="12191996" cy="6858000"/>
          </a:xfrm>
          <a:prstGeom prst="rect">
            <a:avLst/>
          </a:prstGeom>
          <a:noFill/>
          <a:ln cap="flat">
            <a:noFill/>
          </a:ln>
        </p:spPr>
      </p:pic>
      <p:grpSp>
        <p:nvGrpSpPr>
          <p:cNvPr id="3" name="Group 70">
            <a:extLst>
              <a:ext uri="{FF2B5EF4-FFF2-40B4-BE49-F238E27FC236}">
                <a16:creationId xmlns:a16="http://schemas.microsoft.com/office/drawing/2014/main" id="{C5A5E7C0-70AC-F598-361F-46BA4EC4D59B}"/>
              </a:ext>
            </a:extLst>
          </p:cNvPr>
          <p:cNvGrpSpPr/>
          <p:nvPr/>
        </p:nvGrpSpPr>
        <p:grpSpPr>
          <a:xfrm>
            <a:off x="-25392" y="0"/>
            <a:ext cx="12005339" cy="6644085"/>
            <a:chOff x="-25392" y="0"/>
            <a:chExt cx="12005339" cy="6644085"/>
          </a:xfrm>
        </p:grpSpPr>
        <p:sp>
          <p:nvSpPr>
            <p:cNvPr id="4" name="Rectangle 71">
              <a:extLst>
                <a:ext uri="{FF2B5EF4-FFF2-40B4-BE49-F238E27FC236}">
                  <a16:creationId xmlns:a16="http://schemas.microsoft.com/office/drawing/2014/main" id="{3B355C46-04EB-58A3-9003-214CEC7AC658}"/>
                </a:ext>
                <a:ext uri="{C183D7F6-B498-43B3-948B-1728B52AA6E4}">
                  <adec:decorative xmlns:adec="http://schemas.microsoft.com/office/drawing/2017/decorative" val="1"/>
                </a:ext>
              </a:extLst>
            </p:cNvPr>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Impact"/>
              </a:endParaRPr>
            </a:p>
          </p:txBody>
        </p:sp>
        <p:sp>
          <p:nvSpPr>
            <p:cNvPr id="5" name="Freeform 11">
              <a:extLst>
                <a:ext uri="{FF2B5EF4-FFF2-40B4-BE49-F238E27FC236}">
                  <a16:creationId xmlns:a16="http://schemas.microsoft.com/office/drawing/2014/main" id="{A30BD2E4-EE71-3137-C4E0-EACCD70A16EF}"/>
                </a:ext>
                <a:ext uri="{C183D7F6-B498-43B3-948B-1728B52AA6E4}">
                  <adec:decorative xmlns:adec="http://schemas.microsoft.com/office/drawing/2017/decorative" val="1"/>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Impact"/>
              </a:endParaRPr>
            </a:p>
          </p:txBody>
        </p:sp>
        <p:sp>
          <p:nvSpPr>
            <p:cNvPr id="6" name="Rectangle 12">
              <a:extLst>
                <a:ext uri="{FF2B5EF4-FFF2-40B4-BE49-F238E27FC236}">
                  <a16:creationId xmlns:a16="http://schemas.microsoft.com/office/drawing/2014/main" id="{BA3BC293-DF55-9000-95F7-A620703469EF}"/>
                </a:ext>
                <a:ext uri="{C183D7F6-B498-43B3-948B-1728B52AA6E4}">
                  <adec:decorative xmlns:adec="http://schemas.microsoft.com/office/drawing/2017/decorative" val="1"/>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Impact"/>
              </a:endParaRPr>
            </a:p>
          </p:txBody>
        </p:sp>
      </p:grpSp>
      <p:pic>
        <p:nvPicPr>
          <p:cNvPr id="7" name="Picture 72">
            <a:extLst>
              <a:ext uri="{FF2B5EF4-FFF2-40B4-BE49-F238E27FC236}">
                <a16:creationId xmlns:a16="http://schemas.microsoft.com/office/drawing/2014/main" id="{447DCE9E-A45E-F33C-4DB3-2104811A247F}"/>
              </a:ext>
              <a:ext uri="{C183D7F6-B498-43B3-948B-1728B52AA6E4}">
                <adec:decorative xmlns:adec="http://schemas.microsoft.com/office/drawing/2017/decorative" val="1"/>
              </a:ext>
            </a:extLst>
          </p:cNvPr>
          <p:cNvPicPr>
            <a:picLocks noMove="1" noResize="1"/>
          </p:cNvPicPr>
          <p:nvPr/>
        </p:nvPicPr>
        <p:blipFill>
          <a:blip r:embed="rId2"/>
          <a:stretch>
            <a:fillRect/>
          </a:stretch>
        </p:blipFill>
        <p:spPr>
          <a:xfrm>
            <a:off x="0" y="0"/>
            <a:ext cx="12191996" cy="6858000"/>
          </a:xfrm>
          <a:prstGeom prst="rect">
            <a:avLst/>
          </a:prstGeom>
          <a:noFill/>
          <a:ln cap="flat">
            <a:noFill/>
          </a:ln>
        </p:spPr>
      </p:pic>
      <p:sp>
        <p:nvSpPr>
          <p:cNvPr id="8" name="Rectangle 73">
            <a:extLst>
              <a:ext uri="{FF2B5EF4-FFF2-40B4-BE49-F238E27FC236}">
                <a16:creationId xmlns:a16="http://schemas.microsoft.com/office/drawing/2014/main" id="{479747F5-9402-8F40-ABAE-93CF66EA02F7}"/>
              </a:ext>
              <a:ext uri="{C183D7F6-B498-43B3-948B-1728B52AA6E4}">
                <adec:decorative xmlns:adec="http://schemas.microsoft.com/office/drawing/2017/decorative" val="1"/>
              </a:ext>
            </a:extLst>
          </p:cNvPr>
          <p:cNvSpPr>
            <a:spLocks noMove="1" noResize="1"/>
          </p:cNvSpPr>
          <p:nvPr/>
        </p:nvSpPr>
        <p:spPr>
          <a:xfrm>
            <a:off x="0" y="0"/>
            <a:ext cx="11979947" cy="6644085"/>
          </a:xfrm>
          <a:prstGeom prst="rect">
            <a:avLst/>
          </a:prstGeom>
          <a:blipFill>
            <a:blip r:embed="rId3">
              <a:alphaModFix/>
            </a:blip>
            <a:stretch>
              <a:fillRect/>
            </a:stretch>
          </a:blipFill>
          <a:ln cap="flat">
            <a:noFill/>
            <a:prstDash val="solid"/>
          </a:ln>
          <a:effectLst>
            <a:outerShdw dist="76196" dir="4380172" algn="tl">
              <a:srgbClr val="000000">
                <a:alpha val="68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Impact"/>
            </a:endParaRPr>
          </a:p>
        </p:txBody>
      </p:sp>
      <p:sp>
        <p:nvSpPr>
          <p:cNvPr id="9" name="Freeform 9">
            <a:extLst>
              <a:ext uri="{FF2B5EF4-FFF2-40B4-BE49-F238E27FC236}">
                <a16:creationId xmlns:a16="http://schemas.microsoft.com/office/drawing/2014/main" id="{B5B94BEF-6856-6EED-F7FD-FB32D4AFE4A9}"/>
              </a:ext>
              <a:ext uri="{C183D7F6-B498-43B3-948B-1728B52AA6E4}">
                <adec:decorative xmlns:adec="http://schemas.microsoft.com/office/drawing/2017/decorative" val="1"/>
              </a:ext>
            </a:extLst>
          </p:cNvPr>
          <p:cNvSpPr>
            <a:spLocks noMove="1" noResize="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Impact"/>
            </a:endParaRPr>
          </a:p>
        </p:txBody>
      </p:sp>
      <p:sp>
        <p:nvSpPr>
          <p:cNvPr id="10" name="Rectangle 20">
            <a:extLst>
              <a:ext uri="{FF2B5EF4-FFF2-40B4-BE49-F238E27FC236}">
                <a16:creationId xmlns:a16="http://schemas.microsoft.com/office/drawing/2014/main" id="{3023937D-4CF1-97E4-D4A9-0145A48C8CF9}"/>
              </a:ext>
              <a:ext uri="{C183D7F6-B498-43B3-948B-1728B52AA6E4}">
                <adec:decorative xmlns:adec="http://schemas.microsoft.com/office/drawing/2017/decorative" val="1"/>
              </a:ext>
            </a:extLst>
          </p:cNvPr>
          <p:cNvSpPr>
            <a:spLocks noMove="1" noResize="1"/>
          </p:cNvSpPr>
          <p:nvPr/>
        </p:nvSpPr>
        <p:spPr>
          <a:xfrm>
            <a:off x="0" y="0"/>
            <a:ext cx="4654296" cy="6380792"/>
          </a:xfrm>
          <a:prstGeom prst="rect">
            <a:avLst/>
          </a:prstGeom>
          <a:gradFill>
            <a:gsLst>
              <a:gs pos="0">
                <a:srgbClr val="B80E0F"/>
              </a:gs>
              <a:gs pos="100000">
                <a:srgbClr val="6E0809"/>
              </a:gs>
            </a:gsLst>
            <a:lin ang="81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Impact"/>
            </a:endParaRPr>
          </a:p>
        </p:txBody>
      </p:sp>
      <p:sp>
        <p:nvSpPr>
          <p:cNvPr id="11" name="TextBox 74">
            <a:extLst>
              <a:ext uri="{FF2B5EF4-FFF2-40B4-BE49-F238E27FC236}">
                <a16:creationId xmlns:a16="http://schemas.microsoft.com/office/drawing/2014/main" id="{D78AE59F-4DC6-329F-7A02-6A9069FB5DF4}"/>
              </a:ext>
            </a:extLst>
          </p:cNvPr>
          <p:cNvSpPr txBox="1"/>
          <p:nvPr/>
        </p:nvSpPr>
        <p:spPr>
          <a:xfrm>
            <a:off x="5328199" y="1537691"/>
            <a:ext cx="5968617" cy="4688787"/>
          </a:xfrm>
          <a:prstGeom prst="rect">
            <a:avLst/>
          </a:prstGeom>
          <a:noFill/>
          <a:ln cap="flat">
            <a:noFill/>
          </a:ln>
        </p:spPr>
        <p:txBody>
          <a:bodyPr vert="horz" wrap="square" lIns="91440" tIns="45720" rIns="91440" bIns="45720" anchor="ctr" anchorCtr="0" compatLnSpc="1">
            <a:normAutofit/>
          </a:bodyPr>
          <a:lstStyle/>
          <a:p>
            <a:pPr marL="0" marR="0" lvl="0" indent="-228600" algn="l" defTabSz="914400" rtl="0" fontAlgn="auto" hangingPunct="1">
              <a:lnSpc>
                <a:spcPct val="90000"/>
              </a:lnSpc>
              <a:spcBef>
                <a:spcPts val="0"/>
              </a:spcBef>
              <a:spcAft>
                <a:spcPts val="600"/>
              </a:spcAft>
              <a:buClr>
                <a:srgbClr val="B80E0F"/>
              </a:buClr>
              <a:buSzPct val="160000"/>
              <a:buFont typeface="Arial" pitchFamily="34"/>
              <a:buChar char="•"/>
              <a:tabLst/>
              <a:defRPr sz="1800" b="0" i="0" u="none" strike="noStrike" kern="0" cap="none" spc="0" baseline="0">
                <a:solidFill>
                  <a:srgbClr val="000000"/>
                </a:solidFill>
                <a:uFillTx/>
              </a:defRPr>
            </a:pPr>
            <a:r>
              <a:rPr lang="en-US" sz="1000" b="1" i="0" u="none" strike="noStrike" kern="1200" cap="all" spc="0" baseline="0" dirty="0">
                <a:solidFill>
                  <a:srgbClr val="000000"/>
                </a:solidFill>
                <a:uFillTx/>
                <a:latin typeface="Aptos" pitchFamily="34"/>
              </a:rPr>
              <a:t>Reference List:</a:t>
            </a:r>
            <a:r>
              <a:rPr lang="en-US" sz="1000" b="1" cap="all" dirty="0">
                <a:solidFill>
                  <a:srgbClr val="000000"/>
                </a:solidFill>
                <a:latin typeface="Aptos" pitchFamily="34"/>
              </a:rPr>
              <a:t> </a:t>
            </a:r>
            <a:r>
              <a:rPr lang="en-US" sz="1000" b="1" cap="all" dirty="0" err="1">
                <a:solidFill>
                  <a:srgbClr val="000000"/>
                </a:solidFill>
                <a:latin typeface="Aptos" pitchFamily="34"/>
              </a:rPr>
              <a:t>simona</a:t>
            </a:r>
            <a:endParaRPr lang="en-US" sz="1000" b="1" i="0" u="none" strike="noStrike" kern="1200" cap="all" spc="0" baseline="0" dirty="0">
              <a:solidFill>
                <a:srgbClr val="000000"/>
              </a:solidFill>
              <a:uFillTx/>
              <a:latin typeface="Aptos" pitchFamily="34"/>
            </a:endParaRPr>
          </a:p>
          <a:p>
            <a:pPr marL="0" marR="0" lvl="0" indent="-228600" algn="l" defTabSz="914400" rtl="0" fontAlgn="auto" hangingPunct="1">
              <a:lnSpc>
                <a:spcPct val="90000"/>
              </a:lnSpc>
              <a:spcBef>
                <a:spcPts val="0"/>
              </a:spcBef>
              <a:spcAft>
                <a:spcPts val="600"/>
              </a:spcAft>
              <a:buClr>
                <a:srgbClr val="B80E0F"/>
              </a:buClr>
              <a:buSzPct val="160000"/>
              <a:buFont typeface="Arial" pitchFamily="34"/>
              <a:buChar char="•"/>
              <a:tabLst/>
              <a:defRPr sz="1800" b="0" i="0" u="none" strike="noStrike" kern="0" cap="none" spc="0" baseline="0">
                <a:solidFill>
                  <a:srgbClr val="000000"/>
                </a:solidFill>
                <a:uFillTx/>
              </a:defRPr>
            </a:pPr>
            <a:endParaRPr lang="en-US" sz="1000" b="1" i="0" u="none" strike="noStrike" kern="1200" cap="all" spc="0" baseline="0" dirty="0">
              <a:solidFill>
                <a:srgbClr val="000000"/>
              </a:solidFill>
              <a:uFillTx/>
              <a:latin typeface="Aptos" pitchFamily="34"/>
            </a:endParaRPr>
          </a:p>
          <a:p>
            <a:pPr marL="0" marR="0" lvl="0" indent="-228600" algn="l" defTabSz="914400" rtl="0" fontAlgn="auto" hangingPunct="1">
              <a:lnSpc>
                <a:spcPct val="90000"/>
              </a:lnSpc>
              <a:spcBef>
                <a:spcPts val="0"/>
              </a:spcBef>
              <a:spcAft>
                <a:spcPts val="600"/>
              </a:spcAft>
              <a:buClr>
                <a:srgbClr val="B80E0F"/>
              </a:buClr>
              <a:buSzPct val="160000"/>
              <a:buFont typeface="Arial" pitchFamily="34"/>
              <a:buChar char="•"/>
              <a:tabLst/>
              <a:defRPr sz="1800" b="0" i="0" u="none" strike="noStrike" kern="0" cap="none" spc="0" baseline="0">
                <a:solidFill>
                  <a:srgbClr val="000000"/>
                </a:solidFill>
                <a:uFillTx/>
              </a:defRPr>
            </a:pPr>
            <a:r>
              <a:rPr lang="en-US" sz="1000" b="0" i="0" u="none" strike="noStrike" kern="1200" cap="all" spc="0" baseline="0" dirty="0">
                <a:solidFill>
                  <a:srgbClr val="000000"/>
                </a:solidFill>
                <a:uFillTx/>
                <a:latin typeface="Aptos" pitchFamily="34"/>
              </a:rPr>
              <a:t>Advertising Standards Authority (2022) Environmental claims in advertising: Qualitative research. London: ASA. Available at: https://www.asa.org.uk/static/6830187f-cc56-4433-b53a4ab0fa8770fc/CCE-Consumer-Understanding-Research-2022Final-090922.pdf (Accessed: 12 November 2025).</a:t>
            </a:r>
          </a:p>
          <a:p>
            <a:pPr marL="0" marR="0" lvl="0" indent="-228600" algn="l" defTabSz="914400" rtl="0" fontAlgn="auto" hangingPunct="1">
              <a:lnSpc>
                <a:spcPct val="90000"/>
              </a:lnSpc>
              <a:spcBef>
                <a:spcPts val="0"/>
              </a:spcBef>
              <a:spcAft>
                <a:spcPts val="600"/>
              </a:spcAft>
              <a:buClr>
                <a:srgbClr val="B80E0F"/>
              </a:buClr>
              <a:buSzPct val="160000"/>
              <a:buFont typeface="Arial" pitchFamily="34"/>
              <a:buChar char="•"/>
              <a:tabLst/>
              <a:defRPr sz="1800" b="0" i="0" u="none" strike="noStrike" kern="0" cap="none" spc="0" baseline="0">
                <a:solidFill>
                  <a:srgbClr val="000000"/>
                </a:solidFill>
                <a:uFillTx/>
              </a:defRPr>
            </a:pPr>
            <a:endParaRPr lang="en-US" sz="1000" b="0" i="0" u="none" strike="noStrike" kern="1200" cap="all" spc="0" baseline="0" dirty="0">
              <a:solidFill>
                <a:srgbClr val="000000"/>
              </a:solidFill>
              <a:uFillTx/>
              <a:latin typeface="Aptos" pitchFamily="34"/>
            </a:endParaRPr>
          </a:p>
          <a:p>
            <a:pPr marL="0" marR="0" lvl="0" indent="-228600" algn="l" defTabSz="914400" rtl="0" fontAlgn="auto" hangingPunct="1">
              <a:lnSpc>
                <a:spcPct val="90000"/>
              </a:lnSpc>
              <a:spcBef>
                <a:spcPts val="0"/>
              </a:spcBef>
              <a:spcAft>
                <a:spcPts val="600"/>
              </a:spcAft>
              <a:buClr>
                <a:srgbClr val="B80E0F"/>
              </a:buClr>
              <a:buSzPct val="160000"/>
              <a:buFont typeface="Arial" pitchFamily="34"/>
              <a:buChar char="•"/>
              <a:tabLst/>
              <a:defRPr sz="1800" b="0" i="0" u="none" strike="noStrike" kern="0" cap="none" spc="0" baseline="0">
                <a:solidFill>
                  <a:srgbClr val="000000"/>
                </a:solidFill>
                <a:uFillTx/>
              </a:defRPr>
            </a:pPr>
            <a:r>
              <a:rPr lang="en-US" sz="1000" b="0" i="0" u="none" strike="noStrike" kern="1200" cap="all" spc="0" baseline="0" dirty="0">
                <a:solidFill>
                  <a:srgbClr val="000000"/>
                </a:solidFill>
                <a:uFillTx/>
                <a:latin typeface="Aptos" pitchFamily="34"/>
              </a:rPr>
              <a:t>Environmental Defenders Office (2023) Driving change or just filling the tank? Unpacking the greenwashing tactics of the automobile industry. Sydney: EDO. Available at: https://www.edo.org.au/wp-content/uploads/2023/08/EDO_EV_GreenwashingReport_Web.pdf (Accessed: 12 November 2025).</a:t>
            </a:r>
          </a:p>
          <a:p>
            <a:pPr marL="0" marR="0" lvl="0" indent="-228600" algn="l" defTabSz="914400" rtl="0" fontAlgn="auto" hangingPunct="1">
              <a:lnSpc>
                <a:spcPct val="90000"/>
              </a:lnSpc>
              <a:spcBef>
                <a:spcPts val="0"/>
              </a:spcBef>
              <a:spcAft>
                <a:spcPts val="600"/>
              </a:spcAft>
              <a:buClr>
                <a:srgbClr val="B80E0F"/>
              </a:buClr>
              <a:buSzPct val="160000"/>
              <a:buFont typeface="Arial" pitchFamily="34"/>
              <a:buChar char="•"/>
              <a:tabLst/>
              <a:defRPr sz="1800" b="0" i="0" u="none" strike="noStrike" kern="0" cap="none" spc="0" baseline="0">
                <a:solidFill>
                  <a:srgbClr val="000000"/>
                </a:solidFill>
                <a:uFillTx/>
              </a:defRPr>
            </a:pPr>
            <a:endParaRPr lang="en-US" sz="1000" b="0" i="0" u="none" strike="noStrike" kern="1200" cap="all" spc="0" baseline="0" dirty="0">
              <a:solidFill>
                <a:srgbClr val="000000"/>
              </a:solidFill>
              <a:uFillTx/>
              <a:latin typeface="Aptos" pitchFamily="34"/>
            </a:endParaRPr>
          </a:p>
          <a:p>
            <a:pPr marL="0" marR="0" lvl="0" indent="-228600" algn="l" defTabSz="914400" rtl="0" fontAlgn="auto" hangingPunct="1">
              <a:lnSpc>
                <a:spcPct val="90000"/>
              </a:lnSpc>
              <a:spcBef>
                <a:spcPts val="0"/>
              </a:spcBef>
              <a:spcAft>
                <a:spcPts val="600"/>
              </a:spcAft>
              <a:buClr>
                <a:srgbClr val="B80E0F"/>
              </a:buClr>
              <a:buSzPct val="160000"/>
              <a:buFont typeface="Arial" pitchFamily="34"/>
              <a:buChar char="•"/>
              <a:tabLst/>
              <a:defRPr sz="1800" b="0" i="0" u="none" strike="noStrike" kern="0" cap="none" spc="0" baseline="0">
                <a:solidFill>
                  <a:srgbClr val="000000"/>
                </a:solidFill>
                <a:uFillTx/>
              </a:defRPr>
            </a:pPr>
            <a:r>
              <a:rPr lang="en-US" sz="1000" b="0" i="0" u="none" strike="noStrike" kern="1200" cap="all" spc="0" baseline="0" dirty="0">
                <a:solidFill>
                  <a:srgbClr val="000000"/>
                </a:solidFill>
                <a:uFillTx/>
                <a:latin typeface="Aptos" pitchFamily="34"/>
              </a:rPr>
              <a:t>Lin, W.L. (2025) ‘The impact of greenwashing: Risks and implications for firm risk, corporate reputation and financial performance with a focus on the automotive industry’, Proceedings of the International Conference on Environmental, Social and Governance, 2025. Available at: https://www.atlantis-press.com/article/126008073.pdf (Accessed: 12 November 2025).</a:t>
            </a:r>
          </a:p>
          <a:p>
            <a:pPr marL="0" marR="0" lvl="0" indent="-228600" algn="l" defTabSz="914400" rtl="0" fontAlgn="auto" hangingPunct="1">
              <a:lnSpc>
                <a:spcPct val="90000"/>
              </a:lnSpc>
              <a:spcBef>
                <a:spcPts val="0"/>
              </a:spcBef>
              <a:spcAft>
                <a:spcPts val="600"/>
              </a:spcAft>
              <a:buClr>
                <a:srgbClr val="B80E0F"/>
              </a:buClr>
              <a:buSzPct val="160000"/>
              <a:buFont typeface="Arial" pitchFamily="34"/>
              <a:buChar char="•"/>
              <a:tabLst/>
              <a:defRPr sz="1800" b="0" i="0" u="none" strike="noStrike" kern="0" cap="none" spc="0" baseline="0">
                <a:solidFill>
                  <a:srgbClr val="000000"/>
                </a:solidFill>
                <a:uFillTx/>
              </a:defRPr>
            </a:pPr>
            <a:endParaRPr lang="en-US" sz="1000" b="0" i="0" u="none" strike="noStrike" kern="1200" cap="all" spc="0" baseline="0" dirty="0">
              <a:solidFill>
                <a:srgbClr val="000000"/>
              </a:solidFill>
              <a:uFillTx/>
              <a:latin typeface="Aptos" pitchFamily="34"/>
            </a:endParaRPr>
          </a:p>
          <a:p>
            <a:pPr marL="0" marR="0" lvl="0" indent="-228600" algn="l" defTabSz="914400" rtl="0" fontAlgn="auto" hangingPunct="1">
              <a:lnSpc>
                <a:spcPct val="90000"/>
              </a:lnSpc>
              <a:spcBef>
                <a:spcPts val="0"/>
              </a:spcBef>
              <a:spcAft>
                <a:spcPts val="600"/>
              </a:spcAft>
              <a:buClr>
                <a:srgbClr val="B80E0F"/>
              </a:buClr>
              <a:buSzPct val="160000"/>
              <a:buFont typeface="Arial" pitchFamily="34"/>
              <a:buChar char="•"/>
              <a:tabLst/>
              <a:defRPr sz="1800" b="0" i="0" u="none" strike="noStrike" kern="0" cap="none" spc="0" baseline="0">
                <a:solidFill>
                  <a:srgbClr val="000000"/>
                </a:solidFill>
                <a:uFillTx/>
              </a:defRPr>
            </a:pPr>
            <a:r>
              <a:rPr lang="en-US" sz="1000" b="0" i="0" u="none" strike="noStrike" kern="1200" cap="all" spc="0" baseline="0" dirty="0">
                <a:solidFill>
                  <a:srgbClr val="000000"/>
                </a:solidFill>
                <a:uFillTx/>
                <a:latin typeface="Aptos" pitchFamily="34"/>
              </a:rPr>
              <a:t>Liu, C. (2023) ‘The governance of manufacturers’ greenwashing </a:t>
            </a:r>
            <a:r>
              <a:rPr lang="en-US" sz="1000" b="0" i="0" u="none" strike="noStrike" kern="1200" cap="all" spc="0" baseline="0" dirty="0" err="1">
                <a:solidFill>
                  <a:srgbClr val="000000"/>
                </a:solidFill>
                <a:uFillTx/>
                <a:latin typeface="Aptos" pitchFamily="34"/>
              </a:rPr>
              <a:t>behaviours</a:t>
            </a:r>
            <a:r>
              <a:rPr lang="en-US" sz="1000" b="0" i="0" u="none" strike="noStrike" kern="1200" cap="all" spc="0" baseline="0" dirty="0">
                <a:solidFill>
                  <a:srgbClr val="000000"/>
                </a:solidFill>
                <a:uFillTx/>
                <a:latin typeface="Aptos" pitchFamily="34"/>
              </a:rPr>
              <a:t>’, Applied Energy, 330, 120733. doi:10.1016/j.apenergy.2022.120733.</a:t>
            </a:r>
          </a:p>
          <a:p>
            <a:pPr marL="0" marR="0" lvl="0" indent="-228600" algn="l" defTabSz="914400" rtl="0" fontAlgn="auto" hangingPunct="1">
              <a:lnSpc>
                <a:spcPct val="90000"/>
              </a:lnSpc>
              <a:spcBef>
                <a:spcPts val="0"/>
              </a:spcBef>
              <a:spcAft>
                <a:spcPts val="600"/>
              </a:spcAft>
              <a:buClr>
                <a:srgbClr val="B80E0F"/>
              </a:buClr>
              <a:buSzPct val="160000"/>
              <a:buFont typeface="Arial" pitchFamily="34"/>
              <a:buChar char="•"/>
              <a:tabLst/>
              <a:defRPr sz="1800" b="0" i="0" u="none" strike="noStrike" kern="0" cap="none" spc="0" baseline="0">
                <a:solidFill>
                  <a:srgbClr val="000000"/>
                </a:solidFill>
                <a:uFillTx/>
              </a:defRPr>
            </a:pPr>
            <a:endParaRPr lang="en-US" sz="1000" b="0" i="0" u="none" strike="noStrike" kern="1200" cap="all" spc="0" baseline="0" dirty="0">
              <a:solidFill>
                <a:srgbClr val="000000"/>
              </a:solidFill>
              <a:uFillTx/>
              <a:latin typeface="Aptos" pitchFamily="34"/>
            </a:endParaRPr>
          </a:p>
          <a:p>
            <a:pPr marL="0" marR="0" lvl="0" indent="-228600" algn="l" defTabSz="914400" rtl="0" fontAlgn="auto" hangingPunct="1">
              <a:lnSpc>
                <a:spcPct val="90000"/>
              </a:lnSpc>
              <a:spcBef>
                <a:spcPts val="0"/>
              </a:spcBef>
              <a:spcAft>
                <a:spcPts val="600"/>
              </a:spcAft>
              <a:buClr>
                <a:srgbClr val="B80E0F"/>
              </a:buClr>
              <a:buSzPct val="160000"/>
              <a:buFont typeface="Arial" pitchFamily="34"/>
              <a:buChar char="•"/>
              <a:tabLst/>
              <a:defRPr sz="1800" b="0" i="0" u="none" strike="noStrike" kern="0" cap="none" spc="0" baseline="0">
                <a:solidFill>
                  <a:srgbClr val="000000"/>
                </a:solidFill>
                <a:uFillTx/>
              </a:defRPr>
            </a:pPr>
            <a:r>
              <a:rPr lang="en-US" sz="1000" b="0" i="0" u="none" strike="noStrike" kern="1200" cap="all" spc="0" baseline="0" dirty="0" err="1">
                <a:solidFill>
                  <a:srgbClr val="000000"/>
                </a:solidFill>
                <a:uFillTx/>
                <a:latin typeface="Aptos" pitchFamily="34"/>
              </a:rPr>
              <a:t>NewClimate</a:t>
            </a:r>
            <a:r>
              <a:rPr lang="en-US" sz="1000" b="0" i="0" u="none" strike="noStrike" kern="1200" cap="all" spc="0" baseline="0" dirty="0">
                <a:solidFill>
                  <a:srgbClr val="000000"/>
                </a:solidFill>
                <a:uFillTx/>
                <a:latin typeface="Aptos" pitchFamily="34"/>
              </a:rPr>
              <a:t> Institute (2025) Corporate Climate Responsibility Monitor 2025: Automotive sector. Berlin: </a:t>
            </a:r>
            <a:r>
              <a:rPr lang="en-US" sz="1000" b="0" i="0" u="none" strike="noStrike" kern="1200" cap="all" spc="0" baseline="0" dirty="0" err="1">
                <a:solidFill>
                  <a:srgbClr val="000000"/>
                </a:solidFill>
                <a:uFillTx/>
                <a:latin typeface="Aptos" pitchFamily="34"/>
              </a:rPr>
              <a:t>NewClimate</a:t>
            </a:r>
            <a:r>
              <a:rPr lang="en-US" sz="1000" b="0" i="0" u="none" strike="noStrike" kern="1200" cap="all" spc="0" baseline="0" dirty="0">
                <a:solidFill>
                  <a:srgbClr val="000000"/>
                </a:solidFill>
                <a:uFillTx/>
                <a:latin typeface="Aptos" pitchFamily="34"/>
              </a:rPr>
              <a:t> Institute. Available at: https://newclimate.org/resources/publications/corporate-climate-responsibility-monitor-2025-automotive-sector (Accessed: 12 November 2025).</a:t>
            </a:r>
          </a:p>
          <a:p>
            <a:pPr marL="0" marR="0" lvl="0" indent="-228600" algn="l" defTabSz="914400" rtl="0" fontAlgn="auto" hangingPunct="1">
              <a:lnSpc>
                <a:spcPct val="90000"/>
              </a:lnSpc>
              <a:spcBef>
                <a:spcPts val="0"/>
              </a:spcBef>
              <a:spcAft>
                <a:spcPts val="600"/>
              </a:spcAft>
              <a:buClr>
                <a:srgbClr val="B80E0F"/>
              </a:buClr>
              <a:buSzPct val="160000"/>
              <a:buFont typeface="Arial" pitchFamily="34"/>
              <a:buChar char="•"/>
              <a:tabLst/>
              <a:defRPr sz="1800" b="0" i="0" u="none" strike="noStrike" kern="0" cap="none" spc="0" baseline="0">
                <a:solidFill>
                  <a:srgbClr val="000000"/>
                </a:solidFill>
                <a:uFillTx/>
              </a:defRPr>
            </a:pPr>
            <a:endParaRPr lang="en-US" sz="800" b="0" i="0" u="none" strike="noStrike" kern="1200" cap="all" spc="0" baseline="0" dirty="0">
              <a:solidFill>
                <a:srgbClr val="000000"/>
              </a:solidFill>
              <a:uFillTx/>
              <a:latin typeface="Impact"/>
            </a:endParaRPr>
          </a:p>
        </p:txBody>
      </p:sp>
      <p:pic>
        <p:nvPicPr>
          <p:cNvPr id="12" name="Picture 12" descr="Open pages of book">
            <a:extLst>
              <a:ext uri="{FF2B5EF4-FFF2-40B4-BE49-F238E27FC236}">
                <a16:creationId xmlns:a16="http://schemas.microsoft.com/office/drawing/2014/main" id="{1104A39C-64BC-6779-5615-0B2650D37537}"/>
              </a:ext>
            </a:extLst>
          </p:cNvPr>
          <p:cNvPicPr>
            <a:picLocks noChangeAspect="1"/>
          </p:cNvPicPr>
          <p:nvPr/>
        </p:nvPicPr>
        <p:blipFill>
          <a:blip r:embed="rId4"/>
          <a:stretch>
            <a:fillRect/>
          </a:stretch>
        </p:blipFill>
        <p:spPr>
          <a:xfrm>
            <a:off x="-41385" y="0"/>
            <a:ext cx="4711711" cy="6380792"/>
          </a:xfrm>
          <a:prstGeom prst="rect">
            <a:avLst/>
          </a:prstGeom>
          <a:noFill/>
          <a:ln cap="flat">
            <a:noFill/>
          </a:ln>
        </p:spPr>
      </p:pic>
      <p:pic>
        <p:nvPicPr>
          <p:cNvPr id="13" name="Picture 14">
            <a:extLst>
              <a:ext uri="{FF2B5EF4-FFF2-40B4-BE49-F238E27FC236}">
                <a16:creationId xmlns:a16="http://schemas.microsoft.com/office/drawing/2014/main" id="{56996B76-D93C-814C-6F78-1FE87C4511F9}"/>
              </a:ext>
            </a:extLst>
          </p:cNvPr>
          <p:cNvPicPr>
            <a:picLocks noChangeAspect="1"/>
          </p:cNvPicPr>
          <p:nvPr/>
        </p:nvPicPr>
        <p:blipFill>
          <a:blip r:embed="rId5"/>
          <a:stretch>
            <a:fillRect/>
          </a:stretch>
        </p:blipFill>
        <p:spPr>
          <a:xfrm>
            <a:off x="5112776" y="127823"/>
            <a:ext cx="6184041" cy="1255553"/>
          </a:xfrm>
          <a:prstGeom prst="rect">
            <a:avLst/>
          </a:prstGeom>
          <a:noFill/>
          <a:ln cap="flat">
            <a:noFill/>
          </a:ln>
        </p:spPr>
      </p:pic>
    </p:spTree>
    <p:extLst>
      <p:ext uri="{BB962C8B-B14F-4D97-AF65-F5344CB8AC3E}">
        <p14:creationId xmlns:p14="http://schemas.microsoft.com/office/powerpoint/2010/main" val="2561908885"/>
      </p:ext>
    </p:extLst>
  </p:cSld>
  <p:clrMapOvr>
    <a:masterClrMapping/>
  </p:clrMapOvr>
  <p:transition spd="slow">
    <p:cove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1E72C54A-6435-98AA-C785-424DC76FEF52}"/>
              </a:ext>
            </a:extLst>
          </p:cNvPr>
          <p:cNvSpPr txBox="1"/>
          <p:nvPr/>
        </p:nvSpPr>
        <p:spPr>
          <a:xfrm>
            <a:off x="101600" y="960169"/>
            <a:ext cx="11988800" cy="3207673"/>
          </a:xfrm>
          <a:prstGeom prst="rect">
            <a:avLst/>
          </a:prstGeom>
          <a:noFill/>
        </p:spPr>
        <p:txBody>
          <a:bodyPr wrap="square">
            <a:spAutoFit/>
          </a:bodyPr>
          <a:lstStyle/>
          <a:p>
            <a:pPr algn="just">
              <a:lnSpc>
                <a:spcPct val="150000"/>
              </a:lnSpc>
              <a:spcAft>
                <a:spcPts val="800"/>
              </a:spcAft>
            </a:pPr>
            <a:r>
              <a:rPr lang="en-GB" sz="1600" dirty="0">
                <a:solidFill>
                  <a:schemeClr val="bg1"/>
                </a:solidFill>
                <a:latin typeface="Times New Roman" panose="02020603050405020304" pitchFamily="18" charset="0"/>
                <a:ea typeface="Times New Roman" panose="02020603050405020304" pitchFamily="18" charset="0"/>
              </a:rPr>
              <a:t>Dziak, M. (2023). </a:t>
            </a:r>
            <a:r>
              <a:rPr lang="en-GB" sz="1600" i="1" dirty="0">
                <a:solidFill>
                  <a:schemeClr val="bg1"/>
                </a:solidFill>
                <a:latin typeface="Times New Roman" panose="02020603050405020304" pitchFamily="18" charset="0"/>
                <a:ea typeface="Times New Roman" panose="02020603050405020304" pitchFamily="18" charset="0"/>
              </a:rPr>
              <a:t>Volkswagen emissions scandal (‘dieselgate’) | EBSCO</a:t>
            </a:r>
            <a:r>
              <a:rPr lang="en-GB" sz="1600" dirty="0">
                <a:solidFill>
                  <a:schemeClr val="bg1"/>
                </a:solidFill>
                <a:latin typeface="Times New Roman" panose="02020603050405020304" pitchFamily="18" charset="0"/>
                <a:ea typeface="Times New Roman" panose="02020603050405020304" pitchFamily="18" charset="0"/>
              </a:rPr>
              <a:t>. [online] EBSCO Information Services, Inc. | www.ebsco.com. Available at: https://www.ebsco.com/research-starters/business-and-management/volkswagen-emissions-scandal-dieselgate [Accessed 12 Nov. 2025].</a:t>
            </a:r>
            <a:endParaRPr lang="en-IN" sz="1600" dirty="0">
              <a:solidFill>
                <a:schemeClr val="bg1"/>
              </a:solidFill>
              <a:latin typeface="Arial" panose="020B0604020202020204" pitchFamily="34" charset="0"/>
              <a:ea typeface="Arial" panose="020B0604020202020204" pitchFamily="34" charset="0"/>
            </a:endParaRPr>
          </a:p>
          <a:p>
            <a:pPr algn="just">
              <a:lnSpc>
                <a:spcPct val="150000"/>
              </a:lnSpc>
              <a:spcAft>
                <a:spcPts val="800"/>
              </a:spcAft>
            </a:pPr>
            <a:r>
              <a:rPr lang="en-GB" sz="1600" dirty="0">
                <a:solidFill>
                  <a:schemeClr val="bg1"/>
                </a:solidFill>
                <a:latin typeface="Times New Roman" panose="02020603050405020304" pitchFamily="18" charset="0"/>
                <a:ea typeface="Times New Roman" panose="02020603050405020304" pitchFamily="18" charset="0"/>
              </a:rPr>
              <a:t>Kell, G. (2022). </a:t>
            </a:r>
            <a:r>
              <a:rPr lang="en-GB" sz="1600" i="1" dirty="0">
                <a:solidFill>
                  <a:schemeClr val="bg1"/>
                </a:solidFill>
                <a:latin typeface="Times New Roman" panose="02020603050405020304" pitchFamily="18" charset="0"/>
                <a:ea typeface="Times New Roman" panose="02020603050405020304" pitchFamily="18" charset="0"/>
              </a:rPr>
              <a:t>From emissions cheater to climate leader: VW’s journey from </a:t>
            </a:r>
            <a:r>
              <a:rPr lang="en-GB" sz="1600" i="1" dirty="0" err="1">
                <a:solidFill>
                  <a:schemeClr val="bg1"/>
                </a:solidFill>
                <a:latin typeface="Times New Roman" panose="02020603050405020304" pitchFamily="18" charset="0"/>
                <a:ea typeface="Times New Roman" panose="02020603050405020304" pitchFamily="18" charset="0"/>
              </a:rPr>
              <a:t>dieselgate</a:t>
            </a:r>
            <a:r>
              <a:rPr lang="en-GB" sz="1600" i="1" dirty="0">
                <a:solidFill>
                  <a:schemeClr val="bg1"/>
                </a:solidFill>
                <a:latin typeface="Times New Roman" panose="02020603050405020304" pitchFamily="18" charset="0"/>
                <a:ea typeface="Times New Roman" panose="02020603050405020304" pitchFamily="18" charset="0"/>
              </a:rPr>
              <a:t> to embracing e-mobility</a:t>
            </a:r>
            <a:r>
              <a:rPr lang="en-GB" sz="1600" dirty="0">
                <a:solidFill>
                  <a:schemeClr val="bg1"/>
                </a:solidFill>
                <a:latin typeface="Times New Roman" panose="02020603050405020304" pitchFamily="18" charset="0"/>
                <a:ea typeface="Times New Roman" panose="02020603050405020304" pitchFamily="18" charset="0"/>
              </a:rPr>
              <a:t>. [online] Forbes. Available at: https://www.forbes.com/sites/georgkell/2022/12/05/from-emissions-cheater-to-climate-leader-vws-journey-from-dieselgate-to-embracing-e-mobility/ [Accessed 12 Nov. 2025].</a:t>
            </a:r>
            <a:endParaRPr lang="en-IN" sz="1600" dirty="0">
              <a:solidFill>
                <a:schemeClr val="bg1"/>
              </a:solidFill>
              <a:latin typeface="Arial" panose="020B0604020202020204" pitchFamily="34" charset="0"/>
              <a:ea typeface="Arial" panose="020B0604020202020204" pitchFamily="34" charset="0"/>
            </a:endParaRPr>
          </a:p>
          <a:p>
            <a:pPr algn="just">
              <a:lnSpc>
                <a:spcPct val="150000"/>
              </a:lnSpc>
              <a:spcAft>
                <a:spcPts val="800"/>
              </a:spcAft>
            </a:pPr>
            <a:r>
              <a:rPr lang="en-GB" sz="1600" dirty="0">
                <a:solidFill>
                  <a:schemeClr val="bg1"/>
                </a:solidFill>
                <a:latin typeface="Times New Roman" panose="02020603050405020304" pitchFamily="18" charset="0"/>
                <a:ea typeface="Times New Roman" panose="02020603050405020304" pitchFamily="18" charset="0"/>
              </a:rPr>
              <a:t>Zhang, M., Atwal, G. and Kaiser, M. (2021). Corporate Social Irresponsibility and Stakeholder ecosystems: the Case Of Volkswagen Dieselgate Scandal. </a:t>
            </a:r>
            <a:r>
              <a:rPr lang="en-GB" sz="1600" i="1" dirty="0">
                <a:solidFill>
                  <a:schemeClr val="bg1"/>
                </a:solidFill>
                <a:latin typeface="Times New Roman" panose="02020603050405020304" pitchFamily="18" charset="0"/>
                <a:ea typeface="Times New Roman" panose="02020603050405020304" pitchFamily="18" charset="0"/>
              </a:rPr>
              <a:t>Strategic Change</a:t>
            </a:r>
            <a:r>
              <a:rPr lang="en-GB" sz="1600" dirty="0">
                <a:solidFill>
                  <a:schemeClr val="bg1"/>
                </a:solidFill>
                <a:latin typeface="Times New Roman" panose="02020603050405020304" pitchFamily="18" charset="0"/>
                <a:ea typeface="Times New Roman" panose="02020603050405020304" pitchFamily="18" charset="0"/>
              </a:rPr>
              <a:t>, 30(1), pp.79–85. doi: https://doi.org/10.1002/jsc.2391.</a:t>
            </a:r>
            <a:endParaRPr lang="en-IN" sz="1600" dirty="0">
              <a:solidFill>
                <a:schemeClr val="bg1"/>
              </a:solidFill>
              <a:latin typeface="Arial" panose="020B0604020202020204" pitchFamily="34" charset="0"/>
              <a:ea typeface="Arial" panose="020B0604020202020204" pitchFamily="34" charset="0"/>
            </a:endParaRPr>
          </a:p>
        </p:txBody>
      </p:sp>
      <p:sp>
        <p:nvSpPr>
          <p:cNvPr id="20" name="TextBox 19">
            <a:extLst>
              <a:ext uri="{FF2B5EF4-FFF2-40B4-BE49-F238E27FC236}">
                <a16:creationId xmlns:a16="http://schemas.microsoft.com/office/drawing/2014/main" id="{4B5FB693-74E9-FE27-31EC-D59B0EE4E622}"/>
              </a:ext>
            </a:extLst>
          </p:cNvPr>
          <p:cNvSpPr txBox="1"/>
          <p:nvPr/>
        </p:nvSpPr>
        <p:spPr>
          <a:xfrm>
            <a:off x="3003756" y="86554"/>
            <a:ext cx="6184489" cy="904415"/>
          </a:xfrm>
          <a:prstGeom prst="rect">
            <a:avLst/>
          </a:prstGeom>
          <a:noFill/>
        </p:spPr>
        <p:txBody>
          <a:bodyPr wrap="square">
            <a:spAutoFit/>
          </a:bodyPr>
          <a:lstStyle/>
          <a:p>
            <a:pPr algn="ctr">
              <a:lnSpc>
                <a:spcPct val="150000"/>
              </a:lnSpc>
              <a:buNone/>
            </a:pPr>
            <a:r>
              <a:rPr lang="en-GB" sz="4000" b="1" dirty="0">
                <a:solidFill>
                  <a:schemeClr val="bg1"/>
                </a:solidFill>
                <a:latin typeface="Times New Roman" panose="02020603050405020304" pitchFamily="18" charset="0"/>
                <a:ea typeface="Times New Roman" panose="02020603050405020304" pitchFamily="18" charset="0"/>
              </a:rPr>
              <a:t>Reference List: Tudor</a:t>
            </a:r>
            <a:endParaRPr lang="en-IN" sz="4000" dirty="0">
              <a:solidFill>
                <a:schemeClr val="bg1"/>
              </a:solidFill>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9764060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1_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pptE141.tmp</Template>
  <TotalTime>108</TotalTime>
  <Words>2430</Words>
  <Application>Microsoft Office PowerPoint</Application>
  <PresentationFormat>Widescreen</PresentationFormat>
  <Paragraphs>121</Paragraphs>
  <Slides>16</Slides>
  <Notes>6</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16</vt:i4>
      </vt:variant>
    </vt:vector>
  </HeadingPairs>
  <TitlesOfParts>
    <vt:vector size="26" baseType="lpstr">
      <vt:lpstr>Aptos</vt:lpstr>
      <vt:lpstr>Arial</vt:lpstr>
      <vt:lpstr>Calibri</vt:lpstr>
      <vt:lpstr>Century Gothic</vt:lpstr>
      <vt:lpstr>Impact</vt:lpstr>
      <vt:lpstr>Times New Roman</vt:lpstr>
      <vt:lpstr>Trebuchet MS</vt:lpstr>
      <vt:lpstr>Wingdings 3</vt:lpstr>
      <vt:lpstr>Ion</vt:lpstr>
      <vt:lpstr>1_Ion</vt:lpstr>
      <vt:lpstr>PowerPoint Presentation</vt:lpstr>
      <vt:lpstr>Introduction</vt:lpstr>
      <vt:lpstr>Summary of the Current Situation and Impact</vt:lpstr>
      <vt:lpstr>PowerPoint Presentation</vt:lpstr>
      <vt:lpstr>PowerPoint Presentation</vt:lpstr>
      <vt:lpstr> The Impact of Greenwashing</vt:lpstr>
      <vt:lpstr>             Root Cause Analysis</vt:lpstr>
      <vt:lpstr>                     The Impact of Dieselgate </vt:lpstr>
      <vt:lpstr>                Root Causes &amp; Lessons                         Learned </vt:lpstr>
      <vt:lpstr>Why Greenwashing Persists in the Automotive Industry</vt:lpstr>
      <vt:lpstr>Moving Beyond Greenwashing</vt:lpstr>
      <vt:lpstr>                Reference list: Andrei</vt:lpstr>
      <vt:lpstr>References : Alexandra</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doru vantu</dc:creator>
  <cp:lastModifiedBy>doru vantu</cp:lastModifiedBy>
  <cp:revision>1</cp:revision>
  <dcterms:created xsi:type="dcterms:W3CDTF">2025-11-14T14:39:53Z</dcterms:created>
  <dcterms:modified xsi:type="dcterms:W3CDTF">2025-11-14T16:28:07Z</dcterms:modified>
</cp:coreProperties>
</file>