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77" r:id="rId5"/>
    <p:sldId id="259" r:id="rId6"/>
    <p:sldId id="260" r:id="rId7"/>
    <p:sldId id="266" r:id="rId8"/>
    <p:sldId id="261" r:id="rId9"/>
    <p:sldId id="262" r:id="rId10"/>
    <p:sldId id="263" r:id="rId11"/>
    <p:sldId id="264" r:id="rId12"/>
    <p:sldId id="276" r:id="rId13"/>
    <p:sldId id="267" r:id="rId14"/>
    <p:sldId id="268" r:id="rId15"/>
    <p:sldId id="269" r:id="rId16"/>
    <p:sldId id="272" r:id="rId17"/>
    <p:sldId id="270" r:id="rId18"/>
    <p:sldId id="271" r:id="rId19"/>
    <p:sldId id="273" r:id="rId20"/>
    <p:sldId id="274" r:id="rId21"/>
    <p:sldId id="275" r:id="rId22"/>
    <p:sldId id="265"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594" autoAdjust="0"/>
  </p:normalViewPr>
  <p:slideViewPr>
    <p:cSldViewPr>
      <p:cViewPr varScale="1">
        <p:scale>
          <a:sx n="80" d="100"/>
          <a:sy n="80" d="100"/>
        </p:scale>
        <p:origin x="1852"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010" tIns="45505" rIns="91010" bIns="45505" rtlCol="0"/>
          <a:lstStyle>
            <a:lvl1pPr algn="r">
              <a:defRPr sz="1200"/>
            </a:lvl1pPr>
          </a:lstStyle>
          <a:p>
            <a:fld id="{3768CCC8-2DCE-4CAC-AF6E-038C5F7E1372}" type="datetimeFigureOut">
              <a:rPr lang="en-GB" smtClean="0"/>
              <a:pPr/>
              <a:t>10/09/2020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010" tIns="45505" rIns="91010" bIns="45505"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7680"/>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7680"/>
          </a:xfrm>
          <a:prstGeom prst="rect">
            <a:avLst/>
          </a:prstGeom>
        </p:spPr>
        <p:txBody>
          <a:bodyPr vert="horz" lIns="91010" tIns="45505" rIns="91010" bIns="45505" rtlCol="0" anchor="b"/>
          <a:lstStyle>
            <a:lvl1pPr algn="r">
              <a:defRPr sz="1200"/>
            </a:lvl1pPr>
          </a:lstStyle>
          <a:p>
            <a:fld id="{CBED34E8-2615-4804-8461-F6817EC7300A}" type="slidenum">
              <a:rPr lang="en-GB" smtClean="0"/>
              <a:pPr/>
              <a:t>‹#›</a:t>
            </a:fld>
            <a:endParaRPr lang="en-GB"/>
          </a:p>
        </p:txBody>
      </p:sp>
    </p:spTree>
    <p:extLst>
      <p:ext uri="{BB962C8B-B14F-4D97-AF65-F5344CB8AC3E}">
        <p14:creationId xmlns:p14="http://schemas.microsoft.com/office/powerpoint/2010/main" val="3278849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ED34E8-2615-4804-8461-F6817EC7300A}" type="slidenum">
              <a:rPr lang="en-GB" smtClean="0"/>
              <a:pPr/>
              <a:t>1</a:t>
            </a:fld>
            <a:endParaRPr lang="en-GB"/>
          </a:p>
        </p:txBody>
      </p:sp>
    </p:spTree>
    <p:extLst>
      <p:ext uri="{BB962C8B-B14F-4D97-AF65-F5344CB8AC3E}">
        <p14:creationId xmlns:p14="http://schemas.microsoft.com/office/powerpoint/2010/main" val="1713602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ED34E8-2615-4804-8461-F6817EC7300A}" type="slidenum">
              <a:rPr lang="en-GB" smtClean="0"/>
              <a:pPr/>
              <a:t>4</a:t>
            </a:fld>
            <a:endParaRPr lang="en-GB"/>
          </a:p>
        </p:txBody>
      </p:sp>
    </p:spTree>
    <p:extLst>
      <p:ext uri="{BB962C8B-B14F-4D97-AF65-F5344CB8AC3E}">
        <p14:creationId xmlns:p14="http://schemas.microsoft.com/office/powerpoint/2010/main" val="3172556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latin typeface="Verdana,Helvetica,Arial,Sans Serif"/>
              </a:rPr>
              <a:t>The purpose of a blast furnace is to chemically reduce and physically convert iron oxides into liquid iron called "hot metal". The blast furnace is a huge, steel stack lined with refractory brick, where iron ore, coke and limestone are dumped into the top, and preheated air is blown into the bottom. The raw materials require 6 to 8 hours to descend to the bottom of the furnace where they become the final product of liquid slag and liquid iron. These liquid products are drained from the furnace at regular intervals. The hot air that was blown into the bottom of the furnace ascends to the top in 6 to 8 seconds after going through numerous chemical reactions. Once a blast furnace is started it will continuously run for four to ten years with only short stops to perform planned maintenance.</a:t>
            </a:r>
          </a:p>
          <a:p>
            <a:endParaRPr lang="en-GB" dirty="0">
              <a:latin typeface="Verdana,Helvetica,Arial,Sans Serif"/>
            </a:endParaRPr>
          </a:p>
          <a:p>
            <a:r>
              <a:rPr lang="en-US" dirty="0">
                <a:latin typeface="Arial"/>
              </a:rPr>
              <a:t>Iron oxides can come to the blast furnace plant in the form of raw ore, pellets or sinter. The raw ore is removed from the earth and sized into pieces that range from 0.5 to 1.5 inches. This ore is either Hematite (Fe</a:t>
            </a:r>
            <a:r>
              <a:rPr lang="en-US" baseline="-25000" dirty="0">
                <a:latin typeface="Arial"/>
              </a:rPr>
              <a:t>2</a:t>
            </a:r>
            <a:r>
              <a:rPr lang="en-US" dirty="0">
                <a:latin typeface="Arial"/>
              </a:rPr>
              <a:t>O</a:t>
            </a:r>
            <a:r>
              <a:rPr lang="en-US" baseline="-25000" dirty="0">
                <a:latin typeface="Arial"/>
              </a:rPr>
              <a:t>3</a:t>
            </a:r>
            <a:r>
              <a:rPr lang="en-US" dirty="0">
                <a:latin typeface="Arial"/>
              </a:rPr>
              <a:t>) or Magnetite (Fe</a:t>
            </a:r>
            <a:r>
              <a:rPr lang="en-US" baseline="-25000" dirty="0">
                <a:latin typeface="Arial"/>
              </a:rPr>
              <a:t>3</a:t>
            </a:r>
            <a:r>
              <a:rPr lang="en-US" dirty="0">
                <a:latin typeface="Arial"/>
              </a:rPr>
              <a:t>O</a:t>
            </a:r>
            <a:r>
              <a:rPr lang="en-US" baseline="-25000" dirty="0">
                <a:latin typeface="Arial"/>
              </a:rPr>
              <a:t>4</a:t>
            </a:r>
            <a:r>
              <a:rPr lang="en-US" dirty="0">
                <a:latin typeface="Arial"/>
              </a:rPr>
              <a:t>) and the iron content ranges from 50% to 70%. This iron rich ore can be charged directly into a blast furnace without any further processing. Iron ore that contains a lower iron content must be processed or beneficiated to increase its iron content. Pellets are produced from this lower iron content ore. This ore is crushed and ground into a powder so the waste material called gangue can be removed. The remaining iron-rich powder is rolled into balls and fired in a furnace to produce strong, marble-sized pellets that contain 60% to 65% iron. Sinter is produced from fine raw ore, small coke, sand-sized limestone and numerous other steel plant waste materials that contain some iron. These fine materials are proportioned to obtain a desired product chemistry then mixed together. This raw material mix is then placed on a sintering strand, which is similar to a steel conveyor belt, where it is ignited by gas fired furnace and fused by the heat from the coke fines into larger size pieces that are from 0.5 to 2.0 inches. The iron ore, pellets and sinter then become the liquid iron produced in the blast furnace with any of their remaining impurities going to the liquid slag.</a:t>
            </a:r>
            <a:r>
              <a:rPr lang="en-US" dirty="0"/>
              <a:t> </a:t>
            </a:r>
          </a:p>
          <a:p>
            <a:r>
              <a:rPr lang="en-US" dirty="0">
                <a:latin typeface="Arial"/>
              </a:rPr>
              <a:t>The coke is produced from a mixture of coals. The coal is crushed and ground into a powder and then charged into an oven. As the oven is heated the coal is cooked so most of the volatile matter such as oil and tar are removed. The cooked coal, called coke, is removed from the oven after 18 to 24 hours of reaction time. The coke is cooled and screened into pieces ranging from one inch to four inches. The coke contains 90 to 93% carbon, some ash and </a:t>
            </a:r>
            <a:r>
              <a:rPr lang="en-US" dirty="0" err="1">
                <a:latin typeface="Arial"/>
              </a:rPr>
              <a:t>sulphur</a:t>
            </a:r>
            <a:r>
              <a:rPr lang="en-US" dirty="0">
                <a:latin typeface="Arial"/>
              </a:rPr>
              <a:t> but compared to raw coal is very strong. The strong pieces of coke with a high energy value provide permeability, heat and gases which are required to reduce and melt the iron ore, pellets and sinter.</a:t>
            </a:r>
            <a:r>
              <a:rPr lang="en-US" dirty="0"/>
              <a:t> </a:t>
            </a:r>
          </a:p>
          <a:p>
            <a:r>
              <a:rPr lang="en-US" dirty="0">
                <a:latin typeface="Arial"/>
              </a:rPr>
              <a:t>The final raw material in the </a:t>
            </a:r>
            <a:r>
              <a:rPr lang="en-US" dirty="0" err="1">
                <a:latin typeface="Arial"/>
              </a:rPr>
              <a:t>ironmaking</a:t>
            </a:r>
            <a:r>
              <a:rPr lang="en-US" dirty="0">
                <a:latin typeface="Arial"/>
              </a:rPr>
              <a:t> process in limestone. The limestone is removed from the earth by blasting with explosives. It is then crushed and screened to a size that ranges from 0.5 inch to 1.5 inch to become blast furnace flux . This flux can be pure high calcium limestone, dolomitic limestone containing magnesia or a blend of the two types of limestone.</a:t>
            </a:r>
            <a:r>
              <a:rPr lang="en-US" dirty="0"/>
              <a:t> </a:t>
            </a:r>
          </a:p>
          <a:p>
            <a:r>
              <a:rPr lang="en-US" dirty="0">
                <a:latin typeface="Arial"/>
              </a:rPr>
              <a:t>Since the limestone is melted to become the slag which removes </a:t>
            </a:r>
            <a:r>
              <a:rPr lang="en-US" dirty="0" err="1">
                <a:latin typeface="Arial"/>
              </a:rPr>
              <a:t>sulphur</a:t>
            </a:r>
            <a:r>
              <a:rPr lang="en-US" dirty="0">
                <a:latin typeface="Arial"/>
              </a:rPr>
              <a:t> and other impurities, the blast furnace operator may blend the different stones to produce the desired slag chemistry to create optimum properties such as has a low melting point and a high fluidity.</a:t>
            </a:r>
            <a:r>
              <a:rPr lang="en-US" dirty="0"/>
              <a:t> </a:t>
            </a:r>
          </a:p>
          <a:p>
            <a:endParaRPr lang="en-US" dirty="0"/>
          </a:p>
          <a:p>
            <a:r>
              <a:rPr lang="en-US" dirty="0">
                <a:latin typeface="Arial"/>
              </a:rPr>
              <a:t>All of the raw materials are stored in an ore field and transferred to the </a:t>
            </a:r>
            <a:r>
              <a:rPr lang="en-US" dirty="0" err="1">
                <a:latin typeface="Arial"/>
              </a:rPr>
              <a:t>stockhouse</a:t>
            </a:r>
            <a:r>
              <a:rPr lang="en-US" dirty="0">
                <a:latin typeface="Arial"/>
              </a:rPr>
              <a:t> before charging. Once these materials are charged into the furnace top, they go through numerous chemical and physical reactions while descending to the bottom of the furnace.</a:t>
            </a:r>
            <a:r>
              <a:rPr lang="en-US" dirty="0"/>
              <a:t> </a:t>
            </a:r>
          </a:p>
          <a:p>
            <a:endParaRPr lang="en-US" dirty="0"/>
          </a:p>
          <a:p>
            <a:r>
              <a:rPr lang="en-US" dirty="0">
                <a:latin typeface="Arial"/>
              </a:rPr>
              <a:t>The iron ore, pellets and sinter are reduced which simply means the oxygen in the iron oxides is removed by a series of chemical reactions. These reactions occur as follows:</a:t>
            </a:r>
            <a:r>
              <a:rPr lang="en-US" dirty="0"/>
              <a:t> </a:t>
            </a:r>
          </a:p>
          <a:p>
            <a:endParaRPr lang="en-US"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7</a:t>
            </a:fld>
            <a:endParaRPr lang="en-GB"/>
          </a:p>
        </p:txBody>
      </p:sp>
    </p:spTree>
    <p:extLst>
      <p:ext uri="{BB962C8B-B14F-4D97-AF65-F5344CB8AC3E}">
        <p14:creationId xmlns:p14="http://schemas.microsoft.com/office/powerpoint/2010/main" val="2391574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By 1796 the furnaces were producing 5,400 tons of iron a year. Houses were built beside the company's ironworks, mines and quarries for key workers, and a dense network of primitive railways was created to carry raw materials to the works and products towards markets. Population grew rapidly through the migration of workers from rural areas of Wales, from the industrial Midlands, Ireland, Scotland and rural England. A rapidly created industrial landscape grew up of iron ore patches, coalmines, limestone quarries, iron forges, brickworks, </a:t>
            </a:r>
            <a:r>
              <a:rPr lang="en-GB" dirty="0" err="1"/>
              <a:t>tramroads</a:t>
            </a:r>
            <a:r>
              <a:rPr lang="en-GB" dirty="0"/>
              <a:t>, watercourses, and workers' houses, all controlled by the </a:t>
            </a:r>
            <a:r>
              <a:rPr lang="en-GB" dirty="0" err="1"/>
              <a:t>Blaenavon</a:t>
            </a:r>
            <a:r>
              <a:rPr lang="en-GB" dirty="0"/>
              <a:t> iron company.</a:t>
            </a:r>
          </a:p>
        </p:txBody>
      </p:sp>
      <p:sp>
        <p:nvSpPr>
          <p:cNvPr id="4" name="Slide Number Placeholder 3"/>
          <p:cNvSpPr>
            <a:spLocks noGrp="1"/>
          </p:cNvSpPr>
          <p:nvPr>
            <p:ph type="sldNum" sz="quarter" idx="10"/>
          </p:nvPr>
        </p:nvSpPr>
        <p:spPr/>
        <p:txBody>
          <a:bodyPr/>
          <a:lstStyle/>
          <a:p>
            <a:fld id="{CBED34E8-2615-4804-8461-F6817EC7300A}"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rapidly created industrial landscape grew up of iron ore patches, coalmines, limestone quarries, iron forges, brickworks, </a:t>
            </a:r>
            <a:r>
              <a:rPr lang="en-GB" dirty="0" err="1"/>
              <a:t>tramroads</a:t>
            </a:r>
            <a:r>
              <a:rPr lang="en-GB" dirty="0"/>
              <a:t>, watercourses, and workers' houses, all controlled by the </a:t>
            </a:r>
            <a:r>
              <a:rPr lang="en-GB" dirty="0" err="1"/>
              <a:t>Blaenavon</a:t>
            </a:r>
            <a:r>
              <a:rPr lang="en-GB" dirty="0"/>
              <a:t> iron company.</a:t>
            </a:r>
          </a:p>
        </p:txBody>
      </p:sp>
      <p:sp>
        <p:nvSpPr>
          <p:cNvPr id="4" name="Slide Number Placeholder 3"/>
          <p:cNvSpPr>
            <a:spLocks noGrp="1"/>
          </p:cNvSpPr>
          <p:nvPr>
            <p:ph type="sldNum" sz="quarter" idx="10"/>
          </p:nvPr>
        </p:nvSpPr>
        <p:spPr/>
        <p:txBody>
          <a:bodyPr/>
          <a:lstStyle/>
          <a:p>
            <a:fld id="{CBED34E8-2615-4804-8461-F6817EC7300A}"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0102">
              <a:defRPr/>
            </a:pPr>
            <a:r>
              <a:rPr lang="en-GB" dirty="0"/>
              <a:t>Around 1805-10, two more blast furnaces were constructed beside the existing ones and a second engine house was erected. By 1812, the five furnaces had an annual output of over 14,220 tonnes of pig iron.</a:t>
            </a:r>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0102">
              <a:defRPr/>
            </a:pPr>
            <a:r>
              <a:rPr lang="en-GB" dirty="0"/>
              <a:t>In the early 20th century, high quality coal was in great demand for steam power generation, and mining it displaced steel making as the local major industry. In 1904, iron production ceased at </a:t>
            </a:r>
            <a:r>
              <a:rPr lang="en-GB" dirty="0" err="1"/>
              <a:t>Blaenavon</a:t>
            </a:r>
            <a:r>
              <a:rPr lang="en-GB" dirty="0"/>
              <a:t>.</a:t>
            </a:r>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0102">
              <a:defRPr/>
            </a:pPr>
            <a:r>
              <a:rPr lang="en-GB" dirty="0"/>
              <a:t>During World War I (1914-18), </a:t>
            </a:r>
            <a:r>
              <a:rPr lang="en-GB" dirty="0" err="1"/>
              <a:t>Blaenavon</a:t>
            </a:r>
            <a:r>
              <a:rPr lang="en-GB" dirty="0"/>
              <a:t> produced shell steel for armaments. Thereafter steel making continued until 1938. During World War II (1939-45), the works produced aluminium and magnesium alloys for the Ministry of Aircraft. In 1947, the coal industry was nationalised and the company lost its coal mining interests at </a:t>
            </a:r>
            <a:r>
              <a:rPr lang="en-GB" dirty="0" err="1"/>
              <a:t>Blaenavon</a:t>
            </a:r>
            <a:r>
              <a:rPr lang="en-GB" dirty="0"/>
              <a:t>.</a:t>
            </a:r>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10102">
              <a:defRPr/>
            </a:pPr>
            <a:r>
              <a:rPr lang="en-GB" dirty="0"/>
              <a:t>The site closed in the 1960s and, though destined for demolition in 1970, was saved for the nation in 1974. Since then, a programme of excavation, consolidation, repair and conservation works has been undertaken. In 1980, Big Pit closed as a working colliery and, in 1983, it re-opened as a mining museum.</a:t>
            </a:r>
          </a:p>
          <a:p>
            <a:pPr defTabSz="910102">
              <a:defRPr/>
            </a:pPr>
            <a:endParaRPr lang="en-GB" dirty="0"/>
          </a:p>
          <a:p>
            <a:pPr defTabSz="910102">
              <a:defRPr/>
            </a:pPr>
            <a:r>
              <a:rPr lang="en-GB" dirty="0"/>
              <a:t>In November 2000, the wider </a:t>
            </a:r>
            <a:r>
              <a:rPr lang="en-GB" dirty="0" err="1"/>
              <a:t>Blaenavon</a:t>
            </a:r>
            <a:r>
              <a:rPr lang="en-GB" dirty="0"/>
              <a:t> area, including the town and the ironworks, Big Pit National Coal Museum, </a:t>
            </a:r>
            <a:r>
              <a:rPr lang="en-GB" dirty="0" err="1"/>
              <a:t>Pwll</a:t>
            </a:r>
            <a:r>
              <a:rPr lang="en-GB" dirty="0"/>
              <a:t> Du tram tunnel and Thomas Hill's </a:t>
            </a:r>
            <a:r>
              <a:rPr lang="en-GB" dirty="0" err="1"/>
              <a:t>tramroad</a:t>
            </a:r>
            <a:r>
              <a:rPr lang="en-GB" dirty="0"/>
              <a:t> were designated a World Heritage Site by UNESCO. </a:t>
            </a:r>
            <a:r>
              <a:rPr lang="en-GB" dirty="0" err="1"/>
              <a:t>Blaenavon</a:t>
            </a:r>
            <a:r>
              <a:rPr lang="en-GB" dirty="0"/>
              <a:t> is also a Scheduled Ancient Monument (Mm200). Since 2008, </a:t>
            </a:r>
            <a:r>
              <a:rPr lang="en-GB" dirty="0" err="1"/>
              <a:t>Blaenavon</a:t>
            </a:r>
            <a:r>
              <a:rPr lang="en-GB" dirty="0"/>
              <a:t> Ironworks has been managed by </a:t>
            </a:r>
            <a:r>
              <a:rPr lang="en-GB" dirty="0" err="1"/>
              <a:t>Cadw</a:t>
            </a:r>
            <a:r>
              <a:rPr lang="en-GB" dirty="0"/>
              <a:t>, the historic environment service of the Welsh Assembly Government, and is freely open to the public year round.</a:t>
            </a:r>
          </a:p>
          <a:p>
            <a:pPr defTabSz="910102">
              <a:defRPr/>
            </a:pPr>
            <a:endParaRPr lang="en-GB" dirty="0"/>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BED34E8-2615-4804-8461-F6817EC7300A}" type="slidenum">
              <a:rPr lang="en-GB" smtClean="0"/>
              <a:pPr/>
              <a:t>22</a:t>
            </a:fld>
            <a:endParaRPr lang="en-GB"/>
          </a:p>
        </p:txBody>
      </p:sp>
    </p:spTree>
    <p:extLst>
      <p:ext uri="{BB962C8B-B14F-4D97-AF65-F5344CB8AC3E}">
        <p14:creationId xmlns:p14="http://schemas.microsoft.com/office/powerpoint/2010/main" val="416464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779DF-7D75-400C-9BB3-48E208A692DC}" type="datetimeFigureOut">
              <a:rPr lang="en-GB" smtClean="0"/>
              <a:pPr/>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A3ECA-718F-4AFB-B759-9E8A7DA8F72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1779DF-7D75-400C-9BB3-48E208A692DC}" type="datetimeFigureOut">
              <a:rPr lang="en-GB" smtClean="0"/>
              <a:pPr/>
              <a:t>10/09/2020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9A3ECA-718F-4AFB-B759-9E8A7DA8F72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xLhNP0qp38Q"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x9BdVHCuNP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fxBIgbRT8fw"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museum.wales/childrenoftherevolution/iron-town/"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Blaenavon</a:t>
            </a:r>
            <a:r>
              <a:rPr lang="en-GB" dirty="0"/>
              <a:t> industrial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1187624" y="1277734"/>
            <a:ext cx="5434669" cy="5350016"/>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endParaRPr lang="en-GB" dirty="0"/>
          </a:p>
        </p:txBody>
      </p:sp>
      <p:sp>
        <p:nvSpPr>
          <p:cNvPr id="3" name="Content Placeholder 2"/>
          <p:cNvSpPr>
            <a:spLocks noGrp="1"/>
          </p:cNvSpPr>
          <p:nvPr>
            <p:ph idx="1"/>
          </p:nvPr>
        </p:nvSpPr>
        <p:spPr/>
        <p:txBody>
          <a:bodyPr/>
          <a:lstStyle/>
          <a:p>
            <a:r>
              <a:rPr lang="en-GB" dirty="0"/>
              <a:t>Pre the industrial revolution</a:t>
            </a:r>
          </a:p>
        </p:txBody>
      </p:sp>
      <p:pic>
        <p:nvPicPr>
          <p:cNvPr id="2050" name="Picture 2"/>
          <p:cNvPicPr>
            <a:picLocks noChangeAspect="1" noChangeArrowheads="1"/>
          </p:cNvPicPr>
          <p:nvPr/>
        </p:nvPicPr>
        <p:blipFill>
          <a:blip r:embed="rId3" cstate="print"/>
          <a:srcRect/>
          <a:stretch>
            <a:fillRect/>
          </a:stretch>
        </p:blipFill>
        <p:spPr bwMode="auto">
          <a:xfrm>
            <a:off x="1043609" y="2780928"/>
            <a:ext cx="7298266" cy="3611642"/>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Industrial Revolution - UK</a:t>
            </a:r>
          </a:p>
        </p:txBody>
      </p:sp>
      <p:sp>
        <p:nvSpPr>
          <p:cNvPr id="3" name="Content Placeholder 2"/>
          <p:cNvSpPr>
            <a:spLocks noGrp="1"/>
          </p:cNvSpPr>
          <p:nvPr>
            <p:ph idx="1"/>
          </p:nvPr>
        </p:nvSpPr>
        <p:spPr/>
        <p:txBody>
          <a:bodyPr/>
          <a:lstStyle/>
          <a:p>
            <a:pPr>
              <a:buNone/>
            </a:pPr>
            <a:endParaRPr lang="en-GB" dirty="0">
              <a:hlinkClick r:id="rId3"/>
            </a:endParaRPr>
          </a:p>
          <a:p>
            <a:pPr>
              <a:buNone/>
            </a:pPr>
            <a:r>
              <a:rPr lang="en-GB" dirty="0">
                <a:hlinkClick r:id="rId4"/>
              </a:rPr>
              <a:t>The UK Industrial Revolution video link</a:t>
            </a:r>
            <a:endParaRPr lang="en-GB" dirty="0"/>
          </a:p>
          <a:p>
            <a:r>
              <a:rPr lang="en-GB" dirty="0"/>
              <a:t>18</a:t>
            </a:r>
            <a:r>
              <a:rPr lang="en-GB" baseline="30000" dirty="0"/>
              <a:t>th</a:t>
            </a:r>
            <a:r>
              <a:rPr lang="en-GB" dirty="0"/>
              <a:t> – 19</a:t>
            </a:r>
            <a:r>
              <a:rPr lang="en-GB" baseline="30000" dirty="0"/>
              <a:t>th</a:t>
            </a:r>
            <a:r>
              <a:rPr lang="en-GB" dirty="0"/>
              <a:t> century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 early industry</a:t>
            </a:r>
          </a:p>
        </p:txBody>
      </p:sp>
      <p:sp>
        <p:nvSpPr>
          <p:cNvPr id="3" name="Content Placeholder 2"/>
          <p:cNvSpPr>
            <a:spLocks noGrp="1"/>
          </p:cNvSpPr>
          <p:nvPr>
            <p:ph idx="1"/>
          </p:nvPr>
        </p:nvSpPr>
        <p:spPr/>
        <p:txBody>
          <a:bodyPr>
            <a:normAutofit lnSpcReduction="10000"/>
          </a:bodyPr>
          <a:lstStyle/>
          <a:p>
            <a:r>
              <a:rPr lang="en-GB" dirty="0"/>
              <a:t>Nearby town 6 miles away Pontypool had a forge for iron production from 1425.</a:t>
            </a:r>
          </a:p>
          <a:p>
            <a:r>
              <a:rPr lang="en-GB" dirty="0"/>
              <a:t>1565 </a:t>
            </a:r>
            <a:r>
              <a:rPr lang="en-GB" dirty="0" err="1"/>
              <a:t>Hanbury</a:t>
            </a:r>
            <a:r>
              <a:rPr lang="en-GB" dirty="0"/>
              <a:t> family leased the rights for use of timber and minerals from land between </a:t>
            </a:r>
            <a:r>
              <a:rPr lang="en-GB" dirty="0" err="1"/>
              <a:t>Blaenafon</a:t>
            </a:r>
            <a:r>
              <a:rPr lang="en-GB" dirty="0"/>
              <a:t> &amp; Pontypool.</a:t>
            </a:r>
          </a:p>
          <a:p>
            <a:r>
              <a:rPr lang="en-GB" dirty="0"/>
              <a:t>People in </a:t>
            </a:r>
            <a:r>
              <a:rPr lang="en-GB" dirty="0" err="1"/>
              <a:t>Blaeafon</a:t>
            </a:r>
            <a:r>
              <a:rPr lang="en-GB" dirty="0"/>
              <a:t> were employed to “scour” for iron.</a:t>
            </a:r>
          </a:p>
          <a:p>
            <a:r>
              <a:rPr lang="en-GB" dirty="0"/>
              <a:t>Woodcutters employed to collect timber form forests to fuel Pontypool furnaces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Blaenafon</a:t>
            </a:r>
            <a:r>
              <a:rPr lang="en-GB" dirty="0"/>
              <a:t> – arrival of the capitalists</a:t>
            </a:r>
          </a:p>
        </p:txBody>
      </p:sp>
      <p:sp>
        <p:nvSpPr>
          <p:cNvPr id="3" name="Content Placeholder 2"/>
          <p:cNvSpPr>
            <a:spLocks noGrp="1"/>
          </p:cNvSpPr>
          <p:nvPr>
            <p:ph idx="1"/>
          </p:nvPr>
        </p:nvSpPr>
        <p:spPr/>
        <p:txBody>
          <a:bodyPr>
            <a:normAutofit fontScale="85000" lnSpcReduction="20000"/>
          </a:bodyPr>
          <a:lstStyle/>
          <a:p>
            <a:r>
              <a:rPr lang="en-GB" dirty="0"/>
              <a:t>1788 Lord </a:t>
            </a:r>
            <a:r>
              <a:rPr lang="en-GB" dirty="0" err="1"/>
              <a:t>Abergavenny</a:t>
            </a:r>
            <a:r>
              <a:rPr lang="en-GB" dirty="0"/>
              <a:t> leased the common lands to Thomas Hill, Thomas Hopkins and Benjamin Pratt.</a:t>
            </a:r>
          </a:p>
          <a:p>
            <a:r>
              <a:rPr lang="en-GB" dirty="0"/>
              <a:t>These entrepreneurs built a major new Ironworks at </a:t>
            </a:r>
            <a:r>
              <a:rPr lang="en-GB" dirty="0" err="1"/>
              <a:t>Blaenavon</a:t>
            </a:r>
            <a:r>
              <a:rPr lang="en-GB" dirty="0"/>
              <a:t> utilising Industrial revolution technologies.</a:t>
            </a:r>
          </a:p>
          <a:p>
            <a:r>
              <a:rPr lang="en-GB" dirty="0"/>
              <a:t>The first multi-furnace ironworks in Wales. It was here Sidney Gilchrist perfected the process of </a:t>
            </a:r>
            <a:r>
              <a:rPr lang="en-GB" dirty="0" err="1"/>
              <a:t>dephosphorising</a:t>
            </a:r>
            <a:r>
              <a:rPr lang="en-GB" dirty="0"/>
              <a:t> iron for steel making</a:t>
            </a:r>
          </a:p>
          <a:p>
            <a:r>
              <a:rPr lang="en-GB" dirty="0"/>
              <a:t>From within company’s own mineral properties were drawn iron ores, fireclay, coal and limestone.</a:t>
            </a:r>
          </a:p>
          <a:p>
            <a:r>
              <a:rPr lang="en-GB" dirty="0"/>
              <a:t>Site’s contours used by building furnaces into the hill side.</a:t>
            </a:r>
          </a:p>
          <a:p>
            <a:r>
              <a:rPr lang="en-GB" dirty="0"/>
              <a:t>After smelting pig iron tapped at bases of furnaces.</a:t>
            </a:r>
          </a:p>
          <a:p>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 blast furnace works to produce Pig Iron</a:t>
            </a:r>
            <a:endParaRPr lang="en-US" dirty="0"/>
          </a:p>
        </p:txBody>
      </p:sp>
      <p:sp>
        <p:nvSpPr>
          <p:cNvPr id="3" name="Content Placeholder 2"/>
          <p:cNvSpPr>
            <a:spLocks noGrp="1"/>
          </p:cNvSpPr>
          <p:nvPr>
            <p:ph idx="1"/>
          </p:nvPr>
        </p:nvSpPr>
        <p:spPr/>
        <p:txBody>
          <a:bodyPr/>
          <a:lstStyle/>
          <a:p>
            <a:pPr marL="0" indent="0">
              <a:buNone/>
            </a:pPr>
            <a:r>
              <a:rPr lang="en-GB" sz="2400" dirty="0"/>
              <a:t>Video link of how Blast furnaces produce Pig Iron - </a:t>
            </a:r>
            <a:r>
              <a:rPr lang="en-GB" sz="2000" dirty="0">
                <a:hlinkClick r:id="rId3"/>
              </a:rPr>
              <a:t>https://www.youtube.com/watch?v=fxBIgbRT8fw</a:t>
            </a:r>
            <a:endParaRPr lang="en-GB" sz="2000" dirty="0"/>
          </a:p>
          <a:p>
            <a:pPr marL="0" indent="0">
              <a:buNone/>
            </a:pPr>
            <a:endParaRPr lang="en-US" dirty="0"/>
          </a:p>
        </p:txBody>
      </p:sp>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2609372"/>
            <a:ext cx="4896544" cy="4248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52120" y="3645024"/>
            <a:ext cx="3355573"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215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Blaenafon</a:t>
            </a:r>
            <a:r>
              <a:rPr lang="en-GB" dirty="0"/>
              <a:t> – arrival of the capitalists</a:t>
            </a:r>
          </a:p>
        </p:txBody>
      </p:sp>
      <p:sp>
        <p:nvSpPr>
          <p:cNvPr id="3" name="Content Placeholder 2"/>
          <p:cNvSpPr>
            <a:spLocks noGrp="1"/>
          </p:cNvSpPr>
          <p:nvPr>
            <p:ph idx="1"/>
          </p:nvPr>
        </p:nvSpPr>
        <p:spPr/>
        <p:txBody>
          <a:bodyPr/>
          <a:lstStyle/>
          <a:p>
            <a:r>
              <a:rPr lang="en-GB" dirty="0"/>
              <a:t>By 1796 </a:t>
            </a:r>
            <a:r>
              <a:rPr lang="en-GB" dirty="0" err="1"/>
              <a:t>Blaenavon</a:t>
            </a:r>
            <a:r>
              <a:rPr lang="en-GB" dirty="0"/>
              <a:t> ironwork’s furnaces were producing 5,400 tons of iron a year.</a:t>
            </a:r>
          </a:p>
          <a:p>
            <a:r>
              <a:rPr lang="en-GB" dirty="0"/>
              <a:t>Houses were built beside the company’s ironworks, mines and quarries for key workers.</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771800" y="3861048"/>
            <a:ext cx="4536504" cy="278349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A rapidly industrial landscape grew of coalmines, limestone quarries, iron forges, brickworks, </a:t>
            </a:r>
            <a:r>
              <a:rPr lang="en-GB" dirty="0" err="1"/>
              <a:t>tramroads</a:t>
            </a:r>
            <a:r>
              <a:rPr lang="en-GB" dirty="0"/>
              <a:t>.</a:t>
            </a:r>
          </a:p>
          <a:p>
            <a:r>
              <a:rPr lang="en-GB" dirty="0"/>
              <a:t>All controlled by the </a:t>
            </a:r>
            <a:r>
              <a:rPr lang="en-GB" dirty="0" err="1"/>
              <a:t>Blaenavon</a:t>
            </a:r>
            <a:r>
              <a:rPr lang="en-GB" dirty="0"/>
              <a:t> iron company</a:t>
            </a:r>
          </a:p>
        </p:txBody>
      </p:sp>
      <p:pic>
        <p:nvPicPr>
          <p:cNvPr id="4099" name="Picture 3"/>
          <p:cNvPicPr>
            <a:picLocks noChangeAspect="1" noChangeArrowheads="1"/>
          </p:cNvPicPr>
          <p:nvPr/>
        </p:nvPicPr>
        <p:blipFill>
          <a:blip r:embed="rId3" cstate="print"/>
          <a:srcRect/>
          <a:stretch>
            <a:fillRect/>
          </a:stretch>
        </p:blipFill>
        <p:spPr bwMode="auto">
          <a:xfrm>
            <a:off x="1187624" y="3638550"/>
            <a:ext cx="5810250" cy="32194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1805 – 1810 – two more furnaces were constructed.</a:t>
            </a:r>
          </a:p>
          <a:p>
            <a:r>
              <a:rPr lang="en-GB" dirty="0"/>
              <a:t>The five furnaces had an annual output of 14,220 tonnes of pig iron.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18</a:t>
            </a:r>
            <a:r>
              <a:rPr lang="en-GB" baseline="30000" dirty="0"/>
              <a:t>th</a:t>
            </a:r>
            <a:r>
              <a:rPr lang="en-GB" dirty="0"/>
              <a:t> century Pig Iron uses</a:t>
            </a:r>
          </a:p>
        </p:txBody>
      </p:sp>
      <p:pic>
        <p:nvPicPr>
          <p:cNvPr id="5122" name="Picture 2"/>
          <p:cNvPicPr>
            <a:picLocks noGrp="1" noChangeAspect="1" noChangeArrowheads="1"/>
          </p:cNvPicPr>
          <p:nvPr>
            <p:ph idx="1"/>
          </p:nvPr>
        </p:nvPicPr>
        <p:blipFill>
          <a:blip r:embed="rId3" cstate="print"/>
          <a:srcRect/>
          <a:stretch>
            <a:fillRect/>
          </a:stretch>
        </p:blipFill>
        <p:spPr bwMode="auto">
          <a:xfrm>
            <a:off x="1259632" y="1250834"/>
            <a:ext cx="6768752" cy="560716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transport links</a:t>
            </a:r>
          </a:p>
        </p:txBody>
      </p:sp>
      <p:sp>
        <p:nvSpPr>
          <p:cNvPr id="3" name="Content Placeholder 2"/>
          <p:cNvSpPr>
            <a:spLocks noGrp="1"/>
          </p:cNvSpPr>
          <p:nvPr>
            <p:ph idx="1"/>
          </p:nvPr>
        </p:nvSpPr>
        <p:spPr/>
        <p:txBody>
          <a:bodyPr>
            <a:normAutofit fontScale="92500" lnSpcReduction="20000"/>
          </a:bodyPr>
          <a:lstStyle/>
          <a:p>
            <a:r>
              <a:rPr lang="en-GB" dirty="0"/>
              <a:t>Improvement of transport links was a key component of the industrial revolution.</a:t>
            </a:r>
          </a:p>
          <a:p>
            <a:r>
              <a:rPr lang="en-GB" dirty="0"/>
              <a:t>And was vital to the success of coal &amp; iron industries.</a:t>
            </a:r>
          </a:p>
          <a:p>
            <a:r>
              <a:rPr lang="en-GB" dirty="0"/>
              <a:t>Canal networks and primitive railways were central to the industrial revolution 1780s to 1830s.</a:t>
            </a:r>
          </a:p>
          <a:p>
            <a:r>
              <a:rPr lang="en-GB" dirty="0"/>
              <a:t>Monmouthshire canal link to the sea at Newport</a:t>
            </a:r>
          </a:p>
          <a:p>
            <a:r>
              <a:rPr lang="en-GB" dirty="0" err="1"/>
              <a:t>Blaenavon</a:t>
            </a:r>
            <a:r>
              <a:rPr lang="en-GB" dirty="0"/>
              <a:t> Ironworks served by dense network of railways and connecting it the canals</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Blaenafon</a:t>
            </a:r>
            <a:r>
              <a:rPr lang="en-US" dirty="0"/>
              <a:t> industrial history</a:t>
            </a:r>
          </a:p>
        </p:txBody>
      </p:sp>
      <p:sp>
        <p:nvSpPr>
          <p:cNvPr id="3" name="Content Placeholder 2"/>
          <p:cNvSpPr>
            <a:spLocks noGrp="1"/>
          </p:cNvSpPr>
          <p:nvPr>
            <p:ph idx="1"/>
          </p:nvPr>
        </p:nvSpPr>
        <p:spPr/>
        <p:txBody>
          <a:bodyPr/>
          <a:lstStyle/>
          <a:p>
            <a:r>
              <a:rPr lang="en-US" dirty="0"/>
              <a:t>Downturn Napoleonic wars – increase iron and ore from area.</a:t>
            </a:r>
          </a:p>
          <a:p>
            <a:r>
              <a:rPr lang="en-US" dirty="0"/>
              <a:t>Wrought iron forge built 1816 at </a:t>
            </a:r>
            <a:r>
              <a:rPr lang="en-US" dirty="0" err="1"/>
              <a:t>Blorenge</a:t>
            </a:r>
            <a:r>
              <a:rPr lang="en-US" dirty="0"/>
              <a:t> Mountain.</a:t>
            </a:r>
          </a:p>
          <a:p>
            <a:r>
              <a:rPr lang="en-US" dirty="0" err="1"/>
              <a:t>Blaenafon</a:t>
            </a:r>
            <a:r>
              <a:rPr lang="en-US" dirty="0"/>
              <a:t> supplied the forge with pig iron and coal via the </a:t>
            </a:r>
            <a:r>
              <a:rPr lang="en-US" dirty="0" err="1"/>
              <a:t>Blaenafon</a:t>
            </a:r>
            <a:r>
              <a:rPr lang="en-US" dirty="0"/>
              <a:t> </a:t>
            </a:r>
            <a:r>
              <a:rPr lang="en-US" dirty="0" err="1"/>
              <a:t>tramroad</a:t>
            </a:r>
            <a:r>
              <a:rPr lang="en-US" dirty="0"/>
              <a:t>.</a:t>
            </a:r>
          </a:p>
        </p:txBody>
      </p:sp>
    </p:spTree>
    <p:extLst>
      <p:ext uri="{BB962C8B-B14F-4D97-AF65-F5344CB8AC3E}">
        <p14:creationId xmlns:p14="http://schemas.microsoft.com/office/powerpoint/2010/main" val="856600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Main railway network reached </a:t>
            </a:r>
            <a:r>
              <a:rPr lang="en-GB" dirty="0" err="1"/>
              <a:t>Blaenavon</a:t>
            </a:r>
            <a:r>
              <a:rPr lang="en-GB" dirty="0"/>
              <a:t> in 1854.</a:t>
            </a:r>
          </a:p>
          <a:p>
            <a:r>
              <a:rPr lang="en-GB" dirty="0"/>
              <a:t>This led to </a:t>
            </a:r>
            <a:r>
              <a:rPr lang="en-US" dirty="0"/>
              <a:t>Wrought iron forge at </a:t>
            </a:r>
            <a:r>
              <a:rPr lang="en-US" dirty="0" err="1"/>
              <a:t>Blorenge</a:t>
            </a:r>
            <a:r>
              <a:rPr lang="en-US" dirty="0"/>
              <a:t> Mountain – Garn </a:t>
            </a:r>
            <a:r>
              <a:rPr lang="en-US" dirty="0" err="1"/>
              <a:t>Ddyrys</a:t>
            </a:r>
            <a:r>
              <a:rPr lang="en-US" dirty="0"/>
              <a:t> closing along with the tramway.</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In 1859 new construction was underway</a:t>
            </a:r>
          </a:p>
          <a:p>
            <a:r>
              <a:rPr lang="en-GB" dirty="0"/>
              <a:t>The Ironworks had a sixth blast furnace built with rolling mill</a:t>
            </a:r>
          </a:p>
          <a:p>
            <a:r>
              <a:rPr lang="en-GB" dirty="0"/>
              <a:t> A steelworks was built at </a:t>
            </a:r>
            <a:r>
              <a:rPr lang="en-GB" dirty="0" err="1"/>
              <a:t>Forgeside</a:t>
            </a:r>
            <a:r>
              <a:rPr lang="en-GB" dirty="0"/>
              <a:t> and Big Pit sunk to supply it with coal.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In 1864 </a:t>
            </a:r>
            <a:r>
              <a:rPr lang="en-GB" dirty="0" err="1"/>
              <a:t>Blaenafon</a:t>
            </a:r>
            <a:r>
              <a:rPr lang="en-GB" dirty="0"/>
              <a:t> Iron &amp; Coal Company went into liquidation.</a:t>
            </a:r>
          </a:p>
          <a:p>
            <a:r>
              <a:rPr lang="en-GB" dirty="0" err="1"/>
              <a:t>Blaenafon</a:t>
            </a:r>
            <a:r>
              <a:rPr lang="en-GB" dirty="0"/>
              <a:t> Iron &amp; Steel Company bought the rights in 1870. Ironworks was converted at high cost to steel production</a:t>
            </a:r>
          </a:p>
          <a:p>
            <a:r>
              <a:rPr lang="en-GB" dirty="0"/>
              <a:t>Bulk steel was in demand in the Victorian era.</a:t>
            </a:r>
          </a:p>
          <a:p>
            <a:r>
              <a:rPr lang="en-GB" dirty="0"/>
              <a:t>Iron ores contain phosphorous which makes steel brittle.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During 1877 and 1878 Percy Gilchrist and  Edward Martin conducted experiments of global significance at the iron works.</a:t>
            </a:r>
          </a:p>
          <a:p>
            <a:r>
              <a:rPr lang="en-GB" dirty="0"/>
              <a:t>Adding lime to the pig iron and blowing the molten metal with oxygen.</a:t>
            </a:r>
          </a:p>
          <a:p>
            <a:r>
              <a:rPr lang="en-GB" dirty="0"/>
              <a:t>Made unusable phosphoric iron ores that could be used in bulk steel making.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1878  </a:t>
            </a:r>
            <a:r>
              <a:rPr lang="en-GB" dirty="0" err="1"/>
              <a:t>Blaenafon</a:t>
            </a:r>
            <a:r>
              <a:rPr lang="en-GB" dirty="0"/>
              <a:t> Iron &amp; Steel Company Ltd went into liquidation.</a:t>
            </a:r>
          </a:p>
          <a:p>
            <a:r>
              <a:rPr lang="en-GB" dirty="0"/>
              <a:t>Purchased by </a:t>
            </a:r>
            <a:r>
              <a:rPr lang="en-GB" dirty="0" err="1"/>
              <a:t>Blaenafon</a:t>
            </a:r>
            <a:r>
              <a:rPr lang="en-GB" dirty="0"/>
              <a:t> Company ltd 1880</a:t>
            </a:r>
          </a:p>
          <a:p>
            <a:r>
              <a:rPr lang="en-GB" dirty="0"/>
              <a:t>No. 2 furnace cold blast pig iron</a:t>
            </a:r>
          </a:p>
          <a:p>
            <a:r>
              <a:rPr lang="en-GB" dirty="0"/>
              <a:t>No.4 &amp; 5 refurbished to make iron ingots for the </a:t>
            </a:r>
            <a:r>
              <a:rPr lang="en-GB" dirty="0" err="1"/>
              <a:t>Forgeside</a:t>
            </a:r>
            <a:r>
              <a:rPr lang="en-GB" dirty="0"/>
              <a:t> steelworks.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In the early 20</a:t>
            </a:r>
            <a:r>
              <a:rPr lang="en-GB" baseline="30000" dirty="0"/>
              <a:t>th</a:t>
            </a:r>
            <a:r>
              <a:rPr lang="en-GB" dirty="0"/>
              <a:t> century coal was in high demand for steam generation, and mining displaced steel as the main local industry.</a:t>
            </a:r>
          </a:p>
          <a:p>
            <a:r>
              <a:rPr lang="en-GB" dirty="0"/>
              <a:t>In 1904 the ironworks finally ceased production in </a:t>
            </a:r>
            <a:r>
              <a:rPr lang="en-GB" dirty="0" err="1"/>
              <a:t>Blaenafon</a:t>
            </a:r>
            <a:r>
              <a:rPr lang="en-GB"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During World War I (1914 – 1918)</a:t>
            </a:r>
          </a:p>
          <a:p>
            <a:endParaRPr lang="en-GB" dirty="0"/>
          </a:p>
          <a:p>
            <a:r>
              <a:rPr lang="en-GB" dirty="0"/>
              <a:t>During World War II (1939-1945)</a:t>
            </a:r>
          </a:p>
          <a:p>
            <a:endParaRPr lang="en-GB" dirty="0"/>
          </a:p>
          <a:p>
            <a:r>
              <a:rPr lang="en-GB" dirty="0"/>
              <a:t>1947 coal industry nationalised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p>
        </p:txBody>
      </p:sp>
      <p:sp>
        <p:nvSpPr>
          <p:cNvPr id="3" name="Content Placeholder 2"/>
          <p:cNvSpPr>
            <a:spLocks noGrp="1"/>
          </p:cNvSpPr>
          <p:nvPr>
            <p:ph idx="1"/>
          </p:nvPr>
        </p:nvSpPr>
        <p:spPr/>
        <p:txBody>
          <a:bodyPr/>
          <a:lstStyle/>
          <a:p>
            <a:r>
              <a:rPr lang="en-GB" dirty="0"/>
              <a:t>Ironworks site closed in the 1960s</a:t>
            </a:r>
          </a:p>
          <a:p>
            <a:r>
              <a:rPr lang="en-GB" dirty="0"/>
              <a:t>Was saved in 1974 for the nation</a:t>
            </a:r>
          </a:p>
          <a:p>
            <a:pPr>
              <a:buNone/>
            </a:pPr>
            <a:endParaRPr lang="en-GB" dirty="0"/>
          </a:p>
          <a:p>
            <a:r>
              <a:rPr lang="en-GB" dirty="0"/>
              <a:t>Big Pit closed 1980</a:t>
            </a:r>
          </a:p>
          <a:p>
            <a:r>
              <a:rPr lang="en-GB" dirty="0"/>
              <a:t>Re-opened 1983 as a mining museum</a:t>
            </a:r>
          </a:p>
          <a:p>
            <a:endParaRPr lang="en-GB" dirty="0"/>
          </a:p>
          <a:p>
            <a:r>
              <a:rPr lang="en-GB" dirty="0"/>
              <a:t>November 2000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industrial history</a:t>
            </a:r>
            <a:endParaRPr lang="en-US" dirty="0"/>
          </a:p>
        </p:txBody>
      </p:sp>
      <p:sp>
        <p:nvSpPr>
          <p:cNvPr id="3" name="Content Placeholder 2"/>
          <p:cNvSpPr>
            <a:spLocks noGrp="1"/>
          </p:cNvSpPr>
          <p:nvPr>
            <p:ph idx="1"/>
          </p:nvPr>
        </p:nvSpPr>
        <p:spPr/>
        <p:txBody>
          <a:bodyPr/>
          <a:lstStyle/>
          <a:p>
            <a:pPr marL="0" indent="0">
              <a:buNone/>
            </a:pPr>
            <a:r>
              <a:rPr lang="en-GB" dirty="0"/>
              <a:t>Summary video</a:t>
            </a:r>
          </a:p>
          <a:p>
            <a:pPr marL="0" indent="0">
              <a:buNone/>
            </a:pPr>
            <a:r>
              <a:rPr lang="en-US" dirty="0">
                <a:hlinkClick r:id="rId3"/>
              </a:rPr>
              <a:t>https://museum.wales/childrenoftherevolution/iron-town/</a:t>
            </a:r>
            <a:endParaRPr lang="en-US" dirty="0"/>
          </a:p>
          <a:p>
            <a:pPr marL="0" indent="0">
              <a:buNone/>
            </a:pPr>
            <a:endParaRPr lang="en-US" dirty="0"/>
          </a:p>
        </p:txBody>
      </p:sp>
    </p:spTree>
    <p:extLst>
      <p:ext uri="{BB962C8B-B14F-4D97-AF65-F5344CB8AC3E}">
        <p14:creationId xmlns:p14="http://schemas.microsoft.com/office/powerpoint/2010/main" val="39362803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221</TotalTime>
  <Words>1942</Words>
  <Application>Microsoft Office PowerPoint</Application>
  <PresentationFormat>On-screen Show (4:3)</PresentationFormat>
  <Paragraphs>123</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Verdana,Helvetica,Arial,Sans Serif</vt:lpstr>
      <vt:lpstr>Office Theme</vt:lpstr>
      <vt:lpstr>Blaenavon industrial history</vt:lpstr>
      <vt:lpstr>Blaenafon</vt:lpstr>
      <vt:lpstr>Blaenafon</vt:lpstr>
      <vt:lpstr>The Industrial Revolution - UK</vt:lpstr>
      <vt:lpstr>Blaenafon – early industry</vt:lpstr>
      <vt:lpstr>Blaenafon – arrival of the capitalists</vt:lpstr>
      <vt:lpstr>How a blast furnace works to produce Pig Iron</vt:lpstr>
      <vt:lpstr>Blaenafon – arrival of the capitalists</vt:lpstr>
      <vt:lpstr>Blaenafon industrial history</vt:lpstr>
      <vt:lpstr>Blaenafon industrial history</vt:lpstr>
      <vt:lpstr>18th century Pig Iron uses</vt:lpstr>
      <vt:lpstr>Blaenafon transport links</vt:lpstr>
      <vt:lpstr>Blaenafon industrial history</vt:lpstr>
      <vt:lpstr>Blaenafon industrial history</vt:lpstr>
      <vt:lpstr>Blaenafon industrial history</vt:lpstr>
      <vt:lpstr>Blaenafon industrial history</vt:lpstr>
      <vt:lpstr>Blaenafon industrial history</vt:lpstr>
      <vt:lpstr>Blaenafon industrial history</vt:lpstr>
      <vt:lpstr>Blaenafon industrial history</vt:lpstr>
      <vt:lpstr>Blaenafon industrial history</vt:lpstr>
      <vt:lpstr>Blaenafon industrial history</vt:lpstr>
      <vt:lpstr>Blaenafon industrial history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se046</dc:creator>
  <cp:lastModifiedBy>Anthony Burns</cp:lastModifiedBy>
  <cp:revision>54</cp:revision>
  <cp:lastPrinted>2020-01-28T14:18:23Z</cp:lastPrinted>
  <dcterms:created xsi:type="dcterms:W3CDTF">2018-01-15T09:25:13Z</dcterms:created>
  <dcterms:modified xsi:type="dcterms:W3CDTF">2020-09-10T10:38:09Z</dcterms:modified>
</cp:coreProperties>
</file>