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0" r:id="rId2"/>
    <p:sldId id="291" r:id="rId3"/>
    <p:sldId id="292" r:id="rId4"/>
    <p:sldId id="294" r:id="rId5"/>
    <p:sldId id="295" r:id="rId6"/>
    <p:sldId id="296" r:id="rId7"/>
    <p:sldId id="297" r:id="rId8"/>
    <p:sldId id="298" r:id="rId9"/>
    <p:sldId id="300" r:id="rId10"/>
    <p:sldId id="302" r:id="rId11"/>
    <p:sldId id="303" r:id="rId12"/>
    <p:sldId id="305" r:id="rId13"/>
    <p:sldId id="306" r:id="rId14"/>
    <p:sldId id="319" r:id="rId15"/>
    <p:sldId id="308" r:id="rId16"/>
    <p:sldId id="293" r:id="rId17"/>
    <p:sldId id="309" r:id="rId18"/>
    <p:sldId id="310" r:id="rId19"/>
    <p:sldId id="344" r:id="rId20"/>
    <p:sldId id="312" r:id="rId21"/>
    <p:sldId id="313" r:id="rId22"/>
    <p:sldId id="345" r:id="rId23"/>
    <p:sldId id="346" r:id="rId24"/>
    <p:sldId id="347" r:id="rId25"/>
    <p:sldId id="348" r:id="rId26"/>
    <p:sldId id="349" r:id="rId27"/>
    <p:sldId id="314" r:id="rId28"/>
    <p:sldId id="315" r:id="rId29"/>
    <p:sldId id="316" r:id="rId30"/>
    <p:sldId id="317" r:id="rId31"/>
    <p:sldId id="318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AC310D-2077-4B68-82F2-77E6BA1E55F7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B264017-4A7B-429E-9D2A-07BB89CE53A8}">
      <dgm:prSet phldrT="[Text]"/>
      <dgm:spPr/>
      <dgm:t>
        <a:bodyPr/>
        <a:lstStyle/>
        <a:p>
          <a:r>
            <a:rPr lang="en-GB" dirty="0"/>
            <a:t>Theme</a:t>
          </a:r>
        </a:p>
      </dgm:t>
    </dgm:pt>
    <dgm:pt modelId="{B56A5702-6116-4135-93BB-6291F86170FD}" type="parTrans" cxnId="{5C809ABB-60DB-4B17-B1F9-4BDD4909D67B}">
      <dgm:prSet/>
      <dgm:spPr/>
      <dgm:t>
        <a:bodyPr/>
        <a:lstStyle/>
        <a:p>
          <a:endParaRPr lang="en-GB"/>
        </a:p>
      </dgm:t>
    </dgm:pt>
    <dgm:pt modelId="{274F3301-B6D1-4E5C-ACE2-3C8A97885927}" type="sibTrans" cxnId="{5C809ABB-60DB-4B17-B1F9-4BDD4909D67B}">
      <dgm:prSet/>
      <dgm:spPr/>
      <dgm:t>
        <a:bodyPr/>
        <a:lstStyle/>
        <a:p>
          <a:endParaRPr lang="en-GB"/>
        </a:p>
      </dgm:t>
    </dgm:pt>
    <dgm:pt modelId="{92E27DFD-DDCD-4C4F-B826-64801E921004}">
      <dgm:prSet phldrT="[Text]"/>
      <dgm:spPr/>
      <dgm:t>
        <a:bodyPr/>
        <a:lstStyle/>
        <a:p>
          <a:r>
            <a:rPr lang="en-GB" dirty="0"/>
            <a:t>Code 1</a:t>
          </a:r>
        </a:p>
      </dgm:t>
    </dgm:pt>
    <dgm:pt modelId="{8B59B812-D71C-4B53-99A5-1968E480A5B5}" type="parTrans" cxnId="{D4C445B8-DF2D-4D97-8F1E-D54C369D35F6}">
      <dgm:prSet/>
      <dgm:spPr/>
      <dgm:t>
        <a:bodyPr/>
        <a:lstStyle/>
        <a:p>
          <a:endParaRPr lang="en-GB"/>
        </a:p>
      </dgm:t>
    </dgm:pt>
    <dgm:pt modelId="{28FA77B4-0D90-4719-955A-AEC5B3290242}" type="sibTrans" cxnId="{D4C445B8-DF2D-4D97-8F1E-D54C369D35F6}">
      <dgm:prSet/>
      <dgm:spPr/>
      <dgm:t>
        <a:bodyPr/>
        <a:lstStyle/>
        <a:p>
          <a:endParaRPr lang="en-GB"/>
        </a:p>
      </dgm:t>
    </dgm:pt>
    <dgm:pt modelId="{EE244AF1-FDCF-42E2-A2C4-5E395207424B}">
      <dgm:prSet phldrT="[Text]"/>
      <dgm:spPr/>
      <dgm:t>
        <a:bodyPr/>
        <a:lstStyle/>
        <a:p>
          <a:r>
            <a:rPr lang="en-GB" dirty="0"/>
            <a:t>Code 2</a:t>
          </a:r>
        </a:p>
      </dgm:t>
    </dgm:pt>
    <dgm:pt modelId="{0A971C1A-52A8-4FDD-9F44-B18EC4954530}" type="parTrans" cxnId="{B23F5CDA-8F34-4830-A6DB-78949E85CDC4}">
      <dgm:prSet/>
      <dgm:spPr/>
      <dgm:t>
        <a:bodyPr/>
        <a:lstStyle/>
        <a:p>
          <a:endParaRPr lang="en-GB"/>
        </a:p>
      </dgm:t>
    </dgm:pt>
    <dgm:pt modelId="{9EEB64D9-A5E1-4B10-BBE6-61B0299929E4}" type="sibTrans" cxnId="{B23F5CDA-8F34-4830-A6DB-78949E85CDC4}">
      <dgm:prSet/>
      <dgm:spPr/>
      <dgm:t>
        <a:bodyPr/>
        <a:lstStyle/>
        <a:p>
          <a:endParaRPr lang="en-GB"/>
        </a:p>
      </dgm:t>
    </dgm:pt>
    <dgm:pt modelId="{C3D96837-DAAF-4639-ACA7-E4C83865833A}">
      <dgm:prSet phldrT="[Text]"/>
      <dgm:spPr/>
      <dgm:t>
        <a:bodyPr/>
        <a:lstStyle/>
        <a:p>
          <a:r>
            <a:rPr lang="en-GB" dirty="0"/>
            <a:t>Code 3</a:t>
          </a:r>
        </a:p>
      </dgm:t>
    </dgm:pt>
    <dgm:pt modelId="{27D08DB8-D534-4331-B36D-ED88EE0D4DCA}" type="parTrans" cxnId="{267554BC-CBB5-455F-A337-FFACE06E9D05}">
      <dgm:prSet/>
      <dgm:spPr/>
      <dgm:t>
        <a:bodyPr/>
        <a:lstStyle/>
        <a:p>
          <a:endParaRPr lang="en-GB"/>
        </a:p>
      </dgm:t>
    </dgm:pt>
    <dgm:pt modelId="{A0999405-F0E0-4E76-9587-E94E9CBA96EC}" type="sibTrans" cxnId="{267554BC-CBB5-455F-A337-FFACE06E9D05}">
      <dgm:prSet/>
      <dgm:spPr/>
      <dgm:t>
        <a:bodyPr/>
        <a:lstStyle/>
        <a:p>
          <a:endParaRPr lang="en-GB"/>
        </a:p>
      </dgm:t>
    </dgm:pt>
    <dgm:pt modelId="{552213B4-25A6-4740-BD37-BBBF967AB4E9}">
      <dgm:prSet phldrT="[Text]"/>
      <dgm:spPr/>
      <dgm:t>
        <a:bodyPr/>
        <a:lstStyle/>
        <a:p>
          <a:r>
            <a:rPr lang="en-GB" dirty="0"/>
            <a:t>Code 4</a:t>
          </a:r>
        </a:p>
      </dgm:t>
    </dgm:pt>
    <dgm:pt modelId="{2D231870-3E95-4E2A-B02E-A2083885FCE5}" type="parTrans" cxnId="{9F394E7E-537E-4B25-B528-5F0E64242F02}">
      <dgm:prSet/>
      <dgm:spPr/>
      <dgm:t>
        <a:bodyPr/>
        <a:lstStyle/>
        <a:p>
          <a:endParaRPr lang="en-GB"/>
        </a:p>
      </dgm:t>
    </dgm:pt>
    <dgm:pt modelId="{CFE330D7-201B-4135-BDAC-CA7349FECEA9}" type="sibTrans" cxnId="{9F394E7E-537E-4B25-B528-5F0E64242F02}">
      <dgm:prSet/>
      <dgm:spPr/>
      <dgm:t>
        <a:bodyPr/>
        <a:lstStyle/>
        <a:p>
          <a:endParaRPr lang="en-GB"/>
        </a:p>
      </dgm:t>
    </dgm:pt>
    <dgm:pt modelId="{4644CA9B-57A3-40F5-A409-B3F5A4764DDF}" type="pres">
      <dgm:prSet presAssocID="{3EAC310D-2077-4B68-82F2-77E6BA1E55F7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A1C2E24-E278-4B42-812F-1B55C8DE072E}" type="pres">
      <dgm:prSet presAssocID="{EB264017-4A7B-429E-9D2A-07BB89CE53A8}" presName="centerShape" presStyleLbl="node0" presStyleIdx="0" presStyleCnt="1"/>
      <dgm:spPr/>
    </dgm:pt>
    <dgm:pt modelId="{64CAA13A-9E6C-4F95-AF50-5BA078239E95}" type="pres">
      <dgm:prSet presAssocID="{8B59B812-D71C-4B53-99A5-1968E480A5B5}" presName="Name9" presStyleLbl="parChTrans1D2" presStyleIdx="0" presStyleCnt="4"/>
      <dgm:spPr/>
    </dgm:pt>
    <dgm:pt modelId="{328FEA52-2073-4F31-84E2-E43EAA9BD19E}" type="pres">
      <dgm:prSet presAssocID="{8B59B812-D71C-4B53-99A5-1968E480A5B5}" presName="connTx" presStyleLbl="parChTrans1D2" presStyleIdx="0" presStyleCnt="4"/>
      <dgm:spPr/>
    </dgm:pt>
    <dgm:pt modelId="{379B80EA-2EF3-4FE7-B597-27846A047429}" type="pres">
      <dgm:prSet presAssocID="{92E27DFD-DDCD-4C4F-B826-64801E921004}" presName="node" presStyleLbl="node1" presStyleIdx="0" presStyleCnt="4">
        <dgm:presLayoutVars>
          <dgm:bulletEnabled val="1"/>
        </dgm:presLayoutVars>
      </dgm:prSet>
      <dgm:spPr/>
    </dgm:pt>
    <dgm:pt modelId="{6F44CCF2-9843-4457-B3AC-B1C57FABC36E}" type="pres">
      <dgm:prSet presAssocID="{0A971C1A-52A8-4FDD-9F44-B18EC4954530}" presName="Name9" presStyleLbl="parChTrans1D2" presStyleIdx="1" presStyleCnt="4"/>
      <dgm:spPr/>
    </dgm:pt>
    <dgm:pt modelId="{C86FBA0B-BEB9-4E32-BCB4-6C4345E598E4}" type="pres">
      <dgm:prSet presAssocID="{0A971C1A-52A8-4FDD-9F44-B18EC4954530}" presName="connTx" presStyleLbl="parChTrans1D2" presStyleIdx="1" presStyleCnt="4"/>
      <dgm:spPr/>
    </dgm:pt>
    <dgm:pt modelId="{08B5C500-8F04-4D5F-B36C-D255270170C7}" type="pres">
      <dgm:prSet presAssocID="{EE244AF1-FDCF-42E2-A2C4-5E395207424B}" presName="node" presStyleLbl="node1" presStyleIdx="1" presStyleCnt="4">
        <dgm:presLayoutVars>
          <dgm:bulletEnabled val="1"/>
        </dgm:presLayoutVars>
      </dgm:prSet>
      <dgm:spPr/>
    </dgm:pt>
    <dgm:pt modelId="{6426A85F-E50E-49FE-9C07-A071740BEC99}" type="pres">
      <dgm:prSet presAssocID="{27D08DB8-D534-4331-B36D-ED88EE0D4DCA}" presName="Name9" presStyleLbl="parChTrans1D2" presStyleIdx="2" presStyleCnt="4"/>
      <dgm:spPr/>
    </dgm:pt>
    <dgm:pt modelId="{0319D0C2-7F51-46F5-935A-29667028B281}" type="pres">
      <dgm:prSet presAssocID="{27D08DB8-D534-4331-B36D-ED88EE0D4DCA}" presName="connTx" presStyleLbl="parChTrans1D2" presStyleIdx="2" presStyleCnt="4"/>
      <dgm:spPr/>
    </dgm:pt>
    <dgm:pt modelId="{D773D6CF-7A86-4F73-B90C-3300A05FBDA7}" type="pres">
      <dgm:prSet presAssocID="{C3D96837-DAAF-4639-ACA7-E4C83865833A}" presName="node" presStyleLbl="node1" presStyleIdx="2" presStyleCnt="4">
        <dgm:presLayoutVars>
          <dgm:bulletEnabled val="1"/>
        </dgm:presLayoutVars>
      </dgm:prSet>
      <dgm:spPr/>
    </dgm:pt>
    <dgm:pt modelId="{C8B7855D-8A8E-4984-ACD0-71E7ADE7BB3A}" type="pres">
      <dgm:prSet presAssocID="{2D231870-3E95-4E2A-B02E-A2083885FCE5}" presName="Name9" presStyleLbl="parChTrans1D2" presStyleIdx="3" presStyleCnt="4"/>
      <dgm:spPr/>
    </dgm:pt>
    <dgm:pt modelId="{D461DE4F-6232-4E51-B51F-286CA31CDFD8}" type="pres">
      <dgm:prSet presAssocID="{2D231870-3E95-4E2A-B02E-A2083885FCE5}" presName="connTx" presStyleLbl="parChTrans1D2" presStyleIdx="3" presStyleCnt="4"/>
      <dgm:spPr/>
    </dgm:pt>
    <dgm:pt modelId="{CC12A44F-F755-49AC-BE7C-CFF95E3CF782}" type="pres">
      <dgm:prSet presAssocID="{552213B4-25A6-4740-BD37-BBBF967AB4E9}" presName="node" presStyleLbl="node1" presStyleIdx="3" presStyleCnt="4">
        <dgm:presLayoutVars>
          <dgm:bulletEnabled val="1"/>
        </dgm:presLayoutVars>
      </dgm:prSet>
      <dgm:spPr/>
    </dgm:pt>
  </dgm:ptLst>
  <dgm:cxnLst>
    <dgm:cxn modelId="{3481D516-692C-4376-AA22-5DC47B620535}" type="presOf" srcId="{27D08DB8-D534-4331-B36D-ED88EE0D4DCA}" destId="{6426A85F-E50E-49FE-9C07-A071740BEC99}" srcOrd="0" destOrd="0" presId="urn:microsoft.com/office/officeart/2005/8/layout/radial1"/>
    <dgm:cxn modelId="{65F6401D-FB13-42BB-BF4F-00D1F71BAB6A}" type="presOf" srcId="{8B59B812-D71C-4B53-99A5-1968E480A5B5}" destId="{328FEA52-2073-4F31-84E2-E43EAA9BD19E}" srcOrd="1" destOrd="0" presId="urn:microsoft.com/office/officeart/2005/8/layout/radial1"/>
    <dgm:cxn modelId="{3F9FC024-9470-41FB-8AE3-FD97A58C690E}" type="presOf" srcId="{92E27DFD-DDCD-4C4F-B826-64801E921004}" destId="{379B80EA-2EF3-4FE7-B597-27846A047429}" srcOrd="0" destOrd="0" presId="urn:microsoft.com/office/officeart/2005/8/layout/radial1"/>
    <dgm:cxn modelId="{A8D1C32D-A524-46D8-BDA6-14B493635A57}" type="presOf" srcId="{2D231870-3E95-4E2A-B02E-A2083885FCE5}" destId="{D461DE4F-6232-4E51-B51F-286CA31CDFD8}" srcOrd="1" destOrd="0" presId="urn:microsoft.com/office/officeart/2005/8/layout/radial1"/>
    <dgm:cxn modelId="{27977A2E-2E7E-438A-8E10-348B00232877}" type="presOf" srcId="{C3D96837-DAAF-4639-ACA7-E4C83865833A}" destId="{D773D6CF-7A86-4F73-B90C-3300A05FBDA7}" srcOrd="0" destOrd="0" presId="urn:microsoft.com/office/officeart/2005/8/layout/radial1"/>
    <dgm:cxn modelId="{769E5662-1E5F-4C91-A8BC-680BB87071BE}" type="presOf" srcId="{0A971C1A-52A8-4FDD-9F44-B18EC4954530}" destId="{6F44CCF2-9843-4457-B3AC-B1C57FABC36E}" srcOrd="0" destOrd="0" presId="urn:microsoft.com/office/officeart/2005/8/layout/radial1"/>
    <dgm:cxn modelId="{CA83974E-5638-4A77-98FB-26BCA593DC78}" type="presOf" srcId="{2D231870-3E95-4E2A-B02E-A2083885FCE5}" destId="{C8B7855D-8A8E-4984-ACD0-71E7ADE7BB3A}" srcOrd="0" destOrd="0" presId="urn:microsoft.com/office/officeart/2005/8/layout/radial1"/>
    <dgm:cxn modelId="{CDF56F7A-DB52-4775-87F2-83F2D3DCAB63}" type="presOf" srcId="{EE244AF1-FDCF-42E2-A2C4-5E395207424B}" destId="{08B5C500-8F04-4D5F-B36C-D255270170C7}" srcOrd="0" destOrd="0" presId="urn:microsoft.com/office/officeart/2005/8/layout/radial1"/>
    <dgm:cxn modelId="{9F394E7E-537E-4B25-B528-5F0E64242F02}" srcId="{EB264017-4A7B-429E-9D2A-07BB89CE53A8}" destId="{552213B4-25A6-4740-BD37-BBBF967AB4E9}" srcOrd="3" destOrd="0" parTransId="{2D231870-3E95-4E2A-B02E-A2083885FCE5}" sibTransId="{CFE330D7-201B-4135-BDAC-CA7349FECEA9}"/>
    <dgm:cxn modelId="{6E913C89-CD5C-41C3-80EF-71B9D1D6362C}" type="presOf" srcId="{552213B4-25A6-4740-BD37-BBBF967AB4E9}" destId="{CC12A44F-F755-49AC-BE7C-CFF95E3CF782}" srcOrd="0" destOrd="0" presId="urn:microsoft.com/office/officeart/2005/8/layout/radial1"/>
    <dgm:cxn modelId="{D90A9FAA-CE7C-4461-AC19-D64D555F03DC}" type="presOf" srcId="{27D08DB8-D534-4331-B36D-ED88EE0D4DCA}" destId="{0319D0C2-7F51-46F5-935A-29667028B281}" srcOrd="1" destOrd="0" presId="urn:microsoft.com/office/officeart/2005/8/layout/radial1"/>
    <dgm:cxn modelId="{D4C445B8-DF2D-4D97-8F1E-D54C369D35F6}" srcId="{EB264017-4A7B-429E-9D2A-07BB89CE53A8}" destId="{92E27DFD-DDCD-4C4F-B826-64801E921004}" srcOrd="0" destOrd="0" parTransId="{8B59B812-D71C-4B53-99A5-1968E480A5B5}" sibTransId="{28FA77B4-0D90-4719-955A-AEC5B3290242}"/>
    <dgm:cxn modelId="{5C809ABB-60DB-4B17-B1F9-4BDD4909D67B}" srcId="{3EAC310D-2077-4B68-82F2-77E6BA1E55F7}" destId="{EB264017-4A7B-429E-9D2A-07BB89CE53A8}" srcOrd="0" destOrd="0" parTransId="{B56A5702-6116-4135-93BB-6291F86170FD}" sibTransId="{274F3301-B6D1-4E5C-ACE2-3C8A97885927}"/>
    <dgm:cxn modelId="{267554BC-CBB5-455F-A337-FFACE06E9D05}" srcId="{EB264017-4A7B-429E-9D2A-07BB89CE53A8}" destId="{C3D96837-DAAF-4639-ACA7-E4C83865833A}" srcOrd="2" destOrd="0" parTransId="{27D08DB8-D534-4331-B36D-ED88EE0D4DCA}" sibTransId="{A0999405-F0E0-4E76-9587-E94E9CBA96EC}"/>
    <dgm:cxn modelId="{B23F5CDA-8F34-4830-A6DB-78949E85CDC4}" srcId="{EB264017-4A7B-429E-9D2A-07BB89CE53A8}" destId="{EE244AF1-FDCF-42E2-A2C4-5E395207424B}" srcOrd="1" destOrd="0" parTransId="{0A971C1A-52A8-4FDD-9F44-B18EC4954530}" sibTransId="{9EEB64D9-A5E1-4B10-BBE6-61B0299929E4}"/>
    <dgm:cxn modelId="{DF9FD9EB-A7A2-4B73-A8DF-D5E06DDC140C}" type="presOf" srcId="{EB264017-4A7B-429E-9D2A-07BB89CE53A8}" destId="{4A1C2E24-E278-4B42-812F-1B55C8DE072E}" srcOrd="0" destOrd="0" presId="urn:microsoft.com/office/officeart/2005/8/layout/radial1"/>
    <dgm:cxn modelId="{685CFAEC-054A-4F58-9CB8-91CC93BEEA22}" type="presOf" srcId="{0A971C1A-52A8-4FDD-9F44-B18EC4954530}" destId="{C86FBA0B-BEB9-4E32-BCB4-6C4345E598E4}" srcOrd="1" destOrd="0" presId="urn:microsoft.com/office/officeart/2005/8/layout/radial1"/>
    <dgm:cxn modelId="{585EA3F1-6D27-44CA-B1FA-A4579CA997C1}" type="presOf" srcId="{8B59B812-D71C-4B53-99A5-1968E480A5B5}" destId="{64CAA13A-9E6C-4F95-AF50-5BA078239E95}" srcOrd="0" destOrd="0" presId="urn:microsoft.com/office/officeart/2005/8/layout/radial1"/>
    <dgm:cxn modelId="{962D3AFA-DD18-4D12-B66E-EA8F7270BD8D}" type="presOf" srcId="{3EAC310D-2077-4B68-82F2-77E6BA1E55F7}" destId="{4644CA9B-57A3-40F5-A409-B3F5A4764DDF}" srcOrd="0" destOrd="0" presId="urn:microsoft.com/office/officeart/2005/8/layout/radial1"/>
    <dgm:cxn modelId="{8338129E-11D3-4D97-B0B5-980BFDD23A07}" type="presParOf" srcId="{4644CA9B-57A3-40F5-A409-B3F5A4764DDF}" destId="{4A1C2E24-E278-4B42-812F-1B55C8DE072E}" srcOrd="0" destOrd="0" presId="urn:microsoft.com/office/officeart/2005/8/layout/radial1"/>
    <dgm:cxn modelId="{60666D29-C705-41FB-8103-373B21BBA92F}" type="presParOf" srcId="{4644CA9B-57A3-40F5-A409-B3F5A4764DDF}" destId="{64CAA13A-9E6C-4F95-AF50-5BA078239E95}" srcOrd="1" destOrd="0" presId="urn:microsoft.com/office/officeart/2005/8/layout/radial1"/>
    <dgm:cxn modelId="{ADC1B7A7-6FCB-49DB-B86A-3E91D79FACF0}" type="presParOf" srcId="{64CAA13A-9E6C-4F95-AF50-5BA078239E95}" destId="{328FEA52-2073-4F31-84E2-E43EAA9BD19E}" srcOrd="0" destOrd="0" presId="urn:microsoft.com/office/officeart/2005/8/layout/radial1"/>
    <dgm:cxn modelId="{187B7642-BF20-43C9-8201-01C617976269}" type="presParOf" srcId="{4644CA9B-57A3-40F5-A409-B3F5A4764DDF}" destId="{379B80EA-2EF3-4FE7-B597-27846A047429}" srcOrd="2" destOrd="0" presId="urn:microsoft.com/office/officeart/2005/8/layout/radial1"/>
    <dgm:cxn modelId="{82D6B011-F5B9-4A4A-8956-ADDCFED53939}" type="presParOf" srcId="{4644CA9B-57A3-40F5-A409-B3F5A4764DDF}" destId="{6F44CCF2-9843-4457-B3AC-B1C57FABC36E}" srcOrd="3" destOrd="0" presId="urn:microsoft.com/office/officeart/2005/8/layout/radial1"/>
    <dgm:cxn modelId="{20EEBFAF-A93A-4B58-A32F-A66C1A1397DF}" type="presParOf" srcId="{6F44CCF2-9843-4457-B3AC-B1C57FABC36E}" destId="{C86FBA0B-BEB9-4E32-BCB4-6C4345E598E4}" srcOrd="0" destOrd="0" presId="urn:microsoft.com/office/officeart/2005/8/layout/radial1"/>
    <dgm:cxn modelId="{782B3AE6-328F-4B57-A6FF-C02ECA1B3C23}" type="presParOf" srcId="{4644CA9B-57A3-40F5-A409-B3F5A4764DDF}" destId="{08B5C500-8F04-4D5F-B36C-D255270170C7}" srcOrd="4" destOrd="0" presId="urn:microsoft.com/office/officeart/2005/8/layout/radial1"/>
    <dgm:cxn modelId="{381F1BF3-094A-4734-9465-C0BECD1125E6}" type="presParOf" srcId="{4644CA9B-57A3-40F5-A409-B3F5A4764DDF}" destId="{6426A85F-E50E-49FE-9C07-A071740BEC99}" srcOrd="5" destOrd="0" presId="urn:microsoft.com/office/officeart/2005/8/layout/radial1"/>
    <dgm:cxn modelId="{476DD525-B4A1-4EB1-ABEA-03EE621E882A}" type="presParOf" srcId="{6426A85F-E50E-49FE-9C07-A071740BEC99}" destId="{0319D0C2-7F51-46F5-935A-29667028B281}" srcOrd="0" destOrd="0" presId="urn:microsoft.com/office/officeart/2005/8/layout/radial1"/>
    <dgm:cxn modelId="{D4C1D623-CFF8-4888-8D99-F98B7134DFF0}" type="presParOf" srcId="{4644CA9B-57A3-40F5-A409-B3F5A4764DDF}" destId="{D773D6CF-7A86-4F73-B90C-3300A05FBDA7}" srcOrd="6" destOrd="0" presId="urn:microsoft.com/office/officeart/2005/8/layout/radial1"/>
    <dgm:cxn modelId="{3B3437D9-D1EC-4E80-86FC-77D08C8FBFB0}" type="presParOf" srcId="{4644CA9B-57A3-40F5-A409-B3F5A4764DDF}" destId="{C8B7855D-8A8E-4984-ACD0-71E7ADE7BB3A}" srcOrd="7" destOrd="0" presId="urn:microsoft.com/office/officeart/2005/8/layout/radial1"/>
    <dgm:cxn modelId="{868534B2-72F0-4D26-828E-237EEE650ACB}" type="presParOf" srcId="{C8B7855D-8A8E-4984-ACD0-71E7ADE7BB3A}" destId="{D461DE4F-6232-4E51-B51F-286CA31CDFD8}" srcOrd="0" destOrd="0" presId="urn:microsoft.com/office/officeart/2005/8/layout/radial1"/>
    <dgm:cxn modelId="{D4301533-EB20-4DCD-A8A1-1FA541DA2220}" type="presParOf" srcId="{4644CA9B-57A3-40F5-A409-B3F5A4764DDF}" destId="{CC12A44F-F755-49AC-BE7C-CFF95E3CF782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EB1F0D-3902-462A-A08C-C90A2C298371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2956D63-D9DF-4119-AFD9-D3D6E3460CF6}">
      <dgm:prSet phldrT="[Text]"/>
      <dgm:spPr/>
      <dgm:t>
        <a:bodyPr/>
        <a:lstStyle/>
        <a:p>
          <a:r>
            <a:rPr lang="en-GB" dirty="0"/>
            <a:t>Theme</a:t>
          </a:r>
        </a:p>
      </dgm:t>
    </dgm:pt>
    <dgm:pt modelId="{762A8539-4F9C-4B1B-8A3C-30B41428BAD5}" type="parTrans" cxnId="{1C1388E0-982C-4894-B464-B84F62A76719}">
      <dgm:prSet/>
      <dgm:spPr/>
      <dgm:t>
        <a:bodyPr/>
        <a:lstStyle/>
        <a:p>
          <a:endParaRPr lang="en-GB"/>
        </a:p>
      </dgm:t>
    </dgm:pt>
    <dgm:pt modelId="{D5D38BFB-15A0-4175-9D93-12C20D3E2BA7}" type="sibTrans" cxnId="{1C1388E0-982C-4894-B464-B84F62A76719}">
      <dgm:prSet/>
      <dgm:spPr/>
      <dgm:t>
        <a:bodyPr/>
        <a:lstStyle/>
        <a:p>
          <a:endParaRPr lang="en-GB"/>
        </a:p>
      </dgm:t>
    </dgm:pt>
    <dgm:pt modelId="{D44BDD46-E398-4AA1-BB0E-5EC6247E8286}">
      <dgm:prSet phldrT="[Text]"/>
      <dgm:spPr/>
      <dgm:t>
        <a:bodyPr/>
        <a:lstStyle/>
        <a:p>
          <a:r>
            <a:rPr lang="en-GB" dirty="0"/>
            <a:t>Code 1</a:t>
          </a:r>
        </a:p>
      </dgm:t>
    </dgm:pt>
    <dgm:pt modelId="{E93C5DEA-D95C-41FE-9725-648A5754C63A}" type="parTrans" cxnId="{A11E6FF1-307D-4127-9799-0787F004F0C6}">
      <dgm:prSet/>
      <dgm:spPr/>
      <dgm:t>
        <a:bodyPr/>
        <a:lstStyle/>
        <a:p>
          <a:endParaRPr lang="en-GB"/>
        </a:p>
      </dgm:t>
    </dgm:pt>
    <dgm:pt modelId="{6E472C76-62ED-48AD-8033-86ED8B67166C}" type="sibTrans" cxnId="{A11E6FF1-307D-4127-9799-0787F004F0C6}">
      <dgm:prSet/>
      <dgm:spPr/>
      <dgm:t>
        <a:bodyPr/>
        <a:lstStyle/>
        <a:p>
          <a:endParaRPr lang="en-GB"/>
        </a:p>
      </dgm:t>
    </dgm:pt>
    <dgm:pt modelId="{E267EE24-5F8E-4DE4-A29C-7C4AE3A69F95}">
      <dgm:prSet phldrT="[Text]"/>
      <dgm:spPr/>
      <dgm:t>
        <a:bodyPr/>
        <a:lstStyle/>
        <a:p>
          <a:r>
            <a:rPr lang="en-GB" dirty="0"/>
            <a:t>Code 2</a:t>
          </a:r>
        </a:p>
      </dgm:t>
    </dgm:pt>
    <dgm:pt modelId="{711C3AFA-F72E-4E21-8E82-9C3E3CF17ABE}" type="parTrans" cxnId="{28857854-9C1A-4FC8-A73D-621FBAE55DB2}">
      <dgm:prSet/>
      <dgm:spPr/>
      <dgm:t>
        <a:bodyPr/>
        <a:lstStyle/>
        <a:p>
          <a:endParaRPr lang="en-GB"/>
        </a:p>
      </dgm:t>
    </dgm:pt>
    <dgm:pt modelId="{A2E8A3B3-208B-4D56-90BD-BF2131BE1B6F}" type="sibTrans" cxnId="{28857854-9C1A-4FC8-A73D-621FBAE55DB2}">
      <dgm:prSet/>
      <dgm:spPr/>
      <dgm:t>
        <a:bodyPr/>
        <a:lstStyle/>
        <a:p>
          <a:endParaRPr lang="en-GB"/>
        </a:p>
      </dgm:t>
    </dgm:pt>
    <dgm:pt modelId="{CB74312B-471C-4814-B2E9-0A56D1A28024}">
      <dgm:prSet phldrT="[Text]"/>
      <dgm:spPr/>
      <dgm:t>
        <a:bodyPr/>
        <a:lstStyle/>
        <a:p>
          <a:r>
            <a:rPr lang="en-GB" dirty="0"/>
            <a:t>Code 3</a:t>
          </a:r>
        </a:p>
      </dgm:t>
    </dgm:pt>
    <dgm:pt modelId="{244F16AA-798B-4E7D-9F53-FA7B23FAA0B4}" type="parTrans" cxnId="{B1414A5C-6719-4DBA-B89D-4D7E5C32BB15}">
      <dgm:prSet/>
      <dgm:spPr/>
      <dgm:t>
        <a:bodyPr/>
        <a:lstStyle/>
        <a:p>
          <a:endParaRPr lang="en-GB"/>
        </a:p>
      </dgm:t>
    </dgm:pt>
    <dgm:pt modelId="{D15301D7-71FF-4C5A-A35F-C25039A99811}" type="sibTrans" cxnId="{B1414A5C-6719-4DBA-B89D-4D7E5C32BB15}">
      <dgm:prSet/>
      <dgm:spPr/>
      <dgm:t>
        <a:bodyPr/>
        <a:lstStyle/>
        <a:p>
          <a:endParaRPr lang="en-GB"/>
        </a:p>
      </dgm:t>
    </dgm:pt>
    <dgm:pt modelId="{8BDAD37D-949C-4692-966D-FF7CCF5CACC8}" type="pres">
      <dgm:prSet presAssocID="{2BEB1F0D-3902-462A-A08C-C90A2C298371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F5D2E6A-5A46-4070-B29C-9AE0A3C92AF8}" type="pres">
      <dgm:prSet presAssocID="{02956D63-D9DF-4119-AFD9-D3D6E3460CF6}" presName="centerShape" presStyleLbl="node0" presStyleIdx="0" presStyleCnt="1"/>
      <dgm:spPr/>
    </dgm:pt>
    <dgm:pt modelId="{3139F997-8609-4DFA-9F54-2BD4F5536F97}" type="pres">
      <dgm:prSet presAssocID="{E93C5DEA-D95C-41FE-9725-648A5754C63A}" presName="Name9" presStyleLbl="parChTrans1D2" presStyleIdx="0" presStyleCnt="3"/>
      <dgm:spPr/>
    </dgm:pt>
    <dgm:pt modelId="{7B893E9E-F27D-4473-821A-A68B3650ECA1}" type="pres">
      <dgm:prSet presAssocID="{E93C5DEA-D95C-41FE-9725-648A5754C63A}" presName="connTx" presStyleLbl="parChTrans1D2" presStyleIdx="0" presStyleCnt="3"/>
      <dgm:spPr/>
    </dgm:pt>
    <dgm:pt modelId="{31C05D42-9B80-4560-88E3-65F8E6957C81}" type="pres">
      <dgm:prSet presAssocID="{D44BDD46-E398-4AA1-BB0E-5EC6247E8286}" presName="node" presStyleLbl="node1" presStyleIdx="0" presStyleCnt="3">
        <dgm:presLayoutVars>
          <dgm:bulletEnabled val="1"/>
        </dgm:presLayoutVars>
      </dgm:prSet>
      <dgm:spPr/>
    </dgm:pt>
    <dgm:pt modelId="{EF664FA4-7AB1-4BDD-BE20-27DA65566AC8}" type="pres">
      <dgm:prSet presAssocID="{711C3AFA-F72E-4E21-8E82-9C3E3CF17ABE}" presName="Name9" presStyleLbl="parChTrans1D2" presStyleIdx="1" presStyleCnt="3"/>
      <dgm:spPr/>
    </dgm:pt>
    <dgm:pt modelId="{D76AB97A-5B9E-4742-999A-4EAA9E558ED5}" type="pres">
      <dgm:prSet presAssocID="{711C3AFA-F72E-4E21-8E82-9C3E3CF17ABE}" presName="connTx" presStyleLbl="parChTrans1D2" presStyleIdx="1" presStyleCnt="3"/>
      <dgm:spPr/>
    </dgm:pt>
    <dgm:pt modelId="{151F0052-D484-4E69-AB16-60EAF4A5100D}" type="pres">
      <dgm:prSet presAssocID="{E267EE24-5F8E-4DE4-A29C-7C4AE3A69F95}" presName="node" presStyleLbl="node1" presStyleIdx="1" presStyleCnt="3">
        <dgm:presLayoutVars>
          <dgm:bulletEnabled val="1"/>
        </dgm:presLayoutVars>
      </dgm:prSet>
      <dgm:spPr/>
    </dgm:pt>
    <dgm:pt modelId="{2D342972-946D-4042-ACAF-4F6C0F3A7259}" type="pres">
      <dgm:prSet presAssocID="{244F16AA-798B-4E7D-9F53-FA7B23FAA0B4}" presName="Name9" presStyleLbl="parChTrans1D2" presStyleIdx="2" presStyleCnt="3"/>
      <dgm:spPr/>
    </dgm:pt>
    <dgm:pt modelId="{60D5065B-40D1-44B2-8B86-4F8623494813}" type="pres">
      <dgm:prSet presAssocID="{244F16AA-798B-4E7D-9F53-FA7B23FAA0B4}" presName="connTx" presStyleLbl="parChTrans1D2" presStyleIdx="2" presStyleCnt="3"/>
      <dgm:spPr/>
    </dgm:pt>
    <dgm:pt modelId="{705278A3-73E4-451C-AE87-C7D02005946F}" type="pres">
      <dgm:prSet presAssocID="{CB74312B-471C-4814-B2E9-0A56D1A28024}" presName="node" presStyleLbl="node1" presStyleIdx="2" presStyleCnt="3">
        <dgm:presLayoutVars>
          <dgm:bulletEnabled val="1"/>
        </dgm:presLayoutVars>
      </dgm:prSet>
      <dgm:spPr/>
    </dgm:pt>
  </dgm:ptLst>
  <dgm:cxnLst>
    <dgm:cxn modelId="{E1F2DB06-F5CE-458D-B126-E67B86765C19}" type="presOf" srcId="{711C3AFA-F72E-4E21-8E82-9C3E3CF17ABE}" destId="{D76AB97A-5B9E-4742-999A-4EAA9E558ED5}" srcOrd="1" destOrd="0" presId="urn:microsoft.com/office/officeart/2005/8/layout/radial1"/>
    <dgm:cxn modelId="{DF17481B-445E-4C46-9AAC-250DFD2C7B96}" type="presOf" srcId="{E93C5DEA-D95C-41FE-9725-648A5754C63A}" destId="{7B893E9E-F27D-4473-821A-A68B3650ECA1}" srcOrd="1" destOrd="0" presId="urn:microsoft.com/office/officeart/2005/8/layout/radial1"/>
    <dgm:cxn modelId="{B1414A5C-6719-4DBA-B89D-4D7E5C32BB15}" srcId="{02956D63-D9DF-4119-AFD9-D3D6E3460CF6}" destId="{CB74312B-471C-4814-B2E9-0A56D1A28024}" srcOrd="2" destOrd="0" parTransId="{244F16AA-798B-4E7D-9F53-FA7B23FAA0B4}" sibTransId="{D15301D7-71FF-4C5A-A35F-C25039A99811}"/>
    <dgm:cxn modelId="{645A254D-0B6B-427C-A0CA-FD79A4E33300}" type="presOf" srcId="{244F16AA-798B-4E7D-9F53-FA7B23FAA0B4}" destId="{60D5065B-40D1-44B2-8B86-4F8623494813}" srcOrd="1" destOrd="0" presId="urn:microsoft.com/office/officeart/2005/8/layout/radial1"/>
    <dgm:cxn modelId="{28857854-9C1A-4FC8-A73D-621FBAE55DB2}" srcId="{02956D63-D9DF-4119-AFD9-D3D6E3460CF6}" destId="{E267EE24-5F8E-4DE4-A29C-7C4AE3A69F95}" srcOrd="1" destOrd="0" parTransId="{711C3AFA-F72E-4E21-8E82-9C3E3CF17ABE}" sibTransId="{A2E8A3B3-208B-4D56-90BD-BF2131BE1B6F}"/>
    <dgm:cxn modelId="{435DA077-A323-4532-992D-925B54CED588}" type="presOf" srcId="{711C3AFA-F72E-4E21-8E82-9C3E3CF17ABE}" destId="{EF664FA4-7AB1-4BDD-BE20-27DA65566AC8}" srcOrd="0" destOrd="0" presId="urn:microsoft.com/office/officeart/2005/8/layout/radial1"/>
    <dgm:cxn modelId="{5CCC1958-F1D2-46B9-8C05-B32C9EA26488}" type="presOf" srcId="{2BEB1F0D-3902-462A-A08C-C90A2C298371}" destId="{8BDAD37D-949C-4692-966D-FF7CCF5CACC8}" srcOrd="0" destOrd="0" presId="urn:microsoft.com/office/officeart/2005/8/layout/radial1"/>
    <dgm:cxn modelId="{9BDBC97E-604B-4283-8080-D25B0F4EE9D1}" type="presOf" srcId="{244F16AA-798B-4E7D-9F53-FA7B23FAA0B4}" destId="{2D342972-946D-4042-ACAF-4F6C0F3A7259}" srcOrd="0" destOrd="0" presId="urn:microsoft.com/office/officeart/2005/8/layout/radial1"/>
    <dgm:cxn modelId="{A470629A-22C6-4FAB-8799-4AD03E22BF6A}" type="presOf" srcId="{E93C5DEA-D95C-41FE-9725-648A5754C63A}" destId="{3139F997-8609-4DFA-9F54-2BD4F5536F97}" srcOrd="0" destOrd="0" presId="urn:microsoft.com/office/officeart/2005/8/layout/radial1"/>
    <dgm:cxn modelId="{7DADCEA2-A2B1-40A6-AB07-093185E777E4}" type="presOf" srcId="{CB74312B-471C-4814-B2E9-0A56D1A28024}" destId="{705278A3-73E4-451C-AE87-C7D02005946F}" srcOrd="0" destOrd="0" presId="urn:microsoft.com/office/officeart/2005/8/layout/radial1"/>
    <dgm:cxn modelId="{1895D1A8-B7AD-4A43-ACB3-A17313092082}" type="presOf" srcId="{E267EE24-5F8E-4DE4-A29C-7C4AE3A69F95}" destId="{151F0052-D484-4E69-AB16-60EAF4A5100D}" srcOrd="0" destOrd="0" presId="urn:microsoft.com/office/officeart/2005/8/layout/radial1"/>
    <dgm:cxn modelId="{1C1388E0-982C-4894-B464-B84F62A76719}" srcId="{2BEB1F0D-3902-462A-A08C-C90A2C298371}" destId="{02956D63-D9DF-4119-AFD9-D3D6E3460CF6}" srcOrd="0" destOrd="0" parTransId="{762A8539-4F9C-4B1B-8A3C-30B41428BAD5}" sibTransId="{D5D38BFB-15A0-4175-9D93-12C20D3E2BA7}"/>
    <dgm:cxn modelId="{A11E6FF1-307D-4127-9799-0787F004F0C6}" srcId="{02956D63-D9DF-4119-AFD9-D3D6E3460CF6}" destId="{D44BDD46-E398-4AA1-BB0E-5EC6247E8286}" srcOrd="0" destOrd="0" parTransId="{E93C5DEA-D95C-41FE-9725-648A5754C63A}" sibTransId="{6E472C76-62ED-48AD-8033-86ED8B67166C}"/>
    <dgm:cxn modelId="{878D8EFF-2BC2-45F5-BAB2-231809BE2BE6}" type="presOf" srcId="{D44BDD46-E398-4AA1-BB0E-5EC6247E8286}" destId="{31C05D42-9B80-4560-88E3-65F8E6957C81}" srcOrd="0" destOrd="0" presId="urn:microsoft.com/office/officeart/2005/8/layout/radial1"/>
    <dgm:cxn modelId="{8618C6FF-F798-4254-ABCB-FD8D8FBD8D30}" type="presOf" srcId="{02956D63-D9DF-4119-AFD9-D3D6E3460CF6}" destId="{4F5D2E6A-5A46-4070-B29C-9AE0A3C92AF8}" srcOrd="0" destOrd="0" presId="urn:microsoft.com/office/officeart/2005/8/layout/radial1"/>
    <dgm:cxn modelId="{7A700601-0F28-4E4F-ABAF-5233DB0AF8BD}" type="presParOf" srcId="{8BDAD37D-949C-4692-966D-FF7CCF5CACC8}" destId="{4F5D2E6A-5A46-4070-B29C-9AE0A3C92AF8}" srcOrd="0" destOrd="0" presId="urn:microsoft.com/office/officeart/2005/8/layout/radial1"/>
    <dgm:cxn modelId="{DD369F59-59C2-47AA-B340-A8DEECC1C133}" type="presParOf" srcId="{8BDAD37D-949C-4692-966D-FF7CCF5CACC8}" destId="{3139F997-8609-4DFA-9F54-2BD4F5536F97}" srcOrd="1" destOrd="0" presId="urn:microsoft.com/office/officeart/2005/8/layout/radial1"/>
    <dgm:cxn modelId="{6B887D90-2DFF-46C6-B26D-32F4E2CC82AC}" type="presParOf" srcId="{3139F997-8609-4DFA-9F54-2BD4F5536F97}" destId="{7B893E9E-F27D-4473-821A-A68B3650ECA1}" srcOrd="0" destOrd="0" presId="urn:microsoft.com/office/officeart/2005/8/layout/radial1"/>
    <dgm:cxn modelId="{2830EB72-7970-4169-BDB5-E687ABD3EFCA}" type="presParOf" srcId="{8BDAD37D-949C-4692-966D-FF7CCF5CACC8}" destId="{31C05D42-9B80-4560-88E3-65F8E6957C81}" srcOrd="2" destOrd="0" presId="urn:microsoft.com/office/officeart/2005/8/layout/radial1"/>
    <dgm:cxn modelId="{D7094525-CC08-42DC-A793-E54686B4D729}" type="presParOf" srcId="{8BDAD37D-949C-4692-966D-FF7CCF5CACC8}" destId="{EF664FA4-7AB1-4BDD-BE20-27DA65566AC8}" srcOrd="3" destOrd="0" presId="urn:microsoft.com/office/officeart/2005/8/layout/radial1"/>
    <dgm:cxn modelId="{ADB4326D-90DB-4520-8AE5-9AF0E7A87B1F}" type="presParOf" srcId="{EF664FA4-7AB1-4BDD-BE20-27DA65566AC8}" destId="{D76AB97A-5B9E-4742-999A-4EAA9E558ED5}" srcOrd="0" destOrd="0" presId="urn:microsoft.com/office/officeart/2005/8/layout/radial1"/>
    <dgm:cxn modelId="{5A62C466-21E1-4D3D-A126-9B05C9FED224}" type="presParOf" srcId="{8BDAD37D-949C-4692-966D-FF7CCF5CACC8}" destId="{151F0052-D484-4E69-AB16-60EAF4A5100D}" srcOrd="4" destOrd="0" presId="urn:microsoft.com/office/officeart/2005/8/layout/radial1"/>
    <dgm:cxn modelId="{096BE603-656B-4BF3-A28E-444376EA4440}" type="presParOf" srcId="{8BDAD37D-949C-4692-966D-FF7CCF5CACC8}" destId="{2D342972-946D-4042-ACAF-4F6C0F3A7259}" srcOrd="5" destOrd="0" presId="urn:microsoft.com/office/officeart/2005/8/layout/radial1"/>
    <dgm:cxn modelId="{BFD1FD07-4160-4ADC-8CD4-DD3247849AC1}" type="presParOf" srcId="{2D342972-946D-4042-ACAF-4F6C0F3A7259}" destId="{60D5065B-40D1-44B2-8B86-4F8623494813}" srcOrd="0" destOrd="0" presId="urn:microsoft.com/office/officeart/2005/8/layout/radial1"/>
    <dgm:cxn modelId="{6E45F322-73FB-493A-A7B9-54B7CB8661A4}" type="presParOf" srcId="{8BDAD37D-949C-4692-966D-FF7CCF5CACC8}" destId="{705278A3-73E4-451C-AE87-C7D02005946F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1C2E24-E278-4B42-812F-1B55C8DE072E}">
      <dsp:nvSpPr>
        <dsp:cNvPr id="0" name=""/>
        <dsp:cNvSpPr/>
      </dsp:nvSpPr>
      <dsp:spPr>
        <a:xfrm>
          <a:off x="3942165" y="1237858"/>
          <a:ext cx="940582" cy="9405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Theme</a:t>
          </a:r>
        </a:p>
      </dsp:txBody>
      <dsp:txXfrm>
        <a:off x="4079910" y="1375603"/>
        <a:ext cx="665092" cy="665092"/>
      </dsp:txXfrm>
    </dsp:sp>
    <dsp:sp modelId="{64CAA13A-9E6C-4F95-AF50-5BA078239E95}">
      <dsp:nvSpPr>
        <dsp:cNvPr id="0" name=""/>
        <dsp:cNvSpPr/>
      </dsp:nvSpPr>
      <dsp:spPr>
        <a:xfrm rot="16200000">
          <a:off x="4270360" y="1086170"/>
          <a:ext cx="284191" cy="19184"/>
        </a:xfrm>
        <a:custGeom>
          <a:avLst/>
          <a:gdLst/>
          <a:ahLst/>
          <a:cxnLst/>
          <a:rect l="0" t="0" r="0" b="0"/>
          <a:pathLst>
            <a:path>
              <a:moveTo>
                <a:pt x="0" y="9592"/>
              </a:moveTo>
              <a:lnTo>
                <a:pt x="284191" y="959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405351" y="1088658"/>
        <a:ext cx="14209" cy="14209"/>
      </dsp:txXfrm>
    </dsp:sp>
    <dsp:sp modelId="{379B80EA-2EF3-4FE7-B597-27846A047429}">
      <dsp:nvSpPr>
        <dsp:cNvPr id="0" name=""/>
        <dsp:cNvSpPr/>
      </dsp:nvSpPr>
      <dsp:spPr>
        <a:xfrm>
          <a:off x="3942165" y="13084"/>
          <a:ext cx="940582" cy="9405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Code 1</a:t>
          </a:r>
        </a:p>
      </dsp:txBody>
      <dsp:txXfrm>
        <a:off x="4079910" y="150829"/>
        <a:ext cx="665092" cy="665092"/>
      </dsp:txXfrm>
    </dsp:sp>
    <dsp:sp modelId="{6F44CCF2-9843-4457-B3AC-B1C57FABC36E}">
      <dsp:nvSpPr>
        <dsp:cNvPr id="0" name=""/>
        <dsp:cNvSpPr/>
      </dsp:nvSpPr>
      <dsp:spPr>
        <a:xfrm>
          <a:off x="4882747" y="1698557"/>
          <a:ext cx="284191" cy="19184"/>
        </a:xfrm>
        <a:custGeom>
          <a:avLst/>
          <a:gdLst/>
          <a:ahLst/>
          <a:cxnLst/>
          <a:rect l="0" t="0" r="0" b="0"/>
          <a:pathLst>
            <a:path>
              <a:moveTo>
                <a:pt x="0" y="9592"/>
              </a:moveTo>
              <a:lnTo>
                <a:pt x="284191" y="959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017738" y="1701045"/>
        <a:ext cx="14209" cy="14209"/>
      </dsp:txXfrm>
    </dsp:sp>
    <dsp:sp modelId="{08B5C500-8F04-4D5F-B36C-D255270170C7}">
      <dsp:nvSpPr>
        <dsp:cNvPr id="0" name=""/>
        <dsp:cNvSpPr/>
      </dsp:nvSpPr>
      <dsp:spPr>
        <a:xfrm>
          <a:off x="5166939" y="1237858"/>
          <a:ext cx="940582" cy="9405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Code 2</a:t>
          </a:r>
        </a:p>
      </dsp:txBody>
      <dsp:txXfrm>
        <a:off x="5304684" y="1375603"/>
        <a:ext cx="665092" cy="665092"/>
      </dsp:txXfrm>
    </dsp:sp>
    <dsp:sp modelId="{6426A85F-E50E-49FE-9C07-A071740BEC99}">
      <dsp:nvSpPr>
        <dsp:cNvPr id="0" name=""/>
        <dsp:cNvSpPr/>
      </dsp:nvSpPr>
      <dsp:spPr>
        <a:xfrm rot="5400000">
          <a:off x="4270360" y="2310944"/>
          <a:ext cx="284191" cy="19184"/>
        </a:xfrm>
        <a:custGeom>
          <a:avLst/>
          <a:gdLst/>
          <a:ahLst/>
          <a:cxnLst/>
          <a:rect l="0" t="0" r="0" b="0"/>
          <a:pathLst>
            <a:path>
              <a:moveTo>
                <a:pt x="0" y="9592"/>
              </a:moveTo>
              <a:lnTo>
                <a:pt x="284191" y="959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405351" y="2313432"/>
        <a:ext cx="14209" cy="14209"/>
      </dsp:txXfrm>
    </dsp:sp>
    <dsp:sp modelId="{D773D6CF-7A86-4F73-B90C-3300A05FBDA7}">
      <dsp:nvSpPr>
        <dsp:cNvPr id="0" name=""/>
        <dsp:cNvSpPr/>
      </dsp:nvSpPr>
      <dsp:spPr>
        <a:xfrm>
          <a:off x="3942165" y="2462632"/>
          <a:ext cx="940582" cy="9405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Code 3</a:t>
          </a:r>
        </a:p>
      </dsp:txBody>
      <dsp:txXfrm>
        <a:off x="4079910" y="2600377"/>
        <a:ext cx="665092" cy="665092"/>
      </dsp:txXfrm>
    </dsp:sp>
    <dsp:sp modelId="{C8B7855D-8A8E-4984-ACD0-71E7ADE7BB3A}">
      <dsp:nvSpPr>
        <dsp:cNvPr id="0" name=""/>
        <dsp:cNvSpPr/>
      </dsp:nvSpPr>
      <dsp:spPr>
        <a:xfrm rot="10800000">
          <a:off x="3657973" y="1698557"/>
          <a:ext cx="284191" cy="19184"/>
        </a:xfrm>
        <a:custGeom>
          <a:avLst/>
          <a:gdLst/>
          <a:ahLst/>
          <a:cxnLst/>
          <a:rect l="0" t="0" r="0" b="0"/>
          <a:pathLst>
            <a:path>
              <a:moveTo>
                <a:pt x="0" y="9592"/>
              </a:moveTo>
              <a:lnTo>
                <a:pt x="284191" y="959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3792964" y="1701045"/>
        <a:ext cx="14209" cy="14209"/>
      </dsp:txXfrm>
    </dsp:sp>
    <dsp:sp modelId="{CC12A44F-F755-49AC-BE7C-CFF95E3CF782}">
      <dsp:nvSpPr>
        <dsp:cNvPr id="0" name=""/>
        <dsp:cNvSpPr/>
      </dsp:nvSpPr>
      <dsp:spPr>
        <a:xfrm>
          <a:off x="2717391" y="1237858"/>
          <a:ext cx="940582" cy="9405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Code 4</a:t>
          </a:r>
        </a:p>
      </dsp:txBody>
      <dsp:txXfrm>
        <a:off x="2855136" y="1375603"/>
        <a:ext cx="665092" cy="6650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5D2E6A-5A46-4070-B29C-9AE0A3C92AF8}">
      <dsp:nvSpPr>
        <dsp:cNvPr id="0" name=""/>
        <dsp:cNvSpPr/>
      </dsp:nvSpPr>
      <dsp:spPr>
        <a:xfrm>
          <a:off x="3147218" y="2388995"/>
          <a:ext cx="1833562" cy="1833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Theme</a:t>
          </a:r>
        </a:p>
      </dsp:txBody>
      <dsp:txXfrm>
        <a:off x="3415737" y="2657514"/>
        <a:ext cx="1296524" cy="1296524"/>
      </dsp:txXfrm>
    </dsp:sp>
    <dsp:sp modelId="{3139F997-8609-4DFA-9F54-2BD4F5536F97}">
      <dsp:nvSpPr>
        <dsp:cNvPr id="0" name=""/>
        <dsp:cNvSpPr/>
      </dsp:nvSpPr>
      <dsp:spPr>
        <a:xfrm rot="16200000">
          <a:off x="3787893" y="2092587"/>
          <a:ext cx="552212" cy="40605"/>
        </a:xfrm>
        <a:custGeom>
          <a:avLst/>
          <a:gdLst/>
          <a:ahLst/>
          <a:cxnLst/>
          <a:rect l="0" t="0" r="0" b="0"/>
          <a:pathLst>
            <a:path>
              <a:moveTo>
                <a:pt x="0" y="20302"/>
              </a:moveTo>
              <a:lnTo>
                <a:pt x="552212" y="2030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050194" y="2099084"/>
        <a:ext cx="27610" cy="27610"/>
      </dsp:txXfrm>
    </dsp:sp>
    <dsp:sp modelId="{31C05D42-9B80-4560-88E3-65F8E6957C81}">
      <dsp:nvSpPr>
        <dsp:cNvPr id="0" name=""/>
        <dsp:cNvSpPr/>
      </dsp:nvSpPr>
      <dsp:spPr>
        <a:xfrm>
          <a:off x="3147218" y="3221"/>
          <a:ext cx="1833562" cy="1833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Code 1</a:t>
          </a:r>
        </a:p>
      </dsp:txBody>
      <dsp:txXfrm>
        <a:off x="3415737" y="271740"/>
        <a:ext cx="1296524" cy="1296524"/>
      </dsp:txXfrm>
    </dsp:sp>
    <dsp:sp modelId="{EF664FA4-7AB1-4BDD-BE20-27DA65566AC8}">
      <dsp:nvSpPr>
        <dsp:cNvPr id="0" name=""/>
        <dsp:cNvSpPr/>
      </dsp:nvSpPr>
      <dsp:spPr>
        <a:xfrm rot="1800000">
          <a:off x="4820964" y="3881918"/>
          <a:ext cx="552212" cy="40605"/>
        </a:xfrm>
        <a:custGeom>
          <a:avLst/>
          <a:gdLst/>
          <a:ahLst/>
          <a:cxnLst/>
          <a:rect l="0" t="0" r="0" b="0"/>
          <a:pathLst>
            <a:path>
              <a:moveTo>
                <a:pt x="0" y="20302"/>
              </a:moveTo>
              <a:lnTo>
                <a:pt x="552212" y="2030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083265" y="3888415"/>
        <a:ext cx="27610" cy="27610"/>
      </dsp:txXfrm>
    </dsp:sp>
    <dsp:sp modelId="{151F0052-D484-4E69-AB16-60EAF4A5100D}">
      <dsp:nvSpPr>
        <dsp:cNvPr id="0" name=""/>
        <dsp:cNvSpPr/>
      </dsp:nvSpPr>
      <dsp:spPr>
        <a:xfrm>
          <a:off x="5213360" y="3581883"/>
          <a:ext cx="1833562" cy="1833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Code 2</a:t>
          </a:r>
        </a:p>
      </dsp:txBody>
      <dsp:txXfrm>
        <a:off x="5481879" y="3850402"/>
        <a:ext cx="1296524" cy="1296524"/>
      </dsp:txXfrm>
    </dsp:sp>
    <dsp:sp modelId="{2D342972-946D-4042-ACAF-4F6C0F3A7259}">
      <dsp:nvSpPr>
        <dsp:cNvPr id="0" name=""/>
        <dsp:cNvSpPr/>
      </dsp:nvSpPr>
      <dsp:spPr>
        <a:xfrm rot="9000000">
          <a:off x="2754823" y="3881918"/>
          <a:ext cx="552212" cy="40605"/>
        </a:xfrm>
        <a:custGeom>
          <a:avLst/>
          <a:gdLst/>
          <a:ahLst/>
          <a:cxnLst/>
          <a:rect l="0" t="0" r="0" b="0"/>
          <a:pathLst>
            <a:path>
              <a:moveTo>
                <a:pt x="0" y="20302"/>
              </a:moveTo>
              <a:lnTo>
                <a:pt x="552212" y="2030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3017123" y="3888415"/>
        <a:ext cx="27610" cy="27610"/>
      </dsp:txXfrm>
    </dsp:sp>
    <dsp:sp modelId="{705278A3-73E4-451C-AE87-C7D02005946F}">
      <dsp:nvSpPr>
        <dsp:cNvPr id="0" name=""/>
        <dsp:cNvSpPr/>
      </dsp:nvSpPr>
      <dsp:spPr>
        <a:xfrm>
          <a:off x="1081077" y="3581883"/>
          <a:ext cx="1833562" cy="1833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Code 3</a:t>
          </a:r>
        </a:p>
      </dsp:txBody>
      <dsp:txXfrm>
        <a:off x="1349596" y="3850402"/>
        <a:ext cx="1296524" cy="12965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236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136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669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090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806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10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180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261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444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350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9104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8247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7727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7944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108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2678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500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7814"/>
            <a:ext cx="10972800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775F55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775F55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F0E6B8-D6ED-41EE-8210-83A88388ED6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3061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06/12/2021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038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Writing Up a Qualitative Report</a:t>
            </a:r>
            <a:br>
              <a:rPr lang="en-GB" dirty="0"/>
            </a:br>
            <a:endParaRPr lang="en-GB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ECAP5001</a:t>
            </a:r>
          </a:p>
        </p:txBody>
      </p:sp>
    </p:spTree>
    <p:extLst>
      <p:ext uri="{BB962C8B-B14F-4D97-AF65-F5344CB8AC3E}">
        <p14:creationId xmlns:p14="http://schemas.microsoft.com/office/powerpoint/2010/main" val="28659822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Qualitative Reports</a:t>
            </a:r>
          </a:p>
        </p:txBody>
      </p:sp>
      <p:sp>
        <p:nvSpPr>
          <p:cNvPr id="97283" name="Rectangle 3"/>
          <p:cNvSpPr>
            <a:spLocks noGrp="1" noChangeArrowheads="1"/>
          </p:cNvSpPr>
          <p:nvPr>
            <p:ph idx="1"/>
          </p:nvPr>
        </p:nvSpPr>
        <p:spPr>
          <a:xfrm>
            <a:off x="1154954" y="2603500"/>
            <a:ext cx="8825659" cy="42545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sz="2400" dirty="0"/>
              <a:t>Can deviate a little form the format required for quantitative reports</a:t>
            </a:r>
          </a:p>
          <a:p>
            <a:pPr lvl="1" eaLnBrk="1" hangingPunct="1">
              <a:defRPr/>
            </a:pPr>
            <a:r>
              <a:rPr lang="en-GB" sz="2400" dirty="0"/>
              <a:t>Can write in the first person</a:t>
            </a:r>
          </a:p>
          <a:p>
            <a:pPr lvl="2" eaLnBrk="1" hangingPunct="1">
              <a:defRPr/>
            </a:pPr>
            <a:r>
              <a:rPr lang="en-GB" sz="2400" dirty="0"/>
              <a:t>HOWEVER, CONSIDER IF THIS IS NECESSARY?</a:t>
            </a:r>
          </a:p>
          <a:p>
            <a:pPr lvl="1" eaLnBrk="1" hangingPunct="1">
              <a:defRPr/>
            </a:pPr>
            <a:r>
              <a:rPr lang="en-GB" sz="2400" dirty="0"/>
              <a:t>More flexibility in presentation of method and results sections</a:t>
            </a:r>
          </a:p>
          <a:p>
            <a:pPr eaLnBrk="1" hangingPunct="1">
              <a:defRPr/>
            </a:pPr>
            <a:r>
              <a:rPr lang="en-GB" sz="2400" dirty="0"/>
              <a:t>However clear and precise account is still very important</a:t>
            </a:r>
          </a:p>
        </p:txBody>
      </p:sp>
    </p:spTree>
    <p:extLst>
      <p:ext uri="{BB962C8B-B14F-4D97-AF65-F5344CB8AC3E}">
        <p14:creationId xmlns:p14="http://schemas.microsoft.com/office/powerpoint/2010/main" val="510678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Structuring the Project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Still need the following details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/>
              <a:t>Clear and Precise Title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/>
              <a:t>Abstract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/>
              <a:t>Major sections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Introduction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Methodology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Results/Discussion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Reflexive Account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Conclusion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References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Appendices</a:t>
            </a:r>
          </a:p>
        </p:txBody>
      </p:sp>
    </p:spTree>
    <p:extLst>
      <p:ext uri="{BB962C8B-B14F-4D97-AF65-F5344CB8AC3E}">
        <p14:creationId xmlns:p14="http://schemas.microsoft.com/office/powerpoint/2010/main" val="1218554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806575" y="952500"/>
            <a:ext cx="8153400" cy="9906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dirty="0"/>
              <a:t>Title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504825" y="2616200"/>
            <a:ext cx="11417299" cy="5068888"/>
          </a:xfrm>
        </p:spPr>
        <p:txBody>
          <a:bodyPr/>
          <a:lstStyle/>
          <a:p>
            <a:pPr lvl="1" eaLnBrk="1" hangingPunct="1">
              <a:defRPr/>
            </a:pPr>
            <a:r>
              <a:rPr lang="en-GB" altLang="en-US" sz="2400" dirty="0"/>
              <a:t>Aim to be informative, yet as precise and concise as you can. Make sure it makes sense.</a:t>
            </a:r>
          </a:p>
          <a:p>
            <a:pPr lvl="1" eaLnBrk="1" hangingPunct="1">
              <a:defRPr/>
            </a:pPr>
            <a:endParaRPr lang="en-GB" altLang="en-US" sz="2400" dirty="0"/>
          </a:p>
          <a:p>
            <a:pPr lvl="1" eaLnBrk="1" hangingPunct="1">
              <a:defRPr/>
            </a:pPr>
            <a:r>
              <a:rPr lang="en-GB" altLang="en-US" sz="2400" dirty="0"/>
              <a:t>Remember with qualitative research it is not considered an experiment, you might not even have a hypothesis (this is quite common), it is often an investigation or exploration (use these words!). </a:t>
            </a:r>
          </a:p>
          <a:p>
            <a:pPr lvl="1" eaLnBrk="1" hangingPunct="1"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400" dirty="0"/>
              <a:t>If a case study, or a focus group state this in title (for the purposes of assessment 2 for ECAP5001 then you are analysing a diary extract or vlog). </a:t>
            </a:r>
          </a:p>
          <a:p>
            <a:pPr lvl="1" eaLnBrk="1" hangingPunct="1"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84139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Titles -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2800" dirty="0"/>
              <a:t>An investigation into the impact of a cyber bullying on dating confidence: A focus group approach. </a:t>
            </a:r>
          </a:p>
          <a:p>
            <a:pPr>
              <a:defRPr/>
            </a:pPr>
            <a:endParaRPr lang="en-GB" sz="2800" dirty="0"/>
          </a:p>
          <a:p>
            <a:pPr>
              <a:defRPr/>
            </a:pPr>
            <a:r>
              <a:rPr lang="en-GB" sz="2800" dirty="0"/>
              <a:t>Exploring the impact of cyber bullying on dating confidence: A case study of a victim of cyber bullying. </a:t>
            </a:r>
          </a:p>
        </p:txBody>
      </p:sp>
    </p:spTree>
    <p:extLst>
      <p:ext uri="{BB962C8B-B14F-4D97-AF65-F5344CB8AC3E}">
        <p14:creationId xmlns:p14="http://schemas.microsoft.com/office/powerpoint/2010/main" val="37458860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endParaRPr lang="en-GB" altLang="en-US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2501900"/>
            <a:ext cx="11036299" cy="44958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altLang="en-US" sz="2400" dirty="0"/>
              <a:t>Abstract (placed directly underneath your title). </a:t>
            </a:r>
          </a:p>
          <a:p>
            <a:pPr lvl="1" eaLnBrk="1" hangingPunct="1">
              <a:defRPr/>
            </a:pPr>
            <a:r>
              <a:rPr lang="en-GB" altLang="en-US" sz="2400" dirty="0"/>
              <a:t>Summary of report. Try to be as succinct as possible. Include the following details:</a:t>
            </a:r>
          </a:p>
          <a:p>
            <a:pPr lvl="2" eaLnBrk="1" hangingPunct="1">
              <a:defRPr/>
            </a:pPr>
            <a:r>
              <a:rPr lang="en-GB" altLang="en-US" sz="2400" dirty="0"/>
              <a:t>Background to your study</a:t>
            </a:r>
          </a:p>
          <a:p>
            <a:pPr lvl="2" eaLnBrk="1" hangingPunct="1">
              <a:defRPr/>
            </a:pPr>
            <a:r>
              <a:rPr lang="en-GB" altLang="en-US" sz="2400" dirty="0"/>
              <a:t>Method - a brief statement of design and sample</a:t>
            </a:r>
          </a:p>
          <a:p>
            <a:pPr lvl="2" eaLnBrk="1" hangingPunct="1">
              <a:defRPr/>
            </a:pPr>
            <a:r>
              <a:rPr lang="en-GB" altLang="en-US" sz="2400" dirty="0"/>
              <a:t>Results - the main findings in words (just brief note of the themes)</a:t>
            </a:r>
          </a:p>
          <a:p>
            <a:pPr lvl="2" eaLnBrk="1" hangingPunct="1">
              <a:defRPr/>
            </a:pPr>
            <a:r>
              <a:rPr lang="en-GB" altLang="en-US" sz="2400" dirty="0"/>
              <a:t>Conclusion - in one line if possible.</a:t>
            </a:r>
          </a:p>
          <a:p>
            <a:pPr lvl="3" eaLnBrk="1" hangingPunct="1">
              <a:defRPr/>
            </a:pPr>
            <a:r>
              <a:rPr lang="en-GB" altLang="en-US" sz="2400" dirty="0"/>
              <a:t>150-200 words maximum. </a:t>
            </a:r>
          </a:p>
        </p:txBody>
      </p:sp>
    </p:spTree>
    <p:extLst>
      <p:ext uri="{BB962C8B-B14F-4D97-AF65-F5344CB8AC3E}">
        <p14:creationId xmlns:p14="http://schemas.microsoft.com/office/powerpoint/2010/main" val="2572340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2124075" y="7493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Introduction / Literature Review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328738" y="2771775"/>
            <a:ext cx="10164762" cy="44958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/>
              <a:t>The background to your study derived from the psychological literature.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/>
              <a:t>Begin in broad terms -set the context for the study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/>
              <a:t>Then outline some relevant evidence using studies from the literature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/>
              <a:t>Give the rationale for your study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/>
              <a:t>Conclude with the specific aim of your study, including the research question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altLang="en-US" sz="2400" dirty="0"/>
              <a:t>As stated a qualitative report is largely investigative and should not have a hypothesis. </a:t>
            </a:r>
          </a:p>
        </p:txBody>
      </p:sp>
    </p:spTree>
    <p:extLst>
      <p:ext uri="{BB962C8B-B14F-4D97-AF65-F5344CB8AC3E}">
        <p14:creationId xmlns:p14="http://schemas.microsoft.com/office/powerpoint/2010/main" val="3921703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Structuring the report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Introduction / Literature Review</a:t>
            </a:r>
          </a:p>
          <a:p>
            <a:pPr lvl="1" eaLnBrk="1" hangingPunct="1">
              <a:defRPr/>
            </a:pPr>
            <a:r>
              <a:rPr lang="en-GB" dirty="0"/>
              <a:t>Same format as with any report</a:t>
            </a:r>
          </a:p>
          <a:p>
            <a:pPr lvl="2" eaLnBrk="1" hangingPunct="1">
              <a:defRPr/>
            </a:pPr>
            <a:r>
              <a:rPr lang="en-GB" dirty="0"/>
              <a:t>Start by stating the general area</a:t>
            </a:r>
          </a:p>
          <a:p>
            <a:pPr lvl="2" eaLnBrk="1" hangingPunct="1">
              <a:defRPr/>
            </a:pPr>
            <a:r>
              <a:rPr lang="en-GB" dirty="0"/>
              <a:t>Review relevant research and theory</a:t>
            </a:r>
          </a:p>
          <a:p>
            <a:pPr lvl="2" eaLnBrk="1" hangingPunct="1">
              <a:defRPr/>
            </a:pPr>
            <a:r>
              <a:rPr lang="en-GB" dirty="0"/>
              <a:t>Quite often it can be appropriate to complete (not write up) your analysis first then complete your introduction / literature review. </a:t>
            </a:r>
          </a:p>
          <a:p>
            <a:pPr lvl="2" eaLnBrk="1" hangingPunct="1">
              <a:defRPr/>
            </a:pPr>
            <a:r>
              <a:rPr lang="en-GB" b="1" dirty="0"/>
              <a:t>Rationale for your study</a:t>
            </a:r>
          </a:p>
          <a:p>
            <a:pPr lvl="2" eaLnBrk="1" hangingPunct="1">
              <a:defRPr/>
            </a:pPr>
            <a:r>
              <a:rPr lang="en-GB" dirty="0"/>
              <a:t>End with statement of research question</a:t>
            </a:r>
          </a:p>
          <a:p>
            <a:pPr lvl="3" eaLnBrk="1" hangingPunct="1">
              <a:defRPr/>
            </a:pPr>
            <a:r>
              <a:rPr lang="en-GB" dirty="0"/>
              <a:t>Not with a hypothesis</a:t>
            </a:r>
          </a:p>
        </p:txBody>
      </p:sp>
    </p:spTree>
    <p:extLst>
      <p:ext uri="{BB962C8B-B14F-4D97-AF65-F5344CB8AC3E}">
        <p14:creationId xmlns:p14="http://schemas.microsoft.com/office/powerpoint/2010/main" val="795558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4" y="6985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Method cont’d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2136774" y="2362200"/>
            <a:ext cx="9115425" cy="44958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000" dirty="0"/>
              <a:t>Design</a:t>
            </a:r>
          </a:p>
          <a:p>
            <a:pPr lvl="1" eaLnBrk="1" hangingPunct="1">
              <a:defRPr/>
            </a:pPr>
            <a:r>
              <a:rPr lang="en-GB" altLang="en-US" sz="2000" dirty="0"/>
              <a:t>the logical framework of the study, all of the planning required prior to carrying it out.</a:t>
            </a:r>
          </a:p>
          <a:p>
            <a:pPr lvl="1" eaLnBrk="1" hangingPunct="1">
              <a:defRPr/>
            </a:pPr>
            <a:endParaRPr lang="en-GB" altLang="en-US" sz="2000" dirty="0"/>
          </a:p>
          <a:p>
            <a:pPr lvl="1" eaLnBrk="1" hangingPunct="1">
              <a:defRPr/>
            </a:pPr>
            <a:r>
              <a:rPr lang="en-GB" altLang="en-US" sz="2000" dirty="0"/>
              <a:t>In terms of a qualitative report as it is non-experimental you only need to state:- </a:t>
            </a:r>
          </a:p>
          <a:p>
            <a:pPr lvl="1" eaLnBrk="1" hangingPunct="1">
              <a:defRPr/>
            </a:pPr>
            <a:endParaRPr lang="en-GB" altLang="en-US" sz="2000" dirty="0"/>
          </a:p>
          <a:p>
            <a:pPr lvl="1" eaLnBrk="1" hangingPunct="1">
              <a:defRPr/>
            </a:pPr>
            <a:r>
              <a:rPr lang="en-GB" altLang="en-US" sz="2000" dirty="0"/>
              <a:t>That a non experimental, qualitative approach was taken.</a:t>
            </a:r>
          </a:p>
          <a:p>
            <a:pPr lvl="2" eaLnBrk="1" hangingPunct="1">
              <a:defRPr/>
            </a:pPr>
            <a:r>
              <a:rPr lang="en-GB" altLang="en-US" sz="2000" dirty="0"/>
              <a:t>State what approach was made, focus group, case study, multiple interviews, longitudinal. </a:t>
            </a:r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20776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2238374" y="7493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Method cont’d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2238374" y="2514600"/>
            <a:ext cx="9090025" cy="44958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000" dirty="0"/>
              <a:t>Things to avoid</a:t>
            </a:r>
          </a:p>
          <a:p>
            <a:pPr eaLnBrk="1" hangingPunct="1">
              <a:defRPr/>
            </a:pPr>
            <a:endParaRPr lang="en-GB" altLang="en-US" sz="2000" dirty="0"/>
          </a:p>
          <a:p>
            <a:pPr lvl="1" eaLnBrk="1" hangingPunct="1">
              <a:defRPr/>
            </a:pPr>
            <a:r>
              <a:rPr lang="en-GB" altLang="en-US" sz="2000" dirty="0"/>
              <a:t>Describing type of sample:</a:t>
            </a:r>
          </a:p>
          <a:p>
            <a:pPr lvl="2" eaLnBrk="1" hangingPunct="1">
              <a:defRPr/>
            </a:pPr>
            <a:r>
              <a:rPr lang="en-GB" altLang="en-US" sz="2000" dirty="0"/>
              <a:t>‘Random sample’ -  if you say this, be sure it really was ‘random’</a:t>
            </a:r>
          </a:p>
          <a:p>
            <a:pPr lvl="2" eaLnBrk="1" hangingPunct="1">
              <a:defRPr/>
            </a:pPr>
            <a:r>
              <a:rPr lang="en-GB" altLang="en-US" sz="2000" dirty="0"/>
              <a:t>opportunist sample - you mean </a:t>
            </a:r>
            <a:r>
              <a:rPr lang="en-GB" altLang="en-US" sz="2000" i="1" dirty="0"/>
              <a:t>opportunity sample!</a:t>
            </a:r>
          </a:p>
          <a:p>
            <a:pPr lvl="1" eaLnBrk="1" hangingPunct="1">
              <a:defRPr/>
            </a:pPr>
            <a:r>
              <a:rPr lang="en-GB" altLang="en-US" sz="2000" dirty="0"/>
              <a:t>When participant sample is divided into different groups:</a:t>
            </a:r>
          </a:p>
          <a:p>
            <a:pPr lvl="2" eaLnBrk="1" hangingPunct="1">
              <a:defRPr/>
            </a:pPr>
            <a:r>
              <a:rPr lang="en-GB" altLang="en-US" sz="2000" dirty="0"/>
              <a:t>‘participants were split in half randomly’</a:t>
            </a:r>
          </a:p>
          <a:p>
            <a:pPr lvl="2" eaLnBrk="1" hangingPunct="1">
              <a:defRPr/>
            </a:pPr>
            <a:r>
              <a:rPr lang="en-GB" altLang="en-US" sz="2000" dirty="0"/>
              <a:t>‘participants were both male and female’</a:t>
            </a:r>
          </a:p>
          <a:p>
            <a:pPr lvl="2" eaLnBrk="1" hangingPunct="1">
              <a:defRPr/>
            </a:pPr>
            <a:endParaRPr lang="en-GB" altLang="en-US" i="1" dirty="0"/>
          </a:p>
        </p:txBody>
      </p:sp>
    </p:spTree>
    <p:extLst>
      <p:ext uri="{BB962C8B-B14F-4D97-AF65-F5344CB8AC3E}">
        <p14:creationId xmlns:p14="http://schemas.microsoft.com/office/powerpoint/2010/main" val="3952580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Method cont’d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084546" cy="34163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It might be that your report might be an empirical but with no participants as such…</a:t>
            </a:r>
          </a:p>
          <a:p>
            <a:pPr lvl="1">
              <a:defRPr/>
            </a:pPr>
            <a:r>
              <a:rPr lang="en-GB" sz="2400" dirty="0"/>
              <a:t>E.g. your task for this module</a:t>
            </a:r>
          </a:p>
          <a:p>
            <a:pPr>
              <a:defRPr/>
            </a:pPr>
            <a:r>
              <a:rPr lang="en-GB" sz="2400" dirty="0"/>
              <a:t>In that case you would need to replace the Participants section and give details of the researcher (e.g. you) and also the data (e.g. the extract). </a:t>
            </a:r>
          </a:p>
        </p:txBody>
      </p:sp>
    </p:spTree>
    <p:extLst>
      <p:ext uri="{BB962C8B-B14F-4D97-AF65-F5344CB8AC3E}">
        <p14:creationId xmlns:p14="http://schemas.microsoft.com/office/powerpoint/2010/main" val="21255945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Structuring the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211546" cy="34163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000" dirty="0"/>
              <a:t>Materials</a:t>
            </a:r>
          </a:p>
          <a:p>
            <a:pPr lvl="1">
              <a:defRPr/>
            </a:pPr>
            <a:r>
              <a:rPr lang="en-GB" sz="2000" dirty="0"/>
              <a:t>Give the Following Details. </a:t>
            </a:r>
          </a:p>
          <a:p>
            <a:pPr lvl="2">
              <a:defRPr/>
            </a:pPr>
            <a:r>
              <a:rPr lang="en-GB" sz="2000" dirty="0"/>
              <a:t>Describe any physical equipment used </a:t>
            </a:r>
          </a:p>
          <a:p>
            <a:pPr lvl="3">
              <a:defRPr/>
            </a:pPr>
            <a:r>
              <a:rPr lang="en-GB" sz="2000" dirty="0"/>
              <a:t>E.g. Dictaphone, Computers etc. </a:t>
            </a:r>
          </a:p>
          <a:p>
            <a:pPr lvl="2">
              <a:defRPr/>
            </a:pPr>
            <a:r>
              <a:rPr lang="en-GB" sz="2000" dirty="0"/>
              <a:t>Describe any stimuli used</a:t>
            </a:r>
          </a:p>
          <a:p>
            <a:pPr lvl="3">
              <a:defRPr/>
            </a:pPr>
            <a:r>
              <a:rPr lang="en-GB" sz="2000" dirty="0"/>
              <a:t>E.g. Interview schedule, Diary Extract, Consent forms etc. </a:t>
            </a:r>
          </a:p>
          <a:p>
            <a:pPr lvl="3">
              <a:defRPr/>
            </a:pPr>
            <a:endParaRPr lang="en-GB" sz="2000" dirty="0"/>
          </a:p>
          <a:p>
            <a:pPr lvl="3">
              <a:defRPr/>
            </a:pPr>
            <a:r>
              <a:rPr lang="en-GB" sz="2000" dirty="0"/>
              <a:t>Interview schedules should go in Appendices. </a:t>
            </a:r>
          </a:p>
        </p:txBody>
      </p:sp>
    </p:spTree>
    <p:extLst>
      <p:ext uri="{BB962C8B-B14F-4D97-AF65-F5344CB8AC3E}">
        <p14:creationId xmlns:p14="http://schemas.microsoft.com/office/powerpoint/2010/main" val="31151749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/>
              <a:t>Method cont’d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1820862" y="2471738"/>
            <a:ext cx="9177337" cy="44958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dirty="0"/>
              <a:t>Procedure</a:t>
            </a:r>
          </a:p>
          <a:p>
            <a:pPr lvl="1" eaLnBrk="1" hangingPunct="1">
              <a:defRPr/>
            </a:pPr>
            <a:r>
              <a:rPr lang="en-GB" altLang="en-US" dirty="0"/>
              <a:t>Describe how the study was carried out.</a:t>
            </a:r>
          </a:p>
          <a:p>
            <a:pPr marL="457200" lvl="1" indent="0" eaLnBrk="1" hangingPunct="1">
              <a:buNone/>
              <a:defRPr/>
            </a:pPr>
            <a:endParaRPr lang="en-GB" altLang="en-US" dirty="0"/>
          </a:p>
          <a:p>
            <a:pPr marL="457200" lvl="1" indent="0" eaLnBrk="1" hangingPunct="1">
              <a:buNone/>
              <a:defRPr/>
            </a:pPr>
            <a:r>
              <a:rPr lang="en-GB" altLang="en-US" dirty="0"/>
              <a:t>In fine detail. </a:t>
            </a:r>
          </a:p>
          <a:p>
            <a:pPr marL="457200" lvl="1" indent="0" eaLnBrk="1" hangingPunct="1">
              <a:buNone/>
              <a:defRPr/>
            </a:pPr>
            <a:endParaRPr lang="en-GB" altLang="en-US" dirty="0"/>
          </a:p>
          <a:p>
            <a:pPr marL="457200" lvl="1" indent="0" eaLnBrk="1" hangingPunct="1">
              <a:buNone/>
              <a:defRPr/>
            </a:pPr>
            <a:r>
              <a:rPr lang="en-GB" altLang="en-US" dirty="0"/>
              <a:t> </a:t>
            </a:r>
          </a:p>
          <a:p>
            <a:pPr lvl="1">
              <a:defRPr/>
            </a:pPr>
            <a:r>
              <a:rPr lang="en-GB" altLang="en-US" dirty="0"/>
              <a:t>The type of analysis (e.g. Thematic Analysis). Go into detail about HOW you analysed the data – the stages </a:t>
            </a:r>
            <a:r>
              <a:rPr lang="en-GB" altLang="en-US" dirty="0" err="1"/>
              <a:t>etc</a:t>
            </a:r>
            <a:r>
              <a:rPr lang="en-GB" altLang="en-US" dirty="0"/>
              <a:t> – do not mention the results. </a:t>
            </a:r>
          </a:p>
          <a:p>
            <a:pPr lvl="1">
              <a:defRPr/>
            </a:pPr>
            <a:endParaRPr lang="en-GB" altLang="en-US" dirty="0"/>
          </a:p>
          <a:p>
            <a:pPr lvl="1">
              <a:defRPr/>
            </a:pPr>
            <a:r>
              <a:rPr lang="en-GB" altLang="en-US" dirty="0"/>
              <a:t>The procedure can go into the appendices to save on word count.  </a:t>
            </a:r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endParaRPr lang="en-GB" altLang="en-US" dirty="0"/>
          </a:p>
          <a:p>
            <a:pPr lvl="2" eaLnBrk="1" hangingPunct="1">
              <a:buFontTx/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33521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 cont’d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Ethical Considerations. </a:t>
            </a:r>
          </a:p>
          <a:p>
            <a:endParaRPr lang="en-GB" dirty="0"/>
          </a:p>
          <a:p>
            <a:r>
              <a:rPr lang="en-GB" dirty="0"/>
              <a:t>It is considered good practice to outline the ethical considerations that you carried out when conducting your study. </a:t>
            </a:r>
          </a:p>
        </p:txBody>
      </p:sp>
    </p:spTree>
    <p:extLst>
      <p:ext uri="{BB962C8B-B14F-4D97-AF65-F5344CB8AC3E}">
        <p14:creationId xmlns:p14="http://schemas.microsoft.com/office/powerpoint/2010/main" val="6201014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the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Results/Discussion</a:t>
            </a:r>
          </a:p>
          <a:p>
            <a:pPr lvl="1"/>
            <a:r>
              <a:rPr lang="en-GB" dirty="0"/>
              <a:t>Combine these two sections</a:t>
            </a:r>
          </a:p>
          <a:p>
            <a:pPr lvl="1"/>
            <a:r>
              <a:rPr lang="en-GB" dirty="0"/>
              <a:t>Produce and include a summary table of themes</a:t>
            </a:r>
          </a:p>
          <a:p>
            <a:pPr lvl="1"/>
            <a:r>
              <a:rPr lang="en-GB" dirty="0"/>
              <a:t>No quantitative analysis, so distinction between results and discussion is less clear cut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8988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Results/Discussion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Initial Encounter with the text. </a:t>
            </a:r>
          </a:p>
          <a:p>
            <a:pPr lvl="1"/>
            <a:r>
              <a:rPr lang="en-GB" dirty="0"/>
              <a:t>Based upon initial notes, what were the initial views about the text. </a:t>
            </a:r>
          </a:p>
          <a:p>
            <a:endParaRPr lang="en-GB" dirty="0"/>
          </a:p>
          <a:p>
            <a:r>
              <a:rPr lang="en-GB" dirty="0"/>
              <a:t>2. Summary Table. </a:t>
            </a:r>
          </a:p>
          <a:p>
            <a:pPr lvl="1"/>
            <a:r>
              <a:rPr lang="en-GB" dirty="0"/>
              <a:t>See next slide</a:t>
            </a:r>
          </a:p>
          <a:p>
            <a:r>
              <a:rPr lang="en-GB" dirty="0"/>
              <a:t>3. Discussion of the Results. </a:t>
            </a:r>
          </a:p>
        </p:txBody>
      </p:sp>
    </p:spTree>
    <p:extLst>
      <p:ext uri="{BB962C8B-B14F-4D97-AF65-F5344CB8AC3E}">
        <p14:creationId xmlns:p14="http://schemas.microsoft.com/office/powerpoint/2010/main" val="10646006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Example of a Summary Table.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2968348"/>
              </p:ext>
            </p:extLst>
          </p:nvPr>
        </p:nvGraphicFramePr>
        <p:xfrm>
          <a:off x="2882900" y="2395538"/>
          <a:ext cx="7797801" cy="425926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82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156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4966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4966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324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            Themes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       Code</a:t>
                      </a: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Quote Keyword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Page / Line Number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2408">
                <a:tc row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Superordinate (Cluster) Theme 1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Code 1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Blah </a:t>
                      </a:r>
                      <a:r>
                        <a:rPr lang="en-GB" sz="1100" dirty="0" err="1">
                          <a:effectLst/>
                        </a:rPr>
                        <a:t>Blah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Page 4; Line 20. 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Code 2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Code 3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Code 4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2408">
                <a:tc row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Superordinate (Cluster) Theme 2.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Code 1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Blah </a:t>
                      </a:r>
                      <a:r>
                        <a:rPr lang="en-GB" sz="1100" dirty="0" err="1">
                          <a:effectLst/>
                        </a:rPr>
                        <a:t>Blah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Page 10; Line 3 etc.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Code 2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Code 3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457200" y="2108200"/>
            <a:ext cx="2184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Remember to Present your table in APA format (As shown here) and also label your table. </a:t>
            </a:r>
          </a:p>
        </p:txBody>
      </p:sp>
    </p:spTree>
    <p:extLst>
      <p:ext uri="{BB962C8B-B14F-4D97-AF65-F5344CB8AC3E}">
        <p14:creationId xmlns:p14="http://schemas.microsoft.com/office/powerpoint/2010/main" val="483537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Diagrammatical Representation of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Not compulsory, but can look good.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Use of flow charts to display hierarchical nature of analysis. </a:t>
            </a:r>
          </a:p>
          <a:p>
            <a:pPr>
              <a:defRPr/>
            </a:pPr>
            <a:r>
              <a:rPr lang="en-GB" dirty="0"/>
              <a:t>From the superordinate themes (at the top of the diagram) through to the initial analysis of the data, via the subordinate themes. </a:t>
            </a:r>
          </a:p>
          <a:p>
            <a:pPr lvl="1">
              <a:defRPr/>
            </a:pPr>
            <a:r>
              <a:rPr lang="en-GB" dirty="0"/>
              <a:t>You will have this information at hand anyway (with the table). </a:t>
            </a:r>
          </a:p>
        </p:txBody>
      </p:sp>
    </p:spTree>
    <p:extLst>
      <p:ext uri="{BB962C8B-B14F-4D97-AF65-F5344CB8AC3E}">
        <p14:creationId xmlns:p14="http://schemas.microsoft.com/office/powerpoint/2010/main" val="3911934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F966D-0C09-4B7F-B077-AAE3B78A3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F5C26A1-3EB7-4879-A9AD-6B192AD447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5064143"/>
              </p:ext>
            </p:extLst>
          </p:nvPr>
        </p:nvGraphicFramePr>
        <p:xfrm>
          <a:off x="-2185599" y="2701267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3BA05C97-CFBF-47FE-83DD-7B9BE8FC86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7193669"/>
              </p:ext>
            </p:extLst>
          </p:nvPr>
        </p:nvGraphicFramePr>
        <p:xfrm>
          <a:off x="3981570" y="132715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7943096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How to do Flow Charts quickly and effectively.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Microsoft Word is your friend.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Insert …… Smart Art Graphics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Then when in SmartArt – just click on relationship and basic radial options will appear.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The previous slide took less than 2 minutes!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62123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Results/discussion cont…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2000250" y="2327275"/>
            <a:ext cx="9251950" cy="4530725"/>
          </a:xfrm>
        </p:spPr>
        <p:txBody>
          <a:bodyPr>
            <a:normAutofit fontScale="92500" lnSpcReduction="20000"/>
          </a:bodyPr>
          <a:lstStyle/>
          <a:p>
            <a:pPr lvl="1" eaLnBrk="1" hangingPunct="1">
              <a:defRPr/>
            </a:pPr>
            <a:r>
              <a:rPr lang="en-GB" sz="1800" dirty="0"/>
              <a:t>Describe what you found</a:t>
            </a:r>
          </a:p>
          <a:p>
            <a:pPr lvl="2" eaLnBrk="1" hangingPunct="1">
              <a:defRPr/>
            </a:pPr>
            <a:r>
              <a:rPr lang="en-GB" sz="1800" dirty="0"/>
              <a:t>Plenty of examples (e.g. quotes from the participant) to illustrate the points you are making</a:t>
            </a:r>
          </a:p>
          <a:p>
            <a:pPr lvl="2" eaLnBrk="1" hangingPunct="1">
              <a:defRPr/>
            </a:pPr>
            <a:endParaRPr lang="en-GB" sz="1800" dirty="0"/>
          </a:p>
          <a:p>
            <a:pPr lvl="2" eaLnBrk="1" hangingPunct="1">
              <a:defRPr/>
            </a:pPr>
            <a:r>
              <a:rPr lang="en-GB" sz="1800" dirty="0"/>
              <a:t>Link back to the Introduction and previous theory/research.</a:t>
            </a:r>
          </a:p>
          <a:p>
            <a:pPr lvl="2" eaLnBrk="1" hangingPunct="1">
              <a:defRPr/>
            </a:pPr>
            <a:r>
              <a:rPr lang="en-GB" sz="1800" dirty="0"/>
              <a:t>Important to be evaluative.  </a:t>
            </a:r>
          </a:p>
          <a:p>
            <a:pPr lvl="2" eaLnBrk="1" hangingPunct="1">
              <a:defRPr/>
            </a:pPr>
            <a:endParaRPr lang="en-GB" sz="1800" dirty="0"/>
          </a:p>
          <a:p>
            <a:pPr marL="914400" lvl="2" indent="0" eaLnBrk="1" hangingPunct="1">
              <a:buNone/>
              <a:defRPr/>
            </a:pPr>
            <a:endParaRPr lang="en-GB" sz="1800" dirty="0"/>
          </a:p>
          <a:p>
            <a:pPr lvl="1" eaLnBrk="1" hangingPunct="1">
              <a:defRPr/>
            </a:pPr>
            <a:r>
              <a:rPr lang="en-GB" sz="1800" dirty="0"/>
              <a:t>Can use different sub-headings if you think this might be helpful.</a:t>
            </a:r>
          </a:p>
          <a:p>
            <a:pPr lvl="1" eaLnBrk="1" hangingPunct="1">
              <a:defRPr/>
            </a:pPr>
            <a:endParaRPr lang="en-GB" sz="1800" dirty="0"/>
          </a:p>
          <a:p>
            <a:pPr lvl="1" eaLnBrk="1" hangingPunct="1">
              <a:defRPr/>
            </a:pPr>
            <a:endParaRPr lang="en-GB" sz="1800" dirty="0"/>
          </a:p>
          <a:p>
            <a:pPr lvl="1" eaLnBrk="1" hangingPunct="1">
              <a:defRPr/>
            </a:pPr>
            <a:r>
              <a:rPr lang="en-GB" sz="1800" dirty="0"/>
              <a:t>Use your themes as subheadings. </a:t>
            </a:r>
          </a:p>
          <a:p>
            <a:pPr lvl="1" eaLnBrk="1" hangingPunct="1">
              <a:defRPr/>
            </a:pPr>
            <a:endParaRPr lang="en-GB" sz="1800" dirty="0"/>
          </a:p>
          <a:p>
            <a:pPr lvl="1" eaLnBrk="1" hangingPunct="1">
              <a:defRPr/>
            </a:pPr>
            <a:r>
              <a:rPr lang="en-GB" sz="1800" dirty="0"/>
              <a:t>Implications, Limitations and Future Research. 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09182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1ABA-235C-41DA-906E-F3F1883E5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4" y="973668"/>
            <a:ext cx="10633494" cy="706964"/>
          </a:xfrm>
        </p:spPr>
        <p:txBody>
          <a:bodyPr/>
          <a:lstStyle/>
          <a:p>
            <a:pPr algn="ctr"/>
            <a:r>
              <a:rPr lang="en-GB" dirty="0"/>
              <a:t>Good and Bad Practice when reporting a Thematic Analysis (Clarke, Braun and Hayfield, 2015)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FA3FC-5593-469A-AC06-F258499EA3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Balance between analytical narrative and data analysis. </a:t>
            </a:r>
          </a:p>
          <a:p>
            <a:pPr lvl="1"/>
            <a:r>
              <a:rPr lang="en-GB" dirty="0"/>
              <a:t>Bad: Little in the way of analytical narrative – lots of quotes from participants but little in terms of a summary. Remember you must analysis / evaluate what the theme. </a:t>
            </a:r>
          </a:p>
          <a:p>
            <a:pPr lvl="1"/>
            <a:r>
              <a:rPr lang="en-GB" dirty="0"/>
              <a:t>Bad: Analytical Narrative (evaluation) supported by very few data examples (e.g. quotes). You MUST include some quotes from the </a:t>
            </a:r>
            <a:r>
              <a:rPr lang="en-GB" dirty="0" err="1"/>
              <a:t>participnats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Ideal: A good balance of analytical narrative and data extracts. Main analytical claims appropriately evidenced. Reader has enough information to assess the validity of the authors claim. </a:t>
            </a:r>
          </a:p>
        </p:txBody>
      </p:sp>
    </p:spTree>
    <p:extLst>
      <p:ext uri="{BB962C8B-B14F-4D97-AF65-F5344CB8AC3E}">
        <p14:creationId xmlns:p14="http://schemas.microsoft.com/office/powerpoint/2010/main" val="15345000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B2E9-9476-480E-B962-6D86F0A30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087" y="973668"/>
            <a:ext cx="10512723" cy="706964"/>
          </a:xfrm>
        </p:spPr>
        <p:txBody>
          <a:bodyPr/>
          <a:lstStyle/>
          <a:p>
            <a:pPr algn="ctr"/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Good and Bad Practice when reporting a Thematic Analysis (Clarke, Braun and Hayfield, 2015)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B975D-870D-4A23-887C-2A34A77E96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Selection of Extracts. </a:t>
            </a:r>
          </a:p>
          <a:p>
            <a:pPr lvl="1"/>
            <a:r>
              <a:rPr lang="en-GB" dirty="0"/>
              <a:t>Bad: Most of the extract comes from the same participants. </a:t>
            </a:r>
          </a:p>
          <a:p>
            <a:pPr lvl="1"/>
            <a:r>
              <a:rPr lang="en-GB" dirty="0"/>
              <a:t>Bad: The extract presented are not particularly vivid or compelling. </a:t>
            </a:r>
          </a:p>
          <a:p>
            <a:pPr lvl="1"/>
            <a:r>
              <a:rPr lang="en-GB" dirty="0"/>
              <a:t>Bad: Only one data extract provided to evidence patterning in the data.  </a:t>
            </a:r>
          </a:p>
          <a:p>
            <a:endParaRPr lang="en-GB" dirty="0"/>
          </a:p>
          <a:p>
            <a:r>
              <a:rPr lang="en-GB" dirty="0"/>
              <a:t>Ideal: The selected extracts powerfully illustrate the analytic claims and clearly and convincingly demonstrate the patterning of meaning in the data. </a:t>
            </a:r>
          </a:p>
        </p:txBody>
      </p:sp>
    </p:spTree>
    <p:extLst>
      <p:ext uri="{BB962C8B-B14F-4D97-AF65-F5344CB8AC3E}">
        <p14:creationId xmlns:p14="http://schemas.microsoft.com/office/powerpoint/2010/main" val="36816224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B2E9-9476-480E-B962-6D86F0A30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087" y="973668"/>
            <a:ext cx="10512723" cy="706964"/>
          </a:xfrm>
        </p:spPr>
        <p:txBody>
          <a:bodyPr/>
          <a:lstStyle/>
          <a:p>
            <a:pPr algn="ctr"/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Good and Bad Practice when reporting a Thematic Analysis (Clarke, Braun and Hayfield, 2015)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B975D-870D-4A23-887C-2A34A77E96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Fit between data fit and analytical claims</a:t>
            </a:r>
          </a:p>
          <a:p>
            <a:pPr lvl="1"/>
            <a:r>
              <a:rPr lang="en-GB" dirty="0"/>
              <a:t>Bad: A poor fit – the extracts don’t clearly demonstrate the author’s analytical claims.  </a:t>
            </a:r>
          </a:p>
          <a:p>
            <a:pPr lvl="1"/>
            <a:r>
              <a:rPr lang="en-GB" dirty="0"/>
              <a:t>Bad: Other obvious interpretations of the data not considered. 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Ideal: There is a good fit between data and analysis and all obvious interpretations are considered. </a:t>
            </a:r>
          </a:p>
        </p:txBody>
      </p:sp>
    </p:spTree>
    <p:extLst>
      <p:ext uri="{BB962C8B-B14F-4D97-AF65-F5344CB8AC3E}">
        <p14:creationId xmlns:p14="http://schemas.microsoft.com/office/powerpoint/2010/main" val="3137994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B2E9-9476-480E-B962-6D86F0A30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087" y="973668"/>
            <a:ext cx="10512723" cy="706964"/>
          </a:xfrm>
        </p:spPr>
        <p:txBody>
          <a:bodyPr/>
          <a:lstStyle/>
          <a:p>
            <a:pPr algn="ctr"/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Good and Bad Practice when reporting a Thematic Analysis (Clarke, Braun and Hayfield, 2015)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B975D-870D-4A23-887C-2A34A77E96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Character of individual themes </a:t>
            </a:r>
          </a:p>
          <a:p>
            <a:pPr lvl="1"/>
            <a:r>
              <a:rPr lang="en-GB" dirty="0"/>
              <a:t>Bad: Some or all the themes are sketchy, consisting of one or two analytical observations (e.g. like a code). </a:t>
            </a:r>
          </a:p>
          <a:p>
            <a:pPr lvl="1"/>
            <a:r>
              <a:rPr lang="en-GB" dirty="0"/>
              <a:t>Bad: The themes identify an area of the data, but don’t tell the reader about it.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Ideal: Each them is underpinned by a central organising concept (a code is a facet of this concept). The theme is of a suitable scope. </a:t>
            </a:r>
          </a:p>
        </p:txBody>
      </p:sp>
    </p:spTree>
    <p:extLst>
      <p:ext uri="{BB962C8B-B14F-4D97-AF65-F5344CB8AC3E}">
        <p14:creationId xmlns:p14="http://schemas.microsoft.com/office/powerpoint/2010/main" val="29828221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B2E9-9476-480E-B962-6D86F0A30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087" y="973668"/>
            <a:ext cx="10512723" cy="706964"/>
          </a:xfrm>
        </p:spPr>
        <p:txBody>
          <a:bodyPr/>
          <a:lstStyle/>
          <a:p>
            <a:pPr algn="ctr"/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Good and Bad Practice when reporting a Thematic Analysis (Clarke, Braun and Hayfield, 2015)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B975D-870D-4A23-887C-2A34A77E96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Relationship between the themes</a:t>
            </a:r>
          </a:p>
          <a:p>
            <a:pPr lvl="1"/>
            <a:r>
              <a:rPr lang="en-GB" dirty="0"/>
              <a:t>Bad: There is a lot of overlap between the themes and individual themes lack a distinct identity. </a:t>
            </a:r>
          </a:p>
          <a:p>
            <a:pPr lvl="1"/>
            <a:r>
              <a:rPr lang="en-GB" dirty="0"/>
              <a:t>Bad: There is no clear relationship between the themes presented, themes do not form a coherent analysis.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Ideal: Each theme is distinct and together the themes provide a clear analysis in relation to the research question. </a:t>
            </a:r>
          </a:p>
        </p:txBody>
      </p:sp>
    </p:spTree>
    <p:extLst>
      <p:ext uri="{BB962C8B-B14F-4D97-AF65-F5344CB8AC3E}">
        <p14:creationId xmlns:p14="http://schemas.microsoft.com/office/powerpoint/2010/main" val="10347442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After you have finished your results / discussion then you should have an overall conclusion summarising your research. </a:t>
            </a:r>
          </a:p>
        </p:txBody>
      </p:sp>
    </p:spTree>
    <p:extLst>
      <p:ext uri="{BB962C8B-B14F-4D97-AF65-F5344CB8AC3E}">
        <p14:creationId xmlns:p14="http://schemas.microsoft.com/office/powerpoint/2010/main" val="13270580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8"/>
          <p:cNvSpPr>
            <a:spLocks noGrp="1" noChangeArrowheads="1"/>
          </p:cNvSpPr>
          <p:nvPr>
            <p:ph type="title"/>
          </p:nvPr>
        </p:nvSpPr>
        <p:spPr>
          <a:xfrm>
            <a:off x="1990725" y="685801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References</a:t>
            </a:r>
          </a:p>
        </p:txBody>
      </p:sp>
      <p:sp>
        <p:nvSpPr>
          <p:cNvPr id="18441" name="Rectangle 9"/>
          <p:cNvSpPr>
            <a:spLocks noGrp="1" noChangeArrowheads="1"/>
          </p:cNvSpPr>
          <p:nvPr>
            <p:ph type="body" sz="half" idx="1"/>
          </p:nvPr>
        </p:nvSpPr>
        <p:spPr>
          <a:xfrm>
            <a:off x="1881188" y="2370139"/>
            <a:ext cx="8229600" cy="3802060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altLang="en-US" sz="4000" dirty="0"/>
              <a:t>Should be listed in alphabetical order (by author surname) in the APA format as follows: Use your reference guidelines. </a:t>
            </a:r>
          </a:p>
        </p:txBody>
      </p:sp>
      <p:sp>
        <p:nvSpPr>
          <p:cNvPr id="18442" name="Rectangle 10"/>
          <p:cNvSpPr>
            <a:spLocks noGrp="1" noChangeArrowheads="1"/>
          </p:cNvSpPr>
          <p:nvPr>
            <p:ph sz="half" idx="2"/>
          </p:nvPr>
        </p:nvSpPr>
        <p:spPr>
          <a:xfrm>
            <a:off x="1881188" y="3071814"/>
            <a:ext cx="8229600" cy="3273425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7534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41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2098675" y="7620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Appendices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1844675" y="2667000"/>
            <a:ext cx="81534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/>
              <a:t>Reference material that may be useful to the reader: For qualitative studies these may include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Interview Schedules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If you used a diary extract, then include that.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Consent forms / debrief forms (just an example not the signed version).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Additional analysis not part of your main results. 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altLang="en-US" dirty="0"/>
              <a:t>For example, you may have interviewed 2 participants on 3 different occasions but only looked at common themes amongst the 2 participants. You could include in your appendices your analysis tables/figures for each individual interview.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Procedure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2623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2800" dirty="0"/>
              <a:t>So respective word count for a 2000 qualitative empirical research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defRPr/>
            </a:pPr>
            <a:r>
              <a:rPr lang="en-GB" dirty="0"/>
              <a:t>Title is NOT part of the word count.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sz="2400" dirty="0"/>
              <a:t>Abstract – 150 (maximum).</a:t>
            </a:r>
          </a:p>
          <a:p>
            <a:pPr>
              <a:defRPr/>
            </a:pPr>
            <a:r>
              <a:rPr lang="en-GB" sz="2400" dirty="0"/>
              <a:t>Introduction / Literature Review – 750 words </a:t>
            </a:r>
          </a:p>
          <a:p>
            <a:pPr>
              <a:defRPr/>
            </a:pPr>
            <a:r>
              <a:rPr lang="en-GB" sz="2400" dirty="0"/>
              <a:t>Methodology section (all subsections combined) – 250</a:t>
            </a:r>
          </a:p>
          <a:p>
            <a:pPr lvl="1">
              <a:defRPr/>
            </a:pPr>
            <a:r>
              <a:rPr lang="en-GB" dirty="0"/>
              <a:t>Remember tables and direct quotes from transcripts not part of word count. </a:t>
            </a:r>
          </a:p>
          <a:p>
            <a:pPr>
              <a:defRPr/>
            </a:pPr>
            <a:r>
              <a:rPr lang="en-GB" sz="2400" dirty="0"/>
              <a:t>Results /  Discussion - 750</a:t>
            </a:r>
          </a:p>
          <a:p>
            <a:pPr>
              <a:defRPr/>
            </a:pPr>
            <a:r>
              <a:rPr lang="en-GB" sz="2400" dirty="0"/>
              <a:t>Reflexive Account – 200 (Maximum)</a:t>
            </a:r>
          </a:p>
          <a:p>
            <a:pPr>
              <a:defRPr/>
            </a:pPr>
            <a:r>
              <a:rPr lang="en-GB" sz="2400" dirty="0"/>
              <a:t>Conclusion – 100 words. </a:t>
            </a:r>
          </a:p>
          <a:p>
            <a:pPr>
              <a:defRPr/>
            </a:pPr>
            <a:endParaRPr lang="en-GB" sz="2400" dirty="0"/>
          </a:p>
          <a:p>
            <a:pPr marL="0" indent="0">
              <a:buNone/>
              <a:defRPr/>
            </a:pPr>
            <a:endParaRPr lang="en-GB" sz="2400" dirty="0"/>
          </a:p>
          <a:p>
            <a:pPr lvl="1">
              <a:defRPr/>
            </a:pPr>
            <a:r>
              <a:rPr lang="en-GB" sz="2000" dirty="0"/>
              <a:t>Total = 2200 but remember you have the +-10% rule. 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20829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Finally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Reference list is not part of the word count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And neither is information placed in appendices.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For this submission neither will your results table / diagrammatical representation or any quote used from the narrative – NB for this submission.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You may place your “procedure” (and only “procedure” section) in your appendices if struggling for word count.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Remember to write in the past tense, this is a report of what you did. </a:t>
            </a:r>
          </a:p>
        </p:txBody>
      </p:sp>
    </p:spTree>
    <p:extLst>
      <p:ext uri="{BB962C8B-B14F-4D97-AF65-F5344CB8AC3E}">
        <p14:creationId xmlns:p14="http://schemas.microsoft.com/office/powerpoint/2010/main" val="15580475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1842</Words>
  <Application>Microsoft Office PowerPoint</Application>
  <PresentationFormat>Widescreen</PresentationFormat>
  <Paragraphs>249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</vt:lpstr>
      <vt:lpstr>Century Gothic</vt:lpstr>
      <vt:lpstr>Wingdings</vt:lpstr>
      <vt:lpstr>Wingdings 3</vt:lpstr>
      <vt:lpstr>Ion Boardroom</vt:lpstr>
      <vt:lpstr>Writing Up a Qualitative Report </vt:lpstr>
      <vt:lpstr>Qualitative Reports</vt:lpstr>
      <vt:lpstr>Structuring the Project</vt:lpstr>
      <vt:lpstr>Title </vt:lpstr>
      <vt:lpstr>Titles - Example</vt:lpstr>
      <vt:lpstr>PowerPoint Presentation</vt:lpstr>
      <vt:lpstr>Introduction / Literature Review</vt:lpstr>
      <vt:lpstr>Structuring the report</vt:lpstr>
      <vt:lpstr>Method cont’d</vt:lpstr>
      <vt:lpstr>Method cont’d</vt:lpstr>
      <vt:lpstr>Method cont’d</vt:lpstr>
      <vt:lpstr>Structuring the Report</vt:lpstr>
      <vt:lpstr>Method cont’d</vt:lpstr>
      <vt:lpstr>Method cont’d</vt:lpstr>
      <vt:lpstr>Structuring the report</vt:lpstr>
      <vt:lpstr>Results/Discussion</vt:lpstr>
      <vt:lpstr>Example of a Summary Table. </vt:lpstr>
      <vt:lpstr>Diagrammatical Representation of Results</vt:lpstr>
      <vt:lpstr>Example</vt:lpstr>
      <vt:lpstr>How to do Flow Charts quickly and effectively. </vt:lpstr>
      <vt:lpstr>Results/discussion cont…</vt:lpstr>
      <vt:lpstr>Good and Bad Practice when reporting a Thematic Analysis (Clarke, Braun and Hayfield, 2015)</vt:lpstr>
      <vt:lpstr>Good and Bad Practice when reporting a Thematic Analysis (Clarke, Braun and Hayfield, 2015)</vt:lpstr>
      <vt:lpstr>Good and Bad Practice when reporting a Thematic Analysis (Clarke, Braun and Hayfield, 2015)</vt:lpstr>
      <vt:lpstr>Good and Bad Practice when reporting a Thematic Analysis (Clarke, Braun and Hayfield, 2015)</vt:lpstr>
      <vt:lpstr>Good and Bad Practice when reporting a Thematic Analysis (Clarke, Braun and Hayfield, 2015)</vt:lpstr>
      <vt:lpstr>Conclusion</vt:lpstr>
      <vt:lpstr>References</vt:lpstr>
      <vt:lpstr>Appendices</vt:lpstr>
      <vt:lpstr>So respective word count for a 2000 qualitative empirical research project</vt:lpstr>
      <vt:lpstr>Finally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Up a Qualitative Report </dc:title>
  <dc:creator>Stuart Jones</dc:creator>
  <cp:lastModifiedBy>Stuart Jones</cp:lastModifiedBy>
  <cp:revision>1</cp:revision>
  <dcterms:created xsi:type="dcterms:W3CDTF">2021-12-06T17:14:47Z</dcterms:created>
  <dcterms:modified xsi:type="dcterms:W3CDTF">2021-12-06T20:40:04Z</dcterms:modified>
</cp:coreProperties>
</file>