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8" r:id="rId3"/>
    <p:sldId id="276" r:id="rId4"/>
    <p:sldId id="275" r:id="rId5"/>
    <p:sldId id="281" r:id="rId6"/>
    <p:sldId id="280" r:id="rId7"/>
    <p:sldId id="282" r:id="rId8"/>
    <p:sldId id="283" r:id="rId9"/>
    <p:sldId id="284" r:id="rId10"/>
    <p:sldId id="28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homas Morgan" userId="09b4559c2e56e000" providerId="LiveId" clId="{076440BA-93CE-42CB-B53E-C6BEDD288C57}"/>
    <pc:docChg chg="custSel addSld modSld">
      <pc:chgData name="Thomas Morgan" userId="09b4559c2e56e000" providerId="LiveId" clId="{076440BA-93CE-42CB-B53E-C6BEDD288C57}" dt="2023-05-09T06:42:12.069" v="122"/>
      <pc:docMkLst>
        <pc:docMk/>
      </pc:docMkLst>
      <pc:sldChg chg="modSp new mod">
        <pc:chgData name="Thomas Morgan" userId="09b4559c2e56e000" providerId="LiveId" clId="{076440BA-93CE-42CB-B53E-C6BEDD288C57}" dt="2023-05-09T06:42:12.069" v="122"/>
        <pc:sldMkLst>
          <pc:docMk/>
          <pc:sldMk cId="4191937623" sldId="285"/>
        </pc:sldMkLst>
        <pc:spChg chg="mod">
          <ac:chgData name="Thomas Morgan" userId="09b4559c2e56e000" providerId="LiveId" clId="{076440BA-93CE-42CB-B53E-C6BEDD288C57}" dt="2023-05-09T06:40:12.753" v="18" actId="5793"/>
          <ac:spMkLst>
            <pc:docMk/>
            <pc:sldMk cId="4191937623" sldId="285"/>
            <ac:spMk id="2" creationId="{BE1553FE-9938-9594-5A23-0464C89D67B8}"/>
          </ac:spMkLst>
        </pc:spChg>
        <pc:spChg chg="mod">
          <ac:chgData name="Thomas Morgan" userId="09b4559c2e56e000" providerId="LiveId" clId="{076440BA-93CE-42CB-B53E-C6BEDD288C57}" dt="2023-05-09T06:42:12.069" v="122"/>
          <ac:spMkLst>
            <pc:docMk/>
            <pc:sldMk cId="4191937623" sldId="285"/>
            <ac:spMk id="3" creationId="{6E7F99E6-B368-4CEE-69FE-B33E0C7D688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9210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324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568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612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3810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711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339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718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403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377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5/9/2023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364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5/9/2023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52296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E0E787-6A3F-4579-9E73-AC9FBB0E3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FD6F1-A42C-EAC3-25D9-A24B07831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147481"/>
            <a:ext cx="4244341" cy="25329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/>
              <a:t>Introduction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B10768-090C-E3E4-B8A5-A8447008CE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6840" y="4283220"/>
            <a:ext cx="3299460" cy="1487117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Presented by: Thomas Jack Morgan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9738BEF-1509-49AB-94B0-7D2B62188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9412" y="756110"/>
            <a:ext cx="5360305" cy="5360305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EC26B8E4-DF09-F441-02D3-97180D505D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5831" y="1599601"/>
            <a:ext cx="3658798" cy="3658798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51B3B56-501F-42FF-8534-28EF7857B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50993" y="399708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5806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E0E787-6A3F-4579-9E73-AC9FBB0E3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B9BA9-AE83-2EF0-BF55-2773863F2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147481"/>
            <a:ext cx="4244341" cy="25329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/>
              <a:t>What is health and illness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314D6-608B-BC17-A048-5CF94B9399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6840" y="4283220"/>
            <a:ext cx="3299460" cy="1487117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9738BEF-1509-49AB-94B0-7D2B62188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9412" y="756110"/>
            <a:ext cx="5360305" cy="5360305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8DA277CD-03CD-E6EC-1B82-9B018F27B7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5831" y="1599601"/>
            <a:ext cx="3658798" cy="3658798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51B3B56-501F-42FF-8534-28EF7857B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50993" y="399708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4150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7218290-08E7-4AB8-8549-F625B01F0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B9BA9-AE83-2EF0-BF55-2773863F2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897" y="762001"/>
            <a:ext cx="5333365" cy="114100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An official definition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314D6-608B-BC17-A048-5CF94B9399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04897" y="2259698"/>
            <a:ext cx="4991103" cy="38363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"A state of complete physical, mental and social well-being and not merely the absence of disease and infirmity"  (WHO, 1948)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E9A9457-874F-4EEB-BF07-9CEA561C1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9965" y="1114197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pic>
        <p:nvPicPr>
          <p:cNvPr id="5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9EBCFA4-127E-D973-F67D-694715C6E5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41630" y="2936993"/>
            <a:ext cx="3226275" cy="98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8785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0E0E787-6A3F-4579-9E73-AC9FBB0E3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B9BA9-AE83-2EF0-BF55-2773863F2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147481"/>
            <a:ext cx="4244341" cy="25329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/>
              <a:t>Rosenman &amp; Friedman (1950)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314D6-608B-BC17-A048-5CF94B9399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6840" y="4283220"/>
            <a:ext cx="3299460" cy="1487117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 algn="ctr">
              <a:buChar char="•"/>
            </a:pPr>
            <a:r>
              <a:rPr lang="en-US" dirty="0">
                <a:solidFill>
                  <a:schemeClr val="tx1"/>
                </a:solidFill>
              </a:rPr>
              <a:t>Created the type A to type B spectrum</a:t>
            </a:r>
            <a:endParaRPr lang="en-US" dirty="0"/>
          </a:p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9738BEF-1509-49AB-94B0-7D2B62188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9412" y="756110"/>
            <a:ext cx="5360305" cy="5360305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F41F8A35-D88F-E70A-DA88-7E380B613B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5831" y="1599601"/>
            <a:ext cx="3658798" cy="3658798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51B3B56-501F-42FF-8534-28EF7857B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50993" y="399708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4528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EED5540-64E5-4258-ABA4-753F07B7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0E0E787-6A3F-4579-9E73-AC9FBB0E3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B9BA9-AE83-2EF0-BF55-2773863F2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147481"/>
            <a:ext cx="4244341" cy="25329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/>
              <a:t>How individual differences relate to illness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314D6-608B-BC17-A048-5CF94B9399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6840" y="4283220"/>
            <a:ext cx="3299460" cy="1487117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algn="ctr"/>
            <a:endParaRPr lang="en-US" dirty="0">
              <a:ea typeface="+mn-lt"/>
              <a:cs typeface="+mn-lt"/>
            </a:endParaRPr>
          </a:p>
          <a:p>
            <a:pPr algn="ctr"/>
            <a:r>
              <a:rPr lang="en-US" cap="all" dirty="0" err="1">
                <a:ea typeface="+mn-lt"/>
                <a:cs typeface="+mn-lt"/>
              </a:rPr>
              <a:t>Suls</a:t>
            </a:r>
            <a:r>
              <a:rPr lang="en-US" cap="all" dirty="0">
                <a:ea typeface="+mn-lt"/>
                <a:cs typeface="+mn-lt"/>
              </a:rPr>
              <a:t> and Rittenhouse (1990) Smith and Williams (1992)</a:t>
            </a:r>
            <a:endParaRPr lang="en-US" dirty="0"/>
          </a:p>
          <a:p>
            <a:pPr algn="ctr"/>
            <a:endParaRPr lang="en-US" sz="2600" b="1" cap="all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9738BEF-1509-49AB-94B0-7D2B62188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9412" y="756110"/>
            <a:ext cx="5360305" cy="5360305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A652C72E-5DBE-040C-BF60-934ECEF560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5831" y="1599601"/>
            <a:ext cx="3658798" cy="3658798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51B3B56-501F-42FF-8534-28EF7857B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50993" y="3997080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9573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0DB4423-716D-4B40-9498-69F5F3E5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5" name="Oval 9">
            <a:extLst>
              <a:ext uri="{FF2B5EF4-FFF2-40B4-BE49-F238E27FC236}">
                <a16:creationId xmlns:a16="http://schemas.microsoft.com/office/drawing/2014/main" id="{0B339CD8-1850-4DF2-BCDF-1CAAE5F87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97" y="1113411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B9BA9-AE83-2EF0-BF55-2773863F2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2286000"/>
            <a:ext cx="3965456" cy="22859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514350" algn="ctr">
              <a:buAutoNum type="arabicParenR"/>
            </a:pPr>
            <a:r>
              <a:rPr lang="en-US">
                <a:solidFill>
                  <a:schemeClr val="bg1"/>
                </a:solidFill>
              </a:rPr>
              <a:t>Direct biological link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D314D6-608B-BC17-A048-5CF94B939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62000"/>
            <a:ext cx="4572000" cy="533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Char char="•"/>
            </a:pPr>
            <a:r>
              <a:rPr lang="en-US"/>
              <a:t>Suggests a causal relationship</a:t>
            </a:r>
          </a:p>
          <a:p>
            <a:pPr marL="285750" indent="-285750">
              <a:buChar char="•"/>
            </a:pPr>
            <a:r>
              <a:rPr lang="en-US"/>
              <a:t>Psychosomatic symptoms and conditions</a:t>
            </a:r>
          </a:p>
          <a:p>
            <a:pPr marL="285750" indent="-285750">
              <a:buChar char="•"/>
            </a:pPr>
            <a:r>
              <a:rPr lang="en-US"/>
              <a:t>Alexander (1950)</a:t>
            </a:r>
          </a:p>
        </p:txBody>
      </p:sp>
    </p:spTree>
    <p:extLst>
      <p:ext uri="{BB962C8B-B14F-4D97-AF65-F5344CB8AC3E}">
        <p14:creationId xmlns:p14="http://schemas.microsoft.com/office/powerpoint/2010/main" val="2409440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7">
            <a:extLst>
              <a:ext uri="{FF2B5EF4-FFF2-40B4-BE49-F238E27FC236}">
                <a16:creationId xmlns:a16="http://schemas.microsoft.com/office/drawing/2014/main" id="{20DB4423-716D-4B40-9498-69F5F3E5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13" name="Oval 9">
            <a:extLst>
              <a:ext uri="{FF2B5EF4-FFF2-40B4-BE49-F238E27FC236}">
                <a16:creationId xmlns:a16="http://schemas.microsoft.com/office/drawing/2014/main" id="{0B339CD8-1850-4DF2-BCDF-1CAAE5F87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97" y="1113411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584ED-D8C5-D576-8F48-1DDA6E896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2286000"/>
            <a:ext cx="3965456" cy="22859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2) Correlational link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E45FB3-1248-E9E0-D2A3-31CA4B489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62000"/>
            <a:ext cx="4572000" cy="533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Correlation between personality and illness</a:t>
            </a:r>
          </a:p>
          <a:p>
            <a:r>
              <a:rPr lang="en-US"/>
              <a:t>Non casual</a:t>
            </a:r>
          </a:p>
          <a:p>
            <a:r>
              <a:rPr lang="en-US"/>
              <a:t>Matthews, Deary and Whiteman (2003) </a:t>
            </a:r>
          </a:p>
          <a:p>
            <a:r>
              <a:rPr lang="en-US"/>
              <a:t>Coronary heart disease gene link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977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0DB4423-716D-4B40-9498-69F5F3E5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B339CD8-1850-4DF2-BCDF-1CAAE5F87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97" y="1113411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54FF1-59CD-B9FB-DA1C-44DF6529D0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2286000"/>
            <a:ext cx="3965456" cy="2285999"/>
          </a:xfrm>
        </p:spPr>
        <p:txBody>
          <a:bodyPr anchor="ctr">
            <a:normAutofit/>
          </a:bodyPr>
          <a:lstStyle/>
          <a:p>
            <a:pPr algn="ctr">
              <a:lnSpc>
                <a:spcPct val="110000"/>
              </a:lnSpc>
            </a:pPr>
            <a:r>
              <a:rPr lang="en-GB" sz="2400">
                <a:solidFill>
                  <a:schemeClr val="bg1"/>
                </a:solidFill>
              </a:rPr>
              <a:t>3) Personality influences engagement with behaviours that influence health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0FFF6-DE5B-3F9B-1511-B21FFD4EE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62000"/>
            <a:ext cx="4572000" cy="533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Personality Trait leads to risky behaviour which results in illness.</a:t>
            </a:r>
            <a:endParaRPr lang="en-US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Maneiro et al (2020): Dark Triad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121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0DB4423-716D-4B40-9498-69F5F3E5E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B339CD8-1850-4DF2-BCDF-1CAAE5F87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97" y="1113411"/>
            <a:ext cx="4629606" cy="4629606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rade Gothic Next Ligh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63985-E1D6-5019-8D45-20B0F33C8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2286000"/>
            <a:ext cx="3965456" cy="2285999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4) Illness causes changes in personality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EE19A-9FF8-8A22-2673-688087E729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762000"/>
            <a:ext cx="4572000" cy="5334000"/>
          </a:xfrm>
        </p:spPr>
        <p:txBody>
          <a:bodyPr anchor="ctr">
            <a:normAutofit/>
          </a:bodyPr>
          <a:lstStyle/>
          <a:p>
            <a:r>
              <a:rPr lang="en-GB" dirty="0"/>
              <a:t>Terminal conditions, intense pain, illnesses that restrict mobility</a:t>
            </a:r>
            <a:endParaRPr lang="en-US"/>
          </a:p>
          <a:p>
            <a:r>
              <a:rPr lang="en-GB" dirty="0"/>
              <a:t>Lower extraversion</a:t>
            </a:r>
          </a:p>
          <a:p>
            <a:r>
              <a:rPr lang="en-GB" dirty="0"/>
              <a:t>Higher Neuroticism </a:t>
            </a:r>
          </a:p>
          <a:p>
            <a:r>
              <a:rPr lang="en-GB" dirty="0" err="1"/>
              <a:t>Heckhausen</a:t>
            </a:r>
            <a:r>
              <a:rPr lang="en-GB" dirty="0"/>
              <a:t> and Schulz (1995)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043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553FE-9938-9594-5A23-0464C89D6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F99E6-B368-4CEE-69FE-B33E0C7D68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449928" cy="4422710"/>
          </a:xfrm>
        </p:spPr>
        <p:txBody>
          <a:bodyPr>
            <a:normAutofit/>
          </a:bodyPr>
          <a:lstStyle/>
          <a:p>
            <a:r>
              <a:rPr lang="en-GB" sz="1200" dirty="0"/>
              <a:t>Alexander, F. (1950). Psychosomatic medicine: Its principles and applications. Journal of the American Medical Association, 144(10), 882. https://doi.org/10.1001/jama.1950.02920100070036 </a:t>
            </a:r>
          </a:p>
          <a:p>
            <a:r>
              <a:rPr lang="en-GB" sz="1200" dirty="0"/>
              <a:t>Maltby, J. (2010). Individual differences in health and illness (CH.24 - 614-635) - individual differences in health. </a:t>
            </a:r>
            <a:r>
              <a:rPr lang="en-GB" sz="1200" dirty="0" err="1"/>
              <a:t>Studocu</a:t>
            </a:r>
            <a:r>
              <a:rPr lang="en-GB" sz="1200" dirty="0"/>
              <a:t>. https://www.studocu.com/en-gb/document/birkbeck-university-of-london/individual-differences/individual-differences-in-health-and-illness-ch24-614-635/1658631 </a:t>
            </a:r>
          </a:p>
          <a:p>
            <a:r>
              <a:rPr lang="en-GB" sz="1200" dirty="0" err="1"/>
              <a:t>Petticrew</a:t>
            </a:r>
            <a:r>
              <a:rPr lang="en-GB" sz="1200" dirty="0"/>
              <a:t>, M. P., Lee, K., &amp;amp; McKee, M. (2012). Type A </a:t>
            </a:r>
            <a:r>
              <a:rPr lang="en-GB" sz="1200" dirty="0" err="1"/>
              <a:t>behavior</a:t>
            </a:r>
            <a:r>
              <a:rPr lang="en-GB" sz="1200" dirty="0"/>
              <a:t> pattern and coronary heart disease: Philip Morris’s “Crown jewel.” American Journal of Public Health, 102(11), 2018–2025. https://doi.org/10.2105/ajph.2012.300816 </a:t>
            </a:r>
          </a:p>
          <a:p>
            <a:r>
              <a:rPr lang="en-GB" sz="1200" dirty="0">
                <a:effectLst/>
              </a:rPr>
              <a:t>Smith, T. W., &amp; Williams, P. G. (1992). Personality and health: Advantages and limitations of the five-factor model. </a:t>
            </a:r>
            <a:r>
              <a:rPr lang="en-GB" sz="1200" i="1" dirty="0">
                <a:effectLst/>
              </a:rPr>
              <a:t>Journal of Personality</a:t>
            </a:r>
            <a:r>
              <a:rPr lang="en-GB" sz="1200" dirty="0">
                <a:effectLst/>
              </a:rPr>
              <a:t>, </a:t>
            </a:r>
            <a:r>
              <a:rPr lang="en-GB" sz="1200" i="1" dirty="0">
                <a:effectLst/>
              </a:rPr>
              <a:t>60</a:t>
            </a:r>
            <a:r>
              <a:rPr lang="en-GB" sz="1200" dirty="0">
                <a:effectLst/>
              </a:rPr>
              <a:t>(2), 395–425. https://doi.org/10.1111/j.1467-6494.1992.tb00978.x </a:t>
            </a:r>
          </a:p>
          <a:p>
            <a:r>
              <a:rPr lang="en-GB" sz="1200" dirty="0" err="1">
                <a:effectLst/>
              </a:rPr>
              <a:t>Suls</a:t>
            </a:r>
            <a:r>
              <a:rPr lang="en-GB" sz="1200" dirty="0">
                <a:effectLst/>
              </a:rPr>
              <a:t>, J., &amp; Rittenhouse, J. D. (1987). Personality and physical health: An introduction. </a:t>
            </a:r>
            <a:r>
              <a:rPr lang="en-GB" sz="1200" i="1" dirty="0">
                <a:effectLst/>
              </a:rPr>
              <a:t>Journal of Personality</a:t>
            </a:r>
            <a:r>
              <a:rPr lang="en-GB" sz="1200" dirty="0">
                <a:effectLst/>
              </a:rPr>
              <a:t>, </a:t>
            </a:r>
            <a:r>
              <a:rPr lang="en-GB" sz="1200" i="1" dirty="0">
                <a:effectLst/>
              </a:rPr>
              <a:t>55</a:t>
            </a:r>
            <a:r>
              <a:rPr lang="en-GB" sz="1200" dirty="0">
                <a:effectLst/>
              </a:rPr>
              <a:t>(2), 155–168. https://doi.org/10.1111/j.1467-6494.1987.tb00433.x 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91937623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AnalogousFromLightSeedRightStep">
      <a:dk1>
        <a:srgbClr val="000000"/>
      </a:dk1>
      <a:lt1>
        <a:srgbClr val="FFFFFF"/>
      </a:lt1>
      <a:dk2>
        <a:srgbClr val="252441"/>
      </a:dk2>
      <a:lt2>
        <a:srgbClr val="E8E6E2"/>
      </a:lt2>
      <a:accent1>
        <a:srgbClr val="6EA0EE"/>
      </a:accent1>
      <a:accent2>
        <a:srgbClr val="524EEB"/>
      </a:accent2>
      <a:accent3>
        <a:srgbClr val="A76EEE"/>
      </a:accent3>
      <a:accent4>
        <a:srgbClr val="D44EEB"/>
      </a:accent4>
      <a:accent5>
        <a:srgbClr val="EE6ECB"/>
      </a:accent5>
      <a:accent6>
        <a:srgbClr val="EB4E7E"/>
      </a:accent6>
      <a:hlink>
        <a:srgbClr val="977F5B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403</Words>
  <Application>Microsoft Office PowerPoint</Application>
  <PresentationFormat>Widescreen</PresentationFormat>
  <Paragraphs>34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Trade Gothic Next Cond</vt:lpstr>
      <vt:lpstr>Trade Gothic Next Light</vt:lpstr>
      <vt:lpstr>PortalVTI</vt:lpstr>
      <vt:lpstr>Introduction </vt:lpstr>
      <vt:lpstr>What is health and illness</vt:lpstr>
      <vt:lpstr>An official definition</vt:lpstr>
      <vt:lpstr>Rosenman &amp; Friedman (1950)</vt:lpstr>
      <vt:lpstr>How individual differences relate to illness</vt:lpstr>
      <vt:lpstr>Direct biological link</vt:lpstr>
      <vt:lpstr>2) Correlational link </vt:lpstr>
      <vt:lpstr>3) Personality influences engagement with behaviours that influence health </vt:lpstr>
      <vt:lpstr>4) Illness causes changes in personality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 </dc:title>
  <dc:creator>Thomas Morgan</dc:creator>
  <cp:lastModifiedBy>Thomas Morgan</cp:lastModifiedBy>
  <cp:revision>1</cp:revision>
  <dcterms:created xsi:type="dcterms:W3CDTF">2023-05-09T00:47:42Z</dcterms:created>
  <dcterms:modified xsi:type="dcterms:W3CDTF">2023-05-09T06:42:20Z</dcterms:modified>
</cp:coreProperties>
</file>