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91B103-8BEE-4EF2-BE31-00656203EA69}" v="3" dt="2023-12-04T11:00:49.1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629"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Arthur Quartey" userId="063c4c19e3112fcf" providerId="LiveId" clId="{0091B103-8BEE-4EF2-BE31-00656203EA69}"/>
    <pc:docChg chg="addSld delSld">
      <pc:chgData name="James Arthur Quartey" userId="063c4c19e3112fcf" providerId="LiveId" clId="{0091B103-8BEE-4EF2-BE31-00656203EA69}" dt="2023-12-04T11:04:14.758" v="4" actId="680"/>
      <pc:docMkLst>
        <pc:docMk/>
      </pc:docMkLst>
      <pc:sldChg chg="new del">
        <pc:chgData name="James Arthur Quartey" userId="063c4c19e3112fcf" providerId="LiveId" clId="{0091B103-8BEE-4EF2-BE31-00656203EA69}" dt="2023-12-04T11:03:40.265" v="1" actId="2696"/>
        <pc:sldMkLst>
          <pc:docMk/>
          <pc:sldMk cId="2968039527" sldId="270"/>
        </pc:sldMkLst>
      </pc:sldChg>
      <pc:sldChg chg="new">
        <pc:chgData name="James Arthur Quartey" userId="063c4c19e3112fcf" providerId="LiveId" clId="{0091B103-8BEE-4EF2-BE31-00656203EA69}" dt="2023-12-04T11:04:14.758" v="4" actId="680"/>
        <pc:sldMkLst>
          <pc:docMk/>
          <pc:sldMk cId="3272883676" sldId="270"/>
        </pc:sldMkLst>
      </pc:sldChg>
      <pc:sldChg chg="new del">
        <pc:chgData name="James Arthur Quartey" userId="063c4c19e3112fcf" providerId="LiveId" clId="{0091B103-8BEE-4EF2-BE31-00656203EA69}" dt="2023-12-04T11:03:58.206" v="3" actId="2696"/>
        <pc:sldMkLst>
          <pc:docMk/>
          <pc:sldMk cId="3353554556" sldId="270"/>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12/4/2023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jobsanger.blogspot.com/2013/02/strange-bedfellows.html"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frontiersin.org/articles/10.3389/fenrg.2020.571440/full" TargetMode="External"/><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p:cNvSpPr>
            <a:spLocks noGrp="1"/>
          </p:cNvSpPr>
          <p:nvPr>
            <p:ph type="ctrTitle"/>
          </p:nvPr>
        </p:nvSpPr>
        <p:spPr>
          <a:xfrm>
            <a:off x="838200" y="448721"/>
            <a:ext cx="4707671" cy="1225650"/>
          </a:xfrm>
        </p:spPr>
        <p:txBody>
          <a:bodyPr vert="horz" lIns="91440" tIns="45720" rIns="91440" bIns="45720" rtlCol="0" anchor="b">
            <a:normAutofit/>
          </a:bodyPr>
          <a:lstStyle/>
          <a:p>
            <a:pPr algn="l"/>
            <a:r>
              <a:rPr lang="en-US" sz="1800" b="1" kern="1200">
                <a:solidFill>
                  <a:schemeClr val="bg1"/>
                </a:solidFill>
                <a:latin typeface="+mj-lt"/>
                <a:ea typeface="+mj-ea"/>
                <a:cs typeface="+mj-cs"/>
              </a:rPr>
              <a:t>UNIVERSITY OF WALES TRINITY </a:t>
            </a:r>
            <a:endParaRPr lang="en-US" sz="1800" kern="1200">
              <a:solidFill>
                <a:schemeClr val="bg1"/>
              </a:solidFill>
              <a:latin typeface="+mj-lt"/>
              <a:ea typeface="+mj-ea"/>
              <a:cs typeface="+mj-cs"/>
            </a:endParaRPr>
          </a:p>
          <a:p>
            <a:pPr algn="l"/>
            <a:r>
              <a:rPr lang="en-US" sz="1800" b="1" kern="1200">
                <a:solidFill>
                  <a:schemeClr val="bg1"/>
                </a:solidFill>
                <a:latin typeface="+mj-lt"/>
                <a:ea typeface="+mj-ea"/>
                <a:cs typeface="+mj-cs"/>
              </a:rPr>
              <a:t>JAMES ARTHUR QUARTEY</a:t>
            </a:r>
            <a:endParaRPr lang="en-US" sz="1800" kern="1200">
              <a:solidFill>
                <a:schemeClr val="bg1"/>
              </a:solidFill>
              <a:latin typeface="+mj-lt"/>
              <a:ea typeface="+mj-ea"/>
              <a:cs typeface="+mj-cs"/>
            </a:endParaRPr>
          </a:p>
          <a:p>
            <a:pPr algn="l"/>
            <a:r>
              <a:rPr lang="en-US" sz="1800" b="1" kern="1200">
                <a:solidFill>
                  <a:schemeClr val="bg1"/>
                </a:solidFill>
                <a:latin typeface="+mj-lt"/>
                <a:ea typeface="+mj-ea"/>
                <a:cs typeface="+mj-cs"/>
              </a:rPr>
              <a:t>ID:2234446</a:t>
            </a:r>
            <a:endParaRPr lang="en-US" sz="1800" kern="1200">
              <a:solidFill>
                <a:schemeClr val="bg1"/>
              </a:solidFill>
              <a:latin typeface="+mj-lt"/>
              <a:ea typeface="+mj-ea"/>
              <a:cs typeface="+mj-cs"/>
            </a:endParaRPr>
          </a:p>
          <a:p>
            <a:pPr algn="l"/>
            <a:r>
              <a:rPr lang="en-US" sz="1800" b="1" kern="1200">
                <a:solidFill>
                  <a:schemeClr val="bg1"/>
                </a:solidFill>
                <a:latin typeface="+mj-lt"/>
                <a:ea typeface="+mj-ea"/>
                <a:cs typeface="+mj-cs"/>
              </a:rPr>
              <a:t>CERTHE  DIGITAL SKILLS</a:t>
            </a:r>
            <a:endParaRPr lang="en-US" sz="1800" kern="1200">
              <a:solidFill>
                <a:schemeClr val="bg1"/>
              </a:solidFill>
              <a:latin typeface="+mj-lt"/>
              <a:ea typeface="+mj-ea"/>
              <a:cs typeface="+mj-cs"/>
            </a:endParaRPr>
          </a:p>
          <a:p>
            <a:pPr algn="l"/>
            <a:endParaRPr lang="en-US" sz="1800" kern="1200">
              <a:solidFill>
                <a:schemeClr val="bg1"/>
              </a:solidFill>
              <a:latin typeface="+mj-lt"/>
              <a:ea typeface="+mj-ea"/>
              <a:cs typeface="+mj-cs"/>
            </a:endParaRPr>
          </a:p>
        </p:txBody>
      </p:sp>
      <p:cxnSp>
        <p:nvCxnSpPr>
          <p:cNvPr id="71" name="Straight Connector 7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897769" y="1909192"/>
            <a:ext cx="4586513" cy="3647710"/>
          </a:xfrm>
        </p:spPr>
        <p:txBody>
          <a:bodyPr vert="horz" lIns="91440" tIns="45720" rIns="91440" bIns="45720" rtlCol="0" anchor="ctr">
            <a:normAutofit lnSpcReduction="10000"/>
          </a:bodyPr>
          <a:lstStyle/>
          <a:p>
            <a:pPr indent="-228600" algn="l">
              <a:buFont typeface="Arial" panose="020B0604020202020204" pitchFamily="34" charset="0"/>
              <a:buChar char="•"/>
            </a:pPr>
            <a:r>
              <a:rPr lang="en-US" sz="1000" b="1" dirty="0">
                <a:solidFill>
                  <a:schemeClr val="bg1"/>
                </a:solidFill>
              </a:rPr>
              <a:t>USING HEMP FIBRE TO MAKE CAR BATTERIES FOR ELECTRIC CARS</a:t>
            </a:r>
            <a:endParaRPr lang="en-US" sz="1000" dirty="0">
              <a:solidFill>
                <a:schemeClr val="bg1"/>
              </a:solidFill>
            </a:endParaRPr>
          </a:p>
          <a:p>
            <a:pPr indent="-228600" algn="l">
              <a:buFont typeface="Arial" panose="020B0604020202020204" pitchFamily="34" charset="0"/>
              <a:buChar char="•"/>
            </a:pPr>
            <a:endParaRPr lang="en-US" sz="1000" b="1">
              <a:solidFill>
                <a:schemeClr val="bg1"/>
              </a:solidFill>
            </a:endParaRPr>
          </a:p>
          <a:p>
            <a:pPr indent="-228600" algn="l">
              <a:buFont typeface="Arial" panose="020B0604020202020204" pitchFamily="34" charset="0"/>
              <a:buChar char="•"/>
            </a:pPr>
            <a:endParaRPr lang="en-US" sz="1000" b="1">
              <a:solidFill>
                <a:schemeClr val="bg1"/>
              </a:solidFill>
            </a:endParaRPr>
          </a:p>
          <a:p>
            <a:pPr indent="-228600" algn="l">
              <a:buFont typeface="Arial" panose="020B0604020202020204" pitchFamily="34" charset="0"/>
              <a:buChar char="•"/>
            </a:pPr>
            <a:endParaRPr lang="en-US" sz="1000" b="1">
              <a:solidFill>
                <a:schemeClr val="bg1"/>
              </a:solidFill>
            </a:endParaRPr>
          </a:p>
          <a:p>
            <a:pPr indent="-228600" algn="l">
              <a:buFont typeface="Arial" panose="020B0604020202020204" pitchFamily="34" charset="0"/>
              <a:buChar char="•"/>
            </a:pPr>
            <a:r>
              <a:rPr lang="en-US" sz="1000" b="1" dirty="0">
                <a:solidFill>
                  <a:schemeClr val="bg1"/>
                </a:solidFill>
              </a:rPr>
              <a:t>1.Content</a:t>
            </a:r>
            <a:endParaRPr lang="en-US" sz="1000" b="1" dirty="0">
              <a:solidFill>
                <a:schemeClr val="bg1"/>
              </a:solidFill>
              <a:cs typeface="Calibri"/>
            </a:endParaRPr>
          </a:p>
          <a:p>
            <a:pPr indent="-228600" algn="l">
              <a:buFont typeface="Arial" panose="020B0604020202020204" pitchFamily="34" charset="0"/>
              <a:buChar char="•"/>
            </a:pPr>
            <a:r>
              <a:rPr lang="en-US" sz="1000" b="1" dirty="0">
                <a:solidFill>
                  <a:schemeClr val="bg1"/>
                </a:solidFill>
              </a:rPr>
              <a:t>2-3 Introduction </a:t>
            </a:r>
            <a:endParaRPr lang="en-US" sz="1000" b="1" dirty="0">
              <a:solidFill>
                <a:schemeClr val="bg1"/>
              </a:solidFill>
              <a:cs typeface="Calibri"/>
            </a:endParaRPr>
          </a:p>
          <a:p>
            <a:pPr indent="-228600" algn="l">
              <a:buFont typeface="Arial" panose="020B0604020202020204" pitchFamily="34" charset="0"/>
              <a:buChar char="•"/>
            </a:pPr>
            <a:r>
              <a:rPr lang="en-US" sz="1000" b="1" dirty="0">
                <a:solidFill>
                  <a:schemeClr val="bg1"/>
                </a:solidFill>
              </a:rPr>
              <a:t>4. Compare hemp and lithium - ion batteries</a:t>
            </a:r>
            <a:endParaRPr lang="en-US" sz="1000" dirty="0">
              <a:solidFill>
                <a:schemeClr val="bg1"/>
              </a:solidFill>
            </a:endParaRPr>
          </a:p>
          <a:p>
            <a:pPr indent="-228600" algn="l">
              <a:buFont typeface="Arial" panose="020B0604020202020204" pitchFamily="34" charset="0"/>
              <a:buChar char="•"/>
            </a:pPr>
            <a:r>
              <a:rPr lang="en-US" sz="1000" b="1" dirty="0">
                <a:solidFill>
                  <a:schemeClr val="bg1"/>
                </a:solidFill>
              </a:rPr>
              <a:t> 5-6.Overview</a:t>
            </a:r>
            <a:endParaRPr lang="en-US" sz="1000" dirty="0">
              <a:solidFill>
                <a:schemeClr val="bg1"/>
              </a:solidFill>
            </a:endParaRPr>
          </a:p>
          <a:p>
            <a:pPr indent="-228600" algn="l">
              <a:buFont typeface="Arial" panose="020B0604020202020204" pitchFamily="34" charset="0"/>
              <a:buChar char="•"/>
            </a:pPr>
            <a:r>
              <a:rPr lang="en-US" sz="1000" b="1" dirty="0">
                <a:solidFill>
                  <a:schemeClr val="bg1"/>
                </a:solidFill>
                <a:cs typeface="Calibri"/>
              </a:rPr>
              <a:t>. The hemp</a:t>
            </a:r>
            <a:endParaRPr lang="en-US" sz="1000" b="1" dirty="0">
              <a:solidFill>
                <a:schemeClr val="bg1"/>
              </a:solidFill>
            </a:endParaRPr>
          </a:p>
          <a:p>
            <a:pPr indent="-228600" algn="l">
              <a:buFont typeface="Arial" panose="020B0604020202020204" pitchFamily="34" charset="0"/>
              <a:buChar char="•"/>
            </a:pPr>
            <a:r>
              <a:rPr lang="en-US" sz="1000" b="1" dirty="0">
                <a:solidFill>
                  <a:schemeClr val="bg1"/>
                </a:solidFill>
              </a:rPr>
              <a:t>7.Preparation of hemp the  battery </a:t>
            </a:r>
            <a:endParaRPr lang="en-US" sz="1000" dirty="0">
              <a:solidFill>
                <a:schemeClr val="bg1"/>
              </a:solidFill>
            </a:endParaRPr>
          </a:p>
          <a:p>
            <a:pPr indent="-228600" algn="l">
              <a:buFont typeface="Arial" panose="020B0604020202020204" pitchFamily="34" charset="0"/>
              <a:buChar char="•"/>
            </a:pPr>
            <a:r>
              <a:rPr lang="en-US" sz="1000" b="1" dirty="0">
                <a:solidFill>
                  <a:schemeClr val="bg1"/>
                </a:solidFill>
              </a:rPr>
              <a:t>8-9.Differences in batteries with impacts</a:t>
            </a:r>
            <a:endParaRPr lang="en-US" sz="1000" dirty="0">
              <a:solidFill>
                <a:schemeClr val="bg1"/>
              </a:solidFill>
            </a:endParaRPr>
          </a:p>
          <a:p>
            <a:pPr indent="-228600" algn="l">
              <a:buFont typeface="Arial" panose="020B0604020202020204" pitchFamily="34" charset="0"/>
              <a:buChar char="•"/>
            </a:pPr>
            <a:r>
              <a:rPr lang="en-US" sz="1000" b="1" dirty="0">
                <a:solidFill>
                  <a:schemeClr val="bg1"/>
                </a:solidFill>
              </a:rPr>
              <a:t> 10.How industries can adopt with future trending </a:t>
            </a:r>
            <a:endParaRPr lang="en-US" sz="1000" dirty="0">
              <a:solidFill>
                <a:schemeClr val="bg1"/>
              </a:solidFill>
            </a:endParaRPr>
          </a:p>
          <a:p>
            <a:pPr indent="-228600" algn="l">
              <a:buFont typeface="Arial" panose="020B0604020202020204" pitchFamily="34" charset="0"/>
              <a:buChar char="•"/>
            </a:pPr>
            <a:r>
              <a:rPr lang="en-US" sz="1000" b="1" dirty="0">
                <a:solidFill>
                  <a:schemeClr val="bg1"/>
                </a:solidFill>
              </a:rPr>
              <a:t>12-13.Benefits and its  disadvantage between the hemp and the lithium-ion batteries </a:t>
            </a:r>
            <a:endParaRPr lang="en-US" sz="1000" dirty="0">
              <a:solidFill>
                <a:schemeClr val="bg1"/>
              </a:solidFill>
            </a:endParaRPr>
          </a:p>
          <a:p>
            <a:pPr indent="-228600" algn="l">
              <a:buFont typeface="Arial" panose="020B0604020202020204" pitchFamily="34" charset="0"/>
              <a:buChar char="•"/>
            </a:pPr>
            <a:r>
              <a:rPr lang="en-US" sz="1000" b="1" dirty="0">
                <a:solidFill>
                  <a:schemeClr val="bg1"/>
                </a:solidFill>
              </a:rPr>
              <a:t>14.Conclusion</a:t>
            </a:r>
            <a:endParaRPr lang="en-US" sz="1000" dirty="0">
              <a:solidFill>
                <a:schemeClr val="bg1"/>
              </a:solidFill>
            </a:endParaRPr>
          </a:p>
          <a:p>
            <a:pPr indent="-228600" algn="l">
              <a:buFont typeface="Arial" panose="020B0604020202020204" pitchFamily="34" charset="0"/>
              <a:buChar char="•"/>
            </a:pPr>
            <a:endParaRPr lang="en-US" sz="1000" b="1">
              <a:solidFill>
                <a:schemeClr val="bg1"/>
              </a:solidFill>
            </a:endParaRPr>
          </a:p>
          <a:p>
            <a:pPr indent="-228600" algn="l">
              <a:buFont typeface="Arial" panose="020B0604020202020204" pitchFamily="34" charset="0"/>
              <a:buChar char="•"/>
            </a:pPr>
            <a:endParaRPr lang="en-US" sz="1000">
              <a:solidFill>
                <a:schemeClr val="bg1"/>
              </a:solidFill>
            </a:endParaRPr>
          </a:p>
        </p:txBody>
      </p:sp>
      <p:pic>
        <p:nvPicPr>
          <p:cNvPr id="4" name="Picture 3" descr="Bride sitting by a car on a road">
            <a:extLst>
              <a:ext uri="{FF2B5EF4-FFF2-40B4-BE49-F238E27FC236}">
                <a16:creationId xmlns:a16="http://schemas.microsoft.com/office/drawing/2014/main" id="{5633450B-EF7D-5907-C551-8D5A742DB879}"/>
              </a:ext>
            </a:extLst>
          </p:cNvPr>
          <p:cNvPicPr>
            <a:picLocks noChangeAspect="1"/>
          </p:cNvPicPr>
          <p:nvPr/>
        </p:nvPicPr>
        <p:blipFill rotWithShape="1">
          <a:blip r:embed="rId2"/>
          <a:srcRect r="-3" b="10160"/>
          <a:stretch/>
        </p:blipFill>
        <p:spPr>
          <a:xfrm>
            <a:off x="6525453" y="1"/>
            <a:ext cx="5666547" cy="3398024"/>
          </a:xfrm>
          <a:prstGeom prst="rect">
            <a:avLst/>
          </a:prstGeom>
        </p:spPr>
      </p:pic>
      <p:cxnSp>
        <p:nvCxnSpPr>
          <p:cNvPr id="68" name="Straight Connector 67">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BD3B8A3A-6650-46E9-0E42-96E33C75B053}"/>
              </a:ext>
            </a:extLst>
          </p:cNvPr>
          <p:cNvPicPr>
            <a:picLocks noChangeAspect="1"/>
          </p:cNvPicPr>
          <p:nvPr/>
        </p:nvPicPr>
        <p:blipFill rotWithShape="1">
          <a:blip r:embed="rId3"/>
          <a:srcRect t="13744" r="-2" b="25068"/>
          <a:stretch/>
        </p:blipFill>
        <p:spPr>
          <a:xfrm>
            <a:off x="6522277" y="3398024"/>
            <a:ext cx="5669723" cy="3469076"/>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lose-up of a plant&#10;&#10;Description automatically generated">
            <a:extLst>
              <a:ext uri="{FF2B5EF4-FFF2-40B4-BE49-F238E27FC236}">
                <a16:creationId xmlns:a16="http://schemas.microsoft.com/office/drawing/2014/main" id="{EE12753E-00A0-2524-4947-9492E67C5F3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5436"/>
          <a:stretch/>
        </p:blipFill>
        <p:spPr>
          <a:xfrm>
            <a:off x="1"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2355B8-500B-4AB1-E3E9-E99719B813B5}"/>
              </a:ext>
            </a:extLst>
          </p:cNvPr>
          <p:cNvSpPr>
            <a:spLocks noGrp="1"/>
          </p:cNvSpPr>
          <p:nvPr>
            <p:ph type="title"/>
          </p:nvPr>
        </p:nvSpPr>
        <p:spPr>
          <a:xfrm>
            <a:off x="7531610" y="365125"/>
            <a:ext cx="3822189" cy="1899912"/>
          </a:xfrm>
        </p:spPr>
        <p:txBody>
          <a:bodyPr>
            <a:normAutofit/>
          </a:bodyPr>
          <a:lstStyle/>
          <a:p>
            <a:r>
              <a:rPr lang="en-US" sz="4000">
                <a:cs typeface="Calibri Light"/>
              </a:rPr>
              <a:t>   INTRODUCTION</a:t>
            </a:r>
            <a:endParaRPr lang="en-US" sz="4000"/>
          </a:p>
        </p:txBody>
      </p:sp>
      <p:sp>
        <p:nvSpPr>
          <p:cNvPr id="3" name="Content Placeholder 2">
            <a:extLst>
              <a:ext uri="{FF2B5EF4-FFF2-40B4-BE49-F238E27FC236}">
                <a16:creationId xmlns:a16="http://schemas.microsoft.com/office/drawing/2014/main" id="{E8EEF87B-2382-319D-A525-1ACA1C4A8B2B}"/>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000">
                <a:ea typeface="+mn-lt"/>
                <a:cs typeface="+mn-lt"/>
              </a:rPr>
              <a:t>Its biological name is cannabis Salva with a low a TCH levelling of high as compare other the one which get one high on recreational bases. Using hemp to manufacture is much cost effective, good for the environment as compared to lithium-ion battery which are expensive to be made and dangerous to the environment when punched or destroyed. It’s a plant fiber which uses it waste part from the inner stem to make a durable and cheaper batteries as compared to the lithium-ion base battery.</a:t>
            </a:r>
            <a:endParaRPr lang="en-US" sz="1000">
              <a:cs typeface="Calibri" panose="020F0502020204030204"/>
            </a:endParaRPr>
          </a:p>
          <a:p>
            <a:r>
              <a:rPr lang="en-US" sz="1000">
                <a:ea typeface="+mn-lt"/>
                <a:cs typeface="+mn-lt"/>
              </a:rPr>
              <a:t>Its other benefit includes clothing, auto parts, medicines, building materials and food, these are all sourced from only one tree which is equally very good to the environment because it sometimes helps to restore polluted water, it de toxic contaminated soil with mercury and other dangerous which leaks accidentally into the soil. </a:t>
            </a:r>
            <a:endParaRPr lang="en-US" sz="1000"/>
          </a:p>
          <a:p>
            <a:r>
              <a:rPr lang="en-US" sz="1000">
                <a:ea typeface="+mn-lt"/>
                <a:cs typeface="+mn-lt"/>
              </a:rPr>
              <a:t>They are also more expensive to be made as compared to the lithium-ion batteries since hemp is a low-cost planting and cultivation while lithium-ion base uses plastic and metal which are expensive material in its reproduction. Hemp batteries are recyclable while lithium-ion batteries are difficult to be recycle placing more advantage economically benefit with hemp battery.</a:t>
            </a:r>
            <a:endParaRPr lang="en-US" sz="1000"/>
          </a:p>
          <a:p>
            <a:r>
              <a:rPr lang="en-US" sz="1000">
                <a:cs typeface="Calibri"/>
              </a:rPr>
              <a:t>The Boron Carbide made from the inner fiber of the hemp helps in creating this durable, recyclable, cheaper, weightless and scalability </a:t>
            </a:r>
            <a:endParaRPr lang="en-US" sz="1000"/>
          </a:p>
        </p:txBody>
      </p:sp>
      <p:sp>
        <p:nvSpPr>
          <p:cNvPr id="5" name="TextBox 4">
            <a:extLst>
              <a:ext uri="{FF2B5EF4-FFF2-40B4-BE49-F238E27FC236}">
                <a16:creationId xmlns:a16="http://schemas.microsoft.com/office/drawing/2014/main" id="{BE96F593-25C0-14BC-0E42-76EA3AF23DD6}"/>
              </a:ext>
            </a:extLst>
          </p:cNvPr>
          <p:cNvSpPr txBox="1"/>
          <p:nvPr/>
        </p:nvSpPr>
        <p:spPr>
          <a:xfrm>
            <a:off x="7195889"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39690239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D831ED-081D-019B-1765-44017D32CA49}"/>
              </a:ext>
            </a:extLst>
          </p:cNvPr>
          <p:cNvSpPr>
            <a:spLocks noGrp="1"/>
          </p:cNvSpPr>
          <p:nvPr>
            <p:ph type="title"/>
          </p:nvPr>
        </p:nvSpPr>
        <p:spPr>
          <a:xfrm>
            <a:off x="572493" y="238539"/>
            <a:ext cx="11018520" cy="1434415"/>
          </a:xfrm>
        </p:spPr>
        <p:txBody>
          <a:bodyPr anchor="b">
            <a:normAutofit/>
          </a:bodyPr>
          <a:lstStyle/>
          <a:p>
            <a:r>
              <a:rPr lang="en-US" sz="5400">
                <a:cs typeface="Calibri Light"/>
              </a:rPr>
              <a:t>    The Batteries </a:t>
            </a:r>
            <a:endParaRPr lang="en-US" sz="5400"/>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30AD12B-031C-6723-CE11-A7DC1A6B0A79}"/>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1400">
                <a:ea typeface="+mn-lt"/>
                <a:cs typeface="+mn-lt"/>
              </a:rPr>
              <a:t> </a:t>
            </a:r>
            <a:br>
              <a:rPr lang="en-US" sz="1400">
                <a:ea typeface="+mn-lt"/>
                <a:cs typeface="+mn-lt"/>
              </a:rPr>
            </a:br>
            <a:r>
              <a:rPr lang="en-US" sz="1400">
                <a:ea typeface="+mn-lt"/>
                <a:cs typeface="+mn-lt"/>
              </a:rPr>
              <a:t> B</a:t>
            </a:r>
            <a:r>
              <a:rPr lang="en-US" sz="1400" baseline="30000">
                <a:ea typeface="+mn-lt"/>
                <a:cs typeface="+mn-lt"/>
              </a:rPr>
              <a:t>atteries for the electric cars revolution which will address the Sulphur base batteries in the pollution of the environment. </a:t>
            </a:r>
            <a:endParaRPr lang="en-US" sz="1400">
              <a:ea typeface="+mn-lt"/>
              <a:cs typeface="+mn-lt"/>
            </a:endParaRPr>
          </a:p>
          <a:p>
            <a:r>
              <a:rPr lang="en-US" sz="1400" baseline="30000">
                <a:ea typeface="+mn-lt"/>
                <a:cs typeface="+mn-lt"/>
              </a:rPr>
              <a:t>The hemp base batteries are of more superior quality to the lithium base batteries under such conditions: scale, weight, cost, durability, porosity.</a:t>
            </a:r>
            <a:endParaRPr lang="en-US" sz="1400">
              <a:ea typeface="+mn-lt"/>
              <a:cs typeface="+mn-lt"/>
            </a:endParaRPr>
          </a:p>
          <a:p>
            <a:r>
              <a:rPr lang="en-US" sz="1400" baseline="30000">
                <a:ea typeface="+mn-lt"/>
                <a:cs typeface="+mn-lt"/>
              </a:rPr>
              <a:t>In terms of performance the hemp lasts better than the lithium battery due to its ability to contradiction and expansion. This happens during charging and discharging of the cathode. The porous nature of the material hemp helps in trapping down the polysulfides which can prevent the anode from getting bad.</a:t>
            </a:r>
            <a:endParaRPr lang="en-US" sz="1400">
              <a:ea typeface="+mn-lt"/>
              <a:cs typeface="+mn-lt"/>
            </a:endParaRPr>
          </a:p>
          <a:p>
            <a:r>
              <a:rPr lang="en-US" sz="1400" baseline="30000">
                <a:ea typeface="+mn-lt"/>
                <a:cs typeface="+mn-lt"/>
              </a:rPr>
              <a:t>Hemps have more advantages in terms of tress releasing and absorbing carbon into the atmosphere. Hemp base batteries use less water, no pesticides in it generating its species, help to restore damaged soil in a situation in mining areas where Mercury has been leaked into the earth. In the situation of lithium-ion batteries more production cost is needed in production them which makes them more expensive and hazard to the environment.</a:t>
            </a:r>
            <a:endParaRPr lang="en-US" sz="1400">
              <a:ea typeface="+mn-lt"/>
              <a:cs typeface="+mn-lt"/>
            </a:endParaRPr>
          </a:p>
          <a:p>
            <a:r>
              <a:rPr lang="en-US" sz="1400" baseline="30000">
                <a:ea typeface="+mn-lt"/>
                <a:cs typeface="+mn-lt"/>
              </a:rPr>
              <a:t>Ref: energy tech. 07,03,2023</a:t>
            </a:r>
            <a:endParaRPr lang="en-US" sz="1400">
              <a:ea typeface="+mn-lt"/>
              <a:cs typeface="+mn-lt"/>
            </a:endParaRPr>
          </a:p>
          <a:p>
            <a:r>
              <a:rPr lang="en-US" sz="1400" baseline="30000">
                <a:ea typeface="+mn-lt"/>
                <a:cs typeface="+mn-lt"/>
              </a:rPr>
              <a:t>Lea Schmid.</a:t>
            </a:r>
            <a:endParaRPr lang="en-US" sz="1400">
              <a:ea typeface="+mn-lt"/>
              <a:cs typeface="+mn-lt"/>
            </a:endParaRPr>
          </a:p>
          <a:p>
            <a:r>
              <a:rPr lang="en-US" sz="1400" baseline="30000">
                <a:ea typeface="+mn-lt"/>
                <a:cs typeface="+mn-lt"/>
              </a:rPr>
              <a:t>Hemp batteries are more sustainable environmentally as compared to metal /plastic lithium base and difficult to dismantle when the battery is not in use and needs to be disposed. They are toxic and non-recyclable.</a:t>
            </a:r>
            <a:endParaRPr lang="en-US" sz="1400">
              <a:ea typeface="+mn-lt"/>
              <a:cs typeface="+mn-lt"/>
            </a:endParaRPr>
          </a:p>
          <a:p>
            <a:r>
              <a:rPr lang="en-US" sz="1400" baseline="30000">
                <a:ea typeface="+mn-lt"/>
                <a:cs typeface="+mn-lt"/>
              </a:rPr>
              <a:t>Hemps can be used to power our homes, electric cars and electric based materials like touch lights etc. Lithium – ion batteries are more expensive, more corrosive, risk to the environment due to the plastic mature due the plastic, metal materials used in storing the liquid derived from the lithium-ion battery. The porous mature of the hemp makes its recycling easier since it can disintegrate into pieces to save the environment.</a:t>
            </a:r>
            <a:br>
              <a:rPr lang="en-US" sz="1400" baseline="30000">
                <a:ea typeface="+mn-lt"/>
                <a:cs typeface="+mn-lt"/>
              </a:rPr>
            </a:br>
            <a:endParaRPr lang="en-US" sz="1400">
              <a:ea typeface="+mn-lt"/>
              <a:cs typeface="+mn-lt"/>
            </a:endParaRPr>
          </a:p>
          <a:p>
            <a:endParaRPr lang="en-US" sz="1400">
              <a:cs typeface="Calibri"/>
            </a:endParaRPr>
          </a:p>
          <a:p>
            <a:endParaRPr lang="en-US" sz="1400">
              <a:cs typeface="Calibri"/>
            </a:endParaRPr>
          </a:p>
        </p:txBody>
      </p:sp>
      <p:pic>
        <p:nvPicPr>
          <p:cNvPr id="7" name="Picture 6" descr="A diagram of a cell battery&#10;&#10;Description automatically generated">
            <a:extLst>
              <a:ext uri="{FF2B5EF4-FFF2-40B4-BE49-F238E27FC236}">
                <a16:creationId xmlns:a16="http://schemas.microsoft.com/office/drawing/2014/main" id="{9B1067CF-1238-F3DB-3CEB-8DE325C6F9F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891" r="15576" b="1"/>
          <a:stretch/>
        </p:blipFill>
        <p:spPr>
          <a:xfrm>
            <a:off x="7675658" y="2093976"/>
            <a:ext cx="3941064" cy="4096512"/>
          </a:xfrm>
          <a:prstGeom prst="rect">
            <a:avLst/>
          </a:prstGeom>
        </p:spPr>
      </p:pic>
      <p:sp>
        <p:nvSpPr>
          <p:cNvPr id="8" name="TextBox 7">
            <a:extLst>
              <a:ext uri="{FF2B5EF4-FFF2-40B4-BE49-F238E27FC236}">
                <a16:creationId xmlns:a16="http://schemas.microsoft.com/office/drawing/2014/main" id="{7E7725F4-1F50-426C-EA5F-0B0678D34A64}"/>
              </a:ext>
            </a:extLst>
          </p:cNvPr>
          <p:cNvSpPr txBox="1"/>
          <p:nvPr/>
        </p:nvSpPr>
        <p:spPr>
          <a:xfrm>
            <a:off x="9415478" y="5990433"/>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617295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520B7C-58B4-29A0-1B90-DB463CD1E205}"/>
              </a:ext>
            </a:extLst>
          </p:cNvPr>
          <p:cNvSpPr>
            <a:spLocks noGrp="1"/>
          </p:cNvSpPr>
          <p:nvPr>
            <p:ph type="title"/>
          </p:nvPr>
        </p:nvSpPr>
        <p:spPr>
          <a:xfrm>
            <a:off x="699713" y="248038"/>
            <a:ext cx="7063721" cy="1159200"/>
          </a:xfrm>
        </p:spPr>
        <p:txBody>
          <a:bodyPr vert="horz" lIns="91440" tIns="45720" rIns="91440" bIns="45720" rtlCol="0" anchor="ctr">
            <a:normAutofit/>
          </a:bodyPr>
          <a:lstStyle/>
          <a:p>
            <a:r>
              <a:rPr lang="en-US" sz="2500" kern="1200">
                <a:solidFill>
                  <a:srgbClr val="FFFFFF"/>
                </a:solidFill>
                <a:latin typeface="+mj-lt"/>
                <a:ea typeface="+mj-ea"/>
                <a:cs typeface="+mj-cs"/>
              </a:rPr>
              <a:t>COMPARISM OF HEMP AND LITHIUM-ION BATTERIES</a:t>
            </a:r>
            <a:br>
              <a:rPr lang="en-US" sz="2500" kern="1200">
                <a:solidFill>
                  <a:srgbClr val="FFFFFF"/>
                </a:solidFill>
                <a:latin typeface="+mj-lt"/>
                <a:ea typeface="+mj-ea"/>
                <a:cs typeface="+mj-cs"/>
              </a:rPr>
            </a:br>
            <a:br>
              <a:rPr lang="en-US" sz="2500" kern="1200">
                <a:solidFill>
                  <a:srgbClr val="FFFFFF"/>
                </a:solidFill>
                <a:latin typeface="+mj-lt"/>
                <a:ea typeface="+mj-ea"/>
                <a:cs typeface="+mj-cs"/>
              </a:rPr>
            </a:br>
            <a:endParaRPr lang="en-US" sz="2500" kern="1200">
              <a:solidFill>
                <a:srgbClr val="FFFFFF"/>
              </a:solidFill>
              <a:latin typeface="+mj-lt"/>
              <a:ea typeface="+mj-ea"/>
              <a:cs typeface="+mj-cs"/>
            </a:endParaRPr>
          </a:p>
        </p:txBody>
      </p:sp>
      <p:sp>
        <p:nvSpPr>
          <p:cNvPr id="6" name="TextBox 5">
            <a:extLst>
              <a:ext uri="{FF2B5EF4-FFF2-40B4-BE49-F238E27FC236}">
                <a16:creationId xmlns:a16="http://schemas.microsoft.com/office/drawing/2014/main" id="{227267AC-C174-2095-1512-3873666A20F6}"/>
              </a:ext>
            </a:extLst>
          </p:cNvPr>
          <p:cNvSpPr txBox="1"/>
          <p:nvPr/>
        </p:nvSpPr>
        <p:spPr>
          <a:xfrm>
            <a:off x="4724400" y="3200400"/>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cs typeface="Calibri"/>
            </a:endParaRPr>
          </a:p>
        </p:txBody>
      </p:sp>
      <p:graphicFrame>
        <p:nvGraphicFramePr>
          <p:cNvPr id="11" name="Content Placeholder 10">
            <a:extLst>
              <a:ext uri="{FF2B5EF4-FFF2-40B4-BE49-F238E27FC236}">
                <a16:creationId xmlns:a16="http://schemas.microsoft.com/office/drawing/2014/main" id="{CF4F8C56-5292-6966-7803-FEBD972D02A3}"/>
              </a:ext>
            </a:extLst>
          </p:cNvPr>
          <p:cNvGraphicFramePr>
            <a:graphicFrameLocks/>
          </p:cNvGraphicFramePr>
          <p:nvPr>
            <p:extLst>
              <p:ext uri="{D42A27DB-BD31-4B8C-83A1-F6EECF244321}">
                <p14:modId xmlns:p14="http://schemas.microsoft.com/office/powerpoint/2010/main" val="985428442"/>
              </p:ext>
            </p:extLst>
          </p:nvPr>
        </p:nvGraphicFramePr>
        <p:xfrm>
          <a:off x="432225" y="1980406"/>
          <a:ext cx="11327548" cy="4423938"/>
        </p:xfrm>
        <a:graphic>
          <a:graphicData uri="http://schemas.openxmlformats.org/drawingml/2006/table">
            <a:tbl>
              <a:tblPr firstRow="1" bandRow="1">
                <a:tableStyleId>{5C22544A-7EE6-4342-B048-85BDC9FD1C3A}</a:tableStyleId>
              </a:tblPr>
              <a:tblGrid>
                <a:gridCol w="4942539">
                  <a:extLst>
                    <a:ext uri="{9D8B030D-6E8A-4147-A177-3AD203B41FA5}">
                      <a16:colId xmlns:a16="http://schemas.microsoft.com/office/drawing/2014/main" val="4274716713"/>
                    </a:ext>
                  </a:extLst>
                </a:gridCol>
                <a:gridCol w="6385009">
                  <a:extLst>
                    <a:ext uri="{9D8B030D-6E8A-4147-A177-3AD203B41FA5}">
                      <a16:colId xmlns:a16="http://schemas.microsoft.com/office/drawing/2014/main" val="3879583612"/>
                    </a:ext>
                  </a:extLst>
                </a:gridCol>
              </a:tblGrid>
              <a:tr h="737323">
                <a:tc>
                  <a:txBody>
                    <a:bodyPr/>
                    <a:lstStyle/>
                    <a:p>
                      <a:pPr lvl="0">
                        <a:buNone/>
                      </a:pPr>
                      <a:r>
                        <a:rPr lang="en-US" sz="3300"/>
                        <a:t>            HEMP</a:t>
                      </a:r>
                    </a:p>
                  </a:txBody>
                  <a:tcPr marL="167573" marR="167573" marT="83787" marB="83787"/>
                </a:tc>
                <a:tc>
                  <a:txBody>
                    <a:bodyPr/>
                    <a:lstStyle/>
                    <a:p>
                      <a:pPr lvl="0">
                        <a:buNone/>
                      </a:pPr>
                      <a:r>
                        <a:rPr lang="en-US" sz="3300"/>
                        <a:t>LITHIUM -ION</a:t>
                      </a:r>
                    </a:p>
                  </a:txBody>
                  <a:tcPr marL="167573" marR="167573" marT="83787" marB="83787"/>
                </a:tc>
                <a:extLst>
                  <a:ext uri="{0D108BD9-81ED-4DB2-BD59-A6C34878D82A}">
                    <a16:rowId xmlns:a16="http://schemas.microsoft.com/office/drawing/2014/main" val="2372678307"/>
                  </a:ext>
                </a:extLst>
              </a:tr>
              <a:tr h="737323">
                <a:tc>
                  <a:txBody>
                    <a:bodyPr/>
                    <a:lstStyle/>
                    <a:p>
                      <a:r>
                        <a:rPr lang="en-US" sz="3300"/>
                        <a:t>Non Expensive</a:t>
                      </a:r>
                    </a:p>
                  </a:txBody>
                  <a:tcPr marL="167573" marR="167573" marT="83787" marB="83787"/>
                </a:tc>
                <a:tc>
                  <a:txBody>
                    <a:bodyPr/>
                    <a:lstStyle/>
                    <a:p>
                      <a:r>
                        <a:rPr lang="en-US" sz="3300"/>
                        <a:t>Expensive</a:t>
                      </a:r>
                    </a:p>
                  </a:txBody>
                  <a:tcPr marL="167573" marR="167573" marT="83787" marB="83787"/>
                </a:tc>
                <a:extLst>
                  <a:ext uri="{0D108BD9-81ED-4DB2-BD59-A6C34878D82A}">
                    <a16:rowId xmlns:a16="http://schemas.microsoft.com/office/drawing/2014/main" val="3372258078"/>
                  </a:ext>
                </a:extLst>
              </a:tr>
              <a:tr h="737323">
                <a:tc>
                  <a:txBody>
                    <a:bodyPr/>
                    <a:lstStyle/>
                    <a:p>
                      <a:r>
                        <a:rPr lang="en-US" sz="3300"/>
                        <a:t>Recyclable</a:t>
                      </a:r>
                    </a:p>
                  </a:txBody>
                  <a:tcPr marL="167573" marR="167573" marT="83787" marB="83787"/>
                </a:tc>
                <a:tc>
                  <a:txBody>
                    <a:bodyPr/>
                    <a:lstStyle/>
                    <a:p>
                      <a:r>
                        <a:rPr lang="en-US" sz="3300"/>
                        <a:t>Non recyclable</a:t>
                      </a:r>
                    </a:p>
                  </a:txBody>
                  <a:tcPr marL="167573" marR="167573" marT="83787" marB="83787"/>
                </a:tc>
                <a:extLst>
                  <a:ext uri="{0D108BD9-81ED-4DB2-BD59-A6C34878D82A}">
                    <a16:rowId xmlns:a16="http://schemas.microsoft.com/office/drawing/2014/main" val="3568911545"/>
                  </a:ext>
                </a:extLst>
              </a:tr>
              <a:tr h="737323">
                <a:tc>
                  <a:txBody>
                    <a:bodyPr/>
                    <a:lstStyle/>
                    <a:p>
                      <a:r>
                        <a:rPr lang="en-US" sz="3300"/>
                        <a:t>Plant fiber</a:t>
                      </a:r>
                    </a:p>
                  </a:txBody>
                  <a:tcPr marL="167573" marR="167573" marT="83787" marB="83787"/>
                </a:tc>
                <a:tc>
                  <a:txBody>
                    <a:bodyPr/>
                    <a:lstStyle/>
                    <a:p>
                      <a:r>
                        <a:rPr lang="en-US" sz="3300"/>
                        <a:t>Metal/Plastic</a:t>
                      </a:r>
                    </a:p>
                  </a:txBody>
                  <a:tcPr marL="167573" marR="167573" marT="83787" marB="83787"/>
                </a:tc>
                <a:extLst>
                  <a:ext uri="{0D108BD9-81ED-4DB2-BD59-A6C34878D82A}">
                    <a16:rowId xmlns:a16="http://schemas.microsoft.com/office/drawing/2014/main" val="2751516228"/>
                  </a:ext>
                </a:extLst>
              </a:tr>
              <a:tr h="737323">
                <a:tc>
                  <a:txBody>
                    <a:bodyPr/>
                    <a:lstStyle/>
                    <a:p>
                      <a:r>
                        <a:rPr lang="en-US" sz="3300"/>
                        <a:t>Biodegradable</a:t>
                      </a:r>
                    </a:p>
                  </a:txBody>
                  <a:tcPr marL="167573" marR="167573" marT="83787" marB="83787"/>
                </a:tc>
                <a:tc>
                  <a:txBody>
                    <a:bodyPr/>
                    <a:lstStyle/>
                    <a:p>
                      <a:r>
                        <a:rPr lang="en-US" sz="3300"/>
                        <a:t>Non -biodegradable</a:t>
                      </a:r>
                    </a:p>
                  </a:txBody>
                  <a:tcPr marL="167573" marR="167573" marT="83787" marB="83787"/>
                </a:tc>
                <a:extLst>
                  <a:ext uri="{0D108BD9-81ED-4DB2-BD59-A6C34878D82A}">
                    <a16:rowId xmlns:a16="http://schemas.microsoft.com/office/drawing/2014/main" val="2202966209"/>
                  </a:ext>
                </a:extLst>
              </a:tr>
              <a:tr h="737323">
                <a:tc>
                  <a:txBody>
                    <a:bodyPr/>
                    <a:lstStyle/>
                    <a:p>
                      <a:r>
                        <a:rPr lang="en-US" sz="3300"/>
                        <a:t>Not heavy</a:t>
                      </a:r>
                    </a:p>
                  </a:txBody>
                  <a:tcPr marL="167573" marR="167573" marT="83787" marB="83787"/>
                </a:tc>
                <a:tc>
                  <a:txBody>
                    <a:bodyPr/>
                    <a:lstStyle/>
                    <a:p>
                      <a:r>
                        <a:rPr lang="en-US" sz="3300"/>
                        <a:t>Very heavy</a:t>
                      </a:r>
                    </a:p>
                  </a:txBody>
                  <a:tcPr marL="167573" marR="167573" marT="83787" marB="83787"/>
                </a:tc>
                <a:extLst>
                  <a:ext uri="{0D108BD9-81ED-4DB2-BD59-A6C34878D82A}">
                    <a16:rowId xmlns:a16="http://schemas.microsoft.com/office/drawing/2014/main" val="1690518839"/>
                  </a:ext>
                </a:extLst>
              </a:tr>
            </a:tbl>
          </a:graphicData>
        </a:graphic>
      </p:graphicFrame>
    </p:spTree>
    <p:extLst>
      <p:ext uri="{BB962C8B-B14F-4D97-AF65-F5344CB8AC3E}">
        <p14:creationId xmlns:p14="http://schemas.microsoft.com/office/powerpoint/2010/main" val="1919793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F82D3D-11D6-5508-2B5E-71C0987BCCF1}"/>
              </a:ext>
            </a:extLst>
          </p:cNvPr>
          <p:cNvSpPr>
            <a:spLocks noGrp="1"/>
          </p:cNvSpPr>
          <p:nvPr>
            <p:ph type="title"/>
          </p:nvPr>
        </p:nvSpPr>
        <p:spPr>
          <a:xfrm>
            <a:off x="4572001" y="601744"/>
            <a:ext cx="6781800" cy="1338696"/>
          </a:xfrm>
        </p:spPr>
        <p:txBody>
          <a:bodyPr>
            <a:normAutofit/>
          </a:bodyPr>
          <a:lstStyle/>
          <a:p>
            <a:r>
              <a:rPr lang="en-US">
                <a:cs typeface="Calibri Light"/>
              </a:rPr>
              <a:t>Over view</a:t>
            </a:r>
            <a:endParaRPr lang="en-US"/>
          </a:p>
        </p:txBody>
      </p:sp>
      <p:pic>
        <p:nvPicPr>
          <p:cNvPr id="5" name="Picture 4" descr="Sheep in bubbles">
            <a:extLst>
              <a:ext uri="{FF2B5EF4-FFF2-40B4-BE49-F238E27FC236}">
                <a16:creationId xmlns:a16="http://schemas.microsoft.com/office/drawing/2014/main" id="{A7E545F3-E955-71EB-9EFB-85D04D3D97EF}"/>
              </a:ext>
            </a:extLst>
          </p:cNvPr>
          <p:cNvPicPr>
            <a:picLocks noChangeAspect="1"/>
          </p:cNvPicPr>
          <p:nvPr/>
        </p:nvPicPr>
        <p:blipFill rotWithShape="1">
          <a:blip r:embed="rId2"/>
          <a:srcRect l="29986" r="31675" b="-9"/>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5118A37F-436F-7E1C-589D-789AC5B19BE0}"/>
              </a:ext>
            </a:extLst>
          </p:cNvPr>
          <p:cNvSpPr>
            <a:spLocks noGrp="1"/>
          </p:cNvSpPr>
          <p:nvPr>
            <p:ph idx="1"/>
          </p:nvPr>
        </p:nvSpPr>
        <p:spPr>
          <a:xfrm>
            <a:off x="4572001" y="2201958"/>
            <a:ext cx="6781800" cy="3900730"/>
          </a:xfrm>
        </p:spPr>
        <p:txBody>
          <a:bodyPr vert="horz" lIns="91440" tIns="45720" rIns="91440" bIns="45720" rtlCol="0" anchor="t">
            <a:normAutofit/>
          </a:bodyPr>
          <a:lstStyle/>
          <a:p>
            <a:endParaRPr lang="en-US" sz="1100">
              <a:cs typeface="Calibri" panose="020F0502020204030204"/>
            </a:endParaRPr>
          </a:p>
          <a:p>
            <a:r>
              <a:rPr lang="en-US" sz="1100">
                <a:ea typeface="+mn-lt"/>
                <a:cs typeface="+mn-lt"/>
              </a:rPr>
              <a:t>The waste part of the hemp which is the inner part called the bast fiber can be recycle and made into supercapacitors. This process is called hydrothermal synthesis. These fiber are heated and process into carbon nanosheets. They are then used to create graphene -like material. The graphene -like material are able to store more electricity as compared to that of lithium -ion battery. The cost in creating hemp base batteries is one thousand as compared to the lithium-based batteries. This process was initiated by research carried out by Dr. David Mitlin of University of Clarkson  university in new  York. In making the supercapacitors, they stand a chance to that of the present day lithium –ion base  due to their ability to discharge   and charge during braking of the vehicle and this helps in storing of energy on batteries for a better durability.</a:t>
            </a:r>
            <a:endParaRPr lang="en-US" sz="1100"/>
          </a:p>
          <a:p>
            <a:r>
              <a:rPr lang="en-US" sz="1100">
                <a:cs typeface="Calibri"/>
              </a:rPr>
              <a:t>Super capacitors is a carbon nanomaterial, an ideal component of the cathode in the making of batteries.  Most common supercapacitors are mainly made from graphene. Graphene is a single lawyer of carbon atoms arrange in horizontal layers. They are used due to its resistance to electricity due to its  mechanical  and therminal  properties.IN the production of large quantities of graphenes,it is a huge task but hemps comes on board to replace its taskness because its cheapness and ability to grow anywhere.This is always possible when given the right conditions to grow in abundance to enhance production of hemp graphene  as compared to the lithium – ion base .So in growing of hemp batteries ,it proves to be be economically ,less expensive  and a very good energy storage</a:t>
            </a:r>
          </a:p>
          <a:p>
            <a:endParaRPr lang="en-US" sz="1100">
              <a:cs typeface="Calibri"/>
            </a:endParaRPr>
          </a:p>
        </p:txBody>
      </p:sp>
    </p:spTree>
    <p:extLst>
      <p:ext uri="{BB962C8B-B14F-4D97-AF65-F5344CB8AC3E}">
        <p14:creationId xmlns:p14="http://schemas.microsoft.com/office/powerpoint/2010/main" val="2247329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Molecules">
            <a:extLst>
              <a:ext uri="{FF2B5EF4-FFF2-40B4-BE49-F238E27FC236}">
                <a16:creationId xmlns:a16="http://schemas.microsoft.com/office/drawing/2014/main" id="{956A8D46-0323-1D37-9596-FAE03A4F38B5}"/>
              </a:ext>
            </a:extLst>
          </p:cNvPr>
          <p:cNvPicPr>
            <a:picLocks noChangeAspect="1"/>
          </p:cNvPicPr>
          <p:nvPr/>
        </p:nvPicPr>
        <p:blipFill rotWithShape="1">
          <a:blip r:embed="rId2"/>
          <a:srcRect l="7267" t="6593" r="13913" b="-1"/>
          <a:stretch/>
        </p:blipFill>
        <p:spPr>
          <a:xfrm>
            <a:off x="3522468" y="10"/>
            <a:ext cx="8669532" cy="6857990"/>
          </a:xfrm>
          <a:prstGeom prst="rect">
            <a:avLst/>
          </a:prstGeom>
        </p:spPr>
      </p:pic>
      <p:sp>
        <p:nvSpPr>
          <p:cNvPr id="20" name="Rectangle 19">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1B360A-AC79-9C9E-9666-6EB13339F92C}"/>
              </a:ext>
            </a:extLst>
          </p:cNvPr>
          <p:cNvSpPr>
            <a:spLocks noGrp="1"/>
          </p:cNvSpPr>
          <p:nvPr>
            <p:ph type="title"/>
          </p:nvPr>
        </p:nvSpPr>
        <p:spPr>
          <a:xfrm>
            <a:off x="371094" y="1161288"/>
            <a:ext cx="3438144" cy="1124712"/>
          </a:xfrm>
        </p:spPr>
        <p:txBody>
          <a:bodyPr anchor="b">
            <a:normAutofit/>
          </a:bodyPr>
          <a:lstStyle/>
          <a:p>
            <a:r>
              <a:rPr lang="en-US" sz="2800">
                <a:solidFill>
                  <a:schemeClr val="bg1"/>
                </a:solidFill>
                <a:cs typeface="Calibri Light"/>
              </a:rPr>
              <a:t>The hemp </a:t>
            </a:r>
            <a:endParaRPr lang="en-US" sz="2800">
              <a:solidFill>
                <a:schemeClr val="bg1"/>
              </a:solidFill>
            </a:endParaRP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789273-A449-071C-A7F8-6EF4CB282CB1}"/>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100">
                <a:solidFill>
                  <a:schemeClr val="bg1"/>
                </a:solidFill>
                <a:cs typeface="Calibri"/>
              </a:rPr>
              <a:t>In terms of conductivity hemps  stands tall  as compared to lithium- ion based battery. Its conductivity is relatively good during hot and cold temperature resistance. The biomass can be used to generate extra electricity to the national grid instead of keeping it as plant waste.</a:t>
            </a:r>
          </a:p>
          <a:p>
            <a:r>
              <a:rPr lang="en-US" sz="1100">
                <a:solidFill>
                  <a:schemeClr val="bg1"/>
                </a:solidFill>
                <a:cs typeface="Calibri"/>
              </a:rPr>
              <a:t>Ref Andrea Northey 7th July 2022</a:t>
            </a:r>
          </a:p>
          <a:p>
            <a:endParaRPr lang="en-US" sz="1100">
              <a:solidFill>
                <a:schemeClr val="bg1"/>
              </a:solidFill>
              <a:cs typeface="Calibri"/>
            </a:endParaRPr>
          </a:p>
          <a:p>
            <a:r>
              <a:rPr lang="en-US" sz="1100">
                <a:solidFill>
                  <a:schemeClr val="bg1"/>
                </a:solidFill>
                <a:cs typeface="Calibri"/>
              </a:rPr>
              <a:t>Graphene hemp batteries last 8 times longer than the lithium ion and easier to manufacture as compared to lithium –ion graphene .</a:t>
            </a:r>
          </a:p>
          <a:p>
            <a:r>
              <a:rPr lang="en-US" sz="1100">
                <a:solidFill>
                  <a:schemeClr val="bg1"/>
                </a:solidFill>
                <a:ea typeface="Calibri"/>
                <a:cs typeface="Calibri"/>
              </a:rPr>
              <a:t>Tor a very longtime lithium - ion batteries were regarded as standard for years, so it will  be of economic value if more Reseach  is brought forward to enhance future cheaper production</a:t>
            </a:r>
          </a:p>
        </p:txBody>
      </p:sp>
    </p:spTree>
    <p:extLst>
      <p:ext uri="{BB962C8B-B14F-4D97-AF65-F5344CB8AC3E}">
        <p14:creationId xmlns:p14="http://schemas.microsoft.com/office/powerpoint/2010/main" val="4111119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CE40DC-5723-449B-A365-A61D8C262E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Oil refinery against blue sky">
            <a:extLst>
              <a:ext uri="{FF2B5EF4-FFF2-40B4-BE49-F238E27FC236}">
                <a16:creationId xmlns:a16="http://schemas.microsoft.com/office/drawing/2014/main" id="{57132430-F168-BD54-C9B0-F901A7985778}"/>
              </a:ext>
            </a:extLst>
          </p:cNvPr>
          <p:cNvPicPr>
            <a:picLocks noChangeAspect="1"/>
          </p:cNvPicPr>
          <p:nvPr/>
        </p:nvPicPr>
        <p:blipFill rotWithShape="1">
          <a:blip r:embed="rId2"/>
          <a:srcRect l="25" r="-2" b="-2"/>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9854DBCA-D3C3-4C19-9B2E-DFA0BE6472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7853" y="0"/>
            <a:ext cx="10256294"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1383CB6-8BE5-4911-970B-A4151A07E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16525" y="0"/>
            <a:ext cx="9958950"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842D14D1-56B7-40CD-8694-A9A48170C0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8673"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950A315C-978A-4A52-966E-55B2698F2A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75235" y="-17801"/>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EC846EF-E4CA-C7A4-40D0-B50417C70CD4}"/>
              </a:ext>
            </a:extLst>
          </p:cNvPr>
          <p:cNvSpPr>
            <a:spLocks noGrp="1"/>
          </p:cNvSpPr>
          <p:nvPr>
            <p:ph type="title"/>
          </p:nvPr>
        </p:nvSpPr>
        <p:spPr>
          <a:xfrm>
            <a:off x="2245932" y="893763"/>
            <a:ext cx="7340048" cy="1324651"/>
          </a:xfrm>
        </p:spPr>
        <p:txBody>
          <a:bodyPr anchor="b">
            <a:normAutofit/>
          </a:bodyPr>
          <a:lstStyle/>
          <a:p>
            <a:r>
              <a:rPr lang="en-US" sz="3600">
                <a:cs typeface="Calibri Light"/>
              </a:rPr>
              <a:t>Preparation of the hemp batteries</a:t>
            </a:r>
            <a:endParaRPr lang="en-US" sz="3600"/>
          </a:p>
        </p:txBody>
      </p:sp>
      <p:sp>
        <p:nvSpPr>
          <p:cNvPr id="3" name="Content Placeholder 2">
            <a:extLst>
              <a:ext uri="{FF2B5EF4-FFF2-40B4-BE49-F238E27FC236}">
                <a16:creationId xmlns:a16="http://schemas.microsoft.com/office/drawing/2014/main" id="{CC6C8DF8-409C-BEB9-640C-BA61EEBD1B49}"/>
              </a:ext>
            </a:extLst>
          </p:cNvPr>
          <p:cNvSpPr>
            <a:spLocks noGrp="1"/>
          </p:cNvSpPr>
          <p:nvPr>
            <p:ph idx="1"/>
          </p:nvPr>
        </p:nvSpPr>
        <p:spPr>
          <a:xfrm>
            <a:off x="2245932" y="2329732"/>
            <a:ext cx="7340048" cy="3299791"/>
          </a:xfrm>
        </p:spPr>
        <p:txBody>
          <a:bodyPr vert="horz" lIns="91440" tIns="45720" rIns="91440" bIns="45720" rtlCol="0">
            <a:normAutofit/>
          </a:bodyPr>
          <a:lstStyle/>
          <a:p>
            <a:endParaRPr lang="en-US" sz="1100">
              <a:cs typeface="Calibri"/>
            </a:endParaRPr>
          </a:p>
          <a:p>
            <a:r>
              <a:rPr lang="en-US" sz="1100">
                <a:cs typeface="Calibri"/>
              </a:rPr>
              <a:t>The bast fiber process: After four months of cultivating and harvesting, the inner raw waste material undergoes a process to extract the pure cellulose fiber.</a:t>
            </a:r>
          </a:p>
          <a:p>
            <a:r>
              <a:rPr lang="en-US" sz="1100">
                <a:cs typeface="Calibri"/>
              </a:rPr>
              <a:t>The pure cellulose fiber is treated under a very high temperature to produce nanosheets. The nanosheets are called supercapacitors.This process also called hydrothermal synthesis allow the production high volume capacitors.This supercapacitors have high energy capacity storage.It is a highly conductive surface</a:t>
            </a:r>
          </a:p>
          <a:p>
            <a:r>
              <a:rPr lang="en-US" sz="1100">
                <a:cs typeface="Calibri"/>
              </a:rPr>
              <a:t>Supercapacitors: Their role is to store energy physically which aids in discharging and charging of its ions. Our normal batteries  only produce and the needed energy.</a:t>
            </a:r>
          </a:p>
          <a:p>
            <a:r>
              <a:rPr lang="en-US" sz="1100">
                <a:cs typeface="Calibri"/>
              </a:rPr>
              <a:t> Hemp which is prepared by processing  into cardon nanosheets in the production of supercapacitors which are cheap. Graphene which is off synthetic carbon material are less heavy than foils which are more expensive  to prepare and produce as compared to  hemp batteries production.</a:t>
            </a:r>
          </a:p>
          <a:p>
            <a:r>
              <a:rPr lang="en-US" sz="1100">
                <a:cs typeface="Calibri"/>
              </a:rPr>
              <a:t>Making graphene –like material using hemp is more less expensive to produce lithium –ion base batteries .</a:t>
            </a:r>
          </a:p>
          <a:p>
            <a:endParaRPr lang="en-US" sz="1100">
              <a:cs typeface="Calibri"/>
            </a:endParaRPr>
          </a:p>
          <a:p>
            <a:r>
              <a:rPr lang="en-US" sz="1100">
                <a:cs typeface="Calibri"/>
              </a:rPr>
              <a:t>Ref Thomas Lassan August 14,2023</a:t>
            </a:r>
          </a:p>
        </p:txBody>
      </p:sp>
    </p:spTree>
    <p:extLst>
      <p:ext uri="{BB962C8B-B14F-4D97-AF65-F5344CB8AC3E}">
        <p14:creationId xmlns:p14="http://schemas.microsoft.com/office/powerpoint/2010/main" val="5505298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07ABC6-6F95-DBE5-042A-0660139DF93C}"/>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Differences </a:t>
            </a:r>
            <a:r>
              <a:rPr lang="en-US" sz="3600">
                <a:solidFill>
                  <a:srgbClr val="FFFFFF"/>
                </a:solidFill>
              </a:rPr>
              <a:t>in </a:t>
            </a:r>
            <a:r>
              <a:rPr lang="en-US" sz="3600" kern="1200">
                <a:solidFill>
                  <a:srgbClr val="FFFFFF"/>
                </a:solidFill>
                <a:latin typeface="+mj-lt"/>
                <a:ea typeface="+mj-ea"/>
                <a:cs typeface="+mj-cs"/>
              </a:rPr>
              <a:t>Batteries With Its Impacts</a:t>
            </a:r>
            <a:r>
              <a:rPr lang="en-US" sz="3600">
                <a:solidFill>
                  <a:srgbClr val="FFFFFF"/>
                </a:solidFill>
              </a:rPr>
              <a:t> </a:t>
            </a:r>
            <a:endParaRPr lang="en-US" sz="3600" kern="1200">
              <a:solidFill>
                <a:srgbClr val="FFFFFF"/>
              </a:solidFill>
              <a:latin typeface="+mj-lt"/>
              <a:ea typeface="+mj-ea"/>
              <a:cs typeface="+mj-cs"/>
            </a:endParaRPr>
          </a:p>
        </p:txBody>
      </p:sp>
      <p:pic>
        <p:nvPicPr>
          <p:cNvPr id="4" name="Picture 3" descr="Rear view of five ballerinas on stage">
            <a:extLst>
              <a:ext uri="{FF2B5EF4-FFF2-40B4-BE49-F238E27FC236}">
                <a16:creationId xmlns:a16="http://schemas.microsoft.com/office/drawing/2014/main" id="{9AB64EAF-F910-41DA-4E86-5B89749646F0}"/>
              </a:ext>
            </a:extLst>
          </p:cNvPr>
          <p:cNvPicPr>
            <a:picLocks noChangeAspect="1"/>
          </p:cNvPicPr>
          <p:nvPr/>
        </p:nvPicPr>
        <p:blipFill>
          <a:blip r:embed="rId2"/>
          <a:stretch>
            <a:fillRect/>
          </a:stretch>
        </p:blipFill>
        <p:spPr>
          <a:xfrm>
            <a:off x="4630424" y="1188037"/>
            <a:ext cx="6780700" cy="5085525"/>
          </a:xfrm>
          <a:prstGeom prst="rect">
            <a:avLst/>
          </a:prstGeom>
        </p:spPr>
      </p:pic>
    </p:spTree>
    <p:extLst>
      <p:ext uri="{BB962C8B-B14F-4D97-AF65-F5344CB8AC3E}">
        <p14:creationId xmlns:p14="http://schemas.microsoft.com/office/powerpoint/2010/main" val="1453577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32F119-403A-9BEF-1B34-E0F6244CF9E9}"/>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a:solidFill>
                  <a:srgbClr val="FFFFFF"/>
                </a:solidFill>
                <a:cs typeface="Calibri Light"/>
              </a:rPr>
              <a:t>DIFFERECIES IN BATTERIES WITH ITS IMPACT</a:t>
            </a:r>
            <a:endParaRPr lang="en-US" sz="4000" kern="1200">
              <a:solidFill>
                <a:srgbClr val="FFFFFF"/>
              </a:solidFill>
              <a:latin typeface="+mj-lt"/>
              <a:ea typeface="+mj-ea"/>
              <a:cs typeface="+mj-cs"/>
            </a:endParaRPr>
          </a:p>
        </p:txBody>
      </p:sp>
      <p:graphicFrame>
        <p:nvGraphicFramePr>
          <p:cNvPr id="74" name="Content Placeholder 10">
            <a:extLst>
              <a:ext uri="{FF2B5EF4-FFF2-40B4-BE49-F238E27FC236}">
                <a16:creationId xmlns:a16="http://schemas.microsoft.com/office/drawing/2014/main" id="{8855F6B9-CE03-28F6-6A54-BEF299198EE4}"/>
              </a:ext>
            </a:extLst>
          </p:cNvPr>
          <p:cNvGraphicFramePr>
            <a:graphicFrameLocks noGrp="1"/>
          </p:cNvGraphicFramePr>
          <p:nvPr>
            <p:ph idx="1"/>
            <p:extLst>
              <p:ext uri="{D42A27DB-BD31-4B8C-83A1-F6EECF244321}">
                <p14:modId xmlns:p14="http://schemas.microsoft.com/office/powerpoint/2010/main" val="318470742"/>
              </p:ext>
            </p:extLst>
          </p:nvPr>
        </p:nvGraphicFramePr>
        <p:xfrm>
          <a:off x="774271" y="2112579"/>
          <a:ext cx="10667401" cy="4192806"/>
        </p:xfrm>
        <a:graphic>
          <a:graphicData uri="http://schemas.openxmlformats.org/drawingml/2006/table">
            <a:tbl>
              <a:tblPr firstRow="1" bandRow="1">
                <a:solidFill>
                  <a:schemeClr val="bg1"/>
                </a:solidFill>
                <a:tableStyleId>{5C22544A-7EE6-4342-B048-85BDC9FD1C3A}</a:tableStyleId>
              </a:tblPr>
              <a:tblGrid>
                <a:gridCol w="2753158">
                  <a:extLst>
                    <a:ext uri="{9D8B030D-6E8A-4147-A177-3AD203B41FA5}">
                      <a16:colId xmlns:a16="http://schemas.microsoft.com/office/drawing/2014/main" val="924502573"/>
                    </a:ext>
                  </a:extLst>
                </a:gridCol>
                <a:gridCol w="4080803">
                  <a:extLst>
                    <a:ext uri="{9D8B030D-6E8A-4147-A177-3AD203B41FA5}">
                      <a16:colId xmlns:a16="http://schemas.microsoft.com/office/drawing/2014/main" val="3105885391"/>
                    </a:ext>
                  </a:extLst>
                </a:gridCol>
                <a:gridCol w="3833440">
                  <a:extLst>
                    <a:ext uri="{9D8B030D-6E8A-4147-A177-3AD203B41FA5}">
                      <a16:colId xmlns:a16="http://schemas.microsoft.com/office/drawing/2014/main" val="4240199747"/>
                    </a:ext>
                  </a:extLst>
                </a:gridCol>
              </a:tblGrid>
              <a:tr h="526884">
                <a:tc>
                  <a:txBody>
                    <a:bodyPr/>
                    <a:lstStyle/>
                    <a:p>
                      <a:pPr lvl="0">
                        <a:buNone/>
                      </a:pPr>
                      <a:r>
                        <a:rPr lang="en-US" sz="1700" b="0" cap="none" spc="0">
                          <a:solidFill>
                            <a:schemeClr val="bg1"/>
                          </a:solidFill>
                        </a:rPr>
                        <a:t>   </a:t>
                      </a:r>
                    </a:p>
                  </a:txBody>
                  <a:tcPr marL="144707" marR="132500" marT="111313" marB="11131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r>
                        <a:rPr lang="en-US" sz="1700" b="0" cap="none" spc="0">
                          <a:solidFill>
                            <a:schemeClr val="bg1"/>
                          </a:solidFill>
                        </a:rPr>
                        <a:t>HEMP</a:t>
                      </a:r>
                    </a:p>
                  </a:txBody>
                  <a:tcPr marL="144707" marR="132500" marT="111313" marB="111313"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r>
                        <a:rPr lang="en-US" sz="1700" b="0" cap="none" spc="0">
                          <a:solidFill>
                            <a:schemeClr val="bg1"/>
                          </a:solidFill>
                        </a:rPr>
                        <a:t>LITHIUM ION</a:t>
                      </a:r>
                    </a:p>
                  </a:txBody>
                  <a:tcPr marL="144707" marR="132500" marT="111313" marB="11131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49957295"/>
                  </a:ext>
                </a:extLst>
              </a:tr>
              <a:tr h="786615">
                <a:tc>
                  <a:txBody>
                    <a:bodyPr/>
                    <a:lstStyle/>
                    <a:p>
                      <a:r>
                        <a:rPr lang="en-US" sz="1700" cap="none" spc="0">
                          <a:solidFill>
                            <a:schemeClr val="tx1"/>
                          </a:solidFill>
                        </a:rPr>
                        <a:t>MATERIAL ORIGIN</a:t>
                      </a:r>
                    </a:p>
                  </a:txBody>
                  <a:tcPr marL="144707" marR="132500" marT="111313" marB="111313">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US" sz="1700" cap="none" spc="0">
                          <a:solidFill>
                            <a:schemeClr val="tx1"/>
                          </a:solidFill>
                        </a:rPr>
                        <a:t>PREPARE BY BAST FIBE BY PLANTING</a:t>
                      </a:r>
                    </a:p>
                  </a:txBody>
                  <a:tcPr marL="144707" marR="132500" marT="111313" marB="11131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US" sz="1700" cap="none" spc="0">
                          <a:solidFill>
                            <a:schemeClr val="tx1"/>
                          </a:solidFill>
                        </a:rPr>
                        <a:t>EXTRACTED FROM THE EARTH OR BY MINING</a:t>
                      </a:r>
                    </a:p>
                  </a:txBody>
                  <a:tcPr marL="144707" marR="132500" marT="111313" marB="111313">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879928472"/>
                  </a:ext>
                </a:extLst>
              </a:tr>
              <a:tr h="1046346">
                <a:tc>
                  <a:txBody>
                    <a:bodyPr/>
                    <a:lstStyle/>
                    <a:p>
                      <a:r>
                        <a:rPr lang="en-US" sz="1700" cap="none" spc="0">
                          <a:solidFill>
                            <a:schemeClr val="tx1"/>
                          </a:solidFill>
                        </a:rPr>
                        <a:t>IMPACT ON PRODUCT</a:t>
                      </a:r>
                    </a:p>
                  </a:txBody>
                  <a:tcPr marL="144707" marR="132500" marT="111313" marB="111313">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lang="en-US" sz="1700" cap="none" spc="0">
                          <a:solidFill>
                            <a:schemeClr val="tx1"/>
                          </a:solidFill>
                        </a:rPr>
                        <a:t>ENVIRONMENTALLY GOOD,ECONOMICALLY FRIENDLY AND IT SOIL TO BE HEAVY</a:t>
                      </a:r>
                    </a:p>
                  </a:txBody>
                  <a:tcPr marL="144707" marR="132500" marT="111313" marB="11131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lang="en-US" sz="1700" cap="none" spc="0">
                          <a:solidFill>
                            <a:schemeClr val="tx1"/>
                          </a:solidFill>
                        </a:rPr>
                        <a:t>ENVIRONMENTALLY CHALLENGE WITH ITS MINING</a:t>
                      </a:r>
                    </a:p>
                  </a:txBody>
                  <a:tcPr marL="144707" marR="132500" marT="111313" marB="111313">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959474406"/>
                  </a:ext>
                </a:extLst>
              </a:tr>
              <a:tr h="1046346">
                <a:tc>
                  <a:txBody>
                    <a:bodyPr/>
                    <a:lstStyle/>
                    <a:p>
                      <a:r>
                        <a:rPr lang="en-US" sz="1700" cap="none" spc="0">
                          <a:solidFill>
                            <a:schemeClr val="tx1"/>
                          </a:solidFill>
                        </a:rPr>
                        <a:t>ENERGY CONSUMPTION</a:t>
                      </a:r>
                    </a:p>
                  </a:txBody>
                  <a:tcPr marL="144707" marR="132500" marT="111313" marB="111313">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lang="en-US" sz="1700" cap="none" spc="0">
                          <a:solidFill>
                            <a:schemeClr val="tx1"/>
                          </a:solidFill>
                        </a:rPr>
                        <a:t>ITS SUPERCAPACITORS ASSIST IN DISCHARGING AND CHARGING OF CYCLES</a:t>
                      </a:r>
                    </a:p>
                  </a:txBody>
                  <a:tcPr marL="144707" marR="132500" marT="111313" marB="11131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pPr lvl="0">
                        <a:buNone/>
                      </a:pPr>
                      <a:r>
                        <a:rPr lang="en-US" sz="1700" b="0" i="0" u="none" strike="noStrike" cap="none" spc="0" noProof="0">
                          <a:solidFill>
                            <a:schemeClr val="tx1"/>
                          </a:solidFill>
                          <a:latin typeface="Calibri"/>
                        </a:rPr>
                        <a:t>HIGH ENERGY RELEASE WITH ENERGY DENSITY</a:t>
                      </a:r>
                      <a:endParaRPr lang="en-US" sz="1700" cap="none" spc="0">
                        <a:solidFill>
                          <a:schemeClr val="tx1"/>
                        </a:solidFill>
                      </a:endParaRPr>
                    </a:p>
                  </a:txBody>
                  <a:tcPr marL="144707" marR="132500" marT="111313" marB="111313">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3069886872"/>
                  </a:ext>
                </a:extLst>
              </a:tr>
              <a:tr h="786615">
                <a:tc>
                  <a:txBody>
                    <a:bodyPr/>
                    <a:lstStyle/>
                    <a:p>
                      <a:r>
                        <a:rPr lang="en-US" sz="1700" cap="none" spc="0">
                          <a:solidFill>
                            <a:schemeClr val="tx1"/>
                          </a:solidFill>
                        </a:rPr>
                        <a:t>COST</a:t>
                      </a:r>
                    </a:p>
                  </a:txBody>
                  <a:tcPr marL="144707" marR="132500" marT="111313" marB="111313">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lang="en-US" sz="1700" cap="none" spc="0">
                          <a:solidFill>
                            <a:schemeClr val="tx1"/>
                          </a:solidFill>
                        </a:rPr>
                        <a:t>LESS EXPENSIVE TO MANUFACTURE</a:t>
                      </a:r>
                    </a:p>
                  </a:txBody>
                  <a:tcPr marL="144707" marR="132500" marT="111313" marB="111313">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lang="en-US" sz="1700" cap="none" spc="0">
                          <a:solidFill>
                            <a:schemeClr val="tx1"/>
                          </a:solidFill>
                        </a:rPr>
                        <a:t>MORE </a:t>
                      </a:r>
                      <a:r>
                        <a:rPr lang="en-US" sz="1700" b="0" i="0" u="none" strike="noStrike" cap="none" spc="0" noProof="0">
                          <a:solidFill>
                            <a:schemeClr val="tx1"/>
                          </a:solidFill>
                          <a:latin typeface="Calibri"/>
                        </a:rPr>
                        <a:t>EXPENSIVE TO MANUFACTURE</a:t>
                      </a:r>
                      <a:endParaRPr lang="en-US" sz="1700" cap="none" spc="0">
                        <a:solidFill>
                          <a:schemeClr val="tx1"/>
                        </a:solidFill>
                      </a:endParaRPr>
                    </a:p>
                  </a:txBody>
                  <a:tcPr marL="144707" marR="132500" marT="111313" marB="111313">
                    <a:lnL w="6350" cap="flat" cmpd="sng" algn="ctr">
                      <a:solidFill>
                        <a:schemeClr val="tx1">
                          <a:lumMod val="50000"/>
                          <a:lumOff val="50000"/>
                        </a:schemeClr>
                      </a:solidFill>
                      <a:prstDash val="solid"/>
                    </a:lnL>
                    <a:lnR w="12700" cmpd="sng">
                      <a:no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233356294"/>
                  </a:ext>
                </a:extLst>
              </a:tr>
            </a:tbl>
          </a:graphicData>
        </a:graphic>
      </p:graphicFrame>
    </p:spTree>
    <p:extLst>
      <p:ext uri="{BB962C8B-B14F-4D97-AF65-F5344CB8AC3E}">
        <p14:creationId xmlns:p14="http://schemas.microsoft.com/office/powerpoint/2010/main" val="3912966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Graph on document with pen">
            <a:extLst>
              <a:ext uri="{FF2B5EF4-FFF2-40B4-BE49-F238E27FC236}">
                <a16:creationId xmlns:a16="http://schemas.microsoft.com/office/drawing/2014/main" id="{F122D61D-1A1D-80D0-5DBD-54A9EE33D0BE}"/>
              </a:ext>
            </a:extLst>
          </p:cNvPr>
          <p:cNvPicPr>
            <a:picLocks noChangeAspect="1"/>
          </p:cNvPicPr>
          <p:nvPr/>
        </p:nvPicPr>
        <p:blipFill rotWithShape="1">
          <a:blip r:embed="rId2"/>
          <a:srcRect l="30735" r="16683" b="-4"/>
          <a:stretch/>
        </p:blipFill>
        <p:spPr>
          <a:xfrm>
            <a:off x="-1" y="-2"/>
            <a:ext cx="5410198" cy="6858002"/>
          </a:xfrm>
          <a:prstGeom prst="rect">
            <a:avLst/>
          </a:prstGeom>
        </p:spPr>
      </p:pic>
      <p:sp useBgFill="1">
        <p:nvSpPr>
          <p:cNvPr id="19" name="Rectangle 18">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5C0E04-82E8-1B74-21B9-0F6E5C5B3FD5}"/>
              </a:ext>
            </a:extLst>
          </p:cNvPr>
          <p:cNvSpPr>
            <a:spLocks noGrp="1"/>
          </p:cNvSpPr>
          <p:nvPr>
            <p:ph type="title"/>
          </p:nvPr>
        </p:nvSpPr>
        <p:spPr>
          <a:xfrm>
            <a:off x="6115317" y="405685"/>
            <a:ext cx="5464968" cy="1559301"/>
          </a:xfrm>
        </p:spPr>
        <p:txBody>
          <a:bodyPr>
            <a:normAutofit/>
          </a:bodyPr>
          <a:lstStyle/>
          <a:p>
            <a:r>
              <a:rPr lang="en-US" sz="3400">
                <a:cs typeface="Calibri Light"/>
              </a:rPr>
              <a:t>HOW INDUSTRIES CAN ADOPT WITH FUTURE TRENDING</a:t>
            </a:r>
            <a:endParaRPr lang="en-US" sz="3400"/>
          </a:p>
        </p:txBody>
      </p:sp>
      <p:sp>
        <p:nvSpPr>
          <p:cNvPr id="3" name="Content Placeholder 2">
            <a:extLst>
              <a:ext uri="{FF2B5EF4-FFF2-40B4-BE49-F238E27FC236}">
                <a16:creationId xmlns:a16="http://schemas.microsoft.com/office/drawing/2014/main" id="{47904005-B567-AAEB-4F9F-2612F956E02C}"/>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1600">
                <a:cs typeface="Calibri"/>
              </a:rPr>
              <a:t>Despite in its early state of its research in broader industries, several indicators shows of its positivity in production and consumptions. More research investment is needed to enhance productivity and consumption which will be of economy benefit to the rest of the world.</a:t>
            </a:r>
          </a:p>
          <a:p>
            <a:r>
              <a:rPr lang="en-US" sz="1600">
                <a:cs typeface="Calibri"/>
              </a:rPr>
              <a:t>Big players in the agriculture and technology industries are pushing for production and research making it look productivity. With its green initiative for its green energy solutions adoption  hemp batteries will be better off compared to the lithium -ion base battery.</a:t>
            </a:r>
          </a:p>
          <a:p>
            <a:r>
              <a:rPr lang="en-US" sz="1600">
                <a:cs typeface="Calibri"/>
              </a:rPr>
              <a:t>When we talk of its potentials and how it can sustain its potential, we have a good alternative due to it green energy and cost.</a:t>
            </a:r>
          </a:p>
          <a:p>
            <a:endParaRPr lang="en-US" sz="1600">
              <a:cs typeface="Calibri"/>
            </a:endParaRPr>
          </a:p>
        </p:txBody>
      </p:sp>
    </p:spTree>
    <p:extLst>
      <p:ext uri="{BB962C8B-B14F-4D97-AF65-F5344CB8AC3E}">
        <p14:creationId xmlns:p14="http://schemas.microsoft.com/office/powerpoint/2010/main" val="2276769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ttles in a production line">
            <a:extLst>
              <a:ext uri="{FF2B5EF4-FFF2-40B4-BE49-F238E27FC236}">
                <a16:creationId xmlns:a16="http://schemas.microsoft.com/office/drawing/2014/main" id="{BD5534B0-C158-84A7-B51A-F47903FDF31D}"/>
              </a:ext>
            </a:extLst>
          </p:cNvPr>
          <p:cNvPicPr>
            <a:picLocks noChangeAspect="1"/>
          </p:cNvPicPr>
          <p:nvPr/>
        </p:nvPicPr>
        <p:blipFill rotWithShape="1">
          <a:blip r:embed="rId2"/>
          <a:srcRect l="6858" r="40560" b="-4"/>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31AB9-8B77-162A-A0F6-1FED5818A137}"/>
              </a:ext>
            </a:extLst>
          </p:cNvPr>
          <p:cNvSpPr>
            <a:spLocks noGrp="1"/>
          </p:cNvSpPr>
          <p:nvPr>
            <p:ph type="title"/>
          </p:nvPr>
        </p:nvSpPr>
        <p:spPr>
          <a:xfrm>
            <a:off x="6115317" y="405685"/>
            <a:ext cx="5464968" cy="1559301"/>
          </a:xfrm>
        </p:spPr>
        <p:txBody>
          <a:bodyPr>
            <a:normAutofit/>
          </a:bodyPr>
          <a:lstStyle/>
          <a:p>
            <a:endParaRPr lang="en-US" sz="4000"/>
          </a:p>
        </p:txBody>
      </p:sp>
      <p:sp>
        <p:nvSpPr>
          <p:cNvPr id="3" name="Content Placeholder 2">
            <a:extLst>
              <a:ext uri="{FF2B5EF4-FFF2-40B4-BE49-F238E27FC236}">
                <a16:creationId xmlns:a16="http://schemas.microsoft.com/office/drawing/2014/main" id="{46ED3CAD-F566-3AC7-6F2F-D043CD55C3DA}"/>
              </a:ext>
            </a:extLst>
          </p:cNvPr>
          <p:cNvSpPr>
            <a:spLocks noGrp="1"/>
          </p:cNvSpPr>
          <p:nvPr>
            <p:ph idx="1"/>
          </p:nvPr>
        </p:nvSpPr>
        <p:spPr>
          <a:xfrm>
            <a:off x="6115317" y="2743200"/>
            <a:ext cx="5247340" cy="3496878"/>
          </a:xfrm>
        </p:spPr>
        <p:txBody>
          <a:bodyPr vert="horz" lIns="91440" tIns="45720" rIns="91440" bIns="45720" rtlCol="0" anchor="ctr">
            <a:normAutofit/>
          </a:bodyPr>
          <a:lstStyle/>
          <a:p>
            <a:r>
              <a:rPr lang="en-US" sz="2000">
                <a:cs typeface="Calibri"/>
              </a:rPr>
              <a:t>In terms of hemp production on a smaller scale it is much expensive but on a larger scale we will see a cheaper hemp battery. With its recyclability it will encourage circular economy. Relatively from hemp processing to the traditional battery material, hemp stands tall</a:t>
            </a:r>
            <a:endParaRPr lang="en-US" sz="2000"/>
          </a:p>
        </p:txBody>
      </p:sp>
    </p:spTree>
    <p:extLst>
      <p:ext uri="{BB962C8B-B14F-4D97-AF65-F5344CB8AC3E}">
        <p14:creationId xmlns:p14="http://schemas.microsoft.com/office/powerpoint/2010/main" val="16246642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Content Placeholder 15" descr="Person playing drums">
            <a:extLst>
              <a:ext uri="{FF2B5EF4-FFF2-40B4-BE49-F238E27FC236}">
                <a16:creationId xmlns:a16="http://schemas.microsoft.com/office/drawing/2014/main" id="{C7F34104-53B7-42E0-2CB1-BAEC2171A51E}"/>
              </a:ext>
            </a:extLst>
          </p:cNvPr>
          <p:cNvPicPr>
            <a:picLocks noGrp="1" noChangeAspect="1"/>
          </p:cNvPicPr>
          <p:nvPr>
            <p:ph idx="1"/>
          </p:nvPr>
        </p:nvPicPr>
        <p:blipFill rotWithShape="1">
          <a:blip r:embed="rId2"/>
          <a:srcRect l="1703" t="9091" r="21595"/>
          <a:stretch/>
        </p:blipFill>
        <p:spPr>
          <a:xfrm>
            <a:off x="3523488" y="10"/>
            <a:ext cx="8668512" cy="6857990"/>
          </a:xfrm>
          <a:prstGeom prst="rect">
            <a:avLst/>
          </a:prstGeom>
        </p:spPr>
      </p:pic>
      <p:sp>
        <p:nvSpPr>
          <p:cNvPr id="23" name="Rectangle 2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13468A-2880-BDB3-419E-A7D1A4632462}"/>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3700"/>
              <a:t>BENEFITS AND ITS DISADVANTAGE BETWEEN THE HEMP AND THE LITHIUM –ION BATTERIES</a:t>
            </a:r>
          </a:p>
        </p:txBody>
      </p:sp>
      <p:sp>
        <p:nvSpPr>
          <p:cNvPr id="25" name="Rectangle 2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655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E3EC72-4942-925E-E1C5-27AE14B5AE3B}"/>
              </a:ext>
            </a:extLst>
          </p:cNvPr>
          <p:cNvSpPr>
            <a:spLocks noGrp="1"/>
          </p:cNvSpPr>
          <p:nvPr>
            <p:ph type="title"/>
          </p:nvPr>
        </p:nvSpPr>
        <p:spPr>
          <a:xfrm>
            <a:off x="5297762" y="329184"/>
            <a:ext cx="6251110" cy="1783080"/>
          </a:xfrm>
        </p:spPr>
        <p:txBody>
          <a:bodyPr anchor="b">
            <a:normAutofit/>
          </a:bodyPr>
          <a:lstStyle/>
          <a:p>
            <a:r>
              <a:rPr lang="en-US" sz="5400">
                <a:cs typeface="Calibri Light"/>
              </a:rPr>
              <a:t>Assistance to the earthr</a:t>
            </a:r>
            <a:endParaRPr lang="en-US" sz="5400"/>
          </a:p>
        </p:txBody>
      </p:sp>
      <p:pic>
        <p:nvPicPr>
          <p:cNvPr id="5" name="Picture 4" descr="Pattern created by river delta taken from above">
            <a:extLst>
              <a:ext uri="{FF2B5EF4-FFF2-40B4-BE49-F238E27FC236}">
                <a16:creationId xmlns:a16="http://schemas.microsoft.com/office/drawing/2014/main" id="{22D1DB4F-6DB2-F5D9-0C37-40295B8E3012}"/>
              </a:ext>
            </a:extLst>
          </p:cNvPr>
          <p:cNvPicPr>
            <a:picLocks noChangeAspect="1"/>
          </p:cNvPicPr>
          <p:nvPr/>
        </p:nvPicPr>
        <p:blipFill rotWithShape="1">
          <a:blip r:embed="rId2"/>
          <a:srcRect l="22929" r="26208" b="8"/>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30B5E5-D1AD-334D-C3DE-1D833C44BACE}"/>
              </a:ext>
            </a:extLst>
          </p:cNvPr>
          <p:cNvSpPr>
            <a:spLocks noGrp="1"/>
          </p:cNvSpPr>
          <p:nvPr>
            <p:ph idx="1"/>
          </p:nvPr>
        </p:nvSpPr>
        <p:spPr>
          <a:xfrm>
            <a:off x="5297762" y="2706624"/>
            <a:ext cx="6251110" cy="3483864"/>
          </a:xfrm>
        </p:spPr>
        <p:txBody>
          <a:bodyPr vert="horz" lIns="91440" tIns="45720" rIns="91440" bIns="45720" rtlCol="0">
            <a:normAutofit/>
          </a:bodyPr>
          <a:lstStyle/>
          <a:p>
            <a:r>
              <a:rPr lang="en-US" sz="1700">
                <a:cs typeface="Calibri"/>
              </a:rPr>
              <a:t>In the case of lithium –ion battery when it is punched or even crushed or bunt the sulfur in the liquid links straight into the earth cast causing a great damage to the soil environment .In that situation we have layers of combination with the sulfur and the lithium which causes great damage to the environment. Hemp on the other hand rather helps the soil to turn from a mercury  base oil or contaminated soil.  We can conclude by saying the roots of hemp helps in solving issues with soil when it is grown. In a situation with contaminated river or lake, when the hemps tree are allowed to the planted on the banks of the river or lake it takes off the poisonous stuff from the water. Meaning the hemp plant dan de-toxic polluted water and sand.</a:t>
            </a:r>
            <a:endParaRPr lang="en-US" sz="1700"/>
          </a:p>
        </p:txBody>
      </p:sp>
    </p:spTree>
    <p:extLst>
      <p:ext uri="{BB962C8B-B14F-4D97-AF65-F5344CB8AC3E}">
        <p14:creationId xmlns:p14="http://schemas.microsoft.com/office/powerpoint/2010/main" val="14717847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hermal power station">
            <a:extLst>
              <a:ext uri="{FF2B5EF4-FFF2-40B4-BE49-F238E27FC236}">
                <a16:creationId xmlns:a16="http://schemas.microsoft.com/office/drawing/2014/main" id="{18C51C90-D8A2-1EF8-FFA1-36FEC46807F4}"/>
              </a:ext>
            </a:extLst>
          </p:cNvPr>
          <p:cNvPicPr>
            <a:picLocks noChangeAspect="1"/>
          </p:cNvPicPr>
          <p:nvPr/>
        </p:nvPicPr>
        <p:blipFill rotWithShape="1">
          <a:blip r:embed="rId2"/>
          <a:srcRect l="13942" r="26933" b="6"/>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135ACE-523F-A63A-FBEB-42554BF6F233}"/>
              </a:ext>
            </a:extLst>
          </p:cNvPr>
          <p:cNvSpPr>
            <a:spLocks noGrp="1"/>
          </p:cNvSpPr>
          <p:nvPr>
            <p:ph type="title"/>
          </p:nvPr>
        </p:nvSpPr>
        <p:spPr>
          <a:xfrm>
            <a:off x="6115317" y="405685"/>
            <a:ext cx="5464968" cy="1559301"/>
          </a:xfrm>
        </p:spPr>
        <p:txBody>
          <a:bodyPr>
            <a:normAutofit/>
          </a:bodyPr>
          <a:lstStyle/>
          <a:p>
            <a:r>
              <a:rPr lang="en-US" sz="4000">
                <a:cs typeface="Calibri Light"/>
              </a:rPr>
              <a:t>CONCLUSION</a:t>
            </a:r>
          </a:p>
        </p:txBody>
      </p:sp>
      <p:sp>
        <p:nvSpPr>
          <p:cNvPr id="3" name="Content Placeholder 2">
            <a:extLst>
              <a:ext uri="{FF2B5EF4-FFF2-40B4-BE49-F238E27FC236}">
                <a16:creationId xmlns:a16="http://schemas.microsoft.com/office/drawing/2014/main" id="{748D2D10-C454-44BB-D150-91506D5E36C9}"/>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r>
              <a:rPr lang="en-US" sz="1600">
                <a:cs typeface="Calibri"/>
              </a:rPr>
              <a:t>The hemp in another theory says it can charge  eight times faster than the lithium –ion battery  and in twenty minutes when connected with the grid and still maintains  its gravity energy density as compared to that of the lithium –ion batteries, and it takes time in losing its charged capacity.</a:t>
            </a:r>
          </a:p>
          <a:p>
            <a:pPr marL="0" indent="0">
              <a:buNone/>
            </a:pPr>
            <a:r>
              <a:rPr lang="en-US" sz="1600">
                <a:cs typeface="Calibri"/>
              </a:rPr>
              <a:t>Since hemps can grow anywhere planted and needs little or no water ,neither pesticides, this can help grow a struggling economy when the country government venture into hemp production which will produce car batteries since more labor will be needed and workers on the field will make more yield and the government makes more taxes to push their systems. Another scenario is where the hemp tree can absorh more carbon than the normal tree making it a tree of need</a:t>
            </a:r>
          </a:p>
        </p:txBody>
      </p:sp>
    </p:spTree>
    <p:extLst>
      <p:ext uri="{BB962C8B-B14F-4D97-AF65-F5344CB8AC3E}">
        <p14:creationId xmlns:p14="http://schemas.microsoft.com/office/powerpoint/2010/main" val="24736298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28836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1818</Words>
  <Application>Microsoft Office PowerPoint</Application>
  <PresentationFormat>Widescreen</PresentationFormat>
  <Paragraphs>94</Paragraphs>
  <Slides>15</Slides>
  <Notes>0</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Meiryo</vt:lpstr>
      <vt:lpstr>Arial</vt:lpstr>
      <vt:lpstr>Calibri</vt:lpstr>
      <vt:lpstr>Calibri Light</vt:lpstr>
      <vt:lpstr>office theme</vt:lpstr>
      <vt:lpstr>UNIVERSITY OF WALES TRINITY  JAMES ARTHUR QUARTEY ID:2234446 CERTHE  DIGITAL SKILLS </vt:lpstr>
      <vt:lpstr>   INTRODUCTION</vt:lpstr>
      <vt:lpstr>    The Batteries </vt:lpstr>
      <vt:lpstr>COMPARISM OF HEMP AND LITHIUM-ION BATTERIES  </vt:lpstr>
      <vt:lpstr>Over view</vt:lpstr>
      <vt:lpstr>The hemp </vt:lpstr>
      <vt:lpstr>Preparation of the hemp batteries</vt:lpstr>
      <vt:lpstr>Differences in Batteries With Its Impacts </vt:lpstr>
      <vt:lpstr>DIFFERECIES IN BATTERIES WITH ITS IMPACT</vt:lpstr>
      <vt:lpstr>HOW INDUSTRIES CAN ADOPT WITH FUTURE TRENDING</vt:lpstr>
      <vt:lpstr>PowerPoint Presentation</vt:lpstr>
      <vt:lpstr>BENEFITS AND ITS DISADVANTAGE BETWEEN THE HEMP AND THE LITHIUM –ION BATTERIES</vt:lpstr>
      <vt:lpstr>Assistance to the earthr</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Arthur Quartey</dc:creator>
  <cp:lastModifiedBy>James Arthur Quartey</cp:lastModifiedBy>
  <cp:revision>28</cp:revision>
  <dcterms:created xsi:type="dcterms:W3CDTF">2023-11-21T14:58:40Z</dcterms:created>
  <dcterms:modified xsi:type="dcterms:W3CDTF">2023-12-04T11:04:16Z</dcterms:modified>
</cp:coreProperties>
</file>