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notesMasterIdLst>
    <p:notesMasterId r:id="rId31"/>
  </p:notesMasterIdLst>
  <p:sldIdLst>
    <p:sldId id="256" r:id="rId4"/>
    <p:sldId id="262" r:id="rId5"/>
    <p:sldId id="264" r:id="rId6"/>
    <p:sldId id="266" r:id="rId7"/>
    <p:sldId id="265" r:id="rId8"/>
    <p:sldId id="268" r:id="rId9"/>
    <p:sldId id="273" r:id="rId10"/>
    <p:sldId id="271" r:id="rId11"/>
    <p:sldId id="272" r:id="rId12"/>
    <p:sldId id="274" r:id="rId13"/>
    <p:sldId id="269" r:id="rId14"/>
    <p:sldId id="456" r:id="rId15"/>
    <p:sldId id="457" r:id="rId16"/>
    <p:sldId id="487" r:id="rId17"/>
    <p:sldId id="490" r:id="rId18"/>
    <p:sldId id="286" r:id="rId19"/>
    <p:sldId id="267" r:id="rId20"/>
    <p:sldId id="287" r:id="rId21"/>
    <p:sldId id="491" r:id="rId22"/>
    <p:sldId id="458" r:id="rId23"/>
    <p:sldId id="459" r:id="rId24"/>
    <p:sldId id="461" r:id="rId25"/>
    <p:sldId id="447" r:id="rId26"/>
    <p:sldId id="488" r:id="rId27"/>
    <p:sldId id="492" r:id="rId28"/>
    <p:sldId id="489" r:id="rId29"/>
    <p:sldId id="493" r:id="rId30"/>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3CA51D-12A6-42E0-B194-C4D7C4AFCB7A}" v="70" dt="2026-10-05T15:53:25.3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4660"/>
  </p:normalViewPr>
  <p:slideViewPr>
    <p:cSldViewPr snapToGrid="0">
      <p:cViewPr>
        <p:scale>
          <a:sx n="100" d="100"/>
          <a:sy n="100" d="100"/>
        </p:scale>
        <p:origin x="960"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F76F0-6488-4D5E-868D-147480E91DFD}"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630AB7-E7E7-4439-8295-03DC82AAC00B}" type="slidenum">
              <a:rPr lang="en-GB" smtClean="0"/>
              <a:t>‹#›</a:t>
            </a:fld>
            <a:endParaRPr lang="en-GB"/>
          </a:p>
        </p:txBody>
      </p:sp>
    </p:spTree>
    <p:extLst>
      <p:ext uri="{BB962C8B-B14F-4D97-AF65-F5344CB8AC3E}">
        <p14:creationId xmlns:p14="http://schemas.microsoft.com/office/powerpoint/2010/main" val="3425719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about this? What skills do they have for their </a:t>
            </a:r>
            <a:r>
              <a:rPr lang="en-GB" dirty="0" err="1"/>
              <a:t>njobs</a:t>
            </a:r>
            <a:r>
              <a:rPr lang="en-GB" dirty="0"/>
              <a:t> ? What skills do they think a guest service team member should have.</a:t>
            </a:r>
          </a:p>
          <a:p>
            <a:endParaRPr lang="en-GB" dirty="0"/>
          </a:p>
          <a:p>
            <a:r>
              <a:rPr lang="en-GB" dirty="0"/>
              <a:t>Answer: language, patience, caring, technological, well spoken. Well groomed, </a:t>
            </a:r>
          </a:p>
        </p:txBody>
      </p:sp>
      <p:sp>
        <p:nvSpPr>
          <p:cNvPr id="4" name="Slide Number Placeholder 3"/>
          <p:cNvSpPr>
            <a:spLocks noGrp="1"/>
          </p:cNvSpPr>
          <p:nvPr>
            <p:ph type="sldNum" sz="quarter" idx="5"/>
          </p:nvPr>
        </p:nvSpPr>
        <p:spPr/>
        <p:txBody>
          <a:bodyPr/>
          <a:lstStyle/>
          <a:p>
            <a:fld id="{199BB897-AB39-4983-9E40-AA068CFF8AB9}" type="slidenum">
              <a:rPr lang="en-GB" smtClean="0"/>
              <a:t>12</a:t>
            </a:fld>
            <a:endParaRPr lang="en-GB"/>
          </a:p>
        </p:txBody>
      </p:sp>
    </p:spTree>
    <p:extLst>
      <p:ext uri="{BB962C8B-B14F-4D97-AF65-F5344CB8AC3E}">
        <p14:creationId xmlns:p14="http://schemas.microsoft.com/office/powerpoint/2010/main" val="3432596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important message for students</a:t>
            </a:r>
          </a:p>
          <a:p>
            <a:r>
              <a:rPr lang="en-GB" dirty="0"/>
              <a:t>A person does </a:t>
            </a:r>
            <a:r>
              <a:rPr lang="en-GB" b="1" dirty="0"/>
              <a:t>not necessarily need the highest IQ</a:t>
            </a:r>
            <a:r>
              <a:rPr lang="en-GB" dirty="0"/>
              <a:t> to become highly knowledgeable or successful in an area.</a:t>
            </a:r>
          </a:p>
          <a:p>
            <a:r>
              <a:rPr lang="en-GB" dirty="0"/>
              <a:t>Someone who is intensely curious about </a:t>
            </a:r>
            <a:r>
              <a:rPr lang="en-GB" b="1" dirty="0"/>
              <a:t>events, tourism, hospitality, sustainability, technology, festivals or people</a:t>
            </a:r>
            <a:r>
              <a:rPr lang="en-GB" dirty="0"/>
              <a:t> may continually seek out information, ask questions, experiment, make mistakes, reflect and try again.</a:t>
            </a:r>
          </a:p>
          <a:p>
            <a:r>
              <a:rPr lang="en-GB" dirty="0"/>
              <a:t>Someone who is passionate about their chosen career may be prepared to put in the </a:t>
            </a:r>
            <a:r>
              <a:rPr lang="en-GB" b="1" dirty="0"/>
              <a:t>time, effort and commitment</a:t>
            </a:r>
            <a:r>
              <a:rPr lang="en-GB" dirty="0"/>
              <a:t> needed to develop their skills.</a:t>
            </a:r>
          </a:p>
          <a:p>
            <a:r>
              <a:rPr lang="en-GB" dirty="0"/>
              <a:t>This means that:</a:t>
            </a:r>
          </a:p>
          <a:p>
            <a:r>
              <a:rPr lang="en-GB" b="1" dirty="0"/>
              <a:t>IQ may help you understand something — but curiosity makes you want to learn it, and passion makes you want to keep going.</a:t>
            </a:r>
            <a:endParaRPr lang="en-GB" dirty="0"/>
          </a:p>
          <a:p>
            <a:r>
              <a:rPr lang="en-GB" b="1" dirty="0"/>
              <a:t>Example for Tourism &amp; Events</a:t>
            </a:r>
          </a:p>
          <a:p>
            <a:r>
              <a:rPr lang="en-GB" dirty="0"/>
              <a:t>Imagine two students are asked to learn about </a:t>
            </a:r>
            <a:r>
              <a:rPr lang="en-GB" b="1" dirty="0"/>
              <a:t>event sustainability</a:t>
            </a:r>
            <a:r>
              <a:rPr lang="en-GB" dirty="0"/>
              <a:t>.</a:t>
            </a:r>
          </a:p>
          <a:p>
            <a:r>
              <a:rPr lang="en-GB" b="1" dirty="0"/>
              <a:t>Student A</a:t>
            </a:r>
            <a:r>
              <a:rPr lang="en-GB" dirty="0"/>
              <a:t> may have a high IQ but very little interest in the subject. They complete the assignment, learn what they need to know and move on.</a:t>
            </a:r>
          </a:p>
          <a:p>
            <a:r>
              <a:rPr lang="en-GB" b="1" dirty="0"/>
              <a:t>Student B</a:t>
            </a:r>
            <a:r>
              <a:rPr lang="en-GB" dirty="0"/>
              <a:t> may not consider themselves academically brilliant, but they are fascinated by sustainability. They start asking:</a:t>
            </a:r>
          </a:p>
          <a:p>
            <a:pPr lvl="0"/>
            <a:r>
              <a:rPr lang="en-GB" dirty="0"/>
              <a:t>How can festivals reduce waste? </a:t>
            </a:r>
          </a:p>
          <a:p>
            <a:pPr lvl="0"/>
            <a:r>
              <a:rPr lang="en-GB" dirty="0"/>
              <a:t>Where does the food come from? </a:t>
            </a:r>
          </a:p>
          <a:p>
            <a:pPr lvl="0"/>
            <a:r>
              <a:rPr lang="en-GB" dirty="0"/>
              <a:t>Could events become carbon neutral? </a:t>
            </a:r>
          </a:p>
          <a:p>
            <a:pPr lvl="0"/>
            <a:r>
              <a:rPr lang="en-GB" dirty="0"/>
              <a:t>How can we reduce single-use plastics? </a:t>
            </a:r>
          </a:p>
          <a:p>
            <a:pPr lvl="0"/>
            <a:r>
              <a:rPr lang="en-GB" dirty="0"/>
              <a:t>What are other festivals doing? </a:t>
            </a:r>
          </a:p>
          <a:p>
            <a:pPr lvl="0"/>
            <a:r>
              <a:rPr lang="en-GB" dirty="0"/>
              <a:t>Could technology provide a solution? </a:t>
            </a:r>
          </a:p>
          <a:p>
            <a:pPr lvl="0"/>
            <a:r>
              <a:rPr lang="en-GB" dirty="0"/>
              <a:t>How could I implement this at a real event? </a:t>
            </a:r>
          </a:p>
          <a:p>
            <a:r>
              <a:rPr lang="en-GB" dirty="0"/>
              <a:t>Their </a:t>
            </a:r>
            <a:r>
              <a:rPr lang="en-GB" b="1" dirty="0"/>
              <a:t>curiosity drives further learning</a:t>
            </a:r>
            <a:r>
              <a:rPr lang="en-GB" dirty="0"/>
              <a:t>.</a:t>
            </a:r>
          </a:p>
          <a:p>
            <a:r>
              <a:rPr lang="en-GB" dirty="0"/>
              <a:t>If they also have a genuine passion for events and sustainability, they may voluntarily attend events, speak to industry professionals, watch documentaries, read articles, undertake work experience and experiment with their own ideas.</a:t>
            </a:r>
          </a:p>
          <a:p>
            <a:r>
              <a:rPr lang="en-GB" dirty="0"/>
              <a:t>Over time, </a:t>
            </a:r>
            <a:r>
              <a:rPr lang="en-GB" b="1" dirty="0"/>
              <a:t>their knowledge, confidence and employability can grow enormously.</a:t>
            </a:r>
            <a:endParaRPr lang="en-GB" dirty="0"/>
          </a:p>
          <a:p>
            <a:r>
              <a:rPr lang="en-GB" b="1" dirty="0"/>
              <a:t>A useful message for your students</a:t>
            </a:r>
          </a:p>
          <a:p>
            <a:r>
              <a:rPr lang="en-GB" dirty="0"/>
              <a:t>You could finish the slide with:</a:t>
            </a:r>
          </a:p>
          <a:p>
            <a:r>
              <a:rPr lang="en-GB" b="1" dirty="0"/>
              <a:t>Don't underestimate yourself because you don't think you are "clever enough."</a:t>
            </a:r>
            <a:endParaRPr lang="en-GB" dirty="0"/>
          </a:p>
          <a:p>
            <a:r>
              <a:rPr lang="en-GB" b="1" dirty="0"/>
              <a:t>Be curious. Ask questions. Explore. Try. Make mistakes. Keep learning.</a:t>
            </a:r>
            <a:endParaRPr lang="en-GB" dirty="0"/>
          </a:p>
          <a:p>
            <a:r>
              <a:rPr lang="en-GB" b="1" dirty="0"/>
              <a:t>Your curiosity can open the door — and your passion can keep you moving through it.</a:t>
            </a:r>
            <a:endParaRPr lang="en-GB" dirty="0"/>
          </a:p>
        </p:txBody>
      </p:sp>
      <p:sp>
        <p:nvSpPr>
          <p:cNvPr id="4" name="Slide Number Placeholder 3"/>
          <p:cNvSpPr>
            <a:spLocks noGrp="1"/>
          </p:cNvSpPr>
          <p:nvPr>
            <p:ph type="sldNum" sz="quarter" idx="5"/>
          </p:nvPr>
        </p:nvSpPr>
        <p:spPr/>
        <p:txBody>
          <a:bodyPr/>
          <a:lstStyle/>
          <a:p>
            <a:fld id="{199BB897-AB39-4983-9E40-AA068CFF8AB9}" type="slidenum">
              <a:rPr lang="en-GB" smtClean="0"/>
              <a:t>14</a:t>
            </a:fld>
            <a:endParaRPr lang="en-GB"/>
          </a:p>
        </p:txBody>
      </p:sp>
    </p:spTree>
    <p:extLst>
      <p:ext uri="{BB962C8B-B14F-4D97-AF65-F5344CB8AC3E}">
        <p14:creationId xmlns:p14="http://schemas.microsoft.com/office/powerpoint/2010/main" val="1425788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9BB897-AB39-4983-9E40-AA068CFF8AB9}" type="slidenum">
              <a:rPr lang="en-GB" smtClean="0"/>
              <a:t>16</a:t>
            </a:fld>
            <a:endParaRPr lang="en-GB"/>
          </a:p>
        </p:txBody>
      </p:sp>
    </p:spTree>
    <p:extLst>
      <p:ext uri="{BB962C8B-B14F-4D97-AF65-F5344CB8AC3E}">
        <p14:creationId xmlns:p14="http://schemas.microsoft.com/office/powerpoint/2010/main" val="3037850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Passion Quotient measures how much </a:t>
            </a:r>
            <a:r>
              <a:rPr lang="en-GB" b="1" dirty="0"/>
              <a:t>you enjoy what you do</a:t>
            </a:r>
            <a:r>
              <a:rPr lang="en-GB" dirty="0"/>
              <a:t>. It is the </a:t>
            </a:r>
            <a:r>
              <a:rPr lang="en-GB" b="1" dirty="0"/>
              <a:t>single minded yearning of the human soul to attain as close to perfection as possible in a chosen field of work. All great work done by human beings in various fields are the results of passionate work</a:t>
            </a:r>
            <a:r>
              <a:rPr lang="en-GB" dirty="0"/>
              <a:t>, i.e. work done with a deep love and dedication. The concept of Passion Quotient was put forth by Thomas Friedman, the triple Pulitzer winning author and New York Times columnist. According to Friedman, passion and curiosity are more important than intelligence.</a:t>
            </a:r>
          </a:p>
        </p:txBody>
      </p:sp>
      <p:sp>
        <p:nvSpPr>
          <p:cNvPr id="4" name="Slide Number Placeholder 3"/>
          <p:cNvSpPr>
            <a:spLocks noGrp="1"/>
          </p:cNvSpPr>
          <p:nvPr>
            <p:ph type="sldNum" sz="quarter" idx="5"/>
          </p:nvPr>
        </p:nvSpPr>
        <p:spPr/>
        <p:txBody>
          <a:bodyPr/>
          <a:lstStyle/>
          <a:p>
            <a:fld id="{199BB897-AB39-4983-9E40-AA068CFF8AB9}" type="slidenum">
              <a:rPr lang="en-GB" smtClean="0"/>
              <a:t>18</a:t>
            </a:fld>
            <a:endParaRPr lang="en-GB"/>
          </a:p>
        </p:txBody>
      </p:sp>
    </p:spTree>
    <p:extLst>
      <p:ext uri="{BB962C8B-B14F-4D97-AF65-F5344CB8AC3E}">
        <p14:creationId xmlns:p14="http://schemas.microsoft.com/office/powerpoint/2010/main" val="2804621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9BB897-AB39-4983-9E40-AA068CFF8AB9}" type="slidenum">
              <a:rPr lang="en-GB" smtClean="0"/>
              <a:t>20</a:t>
            </a:fld>
            <a:endParaRPr lang="en-GB"/>
          </a:p>
        </p:txBody>
      </p:sp>
    </p:spTree>
    <p:extLst>
      <p:ext uri="{BB962C8B-B14F-4D97-AF65-F5344CB8AC3E}">
        <p14:creationId xmlns:p14="http://schemas.microsoft.com/office/powerpoint/2010/main" val="914345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participate - can anyone say What is a soft or a hard skill?</a:t>
            </a:r>
          </a:p>
        </p:txBody>
      </p:sp>
      <p:sp>
        <p:nvSpPr>
          <p:cNvPr id="4" name="Slide Number Placeholder 3"/>
          <p:cNvSpPr>
            <a:spLocks noGrp="1"/>
          </p:cNvSpPr>
          <p:nvPr>
            <p:ph type="sldNum" sz="quarter" idx="5"/>
          </p:nvPr>
        </p:nvSpPr>
        <p:spPr/>
        <p:txBody>
          <a:bodyPr/>
          <a:lstStyle/>
          <a:p>
            <a:fld id="{199BB897-AB39-4983-9E40-AA068CFF8AB9}" type="slidenum">
              <a:rPr lang="en-GB" smtClean="0"/>
              <a:t>21</a:t>
            </a:fld>
            <a:endParaRPr lang="en-GB"/>
          </a:p>
        </p:txBody>
      </p:sp>
    </p:spTree>
    <p:extLst>
      <p:ext uri="{BB962C8B-B14F-4D97-AF65-F5344CB8AC3E}">
        <p14:creationId xmlns:p14="http://schemas.microsoft.com/office/powerpoint/2010/main" val="3560063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630AB7-E7E7-4439-8295-03DC82AAC00B}" type="slidenum">
              <a:rPr lang="en-GB" smtClean="0"/>
              <a:t>27</a:t>
            </a:fld>
            <a:endParaRPr lang="en-GB"/>
          </a:p>
        </p:txBody>
      </p:sp>
    </p:spTree>
    <p:extLst>
      <p:ext uri="{BB962C8B-B14F-4D97-AF65-F5344CB8AC3E}">
        <p14:creationId xmlns:p14="http://schemas.microsoft.com/office/powerpoint/2010/main" val="16279583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69121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24213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21585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BC4154B-04FC-4633-BD43-0C1D80178E1C}"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83141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BC4154B-04FC-4633-BD43-0C1D80178E1C}"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39105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BC4154B-04FC-4633-BD43-0C1D80178E1C}" type="datetimeFigureOut">
              <a:rPr lang="en-GB" smtClean="0"/>
              <a:t>05/10/2026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68866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05/10/2026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3659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87939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8180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87144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396307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BBC4154B-04FC-4633-BD43-0C1D80178E1C}" type="datetimeFigureOut">
              <a:rPr lang="en-GB" smtClean="0"/>
              <a:t>05/10/2026</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49346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BBC4154B-04FC-4633-BD43-0C1D80178E1C}" type="datetimeFigureOut">
              <a:rPr lang="en-GB" smtClean="0"/>
              <a:t>05/10/2026</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123069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9703666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3648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215368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881414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445759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8750191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05/10/2026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231772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447093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825742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05/10/2026</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134928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91244979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65777293"/>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hyperlink" Target="https://cbrhl.org.au/community-worker-health-literacy-training/" TargetMode="External"/><Relationship Id="rId2" Type="http://schemas.openxmlformats.org/officeDocument/2006/relationships/image" Target="../media/image8.jp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hyperlink" Target="https://arekonsoftware.blogspot.com/2013/03/smart-naduzywany-akronim.html" TargetMode="External"/><Relationship Id="rId2" Type="http://schemas.openxmlformats.org/officeDocument/2006/relationships/image" Target="../media/image9.jp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4.xml"/><Relationship Id="rId5" Type="http://schemas.openxmlformats.org/officeDocument/2006/relationships/hyperlink" Target="https://www.blogs.hss.ed.ac.uk/pubs-and-publications/2019/04/22/discussion-advice/" TargetMode="External"/><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hyperlink" Target="http://www.tomdayvg.com/2017/02/cep-812-passionately-fostering-curiosity.html"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hyperlink" Target="https://missmasserant.wordpress.com/2016/07/27/passion-quotientcuriosity-quotient/"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hyperlink" Target="https://www.new-educ.com/%D8%A7%D9%84%D9%85%D9%87%D8%A7%D8%B1%D8%A7%D8%AA-%D8%A7%D9%84%D8%B5%D9%84%D8%A8%D8%A9-%D9%88-%D8%A7%D9%84%D9%85%D9%87%D8%A7%D8%B1%D8%A7%D8%AA-%D8%A7%D9%84%D9%86%D8%A7%D8%B9%D9%85%D8%A9"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16.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hyperlink" Target="https://etedge-insights.com/industry/hr/india-at-work-in-2026-rethinking-talent-for-a-skills-first-economy/" TargetMode="External"/><Relationship Id="rId2" Type="http://schemas.openxmlformats.org/officeDocument/2006/relationships/image" Target="../media/image24.jp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hyperlink" Target="https://www.piqsels.com/en/public-domain-photo-spzny" TargetMode="External"/><Relationship Id="rId2" Type="http://schemas.openxmlformats.org/officeDocument/2006/relationships/image" Target="../media/image25.jp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5.xml"/><Relationship Id="rId1" Type="http://schemas.openxmlformats.org/officeDocument/2006/relationships/video" Target="https://www.youtube.com/embed/8IQomOkkyyc?feature=oembed" TargetMode="External"/><Relationship Id="rId5" Type="http://schemas.openxmlformats.org/officeDocument/2006/relationships/image" Target="../media/image27.png"/><Relationship Id="rId4" Type="http://schemas.openxmlformats.org/officeDocument/2006/relationships/image" Target="../media/image26.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219F8DA-DBED-1D19-5100-6CB7CB6835C7}"/>
              </a:ext>
            </a:extLst>
          </p:cNvPr>
          <p:cNvPicPr>
            <a:picLocks noChangeAspect="1"/>
          </p:cNvPicPr>
          <p:nvPr/>
        </p:nvPicPr>
        <p:blipFill>
          <a:blip r:embed="rId3"/>
          <a:stretch>
            <a:fillRect/>
          </a:stretch>
        </p:blipFill>
        <p:spPr>
          <a:xfrm>
            <a:off x="67172" y="376158"/>
            <a:ext cx="12057656" cy="5700791"/>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67172" y="237393"/>
            <a:ext cx="11149206" cy="3416320"/>
          </a:xfrm>
          <a:prstGeom prst="rect">
            <a:avLst/>
          </a:prstGeom>
          <a:noFill/>
        </p:spPr>
        <p:txBody>
          <a:bodyPr wrap="none" rtlCol="0">
            <a:spAutoFit/>
          </a:bodyPr>
          <a:lstStyle/>
          <a:p>
            <a:r>
              <a:rPr lang="en-GB" sz="5400" dirty="0">
                <a:latin typeface="Arial" panose="020B0604020202020204" pitchFamily="34" charset="0"/>
                <a:cs typeface="Arial" panose="020B0604020202020204" pitchFamily="34" charset="0"/>
              </a:rPr>
              <a:t>Events Experience &amp; </a:t>
            </a:r>
          </a:p>
          <a:p>
            <a:r>
              <a:rPr lang="en-GB" sz="5400" dirty="0">
                <a:latin typeface="Arial" panose="020B0604020202020204" pitchFamily="34" charset="0"/>
                <a:cs typeface="Arial" panose="020B0604020202020204" pitchFamily="34" charset="0"/>
              </a:rPr>
              <a:t>Operational Placement </a:t>
            </a:r>
          </a:p>
          <a:p>
            <a:r>
              <a:rPr lang="en-GB" sz="5400" dirty="0">
                <a:latin typeface="Arial" panose="020B0604020202020204" pitchFamily="34" charset="0"/>
                <a:cs typeface="Arial" panose="020B0604020202020204" pitchFamily="34" charset="0"/>
              </a:rPr>
              <a:t>Professional Development Planning</a:t>
            </a:r>
          </a:p>
          <a:p>
            <a:endParaRPr lang="en-GB" sz="5400" dirty="0">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81FEB52D-0C27-181B-7CF3-FE560BBE7266}"/>
              </a:ext>
            </a:extLst>
          </p:cNvPr>
          <p:cNvSpPr txBox="1"/>
          <p:nvPr/>
        </p:nvSpPr>
        <p:spPr>
          <a:xfrm>
            <a:off x="381001" y="3795623"/>
            <a:ext cx="4996744" cy="707886"/>
          </a:xfrm>
          <a:prstGeom prst="rect">
            <a:avLst/>
          </a:prstGeom>
          <a:noFill/>
        </p:spPr>
        <p:txBody>
          <a:bodyPr wrap="square" rtlCol="0">
            <a:spAutoFit/>
          </a:bodyPr>
          <a:lstStyle/>
          <a:p>
            <a:r>
              <a:rPr lang="en-GB" sz="4000" dirty="0"/>
              <a:t>BMTP4016 &amp; 4017</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1C686DE2-CF3B-CFF8-5617-6D68A99F3F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990" y="161389"/>
            <a:ext cx="10418466" cy="5658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0852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77B76-BBF5-671B-D619-0CB666C8B753}"/>
              </a:ext>
            </a:extLst>
          </p:cNvPr>
          <p:cNvSpPr>
            <a:spLocks noGrp="1"/>
          </p:cNvSpPr>
          <p:nvPr>
            <p:ph type="title"/>
          </p:nvPr>
        </p:nvSpPr>
        <p:spPr>
          <a:xfrm>
            <a:off x="838200" y="-185529"/>
            <a:ext cx="10515600" cy="1550503"/>
          </a:xfrm>
        </p:spPr>
        <p:txBody>
          <a:bodyPr/>
          <a:lstStyle/>
          <a:p>
            <a:r>
              <a:rPr lang="en-GB" b="1" dirty="0">
                <a:solidFill>
                  <a:schemeClr val="accent1"/>
                </a:solidFill>
              </a:rPr>
              <a:t>Professional Development Planning</a:t>
            </a:r>
          </a:p>
        </p:txBody>
      </p:sp>
      <p:sp>
        <p:nvSpPr>
          <p:cNvPr id="3" name="Content Placeholder 2">
            <a:extLst>
              <a:ext uri="{FF2B5EF4-FFF2-40B4-BE49-F238E27FC236}">
                <a16:creationId xmlns:a16="http://schemas.microsoft.com/office/drawing/2014/main" id="{19DFC4AB-D866-852F-E7A6-97C0D0EFA348}"/>
              </a:ext>
            </a:extLst>
          </p:cNvPr>
          <p:cNvSpPr>
            <a:spLocks noGrp="1"/>
          </p:cNvSpPr>
          <p:nvPr>
            <p:ph idx="1"/>
          </p:nvPr>
        </p:nvSpPr>
        <p:spPr>
          <a:xfrm>
            <a:off x="66261" y="1166192"/>
            <a:ext cx="11287539" cy="5010772"/>
          </a:xfrm>
        </p:spPr>
        <p:txBody>
          <a:bodyPr>
            <a:normAutofit lnSpcReduction="10000"/>
          </a:bodyPr>
          <a:lstStyle/>
          <a:p>
            <a:r>
              <a:rPr lang="en-GB" b="1" dirty="0"/>
              <a:t>Personal Analysis (self-assessment)</a:t>
            </a:r>
          </a:p>
          <a:p>
            <a:r>
              <a:rPr lang="en-GB" dirty="0"/>
              <a:t>Analyse your personal strengths &amp; weaknesses</a:t>
            </a:r>
          </a:p>
          <a:p>
            <a:r>
              <a:rPr lang="en-GB" dirty="0"/>
              <a:t>University Study, Qualifications, Work Experience &amp; Volunteering</a:t>
            </a:r>
          </a:p>
          <a:p>
            <a:r>
              <a:rPr lang="en-GB" b="1" dirty="0"/>
              <a:t>Setting Goals</a:t>
            </a:r>
          </a:p>
          <a:p>
            <a:r>
              <a:rPr lang="en-GB" dirty="0"/>
              <a:t>New Measurable Career &amp; Development Goals- short and long term</a:t>
            </a:r>
          </a:p>
          <a:p>
            <a:r>
              <a:rPr lang="en-GB" dirty="0"/>
              <a:t>Clear Guidance on identifying &amp; achieving these – SMART</a:t>
            </a:r>
          </a:p>
          <a:p>
            <a:r>
              <a:rPr lang="en-GB" b="1" dirty="0"/>
              <a:t>Placement &amp; Experience Objectives (development opportunities ) </a:t>
            </a:r>
          </a:p>
          <a:p>
            <a:r>
              <a:rPr lang="en-GB" dirty="0"/>
              <a:t>Appreciate the Academic and Employability Objectives</a:t>
            </a:r>
          </a:p>
          <a:p>
            <a:r>
              <a:rPr lang="en-GB" dirty="0"/>
              <a:t>Set Personal Objectives relating to Key Skills &amp; Career Aspirations</a:t>
            </a:r>
          </a:p>
          <a:p>
            <a:r>
              <a:rPr lang="en-GB" dirty="0"/>
              <a:t>Build your action plans </a:t>
            </a:r>
          </a:p>
          <a:p>
            <a:endParaRPr lang="en-GB" dirty="0"/>
          </a:p>
        </p:txBody>
      </p:sp>
    </p:spTree>
    <p:extLst>
      <p:ext uri="{BB962C8B-B14F-4D97-AF65-F5344CB8AC3E}">
        <p14:creationId xmlns:p14="http://schemas.microsoft.com/office/powerpoint/2010/main" val="3019572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F45E7-279B-0504-3FB4-665C5DA84CF3}"/>
              </a:ext>
            </a:extLst>
          </p:cNvPr>
          <p:cNvSpPr>
            <a:spLocks noGrp="1"/>
          </p:cNvSpPr>
          <p:nvPr>
            <p:ph type="title"/>
          </p:nvPr>
        </p:nvSpPr>
        <p:spPr>
          <a:xfrm>
            <a:off x="0" y="0"/>
            <a:ext cx="5562600" cy="600075"/>
          </a:xfrm>
        </p:spPr>
        <p:txBody>
          <a:bodyPr anchor="b">
            <a:normAutofit/>
          </a:bodyPr>
          <a:lstStyle/>
          <a:p>
            <a:r>
              <a:rPr lang="en-GB" b="1" dirty="0"/>
              <a:t>KEY SKILLS DEVELOPMENT</a:t>
            </a:r>
          </a:p>
        </p:txBody>
      </p:sp>
      <p:pic>
        <p:nvPicPr>
          <p:cNvPr id="5" name="Picture 4">
            <a:extLst>
              <a:ext uri="{FF2B5EF4-FFF2-40B4-BE49-F238E27FC236}">
                <a16:creationId xmlns:a16="http://schemas.microsoft.com/office/drawing/2014/main" id="{58B7362C-9402-8838-55CC-3C5CAA9FEC4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27" r="36083" b="1"/>
          <a:stretch>
            <a:fillRect/>
          </a:stretch>
        </p:blipFill>
        <p:spPr>
          <a:xfrm>
            <a:off x="7295447" y="1047751"/>
            <a:ext cx="4460519" cy="3905249"/>
          </a:xfrm>
          <a:prstGeom prst="rect">
            <a:avLst/>
          </a:prstGeom>
          <a:ln>
            <a:noFill/>
          </a:ln>
          <a:effectLst>
            <a:outerShdw blurRad="292100" dist="139700" dir="2700000" algn="tl" rotWithShape="0">
              <a:srgbClr val="333333">
                <a:alpha val="65000"/>
              </a:srgbClr>
            </a:outerShdw>
          </a:effectLst>
        </p:spPr>
      </p:pic>
      <p:sp>
        <p:nvSpPr>
          <p:cNvPr id="3" name="Content Placeholder 2">
            <a:extLst>
              <a:ext uri="{FF2B5EF4-FFF2-40B4-BE49-F238E27FC236}">
                <a16:creationId xmlns:a16="http://schemas.microsoft.com/office/drawing/2014/main" id="{F08D1048-DD9C-9AF4-AE29-415A83F16ACE}"/>
              </a:ext>
            </a:extLst>
          </p:cNvPr>
          <p:cNvSpPr>
            <a:spLocks noGrp="1"/>
          </p:cNvSpPr>
          <p:nvPr>
            <p:ph type="body" sz="half" idx="2"/>
          </p:nvPr>
        </p:nvSpPr>
        <p:spPr>
          <a:xfrm>
            <a:off x="125943" y="666750"/>
            <a:ext cx="8379882" cy="5238750"/>
          </a:xfrm>
        </p:spPr>
        <p:txBody>
          <a:bodyPr>
            <a:noAutofit/>
          </a:bodyPr>
          <a:lstStyle/>
          <a:p>
            <a:r>
              <a:rPr lang="en-GB" sz="2000" dirty="0"/>
              <a:t>What skills do employers look for?</a:t>
            </a:r>
          </a:p>
          <a:p>
            <a:pPr marL="285750" indent="-285750">
              <a:lnSpc>
                <a:spcPct val="100000"/>
              </a:lnSpc>
              <a:buFont typeface="Wingdings" panose="05000000000000000000" pitchFamily="2" charset="2"/>
              <a:buChar char="ü"/>
            </a:pPr>
            <a:r>
              <a:rPr lang="en-GB" sz="1800" dirty="0"/>
              <a:t>Self Management </a:t>
            </a:r>
          </a:p>
          <a:p>
            <a:pPr marL="285750" indent="-285750">
              <a:lnSpc>
                <a:spcPct val="100000"/>
              </a:lnSpc>
              <a:buFont typeface="Wingdings" panose="05000000000000000000" pitchFamily="2" charset="2"/>
              <a:buChar char="ü"/>
            </a:pPr>
            <a:r>
              <a:rPr lang="en-GB" sz="1800" dirty="0"/>
              <a:t>Task Management</a:t>
            </a:r>
          </a:p>
          <a:p>
            <a:pPr marL="285750" indent="-285750">
              <a:lnSpc>
                <a:spcPct val="100000"/>
              </a:lnSpc>
              <a:buFont typeface="Wingdings" panose="05000000000000000000" pitchFamily="2" charset="2"/>
              <a:buChar char="ü"/>
            </a:pPr>
            <a:r>
              <a:rPr lang="en-GB" sz="1800" dirty="0"/>
              <a:t>Communication</a:t>
            </a:r>
          </a:p>
          <a:p>
            <a:pPr marL="285750" indent="-285750">
              <a:lnSpc>
                <a:spcPct val="100000"/>
              </a:lnSpc>
              <a:buFont typeface="Wingdings" panose="05000000000000000000" pitchFamily="2" charset="2"/>
              <a:buChar char="ü"/>
            </a:pPr>
            <a:r>
              <a:rPr lang="en-GB" sz="1800" dirty="0"/>
              <a:t>Teamwork</a:t>
            </a:r>
          </a:p>
          <a:p>
            <a:pPr marL="285750" indent="-285750">
              <a:lnSpc>
                <a:spcPct val="100000"/>
              </a:lnSpc>
              <a:buFont typeface="Wingdings" panose="05000000000000000000" pitchFamily="2" charset="2"/>
              <a:buChar char="ü"/>
            </a:pPr>
            <a:r>
              <a:rPr lang="en-GB" sz="1800" dirty="0"/>
              <a:t>Initiative</a:t>
            </a:r>
          </a:p>
          <a:p>
            <a:pPr marL="285750" indent="-285750">
              <a:lnSpc>
                <a:spcPct val="100000"/>
              </a:lnSpc>
              <a:buFont typeface="Wingdings" panose="05000000000000000000" pitchFamily="2" charset="2"/>
              <a:buChar char="ü"/>
            </a:pPr>
            <a:r>
              <a:rPr lang="en-GB" sz="1800" dirty="0"/>
              <a:t>Problem Solving</a:t>
            </a:r>
          </a:p>
          <a:p>
            <a:pPr marL="285750" indent="-285750">
              <a:lnSpc>
                <a:spcPct val="100000"/>
              </a:lnSpc>
              <a:buFont typeface="Wingdings" panose="05000000000000000000" pitchFamily="2" charset="2"/>
              <a:buChar char="ü"/>
            </a:pPr>
            <a:r>
              <a:rPr lang="en-GB" sz="1800" dirty="0"/>
              <a:t>Customer Service </a:t>
            </a:r>
          </a:p>
          <a:p>
            <a:pPr marL="285750" indent="-285750">
              <a:lnSpc>
                <a:spcPct val="100000"/>
              </a:lnSpc>
              <a:buFont typeface="Wingdings" panose="05000000000000000000" pitchFamily="2" charset="2"/>
              <a:buChar char="ü"/>
            </a:pPr>
            <a:r>
              <a:rPr lang="en-GB" sz="1800" dirty="0"/>
              <a:t>Leadership</a:t>
            </a:r>
          </a:p>
          <a:p>
            <a:pPr marL="285750" indent="-285750">
              <a:lnSpc>
                <a:spcPct val="100000"/>
              </a:lnSpc>
              <a:buFont typeface="Wingdings" panose="05000000000000000000" pitchFamily="2" charset="2"/>
              <a:buChar char="ü"/>
            </a:pPr>
            <a:r>
              <a:rPr lang="en-GB" sz="1800" dirty="0"/>
              <a:t>Creativity &amp; Innovation</a:t>
            </a:r>
          </a:p>
          <a:p>
            <a:pPr marL="285750" indent="-285750">
              <a:lnSpc>
                <a:spcPct val="100000"/>
              </a:lnSpc>
              <a:buFont typeface="Wingdings" panose="05000000000000000000" pitchFamily="2" charset="2"/>
              <a:buChar char="ü"/>
            </a:pPr>
            <a:r>
              <a:rPr lang="en-GB" sz="1800" dirty="0"/>
              <a:t>Digital skills </a:t>
            </a:r>
          </a:p>
          <a:p>
            <a:pPr marL="285750" indent="-285750">
              <a:lnSpc>
                <a:spcPct val="100000"/>
              </a:lnSpc>
              <a:buFont typeface="Wingdings" panose="05000000000000000000" pitchFamily="2" charset="2"/>
              <a:buChar char="ü"/>
            </a:pPr>
            <a:r>
              <a:rPr lang="en-GB" sz="1800" dirty="0"/>
              <a:t>Applying Academic Knowledge &amp; Learning</a:t>
            </a:r>
          </a:p>
          <a:p>
            <a:pPr marL="285750" indent="-285750">
              <a:lnSpc>
                <a:spcPct val="100000"/>
              </a:lnSpc>
              <a:buFont typeface="Wingdings" panose="05000000000000000000" pitchFamily="2" charset="2"/>
              <a:buChar char="ü"/>
            </a:pPr>
            <a:r>
              <a:rPr lang="en-GB" sz="1800" dirty="0"/>
              <a:t>Industry knowledge </a:t>
            </a:r>
          </a:p>
        </p:txBody>
      </p:sp>
    </p:spTree>
    <p:extLst>
      <p:ext uri="{BB962C8B-B14F-4D97-AF65-F5344CB8AC3E}">
        <p14:creationId xmlns:p14="http://schemas.microsoft.com/office/powerpoint/2010/main" val="2445097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E7DE0-61D7-082D-ABB1-2BD91F5ECB41}"/>
              </a:ext>
            </a:extLst>
          </p:cNvPr>
          <p:cNvSpPr>
            <a:spLocks noGrp="1"/>
          </p:cNvSpPr>
          <p:nvPr>
            <p:ph type="title"/>
          </p:nvPr>
        </p:nvSpPr>
        <p:spPr>
          <a:xfrm>
            <a:off x="543338" y="365125"/>
            <a:ext cx="11350487" cy="1325563"/>
          </a:xfrm>
        </p:spPr>
        <p:txBody>
          <a:bodyPr/>
          <a:lstStyle/>
          <a:p>
            <a:r>
              <a:rPr lang="en-GB" b="1" dirty="0"/>
              <a:t>SMART</a:t>
            </a:r>
            <a:r>
              <a:rPr lang="en-GB" dirty="0"/>
              <a:t> </a:t>
            </a:r>
            <a:r>
              <a:rPr lang="en-GB" b="1" dirty="0">
                <a:solidFill>
                  <a:schemeClr val="accent1"/>
                </a:solidFill>
              </a:rPr>
              <a:t>Placement &amp; Event Experience Objectives</a:t>
            </a:r>
          </a:p>
        </p:txBody>
      </p:sp>
      <p:sp>
        <p:nvSpPr>
          <p:cNvPr id="3" name="Content Placeholder 2">
            <a:extLst>
              <a:ext uri="{FF2B5EF4-FFF2-40B4-BE49-F238E27FC236}">
                <a16:creationId xmlns:a16="http://schemas.microsoft.com/office/drawing/2014/main" id="{A88D51AE-1F4E-7A66-44C0-41ADE85879DD}"/>
              </a:ext>
            </a:extLst>
          </p:cNvPr>
          <p:cNvSpPr>
            <a:spLocks noGrp="1"/>
          </p:cNvSpPr>
          <p:nvPr>
            <p:ph idx="1"/>
          </p:nvPr>
        </p:nvSpPr>
        <p:spPr/>
        <p:txBody>
          <a:bodyPr/>
          <a:lstStyle/>
          <a:p>
            <a:r>
              <a:rPr lang="en-GB" dirty="0"/>
              <a:t>SPECIFIC</a:t>
            </a:r>
          </a:p>
          <a:p>
            <a:r>
              <a:rPr lang="en-GB" dirty="0"/>
              <a:t>MEASURABLE</a:t>
            </a:r>
          </a:p>
          <a:p>
            <a:r>
              <a:rPr lang="en-GB" dirty="0"/>
              <a:t>ACHIEVABLE </a:t>
            </a:r>
          </a:p>
          <a:p>
            <a:r>
              <a:rPr lang="en-GB" dirty="0"/>
              <a:t>REALISTIC</a:t>
            </a:r>
          </a:p>
          <a:p>
            <a:r>
              <a:rPr lang="en-GB" dirty="0"/>
              <a:t>TIMESCALE</a:t>
            </a:r>
          </a:p>
          <a:p>
            <a:endParaRPr lang="en-GB" dirty="0"/>
          </a:p>
          <a:p>
            <a:r>
              <a:rPr lang="en-GB" dirty="0"/>
              <a:t>Write down your SMART objectives …….</a:t>
            </a:r>
          </a:p>
        </p:txBody>
      </p:sp>
      <p:pic>
        <p:nvPicPr>
          <p:cNvPr id="5" name="Picture 4">
            <a:extLst>
              <a:ext uri="{FF2B5EF4-FFF2-40B4-BE49-F238E27FC236}">
                <a16:creationId xmlns:a16="http://schemas.microsoft.com/office/drawing/2014/main" id="{B6FA64FA-40D0-C9CC-C167-F0331E60F4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23035" y="1690688"/>
            <a:ext cx="2849840" cy="33432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02641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136DC-8FE6-D9E7-8254-47E217AC94C0}"/>
              </a:ext>
            </a:extLst>
          </p:cNvPr>
          <p:cNvSpPr>
            <a:spLocks noGrp="1"/>
          </p:cNvSpPr>
          <p:nvPr>
            <p:ph type="title"/>
          </p:nvPr>
        </p:nvSpPr>
        <p:spPr/>
        <p:txBody>
          <a:bodyPr/>
          <a:lstStyle/>
          <a:p>
            <a:r>
              <a:rPr lang="en-GB" dirty="0"/>
              <a:t>Learning &amp; Development Wheel</a:t>
            </a:r>
          </a:p>
        </p:txBody>
      </p:sp>
      <p:sp>
        <p:nvSpPr>
          <p:cNvPr id="3" name="Content Placeholder 2">
            <a:extLst>
              <a:ext uri="{FF2B5EF4-FFF2-40B4-BE49-F238E27FC236}">
                <a16:creationId xmlns:a16="http://schemas.microsoft.com/office/drawing/2014/main" id="{C70D2DCD-75BA-1229-7AC4-7641A010EA1E}"/>
              </a:ext>
            </a:extLst>
          </p:cNvPr>
          <p:cNvSpPr>
            <a:spLocks noGrp="1"/>
          </p:cNvSpPr>
          <p:nvPr>
            <p:ph idx="1"/>
          </p:nvPr>
        </p:nvSpPr>
        <p:spPr/>
        <p:txBody>
          <a:bodyPr/>
          <a:lstStyle/>
          <a:p>
            <a:r>
              <a:rPr lang="en-GB" dirty="0"/>
              <a:t>Academic &amp; Personal Learning</a:t>
            </a:r>
          </a:p>
          <a:p>
            <a:r>
              <a:rPr lang="en-GB" dirty="0"/>
              <a:t>Career Management</a:t>
            </a:r>
          </a:p>
          <a:p>
            <a:r>
              <a:rPr lang="en-GB" dirty="0"/>
              <a:t>Work Culture</a:t>
            </a:r>
          </a:p>
          <a:p>
            <a:r>
              <a:rPr lang="en-GB" dirty="0"/>
              <a:t>People Skills</a:t>
            </a:r>
          </a:p>
          <a:p>
            <a:r>
              <a:rPr lang="en-GB" dirty="0"/>
              <a:t>Business Skills</a:t>
            </a:r>
          </a:p>
          <a:p>
            <a:r>
              <a:rPr lang="en-GB" dirty="0"/>
              <a:t>Business Impacts</a:t>
            </a:r>
          </a:p>
          <a:p>
            <a:endParaRPr lang="en-GB" dirty="0"/>
          </a:p>
        </p:txBody>
      </p:sp>
      <p:pic>
        <p:nvPicPr>
          <p:cNvPr id="5" name="Picture 4">
            <a:extLst>
              <a:ext uri="{FF2B5EF4-FFF2-40B4-BE49-F238E27FC236}">
                <a16:creationId xmlns:a16="http://schemas.microsoft.com/office/drawing/2014/main" id="{05857599-CBA6-350A-41D1-4BD0BAE4532C}"/>
              </a:ext>
            </a:extLst>
          </p:cNvPr>
          <p:cNvPicPr>
            <a:picLocks noChangeAspect="1"/>
          </p:cNvPicPr>
          <p:nvPr/>
        </p:nvPicPr>
        <p:blipFill>
          <a:blip r:embed="rId2"/>
          <a:stretch>
            <a:fillRect/>
          </a:stretch>
        </p:blipFill>
        <p:spPr>
          <a:xfrm>
            <a:off x="7667765" y="1232033"/>
            <a:ext cx="4224825" cy="4143676"/>
          </a:xfrm>
          <a:prstGeom prst="rect">
            <a:avLst/>
          </a:prstGeom>
        </p:spPr>
      </p:pic>
    </p:spTree>
    <p:extLst>
      <p:ext uri="{BB962C8B-B14F-4D97-AF65-F5344CB8AC3E}">
        <p14:creationId xmlns:p14="http://schemas.microsoft.com/office/powerpoint/2010/main" val="137274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74B04-BFB6-A7CE-E422-F27FE086EE81}"/>
              </a:ext>
            </a:extLst>
          </p:cNvPr>
          <p:cNvSpPr>
            <a:spLocks noGrp="1"/>
          </p:cNvSpPr>
          <p:nvPr>
            <p:ph type="title"/>
          </p:nvPr>
        </p:nvSpPr>
        <p:spPr>
          <a:xfrm>
            <a:off x="133074" y="71827"/>
            <a:ext cx="10515600" cy="1325563"/>
          </a:xfrm>
        </p:spPr>
        <p:txBody>
          <a:bodyPr/>
          <a:lstStyle/>
          <a:p>
            <a:r>
              <a:rPr lang="en-GB" dirty="0"/>
              <a:t>The Learning Wheel</a:t>
            </a:r>
          </a:p>
        </p:txBody>
      </p:sp>
      <p:pic>
        <p:nvPicPr>
          <p:cNvPr id="4" name="Content Placeholder 3">
            <a:extLst>
              <a:ext uri="{FF2B5EF4-FFF2-40B4-BE49-F238E27FC236}">
                <a16:creationId xmlns:a16="http://schemas.microsoft.com/office/drawing/2014/main" id="{696E6982-8F85-C354-D204-130F96DAE493}"/>
              </a:ext>
            </a:extLst>
          </p:cNvPr>
          <p:cNvPicPr>
            <a:picLocks noGrp="1" noChangeAspect="1"/>
          </p:cNvPicPr>
          <p:nvPr>
            <p:ph idx="1"/>
          </p:nvPr>
        </p:nvPicPr>
        <p:blipFill>
          <a:blip r:embed="rId2"/>
          <a:stretch>
            <a:fillRect/>
          </a:stretch>
        </p:blipFill>
        <p:spPr>
          <a:xfrm>
            <a:off x="7830778" y="2126735"/>
            <a:ext cx="3710563" cy="3640956"/>
          </a:xfrm>
          <a:prstGeom prst="rect">
            <a:avLst/>
          </a:prstGeom>
        </p:spPr>
      </p:pic>
      <p:sp>
        <p:nvSpPr>
          <p:cNvPr id="6" name="TextBox 5">
            <a:extLst>
              <a:ext uri="{FF2B5EF4-FFF2-40B4-BE49-F238E27FC236}">
                <a16:creationId xmlns:a16="http://schemas.microsoft.com/office/drawing/2014/main" id="{0B5BFDCF-3E44-CEAD-6982-F463602A900A}"/>
              </a:ext>
            </a:extLst>
          </p:cNvPr>
          <p:cNvSpPr txBox="1"/>
          <p:nvPr/>
        </p:nvSpPr>
        <p:spPr>
          <a:xfrm>
            <a:off x="133074" y="1090309"/>
            <a:ext cx="6097604" cy="1200329"/>
          </a:xfrm>
          <a:prstGeom prst="rect">
            <a:avLst/>
          </a:prstGeom>
          <a:noFill/>
        </p:spPr>
        <p:txBody>
          <a:bodyPr wrap="square">
            <a:spAutoFit/>
          </a:bodyPr>
          <a:lstStyle/>
          <a:p>
            <a:r>
              <a:rPr lang="en-GB" b="1" dirty="0"/>
              <a:t>Feedback holds up a mirror: </a:t>
            </a:r>
            <a:r>
              <a:rPr lang="en-GB" dirty="0"/>
              <a:t>It helps people see what’s working (and what’s not). It provides clarity and direction, helping them correct their course. Without it, people are left guessing - which undermines both performance and confidence.</a:t>
            </a:r>
          </a:p>
        </p:txBody>
      </p:sp>
      <p:sp>
        <p:nvSpPr>
          <p:cNvPr id="8" name="TextBox 7">
            <a:extLst>
              <a:ext uri="{FF2B5EF4-FFF2-40B4-BE49-F238E27FC236}">
                <a16:creationId xmlns:a16="http://schemas.microsoft.com/office/drawing/2014/main" id="{C77CE06A-78F7-3A83-0C1F-32F9E8696F15}"/>
              </a:ext>
            </a:extLst>
          </p:cNvPr>
          <p:cNvSpPr txBox="1"/>
          <p:nvPr/>
        </p:nvSpPr>
        <p:spPr>
          <a:xfrm>
            <a:off x="80044" y="2514795"/>
            <a:ext cx="6150634" cy="1754326"/>
          </a:xfrm>
          <a:prstGeom prst="rect">
            <a:avLst/>
          </a:prstGeom>
          <a:noFill/>
        </p:spPr>
        <p:txBody>
          <a:bodyPr wrap="square">
            <a:spAutoFit/>
          </a:bodyPr>
          <a:lstStyle/>
          <a:p>
            <a:r>
              <a:rPr lang="en-GB" b="1" dirty="0"/>
              <a:t>Appreciation shines a light</a:t>
            </a:r>
            <a:r>
              <a:rPr lang="en-GB" dirty="0"/>
              <a:t>: It helps people feel valued and motivated, shining a light on their actions, behaviours, and contributions. It reinforces positive behaviours and builds emotional commitment to the team and organisation. Without appreciation, people can feel invisible - even when doing great work.</a:t>
            </a:r>
          </a:p>
        </p:txBody>
      </p:sp>
      <p:sp>
        <p:nvSpPr>
          <p:cNvPr id="10" name="TextBox 9">
            <a:extLst>
              <a:ext uri="{FF2B5EF4-FFF2-40B4-BE49-F238E27FC236}">
                <a16:creationId xmlns:a16="http://schemas.microsoft.com/office/drawing/2014/main" id="{2D92C3F4-1302-29EC-EEAF-71FA24EED584}"/>
              </a:ext>
            </a:extLst>
          </p:cNvPr>
          <p:cNvSpPr txBox="1"/>
          <p:nvPr/>
        </p:nvSpPr>
        <p:spPr>
          <a:xfrm>
            <a:off x="0" y="4290363"/>
            <a:ext cx="6150634" cy="1477328"/>
          </a:xfrm>
          <a:prstGeom prst="rect">
            <a:avLst/>
          </a:prstGeom>
          <a:noFill/>
        </p:spPr>
        <p:txBody>
          <a:bodyPr wrap="square">
            <a:spAutoFit/>
          </a:bodyPr>
          <a:lstStyle/>
          <a:p>
            <a:r>
              <a:rPr lang="en-GB" b="1" dirty="0"/>
              <a:t>Development builds the foundation</a:t>
            </a:r>
            <a:r>
              <a:rPr lang="en-GB" dirty="0"/>
              <a:t>: It provides structured learning through courses, books, and other formal opportunities that expand knowledge and deepen skills. Without ongoing development, employees can stagnate, falling behind in fast-changing environments. </a:t>
            </a:r>
          </a:p>
        </p:txBody>
      </p:sp>
      <p:sp>
        <p:nvSpPr>
          <p:cNvPr id="12" name="TextBox 11">
            <a:extLst>
              <a:ext uri="{FF2B5EF4-FFF2-40B4-BE49-F238E27FC236}">
                <a16:creationId xmlns:a16="http://schemas.microsoft.com/office/drawing/2014/main" id="{F56F401C-F14F-A9CE-AEEE-4214CB768838}"/>
              </a:ext>
            </a:extLst>
          </p:cNvPr>
          <p:cNvSpPr txBox="1"/>
          <p:nvPr/>
        </p:nvSpPr>
        <p:spPr>
          <a:xfrm>
            <a:off x="6441056" y="1090308"/>
            <a:ext cx="5817079" cy="1200329"/>
          </a:xfrm>
          <a:prstGeom prst="rect">
            <a:avLst/>
          </a:prstGeom>
          <a:noFill/>
        </p:spPr>
        <p:txBody>
          <a:bodyPr wrap="square">
            <a:spAutoFit/>
          </a:bodyPr>
          <a:lstStyle/>
          <a:p>
            <a:r>
              <a:rPr lang="en-GB" b="1" dirty="0"/>
              <a:t>Coaching opens a window</a:t>
            </a:r>
            <a:r>
              <a:rPr lang="en-GB" dirty="0"/>
              <a:t>: It creates space for people to reflect, problem-solve, and build ownership of their growth. Coaching strengthens critical thinking and long-term capability - something feedback alone can’t do. </a:t>
            </a:r>
          </a:p>
        </p:txBody>
      </p:sp>
    </p:spTree>
    <p:extLst>
      <p:ext uri="{BB962C8B-B14F-4D97-AF65-F5344CB8AC3E}">
        <p14:creationId xmlns:p14="http://schemas.microsoft.com/office/powerpoint/2010/main" val="3813721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D8CD3-5DEF-8B47-52ED-6040DC22A328}"/>
              </a:ext>
            </a:extLst>
          </p:cNvPr>
          <p:cNvSpPr>
            <a:spLocks noGrp="1"/>
          </p:cNvSpPr>
          <p:nvPr>
            <p:ph type="title"/>
          </p:nvPr>
        </p:nvSpPr>
        <p:spPr>
          <a:xfrm>
            <a:off x="142354" y="63201"/>
            <a:ext cx="10515600" cy="681672"/>
          </a:xfrm>
        </p:spPr>
        <p:txBody>
          <a:bodyPr>
            <a:normAutofit/>
          </a:bodyPr>
          <a:lstStyle/>
          <a:p>
            <a:r>
              <a:rPr lang="en-GB" sz="3600" dirty="0"/>
              <a:t>Learning &amp; Development Wheel: Core Segments</a:t>
            </a:r>
          </a:p>
        </p:txBody>
      </p:sp>
      <p:pic>
        <p:nvPicPr>
          <p:cNvPr id="5" name="Content Placeholder 4">
            <a:extLst>
              <a:ext uri="{FF2B5EF4-FFF2-40B4-BE49-F238E27FC236}">
                <a16:creationId xmlns:a16="http://schemas.microsoft.com/office/drawing/2014/main" id="{D41D81BE-AAB9-333A-59B3-4F4009665CBE}"/>
              </a:ext>
            </a:extLst>
          </p:cNvPr>
          <p:cNvPicPr>
            <a:picLocks noGrp="1" noChangeAspect="1"/>
          </p:cNvPicPr>
          <p:nvPr>
            <p:ph idx="1"/>
          </p:nvPr>
        </p:nvPicPr>
        <p:blipFill>
          <a:blip r:embed="rId2"/>
          <a:stretch>
            <a:fillRect/>
          </a:stretch>
        </p:blipFill>
        <p:spPr>
          <a:xfrm>
            <a:off x="7630046" y="1175193"/>
            <a:ext cx="4561954" cy="4351338"/>
          </a:xfrm>
          <a:prstGeom prst="rect">
            <a:avLst/>
          </a:prstGeom>
        </p:spPr>
      </p:pic>
      <p:sp>
        <p:nvSpPr>
          <p:cNvPr id="7" name="TextBox 6">
            <a:extLst>
              <a:ext uri="{FF2B5EF4-FFF2-40B4-BE49-F238E27FC236}">
                <a16:creationId xmlns:a16="http://schemas.microsoft.com/office/drawing/2014/main" id="{C6C59CDE-FA38-249C-A98F-93EA345722BF}"/>
              </a:ext>
            </a:extLst>
          </p:cNvPr>
          <p:cNvSpPr txBox="1"/>
          <p:nvPr/>
        </p:nvSpPr>
        <p:spPr>
          <a:xfrm>
            <a:off x="142354" y="744873"/>
            <a:ext cx="7595558" cy="5016758"/>
          </a:xfrm>
          <a:prstGeom prst="rect">
            <a:avLst/>
          </a:prstGeom>
          <a:noFill/>
        </p:spPr>
        <p:txBody>
          <a:bodyPr wrap="square">
            <a:spAutoFit/>
          </a:bodyPr>
          <a:lstStyle/>
          <a:p>
            <a:pPr marL="342900" indent="-342900">
              <a:buFont typeface="+mj-lt"/>
              <a:buAutoNum type="arabicPeriod"/>
            </a:pPr>
            <a:r>
              <a:rPr lang="en-GB" sz="2000" dirty="0"/>
              <a:t>Communication &amp; Interpersonal Skills – working with colleagues, clients, and stakeholders.</a:t>
            </a:r>
          </a:p>
          <a:p>
            <a:pPr marL="342900" indent="-342900">
              <a:buFont typeface="+mj-lt"/>
              <a:buAutoNum type="arabicPeriod"/>
            </a:pPr>
            <a:r>
              <a:rPr lang="en-GB" sz="2000" dirty="0"/>
              <a:t>Teamwork &amp; Collaboration – contributing effectively to group tasks and events.</a:t>
            </a:r>
          </a:p>
          <a:p>
            <a:pPr marL="342900" indent="-342900">
              <a:buFont typeface="+mj-lt"/>
              <a:buAutoNum type="arabicPeriod"/>
            </a:pPr>
            <a:r>
              <a:rPr lang="en-GB" sz="2000" dirty="0"/>
              <a:t>Leadership &amp; Initiative – showing responsibility, problem-solving, and decision-making.</a:t>
            </a:r>
          </a:p>
          <a:p>
            <a:pPr marL="342900" indent="-342900">
              <a:buFont typeface="+mj-lt"/>
              <a:buAutoNum type="arabicPeriod"/>
            </a:pPr>
            <a:r>
              <a:rPr lang="en-GB" sz="2000" dirty="0"/>
              <a:t>Customer Service &amp; Experience Design – creating memorable guest experiences</a:t>
            </a:r>
          </a:p>
          <a:p>
            <a:pPr marL="342900" indent="-342900">
              <a:buFont typeface="+mj-lt"/>
              <a:buAutoNum type="arabicPeriod"/>
            </a:pPr>
            <a:r>
              <a:rPr lang="en-GB" sz="2000" dirty="0"/>
              <a:t>Operational &amp; Technical Skills – understanding event logistics, venue operations, and safety.</a:t>
            </a:r>
          </a:p>
          <a:p>
            <a:pPr marL="342900" indent="-342900">
              <a:buFont typeface="+mj-lt"/>
              <a:buAutoNum type="arabicPeriod"/>
            </a:pPr>
            <a:r>
              <a:rPr lang="en-GB" sz="2000" dirty="0"/>
              <a:t>Professionalism &amp; Work Ethic – reliability, timekeeping, and workplace behaviour.</a:t>
            </a:r>
          </a:p>
          <a:p>
            <a:pPr marL="342900" indent="-342900">
              <a:buFont typeface="+mj-lt"/>
              <a:buAutoNum type="arabicPeriod"/>
            </a:pPr>
            <a:r>
              <a:rPr lang="en-GB" sz="2000" dirty="0"/>
              <a:t>Adaptability &amp; Resilience – handling stress, change, and feedback constructively.</a:t>
            </a:r>
          </a:p>
          <a:p>
            <a:pPr marL="342900" indent="-342900">
              <a:buFont typeface="+mj-lt"/>
              <a:buAutoNum type="arabicPeriod"/>
            </a:pPr>
            <a:r>
              <a:rPr lang="en-GB" sz="2000" dirty="0"/>
              <a:t>Reflection &amp; Continuous Learning – evaluating performance and identifying learning goals</a:t>
            </a:r>
            <a:r>
              <a:rPr lang="en-GB" dirty="0"/>
              <a:t>.</a:t>
            </a:r>
          </a:p>
        </p:txBody>
      </p:sp>
    </p:spTree>
    <p:extLst>
      <p:ext uri="{BB962C8B-B14F-4D97-AF65-F5344CB8AC3E}">
        <p14:creationId xmlns:p14="http://schemas.microsoft.com/office/powerpoint/2010/main" val="349854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3D694B-A004-6B0D-A9DF-2FB775DB64CE}"/>
              </a:ext>
            </a:extLst>
          </p:cNvPr>
          <p:cNvPicPr>
            <a:picLocks noChangeAspect="1"/>
          </p:cNvPicPr>
          <p:nvPr/>
        </p:nvPicPr>
        <p:blipFill>
          <a:blip r:embed="rId2"/>
          <a:stretch>
            <a:fillRect/>
          </a:stretch>
        </p:blipFill>
        <p:spPr>
          <a:xfrm>
            <a:off x="7631797" y="983411"/>
            <a:ext cx="4560203" cy="4352921"/>
          </a:xfrm>
          <a:prstGeom prst="rect">
            <a:avLst/>
          </a:prstGeom>
        </p:spPr>
      </p:pic>
      <p:sp>
        <p:nvSpPr>
          <p:cNvPr id="2" name="Title 1">
            <a:extLst>
              <a:ext uri="{FF2B5EF4-FFF2-40B4-BE49-F238E27FC236}">
                <a16:creationId xmlns:a16="http://schemas.microsoft.com/office/drawing/2014/main" id="{7D84AB54-310C-75BF-64BE-9BEB5574D8E3}"/>
              </a:ext>
            </a:extLst>
          </p:cNvPr>
          <p:cNvSpPr>
            <a:spLocks noGrp="1"/>
          </p:cNvSpPr>
          <p:nvPr>
            <p:ph type="title"/>
          </p:nvPr>
        </p:nvSpPr>
        <p:spPr>
          <a:xfrm>
            <a:off x="0" y="97706"/>
            <a:ext cx="10515600" cy="463011"/>
          </a:xfrm>
        </p:spPr>
        <p:txBody>
          <a:bodyPr>
            <a:normAutofit fontScale="90000"/>
          </a:bodyPr>
          <a:lstStyle/>
          <a:p>
            <a:r>
              <a:rPr lang="en-GB" dirty="0"/>
              <a:t>Tasks</a:t>
            </a:r>
          </a:p>
        </p:txBody>
      </p:sp>
      <p:sp>
        <p:nvSpPr>
          <p:cNvPr id="3" name="Content Placeholder 2">
            <a:extLst>
              <a:ext uri="{FF2B5EF4-FFF2-40B4-BE49-F238E27FC236}">
                <a16:creationId xmlns:a16="http://schemas.microsoft.com/office/drawing/2014/main" id="{2BA867C2-8FA4-694E-5B03-18BFA80E3CB7}"/>
              </a:ext>
            </a:extLst>
          </p:cNvPr>
          <p:cNvSpPr>
            <a:spLocks noGrp="1"/>
          </p:cNvSpPr>
          <p:nvPr>
            <p:ph idx="1"/>
          </p:nvPr>
        </p:nvSpPr>
        <p:spPr>
          <a:xfrm>
            <a:off x="156713" y="704190"/>
            <a:ext cx="7774504" cy="5170399"/>
          </a:xfrm>
        </p:spPr>
        <p:txBody>
          <a:bodyPr>
            <a:normAutofit fontScale="55000" lnSpcReduction="20000"/>
          </a:bodyPr>
          <a:lstStyle/>
          <a:p>
            <a:pPr>
              <a:lnSpc>
                <a:spcPct val="120000"/>
              </a:lnSpc>
            </a:pPr>
            <a:r>
              <a:rPr lang="en-GB" sz="3200" b="1" dirty="0"/>
              <a:t>Self-Assessment:</a:t>
            </a:r>
            <a:endParaRPr lang="en-GB" sz="3200" dirty="0"/>
          </a:p>
          <a:p>
            <a:pPr>
              <a:lnSpc>
                <a:spcPct val="120000"/>
              </a:lnSpc>
            </a:pPr>
            <a:r>
              <a:rPr lang="en-GB" sz="3200" dirty="0"/>
              <a:t>Rate yourself (1–5) on each area.</a:t>
            </a:r>
          </a:p>
          <a:p>
            <a:pPr>
              <a:lnSpc>
                <a:spcPct val="120000"/>
              </a:lnSpc>
            </a:pPr>
            <a:r>
              <a:rPr lang="en-GB" sz="3200" dirty="0"/>
              <a:t>Create a visual “wheel” chart showing your profile — gaps stand out easily.</a:t>
            </a:r>
          </a:p>
          <a:p>
            <a:pPr>
              <a:lnSpc>
                <a:spcPct val="120000"/>
              </a:lnSpc>
            </a:pPr>
            <a:r>
              <a:rPr lang="en-GB" sz="3200" b="1" dirty="0"/>
              <a:t>Pair Discussion</a:t>
            </a:r>
            <a:r>
              <a:rPr lang="en-GB" sz="3200" dirty="0"/>
              <a:t>: In pairs, discuss one area where you feel strong and one to develop. Give examples from past experiences (work, volunteering, class projects).</a:t>
            </a:r>
          </a:p>
          <a:p>
            <a:pPr>
              <a:lnSpc>
                <a:spcPct val="120000"/>
              </a:lnSpc>
            </a:pPr>
            <a:r>
              <a:rPr lang="en-GB" sz="3200" b="1" dirty="0"/>
              <a:t>Action Planning:</a:t>
            </a:r>
            <a:endParaRPr lang="en-GB" sz="3200" dirty="0"/>
          </a:p>
          <a:p>
            <a:pPr>
              <a:lnSpc>
                <a:spcPct val="120000"/>
              </a:lnSpc>
            </a:pPr>
            <a:r>
              <a:rPr lang="en-GB" sz="3200" dirty="0"/>
              <a:t>chooses </a:t>
            </a:r>
            <a:r>
              <a:rPr lang="en-GB" sz="3200" b="1" dirty="0"/>
              <a:t>two focus areas</a:t>
            </a:r>
            <a:r>
              <a:rPr lang="en-GB" sz="3200" dirty="0"/>
              <a:t> and write SMART goals for your  placement or event project.</a:t>
            </a:r>
          </a:p>
          <a:p>
            <a:pPr>
              <a:lnSpc>
                <a:spcPct val="120000"/>
              </a:lnSpc>
            </a:pPr>
            <a:r>
              <a:rPr lang="en-GB" sz="3200" b="1" dirty="0"/>
              <a:t>Reflection Link:</a:t>
            </a:r>
            <a:endParaRPr lang="en-GB" sz="3200" dirty="0"/>
          </a:p>
          <a:p>
            <a:pPr>
              <a:lnSpc>
                <a:spcPct val="120000"/>
              </a:lnSpc>
            </a:pPr>
            <a:r>
              <a:rPr lang="en-GB" sz="3200" dirty="0"/>
              <a:t>At mid-placement or post-event, students revisit the same wheel and re-rate themselves.</a:t>
            </a:r>
          </a:p>
          <a:p>
            <a:pPr>
              <a:lnSpc>
                <a:spcPct val="120000"/>
              </a:lnSpc>
            </a:pPr>
            <a:r>
              <a:rPr lang="en-GB" sz="3200" dirty="0"/>
              <a:t>Use it as evidence in reflective journals or professional portfolios.</a:t>
            </a:r>
          </a:p>
          <a:p>
            <a:pPr>
              <a:lnSpc>
                <a:spcPct val="120000"/>
              </a:lnSpc>
            </a:pPr>
            <a:endParaRPr lang="en-GB" dirty="0"/>
          </a:p>
          <a:p>
            <a:endParaRPr lang="en-GB" dirty="0"/>
          </a:p>
        </p:txBody>
      </p:sp>
    </p:spTree>
    <p:extLst>
      <p:ext uri="{BB962C8B-B14F-4D97-AF65-F5344CB8AC3E}">
        <p14:creationId xmlns:p14="http://schemas.microsoft.com/office/powerpoint/2010/main" val="1256759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A73D2-347E-EA50-96D7-C41AC9609122}"/>
              </a:ext>
            </a:extLst>
          </p:cNvPr>
          <p:cNvSpPr>
            <a:spLocks noGrp="1"/>
          </p:cNvSpPr>
          <p:nvPr>
            <p:ph type="title"/>
          </p:nvPr>
        </p:nvSpPr>
        <p:spPr>
          <a:xfrm>
            <a:off x="79075" y="97707"/>
            <a:ext cx="10515600" cy="937464"/>
          </a:xfrm>
        </p:spPr>
        <p:txBody>
          <a:bodyPr>
            <a:normAutofit fontScale="90000"/>
          </a:bodyPr>
          <a:lstStyle/>
          <a:p>
            <a:r>
              <a:rPr lang="en-GB" sz="4000" b="1" dirty="0"/>
              <a:t>The benefits of using a learning </a:t>
            </a:r>
            <a:r>
              <a:rPr lang="en-GB" b="1" dirty="0"/>
              <a:t>wheel</a:t>
            </a:r>
            <a:br>
              <a:rPr lang="en-GB" dirty="0"/>
            </a:br>
            <a:endParaRPr lang="en-GB" dirty="0"/>
          </a:p>
        </p:txBody>
      </p:sp>
      <p:sp>
        <p:nvSpPr>
          <p:cNvPr id="3" name="Content Placeholder 2">
            <a:extLst>
              <a:ext uri="{FF2B5EF4-FFF2-40B4-BE49-F238E27FC236}">
                <a16:creationId xmlns:a16="http://schemas.microsoft.com/office/drawing/2014/main" id="{89FE19E7-28A1-129E-57D0-A8D9AE77FD1B}"/>
              </a:ext>
            </a:extLst>
          </p:cNvPr>
          <p:cNvSpPr>
            <a:spLocks noGrp="1"/>
          </p:cNvSpPr>
          <p:nvPr>
            <p:ph idx="1"/>
          </p:nvPr>
        </p:nvSpPr>
        <p:spPr>
          <a:xfrm>
            <a:off x="79075" y="1161662"/>
            <a:ext cx="10515600" cy="4351338"/>
          </a:xfrm>
        </p:spPr>
        <p:txBody>
          <a:bodyPr>
            <a:normAutofit fontScale="85000" lnSpcReduction="10000"/>
          </a:bodyPr>
          <a:lstStyle/>
          <a:p>
            <a:r>
              <a:rPr lang="en-GB" dirty="0"/>
              <a:t>The learning and development wheel offers several benefits for both individuals and organisations:</a:t>
            </a:r>
          </a:p>
          <a:p>
            <a:r>
              <a:rPr lang="en-GB" dirty="0"/>
              <a:t>Promotes self-awareness - It encourages learners to take ownership of their development by reflecting on their skills and identifying growth opportunities.</a:t>
            </a:r>
          </a:p>
          <a:p>
            <a:r>
              <a:rPr lang="en-GB" dirty="0"/>
              <a:t>Enhances motivation -  The clear, visual progress tracking helps shift a learner's focus from grades or external validation to achieving specific learning goals.</a:t>
            </a:r>
          </a:p>
          <a:p>
            <a:r>
              <a:rPr lang="en-GB" dirty="0"/>
              <a:t>Facilitates coaching -  The wheel provides a useful framework for structured coaching conversations between a learner and a manager or mentor.</a:t>
            </a:r>
          </a:p>
          <a:p>
            <a:r>
              <a:rPr lang="en-GB" dirty="0"/>
              <a:t>Provides a common language - In a team setting, a shared wheel gives everyone a common vocabulary to discuss learning and development.</a:t>
            </a:r>
          </a:p>
          <a:p>
            <a:r>
              <a:rPr lang="en-GB" dirty="0"/>
              <a:t>Supports strategic alignment- By customising the wheel's sections, organizations can ensure that individual development is aligned with wider business objectives</a:t>
            </a:r>
          </a:p>
        </p:txBody>
      </p:sp>
    </p:spTree>
    <p:extLst>
      <p:ext uri="{BB962C8B-B14F-4D97-AF65-F5344CB8AC3E}">
        <p14:creationId xmlns:p14="http://schemas.microsoft.com/office/powerpoint/2010/main" val="50578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40C54-2EA5-415A-3FDA-CA58375FDE21}"/>
              </a:ext>
            </a:extLst>
          </p:cNvPr>
          <p:cNvSpPr>
            <a:spLocks noGrp="1"/>
          </p:cNvSpPr>
          <p:nvPr>
            <p:ph type="title"/>
          </p:nvPr>
        </p:nvSpPr>
        <p:spPr>
          <a:xfrm>
            <a:off x="838200" y="-298173"/>
            <a:ext cx="10515600" cy="1331843"/>
          </a:xfrm>
        </p:spPr>
        <p:txBody>
          <a:bodyPr>
            <a:normAutofit/>
          </a:bodyPr>
          <a:lstStyle/>
          <a:p>
            <a:r>
              <a:rPr lang="en-GB" sz="4000" b="1" dirty="0">
                <a:solidFill>
                  <a:schemeClr val="accent1"/>
                </a:solidFill>
              </a:rPr>
              <a:t>Professional Development</a:t>
            </a:r>
          </a:p>
        </p:txBody>
      </p:sp>
      <p:sp>
        <p:nvSpPr>
          <p:cNvPr id="3" name="Content Placeholder 2">
            <a:extLst>
              <a:ext uri="{FF2B5EF4-FFF2-40B4-BE49-F238E27FC236}">
                <a16:creationId xmlns:a16="http://schemas.microsoft.com/office/drawing/2014/main" id="{CEE39B02-5CCC-2CE5-10C2-04628BA9E98A}"/>
              </a:ext>
            </a:extLst>
          </p:cNvPr>
          <p:cNvSpPr>
            <a:spLocks noGrp="1"/>
          </p:cNvSpPr>
          <p:nvPr>
            <p:ph idx="1"/>
          </p:nvPr>
        </p:nvSpPr>
        <p:spPr>
          <a:xfrm>
            <a:off x="1" y="629478"/>
            <a:ext cx="12238382" cy="5547485"/>
          </a:xfrm>
        </p:spPr>
        <p:txBody>
          <a:bodyPr/>
          <a:lstStyle/>
          <a:p>
            <a:pPr>
              <a:lnSpc>
                <a:spcPct val="100000"/>
              </a:lnSpc>
            </a:pPr>
            <a:r>
              <a:rPr lang="en-GB" sz="2400" b="1" dirty="0"/>
              <a:t>Level 1 – Experience Only!</a:t>
            </a:r>
          </a:p>
          <a:p>
            <a:pPr>
              <a:lnSpc>
                <a:spcPct val="100000"/>
              </a:lnSpc>
            </a:pPr>
            <a:r>
              <a:rPr lang="en-GB" sz="2400" b="1" dirty="0"/>
              <a:t>Level 2 – Record the Experience</a:t>
            </a:r>
          </a:p>
          <a:p>
            <a:pPr>
              <a:lnSpc>
                <a:spcPct val="100000"/>
              </a:lnSpc>
            </a:pPr>
            <a:r>
              <a:rPr lang="en-GB" sz="2400" b="1" dirty="0"/>
              <a:t>Level 3 – Reflection on the Learning Experience</a:t>
            </a:r>
          </a:p>
          <a:p>
            <a:pPr>
              <a:lnSpc>
                <a:spcPct val="100000"/>
              </a:lnSpc>
            </a:pPr>
            <a:r>
              <a:rPr lang="en-GB" sz="2400" b="1" dirty="0"/>
              <a:t>Level 4– Making the Links &amp; Matching the Learning</a:t>
            </a:r>
          </a:p>
          <a:p>
            <a:pPr>
              <a:lnSpc>
                <a:spcPct val="100000"/>
              </a:lnSpc>
            </a:pPr>
            <a:r>
              <a:rPr lang="en-GB" sz="2400" dirty="0"/>
              <a:t>Use Concepts &amp; Models linking to Academic Learning  </a:t>
            </a:r>
          </a:p>
          <a:p>
            <a:pPr>
              <a:lnSpc>
                <a:spcPct val="100000"/>
              </a:lnSpc>
            </a:pPr>
            <a:r>
              <a:rPr lang="en-GB" sz="2400" b="1" dirty="0"/>
              <a:t>Level 5 – Application of Learning to New Situations</a:t>
            </a:r>
          </a:p>
          <a:p>
            <a:pPr>
              <a:lnSpc>
                <a:spcPct val="100000"/>
              </a:lnSpc>
            </a:pPr>
            <a:r>
              <a:rPr lang="en-GB" sz="2400" dirty="0"/>
              <a:t>Put Learning in to Practice &amp; Transferring Learning to New &amp; Changing Contexts</a:t>
            </a:r>
          </a:p>
          <a:p>
            <a:pPr>
              <a:lnSpc>
                <a:spcPct val="100000"/>
              </a:lnSpc>
            </a:pPr>
            <a:r>
              <a:rPr lang="en-GB" sz="2400" b="1" dirty="0"/>
              <a:t>Level 6 – Adaptions to New Situations</a:t>
            </a:r>
          </a:p>
          <a:p>
            <a:pPr>
              <a:lnSpc>
                <a:spcPct val="100000"/>
              </a:lnSpc>
            </a:pPr>
            <a:r>
              <a:rPr lang="en-GB" sz="2400" dirty="0"/>
              <a:t>Flexibility &amp; Effectiveness in Applying Learning, Demonstrating Ability to Adapt, Take Responsibility and Control Professional Development</a:t>
            </a:r>
          </a:p>
          <a:p>
            <a:endParaRPr lang="en-GB" dirty="0"/>
          </a:p>
        </p:txBody>
      </p:sp>
    </p:spTree>
    <p:extLst>
      <p:ext uri="{BB962C8B-B14F-4D97-AF65-F5344CB8AC3E}">
        <p14:creationId xmlns:p14="http://schemas.microsoft.com/office/powerpoint/2010/main" val="40433341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9F02B-5D87-4222-A697-7C201DA3149A}"/>
              </a:ext>
            </a:extLst>
          </p:cNvPr>
          <p:cNvSpPr>
            <a:spLocks noGrp="1"/>
          </p:cNvSpPr>
          <p:nvPr>
            <p:ph type="ctrTitle"/>
          </p:nvPr>
        </p:nvSpPr>
        <p:spPr>
          <a:xfrm>
            <a:off x="531266" y="82557"/>
            <a:ext cx="9941019" cy="1207228"/>
          </a:xfrm>
        </p:spPr>
        <p:txBody>
          <a:bodyPr>
            <a:normAutofit/>
          </a:bodyPr>
          <a:lstStyle/>
          <a:p>
            <a:pPr algn="l"/>
            <a:r>
              <a:rPr lang="en-GB" sz="3600" b="1" dirty="0"/>
              <a:t>What skills are needed to be an effective employee in the tourism events industry?</a:t>
            </a:r>
          </a:p>
        </p:txBody>
      </p:sp>
      <p:pic>
        <p:nvPicPr>
          <p:cNvPr id="1026" name="Picture 2" descr="Image result for What skills are needed to be an effective guest services team member?">
            <a:extLst>
              <a:ext uri="{FF2B5EF4-FFF2-40B4-BE49-F238E27FC236}">
                <a16:creationId xmlns:a16="http://schemas.microsoft.com/office/drawing/2014/main" id="{5617BB80-164B-4FA0-98FD-6AA865DE7B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2412" y="1823325"/>
            <a:ext cx="5591613" cy="35018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descr="A picture containing shape&#10;&#10;Description automatically generated">
            <a:extLst>
              <a:ext uri="{FF2B5EF4-FFF2-40B4-BE49-F238E27FC236}">
                <a16:creationId xmlns:a16="http://schemas.microsoft.com/office/drawing/2014/main" id="{CCB22542-FDBA-4A8B-8202-111CA266B10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419809" y="2228508"/>
            <a:ext cx="2535395" cy="2582213"/>
          </a:xfrm>
          <a:prstGeom prst="rect">
            <a:avLst/>
          </a:prstGeom>
        </p:spPr>
      </p:pic>
    </p:spTree>
    <p:extLst>
      <p:ext uri="{BB962C8B-B14F-4D97-AF65-F5344CB8AC3E}">
        <p14:creationId xmlns:p14="http://schemas.microsoft.com/office/powerpoint/2010/main" val="4156605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68DD8-6D52-4CD9-A12C-B28AE9674D94}"/>
              </a:ext>
            </a:extLst>
          </p:cNvPr>
          <p:cNvSpPr>
            <a:spLocks noGrp="1"/>
          </p:cNvSpPr>
          <p:nvPr>
            <p:ph type="title"/>
          </p:nvPr>
        </p:nvSpPr>
        <p:spPr>
          <a:xfrm>
            <a:off x="721735" y="2598412"/>
            <a:ext cx="2468166" cy="2452687"/>
          </a:xfrm>
        </p:spPr>
        <p:txBody>
          <a:bodyPr anchor="ctr">
            <a:normAutofit/>
          </a:bodyPr>
          <a:lstStyle/>
          <a:p>
            <a:r>
              <a:rPr lang="en-GB" sz="3100" b="1" dirty="0"/>
              <a:t>What is a skill?</a:t>
            </a:r>
            <a:br>
              <a:rPr lang="en-GB" sz="3100" b="1" dirty="0"/>
            </a:br>
            <a:endParaRPr lang="en-GB" sz="3100" b="1" dirty="0"/>
          </a:p>
        </p:txBody>
      </p:sp>
      <p:sp>
        <p:nvSpPr>
          <p:cNvPr id="3" name="Content Placeholder 2">
            <a:extLst>
              <a:ext uri="{FF2B5EF4-FFF2-40B4-BE49-F238E27FC236}">
                <a16:creationId xmlns:a16="http://schemas.microsoft.com/office/drawing/2014/main" id="{24D465CE-5EC2-46CF-A11A-C851FAC30681}"/>
              </a:ext>
            </a:extLst>
          </p:cNvPr>
          <p:cNvSpPr>
            <a:spLocks noGrp="1"/>
          </p:cNvSpPr>
          <p:nvPr>
            <p:ph idx="1"/>
          </p:nvPr>
        </p:nvSpPr>
        <p:spPr>
          <a:xfrm>
            <a:off x="4173417" y="2569098"/>
            <a:ext cx="5614060" cy="3672407"/>
          </a:xfrm>
        </p:spPr>
        <p:txBody>
          <a:bodyPr anchor="ctr">
            <a:normAutofit fontScale="92500" lnSpcReduction="10000"/>
          </a:bodyPr>
          <a:lstStyle/>
          <a:p>
            <a:pPr algn="just">
              <a:lnSpc>
                <a:spcPct val="100000"/>
              </a:lnSpc>
            </a:pPr>
            <a:r>
              <a:rPr lang="en-GB" sz="2400" dirty="0"/>
              <a:t>A skill is the ability to </a:t>
            </a:r>
            <a:r>
              <a:rPr lang="en-GB" sz="2400" b="1" dirty="0"/>
              <a:t>perform an action with determined results </a:t>
            </a:r>
            <a:r>
              <a:rPr lang="en-GB" sz="2400" dirty="0"/>
              <a:t>often within a given amount of time, energy, or both.</a:t>
            </a:r>
          </a:p>
          <a:p>
            <a:pPr algn="just">
              <a:lnSpc>
                <a:spcPct val="100000"/>
              </a:lnSpc>
            </a:pPr>
            <a:r>
              <a:rPr lang="en-GB" sz="2400" dirty="0"/>
              <a:t>Skills are developed through </a:t>
            </a:r>
            <a:r>
              <a:rPr lang="en-GB" sz="2400" b="1" dirty="0"/>
              <a:t>life</a:t>
            </a:r>
            <a:r>
              <a:rPr lang="en-GB" sz="2400" dirty="0"/>
              <a:t> and </a:t>
            </a:r>
            <a:r>
              <a:rPr lang="en-GB" sz="2400" b="1" dirty="0"/>
              <a:t>work experiences, </a:t>
            </a:r>
            <a:r>
              <a:rPr lang="en-GB" sz="2400" dirty="0"/>
              <a:t>and they can also be learned through </a:t>
            </a:r>
            <a:r>
              <a:rPr lang="en-GB" sz="2400" b="1" dirty="0"/>
              <a:t>study</a:t>
            </a:r>
            <a:r>
              <a:rPr lang="en-GB" sz="2400" dirty="0"/>
              <a:t>. </a:t>
            </a:r>
          </a:p>
          <a:p>
            <a:pPr algn="just">
              <a:lnSpc>
                <a:spcPct val="100000"/>
              </a:lnSpc>
            </a:pPr>
            <a:r>
              <a:rPr lang="en-GB" sz="2400" dirty="0"/>
              <a:t>There are </a:t>
            </a:r>
            <a:r>
              <a:rPr lang="en-GB" sz="2400" b="1" dirty="0"/>
              <a:t>different types of skills, </a:t>
            </a:r>
            <a:r>
              <a:rPr lang="en-GB" sz="2400" dirty="0"/>
              <a:t>and some may be easier to access for some people than others, based on things like </a:t>
            </a:r>
            <a:r>
              <a:rPr lang="en-GB" sz="2400" b="1" dirty="0"/>
              <a:t>dexterity, physical abilities and intelligence.</a:t>
            </a:r>
          </a:p>
          <a:p>
            <a:pPr algn="just">
              <a:lnSpc>
                <a:spcPct val="100000"/>
              </a:lnSpc>
            </a:pPr>
            <a:endParaRPr lang="en-GB" sz="2400" dirty="0"/>
          </a:p>
          <a:p>
            <a:pPr algn="just">
              <a:lnSpc>
                <a:spcPct val="100000"/>
              </a:lnSpc>
            </a:pPr>
            <a:endParaRPr lang="en-GB" sz="1800" dirty="0"/>
          </a:p>
        </p:txBody>
      </p:sp>
      <p:pic>
        <p:nvPicPr>
          <p:cNvPr id="2050" name="Picture 2" descr="See the source image">
            <a:extLst>
              <a:ext uri="{FF2B5EF4-FFF2-40B4-BE49-F238E27FC236}">
                <a16:creationId xmlns:a16="http://schemas.microsoft.com/office/drawing/2014/main" id="{FF04BDB8-ADAC-4BB6-A08F-17ECE71217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838" b="20368"/>
          <a:stretch/>
        </p:blipFill>
        <p:spPr bwMode="auto">
          <a:xfrm>
            <a:off x="1183907" y="11"/>
            <a:ext cx="10202779" cy="245268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95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0BA3E6-C41C-4275-B432-FE743C0B89FA}"/>
              </a:ext>
            </a:extLst>
          </p:cNvPr>
          <p:cNvSpPr>
            <a:spLocks noGrp="1"/>
          </p:cNvSpPr>
          <p:nvPr>
            <p:ph idx="1"/>
          </p:nvPr>
        </p:nvSpPr>
        <p:spPr>
          <a:xfrm>
            <a:off x="363894" y="332656"/>
            <a:ext cx="9370334" cy="5256584"/>
          </a:xfrm>
        </p:spPr>
        <p:txBody>
          <a:bodyPr>
            <a:normAutofit fontScale="70000" lnSpcReduction="20000"/>
          </a:bodyPr>
          <a:lstStyle/>
          <a:p>
            <a:pPr>
              <a:lnSpc>
                <a:spcPct val="120000"/>
              </a:lnSpc>
            </a:pPr>
            <a:r>
              <a:rPr lang="en-GB" dirty="0"/>
              <a:t>Journalist and author </a:t>
            </a:r>
            <a:r>
              <a:rPr lang="en-GB" b="1" dirty="0"/>
              <a:t>Thomas L. Friedman</a:t>
            </a:r>
            <a:r>
              <a:rPr lang="en-GB" dirty="0"/>
              <a:t> has used an illustrative formula to </a:t>
            </a:r>
            <a:r>
              <a:rPr lang="en-GB" b="1" dirty="0"/>
              <a:t>challenge</a:t>
            </a:r>
            <a:r>
              <a:rPr lang="en-GB" dirty="0"/>
              <a:t> the idea that success is simply about having a high IQ. </a:t>
            </a:r>
          </a:p>
          <a:p>
            <a:pPr>
              <a:lnSpc>
                <a:spcPct val="120000"/>
              </a:lnSpc>
            </a:pPr>
            <a:r>
              <a:rPr lang="en-GB" dirty="0"/>
              <a:t>His thinking highlights the importance of </a:t>
            </a:r>
            <a:r>
              <a:rPr lang="en-GB" b="1" dirty="0"/>
              <a:t>curiosity and passion</a:t>
            </a:r>
            <a:r>
              <a:rPr lang="en-GB" dirty="0"/>
              <a:t>—qualities that can strongly influence a person's willingness to learn, develop and adapt..</a:t>
            </a:r>
          </a:p>
          <a:p>
            <a:pPr>
              <a:lnSpc>
                <a:spcPct val="120000"/>
              </a:lnSpc>
            </a:pPr>
            <a:r>
              <a:rPr lang="en-GB" b="1" dirty="0"/>
              <a:t>IQ – Intelligence Quotient</a:t>
            </a:r>
            <a:br>
              <a:rPr lang="en-GB" dirty="0"/>
            </a:br>
            <a:r>
              <a:rPr lang="en-GB" dirty="0"/>
              <a:t>Your ability to reason, understand information, solve problems and think logically.</a:t>
            </a:r>
          </a:p>
          <a:p>
            <a:pPr>
              <a:lnSpc>
                <a:spcPct val="120000"/>
              </a:lnSpc>
            </a:pPr>
            <a:r>
              <a:rPr lang="en-GB" b="1" dirty="0"/>
              <a:t>CQ – Curiosity Quotient</a:t>
            </a:r>
            <a:br>
              <a:rPr lang="en-GB" dirty="0"/>
            </a:br>
            <a:r>
              <a:rPr lang="en-GB" dirty="0"/>
              <a:t>Your </a:t>
            </a:r>
            <a:r>
              <a:rPr lang="en-GB" b="1" dirty="0"/>
              <a:t>ability and motivation to learn</a:t>
            </a:r>
            <a:r>
              <a:rPr lang="en-GB" dirty="0"/>
              <a:t>, ask questions and make sense of the world around you in new and innovative ways.</a:t>
            </a:r>
          </a:p>
          <a:p>
            <a:pPr>
              <a:lnSpc>
                <a:spcPct val="120000"/>
              </a:lnSpc>
            </a:pPr>
            <a:r>
              <a:rPr lang="en-GB" b="1" dirty="0"/>
              <a:t>Curiosity makes you ask: "Why? What if? How could we do this differently?"</a:t>
            </a:r>
            <a:endParaRPr lang="en-GB" dirty="0"/>
          </a:p>
          <a:p>
            <a:pPr>
              <a:lnSpc>
                <a:spcPct val="120000"/>
              </a:lnSpc>
            </a:pPr>
            <a:r>
              <a:rPr lang="en-GB" b="1" dirty="0"/>
              <a:t>Passion Quotient </a:t>
            </a:r>
            <a:r>
              <a:rPr lang="en-GB" dirty="0"/>
              <a:t>- The </a:t>
            </a:r>
            <a:r>
              <a:rPr lang="en-GB" b="1" dirty="0"/>
              <a:t>love, enthusiasm and dedication</a:t>
            </a:r>
            <a:r>
              <a:rPr lang="en-GB" dirty="0"/>
              <a:t> you bring to something that matters to you.</a:t>
            </a:r>
          </a:p>
          <a:p>
            <a:pPr>
              <a:lnSpc>
                <a:spcPct val="120000"/>
              </a:lnSpc>
            </a:pPr>
            <a:r>
              <a:rPr lang="en-GB" b="1" dirty="0"/>
              <a:t>Passion makes you say: "I really want to understand this. I want to become good at it."</a:t>
            </a:r>
            <a:endParaRPr lang="en-GB" dirty="0"/>
          </a:p>
          <a:p>
            <a:pPr>
              <a:lnSpc>
                <a:spcPct val="120000"/>
              </a:lnSpc>
            </a:pPr>
            <a:endParaRPr lang="en-GB" dirty="0"/>
          </a:p>
        </p:txBody>
      </p:sp>
    </p:spTree>
    <p:extLst>
      <p:ext uri="{BB962C8B-B14F-4D97-AF65-F5344CB8AC3E}">
        <p14:creationId xmlns:p14="http://schemas.microsoft.com/office/powerpoint/2010/main" val="2487454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F37B3-2AE8-C91E-F333-AE76046B967F}"/>
              </a:ext>
            </a:extLst>
          </p:cNvPr>
          <p:cNvSpPr>
            <a:spLocks noGrp="1"/>
          </p:cNvSpPr>
          <p:nvPr>
            <p:ph type="title"/>
          </p:nvPr>
        </p:nvSpPr>
        <p:spPr/>
        <p:txBody>
          <a:bodyPr/>
          <a:lstStyle/>
          <a:p>
            <a:r>
              <a:rPr lang="en-GB" dirty="0"/>
              <a:t>IMPORTANT MESSAGE </a:t>
            </a:r>
          </a:p>
        </p:txBody>
      </p:sp>
      <p:sp>
        <p:nvSpPr>
          <p:cNvPr id="3" name="Content Placeholder 2">
            <a:extLst>
              <a:ext uri="{FF2B5EF4-FFF2-40B4-BE49-F238E27FC236}">
                <a16:creationId xmlns:a16="http://schemas.microsoft.com/office/drawing/2014/main" id="{9A7986DA-3EA0-146C-F100-6F6614C94424}"/>
              </a:ext>
            </a:extLst>
          </p:cNvPr>
          <p:cNvSpPr>
            <a:spLocks noGrp="1"/>
          </p:cNvSpPr>
          <p:nvPr>
            <p:ph idx="1"/>
          </p:nvPr>
        </p:nvSpPr>
        <p:spPr>
          <a:xfrm>
            <a:off x="307910" y="1623528"/>
            <a:ext cx="11045890" cy="3842996"/>
          </a:xfrm>
        </p:spPr>
        <p:txBody>
          <a:bodyPr>
            <a:normAutofit/>
          </a:bodyPr>
          <a:lstStyle/>
          <a:p>
            <a:r>
              <a:rPr lang="en-GB" dirty="0"/>
              <a:t>A person does </a:t>
            </a:r>
            <a:r>
              <a:rPr lang="en-GB" b="1" dirty="0"/>
              <a:t>not necessarily need the highest IQ</a:t>
            </a:r>
            <a:r>
              <a:rPr lang="en-GB" dirty="0"/>
              <a:t> to become highly knowledgeable or successful in an area.</a:t>
            </a:r>
          </a:p>
          <a:p>
            <a:r>
              <a:rPr lang="en-GB" dirty="0"/>
              <a:t>Someone who is intensely curious about </a:t>
            </a:r>
            <a:r>
              <a:rPr lang="en-GB" b="1" dirty="0"/>
              <a:t>events, tourism, hospitality, sustainability, technology, festivals or people</a:t>
            </a:r>
            <a:r>
              <a:rPr lang="en-GB" dirty="0"/>
              <a:t> may continually seek out information, ask questions, experiment, make mistakes, reflect and try again.</a:t>
            </a:r>
          </a:p>
          <a:p>
            <a:r>
              <a:rPr lang="en-GB" dirty="0"/>
              <a:t>Someone who is passionate about their chosen career may be prepared to put in the </a:t>
            </a:r>
            <a:r>
              <a:rPr lang="en-GB" b="1" dirty="0"/>
              <a:t>time, effort and commitment</a:t>
            </a:r>
            <a:r>
              <a:rPr lang="en-GB" dirty="0"/>
              <a:t> needed to develop their skills.</a:t>
            </a:r>
          </a:p>
          <a:p>
            <a:endParaRPr lang="en-GB" dirty="0"/>
          </a:p>
        </p:txBody>
      </p:sp>
    </p:spTree>
    <p:extLst>
      <p:ext uri="{BB962C8B-B14F-4D97-AF65-F5344CB8AC3E}">
        <p14:creationId xmlns:p14="http://schemas.microsoft.com/office/powerpoint/2010/main" val="223134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DE655-7A68-46FB-81E0-65A355E9EB5F}"/>
              </a:ext>
            </a:extLst>
          </p:cNvPr>
          <p:cNvSpPr>
            <a:spLocks noGrp="1"/>
          </p:cNvSpPr>
          <p:nvPr>
            <p:ph type="title"/>
          </p:nvPr>
        </p:nvSpPr>
        <p:spPr>
          <a:xfrm>
            <a:off x="101082" y="114380"/>
            <a:ext cx="10515600" cy="1325563"/>
          </a:xfrm>
        </p:spPr>
        <p:txBody>
          <a:bodyPr/>
          <a:lstStyle/>
          <a:p>
            <a:r>
              <a:rPr lang="en-GB" dirty="0"/>
              <a:t>Curiosity Quotient (CQ) Defined</a:t>
            </a:r>
          </a:p>
        </p:txBody>
      </p:sp>
      <p:sp>
        <p:nvSpPr>
          <p:cNvPr id="3" name="Content Placeholder 2">
            <a:extLst>
              <a:ext uri="{FF2B5EF4-FFF2-40B4-BE49-F238E27FC236}">
                <a16:creationId xmlns:a16="http://schemas.microsoft.com/office/drawing/2014/main" id="{E6A2F75C-54A4-4A26-9440-90CEA86CEB26}"/>
              </a:ext>
            </a:extLst>
          </p:cNvPr>
          <p:cNvSpPr>
            <a:spLocks noGrp="1"/>
          </p:cNvSpPr>
          <p:nvPr>
            <p:ph idx="1"/>
          </p:nvPr>
        </p:nvSpPr>
        <p:spPr>
          <a:xfrm>
            <a:off x="966394" y="1439943"/>
            <a:ext cx="4824536" cy="4351338"/>
          </a:xfrm>
        </p:spPr>
        <p:txBody>
          <a:bodyPr>
            <a:normAutofit lnSpcReduction="10000"/>
          </a:bodyPr>
          <a:lstStyle/>
          <a:p>
            <a:pPr>
              <a:lnSpc>
                <a:spcPct val="100000"/>
              </a:lnSpc>
            </a:pPr>
            <a:r>
              <a:rPr lang="en-GB" sz="2400" dirty="0"/>
              <a:t>CQ stands for curiosity quotient and concerns having a ‘hungry mind’. </a:t>
            </a:r>
          </a:p>
          <a:p>
            <a:pPr>
              <a:lnSpc>
                <a:spcPct val="100000"/>
              </a:lnSpc>
            </a:pPr>
            <a:r>
              <a:rPr lang="en-GB" sz="2400" dirty="0"/>
              <a:t>People with higher CQ are more inquisitive and open to new experiences. </a:t>
            </a:r>
          </a:p>
          <a:p>
            <a:pPr>
              <a:lnSpc>
                <a:spcPct val="100000"/>
              </a:lnSpc>
            </a:pPr>
            <a:r>
              <a:rPr lang="en-GB" sz="2400" dirty="0"/>
              <a:t>They find novelty exciting and are quickly bored with routine.</a:t>
            </a:r>
          </a:p>
          <a:p>
            <a:pPr>
              <a:lnSpc>
                <a:spcPct val="100000"/>
              </a:lnSpc>
            </a:pPr>
            <a:r>
              <a:rPr lang="en-GB" sz="2400" dirty="0"/>
              <a:t> They tend to generate many original ideas and are counter-conformist </a:t>
            </a:r>
          </a:p>
          <a:p>
            <a:endParaRPr lang="en-GB" dirty="0"/>
          </a:p>
        </p:txBody>
      </p:sp>
      <p:pic>
        <p:nvPicPr>
          <p:cNvPr id="5" name="Picture 4" descr="A picture containing text&#10;&#10;Description automatically generated">
            <a:extLst>
              <a:ext uri="{FF2B5EF4-FFF2-40B4-BE49-F238E27FC236}">
                <a16:creationId xmlns:a16="http://schemas.microsoft.com/office/drawing/2014/main" id="{143EE79F-CD66-4D93-A463-66C55E08BC4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1232" y="1439943"/>
            <a:ext cx="3870949" cy="2028495"/>
          </a:xfrm>
          <a:prstGeom prst="rect">
            <a:avLst/>
          </a:prstGeom>
        </p:spPr>
      </p:pic>
      <p:sp>
        <p:nvSpPr>
          <p:cNvPr id="6" name="TextBox 5">
            <a:extLst>
              <a:ext uri="{FF2B5EF4-FFF2-40B4-BE49-F238E27FC236}">
                <a16:creationId xmlns:a16="http://schemas.microsoft.com/office/drawing/2014/main" id="{12AC5974-A0F8-DE63-C3FB-CBA51CA69E6F}"/>
              </a:ext>
            </a:extLst>
          </p:cNvPr>
          <p:cNvSpPr txBox="1"/>
          <p:nvPr/>
        </p:nvSpPr>
        <p:spPr>
          <a:xfrm>
            <a:off x="6656242" y="4147670"/>
            <a:ext cx="4981364" cy="1569660"/>
          </a:xfrm>
          <a:prstGeom prst="rect">
            <a:avLst/>
          </a:prstGeom>
          <a:noFill/>
        </p:spPr>
        <p:txBody>
          <a:bodyPr wrap="square">
            <a:spAutoFit/>
          </a:bodyPr>
          <a:lstStyle/>
          <a:p>
            <a:r>
              <a:rPr lang="en-GB" sz="2400" b="1" dirty="0">
                <a:highlight>
                  <a:srgbClr val="FFFF00"/>
                </a:highlight>
              </a:rPr>
              <a:t>IQ may help you understand something — but curiosity makes you want to learn it, and passion makes you want to keep going.</a:t>
            </a:r>
          </a:p>
        </p:txBody>
      </p:sp>
    </p:spTree>
    <p:extLst>
      <p:ext uri="{BB962C8B-B14F-4D97-AF65-F5344CB8AC3E}">
        <p14:creationId xmlns:p14="http://schemas.microsoft.com/office/powerpoint/2010/main" val="2232486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710F151E-4D1F-41A0-B460-7AF92A3408B2}"/>
              </a:ext>
            </a:extLst>
          </p:cNvPr>
          <p:cNvPicPr/>
          <p:nvPr/>
        </p:nvPicPr>
        <p:blipFill>
          <a:blip r:embed="rId2">
            <a:extLst>
              <a:ext uri="{28A0092B-C50C-407E-A947-70E740481C1C}">
                <a14:useLocalDpi xmlns:a14="http://schemas.microsoft.com/office/drawing/2010/main" val="0"/>
              </a:ext>
            </a:extLst>
          </a:blip>
          <a:stretch>
            <a:fillRect/>
          </a:stretch>
        </p:blipFill>
        <p:spPr>
          <a:xfrm>
            <a:off x="9186379" y="1"/>
            <a:ext cx="3005621" cy="3429000"/>
          </a:xfrm>
          <a:prstGeom prst="rect">
            <a:avLst/>
          </a:prstGeom>
          <a:ln>
            <a:noFill/>
          </a:ln>
          <a:effectLst>
            <a:softEdge rad="112500"/>
          </a:effectLst>
        </p:spPr>
      </p:pic>
      <p:sp>
        <p:nvSpPr>
          <p:cNvPr id="2" name="Title 1">
            <a:extLst>
              <a:ext uri="{FF2B5EF4-FFF2-40B4-BE49-F238E27FC236}">
                <a16:creationId xmlns:a16="http://schemas.microsoft.com/office/drawing/2014/main" id="{ABF63B34-469B-4EED-8ED9-6E6C28D28C3B}"/>
              </a:ext>
            </a:extLst>
          </p:cNvPr>
          <p:cNvSpPr>
            <a:spLocks noGrp="1"/>
          </p:cNvSpPr>
          <p:nvPr>
            <p:ph type="title"/>
          </p:nvPr>
        </p:nvSpPr>
        <p:spPr>
          <a:xfrm>
            <a:off x="87339" y="1"/>
            <a:ext cx="7886700" cy="821094"/>
          </a:xfrm>
        </p:spPr>
        <p:txBody>
          <a:bodyPr/>
          <a:lstStyle/>
          <a:p>
            <a:r>
              <a:rPr lang="en-GB" sz="3600" b="1" dirty="0"/>
              <a:t>Level Up – Curiosity </a:t>
            </a:r>
            <a:r>
              <a:rPr lang="en-GB" sz="3600" b="1" i="1" dirty="0"/>
              <a:t>did not </a:t>
            </a:r>
            <a:r>
              <a:rPr lang="en-GB" sz="3600" b="1" dirty="0"/>
              <a:t>kill the cat!</a:t>
            </a:r>
          </a:p>
        </p:txBody>
      </p:sp>
      <p:sp>
        <p:nvSpPr>
          <p:cNvPr id="3" name="Content Placeholder 2">
            <a:extLst>
              <a:ext uri="{FF2B5EF4-FFF2-40B4-BE49-F238E27FC236}">
                <a16:creationId xmlns:a16="http://schemas.microsoft.com/office/drawing/2014/main" id="{86E5A825-FEDC-4173-BD88-D3BB61F42BC8}"/>
              </a:ext>
            </a:extLst>
          </p:cNvPr>
          <p:cNvSpPr>
            <a:spLocks noGrp="1"/>
          </p:cNvSpPr>
          <p:nvPr>
            <p:ph idx="1"/>
          </p:nvPr>
        </p:nvSpPr>
        <p:spPr>
          <a:xfrm>
            <a:off x="87340" y="821094"/>
            <a:ext cx="9159298" cy="6034635"/>
          </a:xfrm>
        </p:spPr>
        <p:txBody>
          <a:bodyPr>
            <a:normAutofit/>
          </a:bodyPr>
          <a:lstStyle/>
          <a:p>
            <a:pPr>
              <a:lnSpc>
                <a:spcPct val="120000"/>
              </a:lnSpc>
            </a:pPr>
            <a:r>
              <a:rPr lang="en-GB" sz="2400" dirty="0"/>
              <a:t>“</a:t>
            </a:r>
            <a:r>
              <a:rPr lang="en-GB" sz="2400" b="1" i="1" dirty="0"/>
              <a:t>The skill required for every decent job is rising, as is the necessity of lifelong learning…those with more PQ (passion quotient) and CQ (curiosity quotient) to leverage all the new digital tools not just to find a job, but to invent one or reinvent one, and not just to learn but to relearn for a lifetime…" would find themselves at a real advantage in the future</a:t>
            </a:r>
            <a:r>
              <a:rPr lang="en-GB" sz="2400" dirty="0"/>
              <a:t>.” (Friedman, 2013).</a:t>
            </a:r>
          </a:p>
          <a:p>
            <a:pPr marL="0" indent="0">
              <a:lnSpc>
                <a:spcPct val="120000"/>
              </a:lnSpc>
              <a:buNone/>
            </a:pPr>
            <a:r>
              <a:rPr lang="en-GB" sz="2400" dirty="0"/>
              <a:t>In any organisation, it’s important to be </a:t>
            </a:r>
            <a:r>
              <a:rPr lang="en-GB" sz="2400" b="1" dirty="0"/>
              <a:t>innovative and stay ahead </a:t>
            </a:r>
            <a:r>
              <a:rPr lang="en-GB" sz="2400" dirty="0"/>
              <a:t>of the competition. Exercising your curiosity to refresh the way you do things can help you to become </a:t>
            </a:r>
            <a:r>
              <a:rPr lang="en-GB" sz="2400" b="1" dirty="0"/>
              <a:t>more agile, gain a competitive edge and ultimately work smarter.</a:t>
            </a:r>
          </a:p>
          <a:p>
            <a:pPr marL="0" indent="0">
              <a:buNone/>
            </a:pPr>
            <a:endParaRPr lang="en-GB" sz="3200" dirty="0"/>
          </a:p>
          <a:p>
            <a:pPr marL="0" indent="0">
              <a:buNone/>
            </a:pPr>
            <a:endParaRPr lang="en-GB" sz="2900" dirty="0"/>
          </a:p>
          <a:p>
            <a:endParaRPr lang="en-GB" dirty="0"/>
          </a:p>
        </p:txBody>
      </p:sp>
      <p:sp>
        <p:nvSpPr>
          <p:cNvPr id="6" name="TextBox 5">
            <a:extLst>
              <a:ext uri="{FF2B5EF4-FFF2-40B4-BE49-F238E27FC236}">
                <a16:creationId xmlns:a16="http://schemas.microsoft.com/office/drawing/2014/main" id="{FD6C1494-DBB3-1255-D7CC-8880E5A938E9}"/>
              </a:ext>
            </a:extLst>
          </p:cNvPr>
          <p:cNvSpPr txBox="1"/>
          <p:nvPr/>
        </p:nvSpPr>
        <p:spPr>
          <a:xfrm>
            <a:off x="9246638" y="3604735"/>
            <a:ext cx="2794517" cy="2031325"/>
          </a:xfrm>
          <a:prstGeom prst="rect">
            <a:avLst/>
          </a:prstGeom>
          <a:noFill/>
        </p:spPr>
        <p:txBody>
          <a:bodyPr wrap="square">
            <a:spAutoFit/>
          </a:bodyPr>
          <a:lstStyle/>
          <a:p>
            <a:r>
              <a:rPr lang="en-GB" dirty="0">
                <a:highlight>
                  <a:srgbClr val="FFFF00"/>
                </a:highlight>
              </a:rPr>
              <a:t>Top tips to take away:</a:t>
            </a:r>
          </a:p>
          <a:p>
            <a:pPr marL="285750" indent="-285750">
              <a:buFont typeface="Wingdings" panose="05000000000000000000" pitchFamily="2" charset="2"/>
              <a:buChar char="ü"/>
            </a:pPr>
            <a:r>
              <a:rPr lang="en-GB" dirty="0">
                <a:highlight>
                  <a:srgbClr val="FFFF00"/>
                </a:highlight>
              </a:rPr>
              <a:t>Develop a growth mindset.</a:t>
            </a:r>
          </a:p>
          <a:p>
            <a:pPr marL="285750" indent="-285750">
              <a:buFont typeface="Wingdings" panose="05000000000000000000" pitchFamily="2" charset="2"/>
              <a:buChar char="ü"/>
            </a:pPr>
            <a:r>
              <a:rPr lang="en-GB" dirty="0">
                <a:highlight>
                  <a:srgbClr val="FFFF00"/>
                </a:highlight>
              </a:rPr>
              <a:t>Ask questions, listen and observe.</a:t>
            </a:r>
          </a:p>
          <a:p>
            <a:pPr marL="285750" indent="-285750">
              <a:buFont typeface="Wingdings" panose="05000000000000000000" pitchFamily="2" charset="2"/>
              <a:buChar char="ü"/>
            </a:pPr>
            <a:r>
              <a:rPr lang="en-GB" dirty="0">
                <a:highlight>
                  <a:srgbClr val="FFFF00"/>
                </a:highlight>
              </a:rPr>
              <a:t>Be optimistic.</a:t>
            </a:r>
          </a:p>
          <a:p>
            <a:pPr marL="285750" indent="-285750">
              <a:buFont typeface="Wingdings" panose="05000000000000000000" pitchFamily="2" charset="2"/>
              <a:buChar char="ü"/>
            </a:pPr>
            <a:r>
              <a:rPr lang="en-GB" dirty="0">
                <a:highlight>
                  <a:srgbClr val="FFFF00"/>
                </a:highlight>
              </a:rPr>
              <a:t>Love what you do</a:t>
            </a:r>
          </a:p>
        </p:txBody>
      </p:sp>
    </p:spTree>
    <p:extLst>
      <p:ext uri="{BB962C8B-B14F-4D97-AF65-F5344CB8AC3E}">
        <p14:creationId xmlns:p14="http://schemas.microsoft.com/office/powerpoint/2010/main" val="103132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63FE0373-C9E7-492F-A7ED-84BB00FDAE8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35336" y="194293"/>
            <a:ext cx="5346050" cy="3124098"/>
          </a:xfrm>
          <a:prstGeom prst="rect">
            <a:avLst/>
          </a:prstGeom>
          <a:ln>
            <a:noFill/>
          </a:ln>
          <a:effectLst>
            <a:softEdge rad="112500"/>
          </a:effectLst>
        </p:spPr>
      </p:pic>
      <p:sp>
        <p:nvSpPr>
          <p:cNvPr id="2" name="Title 1">
            <a:extLst>
              <a:ext uri="{FF2B5EF4-FFF2-40B4-BE49-F238E27FC236}">
                <a16:creationId xmlns:a16="http://schemas.microsoft.com/office/drawing/2014/main" id="{C4660B43-FD85-47EF-8CE1-3E4BF1F98B16}"/>
              </a:ext>
            </a:extLst>
          </p:cNvPr>
          <p:cNvSpPr>
            <a:spLocks noGrp="1"/>
          </p:cNvSpPr>
          <p:nvPr>
            <p:ph type="title"/>
          </p:nvPr>
        </p:nvSpPr>
        <p:spPr>
          <a:xfrm>
            <a:off x="110614" y="29914"/>
            <a:ext cx="7886700" cy="1325563"/>
          </a:xfrm>
        </p:spPr>
        <p:txBody>
          <a:bodyPr/>
          <a:lstStyle/>
          <a:p>
            <a:r>
              <a:rPr lang="en-GB" dirty="0"/>
              <a:t>Passion Quotient Defined</a:t>
            </a:r>
          </a:p>
        </p:txBody>
      </p:sp>
      <p:sp>
        <p:nvSpPr>
          <p:cNvPr id="3" name="Content Placeholder 2">
            <a:extLst>
              <a:ext uri="{FF2B5EF4-FFF2-40B4-BE49-F238E27FC236}">
                <a16:creationId xmlns:a16="http://schemas.microsoft.com/office/drawing/2014/main" id="{4F2C247E-3E35-42D1-A366-2A1218C088BA}"/>
              </a:ext>
            </a:extLst>
          </p:cNvPr>
          <p:cNvSpPr>
            <a:spLocks noGrp="1"/>
          </p:cNvSpPr>
          <p:nvPr>
            <p:ph idx="1"/>
          </p:nvPr>
        </p:nvSpPr>
        <p:spPr>
          <a:xfrm>
            <a:off x="110614" y="1076023"/>
            <a:ext cx="5400600" cy="5139453"/>
          </a:xfrm>
        </p:spPr>
        <p:txBody>
          <a:bodyPr>
            <a:normAutofit fontScale="77500" lnSpcReduction="20000"/>
          </a:bodyPr>
          <a:lstStyle/>
          <a:p>
            <a:pPr>
              <a:lnSpc>
                <a:spcPct val="110000"/>
              </a:lnSpc>
            </a:pPr>
            <a:r>
              <a:rPr lang="en-GB" sz="2900" dirty="0"/>
              <a:t>"Passion Quotient (PQ) is the ferocity with which you love to do something, and you don't know why"</a:t>
            </a:r>
            <a:br>
              <a:rPr lang="en-GB" sz="2900" dirty="0"/>
            </a:br>
            <a:r>
              <a:rPr lang="en-GB" sz="2900" dirty="0"/>
              <a:t>The rich and famous, the movers and shakers are not necessarily high school toppers OR successful people hold college degrees. </a:t>
            </a:r>
          </a:p>
          <a:p>
            <a:pPr>
              <a:lnSpc>
                <a:spcPct val="110000"/>
              </a:lnSpc>
            </a:pPr>
            <a:r>
              <a:rPr lang="en-GB" sz="2900" dirty="0"/>
              <a:t>They are </a:t>
            </a:r>
            <a:r>
              <a:rPr lang="en-GB" sz="2900" b="1" dirty="0"/>
              <a:t>successful because they can generate enthusiasm </a:t>
            </a:r>
            <a:r>
              <a:rPr lang="en-GB" sz="2900" dirty="0"/>
              <a:t>at will, in themselves, in colleagues and environment.</a:t>
            </a:r>
          </a:p>
          <a:p>
            <a:pPr>
              <a:lnSpc>
                <a:spcPct val="110000"/>
              </a:lnSpc>
            </a:pPr>
            <a:r>
              <a:rPr lang="en-GB" sz="2900" dirty="0"/>
              <a:t> These are the people who </a:t>
            </a:r>
            <a:r>
              <a:rPr lang="en-GB" sz="2900" b="1" dirty="0"/>
              <a:t>love their subordinates, admire their bosses and are prepared to learn from their peers</a:t>
            </a:r>
            <a:r>
              <a:rPr lang="en-GB" sz="2900" dirty="0"/>
              <a:t>. (Kapoor, 2015)</a:t>
            </a:r>
          </a:p>
          <a:p>
            <a:pPr marL="0" indent="0">
              <a:lnSpc>
                <a:spcPct val="110000"/>
              </a:lnSpc>
              <a:buNone/>
            </a:pPr>
            <a:r>
              <a:rPr lang="en-GB" dirty="0"/>
              <a:t>                                                                                             </a:t>
            </a:r>
          </a:p>
        </p:txBody>
      </p:sp>
      <p:sp>
        <p:nvSpPr>
          <p:cNvPr id="6" name="TextBox 5">
            <a:extLst>
              <a:ext uri="{FF2B5EF4-FFF2-40B4-BE49-F238E27FC236}">
                <a16:creationId xmlns:a16="http://schemas.microsoft.com/office/drawing/2014/main" id="{B281E00C-A747-4369-BE1C-97AD323BAA04}"/>
              </a:ext>
            </a:extLst>
          </p:cNvPr>
          <p:cNvSpPr txBox="1"/>
          <p:nvPr/>
        </p:nvSpPr>
        <p:spPr>
          <a:xfrm>
            <a:off x="7020272" y="3595576"/>
            <a:ext cx="3528392" cy="2308324"/>
          </a:xfrm>
          <a:prstGeom prst="rect">
            <a:avLst/>
          </a:prstGeom>
          <a:noFill/>
        </p:spPr>
        <p:txBody>
          <a:bodyPr wrap="square">
            <a:spAutoFit/>
          </a:bodyPr>
          <a:lstStyle/>
          <a:p>
            <a:r>
              <a:rPr lang="en-GB" sz="2400" dirty="0">
                <a:highlight>
                  <a:srgbClr val="FFFF00"/>
                </a:highlight>
              </a:rPr>
              <a:t>As Albert Einstein famously said: “I have no special talents. I am only passionately curious”.</a:t>
            </a:r>
            <a:br>
              <a:rPr lang="en-GB" sz="2400" dirty="0">
                <a:highlight>
                  <a:srgbClr val="FFFF00"/>
                </a:highlight>
              </a:rPr>
            </a:br>
            <a:r>
              <a:rPr lang="en-GB" sz="2400" dirty="0">
                <a:highlight>
                  <a:srgbClr val="FFFF00"/>
                </a:highlight>
              </a:rPr>
              <a:t>(Chamorro-</a:t>
            </a:r>
            <a:r>
              <a:rPr lang="en-GB" sz="2400" dirty="0" err="1">
                <a:highlight>
                  <a:srgbClr val="FFFF00"/>
                </a:highlight>
              </a:rPr>
              <a:t>Premuzic</a:t>
            </a:r>
            <a:r>
              <a:rPr lang="en-GB" sz="2400" dirty="0">
                <a:highlight>
                  <a:srgbClr val="FFFF00"/>
                </a:highlight>
              </a:rPr>
              <a:t>, 2014)</a:t>
            </a:r>
          </a:p>
        </p:txBody>
      </p:sp>
    </p:spTree>
    <p:extLst>
      <p:ext uri="{BB962C8B-B14F-4D97-AF65-F5344CB8AC3E}">
        <p14:creationId xmlns:p14="http://schemas.microsoft.com/office/powerpoint/2010/main" val="18068516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2A770-5DFF-217F-C1C8-CE2B35EF9BC8}"/>
              </a:ext>
            </a:extLst>
          </p:cNvPr>
          <p:cNvSpPr>
            <a:spLocks noGrp="1"/>
          </p:cNvSpPr>
          <p:nvPr>
            <p:ph type="title"/>
          </p:nvPr>
        </p:nvSpPr>
        <p:spPr>
          <a:xfrm>
            <a:off x="0" y="65914"/>
            <a:ext cx="10515600" cy="1325563"/>
          </a:xfrm>
        </p:spPr>
        <p:txBody>
          <a:bodyPr/>
          <a:lstStyle/>
          <a:p>
            <a:r>
              <a:rPr lang="en-GB" b="1" dirty="0"/>
              <a:t>Example for Tourism &amp; Events</a:t>
            </a:r>
            <a:br>
              <a:rPr lang="en-GB" b="1" dirty="0"/>
            </a:br>
            <a:endParaRPr lang="en-GB" dirty="0"/>
          </a:p>
        </p:txBody>
      </p:sp>
      <p:sp>
        <p:nvSpPr>
          <p:cNvPr id="3" name="Content Placeholder 2">
            <a:extLst>
              <a:ext uri="{FF2B5EF4-FFF2-40B4-BE49-F238E27FC236}">
                <a16:creationId xmlns:a16="http://schemas.microsoft.com/office/drawing/2014/main" id="{1937413C-1C77-84B1-EC47-283C8979AAC4}"/>
              </a:ext>
            </a:extLst>
          </p:cNvPr>
          <p:cNvSpPr>
            <a:spLocks noGrp="1"/>
          </p:cNvSpPr>
          <p:nvPr>
            <p:ph idx="1"/>
          </p:nvPr>
        </p:nvSpPr>
        <p:spPr>
          <a:xfrm>
            <a:off x="152400" y="828675"/>
            <a:ext cx="11201400" cy="5638799"/>
          </a:xfrm>
        </p:spPr>
        <p:txBody>
          <a:bodyPr>
            <a:normAutofit fontScale="40000" lnSpcReduction="20000"/>
          </a:bodyPr>
          <a:lstStyle/>
          <a:p>
            <a:pPr>
              <a:lnSpc>
                <a:spcPct val="120000"/>
              </a:lnSpc>
            </a:pPr>
            <a:r>
              <a:rPr lang="en-GB" sz="3500" dirty="0"/>
              <a:t>Imagine two students are asked to learn about </a:t>
            </a:r>
            <a:r>
              <a:rPr lang="en-GB" sz="3500" b="1" dirty="0"/>
              <a:t>event sustainability</a:t>
            </a:r>
            <a:r>
              <a:rPr lang="en-GB" sz="3500" dirty="0"/>
              <a:t>.</a:t>
            </a:r>
          </a:p>
          <a:p>
            <a:pPr>
              <a:lnSpc>
                <a:spcPct val="120000"/>
              </a:lnSpc>
            </a:pPr>
            <a:r>
              <a:rPr lang="en-GB" sz="3500" b="1" dirty="0"/>
              <a:t>Student A</a:t>
            </a:r>
            <a:r>
              <a:rPr lang="en-GB" sz="3500" dirty="0"/>
              <a:t> may have </a:t>
            </a:r>
            <a:r>
              <a:rPr lang="en-GB" sz="3500" b="1" dirty="0"/>
              <a:t>a high IQ </a:t>
            </a:r>
            <a:r>
              <a:rPr lang="en-GB" sz="3500" dirty="0"/>
              <a:t>but very little interest in the subject. They complete the assignment, learn what they need to know and move on.</a:t>
            </a:r>
          </a:p>
          <a:p>
            <a:pPr>
              <a:lnSpc>
                <a:spcPct val="120000"/>
              </a:lnSpc>
            </a:pPr>
            <a:r>
              <a:rPr lang="en-GB" sz="3500" b="1" dirty="0"/>
              <a:t>Student B</a:t>
            </a:r>
            <a:r>
              <a:rPr lang="en-GB" sz="3500" dirty="0"/>
              <a:t> may not consider themselves academically brilliant, but they are </a:t>
            </a:r>
            <a:r>
              <a:rPr lang="en-GB" sz="3500" b="1" dirty="0"/>
              <a:t>fascinated by sustainability</a:t>
            </a:r>
            <a:r>
              <a:rPr lang="en-GB" sz="3500" dirty="0"/>
              <a:t>. </a:t>
            </a:r>
          </a:p>
          <a:p>
            <a:pPr>
              <a:lnSpc>
                <a:spcPct val="120000"/>
              </a:lnSpc>
            </a:pPr>
            <a:r>
              <a:rPr lang="en-GB" sz="3500" dirty="0"/>
              <a:t>They start asking:</a:t>
            </a:r>
          </a:p>
          <a:p>
            <a:pPr lvl="0">
              <a:lnSpc>
                <a:spcPct val="120000"/>
              </a:lnSpc>
            </a:pPr>
            <a:r>
              <a:rPr lang="en-GB" sz="3500" dirty="0"/>
              <a:t>How can festivals reduce waste? </a:t>
            </a:r>
          </a:p>
          <a:p>
            <a:pPr lvl="0">
              <a:lnSpc>
                <a:spcPct val="120000"/>
              </a:lnSpc>
            </a:pPr>
            <a:r>
              <a:rPr lang="en-GB" sz="3500" dirty="0"/>
              <a:t>Where does the food come from? </a:t>
            </a:r>
          </a:p>
          <a:p>
            <a:pPr lvl="0">
              <a:lnSpc>
                <a:spcPct val="120000"/>
              </a:lnSpc>
            </a:pPr>
            <a:r>
              <a:rPr lang="en-GB" sz="3500" dirty="0"/>
              <a:t>Could events become carbon neutral? </a:t>
            </a:r>
          </a:p>
          <a:p>
            <a:pPr lvl="0">
              <a:lnSpc>
                <a:spcPct val="120000"/>
              </a:lnSpc>
            </a:pPr>
            <a:r>
              <a:rPr lang="en-GB" sz="3500" dirty="0"/>
              <a:t>How can we reduce single-use plastics? </a:t>
            </a:r>
          </a:p>
          <a:p>
            <a:pPr lvl="0">
              <a:lnSpc>
                <a:spcPct val="120000"/>
              </a:lnSpc>
            </a:pPr>
            <a:r>
              <a:rPr lang="en-GB" sz="3500" dirty="0"/>
              <a:t>What are other festivals doing? </a:t>
            </a:r>
          </a:p>
          <a:p>
            <a:pPr lvl="0">
              <a:lnSpc>
                <a:spcPct val="120000"/>
              </a:lnSpc>
            </a:pPr>
            <a:r>
              <a:rPr lang="en-GB" sz="3500" dirty="0"/>
              <a:t>Could technology provide a solution? </a:t>
            </a:r>
          </a:p>
          <a:p>
            <a:pPr lvl="0">
              <a:lnSpc>
                <a:spcPct val="120000"/>
              </a:lnSpc>
            </a:pPr>
            <a:r>
              <a:rPr lang="en-GB" sz="3500" dirty="0"/>
              <a:t>How could I implement this at a real event? </a:t>
            </a:r>
          </a:p>
          <a:p>
            <a:pPr>
              <a:lnSpc>
                <a:spcPct val="120000"/>
              </a:lnSpc>
            </a:pPr>
            <a:r>
              <a:rPr lang="en-GB" sz="3500" dirty="0"/>
              <a:t>Their </a:t>
            </a:r>
            <a:r>
              <a:rPr lang="en-GB" sz="3500" b="1" dirty="0"/>
              <a:t>curiosity drives further learning</a:t>
            </a:r>
            <a:r>
              <a:rPr lang="en-GB" sz="3500" dirty="0"/>
              <a:t>.</a:t>
            </a:r>
          </a:p>
          <a:p>
            <a:pPr>
              <a:lnSpc>
                <a:spcPct val="120000"/>
              </a:lnSpc>
            </a:pPr>
            <a:r>
              <a:rPr lang="en-GB" sz="3500" dirty="0"/>
              <a:t>If they also have </a:t>
            </a:r>
            <a:r>
              <a:rPr lang="en-GB" sz="3500" b="1" dirty="0"/>
              <a:t>a genuine passion for events and sustainability</a:t>
            </a:r>
            <a:r>
              <a:rPr lang="en-GB" sz="3500" dirty="0"/>
              <a:t>, they may voluntarily attend events, speak to industry professionals, watch documentaries, read articles, undertake work experience and experiment with their own ideas.</a:t>
            </a:r>
          </a:p>
          <a:p>
            <a:pPr>
              <a:lnSpc>
                <a:spcPct val="120000"/>
              </a:lnSpc>
            </a:pPr>
            <a:r>
              <a:rPr lang="en-GB" sz="3500" dirty="0"/>
              <a:t>Over time, </a:t>
            </a:r>
            <a:r>
              <a:rPr lang="en-GB" sz="3500" b="1" dirty="0"/>
              <a:t>their knowledge, confidence and employability can grow enormously.</a:t>
            </a:r>
            <a:endParaRPr lang="en-GB" sz="3500" dirty="0"/>
          </a:p>
          <a:p>
            <a:endParaRPr lang="en-GB" dirty="0"/>
          </a:p>
        </p:txBody>
      </p:sp>
    </p:spTree>
    <p:extLst>
      <p:ext uri="{BB962C8B-B14F-4D97-AF65-F5344CB8AC3E}">
        <p14:creationId xmlns:p14="http://schemas.microsoft.com/office/powerpoint/2010/main" val="1433010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CC1B9-E58E-44F6-8339-B2EC86500A2F}"/>
              </a:ext>
            </a:extLst>
          </p:cNvPr>
          <p:cNvSpPr>
            <a:spLocks noGrp="1"/>
          </p:cNvSpPr>
          <p:nvPr>
            <p:ph type="title"/>
          </p:nvPr>
        </p:nvSpPr>
        <p:spPr>
          <a:xfrm>
            <a:off x="1748948" y="0"/>
            <a:ext cx="8280920" cy="1325563"/>
          </a:xfrm>
          <a:effectLst>
            <a:outerShdw blurRad="50800" dist="38100" dir="8100000" algn="tr" rotWithShape="0">
              <a:prstClr val="black">
                <a:alpha val="40000"/>
              </a:prstClr>
            </a:outerShdw>
          </a:effectLst>
          <a:scene3d>
            <a:camera prst="orthographicFront"/>
            <a:lightRig rig="threePt" dir="t"/>
          </a:scene3d>
          <a:sp3d>
            <a:bevelT w="165100" prst="coolSlant"/>
          </a:sp3d>
        </p:spPr>
        <p:txBody>
          <a:bodyPr/>
          <a:lstStyle/>
          <a:p>
            <a:pPr algn="ctr"/>
            <a:r>
              <a:rPr lang="en-GB" sz="3400" b="1" dirty="0">
                <a:latin typeface="+mn-lt"/>
              </a:rPr>
              <a:t>Skills can often be divided in two categories</a:t>
            </a:r>
            <a:br>
              <a:rPr lang="en-GB" sz="3600" b="1" dirty="0">
                <a:latin typeface="+mn-lt"/>
              </a:rPr>
            </a:br>
            <a:endParaRPr lang="en-GB" sz="3600" b="1" dirty="0">
              <a:latin typeface="+mn-lt"/>
            </a:endParaRPr>
          </a:p>
        </p:txBody>
      </p:sp>
      <p:sp>
        <p:nvSpPr>
          <p:cNvPr id="3" name="Content Placeholder 2">
            <a:extLst>
              <a:ext uri="{FF2B5EF4-FFF2-40B4-BE49-F238E27FC236}">
                <a16:creationId xmlns:a16="http://schemas.microsoft.com/office/drawing/2014/main" id="{E1825120-484F-4F16-9E76-59B2A4F7AEF5}"/>
              </a:ext>
            </a:extLst>
          </p:cNvPr>
          <p:cNvSpPr>
            <a:spLocks noGrp="1"/>
          </p:cNvSpPr>
          <p:nvPr>
            <p:ph idx="1"/>
          </p:nvPr>
        </p:nvSpPr>
        <p:spPr>
          <a:xfrm>
            <a:off x="629274" y="1043608"/>
            <a:ext cx="4969091" cy="4792514"/>
          </a:xfrm>
        </p:spPr>
        <p:txBody>
          <a:bodyPr/>
          <a:lstStyle/>
          <a:p>
            <a:pPr marL="0" indent="0">
              <a:buNone/>
            </a:pPr>
            <a:r>
              <a:rPr lang="en-GB" u="sng" dirty="0"/>
              <a:t>Domain-</a:t>
            </a:r>
            <a:r>
              <a:rPr lang="en-GB" b="1" u="sng" dirty="0"/>
              <a:t>general</a:t>
            </a:r>
            <a:r>
              <a:rPr lang="en-GB" u="sng" dirty="0"/>
              <a:t> skills</a:t>
            </a:r>
          </a:p>
          <a:p>
            <a:pPr marL="0" indent="0">
              <a:buNone/>
            </a:pPr>
            <a:endParaRPr lang="en-GB" b="1" dirty="0"/>
          </a:p>
          <a:p>
            <a:pPr marL="0" indent="0">
              <a:buNone/>
            </a:pPr>
            <a:r>
              <a:rPr lang="en-GB" b="1" dirty="0"/>
              <a:t>They would </a:t>
            </a:r>
            <a:r>
              <a:rPr lang="en-GB" dirty="0"/>
              <a:t>be used in most everyday life activities.</a:t>
            </a:r>
          </a:p>
          <a:p>
            <a:pPr marL="0" indent="0">
              <a:buNone/>
            </a:pPr>
            <a:endParaRPr lang="en-GB" sz="1400" b="1" dirty="0"/>
          </a:p>
          <a:p>
            <a:pPr marL="0" indent="0">
              <a:buNone/>
            </a:pPr>
            <a:r>
              <a:rPr lang="en-GB" sz="2000" dirty="0"/>
              <a:t>For example, in the domain of work, some general skills would include time management, teamwork and leadership, self-motivation and others</a:t>
            </a:r>
          </a:p>
        </p:txBody>
      </p:sp>
      <p:sp>
        <p:nvSpPr>
          <p:cNvPr id="4" name="Content Placeholder 2">
            <a:extLst>
              <a:ext uri="{FF2B5EF4-FFF2-40B4-BE49-F238E27FC236}">
                <a16:creationId xmlns:a16="http://schemas.microsoft.com/office/drawing/2014/main" id="{CEDF9F85-5BCE-4196-A45D-34FCA84796D1}"/>
              </a:ext>
            </a:extLst>
          </p:cNvPr>
          <p:cNvSpPr txBox="1">
            <a:spLocks/>
          </p:cNvSpPr>
          <p:nvPr/>
        </p:nvSpPr>
        <p:spPr>
          <a:xfrm>
            <a:off x="7162529" y="1118252"/>
            <a:ext cx="4547385" cy="463873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u="sng" dirty="0"/>
              <a:t>Domain-</a:t>
            </a:r>
            <a:r>
              <a:rPr lang="en-GB" b="1" u="sng" dirty="0"/>
              <a:t>specific </a:t>
            </a:r>
            <a:r>
              <a:rPr lang="en-GB" u="sng" dirty="0"/>
              <a:t>skills</a:t>
            </a:r>
          </a:p>
          <a:p>
            <a:pPr marL="0" indent="0">
              <a:buNone/>
            </a:pPr>
            <a:endParaRPr lang="en-GB" b="1" dirty="0"/>
          </a:p>
          <a:p>
            <a:pPr marL="0" indent="0">
              <a:buNone/>
            </a:pPr>
            <a:r>
              <a:rPr lang="en-GB" b="1" dirty="0"/>
              <a:t>They would </a:t>
            </a:r>
            <a:r>
              <a:rPr lang="en-GB" dirty="0"/>
              <a:t>be used only for a certain job.</a:t>
            </a:r>
          </a:p>
          <a:p>
            <a:pPr marL="0" indent="0">
              <a:buNone/>
            </a:pPr>
            <a:endParaRPr lang="en-GB" dirty="0"/>
          </a:p>
          <a:p>
            <a:pPr marL="0" indent="0">
              <a:buNone/>
            </a:pPr>
            <a:r>
              <a:rPr lang="en-GB" sz="2000" dirty="0"/>
              <a:t>For example, an electrician will need to </a:t>
            </a:r>
            <a:r>
              <a:rPr lang="en-GB" sz="2000" dirty="0">
                <a:solidFill>
                  <a:srgbClr val="111111"/>
                </a:solidFill>
              </a:rPr>
              <a:t>have the ability to install cables, conduits, tubing, and switching devices (Learned trough training)</a:t>
            </a:r>
          </a:p>
          <a:p>
            <a:pPr marL="0" indent="0">
              <a:buNone/>
            </a:pPr>
            <a:endParaRPr lang="en-GB" sz="2000" dirty="0"/>
          </a:p>
          <a:p>
            <a:pPr marL="0" indent="0">
              <a:buNone/>
            </a:pPr>
            <a:endParaRPr lang="en-GB" dirty="0"/>
          </a:p>
        </p:txBody>
      </p:sp>
      <p:cxnSp>
        <p:nvCxnSpPr>
          <p:cNvPr id="6" name="Straight Connector 5">
            <a:extLst>
              <a:ext uri="{FF2B5EF4-FFF2-40B4-BE49-F238E27FC236}">
                <a16:creationId xmlns:a16="http://schemas.microsoft.com/office/drawing/2014/main" id="{CBA7AB3E-374C-4508-A1D8-829B9D250FA0}"/>
              </a:ext>
            </a:extLst>
          </p:cNvPr>
          <p:cNvCxnSpPr>
            <a:cxnSpLocks/>
          </p:cNvCxnSpPr>
          <p:nvPr/>
        </p:nvCxnSpPr>
        <p:spPr>
          <a:xfrm>
            <a:off x="6023992" y="1772816"/>
            <a:ext cx="0" cy="4063306"/>
          </a:xfrm>
          <a:prstGeom prst="line">
            <a:avLst/>
          </a:prstGeom>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195609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businesscard&#10;&#10;Description automatically generated">
            <a:extLst>
              <a:ext uri="{FF2B5EF4-FFF2-40B4-BE49-F238E27FC236}">
                <a16:creationId xmlns:a16="http://schemas.microsoft.com/office/drawing/2014/main" id="{0057A9D5-2539-4B1B-94E9-9B512204B5D7}"/>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340" b="15996"/>
          <a:stretch/>
        </p:blipFill>
        <p:spPr>
          <a:xfrm>
            <a:off x="1524020" y="11"/>
            <a:ext cx="9143980" cy="278091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Content Placeholder 3">
            <a:extLst>
              <a:ext uri="{FF2B5EF4-FFF2-40B4-BE49-F238E27FC236}">
                <a16:creationId xmlns:a16="http://schemas.microsoft.com/office/drawing/2014/main" id="{81EF3D4A-BE35-4796-B6B5-6B5E5B684CC4}"/>
              </a:ext>
            </a:extLst>
          </p:cNvPr>
          <p:cNvSpPr>
            <a:spLocks noGrp="1"/>
          </p:cNvSpPr>
          <p:nvPr>
            <p:ph sz="half" idx="2"/>
          </p:nvPr>
        </p:nvSpPr>
        <p:spPr>
          <a:xfrm>
            <a:off x="2135560" y="2603241"/>
            <a:ext cx="8170486" cy="3746313"/>
          </a:xfrm>
        </p:spPr>
        <p:txBody>
          <a:bodyPr vert="horz" lIns="91440" tIns="45720" rIns="91440" bIns="45720" rtlCol="0" anchor="ctr">
            <a:normAutofit/>
          </a:bodyPr>
          <a:lstStyle/>
          <a:p>
            <a:r>
              <a:rPr lang="en-GB" sz="2400" b="1" dirty="0"/>
              <a:t>Hard and soft skills </a:t>
            </a:r>
            <a:r>
              <a:rPr lang="en-GB" sz="2400" dirty="0"/>
              <a:t>matter in the hospitality job market and how to show </a:t>
            </a:r>
            <a:r>
              <a:rPr lang="en-GB" sz="2400" b="1" dirty="0"/>
              <a:t>strengths in each area</a:t>
            </a:r>
          </a:p>
          <a:p>
            <a:r>
              <a:rPr lang="en-GB" sz="2400" dirty="0"/>
              <a:t>They are highlighted on CV’s and often will make the difference between a strong and a week candidate</a:t>
            </a:r>
          </a:p>
          <a:p>
            <a:endParaRPr lang="en-US" sz="1800" dirty="0"/>
          </a:p>
          <a:p>
            <a:pPr marL="0" indent="0">
              <a:buNone/>
            </a:pPr>
            <a:r>
              <a:rPr lang="en-US" sz="2400" b="1" dirty="0"/>
              <a:t>But what are they? And what is the difference between Hard and Soft skills?</a:t>
            </a:r>
          </a:p>
        </p:txBody>
      </p:sp>
    </p:spTree>
    <p:extLst>
      <p:ext uri="{BB962C8B-B14F-4D97-AF65-F5344CB8AC3E}">
        <p14:creationId xmlns:p14="http://schemas.microsoft.com/office/powerpoint/2010/main" val="4199291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6589-8094-4B1A-85A7-E6DEA8D2F475}"/>
              </a:ext>
            </a:extLst>
          </p:cNvPr>
          <p:cNvSpPr>
            <a:spLocks noGrp="1"/>
          </p:cNvSpPr>
          <p:nvPr>
            <p:ph type="title"/>
          </p:nvPr>
        </p:nvSpPr>
        <p:spPr>
          <a:xfrm>
            <a:off x="86680" y="101922"/>
            <a:ext cx="5383510" cy="1325563"/>
          </a:xfrm>
        </p:spPr>
        <p:txBody>
          <a:bodyPr/>
          <a:lstStyle/>
          <a:p>
            <a:r>
              <a:rPr lang="en-GB" dirty="0"/>
              <a:t>What </a:t>
            </a:r>
            <a:r>
              <a:rPr lang="en-GB" b="1" dirty="0"/>
              <a:t>are hard skills?</a:t>
            </a:r>
            <a:br>
              <a:rPr lang="en-GB" b="1" dirty="0"/>
            </a:br>
            <a:endParaRPr lang="en-GB" dirty="0"/>
          </a:p>
        </p:txBody>
      </p:sp>
      <p:pic>
        <p:nvPicPr>
          <p:cNvPr id="5122" name="Picture 2" descr="See the source image">
            <a:extLst>
              <a:ext uri="{FF2B5EF4-FFF2-40B4-BE49-F238E27FC236}">
                <a16:creationId xmlns:a16="http://schemas.microsoft.com/office/drawing/2014/main" id="{C47D3F77-94D6-4D68-B352-91B3D45E8BF6}"/>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tretch>
            <a:fillRect/>
          </a:stretch>
        </p:blipFill>
        <p:spPr bwMode="auto">
          <a:xfrm>
            <a:off x="253008" y="1309024"/>
            <a:ext cx="4239952" cy="21199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D8155A9-4C0F-407C-B027-9236B498D9FB}"/>
              </a:ext>
            </a:extLst>
          </p:cNvPr>
          <p:cNvSpPr>
            <a:spLocks noGrp="1"/>
          </p:cNvSpPr>
          <p:nvPr>
            <p:ph sz="half" idx="2"/>
          </p:nvPr>
        </p:nvSpPr>
        <p:spPr>
          <a:xfrm>
            <a:off x="5092505" y="87292"/>
            <a:ext cx="5751408" cy="6264696"/>
          </a:xfrm>
        </p:spPr>
        <p:txBody>
          <a:bodyPr/>
          <a:lstStyle/>
          <a:p>
            <a:endParaRPr lang="en-GB" dirty="0"/>
          </a:p>
          <a:p>
            <a:pPr marL="0" indent="0">
              <a:buNone/>
            </a:pPr>
            <a:r>
              <a:rPr lang="en-GB" dirty="0"/>
              <a:t>Skills learned in school or  training courses and that bring clearly defined value.</a:t>
            </a:r>
          </a:p>
          <a:p>
            <a:pPr marL="0" indent="0">
              <a:buNone/>
            </a:pPr>
            <a:r>
              <a:rPr lang="en-GB" dirty="0">
                <a:solidFill>
                  <a:srgbClr val="C00000"/>
                </a:solidFill>
              </a:rPr>
              <a:t>Think of an example </a:t>
            </a:r>
          </a:p>
          <a:p>
            <a:pPr marL="0" indent="0">
              <a:buNone/>
            </a:pPr>
            <a:r>
              <a:rPr lang="en-GB" sz="1600" dirty="0">
                <a:solidFill>
                  <a:srgbClr val="C00000"/>
                </a:solidFill>
              </a:rPr>
              <a:t>Raise your hand to share your idea</a:t>
            </a:r>
          </a:p>
          <a:p>
            <a:endParaRPr lang="en-GB" sz="1800" dirty="0"/>
          </a:p>
          <a:p>
            <a:r>
              <a:rPr lang="en-GB" dirty="0"/>
              <a:t>Uni /college degree</a:t>
            </a:r>
          </a:p>
          <a:p>
            <a:r>
              <a:rPr lang="en-GB" dirty="0"/>
              <a:t>IT proficiency</a:t>
            </a:r>
          </a:p>
          <a:p>
            <a:r>
              <a:rPr lang="en-GB" dirty="0"/>
              <a:t>Languages</a:t>
            </a:r>
          </a:p>
          <a:p>
            <a:r>
              <a:rPr lang="en-GB" dirty="0"/>
              <a:t>Training/industry-specific certifications</a:t>
            </a:r>
          </a:p>
          <a:p>
            <a:r>
              <a:rPr lang="en-GB" dirty="0"/>
              <a:t>Social media expertise</a:t>
            </a:r>
          </a:p>
          <a:p>
            <a:endParaRPr lang="en-GB" dirty="0"/>
          </a:p>
        </p:txBody>
      </p:sp>
      <p:pic>
        <p:nvPicPr>
          <p:cNvPr id="8" name="Picture 2" descr="Image result for teams raise hand icon">
            <a:extLst>
              <a:ext uri="{FF2B5EF4-FFF2-40B4-BE49-F238E27FC236}">
                <a16:creationId xmlns:a16="http://schemas.microsoft.com/office/drawing/2014/main" id="{07D159A2-B735-4C14-9A3F-96711BEBFAD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38052" y="2182690"/>
            <a:ext cx="2018519" cy="269135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8C2F731F-2FC3-4530-B4AC-FF7FF8C59713}"/>
              </a:ext>
            </a:extLst>
          </p:cNvPr>
          <p:cNvPicPr>
            <a:picLocks noChangeAspect="1"/>
          </p:cNvPicPr>
          <p:nvPr/>
        </p:nvPicPr>
        <p:blipFill>
          <a:blip r:embed="rId4"/>
          <a:stretch>
            <a:fillRect/>
          </a:stretch>
        </p:blipFill>
        <p:spPr>
          <a:xfrm>
            <a:off x="9512407" y="5521563"/>
            <a:ext cx="2679593" cy="506012"/>
          </a:xfrm>
          <a:prstGeom prst="rect">
            <a:avLst/>
          </a:prstGeom>
        </p:spPr>
      </p:pic>
    </p:spTree>
    <p:extLst>
      <p:ext uri="{BB962C8B-B14F-4D97-AF65-F5344CB8AC3E}">
        <p14:creationId xmlns:p14="http://schemas.microsoft.com/office/powerpoint/2010/main" val="99848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E5EB2-6A32-4252-918F-EC4F4B40EAE5}"/>
              </a:ext>
            </a:extLst>
          </p:cNvPr>
          <p:cNvSpPr>
            <a:spLocks noGrp="1"/>
          </p:cNvSpPr>
          <p:nvPr>
            <p:ph type="title"/>
          </p:nvPr>
        </p:nvSpPr>
        <p:spPr>
          <a:xfrm>
            <a:off x="26640" y="95733"/>
            <a:ext cx="8229600" cy="346050"/>
          </a:xfrm>
        </p:spPr>
        <p:txBody>
          <a:bodyPr>
            <a:normAutofit fontScale="90000"/>
          </a:bodyPr>
          <a:lstStyle/>
          <a:p>
            <a:pPr algn="l"/>
            <a:r>
              <a:rPr lang="en-GB" sz="3600" dirty="0"/>
              <a:t>What </a:t>
            </a:r>
            <a:r>
              <a:rPr lang="en-GB" sz="3600" b="1" dirty="0"/>
              <a:t>are soft skills?</a:t>
            </a:r>
            <a:endParaRPr lang="en-GB" sz="3600" dirty="0"/>
          </a:p>
        </p:txBody>
      </p:sp>
      <p:sp>
        <p:nvSpPr>
          <p:cNvPr id="3" name="Content Placeholder 2">
            <a:extLst>
              <a:ext uri="{FF2B5EF4-FFF2-40B4-BE49-F238E27FC236}">
                <a16:creationId xmlns:a16="http://schemas.microsoft.com/office/drawing/2014/main" id="{D8A562E8-2ACC-4027-9CE5-A7B3D0BF3D4E}"/>
              </a:ext>
            </a:extLst>
          </p:cNvPr>
          <p:cNvSpPr>
            <a:spLocks noGrp="1"/>
          </p:cNvSpPr>
          <p:nvPr>
            <p:ph sz="half" idx="1"/>
          </p:nvPr>
        </p:nvSpPr>
        <p:spPr>
          <a:xfrm>
            <a:off x="26640" y="548680"/>
            <a:ext cx="8032304" cy="5904656"/>
          </a:xfrm>
        </p:spPr>
        <p:txBody>
          <a:bodyPr>
            <a:normAutofit fontScale="47500" lnSpcReduction="20000"/>
          </a:bodyPr>
          <a:lstStyle/>
          <a:p>
            <a:pPr marL="0" indent="0">
              <a:lnSpc>
                <a:spcPct val="120000"/>
              </a:lnSpc>
              <a:buNone/>
            </a:pPr>
            <a:r>
              <a:rPr lang="en-GB" sz="4500" dirty="0"/>
              <a:t>Talents and abilities you’ve picked up more organically through past work experiences and interpersonal relationships. </a:t>
            </a:r>
          </a:p>
          <a:p>
            <a:pPr marL="0" indent="0">
              <a:lnSpc>
                <a:spcPct val="120000"/>
              </a:lnSpc>
              <a:buNone/>
            </a:pPr>
            <a:r>
              <a:rPr lang="en-GB" sz="4500" dirty="0"/>
              <a:t>Showing hard skills on a resume is relatively easy, but soft skills are </a:t>
            </a:r>
            <a:r>
              <a:rPr lang="en-GB" sz="4500" b="1" dirty="0"/>
              <a:t>‘show and tell’ skills</a:t>
            </a:r>
          </a:p>
          <a:p>
            <a:pPr marL="0" indent="0">
              <a:buNone/>
            </a:pPr>
            <a:endParaRPr lang="en-GB" sz="4800" dirty="0">
              <a:solidFill>
                <a:srgbClr val="C00000"/>
              </a:solidFill>
            </a:endParaRPr>
          </a:p>
          <a:p>
            <a:pPr marL="0" indent="0">
              <a:buNone/>
            </a:pPr>
            <a:r>
              <a:rPr lang="en-GB" sz="4800" dirty="0">
                <a:solidFill>
                  <a:srgbClr val="C00000"/>
                </a:solidFill>
              </a:rPr>
              <a:t>Think of an example </a:t>
            </a:r>
          </a:p>
          <a:p>
            <a:pPr marL="0" indent="0">
              <a:buNone/>
            </a:pPr>
            <a:r>
              <a:rPr lang="en-GB" sz="4800" dirty="0">
                <a:solidFill>
                  <a:srgbClr val="C00000"/>
                </a:solidFill>
              </a:rPr>
              <a:t>Raise your hand to share your idea  </a:t>
            </a:r>
          </a:p>
          <a:p>
            <a:pPr marL="0" indent="0">
              <a:buNone/>
            </a:pPr>
            <a:endParaRPr lang="en-GB" sz="4500" dirty="0"/>
          </a:p>
          <a:p>
            <a:r>
              <a:rPr lang="en-GB" sz="4500" dirty="0"/>
              <a:t>Problem-solving</a:t>
            </a:r>
          </a:p>
          <a:p>
            <a:r>
              <a:rPr lang="en-GB" sz="4500" dirty="0"/>
              <a:t>Ability to work well in groups</a:t>
            </a:r>
          </a:p>
          <a:p>
            <a:r>
              <a:rPr lang="en-GB" sz="4500" dirty="0"/>
              <a:t>Communication skills</a:t>
            </a:r>
          </a:p>
          <a:p>
            <a:r>
              <a:rPr lang="en-GB" sz="4500" dirty="0"/>
              <a:t>Strong work ethic</a:t>
            </a:r>
          </a:p>
          <a:p>
            <a:r>
              <a:rPr lang="en-GB" sz="4500" dirty="0"/>
              <a:t>Time management</a:t>
            </a:r>
          </a:p>
          <a:p>
            <a:r>
              <a:rPr lang="en-GB" sz="4500" dirty="0"/>
              <a:t>Team leadership</a:t>
            </a:r>
          </a:p>
        </p:txBody>
      </p:sp>
      <p:sp>
        <p:nvSpPr>
          <p:cNvPr id="5" name="Rectangle 4">
            <a:extLst>
              <a:ext uri="{FF2B5EF4-FFF2-40B4-BE49-F238E27FC236}">
                <a16:creationId xmlns:a16="http://schemas.microsoft.com/office/drawing/2014/main" id="{28295DB8-474F-43A9-A61C-9F99ECBCB4B1}"/>
              </a:ext>
            </a:extLst>
          </p:cNvPr>
          <p:cNvSpPr/>
          <p:nvPr/>
        </p:nvSpPr>
        <p:spPr>
          <a:xfrm>
            <a:off x="1703512" y="6271593"/>
            <a:ext cx="3744416" cy="461665"/>
          </a:xfrm>
          <a:prstGeom prst="rect">
            <a:avLst/>
          </a:prstGeom>
        </p:spPr>
        <p:txBody>
          <a:bodyPr wrap="square">
            <a:spAutoFit/>
          </a:bodyPr>
          <a:lstStyle/>
          <a:p>
            <a:r>
              <a:rPr lang="en-GB" sz="1200" dirty="0"/>
              <a:t>Hard and soft skills - what’s the difference? - Institute of Hospitality, 2021</a:t>
            </a:r>
          </a:p>
        </p:txBody>
      </p:sp>
      <p:pic>
        <p:nvPicPr>
          <p:cNvPr id="8" name="Picture 2" descr="See the source image">
            <a:extLst>
              <a:ext uri="{FF2B5EF4-FFF2-40B4-BE49-F238E27FC236}">
                <a16:creationId xmlns:a16="http://schemas.microsoft.com/office/drawing/2014/main" id="{437D0547-C906-4FD4-9973-E2D1069A5A9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824080" y="95733"/>
            <a:ext cx="4240402" cy="21202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10" name="Picture 2" descr="Image result for teams raise hand icon">
            <a:extLst>
              <a:ext uri="{FF2B5EF4-FFF2-40B4-BE49-F238E27FC236}">
                <a16:creationId xmlns:a16="http://schemas.microsoft.com/office/drawing/2014/main" id="{916CB941-30CB-4CED-A0D9-92DE02CED82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49719" y="1964721"/>
            <a:ext cx="2241581" cy="298877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9675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0" end="10"/>
                                            </p:txEl>
                                          </p:spTgt>
                                        </p:tgtEl>
                                        <p:attrNameLst>
                                          <p:attrName>style.visibility</p:attrName>
                                        </p:attrNameLst>
                                      </p:cBhvr>
                                      <p:to>
                                        <p:strVal val="visible"/>
                                      </p:to>
                                    </p:set>
                                    <p:anim calcmode="lin" valueType="num">
                                      <p:cBhvr additive="base">
                                        <p:cTn id="5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1" end="11"/>
                                            </p:txEl>
                                          </p:spTgt>
                                        </p:tgtEl>
                                        <p:attrNameLst>
                                          <p:attrName>style.visibility</p:attrName>
                                        </p:attrNameLst>
                                      </p:cBhvr>
                                      <p:to>
                                        <p:strVal val="visible"/>
                                      </p:to>
                                    </p:set>
                                    <p:anim calcmode="lin" valueType="num">
                                      <p:cBhvr additive="base">
                                        <p:cTn id="6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E471BC3-B84B-46C2-2059-1F7E33744F6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03487" y="0"/>
            <a:ext cx="2488513" cy="1657350"/>
          </a:xfrm>
          <a:prstGeom prst="rect">
            <a:avLst/>
          </a:prstGeom>
        </p:spPr>
      </p:pic>
      <p:sp>
        <p:nvSpPr>
          <p:cNvPr id="3" name="Content Placeholder 2">
            <a:extLst>
              <a:ext uri="{FF2B5EF4-FFF2-40B4-BE49-F238E27FC236}">
                <a16:creationId xmlns:a16="http://schemas.microsoft.com/office/drawing/2014/main" id="{7CC61B51-FE71-73E8-AA5A-4CE847424FB4}"/>
              </a:ext>
            </a:extLst>
          </p:cNvPr>
          <p:cNvSpPr>
            <a:spLocks noGrp="1"/>
          </p:cNvSpPr>
          <p:nvPr>
            <p:ph sz="half" idx="1"/>
          </p:nvPr>
        </p:nvSpPr>
        <p:spPr>
          <a:xfrm>
            <a:off x="52930" y="87379"/>
            <a:ext cx="5871963" cy="5894321"/>
          </a:xfrm>
        </p:spPr>
        <p:txBody>
          <a:bodyPr>
            <a:normAutofit fontScale="25000" lnSpcReduction="20000"/>
          </a:bodyPr>
          <a:lstStyle/>
          <a:p>
            <a:pPr>
              <a:lnSpc>
                <a:spcPct val="120000"/>
              </a:lnSpc>
            </a:pPr>
            <a:r>
              <a:rPr lang="en-GB" sz="8000" dirty="0"/>
              <a:t>An effective tourism and events professional needs a combination of technical, interpersonal and personal skills.</a:t>
            </a:r>
          </a:p>
          <a:p>
            <a:pPr marL="0" indent="0">
              <a:lnSpc>
                <a:spcPct val="120000"/>
              </a:lnSpc>
              <a:buNone/>
            </a:pPr>
            <a:endParaRPr lang="en-GB" sz="5200" b="1" dirty="0"/>
          </a:p>
          <a:p>
            <a:pPr marL="0" indent="0">
              <a:lnSpc>
                <a:spcPct val="120000"/>
              </a:lnSpc>
              <a:buNone/>
            </a:pPr>
            <a:r>
              <a:rPr lang="en-GB" sz="7200" b="1" dirty="0"/>
              <a:t>People &amp; Communication Skills</a:t>
            </a:r>
          </a:p>
          <a:p>
            <a:pPr lvl="0">
              <a:lnSpc>
                <a:spcPct val="120000"/>
              </a:lnSpc>
            </a:pPr>
            <a:r>
              <a:rPr lang="en-GB" sz="7200" b="1" dirty="0"/>
              <a:t>Communication</a:t>
            </a:r>
            <a:r>
              <a:rPr lang="en-GB" sz="7200" dirty="0"/>
              <a:t> – speaking clearly and professionally </a:t>
            </a:r>
          </a:p>
          <a:p>
            <a:pPr lvl="0">
              <a:lnSpc>
                <a:spcPct val="120000"/>
              </a:lnSpc>
            </a:pPr>
            <a:r>
              <a:rPr lang="en-GB" sz="7200" b="1" dirty="0"/>
              <a:t>Active listening</a:t>
            </a:r>
            <a:r>
              <a:rPr lang="en-GB" sz="7200" dirty="0"/>
              <a:t> – understanding customer needs and responding appropriately </a:t>
            </a:r>
          </a:p>
          <a:p>
            <a:pPr lvl="0">
              <a:lnSpc>
                <a:spcPct val="120000"/>
              </a:lnSpc>
            </a:pPr>
            <a:r>
              <a:rPr lang="en-GB" sz="7200" b="1" dirty="0"/>
              <a:t>Teamwork</a:t>
            </a:r>
            <a:r>
              <a:rPr lang="en-GB" sz="7200" dirty="0"/>
              <a:t> – working effectively with people from different backgrounds /roles</a:t>
            </a:r>
          </a:p>
          <a:p>
            <a:pPr lvl="0">
              <a:lnSpc>
                <a:spcPct val="120000"/>
              </a:lnSpc>
            </a:pPr>
            <a:r>
              <a:rPr lang="en-GB" sz="7200" b="1" dirty="0"/>
              <a:t>Customer service</a:t>
            </a:r>
            <a:r>
              <a:rPr lang="en-GB" sz="7200" dirty="0"/>
              <a:t> – creating positive experiences and dealing professionally with customers </a:t>
            </a:r>
          </a:p>
          <a:p>
            <a:pPr lvl="0">
              <a:lnSpc>
                <a:spcPct val="120000"/>
              </a:lnSpc>
            </a:pPr>
            <a:r>
              <a:rPr lang="en-GB" sz="7200" b="1" dirty="0"/>
              <a:t>Interpersonal skills</a:t>
            </a:r>
            <a:r>
              <a:rPr lang="en-GB" sz="7200" dirty="0"/>
              <a:t> – building positive working relationships </a:t>
            </a:r>
          </a:p>
          <a:p>
            <a:pPr lvl="0">
              <a:lnSpc>
                <a:spcPct val="120000"/>
              </a:lnSpc>
            </a:pPr>
            <a:r>
              <a:rPr lang="en-GB" sz="7200" b="1" dirty="0"/>
              <a:t>Cultural awareness</a:t>
            </a:r>
            <a:r>
              <a:rPr lang="en-GB" sz="7200" dirty="0"/>
              <a:t> – understanding / respecting different cultures and perspectives </a:t>
            </a:r>
          </a:p>
          <a:p>
            <a:endParaRPr lang="en-GB" dirty="0"/>
          </a:p>
        </p:txBody>
      </p:sp>
      <p:sp>
        <p:nvSpPr>
          <p:cNvPr id="4" name="Content Placeholder 3">
            <a:extLst>
              <a:ext uri="{FF2B5EF4-FFF2-40B4-BE49-F238E27FC236}">
                <a16:creationId xmlns:a16="http://schemas.microsoft.com/office/drawing/2014/main" id="{0470F49D-3E14-D021-EA5A-ECF453AB4CCF}"/>
              </a:ext>
            </a:extLst>
          </p:cNvPr>
          <p:cNvSpPr>
            <a:spLocks noGrp="1"/>
          </p:cNvSpPr>
          <p:nvPr>
            <p:ph sz="half" idx="2"/>
          </p:nvPr>
        </p:nvSpPr>
        <p:spPr>
          <a:xfrm>
            <a:off x="6019802" y="1295400"/>
            <a:ext cx="5966868" cy="4436854"/>
          </a:xfrm>
        </p:spPr>
        <p:txBody>
          <a:bodyPr>
            <a:normAutofit fontScale="25000" lnSpcReduction="20000"/>
          </a:bodyPr>
          <a:lstStyle/>
          <a:p>
            <a:pPr marL="0" indent="0">
              <a:lnSpc>
                <a:spcPct val="120000"/>
              </a:lnSpc>
              <a:buNone/>
            </a:pPr>
            <a:r>
              <a:rPr lang="en-GB" sz="7200" b="1" dirty="0"/>
              <a:t>Professional &amp; Organisational Skills</a:t>
            </a:r>
          </a:p>
          <a:p>
            <a:pPr lvl="0">
              <a:lnSpc>
                <a:spcPct val="120000"/>
              </a:lnSpc>
            </a:pPr>
            <a:r>
              <a:rPr lang="en-GB" sz="7200" b="1" dirty="0"/>
              <a:t>Time management</a:t>
            </a:r>
            <a:r>
              <a:rPr lang="en-GB" sz="7200" dirty="0"/>
              <a:t> – prioritising tasks and meeting deadlines </a:t>
            </a:r>
          </a:p>
          <a:p>
            <a:pPr lvl="0">
              <a:lnSpc>
                <a:spcPct val="120000"/>
              </a:lnSpc>
            </a:pPr>
            <a:r>
              <a:rPr lang="en-GB" sz="7200" b="1" dirty="0"/>
              <a:t>Organisation</a:t>
            </a:r>
            <a:r>
              <a:rPr lang="en-GB" sz="7200" dirty="0"/>
              <a:t> – managing multiple tasks, people and activities </a:t>
            </a:r>
          </a:p>
          <a:p>
            <a:pPr lvl="0">
              <a:lnSpc>
                <a:spcPct val="120000"/>
              </a:lnSpc>
            </a:pPr>
            <a:r>
              <a:rPr lang="en-GB" sz="7200" b="1" dirty="0"/>
              <a:t>Attention to detail</a:t>
            </a:r>
            <a:r>
              <a:rPr lang="en-GB" sz="7200" dirty="0"/>
              <a:t> –important for events, bookings, itineraries and guest experiences </a:t>
            </a:r>
          </a:p>
          <a:p>
            <a:pPr lvl="0">
              <a:lnSpc>
                <a:spcPct val="120000"/>
              </a:lnSpc>
            </a:pPr>
            <a:r>
              <a:rPr lang="en-GB" sz="7200" b="1" dirty="0"/>
              <a:t>Reliability &amp; professionalism</a:t>
            </a:r>
            <a:r>
              <a:rPr lang="en-GB" sz="7200" dirty="0"/>
              <a:t> – being punctual, prepared and responsible </a:t>
            </a:r>
          </a:p>
          <a:p>
            <a:pPr lvl="0">
              <a:lnSpc>
                <a:spcPct val="120000"/>
              </a:lnSpc>
            </a:pPr>
            <a:r>
              <a:rPr lang="en-GB" sz="7200" b="1" dirty="0"/>
              <a:t>Problem-solving</a:t>
            </a:r>
            <a:r>
              <a:rPr lang="en-GB" sz="7200" dirty="0"/>
              <a:t> – finding solutions when things don't go according to plan </a:t>
            </a:r>
          </a:p>
          <a:p>
            <a:pPr lvl="0">
              <a:lnSpc>
                <a:spcPct val="120000"/>
              </a:lnSpc>
            </a:pPr>
            <a:r>
              <a:rPr lang="en-GB" sz="7200" b="1" dirty="0"/>
              <a:t>Decision-making</a:t>
            </a:r>
            <a:r>
              <a:rPr lang="en-GB" sz="7200" dirty="0"/>
              <a:t> – making appropriate decisions under pressure </a:t>
            </a:r>
          </a:p>
          <a:p>
            <a:endParaRPr lang="en-GB" dirty="0"/>
          </a:p>
        </p:txBody>
      </p:sp>
    </p:spTree>
    <p:extLst>
      <p:ext uri="{BB962C8B-B14F-4D97-AF65-F5344CB8AC3E}">
        <p14:creationId xmlns:p14="http://schemas.microsoft.com/office/powerpoint/2010/main" val="2458545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28F0046-F403-0672-6A4A-4BD4B36FD04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43850" y="4759045"/>
            <a:ext cx="4048125" cy="1975129"/>
          </a:xfrm>
          <a:prstGeom prst="rect">
            <a:avLst/>
          </a:prstGeom>
        </p:spPr>
      </p:pic>
      <p:sp>
        <p:nvSpPr>
          <p:cNvPr id="3" name="Content Placeholder 2">
            <a:extLst>
              <a:ext uri="{FF2B5EF4-FFF2-40B4-BE49-F238E27FC236}">
                <a16:creationId xmlns:a16="http://schemas.microsoft.com/office/drawing/2014/main" id="{0AB97D8A-9D2E-DDD1-59D4-B25CB1757F12}"/>
              </a:ext>
            </a:extLst>
          </p:cNvPr>
          <p:cNvSpPr>
            <a:spLocks noGrp="1"/>
          </p:cNvSpPr>
          <p:nvPr>
            <p:ph sz="half" idx="1"/>
          </p:nvPr>
        </p:nvSpPr>
        <p:spPr>
          <a:xfrm>
            <a:off x="200025" y="682625"/>
            <a:ext cx="5156200" cy="5318125"/>
          </a:xfrm>
        </p:spPr>
        <p:txBody>
          <a:bodyPr>
            <a:normAutofit fontScale="40000" lnSpcReduction="20000"/>
          </a:bodyPr>
          <a:lstStyle/>
          <a:p>
            <a:pPr marL="0" indent="0">
              <a:lnSpc>
                <a:spcPct val="120000"/>
              </a:lnSpc>
              <a:buNone/>
            </a:pPr>
            <a:r>
              <a:rPr lang="en-GB" sz="4500" b="1" dirty="0"/>
              <a:t>Personal &amp; Employability Skills</a:t>
            </a:r>
          </a:p>
          <a:p>
            <a:pPr lvl="0">
              <a:lnSpc>
                <a:spcPct val="120000"/>
              </a:lnSpc>
            </a:pPr>
            <a:r>
              <a:rPr lang="en-GB" sz="4500" b="1" dirty="0"/>
              <a:t>Confidence</a:t>
            </a:r>
            <a:r>
              <a:rPr lang="en-GB" sz="4500" dirty="0"/>
              <a:t> – communicating and working effectively with others </a:t>
            </a:r>
          </a:p>
          <a:p>
            <a:pPr lvl="0">
              <a:lnSpc>
                <a:spcPct val="120000"/>
              </a:lnSpc>
            </a:pPr>
            <a:r>
              <a:rPr lang="en-GB" sz="4500" b="1" dirty="0"/>
              <a:t>Adaptability</a:t>
            </a:r>
            <a:r>
              <a:rPr lang="en-GB" sz="4500" dirty="0"/>
              <a:t> – responding positively to change and unexpected situations </a:t>
            </a:r>
          </a:p>
          <a:p>
            <a:pPr lvl="0">
              <a:lnSpc>
                <a:spcPct val="120000"/>
              </a:lnSpc>
            </a:pPr>
            <a:r>
              <a:rPr lang="en-GB" sz="4500" b="1" dirty="0"/>
              <a:t>Resilience</a:t>
            </a:r>
            <a:r>
              <a:rPr lang="en-GB" sz="4500" dirty="0"/>
              <a:t> – staying positive when things become challenging </a:t>
            </a:r>
          </a:p>
          <a:p>
            <a:pPr lvl="0">
              <a:lnSpc>
                <a:spcPct val="120000"/>
              </a:lnSpc>
            </a:pPr>
            <a:r>
              <a:rPr lang="en-GB" sz="4500" b="1" dirty="0"/>
              <a:t>Initiative</a:t>
            </a:r>
            <a:r>
              <a:rPr lang="en-GB" sz="4500" dirty="0"/>
              <a:t> – being willing to take action rather than always waiting to be told what to do </a:t>
            </a:r>
          </a:p>
          <a:p>
            <a:pPr lvl="0">
              <a:lnSpc>
                <a:spcPct val="120000"/>
              </a:lnSpc>
            </a:pPr>
            <a:r>
              <a:rPr lang="en-GB" sz="4500" b="1" dirty="0"/>
              <a:t>Creativity</a:t>
            </a:r>
            <a:r>
              <a:rPr lang="en-GB" sz="4500" dirty="0"/>
              <a:t> – developing ideas and experiences that engage visitors and customers </a:t>
            </a:r>
          </a:p>
          <a:p>
            <a:pPr lvl="0">
              <a:lnSpc>
                <a:spcPct val="120000"/>
              </a:lnSpc>
            </a:pPr>
            <a:r>
              <a:rPr lang="en-GB" sz="4500" b="1" dirty="0"/>
              <a:t>Self-awareness</a:t>
            </a:r>
            <a:r>
              <a:rPr lang="en-GB" sz="4500" dirty="0"/>
              <a:t> – understanding your own strengths and areas for development </a:t>
            </a:r>
          </a:p>
          <a:p>
            <a:pPr lvl="0">
              <a:lnSpc>
                <a:spcPct val="120000"/>
              </a:lnSpc>
            </a:pPr>
            <a:r>
              <a:rPr lang="en-GB" sz="4500" b="1" dirty="0"/>
              <a:t>Willingness to learn</a:t>
            </a:r>
            <a:r>
              <a:rPr lang="en-GB" sz="4500" dirty="0"/>
              <a:t> – being open to feedback and continuous professional development </a:t>
            </a:r>
          </a:p>
          <a:p>
            <a:endParaRPr lang="en-GB" dirty="0"/>
          </a:p>
        </p:txBody>
      </p:sp>
      <p:sp>
        <p:nvSpPr>
          <p:cNvPr id="4" name="Content Placeholder 3">
            <a:extLst>
              <a:ext uri="{FF2B5EF4-FFF2-40B4-BE49-F238E27FC236}">
                <a16:creationId xmlns:a16="http://schemas.microsoft.com/office/drawing/2014/main" id="{A3666576-6643-2680-45CB-1F9E41A382E9}"/>
              </a:ext>
            </a:extLst>
          </p:cNvPr>
          <p:cNvSpPr>
            <a:spLocks noGrp="1"/>
          </p:cNvSpPr>
          <p:nvPr>
            <p:ph sz="half" idx="2"/>
          </p:nvPr>
        </p:nvSpPr>
        <p:spPr>
          <a:xfrm>
            <a:off x="6188075" y="682624"/>
            <a:ext cx="5156200" cy="5318125"/>
          </a:xfrm>
        </p:spPr>
        <p:txBody>
          <a:bodyPr>
            <a:normAutofit fontScale="40000" lnSpcReduction="20000"/>
          </a:bodyPr>
          <a:lstStyle/>
          <a:p>
            <a:pPr marL="0" indent="0">
              <a:lnSpc>
                <a:spcPct val="120000"/>
              </a:lnSpc>
              <a:buNone/>
            </a:pPr>
            <a:r>
              <a:rPr lang="en-GB" sz="5500" b="1" dirty="0"/>
              <a:t>Tourism &amp; Events Industry Skills</a:t>
            </a:r>
          </a:p>
          <a:p>
            <a:pPr lvl="0">
              <a:lnSpc>
                <a:spcPct val="120000"/>
              </a:lnSpc>
            </a:pPr>
            <a:r>
              <a:rPr lang="en-GB" sz="5500" dirty="0"/>
              <a:t>Customer/guest experience </a:t>
            </a:r>
          </a:p>
          <a:p>
            <a:pPr lvl="0">
              <a:lnSpc>
                <a:spcPct val="120000"/>
              </a:lnSpc>
            </a:pPr>
            <a:r>
              <a:rPr lang="en-GB" sz="5500" dirty="0"/>
              <a:t>Event planning and coordination </a:t>
            </a:r>
          </a:p>
          <a:p>
            <a:pPr lvl="0">
              <a:lnSpc>
                <a:spcPct val="120000"/>
              </a:lnSpc>
            </a:pPr>
            <a:r>
              <a:rPr lang="en-GB" sz="5500" dirty="0"/>
              <a:t>Risk awareness and health &amp; safety </a:t>
            </a:r>
          </a:p>
          <a:p>
            <a:pPr lvl="0">
              <a:lnSpc>
                <a:spcPct val="120000"/>
              </a:lnSpc>
            </a:pPr>
            <a:r>
              <a:rPr lang="en-GB" sz="5500" dirty="0"/>
              <a:t>Sustainability awareness </a:t>
            </a:r>
          </a:p>
          <a:p>
            <a:pPr lvl="0">
              <a:lnSpc>
                <a:spcPct val="120000"/>
              </a:lnSpc>
            </a:pPr>
            <a:r>
              <a:rPr lang="en-GB" sz="5500" dirty="0"/>
              <a:t>Digital and social media skills </a:t>
            </a:r>
          </a:p>
          <a:p>
            <a:pPr lvl="0">
              <a:lnSpc>
                <a:spcPct val="120000"/>
              </a:lnSpc>
            </a:pPr>
            <a:r>
              <a:rPr lang="en-GB" sz="5500" dirty="0"/>
              <a:t>Leadership and teamwork </a:t>
            </a:r>
          </a:p>
          <a:p>
            <a:pPr lvl="0">
              <a:lnSpc>
                <a:spcPct val="120000"/>
              </a:lnSpc>
            </a:pPr>
            <a:r>
              <a:rPr lang="en-GB" sz="5500" dirty="0"/>
              <a:t>Networking </a:t>
            </a:r>
          </a:p>
          <a:p>
            <a:pPr lvl="0">
              <a:lnSpc>
                <a:spcPct val="120000"/>
              </a:lnSpc>
            </a:pPr>
            <a:r>
              <a:rPr lang="en-GB" sz="5500" dirty="0"/>
              <a:t>Working under pressure</a:t>
            </a:r>
          </a:p>
          <a:p>
            <a:endParaRPr lang="en-GB" dirty="0"/>
          </a:p>
        </p:txBody>
      </p:sp>
    </p:spTree>
    <p:extLst>
      <p:ext uri="{BB962C8B-B14F-4D97-AF65-F5344CB8AC3E}">
        <p14:creationId xmlns:p14="http://schemas.microsoft.com/office/powerpoint/2010/main" val="1556542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5" end="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0A7C2BE-14A5-EE92-A895-997ADD6CAB9B}"/>
              </a:ext>
            </a:extLst>
          </p:cNvPr>
          <p:cNvGraphicFramePr>
            <a:graphicFrameLocks noGrp="1"/>
          </p:cNvGraphicFramePr>
          <p:nvPr>
            <p:extLst>
              <p:ext uri="{D42A27DB-BD31-4B8C-83A1-F6EECF244321}">
                <p14:modId xmlns:p14="http://schemas.microsoft.com/office/powerpoint/2010/main" val="3984783623"/>
              </p:ext>
            </p:extLst>
          </p:nvPr>
        </p:nvGraphicFramePr>
        <p:xfrm>
          <a:off x="259044" y="555623"/>
          <a:ext cx="8350060" cy="5359399"/>
        </p:xfrm>
        <a:graphic>
          <a:graphicData uri="http://schemas.openxmlformats.org/drawingml/2006/table">
            <a:tbl>
              <a:tblPr>
                <a:tableStyleId>{5C22544A-7EE6-4342-B048-85BDC9FD1C3A}</a:tableStyleId>
              </a:tblPr>
              <a:tblGrid>
                <a:gridCol w="2087515">
                  <a:extLst>
                    <a:ext uri="{9D8B030D-6E8A-4147-A177-3AD203B41FA5}">
                      <a16:colId xmlns:a16="http://schemas.microsoft.com/office/drawing/2014/main" val="1711228868"/>
                    </a:ext>
                  </a:extLst>
                </a:gridCol>
                <a:gridCol w="2087515">
                  <a:extLst>
                    <a:ext uri="{9D8B030D-6E8A-4147-A177-3AD203B41FA5}">
                      <a16:colId xmlns:a16="http://schemas.microsoft.com/office/drawing/2014/main" val="825849140"/>
                    </a:ext>
                  </a:extLst>
                </a:gridCol>
                <a:gridCol w="2087515">
                  <a:extLst>
                    <a:ext uri="{9D8B030D-6E8A-4147-A177-3AD203B41FA5}">
                      <a16:colId xmlns:a16="http://schemas.microsoft.com/office/drawing/2014/main" val="1952806293"/>
                    </a:ext>
                  </a:extLst>
                </a:gridCol>
                <a:gridCol w="2087515">
                  <a:extLst>
                    <a:ext uri="{9D8B030D-6E8A-4147-A177-3AD203B41FA5}">
                      <a16:colId xmlns:a16="http://schemas.microsoft.com/office/drawing/2014/main" val="584632186"/>
                    </a:ext>
                  </a:extLst>
                </a:gridCol>
              </a:tblGrid>
              <a:tr h="358740">
                <a:tc>
                  <a:txBody>
                    <a:bodyPr/>
                    <a:lstStyle/>
                    <a:p>
                      <a:pPr>
                        <a:buNone/>
                      </a:pPr>
                      <a:r>
                        <a:rPr lang="en-GB" sz="1400"/>
                        <a:t>Skill</a:t>
                      </a:r>
                    </a:p>
                  </a:txBody>
                  <a:tcPr marL="72522" marR="72522" marT="36261" marB="36261" anchor="ctr"/>
                </a:tc>
                <a:tc>
                  <a:txBody>
                    <a:bodyPr/>
                    <a:lstStyle/>
                    <a:p>
                      <a:pPr>
                        <a:buNone/>
                      </a:pPr>
                      <a:r>
                        <a:rPr lang="en-GB" sz="1400"/>
                        <a:t>My current level 1–5</a:t>
                      </a:r>
                    </a:p>
                  </a:txBody>
                  <a:tcPr marL="72522" marR="72522" marT="36261" marB="36261" anchor="ctr"/>
                </a:tc>
                <a:tc>
                  <a:txBody>
                    <a:bodyPr/>
                    <a:lstStyle/>
                    <a:p>
                      <a:pPr>
                        <a:buNone/>
                      </a:pPr>
                      <a:r>
                        <a:rPr lang="en-GB" sz="1400"/>
                        <a:t>Evidence I already have</a:t>
                      </a:r>
                    </a:p>
                  </a:txBody>
                  <a:tcPr marL="72522" marR="72522" marT="36261" marB="36261" anchor="ctr"/>
                </a:tc>
                <a:tc>
                  <a:txBody>
                    <a:bodyPr/>
                    <a:lstStyle/>
                    <a:p>
                      <a:pPr>
                        <a:buNone/>
                      </a:pPr>
                      <a:r>
                        <a:rPr lang="en-GB" sz="1400"/>
                        <a:t>How can I improve?</a:t>
                      </a:r>
                    </a:p>
                  </a:txBody>
                  <a:tcPr marL="72522" marR="72522" marT="36261" marB="36261" anchor="ctr"/>
                </a:tc>
                <a:extLst>
                  <a:ext uri="{0D108BD9-81ED-4DB2-BD59-A6C34878D82A}">
                    <a16:rowId xmlns:a16="http://schemas.microsoft.com/office/drawing/2014/main" val="485602803"/>
                  </a:ext>
                </a:extLst>
              </a:tr>
              <a:tr h="358740">
                <a:tc>
                  <a:txBody>
                    <a:bodyPr/>
                    <a:lstStyle/>
                    <a:p>
                      <a:pPr>
                        <a:buNone/>
                      </a:pPr>
                      <a:r>
                        <a:rPr lang="en-GB" sz="1400"/>
                        <a:t>Communication</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304186248"/>
                  </a:ext>
                </a:extLst>
              </a:tr>
              <a:tr h="358740">
                <a:tc>
                  <a:txBody>
                    <a:bodyPr/>
                    <a:lstStyle/>
                    <a:p>
                      <a:pPr>
                        <a:buNone/>
                      </a:pPr>
                      <a:r>
                        <a:rPr lang="en-GB" sz="1400"/>
                        <a:t>Teamwork</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dirty="0"/>
                    </a:p>
                  </a:txBody>
                  <a:tcPr marL="72522" marR="72522" marT="36261" marB="36261" anchor="ctr"/>
                </a:tc>
                <a:extLst>
                  <a:ext uri="{0D108BD9-81ED-4DB2-BD59-A6C34878D82A}">
                    <a16:rowId xmlns:a16="http://schemas.microsoft.com/office/drawing/2014/main" val="2922247019"/>
                  </a:ext>
                </a:extLst>
              </a:tr>
              <a:tr h="358740">
                <a:tc>
                  <a:txBody>
                    <a:bodyPr/>
                    <a:lstStyle/>
                    <a:p>
                      <a:pPr>
                        <a:buNone/>
                      </a:pPr>
                      <a:r>
                        <a:rPr lang="en-GB" sz="1400"/>
                        <a:t>Organisation</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3963044129"/>
                  </a:ext>
                </a:extLst>
              </a:tr>
              <a:tr h="358740">
                <a:tc>
                  <a:txBody>
                    <a:bodyPr/>
                    <a:lstStyle/>
                    <a:p>
                      <a:pPr>
                        <a:buNone/>
                      </a:pPr>
                      <a:r>
                        <a:rPr lang="en-GB" sz="1400"/>
                        <a:t>Customer service</a:t>
                      </a:r>
                    </a:p>
                  </a:txBody>
                  <a:tcPr marL="72522" marR="72522" marT="36261" marB="36261" anchor="ctr"/>
                </a:tc>
                <a:tc>
                  <a:txBody>
                    <a:bodyPr/>
                    <a:lstStyle/>
                    <a:p>
                      <a:pPr>
                        <a:buNone/>
                      </a:pPr>
                      <a:endParaRPr lang="en-GB" sz="1400" dirty="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3116175446"/>
                  </a:ext>
                </a:extLst>
              </a:tr>
              <a:tr h="358740">
                <a:tc>
                  <a:txBody>
                    <a:bodyPr/>
                    <a:lstStyle/>
                    <a:p>
                      <a:pPr>
                        <a:buNone/>
                      </a:pPr>
                      <a:r>
                        <a:rPr lang="en-GB" sz="1400" dirty="0"/>
                        <a:t>Problem-solving</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1826289499"/>
                  </a:ext>
                </a:extLst>
              </a:tr>
              <a:tr h="358740">
                <a:tc>
                  <a:txBody>
                    <a:bodyPr/>
                    <a:lstStyle/>
                    <a:p>
                      <a:pPr>
                        <a:buNone/>
                      </a:pPr>
                      <a:r>
                        <a:rPr lang="en-GB" sz="1400"/>
                        <a:t>Confidence</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1826876528"/>
                  </a:ext>
                </a:extLst>
              </a:tr>
              <a:tr h="358740">
                <a:tc>
                  <a:txBody>
                    <a:bodyPr/>
                    <a:lstStyle/>
                    <a:p>
                      <a:pPr>
                        <a:buNone/>
                      </a:pPr>
                      <a:r>
                        <a:rPr lang="en-GB" sz="1400"/>
                        <a:t>Time management</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3868682029"/>
                  </a:ext>
                </a:extLst>
              </a:tr>
              <a:tr h="358740">
                <a:tc>
                  <a:txBody>
                    <a:bodyPr/>
                    <a:lstStyle/>
                    <a:p>
                      <a:pPr>
                        <a:buNone/>
                      </a:pPr>
                      <a:r>
                        <a:rPr lang="en-GB" sz="1400"/>
                        <a:t>Creativity</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2642958709"/>
                  </a:ext>
                </a:extLst>
              </a:tr>
              <a:tr h="358740">
                <a:tc>
                  <a:txBody>
                    <a:bodyPr/>
                    <a:lstStyle/>
                    <a:p>
                      <a:pPr>
                        <a:buNone/>
                      </a:pPr>
                      <a:r>
                        <a:rPr lang="en-GB" sz="1400"/>
                        <a:t>Adaptability</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2499689444"/>
                  </a:ext>
                </a:extLst>
              </a:tr>
              <a:tr h="358740">
                <a:tc>
                  <a:txBody>
                    <a:bodyPr/>
                    <a:lstStyle/>
                    <a:p>
                      <a:pPr>
                        <a:buNone/>
                      </a:pPr>
                      <a:r>
                        <a:rPr lang="en-GB" sz="1400"/>
                        <a:t>Leadership</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3608041691"/>
                  </a:ext>
                </a:extLst>
              </a:tr>
              <a:tr h="358740">
                <a:tc>
                  <a:txBody>
                    <a:bodyPr/>
                    <a:lstStyle/>
                    <a:p>
                      <a:pPr>
                        <a:buNone/>
                      </a:pPr>
                      <a:r>
                        <a:rPr lang="en-GB" sz="1400" dirty="0"/>
                        <a:t>Digital skills</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2647123689"/>
                  </a:ext>
                </a:extLst>
              </a:tr>
              <a:tr h="358740">
                <a:tc>
                  <a:txBody>
                    <a:bodyPr/>
                    <a:lstStyle/>
                    <a:p>
                      <a:pPr>
                        <a:buNone/>
                      </a:pPr>
                      <a:r>
                        <a:rPr lang="en-GB" sz="1400" dirty="0"/>
                        <a:t>Sustainability awareness</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1585953710"/>
                  </a:ext>
                </a:extLst>
              </a:tr>
              <a:tr h="358740">
                <a:tc>
                  <a:txBody>
                    <a:bodyPr/>
                    <a:lstStyle/>
                    <a:p>
                      <a:pPr>
                        <a:buNone/>
                      </a:pPr>
                      <a:r>
                        <a:rPr lang="en-GB" sz="1400" dirty="0"/>
                        <a:t>Professionalism</a:t>
                      </a:r>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tc>
                  <a:txBody>
                    <a:bodyPr/>
                    <a:lstStyle/>
                    <a:p>
                      <a:pPr>
                        <a:buNone/>
                      </a:pPr>
                      <a:endParaRPr lang="en-GB" sz="1400"/>
                    </a:p>
                  </a:txBody>
                  <a:tcPr marL="72522" marR="72522" marT="36261" marB="36261" anchor="ctr"/>
                </a:tc>
                <a:extLst>
                  <a:ext uri="{0D108BD9-81ED-4DB2-BD59-A6C34878D82A}">
                    <a16:rowId xmlns:a16="http://schemas.microsoft.com/office/drawing/2014/main" val="3430037416"/>
                  </a:ext>
                </a:extLst>
              </a:tr>
              <a:tr h="337039">
                <a:tc>
                  <a:txBody>
                    <a:bodyPr/>
                    <a:lstStyle/>
                    <a:p>
                      <a:pPr>
                        <a:buNone/>
                      </a:pPr>
                      <a:r>
                        <a:rPr lang="en-GB" sz="1400"/>
                        <a:t>Resilience</a:t>
                      </a:r>
                    </a:p>
                  </a:txBody>
                  <a:tcPr marL="72522" marR="72522" marT="36261" marB="36261" anchor="ctr"/>
                </a:tc>
                <a:tc>
                  <a:txBody>
                    <a:bodyPr/>
                    <a:lstStyle/>
                    <a:p>
                      <a:pPr>
                        <a:buNone/>
                      </a:pPr>
                      <a:endParaRPr lang="en-GB" sz="1400"/>
                    </a:p>
                  </a:txBody>
                  <a:tcPr marL="72522" marR="72522" marT="36261" marB="36261" anchor="ctr"/>
                </a:tc>
                <a:tc>
                  <a:txBody>
                    <a:bodyPr/>
                    <a:lstStyle/>
                    <a:p>
                      <a:endParaRPr lang="en-GB" sz="1400"/>
                    </a:p>
                  </a:txBody>
                  <a:tcPr marL="72522" marR="72522" marT="36261" marB="36261"/>
                </a:tc>
                <a:tc>
                  <a:txBody>
                    <a:bodyPr/>
                    <a:lstStyle/>
                    <a:p>
                      <a:endParaRPr lang="en-GB" sz="1400" dirty="0"/>
                    </a:p>
                  </a:txBody>
                  <a:tcPr marL="72522" marR="72522" marT="36261" marB="36261"/>
                </a:tc>
                <a:extLst>
                  <a:ext uri="{0D108BD9-81ED-4DB2-BD59-A6C34878D82A}">
                    <a16:rowId xmlns:a16="http://schemas.microsoft.com/office/drawing/2014/main" val="3956938187"/>
                  </a:ext>
                </a:extLst>
              </a:tr>
            </a:tbl>
          </a:graphicData>
        </a:graphic>
      </p:graphicFrame>
      <p:sp>
        <p:nvSpPr>
          <p:cNvPr id="4" name="TextBox 3">
            <a:extLst>
              <a:ext uri="{FF2B5EF4-FFF2-40B4-BE49-F238E27FC236}">
                <a16:creationId xmlns:a16="http://schemas.microsoft.com/office/drawing/2014/main" id="{3CCFB3BB-93FD-B320-8CC0-AF1FBDC04515}"/>
              </a:ext>
            </a:extLst>
          </p:cNvPr>
          <p:cNvSpPr txBox="1"/>
          <p:nvPr/>
        </p:nvSpPr>
        <p:spPr>
          <a:xfrm>
            <a:off x="259044" y="0"/>
            <a:ext cx="8733011" cy="646331"/>
          </a:xfrm>
          <a:prstGeom prst="rect">
            <a:avLst/>
          </a:prstGeom>
          <a:noFill/>
        </p:spPr>
        <p:txBody>
          <a:bodyPr wrap="square">
            <a:spAutoFit/>
          </a:bodyPr>
          <a:lstStyle/>
          <a:p>
            <a:pPr>
              <a:buNone/>
            </a:pPr>
            <a:r>
              <a:rPr lang="en-GB" b="1" dirty="0">
                <a:highlight>
                  <a:srgbClr val="FFFF00"/>
                </a:highlight>
              </a:rPr>
              <a:t>“What kind of employee do I want to become?”</a:t>
            </a:r>
            <a:endParaRPr lang="en-GB" dirty="0">
              <a:highlight>
                <a:srgbClr val="FFFF00"/>
              </a:highlight>
            </a:endParaRPr>
          </a:p>
          <a:p>
            <a:pPr>
              <a:buNone/>
            </a:pPr>
            <a:r>
              <a:rPr lang="en-GB" dirty="0"/>
              <a:t>rate </a:t>
            </a:r>
            <a:r>
              <a:rPr lang="en-GB" b="1" dirty="0"/>
              <a:t>1–5</a:t>
            </a:r>
            <a:r>
              <a:rPr lang="en-GB" dirty="0"/>
              <a:t> against each skill:</a:t>
            </a:r>
          </a:p>
        </p:txBody>
      </p:sp>
      <p:sp>
        <p:nvSpPr>
          <p:cNvPr id="6" name="TextBox 5">
            <a:extLst>
              <a:ext uri="{FF2B5EF4-FFF2-40B4-BE49-F238E27FC236}">
                <a16:creationId xmlns:a16="http://schemas.microsoft.com/office/drawing/2014/main" id="{BE348D15-98D3-0A0A-9B09-D6B15009EB10}"/>
              </a:ext>
            </a:extLst>
          </p:cNvPr>
          <p:cNvSpPr txBox="1"/>
          <p:nvPr/>
        </p:nvSpPr>
        <p:spPr>
          <a:xfrm>
            <a:off x="8428902" y="1637182"/>
            <a:ext cx="3866004" cy="3970318"/>
          </a:xfrm>
          <a:prstGeom prst="rect">
            <a:avLst/>
          </a:prstGeom>
          <a:noFill/>
        </p:spPr>
        <p:txBody>
          <a:bodyPr wrap="square">
            <a:spAutoFit/>
          </a:bodyPr>
          <a:lstStyle/>
          <a:p>
            <a:r>
              <a:rPr lang="en-GB" b="1" dirty="0"/>
              <a:t>Skills → Evidence → Development</a:t>
            </a:r>
          </a:p>
          <a:p>
            <a:r>
              <a:rPr lang="en-GB" dirty="0"/>
              <a:t>shouldn't just say “</a:t>
            </a:r>
            <a:r>
              <a:rPr lang="en-GB" i="1" dirty="0"/>
              <a:t>I need to improve my communication”.</a:t>
            </a:r>
            <a:r>
              <a:rPr lang="en-GB" dirty="0"/>
              <a:t> </a:t>
            </a:r>
          </a:p>
          <a:p>
            <a:r>
              <a:rPr lang="en-GB" dirty="0"/>
              <a:t>It should be able to identify:</a:t>
            </a:r>
          </a:p>
          <a:p>
            <a:r>
              <a:rPr lang="en-GB" b="1" dirty="0"/>
              <a:t>Skill</a:t>
            </a:r>
            <a:r>
              <a:rPr lang="en-GB" dirty="0"/>
              <a:t>: Communication</a:t>
            </a:r>
          </a:p>
          <a:p>
            <a:r>
              <a:rPr lang="en-GB" b="1" dirty="0"/>
              <a:t>Evidence</a:t>
            </a:r>
            <a:r>
              <a:rPr lang="en-GB" dirty="0"/>
              <a:t>: </a:t>
            </a:r>
          </a:p>
          <a:p>
            <a:r>
              <a:rPr lang="en-GB" dirty="0"/>
              <a:t>I successfully presented my event idea to my group.</a:t>
            </a:r>
          </a:p>
          <a:p>
            <a:r>
              <a:rPr lang="en-GB" b="1" dirty="0"/>
              <a:t>Development need</a:t>
            </a:r>
            <a:r>
              <a:rPr lang="en-GB" dirty="0"/>
              <a:t>: I lack confidence speaking to larger audiences.</a:t>
            </a:r>
          </a:p>
          <a:p>
            <a:r>
              <a:rPr lang="en-GB" b="1" dirty="0"/>
              <a:t>Action</a:t>
            </a:r>
            <a:r>
              <a:rPr lang="en-GB" dirty="0"/>
              <a:t>: Volunteer to present part of the next group presentation.</a:t>
            </a:r>
          </a:p>
          <a:p>
            <a:r>
              <a:rPr lang="en-GB" b="1" dirty="0"/>
              <a:t>Measure</a:t>
            </a:r>
            <a:r>
              <a:rPr lang="en-GB" dirty="0"/>
              <a:t>: Ask for feedback and reflect on my performance.</a:t>
            </a:r>
          </a:p>
        </p:txBody>
      </p:sp>
    </p:spTree>
    <p:extLst>
      <p:ext uri="{BB962C8B-B14F-4D97-AF65-F5344CB8AC3E}">
        <p14:creationId xmlns:p14="http://schemas.microsoft.com/office/powerpoint/2010/main" val="7111777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CB43AD-8571-BEF3-D208-6AE37F1EB0E4}"/>
              </a:ext>
            </a:extLst>
          </p:cNvPr>
          <p:cNvSpPr>
            <a:spLocks noGrp="1"/>
          </p:cNvSpPr>
          <p:nvPr>
            <p:ph idx="1"/>
          </p:nvPr>
        </p:nvSpPr>
        <p:spPr>
          <a:xfrm>
            <a:off x="100309" y="596901"/>
            <a:ext cx="5100342" cy="4956174"/>
          </a:xfrm>
        </p:spPr>
        <p:txBody>
          <a:bodyPr/>
          <a:lstStyle/>
          <a:p>
            <a:pPr>
              <a:lnSpc>
                <a:spcPct val="100000"/>
              </a:lnSpc>
            </a:pPr>
            <a:r>
              <a:rPr lang="en-GB" b="1" dirty="0">
                <a:highlight>
                  <a:srgbClr val="FFFF00"/>
                </a:highlight>
              </a:rPr>
              <a:t>Skills + Curiosity + Passion + Experience = Employability</a:t>
            </a:r>
          </a:p>
          <a:p>
            <a:pPr>
              <a:lnSpc>
                <a:spcPct val="100000"/>
              </a:lnSpc>
            </a:pPr>
            <a:r>
              <a:rPr lang="en-GB" b="1" dirty="0"/>
              <a:t>"Which ONE of these skills would make the biggest difference to your future career — and what are you going to do this year to develop it?"</a:t>
            </a:r>
            <a:endParaRPr lang="en-GB" dirty="0"/>
          </a:p>
          <a:p>
            <a:endParaRPr lang="en-GB" dirty="0"/>
          </a:p>
        </p:txBody>
      </p:sp>
      <p:pic>
        <p:nvPicPr>
          <p:cNvPr id="4" name="Online Media 3" title="The one career skill nobody ever teaches you | Marina Zayats | TEDxFS">
            <a:hlinkClick r:id="" action="ppaction://media"/>
            <a:extLst>
              <a:ext uri="{FF2B5EF4-FFF2-40B4-BE49-F238E27FC236}">
                <a16:creationId xmlns:a16="http://schemas.microsoft.com/office/drawing/2014/main" id="{3E5C39BD-7206-183B-EDE9-30C5A0E4F4D9}"/>
              </a:ext>
            </a:extLst>
          </p:cNvPr>
          <p:cNvPicPr>
            <a:picLocks noRot="1" noChangeAspect="1"/>
          </p:cNvPicPr>
          <p:nvPr>
            <a:videoFile r:link="rId1"/>
          </p:nvPr>
        </p:nvPicPr>
        <p:blipFill>
          <a:blip r:embed="rId4"/>
          <a:stretch>
            <a:fillRect/>
          </a:stretch>
        </p:blipFill>
        <p:spPr>
          <a:xfrm>
            <a:off x="5247275" y="970836"/>
            <a:ext cx="6591637" cy="5039301"/>
          </a:xfrm>
          <a:prstGeom prst="rect">
            <a:avLst/>
          </a:prstGeom>
        </p:spPr>
      </p:pic>
      <p:sp>
        <p:nvSpPr>
          <p:cNvPr id="6" name="TextBox 5">
            <a:extLst>
              <a:ext uri="{FF2B5EF4-FFF2-40B4-BE49-F238E27FC236}">
                <a16:creationId xmlns:a16="http://schemas.microsoft.com/office/drawing/2014/main" id="{B3D57B45-018D-E956-2418-AF3DD40F4AFF}"/>
              </a:ext>
            </a:extLst>
          </p:cNvPr>
          <p:cNvSpPr txBox="1"/>
          <p:nvPr/>
        </p:nvSpPr>
        <p:spPr>
          <a:xfrm>
            <a:off x="5200651" y="139839"/>
            <a:ext cx="6096000" cy="830997"/>
          </a:xfrm>
          <a:prstGeom prst="rect">
            <a:avLst/>
          </a:prstGeom>
          <a:noFill/>
        </p:spPr>
        <p:txBody>
          <a:bodyPr wrap="square">
            <a:spAutoFit/>
          </a:bodyPr>
          <a:lstStyle/>
          <a:p>
            <a:r>
              <a:rPr lang="en-GB" sz="2400" b="1" dirty="0"/>
              <a:t>The one career skill nobody ever teaches you | Marina Zayats | </a:t>
            </a:r>
            <a:r>
              <a:rPr lang="en-GB" sz="2400" b="1" dirty="0" err="1"/>
              <a:t>TEDxFS</a:t>
            </a:r>
            <a:endParaRPr lang="en-GB" sz="2400" b="1" dirty="0"/>
          </a:p>
        </p:txBody>
      </p:sp>
      <p:pic>
        <p:nvPicPr>
          <p:cNvPr id="8" name="Picture 7">
            <a:extLst>
              <a:ext uri="{FF2B5EF4-FFF2-40B4-BE49-F238E27FC236}">
                <a16:creationId xmlns:a16="http://schemas.microsoft.com/office/drawing/2014/main" id="{5FA1758C-0AA8-07C1-12AF-870B041935D9}"/>
              </a:ext>
            </a:extLst>
          </p:cNvPr>
          <p:cNvPicPr>
            <a:picLocks noChangeAspect="1"/>
          </p:cNvPicPr>
          <p:nvPr/>
        </p:nvPicPr>
        <p:blipFill>
          <a:blip r:embed="rId5"/>
          <a:stretch>
            <a:fillRect/>
          </a:stretch>
        </p:blipFill>
        <p:spPr>
          <a:xfrm>
            <a:off x="504825" y="4346575"/>
            <a:ext cx="4695826" cy="1545882"/>
          </a:xfrm>
          <a:prstGeom prst="rect">
            <a:avLst/>
          </a:prstGeom>
        </p:spPr>
      </p:pic>
    </p:spTree>
    <p:extLst>
      <p:ext uri="{BB962C8B-B14F-4D97-AF65-F5344CB8AC3E}">
        <p14:creationId xmlns:p14="http://schemas.microsoft.com/office/powerpoint/2010/main" val="259795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2836</Words>
  <Application>Microsoft Office PowerPoint</Application>
  <PresentationFormat>Widescreen</PresentationFormat>
  <Paragraphs>279</Paragraphs>
  <Slides>27</Slides>
  <Notes>7</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27</vt:i4>
      </vt:variant>
    </vt:vector>
  </HeadingPairs>
  <TitlesOfParts>
    <vt:vector size="35" baseType="lpstr">
      <vt:lpstr>Aptos</vt:lpstr>
      <vt:lpstr>Arial</vt:lpstr>
      <vt:lpstr>Calibri</vt:lpstr>
      <vt:lpstr>Calibri Light</vt:lpstr>
      <vt:lpstr>Wingdings</vt:lpstr>
      <vt:lpstr>Theme1</vt:lpstr>
      <vt:lpstr>Accessible 2</vt:lpstr>
      <vt:lpstr>Sub Title 1</vt:lpstr>
      <vt:lpstr>PowerPoint Presentation</vt:lpstr>
      <vt:lpstr>PowerPoint Presentation</vt:lpstr>
      <vt:lpstr>Professional Development Planning</vt:lpstr>
      <vt:lpstr>KEY SKILLS DEVELOPMENT</vt:lpstr>
      <vt:lpstr>SMART Placement &amp; Event Experience Objectives</vt:lpstr>
      <vt:lpstr>Learning &amp; Development Wheel</vt:lpstr>
      <vt:lpstr>The Learning Wheel</vt:lpstr>
      <vt:lpstr>Learning &amp; Development Wheel: Core Segments</vt:lpstr>
      <vt:lpstr>Tasks</vt:lpstr>
      <vt:lpstr>The benefits of using a learning wheel </vt:lpstr>
      <vt:lpstr>Professional Development</vt:lpstr>
      <vt:lpstr>What skills are needed to be an effective employee in the tourism events industry?</vt:lpstr>
      <vt:lpstr>What is a skill? </vt:lpstr>
      <vt:lpstr>PowerPoint Presentation</vt:lpstr>
      <vt:lpstr>IMPORTANT MESSAGE </vt:lpstr>
      <vt:lpstr>Curiosity Quotient (CQ) Defined</vt:lpstr>
      <vt:lpstr>Level Up – Curiosity did not kill the cat!</vt:lpstr>
      <vt:lpstr>Passion Quotient Defined</vt:lpstr>
      <vt:lpstr>Example for Tourism &amp; Events </vt:lpstr>
      <vt:lpstr>Skills can often be divided in two categories </vt:lpstr>
      <vt:lpstr>PowerPoint Presentation</vt:lpstr>
      <vt:lpstr>What are hard skills? </vt:lpstr>
      <vt:lpstr>What are soft skills?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Deborah Jenkins</cp:lastModifiedBy>
  <cp:revision>7</cp:revision>
  <dcterms:created xsi:type="dcterms:W3CDTF">2023-09-15T09:31:09Z</dcterms:created>
  <dcterms:modified xsi:type="dcterms:W3CDTF">2026-10-05T15:56:08Z</dcterms:modified>
</cp:coreProperties>
</file>