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5.xml" ContentType="application/vnd.openxmlformats-officedocument.theme+xml"/>
  <Override PartName="/ppt/slideLayouts/slideLayout34.xml" ContentType="application/vnd.openxmlformats-officedocument.presentationml.slideLayout+xml"/>
  <Override PartName="/ppt/theme/theme6.xml" ContentType="application/vnd.openxmlformats-officedocument.theme+xml"/>
  <Override PartName="/ppt/slideLayouts/slideLayout35.xml" ContentType="application/vnd.openxmlformats-officedocument.presentationml.slideLayout+xml"/>
  <Override PartName="/ppt/theme/theme7.xml" ContentType="application/vnd.openxmlformats-officedocument.theme+xml"/>
  <Override PartName="/ppt/slideLayouts/slideLayout36.xml" ContentType="application/vnd.openxmlformats-officedocument.presentationml.slideLayout+xml"/>
  <Override PartName="/ppt/theme/theme8.xml" ContentType="application/vnd.openxmlformats-officedocument.theme+xml"/>
  <Override PartName="/ppt/slideLayouts/slideLayout37.xml" ContentType="application/vnd.openxmlformats-officedocument.presentationml.slideLayout+xml"/>
  <Override PartName="/ppt/theme/theme9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10.xml" ContentType="application/vnd.openxmlformats-officedocument.theme+xml"/>
  <Override PartName="/ppt/slideLayouts/slideLayout40.xml" ContentType="application/vnd.openxmlformats-officedocument.presentationml.slideLayout+xml"/>
  <Override PartName="/ppt/theme/theme11.xml" ContentType="application/vnd.openxmlformats-officedocument.theme+xml"/>
  <Override PartName="/ppt/slideLayouts/slideLayout41.xml" ContentType="application/vnd.openxmlformats-officedocument.presentationml.slideLayout+xml"/>
  <Override PartName="/ppt/theme/theme12.xml" ContentType="application/vnd.openxmlformats-officedocument.theme+xml"/>
  <Override PartName="/ppt/slideLayouts/slideLayout42.xml" ContentType="application/vnd.openxmlformats-officedocument.presentationml.slideLayout+xml"/>
  <Override PartName="/ppt/theme/theme1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4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1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16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17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18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19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  <p:sldMasterId id="2147483671" r:id="rId3"/>
    <p:sldMasterId id="2147483683" r:id="rId4"/>
    <p:sldMasterId id="2147483695" r:id="rId5"/>
    <p:sldMasterId id="2147483698" r:id="rId6"/>
    <p:sldMasterId id="2147483700" r:id="rId7"/>
    <p:sldMasterId id="2147483702" r:id="rId8"/>
    <p:sldMasterId id="2147483704" r:id="rId9"/>
    <p:sldMasterId id="2147483706" r:id="rId10"/>
    <p:sldMasterId id="2147483709" r:id="rId11"/>
    <p:sldMasterId id="2147483711" r:id="rId12"/>
    <p:sldMasterId id="2147483713" r:id="rId13"/>
    <p:sldMasterId id="2147483715" r:id="rId14"/>
    <p:sldMasterId id="2147483727" r:id="rId15"/>
    <p:sldMasterId id="2147483732" r:id="rId16"/>
    <p:sldMasterId id="2147483736" r:id="rId17"/>
    <p:sldMasterId id="2147483740" r:id="rId18"/>
    <p:sldMasterId id="2147483752" r:id="rId19"/>
    <p:sldMasterId id="2147483764" r:id="rId20"/>
  </p:sldMasterIdLst>
  <p:notesMasterIdLst>
    <p:notesMasterId r:id="rId41"/>
  </p:notesMasterIdLst>
  <p:sldIdLst>
    <p:sldId id="256" r:id="rId21"/>
    <p:sldId id="287" r:id="rId22"/>
    <p:sldId id="294" r:id="rId23"/>
    <p:sldId id="319" r:id="rId24"/>
    <p:sldId id="263" r:id="rId25"/>
    <p:sldId id="265" r:id="rId26"/>
    <p:sldId id="311" r:id="rId27"/>
    <p:sldId id="429" r:id="rId28"/>
    <p:sldId id="423" r:id="rId29"/>
    <p:sldId id="425" r:id="rId30"/>
    <p:sldId id="426" r:id="rId31"/>
    <p:sldId id="427" r:id="rId32"/>
    <p:sldId id="320" r:id="rId33"/>
    <p:sldId id="321" r:id="rId34"/>
    <p:sldId id="420" r:id="rId35"/>
    <p:sldId id="322" r:id="rId36"/>
    <p:sldId id="421" r:id="rId37"/>
    <p:sldId id="323" r:id="rId38"/>
    <p:sldId id="419" r:id="rId39"/>
    <p:sldId id="293" r:id="rId40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1370" autoAdjust="0"/>
  </p:normalViewPr>
  <p:slideViewPr>
    <p:cSldViewPr>
      <p:cViewPr varScale="1">
        <p:scale>
          <a:sx n="66" d="100"/>
          <a:sy n="66" d="100"/>
        </p:scale>
        <p:origin x="885" y="51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9" Type="http://schemas.openxmlformats.org/officeDocument/2006/relationships/slide" Target="slides/slide19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1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microsoft.com/office/2016/11/relationships/changesInfo" Target="changesInfos/changesInfo1.xml"/><Relationship Id="rId20" Type="http://schemas.openxmlformats.org/officeDocument/2006/relationships/slideMaster" Target="slideMasters/slideMaster20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vya Chidambaram" userId="a5f655d4-7c16-4009-87eb-8eca468fdbaa" providerId="ADAL" clId="{EC013A1E-5890-46CB-92DC-5044AF0C90C1}"/>
    <pc:docChg chg="delSld modSld sldOrd">
      <pc:chgData name="Divya Chidambaram" userId="a5f655d4-7c16-4009-87eb-8eca468fdbaa" providerId="ADAL" clId="{EC013A1E-5890-46CB-92DC-5044AF0C90C1}" dt="2023-10-09T16:35:28.064" v="7" actId="47"/>
      <pc:docMkLst>
        <pc:docMk/>
      </pc:docMkLst>
      <pc:sldChg chg="ord">
        <pc:chgData name="Divya Chidambaram" userId="a5f655d4-7c16-4009-87eb-8eca468fdbaa" providerId="ADAL" clId="{EC013A1E-5890-46CB-92DC-5044AF0C90C1}" dt="2023-10-09T16:35:22.872" v="6"/>
        <pc:sldMkLst>
          <pc:docMk/>
          <pc:sldMk cId="3696756900" sldId="293"/>
        </pc:sldMkLst>
      </pc:sldChg>
      <pc:sldChg chg="modNotesTx">
        <pc:chgData name="Divya Chidambaram" userId="a5f655d4-7c16-4009-87eb-8eca468fdbaa" providerId="ADAL" clId="{EC013A1E-5890-46CB-92DC-5044AF0C90C1}" dt="2023-10-09T16:34:08.763" v="0" actId="6549"/>
        <pc:sldMkLst>
          <pc:docMk/>
          <pc:sldMk cId="1263441363" sldId="321"/>
        </pc:sldMkLst>
      </pc:sldChg>
      <pc:sldChg chg="mod modShow">
        <pc:chgData name="Divya Chidambaram" userId="a5f655d4-7c16-4009-87eb-8eca468fdbaa" providerId="ADAL" clId="{EC013A1E-5890-46CB-92DC-5044AF0C90C1}" dt="2023-10-09T16:34:33.811" v="2" actId="729"/>
        <pc:sldMkLst>
          <pc:docMk/>
          <pc:sldMk cId="1385275435" sldId="322"/>
        </pc:sldMkLst>
      </pc:sldChg>
      <pc:sldChg chg="mod modShow">
        <pc:chgData name="Divya Chidambaram" userId="a5f655d4-7c16-4009-87eb-8eca468fdbaa" providerId="ADAL" clId="{EC013A1E-5890-46CB-92DC-5044AF0C90C1}" dt="2023-10-09T16:34:56.156" v="4" actId="729"/>
        <pc:sldMkLst>
          <pc:docMk/>
          <pc:sldMk cId="2103376545" sldId="323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3667916995" sldId="327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4236465873" sldId="399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1051083983" sldId="400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470306004" sldId="401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3593502181" sldId="402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4056614511" sldId="403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1657792994" sldId="404"/>
        </pc:sldMkLst>
      </pc:sldChg>
      <pc:sldChg chg="mod modShow">
        <pc:chgData name="Divya Chidambaram" userId="a5f655d4-7c16-4009-87eb-8eca468fdbaa" providerId="ADAL" clId="{EC013A1E-5890-46CB-92DC-5044AF0C90C1}" dt="2023-10-09T16:34:29.948" v="1" actId="729"/>
        <pc:sldMkLst>
          <pc:docMk/>
          <pc:sldMk cId="584193912" sldId="420"/>
        </pc:sldMkLst>
      </pc:sldChg>
      <pc:sldChg chg="mod modShow">
        <pc:chgData name="Divya Chidambaram" userId="a5f655d4-7c16-4009-87eb-8eca468fdbaa" providerId="ADAL" clId="{EC013A1E-5890-46CB-92DC-5044AF0C90C1}" dt="2023-10-09T16:34:52.130" v="3" actId="729"/>
        <pc:sldMkLst>
          <pc:docMk/>
          <pc:sldMk cId="553650460" sldId="421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4" Type="http://schemas.openxmlformats.org/officeDocument/2006/relationships/image" Target="../media/image3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4" Type="http://schemas.openxmlformats.org/officeDocument/2006/relationships/image" Target="../media/image3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9AF940-9238-4BC0-ADD3-205609F0BB9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485348E-07FA-41F2-9D97-EBE090706C3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"A set of information held in a computer" - Oxford English Dictionary</a:t>
          </a:r>
        </a:p>
      </dgm:t>
      <dgm:extLst>
        <a:ext uri="{E40237B7-FDA0-4F09-8148-C483321AD2D9}">
          <dgm14:cNvPr xmlns:dgm14="http://schemas.microsoft.com/office/drawing/2010/diagram" id="0" name="" descr="&quot;A set of information held in a computer&quot; - Oxford English Dictionary&#10;"/>
        </a:ext>
      </dgm:extLst>
    </dgm:pt>
    <dgm:pt modelId="{EF2B0252-FEB2-4617-9A24-4416DF85A9A8}" type="parTrans" cxnId="{33696955-35CB-40BE-8BBE-F08F85F34DE5}">
      <dgm:prSet/>
      <dgm:spPr/>
      <dgm:t>
        <a:bodyPr/>
        <a:lstStyle/>
        <a:p>
          <a:endParaRPr lang="en-US"/>
        </a:p>
      </dgm:t>
    </dgm:pt>
    <dgm:pt modelId="{4BB2C5C7-3F26-48F7-A5F6-59D5AC903EA8}" type="sibTrans" cxnId="{33696955-35CB-40BE-8BBE-F08F85F34DE5}">
      <dgm:prSet/>
      <dgm:spPr/>
      <dgm:t>
        <a:bodyPr/>
        <a:lstStyle/>
        <a:p>
          <a:endParaRPr lang="en-US"/>
        </a:p>
      </dgm:t>
    </dgm:pt>
    <dgm:pt modelId="{2F233A64-89F0-4726-857E-35A8DF4A0E3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“One or more large structured sets of persistent data, usually associated with software to update and query the data” - Free On-Line Dictionary of Computing</a:t>
          </a:r>
        </a:p>
      </dgm:t>
      <dgm:extLst>
        <a:ext uri="{E40237B7-FDA0-4F09-8148-C483321AD2D9}">
          <dgm14:cNvPr xmlns:dgm14="http://schemas.microsoft.com/office/drawing/2010/diagram" id="0" name="" descr="•“One or more large structured sets of persistent data, usually associated with software to update and query the data” - Free On-Line Dictionary of Computing&#10;"/>
        </a:ext>
      </dgm:extLst>
    </dgm:pt>
    <dgm:pt modelId="{6B9E26CD-2412-42BA-844E-945FCDE081C9}" type="parTrans" cxnId="{F9B6E5E5-62ED-46B5-BE0F-0CCC534F6039}">
      <dgm:prSet/>
      <dgm:spPr/>
      <dgm:t>
        <a:bodyPr/>
        <a:lstStyle/>
        <a:p>
          <a:endParaRPr lang="en-US"/>
        </a:p>
      </dgm:t>
    </dgm:pt>
    <dgm:pt modelId="{E572D431-62FA-49C2-AC54-ADA60D0ECD24}" type="sibTrans" cxnId="{F9B6E5E5-62ED-46B5-BE0F-0CCC534F6039}">
      <dgm:prSet/>
      <dgm:spPr/>
      <dgm:t>
        <a:bodyPr/>
        <a:lstStyle/>
        <a:p>
          <a:endParaRPr lang="en-US"/>
        </a:p>
      </dgm:t>
    </dgm:pt>
    <dgm:pt modelId="{6C769DE3-A944-2D45-B2C2-1327EA8F34B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/>
            <a:t>A database is a structured collection of data that is organized in a way to make it easily accessible, manageable, and updateable. It is designed to efficiently store, retrieve, and manage vast amounts of information in a systematic and structured manner. Databases are a fundamental part of modern computing and play a critical role in various applications and systems.</a:t>
          </a:r>
          <a:endParaRPr lang="en-GB" dirty="0"/>
        </a:p>
      </dgm:t>
    </dgm:pt>
    <dgm:pt modelId="{D14CE37F-7312-D64E-A3E8-72873C8DC66B}" type="parTrans" cxnId="{FE58F9FD-123C-084E-BB23-B26C5F916B44}">
      <dgm:prSet/>
      <dgm:spPr/>
      <dgm:t>
        <a:bodyPr/>
        <a:lstStyle/>
        <a:p>
          <a:endParaRPr lang="en-GB"/>
        </a:p>
      </dgm:t>
    </dgm:pt>
    <dgm:pt modelId="{4EA072B3-69CC-7146-A756-E2E928888E7C}" type="sibTrans" cxnId="{FE58F9FD-123C-084E-BB23-B26C5F916B44}">
      <dgm:prSet/>
      <dgm:spPr/>
      <dgm:t>
        <a:bodyPr/>
        <a:lstStyle/>
        <a:p>
          <a:endParaRPr lang="en-GB"/>
        </a:p>
      </dgm:t>
    </dgm:pt>
    <dgm:pt modelId="{4AACF5B5-AF62-4042-B80B-B2690E5C2880}" type="pres">
      <dgm:prSet presAssocID="{5D9AF940-9238-4BC0-ADD3-205609F0BB9D}" presName="root" presStyleCnt="0">
        <dgm:presLayoutVars>
          <dgm:dir/>
          <dgm:resizeHandles val="exact"/>
        </dgm:presLayoutVars>
      </dgm:prSet>
      <dgm:spPr/>
    </dgm:pt>
    <dgm:pt modelId="{1FFD3986-D8B1-4BA2-9B5F-DBDECB94375F}" type="pres">
      <dgm:prSet presAssocID="{B485348E-07FA-41F2-9D97-EBE090706C32}" presName="compNode" presStyleCnt="0"/>
      <dgm:spPr/>
    </dgm:pt>
    <dgm:pt modelId="{639B8219-4A9E-428D-A208-E442323E12DC}" type="pres">
      <dgm:prSet presAssocID="{B485348E-07FA-41F2-9D97-EBE090706C32}" presName="bgRect" presStyleLbl="bgShp" presStyleIdx="0" presStyleCnt="3"/>
      <dgm:spPr/>
    </dgm:pt>
    <dgm:pt modelId="{D51E3021-8D32-45BE-8458-CA96094E95F1}" type="pres">
      <dgm:prSet presAssocID="{B485348E-07FA-41F2-9D97-EBE090706C3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1F38FA37-6CFD-4FFE-AA06-F76332E92F3D}" type="pres">
      <dgm:prSet presAssocID="{B485348E-07FA-41F2-9D97-EBE090706C32}" presName="spaceRect" presStyleCnt="0"/>
      <dgm:spPr/>
    </dgm:pt>
    <dgm:pt modelId="{4D98BE37-8D7C-432B-95D3-E84FFFABCF11}" type="pres">
      <dgm:prSet presAssocID="{B485348E-07FA-41F2-9D97-EBE090706C32}" presName="parTx" presStyleLbl="revTx" presStyleIdx="0" presStyleCnt="3">
        <dgm:presLayoutVars>
          <dgm:chMax val="0"/>
          <dgm:chPref val="0"/>
        </dgm:presLayoutVars>
      </dgm:prSet>
      <dgm:spPr/>
    </dgm:pt>
    <dgm:pt modelId="{3BE38734-7988-48CB-A663-481AE6316CEB}" type="pres">
      <dgm:prSet presAssocID="{4BB2C5C7-3F26-48F7-A5F6-59D5AC903EA8}" presName="sibTrans" presStyleCnt="0"/>
      <dgm:spPr/>
    </dgm:pt>
    <dgm:pt modelId="{EFD9F1A6-00E7-4B5B-AC32-BA39D15B93B4}" type="pres">
      <dgm:prSet presAssocID="{2F233A64-89F0-4726-857E-35A8DF4A0E32}" presName="compNode" presStyleCnt="0"/>
      <dgm:spPr/>
    </dgm:pt>
    <dgm:pt modelId="{ABDC40C4-191A-4676-B286-CAE662FAF0AE}" type="pres">
      <dgm:prSet presAssocID="{2F233A64-89F0-4726-857E-35A8DF4A0E32}" presName="bgRect" presStyleLbl="bgShp" presStyleIdx="1" presStyleCnt="3"/>
      <dgm:spPr/>
    </dgm:pt>
    <dgm:pt modelId="{DB09C37C-723E-4A2E-B4D3-FBBE1B4DFB9F}" type="pres">
      <dgm:prSet presAssocID="{2F233A64-89F0-4726-857E-35A8DF4A0E3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C1D7823F-CF03-4801-9897-FCAA9C79E666}" type="pres">
      <dgm:prSet presAssocID="{2F233A64-89F0-4726-857E-35A8DF4A0E32}" presName="spaceRect" presStyleCnt="0"/>
      <dgm:spPr/>
    </dgm:pt>
    <dgm:pt modelId="{DC39F01C-7765-4BE4-88A3-68EFAC2E771B}" type="pres">
      <dgm:prSet presAssocID="{2F233A64-89F0-4726-857E-35A8DF4A0E32}" presName="parTx" presStyleLbl="revTx" presStyleIdx="1" presStyleCnt="3">
        <dgm:presLayoutVars>
          <dgm:chMax val="0"/>
          <dgm:chPref val="0"/>
        </dgm:presLayoutVars>
      </dgm:prSet>
      <dgm:spPr/>
    </dgm:pt>
    <dgm:pt modelId="{4AE08071-A18F-A141-805D-AE73F5FB4687}" type="pres">
      <dgm:prSet presAssocID="{E572D431-62FA-49C2-AC54-ADA60D0ECD24}" presName="sibTrans" presStyleCnt="0"/>
      <dgm:spPr/>
    </dgm:pt>
    <dgm:pt modelId="{792975FE-B774-804F-98EE-46234E15F620}" type="pres">
      <dgm:prSet presAssocID="{6C769DE3-A944-2D45-B2C2-1327EA8F34B1}" presName="compNode" presStyleCnt="0"/>
      <dgm:spPr/>
    </dgm:pt>
    <dgm:pt modelId="{E4682E0F-37D9-5E4F-A308-2E24563AFFD6}" type="pres">
      <dgm:prSet presAssocID="{6C769DE3-A944-2D45-B2C2-1327EA8F34B1}" presName="bgRect" presStyleLbl="bgShp" presStyleIdx="2" presStyleCnt="3"/>
      <dgm:spPr/>
    </dgm:pt>
    <dgm:pt modelId="{C13DFD7C-0FF0-6945-B504-F56C204030D7}" type="pres">
      <dgm:prSet presAssocID="{6C769DE3-A944-2D45-B2C2-1327EA8F34B1}" presName="iconRect" presStyleLbl="node1" presStyleIdx="2" presStyleCnt="3"/>
      <dgm:spPr/>
    </dgm:pt>
    <dgm:pt modelId="{A3E75325-0A05-DF4B-8460-1011CF2B4998}" type="pres">
      <dgm:prSet presAssocID="{6C769DE3-A944-2D45-B2C2-1327EA8F34B1}" presName="spaceRect" presStyleCnt="0"/>
      <dgm:spPr/>
    </dgm:pt>
    <dgm:pt modelId="{3D70E20C-E5EA-B04F-A2B0-AD9F91C32A18}" type="pres">
      <dgm:prSet presAssocID="{6C769DE3-A944-2D45-B2C2-1327EA8F34B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A907901-D56B-41BC-8F82-742DAD2C434E}" type="presOf" srcId="{5D9AF940-9238-4BC0-ADD3-205609F0BB9D}" destId="{4AACF5B5-AF62-4042-B80B-B2690E5C2880}" srcOrd="0" destOrd="0" presId="urn:microsoft.com/office/officeart/2018/2/layout/IconVerticalSolidList"/>
    <dgm:cxn modelId="{AF009610-9FB5-47EC-9A48-DC4CED9CC05B}" type="presOf" srcId="{2F233A64-89F0-4726-857E-35A8DF4A0E32}" destId="{DC39F01C-7765-4BE4-88A3-68EFAC2E771B}" srcOrd="0" destOrd="0" presId="urn:microsoft.com/office/officeart/2018/2/layout/IconVerticalSolidList"/>
    <dgm:cxn modelId="{5B835573-C4FD-4F9F-BAD9-4A8BCCE75B17}" type="presOf" srcId="{B485348E-07FA-41F2-9D97-EBE090706C32}" destId="{4D98BE37-8D7C-432B-95D3-E84FFFABCF11}" srcOrd="0" destOrd="0" presId="urn:microsoft.com/office/officeart/2018/2/layout/IconVerticalSolidList"/>
    <dgm:cxn modelId="{33696955-35CB-40BE-8BBE-F08F85F34DE5}" srcId="{5D9AF940-9238-4BC0-ADD3-205609F0BB9D}" destId="{B485348E-07FA-41F2-9D97-EBE090706C32}" srcOrd="0" destOrd="0" parTransId="{EF2B0252-FEB2-4617-9A24-4416DF85A9A8}" sibTransId="{4BB2C5C7-3F26-48F7-A5F6-59D5AC903EA8}"/>
    <dgm:cxn modelId="{344191A3-D62D-0240-AE50-BF9FB027BB11}" type="presOf" srcId="{6C769DE3-A944-2D45-B2C2-1327EA8F34B1}" destId="{3D70E20C-E5EA-B04F-A2B0-AD9F91C32A18}" srcOrd="0" destOrd="0" presId="urn:microsoft.com/office/officeart/2018/2/layout/IconVerticalSolidList"/>
    <dgm:cxn modelId="{F9B6E5E5-62ED-46B5-BE0F-0CCC534F6039}" srcId="{5D9AF940-9238-4BC0-ADD3-205609F0BB9D}" destId="{2F233A64-89F0-4726-857E-35A8DF4A0E32}" srcOrd="1" destOrd="0" parTransId="{6B9E26CD-2412-42BA-844E-945FCDE081C9}" sibTransId="{E572D431-62FA-49C2-AC54-ADA60D0ECD24}"/>
    <dgm:cxn modelId="{FE58F9FD-123C-084E-BB23-B26C5F916B44}" srcId="{5D9AF940-9238-4BC0-ADD3-205609F0BB9D}" destId="{6C769DE3-A944-2D45-B2C2-1327EA8F34B1}" srcOrd="2" destOrd="0" parTransId="{D14CE37F-7312-D64E-A3E8-72873C8DC66B}" sibTransId="{4EA072B3-69CC-7146-A756-E2E928888E7C}"/>
    <dgm:cxn modelId="{C5B200E7-5CC1-4B91-B08E-E314B0CC377A}" type="presParOf" srcId="{4AACF5B5-AF62-4042-B80B-B2690E5C2880}" destId="{1FFD3986-D8B1-4BA2-9B5F-DBDECB94375F}" srcOrd="0" destOrd="0" presId="urn:microsoft.com/office/officeart/2018/2/layout/IconVerticalSolidList"/>
    <dgm:cxn modelId="{4BBCA43A-B877-48E4-A233-E6D38D20A12C}" type="presParOf" srcId="{1FFD3986-D8B1-4BA2-9B5F-DBDECB94375F}" destId="{639B8219-4A9E-428D-A208-E442323E12DC}" srcOrd="0" destOrd="0" presId="urn:microsoft.com/office/officeart/2018/2/layout/IconVerticalSolidList"/>
    <dgm:cxn modelId="{F61D3D3E-EED6-4E7B-B5C0-9A78046191EF}" type="presParOf" srcId="{1FFD3986-D8B1-4BA2-9B5F-DBDECB94375F}" destId="{D51E3021-8D32-45BE-8458-CA96094E95F1}" srcOrd="1" destOrd="0" presId="urn:microsoft.com/office/officeart/2018/2/layout/IconVerticalSolidList"/>
    <dgm:cxn modelId="{2CA094A7-D4A2-431B-B7AC-790845FE2732}" type="presParOf" srcId="{1FFD3986-D8B1-4BA2-9B5F-DBDECB94375F}" destId="{1F38FA37-6CFD-4FFE-AA06-F76332E92F3D}" srcOrd="2" destOrd="0" presId="urn:microsoft.com/office/officeart/2018/2/layout/IconVerticalSolidList"/>
    <dgm:cxn modelId="{C226B9FF-09CF-458D-A5DA-835383553160}" type="presParOf" srcId="{1FFD3986-D8B1-4BA2-9B5F-DBDECB94375F}" destId="{4D98BE37-8D7C-432B-95D3-E84FFFABCF11}" srcOrd="3" destOrd="0" presId="urn:microsoft.com/office/officeart/2018/2/layout/IconVerticalSolidList"/>
    <dgm:cxn modelId="{21258F7F-1FBF-4B36-AE21-6303E574031C}" type="presParOf" srcId="{4AACF5B5-AF62-4042-B80B-B2690E5C2880}" destId="{3BE38734-7988-48CB-A663-481AE6316CEB}" srcOrd="1" destOrd="0" presId="urn:microsoft.com/office/officeart/2018/2/layout/IconVerticalSolidList"/>
    <dgm:cxn modelId="{56595762-3272-4D33-8686-075D04FF8DB4}" type="presParOf" srcId="{4AACF5B5-AF62-4042-B80B-B2690E5C2880}" destId="{EFD9F1A6-00E7-4B5B-AC32-BA39D15B93B4}" srcOrd="2" destOrd="0" presId="urn:microsoft.com/office/officeart/2018/2/layout/IconVerticalSolidList"/>
    <dgm:cxn modelId="{6FEFA829-0973-4F45-8748-1069AA12BF97}" type="presParOf" srcId="{EFD9F1A6-00E7-4B5B-AC32-BA39D15B93B4}" destId="{ABDC40C4-191A-4676-B286-CAE662FAF0AE}" srcOrd="0" destOrd="0" presId="urn:microsoft.com/office/officeart/2018/2/layout/IconVerticalSolidList"/>
    <dgm:cxn modelId="{00458D34-745F-45B4-8D75-B24CD048EF74}" type="presParOf" srcId="{EFD9F1A6-00E7-4B5B-AC32-BA39D15B93B4}" destId="{DB09C37C-723E-4A2E-B4D3-FBBE1B4DFB9F}" srcOrd="1" destOrd="0" presId="urn:microsoft.com/office/officeart/2018/2/layout/IconVerticalSolidList"/>
    <dgm:cxn modelId="{6E6A0F5E-69E7-4F41-B268-0945565CAEDA}" type="presParOf" srcId="{EFD9F1A6-00E7-4B5B-AC32-BA39D15B93B4}" destId="{C1D7823F-CF03-4801-9897-FCAA9C79E666}" srcOrd="2" destOrd="0" presId="urn:microsoft.com/office/officeart/2018/2/layout/IconVerticalSolidList"/>
    <dgm:cxn modelId="{2D078A61-3039-4916-AD48-219B77BEFBA1}" type="presParOf" srcId="{EFD9F1A6-00E7-4B5B-AC32-BA39D15B93B4}" destId="{DC39F01C-7765-4BE4-88A3-68EFAC2E771B}" srcOrd="3" destOrd="0" presId="urn:microsoft.com/office/officeart/2018/2/layout/IconVerticalSolidList"/>
    <dgm:cxn modelId="{F810FEED-78D1-4249-AC92-5CE4A8A41A3A}" type="presParOf" srcId="{4AACF5B5-AF62-4042-B80B-B2690E5C2880}" destId="{4AE08071-A18F-A141-805D-AE73F5FB4687}" srcOrd="3" destOrd="0" presId="urn:microsoft.com/office/officeart/2018/2/layout/IconVerticalSolidList"/>
    <dgm:cxn modelId="{86AA9282-1CC3-F54F-9D89-E6F57E97AB6D}" type="presParOf" srcId="{4AACF5B5-AF62-4042-B80B-B2690E5C2880}" destId="{792975FE-B774-804F-98EE-46234E15F620}" srcOrd="4" destOrd="0" presId="urn:microsoft.com/office/officeart/2018/2/layout/IconVerticalSolidList"/>
    <dgm:cxn modelId="{9FF9EC94-097B-E94C-997A-D66DD25EAE39}" type="presParOf" srcId="{792975FE-B774-804F-98EE-46234E15F620}" destId="{E4682E0F-37D9-5E4F-A308-2E24563AFFD6}" srcOrd="0" destOrd="0" presId="urn:microsoft.com/office/officeart/2018/2/layout/IconVerticalSolidList"/>
    <dgm:cxn modelId="{2D5C54B7-8E07-0A4E-8A32-118C9F0B69DE}" type="presParOf" srcId="{792975FE-B774-804F-98EE-46234E15F620}" destId="{C13DFD7C-0FF0-6945-B504-F56C204030D7}" srcOrd="1" destOrd="0" presId="urn:microsoft.com/office/officeart/2018/2/layout/IconVerticalSolidList"/>
    <dgm:cxn modelId="{98F7A6C2-1199-4F4E-81EE-F112E02E59DA}" type="presParOf" srcId="{792975FE-B774-804F-98EE-46234E15F620}" destId="{A3E75325-0A05-DF4B-8460-1011CF2B4998}" srcOrd="2" destOrd="0" presId="urn:microsoft.com/office/officeart/2018/2/layout/IconVerticalSolidList"/>
    <dgm:cxn modelId="{9D404E86-E4EB-B749-9C6D-696784460AD6}" type="presParOf" srcId="{792975FE-B774-804F-98EE-46234E15F620}" destId="{3D70E20C-E5EA-B04F-A2B0-AD9F91C32A1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9B8219-4A9E-428D-A208-E442323E12DC}">
      <dsp:nvSpPr>
        <dsp:cNvPr id="0" name=""/>
        <dsp:cNvSpPr/>
      </dsp:nvSpPr>
      <dsp:spPr>
        <a:xfrm>
          <a:off x="0" y="4045"/>
          <a:ext cx="7991270" cy="127559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1E3021-8D32-45BE-8458-CA96094E95F1}">
      <dsp:nvSpPr>
        <dsp:cNvPr id="0" name=""/>
        <dsp:cNvSpPr/>
      </dsp:nvSpPr>
      <dsp:spPr>
        <a:xfrm>
          <a:off x="385868" y="291054"/>
          <a:ext cx="702264" cy="7015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98BE37-8D7C-432B-95D3-E84FFFABCF11}">
      <dsp:nvSpPr>
        <dsp:cNvPr id="0" name=""/>
        <dsp:cNvSpPr/>
      </dsp:nvSpPr>
      <dsp:spPr>
        <a:xfrm>
          <a:off x="1474000" y="4045"/>
          <a:ext cx="6459518" cy="1276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33" tIns="135133" rIns="135133" bIns="135133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"A set of information held in a computer" - Oxford English Dictionary</a:t>
          </a:r>
        </a:p>
      </dsp:txBody>
      <dsp:txXfrm>
        <a:off x="1474000" y="4045"/>
        <a:ext cx="6459518" cy="1276844"/>
      </dsp:txXfrm>
    </dsp:sp>
    <dsp:sp modelId="{ABDC40C4-191A-4676-B286-CAE662FAF0AE}">
      <dsp:nvSpPr>
        <dsp:cNvPr id="0" name=""/>
        <dsp:cNvSpPr/>
      </dsp:nvSpPr>
      <dsp:spPr>
        <a:xfrm>
          <a:off x="0" y="1590427"/>
          <a:ext cx="7991270" cy="127559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09C37C-723E-4A2E-B4D3-FBBE1B4DFB9F}">
      <dsp:nvSpPr>
        <dsp:cNvPr id="0" name=""/>
        <dsp:cNvSpPr/>
      </dsp:nvSpPr>
      <dsp:spPr>
        <a:xfrm>
          <a:off x="385868" y="1877437"/>
          <a:ext cx="702264" cy="7015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9F01C-7765-4BE4-88A3-68EFAC2E771B}">
      <dsp:nvSpPr>
        <dsp:cNvPr id="0" name=""/>
        <dsp:cNvSpPr/>
      </dsp:nvSpPr>
      <dsp:spPr>
        <a:xfrm>
          <a:off x="1474000" y="1590427"/>
          <a:ext cx="6459518" cy="1276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33" tIns="135133" rIns="135133" bIns="135133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“One or more large structured sets of persistent data, usually associated with software to update and query the data” - Free On-Line Dictionary of Computing</a:t>
          </a:r>
        </a:p>
      </dsp:txBody>
      <dsp:txXfrm>
        <a:off x="1474000" y="1590427"/>
        <a:ext cx="6459518" cy="1276844"/>
      </dsp:txXfrm>
    </dsp:sp>
    <dsp:sp modelId="{E4682E0F-37D9-5E4F-A308-2E24563AFFD6}">
      <dsp:nvSpPr>
        <dsp:cNvPr id="0" name=""/>
        <dsp:cNvSpPr/>
      </dsp:nvSpPr>
      <dsp:spPr>
        <a:xfrm>
          <a:off x="0" y="3176810"/>
          <a:ext cx="7991270" cy="127559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3DFD7C-0FF0-6945-B504-F56C204030D7}">
      <dsp:nvSpPr>
        <dsp:cNvPr id="0" name=""/>
        <dsp:cNvSpPr/>
      </dsp:nvSpPr>
      <dsp:spPr>
        <a:xfrm>
          <a:off x="386245" y="3463819"/>
          <a:ext cx="702264" cy="70157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70E20C-E5EA-B04F-A2B0-AD9F91C32A18}">
      <dsp:nvSpPr>
        <dsp:cNvPr id="0" name=""/>
        <dsp:cNvSpPr/>
      </dsp:nvSpPr>
      <dsp:spPr>
        <a:xfrm>
          <a:off x="1474755" y="3176810"/>
          <a:ext cx="6459518" cy="1276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33" tIns="135133" rIns="135133" bIns="135133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/>
            <a:t>A database is a structured collection of data that is organized in a way to make it easily accessible, manageable, and updateable. It is designed to efficiently store, retrieve, and manage vast amounts of information in a systematic and structured manner. Databases are a fundamental part of modern computing and play a critical role in various applications and systems.</a:t>
          </a:r>
          <a:endParaRPr lang="en-GB" sz="1400" kern="1200" dirty="0"/>
        </a:p>
      </dsp:txBody>
      <dsp:txXfrm>
        <a:off x="1474755" y="3176810"/>
        <a:ext cx="6459518" cy="1276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C9E990-282E-42AC-968B-1CC46763D166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F901BF-D382-4BFF-9C43-A16D185F74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452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formationisbeautiful.net/visualizations/worlds-biggest-data-breaches-hacks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74151"/>
                </a:solidFill>
                <a:effectLst/>
                <a:latin typeface="Söhne"/>
              </a:rPr>
              <a:t>A clear understanding of what a database is and its various components helps individuals comprehend the concept of data management more effectively.</a:t>
            </a:r>
          </a:p>
          <a:p>
            <a:endParaRPr lang="en-GB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GB" b="0" i="0" dirty="0">
                <a:solidFill>
                  <a:srgbClr val="374151"/>
                </a:solidFill>
                <a:effectLst/>
                <a:latin typeface="Söhne"/>
              </a:rPr>
              <a:t>Knowing different definitions allows you to communicate with others in various fields, such as database administrators, developers, business analysts, and stakeholders, who may have different perspectives on what constitutes a database.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901BF-D382-4BFF-9C43-A16D185F744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462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040C28"/>
                </a:solidFill>
                <a:effectLst/>
                <a:latin typeface="Google Sans"/>
              </a:rPr>
              <a:t>Your grocery store, bank, restaurant, online shopping sites, hospital, </a:t>
            </a:r>
            <a:r>
              <a:rPr lang="en-GB" b="0" i="0" dirty="0" err="1">
                <a:solidFill>
                  <a:srgbClr val="040C28"/>
                </a:solidFill>
                <a:effectLst/>
                <a:latin typeface="Google Sans"/>
              </a:rPr>
              <a:t>favorite</a:t>
            </a:r>
            <a:r>
              <a:rPr lang="en-GB" b="0" i="0" dirty="0">
                <a:solidFill>
                  <a:srgbClr val="040C28"/>
                </a:solidFill>
                <a:effectLst/>
                <a:latin typeface="Google Sans"/>
              </a:rPr>
              <a:t> clothing store and mobile service provider</a:t>
            </a: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, for instance all use databases to keep track of customer, inventory, employee and accounting information.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9729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https://www.informationisbeautiful.net/visualizations/worlds-biggest-data-breaches-hacks/</a:t>
            </a:r>
            <a:r>
              <a:rPr lang="en-GB" dirty="0"/>
              <a:t> [accessed: 03-Oct-2023]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77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Quote sources:</a:t>
            </a:r>
            <a:r>
              <a:rPr lang="en-GB" baseline="0" dirty="0"/>
              <a:t> </a:t>
            </a:r>
            <a:r>
              <a:rPr lang="en-GB" dirty="0"/>
              <a:t>https://www.springboard.com/blog/41-shareable-data-quotes/ [accessed: 02-Oct-2018, 27-Sep-2019]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r>
              <a:rPr lang="en-GB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“Torture the data, and it will confess to anything.”</a:t>
            </a:r>
          </a:p>
          <a:p>
            <a:r>
              <a:rPr lang="en-GB" b="0" i="0" dirty="0">
                <a:solidFill>
                  <a:srgbClr val="374151"/>
                </a:solidFill>
                <a:effectLst/>
                <a:latin typeface="Söhne"/>
              </a:rPr>
              <a:t>These quotes remind us of the critical role that databases play in our increasingly data-driven world</a:t>
            </a:r>
            <a:endParaRPr lang="en-GB" sz="1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r>
              <a:rPr lang="en-GB" sz="1050" i="1" dirty="0"/>
              <a:t>Ronald </a:t>
            </a:r>
            <a:r>
              <a:rPr lang="en-GB" sz="1050" i="1" dirty="0" err="1"/>
              <a:t>Coase</a:t>
            </a:r>
            <a:r>
              <a:rPr lang="en-GB" sz="1050" i="1" dirty="0"/>
              <a:t>, winner of the Nobel Prize in Economics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5650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effectLst/>
                <a:latin typeface="Söhne"/>
              </a:rPr>
              <a:t>used when scalability, flexibility, and fast data access are crucial.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901BF-D382-4BFF-9C43-A16D185F744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86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901BF-D382-4BFF-9C43-A16D185F744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44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0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0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0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20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0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0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0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8270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4495800"/>
            <a:ext cx="8739823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1" y="533400"/>
            <a:ext cx="8739823" cy="376767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85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DD62-704D-5CDB-FF9F-A3A9CEB16E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A72C09-080B-CE31-4F5C-AED2054C46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18381-23FC-79F1-8331-6D6B1CC31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E02AE-0259-9867-65E2-871C7FF04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226F4-189F-AFB0-3D60-243FBB45C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099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12428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404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299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937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9054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744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896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930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3812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594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6825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9962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6277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3083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7635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6355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637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8121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5244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1018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383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0791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602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65186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DD62-704D-5CDB-FF9F-A3A9CEB16E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A72C09-080B-CE31-4F5C-AED2054C46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18381-23FC-79F1-8331-6D6B1CC31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0E7B6-945D-4046-ADF7-A7DD6A8C9EDD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E02AE-0259-9867-65E2-871C7FF04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226F4-189F-AFB0-3D60-243FBB45C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34FF-4C85-4DDA-B17A-59B4C05894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3927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4203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9975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/>
              <a:t>Click to edit Master title style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62890612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034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2565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22317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22060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/>
              <a:t>Click to edit Master title style</a:t>
            </a:r>
            <a:endParaRPr lang="en-US" sz="25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5090" y="1516008"/>
            <a:ext cx="477089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01101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/>
              <a:t>Click to edit Master title style</a:t>
            </a:r>
            <a:endParaRPr lang="en-US" sz="25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5090" y="1516008"/>
            <a:ext cx="477089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400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711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5774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3095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90544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7591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37017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4964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688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72473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11738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55988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0743300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518" y="365126"/>
            <a:ext cx="11193517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517" y="1825626"/>
            <a:ext cx="5468883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84918" y="1825626"/>
            <a:ext cx="5834117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82609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30119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457201"/>
            <a:ext cx="617220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669062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80" y="2566604"/>
            <a:ext cx="11332779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6112758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3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17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2548376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220709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80" y="2566604"/>
            <a:ext cx="11332779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69099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3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17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896573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609750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56883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21560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00279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97397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0872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3309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5370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82477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95615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0275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24455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55518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40437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24188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13204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36912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63008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9307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444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3221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96217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43194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4525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41912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00274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36991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5689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2201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1920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67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4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34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35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36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37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9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40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41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4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13.png"/><Relationship Id="rId5" Type="http://schemas.openxmlformats.org/officeDocument/2006/relationships/theme" Target="../theme/theme15.xml"/><Relationship Id="rId4" Type="http://schemas.openxmlformats.org/officeDocument/2006/relationships/slideLayout" Target="../slideLayouts/slideLayout5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5" Type="http://schemas.openxmlformats.org/officeDocument/2006/relationships/image" Target="../media/image14.png"/><Relationship Id="rId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15.png"/><Relationship Id="rId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image" Target="../media/image17.png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5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9.xml"/><Relationship Id="rId9" Type="http://schemas.openxmlformats.org/officeDocument/2006/relationships/theme" Target="../theme/theme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00750"/>
            <a:ext cx="12191999" cy="8572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296038"/>
            <a:ext cx="8270240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220819"/>
            <a:ext cx="10358120" cy="47980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0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08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22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5A667A1-ECA2-024B-9CB5-ABBC0AAC5E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919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29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48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366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483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5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192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92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0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77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55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2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460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9224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rmationisbeautiful.net/visualizations/worlds-biggest-data-breaches-hack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ringboard.com/blog/41-shareable-data-quot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95370" y="1665414"/>
            <a:ext cx="5998210" cy="2618024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579245" marR="5080" indent="-1567180">
              <a:lnSpc>
                <a:spcPts val="6480"/>
              </a:lnSpc>
              <a:spcBef>
                <a:spcPts val="915"/>
              </a:spcBef>
            </a:pPr>
            <a:r>
              <a:rPr sz="6000" dirty="0">
                <a:solidFill>
                  <a:schemeClr val="bg1"/>
                </a:solidFill>
                <a:latin typeface="Britannic Bold" panose="020B0903060703020204" pitchFamily="34" charset="0"/>
              </a:rPr>
              <a:t>Review</a:t>
            </a:r>
            <a:r>
              <a:rPr sz="6000" spc="-125" dirty="0">
                <a:solidFill>
                  <a:schemeClr val="bg1"/>
                </a:solidFill>
                <a:latin typeface="Britannic Bold" panose="020B0903060703020204" pitchFamily="34" charset="0"/>
              </a:rPr>
              <a:t> </a:t>
            </a:r>
            <a:r>
              <a:rPr sz="6000" dirty="0">
                <a:solidFill>
                  <a:schemeClr val="bg1"/>
                </a:solidFill>
                <a:latin typeface="Britannic Bold" panose="020B0903060703020204" pitchFamily="34" charset="0"/>
              </a:rPr>
              <a:t>of</a:t>
            </a:r>
            <a:r>
              <a:rPr sz="6000" spc="-100" dirty="0">
                <a:solidFill>
                  <a:schemeClr val="bg1"/>
                </a:solidFill>
                <a:latin typeface="Britannic Bold" panose="020B0903060703020204" pitchFamily="34" charset="0"/>
              </a:rPr>
              <a:t> </a:t>
            </a:r>
            <a:r>
              <a:rPr sz="6000" spc="-30" dirty="0">
                <a:solidFill>
                  <a:schemeClr val="bg1"/>
                </a:solidFill>
                <a:latin typeface="Britannic Bold" panose="020B0903060703020204" pitchFamily="34" charset="0"/>
              </a:rPr>
              <a:t>Database </a:t>
            </a:r>
            <a:r>
              <a:rPr sz="6000" spc="-10" dirty="0">
                <a:solidFill>
                  <a:schemeClr val="bg1"/>
                </a:solidFill>
                <a:latin typeface="Britannic Bold" panose="020B0903060703020204" pitchFamily="34" charset="0"/>
              </a:rPr>
              <a:t>Concepts</a:t>
            </a:r>
            <a:endParaRPr sz="60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6D54D3F-3FEB-3499-DCC9-8B651F3F0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latin typeface="Bahnschrift SemiBold" panose="020B0502040204020203" pitchFamily="34" charset="0"/>
              </a:rPr>
              <a:t>Learning Objectives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8F8AA9-723F-5A6F-E2A2-A964486424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6940" y="2209800"/>
            <a:ext cx="10817860" cy="1205073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Bahnschrift" panose="020B0502040204020203" pitchFamily="34" charset="0"/>
              </a:rPr>
              <a:t>Difference between Database and Database Management System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latin typeface="Bahnschrift" panose="020B0502040204020203" pitchFamily="34" charset="0"/>
              </a:rPr>
              <a:t>Database Components</a:t>
            </a:r>
            <a:endParaRPr lang="en-GB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236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DC894ACC-971C-6B5B-3063-841EAD859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6939" y="296038"/>
            <a:ext cx="8270240" cy="696594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qr code on a blue background&#10;&#10;Description automatically generated">
            <a:extLst>
              <a:ext uri="{FF2B5EF4-FFF2-40B4-BE49-F238E27FC236}">
                <a16:creationId xmlns:a16="http://schemas.microsoft.com/office/drawing/2014/main" id="{FA9F4FF9-8F18-4E89-87E8-B47E46C00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8889" r="18889" b="8888"/>
          <a:stretch/>
        </p:blipFill>
        <p:spPr>
          <a:xfrm>
            <a:off x="926771" y="1066800"/>
            <a:ext cx="4526280" cy="4526280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7ECF37-1550-65E5-A90D-F360B150DB57}"/>
              </a:ext>
            </a:extLst>
          </p:cNvPr>
          <p:cNvSpPr>
            <a:spLocks noGrp="1"/>
          </p:cNvSpPr>
          <p:nvPr>
            <p:ph sz="half" idx="3"/>
          </p:nvPr>
        </p:nvSpPr>
        <p:spPr>
          <a:xfrm>
            <a:off x="5715000" y="1577340"/>
            <a:ext cx="6019800" cy="632460"/>
          </a:xfrm>
        </p:spPr>
        <p:txBody>
          <a:bodyPr wrap="square">
            <a:norm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https://forms.office.com/e/T9qT3MQ44r</a:t>
            </a:r>
          </a:p>
        </p:txBody>
      </p:sp>
    </p:spTree>
    <p:extLst>
      <p:ext uri="{BB962C8B-B14F-4D97-AF65-F5344CB8AC3E}">
        <p14:creationId xmlns:p14="http://schemas.microsoft.com/office/powerpoint/2010/main" val="2944644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Database – What is it?</a:t>
            </a:r>
          </a:p>
        </p:txBody>
      </p:sp>
      <p:graphicFrame>
        <p:nvGraphicFramePr>
          <p:cNvPr id="5" name="Content Placeholder 2" descr="&quot;A set of information held in a computer&quot; - Oxford English Dictionary&#10;">
            <a:extLst>
              <a:ext uri="{FF2B5EF4-FFF2-40B4-BE49-F238E27FC236}">
                <a16:creationId xmlns:a16="http://schemas.microsoft.com/office/drawing/2014/main" id="{E9BA49CD-EF6D-64F9-2E4F-59827D46CA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3805786"/>
              </p:ext>
            </p:extLst>
          </p:nvPr>
        </p:nvGraphicFramePr>
        <p:xfrm>
          <a:off x="2100365" y="1143000"/>
          <a:ext cx="7991270" cy="4457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ChatGPT - Wikipedia">
            <a:extLst>
              <a:ext uri="{FF2B5EF4-FFF2-40B4-BE49-F238E27FC236}">
                <a16:creationId xmlns:a16="http://schemas.microsoft.com/office/drawing/2014/main" id="{8E1669AA-57F6-AB90-0C0C-90BB8A528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572000"/>
            <a:ext cx="796280" cy="79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403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Database Management Systems?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Data is used everywhere.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Personal Data</a:t>
            </a:r>
          </a:p>
          <a:p>
            <a:pPr lvl="1"/>
            <a:r>
              <a:rPr lang="en-GB" dirty="0"/>
              <a:t>Product Data</a:t>
            </a:r>
          </a:p>
          <a:p>
            <a:pPr lvl="1"/>
            <a:r>
              <a:rPr lang="en-GB" dirty="0"/>
              <a:t>Media Data, etc.</a:t>
            </a:r>
          </a:p>
          <a:p>
            <a:endParaRPr lang="en-GB" b="1" i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i="1" dirty="0"/>
              <a:t>It needs to be stored somewhere!</a:t>
            </a:r>
          </a:p>
          <a:p>
            <a:endParaRPr lang="en-GB" dirty="0"/>
          </a:p>
        </p:txBody>
      </p:sp>
      <p:grpSp>
        <p:nvGrpSpPr>
          <p:cNvPr id="20" name="Group 19"/>
          <p:cNvGrpSpPr/>
          <p:nvPr/>
        </p:nvGrpSpPr>
        <p:grpSpPr>
          <a:xfrm>
            <a:off x="2567609" y="2112868"/>
            <a:ext cx="7322927" cy="1848069"/>
            <a:chOff x="1043608" y="2112867"/>
            <a:chExt cx="7322927" cy="184806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3608" y="2132856"/>
              <a:ext cx="2047875" cy="771525"/>
            </a:xfrm>
            <a:prstGeom prst="rect">
              <a:avLst/>
            </a:prstGeom>
          </p:spPr>
        </p:pic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56" y="2195561"/>
              <a:ext cx="2286000" cy="646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0152" y="2204864"/>
              <a:ext cx="1257300" cy="381000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43608" y="3186931"/>
              <a:ext cx="952500" cy="771525"/>
            </a:xfrm>
            <a:prstGeom prst="rect">
              <a:avLst/>
            </a:prstGeom>
          </p:spPr>
        </p:pic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4741" y="3355029"/>
              <a:ext cx="971550" cy="4810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9772" y="3490961"/>
              <a:ext cx="804863" cy="225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648635" y="2743646"/>
              <a:ext cx="1524000" cy="76200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480710" y="3186931"/>
              <a:ext cx="885825" cy="77152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427068" y="3379984"/>
              <a:ext cx="1780952" cy="580952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871863" y="2789718"/>
              <a:ext cx="1364847" cy="27649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7527970" y="2112867"/>
              <a:ext cx="791303" cy="9459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843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Database Management Systems?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600200"/>
            <a:ext cx="8279832" cy="5257800"/>
          </a:xfrm>
        </p:spPr>
        <p:txBody>
          <a:bodyPr>
            <a:normAutofit/>
          </a:bodyPr>
          <a:lstStyle/>
          <a:p>
            <a:r>
              <a:rPr lang="en-GB" dirty="0"/>
              <a:t>Data is valuable.</a:t>
            </a:r>
          </a:p>
          <a:p>
            <a:endParaRPr lang="en-GB" dirty="0"/>
          </a:p>
          <a:p>
            <a:r>
              <a:rPr lang="en-GB" sz="1800" dirty="0">
                <a:hlinkClick r:id="rId3"/>
              </a:rPr>
              <a:t>https://informationisbeautiful.net/visualizations/worlds-biggest-data-breaches-hacks/</a:t>
            </a:r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i="1" dirty="0"/>
              <a:t>It needs to be managed - controlled access to it.</a:t>
            </a:r>
          </a:p>
        </p:txBody>
      </p:sp>
    </p:spTree>
    <p:extLst>
      <p:ext uri="{BB962C8B-B14F-4D97-AF65-F5344CB8AC3E}">
        <p14:creationId xmlns:p14="http://schemas.microsoft.com/office/powerpoint/2010/main" val="310529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Database Management Systems?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05000" y="1312105"/>
            <a:ext cx="864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37415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öhne"/>
              </a:rPr>
              <a:t>"Data is the new oil”</a:t>
            </a:r>
          </a:p>
          <a:p>
            <a:r>
              <a:rPr lang="en-GB" sz="1600" dirty="0">
                <a:solidFill>
                  <a:srgbClr val="374151"/>
                </a:solidFill>
                <a:latin typeface="Söhne"/>
              </a:rPr>
              <a:t>			</a:t>
            </a:r>
            <a:r>
              <a:rPr lang="en-GB" sz="1600" i="1" dirty="0"/>
              <a:t>Clive </a:t>
            </a:r>
            <a:r>
              <a:rPr lang="en-GB" sz="1600" i="1" dirty="0" err="1"/>
              <a:t>Himby</a:t>
            </a:r>
            <a:r>
              <a:rPr lang="en-GB" sz="1600" i="1" dirty="0"/>
              <a:t> British data scientist and entrepreneur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7400" y="4724400"/>
            <a:ext cx="864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“If somebody tortures the data enough (open or not), it will confess anything.”</a:t>
            </a:r>
          </a:p>
          <a:p>
            <a:pPr algn="r"/>
            <a:r>
              <a:rPr lang="en-GB" sz="1600" i="1" dirty="0"/>
              <a:t>Paolo </a:t>
            </a:r>
            <a:r>
              <a:rPr lang="en-GB" sz="1600" i="1" dirty="0" err="1"/>
              <a:t>Magrassi</a:t>
            </a:r>
            <a:r>
              <a:rPr lang="en-GB" sz="1600" i="1" dirty="0"/>
              <a:t>, former vice president, research director, Gartner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6000" y="3429000"/>
            <a:ext cx="864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"Without big data, you are blind and deaf and in the middle of a freeway.“</a:t>
            </a:r>
          </a:p>
          <a:p>
            <a:r>
              <a:rPr lang="en-GB" sz="1600" i="1" dirty="0"/>
              <a:t>				Geoffrey Moore, a business consultant and author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6400" y="2513802"/>
            <a:ext cx="864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“Data that is loved tends to survive.”</a:t>
            </a:r>
            <a:endParaRPr lang="en-GB" sz="2000" dirty="0"/>
          </a:p>
          <a:p>
            <a:pPr algn="r"/>
            <a:r>
              <a:rPr lang="en-GB" sz="1600" i="1" dirty="0"/>
              <a:t>Kurt </a:t>
            </a:r>
            <a:r>
              <a:rPr lang="en-GB" sz="1600" i="1" dirty="0" err="1"/>
              <a:t>Bollacker</a:t>
            </a:r>
            <a:r>
              <a:rPr lang="en-GB" sz="1600" i="1" dirty="0"/>
              <a:t>, computer scientist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96200" y="5773579"/>
            <a:ext cx="45768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Source: </a:t>
            </a:r>
            <a:r>
              <a:rPr lang="en-GB" sz="1000" dirty="0">
                <a:hlinkClick r:id="rId3"/>
              </a:rPr>
              <a:t>Shareable Data Quotes That Will Change How You Think About Data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495127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849C62E-73E4-4166-933A-789EDF94F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6800" y="843677"/>
            <a:ext cx="10358120" cy="5170646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Do you think the choice of a database system can significantly impact the success of a software project? Why or why not?</a:t>
            </a:r>
          </a:p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Have you ever wondered about the differences between SQL and NoSQL databases and when to use each one in a project</a:t>
            </a:r>
          </a:p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Have you heard about NewSQL databases and their attempt to combine the best of both SQL and NoSQL worlds? What are your thoughts on this approach?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3404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494A499-D668-1740-32D9-8F911F391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2B9A00-82BF-51D1-83CD-D54BBA0E9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6939" y="1220819"/>
            <a:ext cx="10358120" cy="3447098"/>
          </a:xfrm>
        </p:spPr>
        <p:txBody>
          <a:bodyPr/>
          <a:lstStyle/>
          <a:p>
            <a:r>
              <a:rPr lang="en-GB" dirty="0"/>
              <a:t>Distinct types of database management systems </a:t>
            </a:r>
          </a:p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SQL (Structured Query Language) Databases</a:t>
            </a:r>
          </a:p>
          <a:p>
            <a:r>
              <a:rPr lang="en-GB" dirty="0"/>
              <a:t>	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NoSQL (Not Only SQL) Databases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NewSQL Databases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49407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494A499-D668-1740-32D9-8F911F391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2B9A00-82BF-51D1-83CD-D54BBA0E9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6939" y="1220819"/>
            <a:ext cx="10358120" cy="3877985"/>
          </a:xfrm>
        </p:spPr>
        <p:txBody>
          <a:bodyPr/>
          <a:lstStyle/>
          <a:p>
            <a:r>
              <a:rPr lang="en-GB" b="1" dirty="0"/>
              <a:t>SQL (Structured Query Language) Databases</a:t>
            </a:r>
          </a:p>
          <a:p>
            <a:endParaRPr lang="en-GB" b="1" dirty="0"/>
          </a:p>
          <a:p>
            <a:r>
              <a:rPr lang="en-GB" dirty="0"/>
              <a:t>	-SQL databases are relational databases that use structured query language (SQL) to manage and manipulate data.</a:t>
            </a:r>
          </a:p>
          <a:p>
            <a:endParaRPr lang="en-GB" dirty="0"/>
          </a:p>
          <a:p>
            <a:r>
              <a:rPr lang="en-GB" dirty="0"/>
              <a:t>	-Examples of SQL databases include MySQL, PostgreSQL, Oracle Database, and Microsoft SQL Server.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8780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494A499-D668-1740-32D9-8F911F391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2B9A00-82BF-51D1-83CD-D54BBA0E9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6939" y="1220819"/>
            <a:ext cx="10358120" cy="5601533"/>
          </a:xfrm>
        </p:spPr>
        <p:txBody>
          <a:bodyPr/>
          <a:lstStyle/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NoSQL (Not Only SQL) Databases</a:t>
            </a:r>
          </a:p>
          <a:p>
            <a:endParaRPr lang="en-GB" dirty="0"/>
          </a:p>
          <a:p>
            <a:r>
              <a:rPr lang="en-GB" b="0" i="0" dirty="0">
                <a:solidFill>
                  <a:srgbClr val="374151"/>
                </a:solidFill>
                <a:effectLst/>
                <a:latin typeface="Söhne"/>
              </a:rPr>
              <a:t>	</a:t>
            </a:r>
            <a:r>
              <a:rPr lang="en-GB" b="0" i="0" dirty="0">
                <a:effectLst/>
                <a:latin typeface="Söhne"/>
              </a:rPr>
              <a:t>- NoSQL databases are non-relational databases designed for handling unstructured or semi-structured data.</a:t>
            </a:r>
          </a:p>
          <a:p>
            <a:endParaRPr lang="en-GB" b="0" i="0" dirty="0">
              <a:effectLst/>
              <a:latin typeface="Söhne"/>
            </a:endParaRPr>
          </a:p>
          <a:p>
            <a:r>
              <a:rPr lang="en-GB" dirty="0">
                <a:latin typeface="Söhne"/>
              </a:rPr>
              <a:t>	- </a:t>
            </a:r>
            <a:r>
              <a:rPr lang="en-GB" b="0" i="0" dirty="0">
                <a:effectLst/>
                <a:latin typeface="Söhne"/>
              </a:rPr>
              <a:t>NoSQL databases can handle large volumes of data and are suitable for distributed and high-velocity data environments</a:t>
            </a:r>
            <a:r>
              <a:rPr lang="en-GB" b="0" i="0" dirty="0">
                <a:solidFill>
                  <a:srgbClr val="374151"/>
                </a:solidFill>
                <a:effectLst/>
                <a:latin typeface="Söhne"/>
              </a:rPr>
              <a:t>.</a:t>
            </a:r>
          </a:p>
          <a:p>
            <a:endParaRPr lang="en-GB" dirty="0">
              <a:solidFill>
                <a:srgbClr val="374151"/>
              </a:solidFill>
              <a:latin typeface="Söhne"/>
            </a:endParaRPr>
          </a:p>
          <a:p>
            <a:r>
              <a:rPr lang="en-GB" dirty="0">
                <a:solidFill>
                  <a:srgbClr val="374151"/>
                </a:solidFill>
                <a:latin typeface="Söhne"/>
              </a:rPr>
              <a:t>	- </a:t>
            </a:r>
            <a:r>
              <a:rPr lang="en-GB" b="0" i="0" dirty="0">
                <a:solidFill>
                  <a:srgbClr val="374151"/>
                </a:solidFill>
                <a:effectLst/>
                <a:latin typeface="Söhne"/>
              </a:rPr>
              <a:t>NoSQL databases are particularly popular for web applications and big data projects.</a:t>
            </a:r>
            <a:endParaRPr lang="en-GB" dirty="0"/>
          </a:p>
          <a:p>
            <a:endParaRPr lang="en-GB" dirty="0"/>
          </a:p>
          <a:p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236619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494A499-D668-1740-32D9-8F911F391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2B9A00-82BF-51D1-83CD-D54BBA0E9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6939" y="1220819"/>
            <a:ext cx="10358120" cy="5601533"/>
          </a:xfrm>
        </p:spPr>
        <p:txBody>
          <a:bodyPr/>
          <a:lstStyle/>
          <a:p>
            <a:r>
              <a:rPr lang="en-GB" dirty="0"/>
              <a:t>NewSQL Databases:</a:t>
            </a:r>
          </a:p>
          <a:p>
            <a:endParaRPr lang="en-GB" dirty="0"/>
          </a:p>
          <a:p>
            <a:r>
              <a:rPr lang="en-GB" dirty="0"/>
              <a:t>	-NewSQL databases are a relatively recent category of databases that aim to combine the best of both worlds from SQL and NoSQL databases.</a:t>
            </a:r>
          </a:p>
          <a:p>
            <a:r>
              <a:rPr lang="en-GB" dirty="0"/>
              <a:t>	- designed to offer the scalability and high availability of NoSQL databases while maintaining ACID (Atomicity, Consistency, Isolation, Durability) compliance.</a:t>
            </a:r>
          </a:p>
          <a:p>
            <a:endParaRPr lang="en-GB" dirty="0"/>
          </a:p>
          <a:p>
            <a:r>
              <a:rPr lang="en-GB" dirty="0"/>
              <a:t>	- used in applications like financial systems and e-commerce platforms.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7473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849C62E-73E4-4166-933A-789EDF94F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1828800"/>
            <a:ext cx="10358120" cy="1723549"/>
          </a:xfrm>
        </p:spPr>
        <p:txBody>
          <a:bodyPr/>
          <a:lstStyle/>
          <a:p>
            <a:r>
              <a:rPr lang="en-GB" dirty="0"/>
              <a:t>Do you think the choice of a database system can significantly impact the success of a software project? Why or why not?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24481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76D29-EE45-EF33-9D81-0983DC124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6938" y="296038"/>
            <a:ext cx="9598661" cy="677108"/>
          </a:xfrm>
        </p:spPr>
        <p:txBody>
          <a:bodyPr/>
          <a:lstStyle/>
          <a:p>
            <a:r>
              <a:rPr lang="en-GB" dirty="0"/>
              <a:t>Choice of a Database system - Impact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113235-64FA-C4F1-D7EC-07C8D9285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990600"/>
            <a:ext cx="11658600" cy="5103833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Data model Alignment:	- SQL database: relational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Scalability: when expected to handle massive volume of data</a:t>
            </a:r>
          </a:p>
          <a:p>
            <a:pPr>
              <a:lnSpc>
                <a:spcPct val="150000"/>
              </a:lnSpc>
            </a:pPr>
            <a:r>
              <a:rPr lang="en-GB" dirty="0"/>
              <a:t>		- Experience rapid growth		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Performance: SQL DB can handle complex queries and transactions</a:t>
            </a:r>
          </a:p>
          <a:p>
            <a:pPr>
              <a:lnSpc>
                <a:spcPct val="150000"/>
              </a:lnSpc>
            </a:pPr>
            <a:r>
              <a:rPr lang="en-GB" dirty="0"/>
              <a:t>		- suitable for applications requiring high data integrity&amp; consistency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Development Speed-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Cost: initial licensing and infrastructure costs, ongoing maintenance and scaling</a:t>
            </a:r>
          </a:p>
        </p:txBody>
      </p:sp>
    </p:spTree>
    <p:extLst>
      <p:ext uri="{BB962C8B-B14F-4D97-AF65-F5344CB8AC3E}">
        <p14:creationId xmlns:p14="http://schemas.microsoft.com/office/powerpoint/2010/main" val="1263441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849C62E-73E4-4166-933A-789EDF94F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730851"/>
            <a:ext cx="10358120" cy="1723549"/>
          </a:xfrm>
        </p:spPr>
        <p:txBody>
          <a:bodyPr/>
          <a:lstStyle/>
          <a:p>
            <a:r>
              <a:rPr lang="en-GB" dirty="0"/>
              <a:t>Have you ever wondered about the differences between SQL and NoSQL databases and when to use each one in a project?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41939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D4EA5-489D-7C0F-AC26-DF78C9426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6938" y="296038"/>
            <a:ext cx="10741661" cy="1354217"/>
          </a:xfrm>
        </p:spPr>
        <p:txBody>
          <a:bodyPr/>
          <a:lstStyle/>
          <a:p>
            <a:r>
              <a:rPr lang="en-GB" dirty="0"/>
              <a:t>Differences between SQL and NoSQL databases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FF7FDD-84DC-DFC0-C318-4D6B0DD4D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6939" y="1220819"/>
            <a:ext cx="10358120" cy="3877985"/>
          </a:xfrm>
        </p:spPr>
        <p:txBody>
          <a:bodyPr/>
          <a:lstStyle/>
          <a:p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SQL Databases: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</a:p>
          <a:p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These are like organized, structured filing cabinets for your data.</a:t>
            </a:r>
          </a:p>
          <a:p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They're great when you have a clear plan for your data.</a:t>
            </a:r>
          </a:p>
          <a:p>
            <a:r>
              <a:rPr lang="en-GB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E.g. bank accounts or airline reservations</a:t>
            </a:r>
          </a:p>
          <a:p>
            <a:r>
              <a:rPr lang="en-GB" b="1" dirty="0"/>
              <a:t>NoSQL Databases: </a:t>
            </a:r>
          </a:p>
          <a:p>
            <a:r>
              <a:rPr lang="en-GB" dirty="0"/>
              <a:t>These are like flexible, fast-moving drawers for your data. </a:t>
            </a:r>
          </a:p>
          <a:p>
            <a:r>
              <a:rPr lang="en-GB" dirty="0"/>
              <a:t>They're perfect when you have lots of data coming in from all directions.</a:t>
            </a:r>
          </a:p>
          <a:p>
            <a:r>
              <a:rPr lang="en-GB" dirty="0"/>
              <a:t>E.g. Social media apps or big e-commerce websites</a:t>
            </a:r>
          </a:p>
        </p:txBody>
      </p:sp>
    </p:spTree>
    <p:extLst>
      <p:ext uri="{BB962C8B-B14F-4D97-AF65-F5344CB8AC3E}">
        <p14:creationId xmlns:p14="http://schemas.microsoft.com/office/powerpoint/2010/main" val="1385275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849C62E-73E4-4166-933A-789EDF94F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412789"/>
            <a:ext cx="10358120" cy="2585323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Have you heard about NewSQL databases and their attempt to combine the best of both SQL and NoSQL worlds? What are your thoughts on this approach?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6504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F397-2E98-E51D-A80A-BB5BBA2F2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NewSQL databases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AF56D-F0BD-0755-3F4E-2B1122C16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6939" y="1220819"/>
            <a:ext cx="10358120" cy="4739759"/>
          </a:xfrm>
        </p:spPr>
        <p:txBody>
          <a:bodyPr/>
          <a:lstStyle/>
          <a:p>
            <a:r>
              <a:rPr lang="en-GB" dirty="0"/>
              <a:t>Example:</a:t>
            </a:r>
            <a:r>
              <a:rPr lang="en-GB" sz="1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E-commerce Platform:</a:t>
            </a:r>
            <a:endParaRPr lang="en-GB" sz="1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dirty="0"/>
              <a:t>Imagine you're building an e-commerce platform, and you want to choose a database system to handle your product catalog, customer orders, and inventory management. Here's how a NewSQL database might come into play: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Data Integrity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Scalability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Transaction Support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Structured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SQL Compatibility</a:t>
            </a:r>
          </a:p>
          <a:p>
            <a:r>
              <a:rPr lang="en-GB" b="1" dirty="0"/>
              <a:t>	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3765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0C59F25-A399-5201-E059-13C6BA320D4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631504" y="2348880"/>
            <a:ext cx="3763692" cy="1292662"/>
          </a:xfrm>
        </p:spPr>
        <p:txBody>
          <a:bodyPr/>
          <a:lstStyle/>
          <a:p>
            <a:r>
              <a:rPr lang="en-US" dirty="0"/>
              <a:t>Describe the functionalities of the database components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04FBD2DD-946C-0501-0E24-B8C246CE69BE}"/>
              </a:ext>
            </a:extLst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33400"/>
            <a:ext cx="51653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791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81438-4A10-5E46-907B-72931E0AE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Bahnschrift SemiBold" panose="020B0502040204020203" pitchFamily="34" charset="0"/>
              </a:rPr>
              <a:t>Summary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D331BD1-A50E-2D4F-974E-52C13A6C5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0939" y="1220820"/>
            <a:ext cx="4036061" cy="1692771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Bahnschrift" panose="020B0502040204020203" pitchFamily="34" charset="0"/>
              </a:rPr>
              <a:t>Database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Bahnschrift" panose="020B0502040204020203" pitchFamily="34" charset="0"/>
              </a:rPr>
              <a:t>DBMS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Bahnschrift" panose="020B0502040204020203" pitchFamily="34" charset="0"/>
              </a:rPr>
              <a:t>Database Components</a:t>
            </a:r>
          </a:p>
          <a:p>
            <a:endParaRPr lang="en-US" sz="20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BEEB761-BC4F-5D92-475C-4B15D9028148}"/>
              </a:ext>
            </a:extLst>
          </p:cNvPr>
          <p:cNvSpPr txBox="1">
            <a:spLocks/>
          </p:cNvSpPr>
          <p:nvPr/>
        </p:nvSpPr>
        <p:spPr>
          <a:xfrm>
            <a:off x="2440939" y="3657600"/>
            <a:ext cx="8270240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r>
              <a:rPr lang="en-US" dirty="0">
                <a:latin typeface="Bahnschrift SemiBold" panose="020B0502040204020203" pitchFamily="34" charset="0"/>
              </a:rPr>
              <a:t>Next session</a:t>
            </a:r>
          </a:p>
          <a:p>
            <a:r>
              <a:rPr lang="en-US" dirty="0">
                <a:latin typeface="Bahnschrift SemiBold" panose="020B0502040204020203" pitchFamily="34" charset="0"/>
              </a:rPr>
              <a:t>	</a:t>
            </a:r>
            <a:r>
              <a:rPr lang="en-US" sz="3600" dirty="0">
                <a:latin typeface="Bahnschrift" panose="020B0502040204020203" pitchFamily="34" charset="0"/>
              </a:rPr>
              <a:t>	- Database environment</a:t>
            </a:r>
          </a:p>
          <a:p>
            <a:r>
              <a:rPr lang="en-US" sz="3600" dirty="0">
                <a:latin typeface="Bahnschrift" panose="020B0502040204020203" pitchFamily="34" charset="0"/>
              </a:rPr>
              <a:t>		- Database Languages</a:t>
            </a:r>
            <a:r>
              <a:rPr lang="en-US" dirty="0">
                <a:latin typeface="Bahnschrift" panose="020B05020402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675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 slide 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tent slide template" id="{125065F7-B211-4A5C-A1CF-B50C7211C943}" vid="{B8301DC0-4BAA-4361-B5F2-DD5D06C69812}"/>
    </a:ext>
  </a:extLst>
</a:theme>
</file>

<file path=ppt/theme/theme3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2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1077</Words>
  <Application>Microsoft Office PowerPoint</Application>
  <PresentationFormat>Widescreen</PresentationFormat>
  <Paragraphs>134</Paragraphs>
  <Slides>20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20</vt:i4>
      </vt:variant>
    </vt:vector>
  </HeadingPairs>
  <TitlesOfParts>
    <vt:vector size="48" baseType="lpstr">
      <vt:lpstr>Google Sans</vt:lpstr>
      <vt:lpstr>Söhne</vt:lpstr>
      <vt:lpstr>Arial</vt:lpstr>
      <vt:lpstr>Bahnschrift</vt:lpstr>
      <vt:lpstr>Bahnschrift SemiBold</vt:lpstr>
      <vt:lpstr>Britannic Bold</vt:lpstr>
      <vt:lpstr>Calibri</vt:lpstr>
      <vt:lpstr>Calibri Light</vt:lpstr>
      <vt:lpstr>Office Theme</vt:lpstr>
      <vt:lpstr>content slide template</vt:lpstr>
      <vt:lpstr>Text 1</vt:lpstr>
      <vt:lpstr>1_Text 1</vt:lpstr>
      <vt:lpstr>Holding PAge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2_Text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Review of Database Concepts</vt:lpstr>
      <vt:lpstr>Learning Objectives</vt:lpstr>
      <vt:lpstr>PowerPoint Presentation</vt:lpstr>
      <vt:lpstr>Database – What is it?</vt:lpstr>
      <vt:lpstr>Why Database Management Systems?</vt:lpstr>
      <vt:lpstr>Why Database Management Systems?</vt:lpstr>
      <vt:lpstr>Why Database Management Systems?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Choice of a Database system - Impact </vt:lpstr>
      <vt:lpstr>PowerPoint Presentation</vt:lpstr>
      <vt:lpstr>Differences between SQL and NoSQL databases</vt:lpstr>
      <vt:lpstr>PowerPoint Presentation</vt:lpstr>
      <vt:lpstr>NewSQL databases</vt:lpstr>
      <vt:lpstr>Activity</vt:lpstr>
      <vt:lpstr>Summary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Divya Chidambaram</dc:creator>
  <cp:lastModifiedBy>Divya Chidambaram</cp:lastModifiedBy>
  <cp:revision>2</cp:revision>
  <dcterms:created xsi:type="dcterms:W3CDTF">2023-09-22T11:54:18Z</dcterms:created>
  <dcterms:modified xsi:type="dcterms:W3CDTF">2023-10-09T16:35:32Z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2022-11-15T00:00:00Z</vt:filetime>
  </property>
  <property fmtid="{D5CDD505-2E9C-101B-9397-08002B2CF9AE}" pid="3" name="Creator">
    <vt:lpwstr>Acrobat PDFMaker 22 for PowerPoint</vt:lpwstr>
  </property>
  <property fmtid="{D5CDD505-2E9C-101B-9397-08002B2CF9AE}" pid="4" name="LastSaved">
    <vt:filetime>2023-09-22T00:00:00Z</vt:filetime>
  </property>
  <property fmtid="{D5CDD505-2E9C-101B-9397-08002B2CF9AE}" pid="5" name="Producer">
    <vt:lpwstr>Adobe PDF Library 22.3.39</vt:lpwstr>
  </property>
</Properties>
</file>