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52" r:id="rId3"/>
    <p:sldId id="345" r:id="rId4"/>
    <p:sldId id="372" r:id="rId5"/>
    <p:sldId id="346" r:id="rId6"/>
    <p:sldId id="361" r:id="rId7"/>
    <p:sldId id="263" r:id="rId8"/>
    <p:sldId id="363" r:id="rId9"/>
    <p:sldId id="348" r:id="rId10"/>
    <p:sldId id="354" r:id="rId11"/>
    <p:sldId id="355" r:id="rId12"/>
    <p:sldId id="356" r:id="rId13"/>
    <p:sldId id="350" r:id="rId14"/>
    <p:sldId id="353" r:id="rId15"/>
    <p:sldId id="349" r:id="rId16"/>
    <p:sldId id="259" r:id="rId17"/>
    <p:sldId id="358" r:id="rId18"/>
    <p:sldId id="364" r:id="rId19"/>
    <p:sldId id="365" r:id="rId20"/>
    <p:sldId id="265" r:id="rId21"/>
    <p:sldId id="264" r:id="rId22"/>
    <p:sldId id="266" r:id="rId23"/>
    <p:sldId id="343" r:id="rId24"/>
    <p:sldId id="269" r:id="rId25"/>
    <p:sldId id="268" r:id="rId26"/>
    <p:sldId id="344" r:id="rId27"/>
    <p:sldId id="362" r:id="rId28"/>
    <p:sldId id="366" r:id="rId29"/>
    <p:sldId id="367" r:id="rId30"/>
    <p:sldId id="282" r:id="rId31"/>
    <p:sldId id="283" r:id="rId32"/>
    <p:sldId id="284" r:id="rId33"/>
    <p:sldId id="368" r:id="rId34"/>
    <p:sldId id="286" r:id="rId35"/>
    <p:sldId id="275" r:id="rId36"/>
    <p:sldId id="289" r:id="rId37"/>
    <p:sldId id="369" r:id="rId38"/>
    <p:sldId id="274" r:id="rId39"/>
    <p:sldId id="287" r:id="rId40"/>
    <p:sldId id="370" r:id="rId41"/>
    <p:sldId id="290" r:id="rId42"/>
    <p:sldId id="276" r:id="rId43"/>
    <p:sldId id="277" r:id="rId44"/>
    <p:sldId id="371" r:id="rId45"/>
    <p:sldId id="340" r:id="rId46"/>
    <p:sldId id="341" r:id="rId47"/>
    <p:sldId id="34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5B38BD-2A7C-4F23-A640-BDF9831DD172}" v="2870" dt="2025-03-07T20:55:44.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1" autoAdjust="0"/>
    <p:restoredTop sz="94660"/>
  </p:normalViewPr>
  <p:slideViewPr>
    <p:cSldViewPr snapToGrid="0">
      <p:cViewPr>
        <p:scale>
          <a:sx n="40" d="100"/>
          <a:sy n="40" d="100"/>
        </p:scale>
        <p:origin x="72"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noProof="0" dirty="0">
              <a:latin typeface="Cavolini" panose="03000502040302020204" pitchFamily="66" charset="0"/>
              <a:cs typeface="Cavolini" panose="03000502040302020204" pitchFamily="66" charset="0"/>
            </a:rPr>
            <a:t>I was </a:t>
          </a:r>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1977,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the 26th of </a:t>
          </a:r>
          <a:r>
            <a:rPr lang="cy-GB" sz="1100" noProof="0" dirty="0" err="1">
              <a:latin typeface="Cavolini" panose="03000502040302020204" pitchFamily="66" charset="0"/>
              <a:cs typeface="Cavolini" panose="03000502040302020204" pitchFamily="66" charset="0"/>
            </a:rPr>
            <a:t>Febuary</a:t>
          </a:r>
          <a:r>
            <a:rPr lang="cy-GB" sz="1100" noProof="0" dirty="0">
              <a:latin typeface="Cavolini" panose="03000502040302020204" pitchFamily="66" charset="0"/>
              <a:cs typeface="Cavolini" panose="03000502040302020204" pitchFamily="66" charset="0"/>
            </a:rPr>
            <a:t>. I was </a:t>
          </a:r>
          <a:r>
            <a:rPr lang="cy-GB" sz="1100" noProof="0" dirty="0" err="1">
              <a:latin typeface="Cavolini" panose="03000502040302020204" pitchFamily="66" charset="0"/>
              <a:cs typeface="Cavolini" panose="03000502040302020204" pitchFamily="66" charset="0"/>
            </a:rPr>
            <a:t>raised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Ammanford</a:t>
          </a:r>
          <a:r>
            <a:rPr lang="cy-GB" sz="1100" noProof="0" dirty="0">
              <a:latin typeface="Cavolini" panose="03000502040302020204" pitchFamily="66" charset="0"/>
              <a:cs typeface="Cavolini" panose="03000502040302020204" pitchFamily="66" charset="0"/>
            </a:rPr>
            <a:t>.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rugby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training</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the Aman. I was </a:t>
          </a:r>
          <a:r>
            <a:rPr lang="cy-GB" sz="1100" noProof="0" dirty="0" err="1">
              <a:latin typeface="Cavolini" panose="03000502040302020204" pitchFamily="66" charset="0"/>
              <a:cs typeface="Cavolini" panose="03000502040302020204" pitchFamily="66" charset="0"/>
            </a:rPr>
            <a:t>married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23rd of </a:t>
          </a:r>
          <a:r>
            <a:rPr lang="cy-GB" sz="1100" noProof="0" dirty="0" err="1">
              <a:latin typeface="Cavolini" panose="03000502040302020204" pitchFamily="66" charset="0"/>
              <a:cs typeface="Cavolini" panose="03000502040302020204" pitchFamily="66" charset="0"/>
            </a:rPr>
            <a:t>December</a:t>
          </a:r>
          <a:r>
            <a:rPr lang="cy-GB" sz="1100" noProof="0" dirty="0">
              <a:latin typeface="Cavolini" panose="03000502040302020204" pitchFamily="66" charset="0"/>
              <a:cs typeface="Cavolini" panose="03000502040302020204" pitchFamily="66" charset="0"/>
            </a:rPr>
            <a:t> 2005.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education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Ysgol Dyffryn Aman. </a:t>
          </a: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noProof="0" dirty="0">
              <a:latin typeface="Cavolini" panose="03000502040302020204" pitchFamily="66" charset="0"/>
              <a:cs typeface="Cavolini" panose="03000502040302020204" pitchFamily="66" charset="0"/>
            </a:rPr>
            <a:t>I was </a:t>
          </a:r>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1977,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the 26th of </a:t>
          </a:r>
          <a:r>
            <a:rPr lang="cy-GB" sz="1100" noProof="0" dirty="0" err="1">
              <a:latin typeface="Cavolini" panose="03000502040302020204" pitchFamily="66" charset="0"/>
              <a:cs typeface="Cavolini" panose="03000502040302020204" pitchFamily="66" charset="0"/>
            </a:rPr>
            <a:t>Febuary</a:t>
          </a:r>
          <a:r>
            <a:rPr lang="cy-GB" sz="1100" noProof="0" dirty="0">
              <a:latin typeface="Cavolini" panose="03000502040302020204" pitchFamily="66" charset="0"/>
              <a:cs typeface="Cavolini" panose="03000502040302020204" pitchFamily="66" charset="0"/>
            </a:rPr>
            <a:t>. I was </a:t>
          </a:r>
          <a:r>
            <a:rPr lang="cy-GB" sz="1100" noProof="0" dirty="0" err="1">
              <a:latin typeface="Cavolini" panose="03000502040302020204" pitchFamily="66" charset="0"/>
              <a:cs typeface="Cavolini" panose="03000502040302020204" pitchFamily="66" charset="0"/>
            </a:rPr>
            <a:t>raised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Ammanford</a:t>
          </a:r>
          <a:r>
            <a:rPr lang="cy-GB" sz="1100" noProof="0" dirty="0">
              <a:latin typeface="Cavolini" panose="03000502040302020204" pitchFamily="66" charset="0"/>
              <a:cs typeface="Cavolini" panose="03000502040302020204" pitchFamily="66" charset="0"/>
            </a:rPr>
            <a:t>.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rugby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training</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the Aman. </a:t>
          </a: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noProof="0" dirty="0">
              <a:latin typeface="Cavolini" panose="03000502040302020204" pitchFamily="66" charset="0"/>
              <a:cs typeface="Cavolini" panose="03000502040302020204" pitchFamily="66" charset="0"/>
            </a:rPr>
            <a:t>I was </a:t>
          </a:r>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1977,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the 26th of </a:t>
          </a:r>
          <a:r>
            <a:rPr lang="cy-GB" sz="1100" noProof="0" dirty="0" err="1">
              <a:latin typeface="Cavolini" panose="03000502040302020204" pitchFamily="66" charset="0"/>
              <a:cs typeface="Cavolini" panose="03000502040302020204" pitchFamily="66" charset="0"/>
            </a:rPr>
            <a:t>Febuary</a:t>
          </a:r>
          <a:r>
            <a:rPr lang="cy-GB" sz="1100" noProof="0" dirty="0">
              <a:latin typeface="Cavolini" panose="03000502040302020204" pitchFamily="66" charset="0"/>
              <a:cs typeface="Cavolini" panose="03000502040302020204" pitchFamily="66" charset="0"/>
            </a:rPr>
            <a:t>. I was </a:t>
          </a:r>
          <a:r>
            <a:rPr lang="cy-GB" sz="1100" noProof="0" dirty="0" err="1">
              <a:latin typeface="Cavolini" panose="03000502040302020204" pitchFamily="66" charset="0"/>
              <a:cs typeface="Cavolini" panose="03000502040302020204" pitchFamily="66" charset="0"/>
            </a:rPr>
            <a:t>raised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Ammanford</a:t>
          </a:r>
          <a:r>
            <a:rPr lang="cy-GB" sz="1100" noProof="0" dirty="0">
              <a:latin typeface="Cavolini" panose="03000502040302020204" pitchFamily="66" charset="0"/>
              <a:cs typeface="Cavolini" panose="03000502040302020204" pitchFamily="66" charset="0"/>
            </a:rPr>
            <a:t>.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rugby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training</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the Aman. I was </a:t>
          </a:r>
          <a:r>
            <a:rPr lang="cy-GB" sz="1100" noProof="0" dirty="0" err="1">
              <a:latin typeface="Cavolini" panose="03000502040302020204" pitchFamily="66" charset="0"/>
              <a:cs typeface="Cavolini" panose="03000502040302020204" pitchFamily="66" charset="0"/>
            </a:rPr>
            <a:t>married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23rd of </a:t>
          </a:r>
          <a:r>
            <a:rPr lang="cy-GB" sz="1100" noProof="0" dirty="0" err="1">
              <a:latin typeface="Cavolini" panose="03000502040302020204" pitchFamily="66" charset="0"/>
              <a:cs typeface="Cavolini" panose="03000502040302020204" pitchFamily="66" charset="0"/>
            </a:rPr>
            <a:t>December</a:t>
          </a:r>
          <a:r>
            <a:rPr lang="cy-GB" sz="1100" noProof="0" dirty="0">
              <a:latin typeface="Cavolini" panose="03000502040302020204" pitchFamily="66" charset="0"/>
              <a:cs typeface="Cavolini" panose="03000502040302020204" pitchFamily="66" charset="0"/>
            </a:rPr>
            <a:t> 2005.</a:t>
          </a: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noProof="0" dirty="0">
              <a:latin typeface="Cavolini" panose="03000502040302020204" pitchFamily="66" charset="0"/>
              <a:cs typeface="Cavolini" panose="03000502040302020204" pitchFamily="66" charset="0"/>
            </a:rPr>
            <a:t>I was </a:t>
          </a:r>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1977,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the 26th of </a:t>
          </a:r>
          <a:r>
            <a:rPr lang="cy-GB" sz="1100" noProof="0" dirty="0" err="1">
              <a:latin typeface="Cavolini" panose="03000502040302020204" pitchFamily="66" charset="0"/>
              <a:cs typeface="Cavolini" panose="03000502040302020204" pitchFamily="66" charset="0"/>
            </a:rPr>
            <a:t>Febuary</a:t>
          </a:r>
          <a:r>
            <a:rPr lang="cy-GB" sz="1100" noProof="0" dirty="0">
              <a:latin typeface="Cavolini" panose="03000502040302020204" pitchFamily="66" charset="0"/>
              <a:cs typeface="Cavolini" panose="03000502040302020204" pitchFamily="66" charset="0"/>
            </a:rPr>
            <a:t>. I was </a:t>
          </a:r>
          <a:r>
            <a:rPr lang="cy-GB" sz="1100" noProof="0" dirty="0" err="1">
              <a:latin typeface="Cavolini" panose="03000502040302020204" pitchFamily="66" charset="0"/>
              <a:cs typeface="Cavolini" panose="03000502040302020204" pitchFamily="66" charset="0"/>
            </a:rPr>
            <a:t>raised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Ammanford</a:t>
          </a:r>
          <a:r>
            <a:rPr lang="cy-GB" sz="1100" noProof="0" dirty="0">
              <a:latin typeface="Cavolini" panose="03000502040302020204" pitchFamily="66" charset="0"/>
              <a:cs typeface="Cavolini" panose="03000502040302020204" pitchFamily="66" charset="0"/>
            </a:rPr>
            <a:t>.</a:t>
          </a: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noProof="0" dirty="0">
              <a:latin typeface="Cavolini" panose="03000502040302020204" pitchFamily="66" charset="0"/>
              <a:cs typeface="Cavolini" panose="03000502040302020204" pitchFamily="66" charset="0"/>
            </a:rPr>
            <a:t>I was </a:t>
          </a:r>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1977,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the 26th of </a:t>
          </a:r>
          <a:r>
            <a:rPr lang="cy-GB" sz="1100" noProof="0" dirty="0" err="1">
              <a:latin typeface="Cavolini" panose="03000502040302020204" pitchFamily="66" charset="0"/>
              <a:cs typeface="Cavolini" panose="03000502040302020204" pitchFamily="66" charset="0"/>
            </a:rPr>
            <a:t>Febuary</a:t>
          </a:r>
          <a:r>
            <a:rPr lang="cy-GB" sz="1100" noProof="0" dirty="0">
              <a:latin typeface="Cavolini" panose="03000502040302020204" pitchFamily="66" charset="0"/>
              <a:cs typeface="Cavolini" panose="03000502040302020204" pitchFamily="66" charset="0"/>
            </a:rPr>
            <a:t>. I was </a:t>
          </a:r>
          <a:r>
            <a:rPr lang="cy-GB" sz="1100" noProof="0" dirty="0" err="1">
              <a:latin typeface="Cavolini" panose="03000502040302020204" pitchFamily="66" charset="0"/>
              <a:cs typeface="Cavolini" panose="03000502040302020204" pitchFamily="66" charset="0"/>
            </a:rPr>
            <a:t>raised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Ammanford</a:t>
          </a:r>
          <a:r>
            <a:rPr lang="cy-GB" sz="1100" noProof="0" dirty="0">
              <a:latin typeface="Cavolini" panose="03000502040302020204" pitchFamily="66" charset="0"/>
              <a:cs typeface="Cavolini" panose="03000502040302020204" pitchFamily="66" charset="0"/>
            </a:rPr>
            <a:t>.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rugby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training</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the Aman. I was </a:t>
          </a:r>
          <a:r>
            <a:rPr lang="cy-GB" sz="1100" noProof="0" dirty="0" err="1">
              <a:latin typeface="Cavolini" panose="03000502040302020204" pitchFamily="66" charset="0"/>
              <a:cs typeface="Cavolini" panose="03000502040302020204" pitchFamily="66" charset="0"/>
            </a:rPr>
            <a:t>married</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on</a:t>
          </a:r>
          <a:r>
            <a:rPr lang="cy-GB" sz="1100" noProof="0" dirty="0">
              <a:latin typeface="Cavolini" panose="03000502040302020204" pitchFamily="66" charset="0"/>
              <a:cs typeface="Cavolini" panose="03000502040302020204" pitchFamily="66" charset="0"/>
            </a:rPr>
            <a:t> 23rd of </a:t>
          </a:r>
          <a:r>
            <a:rPr lang="cy-GB" sz="1100" noProof="0" dirty="0" err="1">
              <a:latin typeface="Cavolini" panose="03000502040302020204" pitchFamily="66" charset="0"/>
              <a:cs typeface="Cavolini" panose="03000502040302020204" pitchFamily="66" charset="0"/>
            </a:rPr>
            <a:t>December</a:t>
          </a:r>
          <a:r>
            <a:rPr lang="cy-GB" sz="1100" noProof="0" dirty="0">
              <a:latin typeface="Cavolini" panose="03000502040302020204" pitchFamily="66" charset="0"/>
              <a:cs typeface="Cavolini" panose="03000502040302020204" pitchFamily="66" charset="0"/>
            </a:rPr>
            <a:t> 2005.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education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Ysgol Dyffryn Aman.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first</a:t>
          </a:r>
          <a:r>
            <a:rPr lang="cy-GB" sz="1100" noProof="0" dirty="0">
              <a:latin typeface="Cavolini" panose="03000502040302020204" pitchFamily="66" charset="0"/>
              <a:cs typeface="Cavolini" panose="03000502040302020204" pitchFamily="66" charset="0"/>
            </a:rPr>
            <a:t> Welsh cap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2000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France</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but</a:t>
          </a:r>
          <a:r>
            <a:rPr lang="cy-GB" sz="1100" noProof="0" dirty="0">
              <a:latin typeface="Cavolini" panose="03000502040302020204" pitchFamily="66" charset="0"/>
              <a:cs typeface="Cavolini" panose="03000502040302020204" pitchFamily="66" charset="0"/>
            </a:rPr>
            <a:t> I had </a:t>
          </a:r>
          <a:r>
            <a:rPr lang="cy-GB" sz="1100" noProof="0" dirty="0" err="1">
              <a:latin typeface="Cavolini" panose="03000502040302020204" pitchFamily="66" charset="0"/>
              <a:cs typeface="Cavolini" panose="03000502040302020204" pitchFamily="66" charset="0"/>
            </a:rPr>
            <a:t>my</a:t>
          </a:r>
          <a:r>
            <a:rPr lang="cy-GB" sz="1100" noProof="0" dirty="0">
              <a:latin typeface="Cavolini" panose="03000502040302020204" pitchFamily="66" charset="0"/>
              <a:cs typeface="Cavolini" panose="03000502040302020204" pitchFamily="66" charset="0"/>
            </a:rPr>
            <a:t> First try </a:t>
          </a:r>
          <a:r>
            <a:rPr lang="cy-GB" sz="1100" noProof="0" dirty="0" err="1">
              <a:latin typeface="Cavolini" panose="03000502040302020204" pitchFamily="66" charset="0"/>
              <a:cs typeface="Cavolini" panose="03000502040302020204" pitchFamily="66" charset="0"/>
            </a:rPr>
            <a:t>for</a:t>
          </a:r>
          <a:r>
            <a:rPr lang="cy-GB" sz="1100" noProof="0" dirty="0">
              <a:latin typeface="Cavolini" panose="03000502040302020204" pitchFamily="66" charset="0"/>
              <a:cs typeface="Cavolini" panose="03000502040302020204" pitchFamily="66" charset="0"/>
            </a:rPr>
            <a:t> Wales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2001. </a:t>
          </a: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r>
            <a:rPr lang="cy-GB" sz="1100" noProof="0" dirty="0">
              <a:latin typeface="Cavolini" panose="03000502040302020204" pitchFamily="66" charset="0"/>
              <a:cs typeface="Cavolini" panose="03000502040302020204" pitchFamily="66" charset="0"/>
            </a:rPr>
            <a:t>I was </a:t>
          </a:r>
        </a:p>
        <a:p>
          <a:r>
            <a:rPr lang="cy-GB" sz="1100" noProof="0" dirty="0" err="1">
              <a:latin typeface="Cavolini" panose="03000502040302020204" pitchFamily="66" charset="0"/>
              <a:cs typeface="Cavolini" panose="03000502040302020204" pitchFamily="66" charset="0"/>
            </a:rPr>
            <a:t>born</a:t>
          </a:r>
          <a:r>
            <a:rPr lang="cy-GB" sz="1100" noProof="0" dirty="0">
              <a:latin typeface="Cavolini" panose="03000502040302020204" pitchFamily="66" charset="0"/>
              <a:cs typeface="Cavolini" panose="03000502040302020204" pitchFamily="66" charset="0"/>
            </a:rPr>
            <a:t> </a:t>
          </a:r>
          <a:r>
            <a:rPr lang="cy-GB" sz="1100" noProof="0" dirty="0" err="1">
              <a:latin typeface="Cavolini" panose="03000502040302020204" pitchFamily="66" charset="0"/>
              <a:cs typeface="Cavolini" panose="03000502040302020204" pitchFamily="66" charset="0"/>
            </a:rPr>
            <a:t>in</a:t>
          </a:r>
          <a:r>
            <a:rPr lang="cy-GB" sz="1100" noProof="0" dirty="0">
              <a:latin typeface="Cavolini" panose="03000502040302020204" pitchFamily="66" charset="0"/>
              <a:cs typeface="Cavolini" panose="03000502040302020204" pitchFamily="66" charset="0"/>
            </a:rPr>
            <a:t> </a:t>
          </a:r>
        </a:p>
        <a:p>
          <a:r>
            <a:rPr lang="cy-GB" sz="1100" noProof="0" dirty="0">
              <a:latin typeface="Cavolini" panose="03000502040302020204" pitchFamily="66" charset="0"/>
              <a:cs typeface="Cavolini" panose="03000502040302020204" pitchFamily="66" charset="0"/>
            </a:rPr>
            <a:t>1977.</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a:t>
          </a: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a:t>
          </a: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a:t>
          </a: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a:t>
          </a: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 Ces i fy nghap Cymraeg cyntaf yn 2000 yn Ffrainc, ond ces i fy nghais cyntaf dros Gymru yn 2001.</a:t>
          </a: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r>
            <a:rPr lang="cy-GB" sz="1100" noProof="0" dirty="0">
              <a:latin typeface="Cavolini" panose="03000502040302020204" pitchFamily="66" charset="0"/>
              <a:cs typeface="Cavolini" panose="03000502040302020204" pitchFamily="66" charset="0"/>
            </a:rPr>
            <a:t>Ces I </a:t>
          </a:r>
        </a:p>
        <a:p>
          <a:r>
            <a:rPr lang="cy-GB" sz="1100" noProof="0" dirty="0">
              <a:latin typeface="Cavolini" panose="03000502040302020204" pitchFamily="66" charset="0"/>
              <a:cs typeface="Cavolini" panose="03000502040302020204" pitchFamily="66" charset="0"/>
            </a:rPr>
            <a:t>fy ngeni </a:t>
          </a:r>
        </a:p>
        <a:p>
          <a:r>
            <a:rPr lang="cy-GB" sz="1100" noProof="0" dirty="0">
              <a:latin typeface="Cavolini" panose="03000502040302020204" pitchFamily="66" charset="0"/>
              <a:cs typeface="Cavolini" panose="03000502040302020204" pitchFamily="66" charset="0"/>
            </a:rPr>
            <a:t>yn 1997.</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AA874902-C0BB-4E44-94E4-1862CF4D33E0}" type="presOf" srcId="{16972959-8CAF-455F-BF28-08BB0CE49C09}" destId="{FA910607-1469-459F-9D77-6F9FB7246C7B}"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62C7492F-B9A4-47FE-8CA6-0B2CAD39754A}" type="presOf" srcId="{DA8A6CDC-976E-0541-9263-D2BD6551D2D2}" destId="{5A6CEDE7-2706-1943-9F26-98A3DAA81F53}" srcOrd="1" destOrd="0" presId="urn:microsoft.com/office/officeart/2005/8/layout/pyramid1"/>
    <dgm:cxn modelId="{ADAA4134-BFAF-4F40-8F82-6F97A23CFDC9}" type="presOf" srcId="{375B5862-819E-BC4D-AC1C-1FA8DEA42D64}" destId="{BDAA30AB-16E7-3347-AA70-E8A760D21184}" srcOrd="1" destOrd="0" presId="urn:microsoft.com/office/officeart/2005/8/layout/pyramid1"/>
    <dgm:cxn modelId="{E6287839-4566-44B2-92DA-DBC249DE852B}" type="presOf" srcId="{375B5862-819E-BC4D-AC1C-1FA8DEA42D64}" destId="{1219F3F5-06FD-564E-B97D-34F9158E071A}" srcOrd="0" destOrd="0" presId="urn:microsoft.com/office/officeart/2005/8/layout/pyramid1"/>
    <dgm:cxn modelId="{909A6C4A-478D-45AF-9272-BF33832869DB}" type="presOf" srcId="{F69A4BEA-7CAC-C049-ADEF-6E13FF2B88AB}" destId="{9A55D572-508F-2E4B-825E-2D284F6C2D26}" srcOrd="1" destOrd="0" presId="urn:microsoft.com/office/officeart/2005/8/layout/pyramid1"/>
    <dgm:cxn modelId="{F02F6C4B-24C9-4C04-BF7B-C32241242061}" type="presOf" srcId="{48F91921-BC71-624C-98CC-761F20B9B998}" destId="{166C5EF9-2A9E-B04A-9489-4F5C57F6997B}" srcOrd="0" destOrd="0" presId="urn:microsoft.com/office/officeart/2005/8/layout/pyramid1"/>
    <dgm:cxn modelId="{1D446151-6799-4784-A6D5-2801013DDACF}" type="presOf" srcId="{DA8A6CDC-976E-0541-9263-D2BD6551D2D2}" destId="{D4CDF462-A34A-CA4F-87F3-D128A83819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B550D28F-E46F-43EC-8256-588451FF1A33}" type="presOf" srcId="{5E22112D-9ADD-914C-94F2-0C09ADE94217}" destId="{150F2CE0-24FC-BE4D-B676-C24DDDC2B59D}" srcOrd="0" destOrd="0" presId="urn:microsoft.com/office/officeart/2005/8/layout/pyramid1"/>
    <dgm:cxn modelId="{056DB79D-8088-4799-AF7A-566B35D97445}" type="presOf" srcId="{F69A4BEA-7CAC-C049-ADEF-6E13FF2B88AB}" destId="{C5278BF7-DEF0-FA43-AF5B-3DD719544B92}" srcOrd="0" destOrd="0" presId="urn:microsoft.com/office/officeart/2005/8/layout/pyramid1"/>
    <dgm:cxn modelId="{919471A4-9AE9-49D2-860E-FCEED57B0F6C}" type="presOf" srcId="{CA2D977E-E962-414C-AD0E-D67C1BB961D3}" destId="{B338630F-4099-CD49-9390-A08225BBEDBA}" srcOrd="1" destOrd="0" presId="urn:microsoft.com/office/officeart/2005/8/layout/pyramid1"/>
    <dgm:cxn modelId="{380D67A6-E6E1-44D5-8D7D-2BD6EA374580}" type="presOf" srcId="{48F91921-BC71-624C-98CC-761F20B9B998}" destId="{588643E3-3F88-7C47-A530-9166D5A23F12}"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D903AD5-90A0-4B1F-97F7-1F8B670EDC59}" type="presOf" srcId="{16972959-8CAF-455F-BF28-08BB0CE49C09}" destId="{A5844072-CE6D-419D-B711-5B3E25125337}" srcOrd="0" destOrd="0" presId="urn:microsoft.com/office/officeart/2005/8/layout/pyramid1"/>
    <dgm:cxn modelId="{0A8826E5-B65A-41B7-814F-D4D3B07363EE}" type="presOf" srcId="{CA2D977E-E962-414C-AD0E-D67C1BB961D3}" destId="{A97B52CF-4A4D-EC4F-BDB0-AF7BC651CEB9}" srcOrd="0"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8409CFCF-63FF-4276-9560-F7475238864B}" type="presParOf" srcId="{150F2CE0-24FC-BE4D-B676-C24DDDC2B59D}" destId="{E776A147-8FF4-4F07-89B8-3F4B3FF25A1A}" srcOrd="0" destOrd="0" presId="urn:microsoft.com/office/officeart/2005/8/layout/pyramid1"/>
    <dgm:cxn modelId="{4E03B157-95EC-4BFB-94F7-61D576361639}" type="presParOf" srcId="{E776A147-8FF4-4F07-89B8-3F4B3FF25A1A}" destId="{A5844072-CE6D-419D-B711-5B3E25125337}" srcOrd="0" destOrd="0" presId="urn:microsoft.com/office/officeart/2005/8/layout/pyramid1"/>
    <dgm:cxn modelId="{1F2E2F17-8413-42AE-8AA7-8943CA57E446}" type="presParOf" srcId="{E776A147-8FF4-4F07-89B8-3F4B3FF25A1A}" destId="{FA910607-1469-459F-9D77-6F9FB7246C7B}" srcOrd="1" destOrd="0" presId="urn:microsoft.com/office/officeart/2005/8/layout/pyramid1"/>
    <dgm:cxn modelId="{550D70AC-DACC-41A5-AC27-A4D050BC33F6}" type="presParOf" srcId="{150F2CE0-24FC-BE4D-B676-C24DDDC2B59D}" destId="{3ECCE04B-DC27-0645-9563-2F9518B26B54}" srcOrd="1" destOrd="0" presId="urn:microsoft.com/office/officeart/2005/8/layout/pyramid1"/>
    <dgm:cxn modelId="{7981475B-DB7C-42F0-B9F9-33E02BF6E67B}" type="presParOf" srcId="{3ECCE04B-DC27-0645-9563-2F9518B26B54}" destId="{1219F3F5-06FD-564E-B97D-34F9158E071A}" srcOrd="0" destOrd="0" presId="urn:microsoft.com/office/officeart/2005/8/layout/pyramid1"/>
    <dgm:cxn modelId="{7FCC81F9-ACC5-4139-BB1E-4FC30669D635}" type="presParOf" srcId="{3ECCE04B-DC27-0645-9563-2F9518B26B54}" destId="{BDAA30AB-16E7-3347-AA70-E8A760D21184}" srcOrd="1" destOrd="0" presId="urn:microsoft.com/office/officeart/2005/8/layout/pyramid1"/>
    <dgm:cxn modelId="{CCA88B18-E3E4-4084-B034-33236AA4C7D9}" type="presParOf" srcId="{150F2CE0-24FC-BE4D-B676-C24DDDC2B59D}" destId="{043BEF63-2198-7C4B-85D0-D6474603C898}" srcOrd="2" destOrd="0" presId="urn:microsoft.com/office/officeart/2005/8/layout/pyramid1"/>
    <dgm:cxn modelId="{E11C9504-FC48-4936-9874-C63974B9F66A}" type="presParOf" srcId="{043BEF63-2198-7C4B-85D0-D6474603C898}" destId="{D4CDF462-A34A-CA4F-87F3-D128A838199D}" srcOrd="0" destOrd="0" presId="urn:microsoft.com/office/officeart/2005/8/layout/pyramid1"/>
    <dgm:cxn modelId="{E908C35B-A85C-4433-9BB9-A4A357CCCA35}" type="presParOf" srcId="{043BEF63-2198-7C4B-85D0-D6474603C898}" destId="{5A6CEDE7-2706-1943-9F26-98A3DAA81F53}" srcOrd="1" destOrd="0" presId="urn:microsoft.com/office/officeart/2005/8/layout/pyramid1"/>
    <dgm:cxn modelId="{845AABC3-5186-4EEE-89F0-D4EE41CC3AF7}" type="presParOf" srcId="{150F2CE0-24FC-BE4D-B676-C24DDDC2B59D}" destId="{C94EA8AD-CA68-3547-9867-736E9B94B1F6}" srcOrd="3" destOrd="0" presId="urn:microsoft.com/office/officeart/2005/8/layout/pyramid1"/>
    <dgm:cxn modelId="{5E61D186-81FA-45F4-9859-5BD5C4C49E8F}" type="presParOf" srcId="{C94EA8AD-CA68-3547-9867-736E9B94B1F6}" destId="{C5278BF7-DEF0-FA43-AF5B-3DD719544B92}" srcOrd="0" destOrd="0" presId="urn:microsoft.com/office/officeart/2005/8/layout/pyramid1"/>
    <dgm:cxn modelId="{5CA7BFA0-E84A-4CB4-85A1-09A1CA51512A}" type="presParOf" srcId="{C94EA8AD-CA68-3547-9867-736E9B94B1F6}" destId="{9A55D572-508F-2E4B-825E-2D284F6C2D26}" srcOrd="1" destOrd="0" presId="urn:microsoft.com/office/officeart/2005/8/layout/pyramid1"/>
    <dgm:cxn modelId="{FB0EB50F-83E4-4B59-92AE-2A65887465E7}" type="presParOf" srcId="{150F2CE0-24FC-BE4D-B676-C24DDDC2B59D}" destId="{2965914C-04CE-554C-B555-32BFE16793C8}" srcOrd="4" destOrd="0" presId="urn:microsoft.com/office/officeart/2005/8/layout/pyramid1"/>
    <dgm:cxn modelId="{8F63339C-7621-49F9-81AA-286998811590}" type="presParOf" srcId="{2965914C-04CE-554C-B555-32BFE16793C8}" destId="{166C5EF9-2A9E-B04A-9489-4F5C57F6997B}" srcOrd="0" destOrd="0" presId="urn:microsoft.com/office/officeart/2005/8/layout/pyramid1"/>
    <dgm:cxn modelId="{8DE4C21B-D377-4FBC-A98D-45A275912CE9}" type="presParOf" srcId="{2965914C-04CE-554C-B555-32BFE16793C8}" destId="{588643E3-3F88-7C47-A530-9166D5A23F12}" srcOrd="1" destOrd="0" presId="urn:microsoft.com/office/officeart/2005/8/layout/pyramid1"/>
    <dgm:cxn modelId="{86D4A60E-4AC8-4B53-806C-9324BC993057}" type="presParOf" srcId="{150F2CE0-24FC-BE4D-B676-C24DDDC2B59D}" destId="{3721C729-CD03-AB41-8767-9A953049E741}" srcOrd="5" destOrd="0" presId="urn:microsoft.com/office/officeart/2005/8/layout/pyramid1"/>
    <dgm:cxn modelId="{A4723980-0F79-4D8D-A793-30CD5CB9D2B6}" type="presParOf" srcId="{3721C729-CD03-AB41-8767-9A953049E741}" destId="{A97B52CF-4A4D-EC4F-BDB0-AF7BC651CEB9}" srcOrd="0" destOrd="0" presId="urn:microsoft.com/office/officeart/2005/8/layout/pyramid1"/>
    <dgm:cxn modelId="{05A97A2C-AF10-4485-8438-90058C9515B5}"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a:t>
          </a: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a:t>
          </a: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a:t>
          </a: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a:t>
          </a: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 Ces i fy nghap Cymraeg cyntaf yn 2000 yn Ffrainc, ond ces i fy nghais cyntaf dros Gymru yn 2001.</a:t>
          </a: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r>
            <a:rPr lang="cy-GB" sz="1100" noProof="0" dirty="0">
              <a:latin typeface="Cavolini" panose="03000502040302020204" pitchFamily="66" charset="0"/>
              <a:cs typeface="Cavolini" panose="03000502040302020204" pitchFamily="66" charset="0"/>
            </a:rPr>
            <a:t>Ces I </a:t>
          </a:r>
        </a:p>
        <a:p>
          <a:r>
            <a:rPr lang="cy-GB" sz="1100" noProof="0" dirty="0">
              <a:latin typeface="Cavolini" panose="03000502040302020204" pitchFamily="66" charset="0"/>
              <a:cs typeface="Cavolini" panose="03000502040302020204" pitchFamily="66" charset="0"/>
            </a:rPr>
            <a:t>fy ngeni </a:t>
          </a:r>
        </a:p>
        <a:p>
          <a:r>
            <a:rPr lang="cy-GB" sz="1100" noProof="0" dirty="0">
              <a:latin typeface="Cavolini" panose="03000502040302020204" pitchFamily="66" charset="0"/>
              <a:cs typeface="Cavolini" panose="03000502040302020204" pitchFamily="66" charset="0"/>
            </a:rPr>
            <a:t>yn 1997.</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E0C34D26-917F-4FCE-B059-96814B3CF3A3}" type="presOf" srcId="{48F91921-BC71-624C-98CC-761F20B9B998}" destId="{166C5EF9-2A9E-B04A-9489-4F5C57F6997B}" srcOrd="0" destOrd="0" presId="urn:microsoft.com/office/officeart/2005/8/layout/pyramid1"/>
    <dgm:cxn modelId="{5937C82B-C708-4750-A7A4-EF5814DC9553}" type="presOf" srcId="{16972959-8CAF-455F-BF28-08BB0CE49C09}" destId="{A5844072-CE6D-419D-B711-5B3E25125337}" srcOrd="0" destOrd="0" presId="urn:microsoft.com/office/officeart/2005/8/layout/pyramid1"/>
    <dgm:cxn modelId="{E06EF32F-703C-489B-8BB5-EEE696B36AD3}" type="presOf" srcId="{48F91921-BC71-624C-98CC-761F20B9B998}" destId="{588643E3-3F88-7C47-A530-9166D5A23F12}" srcOrd="1" destOrd="0" presId="urn:microsoft.com/office/officeart/2005/8/layout/pyramid1"/>
    <dgm:cxn modelId="{759C4640-AC87-4D26-BC7B-A135C6B94137}" type="presOf" srcId="{5E22112D-9ADD-914C-94F2-0C09ADE94217}" destId="{150F2CE0-24FC-BE4D-B676-C24DDDC2B59D}" srcOrd="0" destOrd="0" presId="urn:microsoft.com/office/officeart/2005/8/layout/pyramid1"/>
    <dgm:cxn modelId="{1E043242-0359-4525-8F4E-258A164EA4F0}" type="presOf" srcId="{16972959-8CAF-455F-BF28-08BB0CE49C09}" destId="{FA910607-1469-459F-9D77-6F9FB7246C7B}" srcOrd="1" destOrd="0" presId="urn:microsoft.com/office/officeart/2005/8/layout/pyramid1"/>
    <dgm:cxn modelId="{106BC862-A2A0-49AA-9DC4-09FB84734838}" type="presOf" srcId="{375B5862-819E-BC4D-AC1C-1FA8DEA42D64}" destId="{BDAA30AB-16E7-3347-AA70-E8A760D21184}" srcOrd="1" destOrd="0" presId="urn:microsoft.com/office/officeart/2005/8/layout/pyramid1"/>
    <dgm:cxn modelId="{F4371F7A-36D0-4174-80FD-ACF17B8F613B}" type="presOf" srcId="{DA8A6CDC-976E-0541-9263-D2BD6551D2D2}" destId="{D4CDF462-A34A-CA4F-87F3-D128A83819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1BF66789-3A5D-44BD-AFDA-C2AAE28CC638}" type="presOf" srcId="{375B5862-819E-BC4D-AC1C-1FA8DEA42D64}" destId="{1219F3F5-06FD-564E-B97D-34F9158E071A}" srcOrd="0" destOrd="0" presId="urn:microsoft.com/office/officeart/2005/8/layout/pyramid1"/>
    <dgm:cxn modelId="{E86C8795-069C-4636-AB7A-F7638970F647}" type="presOf" srcId="{CA2D977E-E962-414C-AD0E-D67C1BB961D3}" destId="{B338630F-4099-CD49-9390-A08225BBEDBA}" srcOrd="1" destOrd="0" presId="urn:microsoft.com/office/officeart/2005/8/layout/pyramid1"/>
    <dgm:cxn modelId="{B26094A6-0284-4D73-A392-710290A5CF07}" type="presOf" srcId="{F69A4BEA-7CAC-C049-ADEF-6E13FF2B88AB}" destId="{9A55D572-508F-2E4B-825E-2D284F6C2D26}" srcOrd="1" destOrd="0" presId="urn:microsoft.com/office/officeart/2005/8/layout/pyramid1"/>
    <dgm:cxn modelId="{C33E60AA-B828-437F-B99D-ACBECBD4D16A}" type="presOf" srcId="{CA2D977E-E962-414C-AD0E-D67C1BB961D3}" destId="{A97B52CF-4A4D-EC4F-BDB0-AF7BC651CEB9}" srcOrd="0" destOrd="0" presId="urn:microsoft.com/office/officeart/2005/8/layout/pyramid1"/>
    <dgm:cxn modelId="{B2335BAC-2DA9-47EF-8BF6-1FE147A8BCCE}" type="presOf" srcId="{F69A4BEA-7CAC-C049-ADEF-6E13FF2B88AB}" destId="{C5278BF7-DEF0-FA43-AF5B-3DD719544B92}" srcOrd="0" destOrd="0" presId="urn:microsoft.com/office/officeart/2005/8/layout/pyramid1"/>
    <dgm:cxn modelId="{6B3625C4-3ABB-4F42-8424-AE7859C6FA50}" type="presOf" srcId="{DA8A6CDC-976E-0541-9263-D2BD6551D2D2}" destId="{5A6CEDE7-2706-1943-9F26-98A3DAA81F53}"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D637B0F4-0E5E-C847-B1CD-38BBEAA2D144}" srcId="{5E22112D-9ADD-914C-94F2-0C09ADE94217}" destId="{CA2D977E-E962-414C-AD0E-D67C1BB961D3}" srcOrd="5" destOrd="0" parTransId="{0B96E8BB-91B4-2741-A8C5-95B87380CFDE}" sibTransId="{CE409051-CB98-2942-B503-CDCCDC9C81FA}"/>
    <dgm:cxn modelId="{059683BF-6A66-423B-A6A1-B0154A71A032}" type="presParOf" srcId="{150F2CE0-24FC-BE4D-B676-C24DDDC2B59D}" destId="{E776A147-8FF4-4F07-89B8-3F4B3FF25A1A}" srcOrd="0" destOrd="0" presId="urn:microsoft.com/office/officeart/2005/8/layout/pyramid1"/>
    <dgm:cxn modelId="{5C2066CB-24FC-4B9E-AB26-D39C7EC69373}" type="presParOf" srcId="{E776A147-8FF4-4F07-89B8-3F4B3FF25A1A}" destId="{A5844072-CE6D-419D-B711-5B3E25125337}" srcOrd="0" destOrd="0" presId="urn:microsoft.com/office/officeart/2005/8/layout/pyramid1"/>
    <dgm:cxn modelId="{6D01EE0D-6956-457D-B078-342F1EA58364}" type="presParOf" srcId="{E776A147-8FF4-4F07-89B8-3F4B3FF25A1A}" destId="{FA910607-1469-459F-9D77-6F9FB7246C7B}" srcOrd="1" destOrd="0" presId="urn:microsoft.com/office/officeart/2005/8/layout/pyramid1"/>
    <dgm:cxn modelId="{0123AEE7-8543-4A26-B3B6-64184A6F7596}" type="presParOf" srcId="{150F2CE0-24FC-BE4D-B676-C24DDDC2B59D}" destId="{3ECCE04B-DC27-0645-9563-2F9518B26B54}" srcOrd="1" destOrd="0" presId="urn:microsoft.com/office/officeart/2005/8/layout/pyramid1"/>
    <dgm:cxn modelId="{35A1F1E0-756D-4A46-AE2F-FA5147471E91}" type="presParOf" srcId="{3ECCE04B-DC27-0645-9563-2F9518B26B54}" destId="{1219F3F5-06FD-564E-B97D-34F9158E071A}" srcOrd="0" destOrd="0" presId="urn:microsoft.com/office/officeart/2005/8/layout/pyramid1"/>
    <dgm:cxn modelId="{F13C21BF-197C-4D51-9857-EB70DDE870FB}" type="presParOf" srcId="{3ECCE04B-DC27-0645-9563-2F9518B26B54}" destId="{BDAA30AB-16E7-3347-AA70-E8A760D21184}" srcOrd="1" destOrd="0" presId="urn:microsoft.com/office/officeart/2005/8/layout/pyramid1"/>
    <dgm:cxn modelId="{38E754FB-872F-4B9D-9161-39DAA07B6C97}" type="presParOf" srcId="{150F2CE0-24FC-BE4D-B676-C24DDDC2B59D}" destId="{043BEF63-2198-7C4B-85D0-D6474603C898}" srcOrd="2" destOrd="0" presId="urn:microsoft.com/office/officeart/2005/8/layout/pyramid1"/>
    <dgm:cxn modelId="{E0B98579-AD80-4850-8FAD-BB5EB3C5B78E}" type="presParOf" srcId="{043BEF63-2198-7C4B-85D0-D6474603C898}" destId="{D4CDF462-A34A-CA4F-87F3-D128A838199D}" srcOrd="0" destOrd="0" presId="urn:microsoft.com/office/officeart/2005/8/layout/pyramid1"/>
    <dgm:cxn modelId="{B3089BAD-9FEA-45BA-A4C4-57B247A1E56A}" type="presParOf" srcId="{043BEF63-2198-7C4B-85D0-D6474603C898}" destId="{5A6CEDE7-2706-1943-9F26-98A3DAA81F53}" srcOrd="1" destOrd="0" presId="urn:microsoft.com/office/officeart/2005/8/layout/pyramid1"/>
    <dgm:cxn modelId="{B6E75422-2313-4F2A-A73B-125832A9D517}" type="presParOf" srcId="{150F2CE0-24FC-BE4D-B676-C24DDDC2B59D}" destId="{C94EA8AD-CA68-3547-9867-736E9B94B1F6}" srcOrd="3" destOrd="0" presId="urn:microsoft.com/office/officeart/2005/8/layout/pyramid1"/>
    <dgm:cxn modelId="{C6F807C5-6293-4C31-BD95-BB092A46A568}" type="presParOf" srcId="{C94EA8AD-CA68-3547-9867-736E9B94B1F6}" destId="{C5278BF7-DEF0-FA43-AF5B-3DD719544B92}" srcOrd="0" destOrd="0" presId="urn:microsoft.com/office/officeart/2005/8/layout/pyramid1"/>
    <dgm:cxn modelId="{2E162285-7636-4C6C-B8C8-BEC676639542}" type="presParOf" srcId="{C94EA8AD-CA68-3547-9867-736E9B94B1F6}" destId="{9A55D572-508F-2E4B-825E-2D284F6C2D26}" srcOrd="1" destOrd="0" presId="urn:microsoft.com/office/officeart/2005/8/layout/pyramid1"/>
    <dgm:cxn modelId="{B491ACAA-D82C-45D0-B12A-354DE5F46D59}" type="presParOf" srcId="{150F2CE0-24FC-BE4D-B676-C24DDDC2B59D}" destId="{2965914C-04CE-554C-B555-32BFE16793C8}" srcOrd="4" destOrd="0" presId="urn:microsoft.com/office/officeart/2005/8/layout/pyramid1"/>
    <dgm:cxn modelId="{C9A76D6E-E123-40BB-AB69-46DB2E20D193}" type="presParOf" srcId="{2965914C-04CE-554C-B555-32BFE16793C8}" destId="{166C5EF9-2A9E-B04A-9489-4F5C57F6997B}" srcOrd="0" destOrd="0" presId="urn:microsoft.com/office/officeart/2005/8/layout/pyramid1"/>
    <dgm:cxn modelId="{F31EC9F2-F216-42E0-98F3-4E4D3E6147EC}" type="presParOf" srcId="{2965914C-04CE-554C-B555-32BFE16793C8}" destId="{588643E3-3F88-7C47-A530-9166D5A23F12}" srcOrd="1" destOrd="0" presId="urn:microsoft.com/office/officeart/2005/8/layout/pyramid1"/>
    <dgm:cxn modelId="{17BCE22A-A414-4B5B-B18D-E3A4B55F36EA}" type="presParOf" srcId="{150F2CE0-24FC-BE4D-B676-C24DDDC2B59D}" destId="{3721C729-CD03-AB41-8767-9A953049E741}" srcOrd="5" destOrd="0" presId="urn:microsoft.com/office/officeart/2005/8/layout/pyramid1"/>
    <dgm:cxn modelId="{7158EA44-76AD-4300-A95E-68123174E2AB}" type="presParOf" srcId="{3721C729-CD03-AB41-8767-9A953049E741}" destId="{A97B52CF-4A4D-EC4F-BDB0-AF7BC651CEB9}" srcOrd="0" destOrd="0" presId="urn:microsoft.com/office/officeart/2005/8/layout/pyramid1"/>
    <dgm:cxn modelId="{320007F6-77F9-476D-958A-CE6A7A217C40}"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 Cafodd e ei addysg i mewn Ysgol Dyffryn Aman.</a:t>
          </a: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a:t>
          </a: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a:t>
          </a: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noProof="0" dirty="0">
              <a:latin typeface="Cavolini" panose="03000502040302020204" pitchFamily="66" charset="0"/>
              <a:cs typeface="Cavolini" panose="03000502040302020204" pitchFamily="66" charset="0"/>
            </a:rPr>
            <a:t>Cafodd e ei geni yn 1997, ar 26ain o Chwefror. Cafodd e ei fagi yn Rhydaman.</a:t>
          </a: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 Cafodd e ei addysg i mewn Ysgol Dyffryn Aman. Cafodd e ei gap Cymraeg cyntaf yn 2000 yn Ffrainc, ond Cafodd e ei gais cyntaf dros Gymru yn 2001.</a:t>
          </a: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r>
            <a:rPr lang="cy-GB" sz="1100" noProof="0" dirty="0">
              <a:latin typeface="Cavolini" panose="03000502040302020204" pitchFamily="66" charset="0"/>
              <a:cs typeface="Cavolini" panose="03000502040302020204" pitchFamily="66" charset="0"/>
            </a:rPr>
            <a:t>Cafodd </a:t>
          </a:r>
        </a:p>
        <a:p>
          <a:r>
            <a:rPr lang="cy-GB" sz="1100" noProof="0" dirty="0">
              <a:latin typeface="Cavolini" panose="03000502040302020204" pitchFamily="66" charset="0"/>
              <a:cs typeface="Cavolini" panose="03000502040302020204" pitchFamily="66" charset="0"/>
            </a:rPr>
            <a:t>e ei geni </a:t>
          </a:r>
        </a:p>
        <a:p>
          <a:r>
            <a:rPr lang="cy-GB" sz="1100" noProof="0" dirty="0">
              <a:latin typeface="Cavolini" panose="03000502040302020204" pitchFamily="66" charset="0"/>
              <a:cs typeface="Cavolini" panose="03000502040302020204" pitchFamily="66" charset="0"/>
            </a:rPr>
            <a:t>yn 1997.</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4185477" y="0"/>
          <a:ext cx="1674191"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p>
        <a:p>
          <a:pPr marL="0" lvl="0" indent="0" algn="ctr" defTabSz="488950">
            <a:lnSpc>
              <a:spcPct val="90000"/>
            </a:lnSpc>
            <a:spcBef>
              <a:spcPct val="0"/>
            </a:spcBef>
            <a:spcAft>
              <a:spcPct val="35000"/>
            </a:spcAft>
            <a:buNone/>
          </a:pP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1977.</a:t>
          </a:r>
        </a:p>
      </dsp:txBody>
      <dsp:txXfrm>
        <a:off x="4185477" y="0"/>
        <a:ext cx="1674191" cy="1143000"/>
      </dsp:txXfrm>
    </dsp:sp>
    <dsp:sp modelId="{1219F3F5-06FD-564E-B97D-34F9158E071A}">
      <dsp:nvSpPr>
        <dsp:cNvPr id="0" name=""/>
        <dsp:cNvSpPr/>
      </dsp:nvSpPr>
      <dsp:spPr>
        <a:xfrm>
          <a:off x="3348382" y="1143000"/>
          <a:ext cx="3348382"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1977,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the 26th of </a:t>
          </a:r>
          <a:r>
            <a:rPr lang="cy-GB" sz="1100" kern="1200" noProof="0" dirty="0" err="1">
              <a:latin typeface="Cavolini" panose="03000502040302020204" pitchFamily="66" charset="0"/>
              <a:cs typeface="Cavolini" panose="03000502040302020204" pitchFamily="66" charset="0"/>
            </a:rPr>
            <a:t>Febuary</a:t>
          </a:r>
          <a:r>
            <a:rPr lang="cy-GB" sz="1100" kern="1200" noProof="0" dirty="0">
              <a:latin typeface="Cavolini" panose="03000502040302020204" pitchFamily="66" charset="0"/>
              <a:cs typeface="Cavolini" panose="03000502040302020204" pitchFamily="66" charset="0"/>
            </a:rPr>
            <a:t>. I was </a:t>
          </a:r>
          <a:r>
            <a:rPr lang="cy-GB" sz="1100" kern="1200" noProof="0" dirty="0" err="1">
              <a:latin typeface="Cavolini" panose="03000502040302020204" pitchFamily="66" charset="0"/>
              <a:cs typeface="Cavolini" panose="03000502040302020204" pitchFamily="66" charset="0"/>
            </a:rPr>
            <a:t>raised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Ammanford</a:t>
          </a:r>
          <a:r>
            <a:rPr lang="cy-GB" sz="1100" kern="1200" noProof="0" dirty="0">
              <a:latin typeface="Cavolini" panose="03000502040302020204" pitchFamily="66" charset="0"/>
              <a:cs typeface="Cavolini" panose="03000502040302020204" pitchFamily="66" charset="0"/>
            </a:rPr>
            <a:t>.</a:t>
          </a:r>
        </a:p>
      </dsp:txBody>
      <dsp:txXfrm>
        <a:off x="3934349" y="1143000"/>
        <a:ext cx="2176448" cy="1143000"/>
      </dsp:txXfrm>
    </dsp:sp>
    <dsp:sp modelId="{D4CDF462-A34A-CA4F-87F3-D128A838199D}">
      <dsp:nvSpPr>
        <dsp:cNvPr id="0" name=""/>
        <dsp:cNvSpPr/>
      </dsp:nvSpPr>
      <dsp:spPr>
        <a:xfrm>
          <a:off x="2511286" y="2286000"/>
          <a:ext cx="5022573"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1977,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the 26th of </a:t>
          </a:r>
          <a:r>
            <a:rPr lang="cy-GB" sz="1100" kern="1200" noProof="0" dirty="0" err="1">
              <a:latin typeface="Cavolini" panose="03000502040302020204" pitchFamily="66" charset="0"/>
              <a:cs typeface="Cavolini" panose="03000502040302020204" pitchFamily="66" charset="0"/>
            </a:rPr>
            <a:t>Febuary</a:t>
          </a:r>
          <a:r>
            <a:rPr lang="cy-GB" sz="1100" kern="1200" noProof="0" dirty="0">
              <a:latin typeface="Cavolini" panose="03000502040302020204" pitchFamily="66" charset="0"/>
              <a:cs typeface="Cavolini" panose="03000502040302020204" pitchFamily="66" charset="0"/>
            </a:rPr>
            <a:t>. I was </a:t>
          </a:r>
          <a:r>
            <a:rPr lang="cy-GB" sz="1100" kern="1200" noProof="0" dirty="0" err="1">
              <a:latin typeface="Cavolini" panose="03000502040302020204" pitchFamily="66" charset="0"/>
              <a:cs typeface="Cavolini" panose="03000502040302020204" pitchFamily="66" charset="0"/>
            </a:rPr>
            <a:t>raised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Ammanford</a:t>
          </a:r>
          <a:r>
            <a:rPr lang="cy-GB" sz="1100" kern="1200" noProof="0" dirty="0">
              <a:latin typeface="Cavolini" panose="03000502040302020204" pitchFamily="66" charset="0"/>
              <a:cs typeface="Cavolini" panose="03000502040302020204" pitchFamily="66" charset="0"/>
            </a:rPr>
            <a:t>.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rugby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training</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the Aman. </a:t>
          </a:r>
        </a:p>
      </dsp:txBody>
      <dsp:txXfrm>
        <a:off x="3390237" y="2286000"/>
        <a:ext cx="3264672" cy="1143000"/>
      </dsp:txXfrm>
    </dsp:sp>
    <dsp:sp modelId="{C5278BF7-DEF0-FA43-AF5B-3DD719544B92}">
      <dsp:nvSpPr>
        <dsp:cNvPr id="0" name=""/>
        <dsp:cNvSpPr/>
      </dsp:nvSpPr>
      <dsp:spPr>
        <a:xfrm>
          <a:off x="1674191" y="3429000"/>
          <a:ext cx="6696764"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1977,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the 26th of </a:t>
          </a:r>
          <a:r>
            <a:rPr lang="cy-GB" sz="1100" kern="1200" noProof="0" dirty="0" err="1">
              <a:latin typeface="Cavolini" panose="03000502040302020204" pitchFamily="66" charset="0"/>
              <a:cs typeface="Cavolini" panose="03000502040302020204" pitchFamily="66" charset="0"/>
            </a:rPr>
            <a:t>Febuary</a:t>
          </a:r>
          <a:r>
            <a:rPr lang="cy-GB" sz="1100" kern="1200" noProof="0" dirty="0">
              <a:latin typeface="Cavolini" panose="03000502040302020204" pitchFamily="66" charset="0"/>
              <a:cs typeface="Cavolini" panose="03000502040302020204" pitchFamily="66" charset="0"/>
            </a:rPr>
            <a:t>. I was </a:t>
          </a:r>
          <a:r>
            <a:rPr lang="cy-GB" sz="1100" kern="1200" noProof="0" dirty="0" err="1">
              <a:latin typeface="Cavolini" panose="03000502040302020204" pitchFamily="66" charset="0"/>
              <a:cs typeface="Cavolini" panose="03000502040302020204" pitchFamily="66" charset="0"/>
            </a:rPr>
            <a:t>raised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Ammanford</a:t>
          </a:r>
          <a:r>
            <a:rPr lang="cy-GB" sz="1100" kern="1200" noProof="0" dirty="0">
              <a:latin typeface="Cavolini" panose="03000502040302020204" pitchFamily="66" charset="0"/>
              <a:cs typeface="Cavolini" panose="03000502040302020204" pitchFamily="66" charset="0"/>
            </a:rPr>
            <a:t>.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rugby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training</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the Aman. I was </a:t>
          </a:r>
          <a:r>
            <a:rPr lang="cy-GB" sz="1100" kern="1200" noProof="0" dirty="0" err="1">
              <a:latin typeface="Cavolini" panose="03000502040302020204" pitchFamily="66" charset="0"/>
              <a:cs typeface="Cavolini" panose="03000502040302020204" pitchFamily="66" charset="0"/>
            </a:rPr>
            <a:t>married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23rd of </a:t>
          </a:r>
          <a:r>
            <a:rPr lang="cy-GB" sz="1100" kern="1200" noProof="0" dirty="0" err="1">
              <a:latin typeface="Cavolini" panose="03000502040302020204" pitchFamily="66" charset="0"/>
              <a:cs typeface="Cavolini" panose="03000502040302020204" pitchFamily="66" charset="0"/>
            </a:rPr>
            <a:t>December</a:t>
          </a:r>
          <a:r>
            <a:rPr lang="cy-GB" sz="1100" kern="1200" noProof="0" dirty="0">
              <a:latin typeface="Cavolini" panose="03000502040302020204" pitchFamily="66" charset="0"/>
              <a:cs typeface="Cavolini" panose="03000502040302020204" pitchFamily="66" charset="0"/>
            </a:rPr>
            <a:t> 2005.</a:t>
          </a:r>
        </a:p>
      </dsp:txBody>
      <dsp:txXfrm>
        <a:off x="2846124" y="3429000"/>
        <a:ext cx="4352897" cy="1143000"/>
      </dsp:txXfrm>
    </dsp:sp>
    <dsp:sp modelId="{166C5EF9-2A9E-B04A-9489-4F5C57F6997B}">
      <dsp:nvSpPr>
        <dsp:cNvPr id="0" name=""/>
        <dsp:cNvSpPr/>
      </dsp:nvSpPr>
      <dsp:spPr>
        <a:xfrm>
          <a:off x="837095" y="4572000"/>
          <a:ext cx="8370955"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1977,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the 26th of </a:t>
          </a:r>
          <a:r>
            <a:rPr lang="cy-GB" sz="1100" kern="1200" noProof="0" dirty="0" err="1">
              <a:latin typeface="Cavolini" panose="03000502040302020204" pitchFamily="66" charset="0"/>
              <a:cs typeface="Cavolini" panose="03000502040302020204" pitchFamily="66" charset="0"/>
            </a:rPr>
            <a:t>Febuary</a:t>
          </a:r>
          <a:r>
            <a:rPr lang="cy-GB" sz="1100" kern="1200" noProof="0" dirty="0">
              <a:latin typeface="Cavolini" panose="03000502040302020204" pitchFamily="66" charset="0"/>
              <a:cs typeface="Cavolini" panose="03000502040302020204" pitchFamily="66" charset="0"/>
            </a:rPr>
            <a:t>. I was </a:t>
          </a:r>
          <a:r>
            <a:rPr lang="cy-GB" sz="1100" kern="1200" noProof="0" dirty="0" err="1">
              <a:latin typeface="Cavolini" panose="03000502040302020204" pitchFamily="66" charset="0"/>
              <a:cs typeface="Cavolini" panose="03000502040302020204" pitchFamily="66" charset="0"/>
            </a:rPr>
            <a:t>raised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Ammanford</a:t>
          </a:r>
          <a:r>
            <a:rPr lang="cy-GB" sz="1100" kern="1200" noProof="0" dirty="0">
              <a:latin typeface="Cavolini" panose="03000502040302020204" pitchFamily="66" charset="0"/>
              <a:cs typeface="Cavolini" panose="03000502040302020204" pitchFamily="66" charset="0"/>
            </a:rPr>
            <a:t>.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rugby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training</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the Aman. I was </a:t>
          </a:r>
          <a:r>
            <a:rPr lang="cy-GB" sz="1100" kern="1200" noProof="0" dirty="0" err="1">
              <a:latin typeface="Cavolini" panose="03000502040302020204" pitchFamily="66" charset="0"/>
              <a:cs typeface="Cavolini" panose="03000502040302020204" pitchFamily="66" charset="0"/>
            </a:rPr>
            <a:t>married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23rd of </a:t>
          </a:r>
          <a:r>
            <a:rPr lang="cy-GB" sz="1100" kern="1200" noProof="0" dirty="0" err="1">
              <a:latin typeface="Cavolini" panose="03000502040302020204" pitchFamily="66" charset="0"/>
              <a:cs typeface="Cavolini" panose="03000502040302020204" pitchFamily="66" charset="0"/>
            </a:rPr>
            <a:t>December</a:t>
          </a:r>
          <a:r>
            <a:rPr lang="cy-GB" sz="1100" kern="1200" noProof="0" dirty="0">
              <a:latin typeface="Cavolini" panose="03000502040302020204" pitchFamily="66" charset="0"/>
              <a:cs typeface="Cavolini" panose="03000502040302020204" pitchFamily="66" charset="0"/>
            </a:rPr>
            <a:t> 2005.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education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Ysgol Dyffryn Aman. </a:t>
          </a:r>
        </a:p>
      </dsp:txBody>
      <dsp:txXfrm>
        <a:off x="2302012" y="4572000"/>
        <a:ext cx="5441121" cy="1143000"/>
      </dsp:txXfrm>
    </dsp:sp>
    <dsp:sp modelId="{A97B52CF-4A4D-EC4F-BDB0-AF7BC651CEB9}">
      <dsp:nvSpPr>
        <dsp:cNvPr id="0" name=""/>
        <dsp:cNvSpPr/>
      </dsp:nvSpPr>
      <dsp:spPr>
        <a:xfrm>
          <a:off x="0" y="5715000"/>
          <a:ext cx="10045146"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I was </a:t>
          </a:r>
          <a:r>
            <a:rPr lang="cy-GB" sz="1100" kern="1200" noProof="0" dirty="0" err="1">
              <a:latin typeface="Cavolini" panose="03000502040302020204" pitchFamily="66" charset="0"/>
              <a:cs typeface="Cavolini" panose="03000502040302020204" pitchFamily="66" charset="0"/>
            </a:rPr>
            <a:t>born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1977,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the 26th of </a:t>
          </a:r>
          <a:r>
            <a:rPr lang="cy-GB" sz="1100" kern="1200" noProof="0" dirty="0" err="1">
              <a:latin typeface="Cavolini" panose="03000502040302020204" pitchFamily="66" charset="0"/>
              <a:cs typeface="Cavolini" panose="03000502040302020204" pitchFamily="66" charset="0"/>
            </a:rPr>
            <a:t>Febuary</a:t>
          </a:r>
          <a:r>
            <a:rPr lang="cy-GB" sz="1100" kern="1200" noProof="0" dirty="0">
              <a:latin typeface="Cavolini" panose="03000502040302020204" pitchFamily="66" charset="0"/>
              <a:cs typeface="Cavolini" panose="03000502040302020204" pitchFamily="66" charset="0"/>
            </a:rPr>
            <a:t>. I was </a:t>
          </a:r>
          <a:r>
            <a:rPr lang="cy-GB" sz="1100" kern="1200" noProof="0" dirty="0" err="1">
              <a:latin typeface="Cavolini" panose="03000502040302020204" pitchFamily="66" charset="0"/>
              <a:cs typeface="Cavolini" panose="03000502040302020204" pitchFamily="66" charset="0"/>
            </a:rPr>
            <a:t>raised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Ammanford</a:t>
          </a:r>
          <a:r>
            <a:rPr lang="cy-GB" sz="1100" kern="1200" noProof="0" dirty="0">
              <a:latin typeface="Cavolini" panose="03000502040302020204" pitchFamily="66" charset="0"/>
              <a:cs typeface="Cavolini" panose="03000502040302020204" pitchFamily="66" charset="0"/>
            </a:rPr>
            <a:t>.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rugby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training</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the Aman. I was </a:t>
          </a:r>
          <a:r>
            <a:rPr lang="cy-GB" sz="1100" kern="1200" noProof="0" dirty="0" err="1">
              <a:latin typeface="Cavolini" panose="03000502040302020204" pitchFamily="66" charset="0"/>
              <a:cs typeface="Cavolini" panose="03000502040302020204" pitchFamily="66" charset="0"/>
            </a:rPr>
            <a:t>married</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on</a:t>
          </a:r>
          <a:r>
            <a:rPr lang="cy-GB" sz="1100" kern="1200" noProof="0" dirty="0">
              <a:latin typeface="Cavolini" panose="03000502040302020204" pitchFamily="66" charset="0"/>
              <a:cs typeface="Cavolini" panose="03000502040302020204" pitchFamily="66" charset="0"/>
            </a:rPr>
            <a:t> 23rd of </a:t>
          </a:r>
          <a:r>
            <a:rPr lang="cy-GB" sz="1100" kern="1200" noProof="0" dirty="0" err="1">
              <a:latin typeface="Cavolini" panose="03000502040302020204" pitchFamily="66" charset="0"/>
              <a:cs typeface="Cavolini" panose="03000502040302020204" pitchFamily="66" charset="0"/>
            </a:rPr>
            <a:t>December</a:t>
          </a:r>
          <a:r>
            <a:rPr lang="cy-GB" sz="1100" kern="1200" noProof="0" dirty="0">
              <a:latin typeface="Cavolini" panose="03000502040302020204" pitchFamily="66" charset="0"/>
              <a:cs typeface="Cavolini" panose="03000502040302020204" pitchFamily="66" charset="0"/>
            </a:rPr>
            <a:t> 2005.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education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Ysgol Dyffryn Aman.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first</a:t>
          </a:r>
          <a:r>
            <a:rPr lang="cy-GB" sz="1100" kern="1200" noProof="0" dirty="0">
              <a:latin typeface="Cavolini" panose="03000502040302020204" pitchFamily="66" charset="0"/>
              <a:cs typeface="Cavolini" panose="03000502040302020204" pitchFamily="66" charset="0"/>
            </a:rPr>
            <a:t> Welsh cap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2000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France</a:t>
          </a:r>
          <a:r>
            <a:rPr lang="cy-GB" sz="1100" kern="1200" noProof="0" dirty="0">
              <a:latin typeface="Cavolini" panose="03000502040302020204" pitchFamily="66" charset="0"/>
              <a:cs typeface="Cavolini" panose="03000502040302020204" pitchFamily="66" charset="0"/>
            </a:rPr>
            <a:t> </a:t>
          </a:r>
          <a:r>
            <a:rPr lang="cy-GB" sz="1100" kern="1200" noProof="0" dirty="0" err="1">
              <a:latin typeface="Cavolini" panose="03000502040302020204" pitchFamily="66" charset="0"/>
              <a:cs typeface="Cavolini" panose="03000502040302020204" pitchFamily="66" charset="0"/>
            </a:rPr>
            <a:t>but</a:t>
          </a:r>
          <a:r>
            <a:rPr lang="cy-GB" sz="1100" kern="1200" noProof="0" dirty="0">
              <a:latin typeface="Cavolini" panose="03000502040302020204" pitchFamily="66" charset="0"/>
              <a:cs typeface="Cavolini" panose="03000502040302020204" pitchFamily="66" charset="0"/>
            </a:rPr>
            <a:t> I had </a:t>
          </a:r>
          <a:r>
            <a:rPr lang="cy-GB" sz="1100" kern="1200" noProof="0" dirty="0" err="1">
              <a:latin typeface="Cavolini" panose="03000502040302020204" pitchFamily="66" charset="0"/>
              <a:cs typeface="Cavolini" panose="03000502040302020204" pitchFamily="66" charset="0"/>
            </a:rPr>
            <a:t>my</a:t>
          </a:r>
          <a:r>
            <a:rPr lang="cy-GB" sz="1100" kern="1200" noProof="0" dirty="0">
              <a:latin typeface="Cavolini" panose="03000502040302020204" pitchFamily="66" charset="0"/>
              <a:cs typeface="Cavolini" panose="03000502040302020204" pitchFamily="66" charset="0"/>
            </a:rPr>
            <a:t> First try </a:t>
          </a:r>
          <a:r>
            <a:rPr lang="cy-GB" sz="1100" kern="1200" noProof="0" dirty="0" err="1">
              <a:latin typeface="Cavolini" panose="03000502040302020204" pitchFamily="66" charset="0"/>
              <a:cs typeface="Cavolini" panose="03000502040302020204" pitchFamily="66" charset="0"/>
            </a:rPr>
            <a:t>for</a:t>
          </a:r>
          <a:r>
            <a:rPr lang="cy-GB" sz="1100" kern="1200" noProof="0" dirty="0">
              <a:latin typeface="Cavolini" panose="03000502040302020204" pitchFamily="66" charset="0"/>
              <a:cs typeface="Cavolini" panose="03000502040302020204" pitchFamily="66" charset="0"/>
            </a:rPr>
            <a:t> Wales </a:t>
          </a:r>
          <a:r>
            <a:rPr lang="cy-GB" sz="1100" kern="1200" noProof="0" dirty="0" err="1">
              <a:latin typeface="Cavolini" panose="03000502040302020204" pitchFamily="66" charset="0"/>
              <a:cs typeface="Cavolini" panose="03000502040302020204" pitchFamily="66" charset="0"/>
            </a:rPr>
            <a:t>in</a:t>
          </a:r>
          <a:r>
            <a:rPr lang="cy-GB" sz="1100" kern="1200" noProof="0" dirty="0">
              <a:latin typeface="Cavolini" panose="03000502040302020204" pitchFamily="66" charset="0"/>
              <a:cs typeface="Cavolini" panose="03000502040302020204" pitchFamily="66" charset="0"/>
            </a:rPr>
            <a:t> 2001. </a:t>
          </a:r>
        </a:p>
      </dsp:txBody>
      <dsp:txXfrm>
        <a:off x="1757900" y="5715000"/>
        <a:ext cx="6529345" cy="1143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4185477" y="0"/>
          <a:ext cx="1674191"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fy ngeni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yn 1997.</a:t>
          </a:r>
        </a:p>
      </dsp:txBody>
      <dsp:txXfrm>
        <a:off x="4185477" y="0"/>
        <a:ext cx="1674191" cy="1143000"/>
      </dsp:txXfrm>
    </dsp:sp>
    <dsp:sp modelId="{1219F3F5-06FD-564E-B97D-34F9158E071A}">
      <dsp:nvSpPr>
        <dsp:cNvPr id="0" name=""/>
        <dsp:cNvSpPr/>
      </dsp:nvSpPr>
      <dsp:spPr>
        <a:xfrm>
          <a:off x="3348382" y="1143000"/>
          <a:ext cx="3348382"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a:t>
          </a:r>
        </a:p>
      </dsp:txBody>
      <dsp:txXfrm>
        <a:off x="3934349" y="1143000"/>
        <a:ext cx="2176448" cy="1143000"/>
      </dsp:txXfrm>
    </dsp:sp>
    <dsp:sp modelId="{D4CDF462-A34A-CA4F-87F3-D128A838199D}">
      <dsp:nvSpPr>
        <dsp:cNvPr id="0" name=""/>
        <dsp:cNvSpPr/>
      </dsp:nvSpPr>
      <dsp:spPr>
        <a:xfrm>
          <a:off x="2511286" y="2286000"/>
          <a:ext cx="5022573"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a:t>
          </a:r>
        </a:p>
      </dsp:txBody>
      <dsp:txXfrm>
        <a:off x="3390237" y="2286000"/>
        <a:ext cx="3264672" cy="1143000"/>
      </dsp:txXfrm>
    </dsp:sp>
    <dsp:sp modelId="{C5278BF7-DEF0-FA43-AF5B-3DD719544B92}">
      <dsp:nvSpPr>
        <dsp:cNvPr id="0" name=""/>
        <dsp:cNvSpPr/>
      </dsp:nvSpPr>
      <dsp:spPr>
        <a:xfrm>
          <a:off x="1674191" y="3429000"/>
          <a:ext cx="6696764"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a:t>
          </a:r>
        </a:p>
      </dsp:txBody>
      <dsp:txXfrm>
        <a:off x="2846124" y="3429000"/>
        <a:ext cx="4352897" cy="1143000"/>
      </dsp:txXfrm>
    </dsp:sp>
    <dsp:sp modelId="{166C5EF9-2A9E-B04A-9489-4F5C57F6997B}">
      <dsp:nvSpPr>
        <dsp:cNvPr id="0" name=""/>
        <dsp:cNvSpPr/>
      </dsp:nvSpPr>
      <dsp:spPr>
        <a:xfrm>
          <a:off x="837095" y="4572000"/>
          <a:ext cx="8370955"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a:t>
          </a:r>
        </a:p>
      </dsp:txBody>
      <dsp:txXfrm>
        <a:off x="2302012" y="4572000"/>
        <a:ext cx="5441121" cy="1143000"/>
      </dsp:txXfrm>
    </dsp:sp>
    <dsp:sp modelId="{A97B52CF-4A4D-EC4F-BDB0-AF7BC651CEB9}">
      <dsp:nvSpPr>
        <dsp:cNvPr id="0" name=""/>
        <dsp:cNvSpPr/>
      </dsp:nvSpPr>
      <dsp:spPr>
        <a:xfrm>
          <a:off x="0" y="5715000"/>
          <a:ext cx="10045146"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 Ces i fy nghap Cymraeg cyntaf yn 2000 yn Ffrainc, ond ces i fy nghais cyntaf dros Gymru yn 2001.</a:t>
          </a:r>
        </a:p>
      </dsp:txBody>
      <dsp:txXfrm>
        <a:off x="1757900" y="5715000"/>
        <a:ext cx="6529345" cy="1143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4185477" y="0"/>
          <a:ext cx="1674191"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fy ngeni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yn 1997.</a:t>
          </a:r>
        </a:p>
      </dsp:txBody>
      <dsp:txXfrm>
        <a:off x="4185477" y="0"/>
        <a:ext cx="1674191" cy="1143000"/>
      </dsp:txXfrm>
    </dsp:sp>
    <dsp:sp modelId="{1219F3F5-06FD-564E-B97D-34F9158E071A}">
      <dsp:nvSpPr>
        <dsp:cNvPr id="0" name=""/>
        <dsp:cNvSpPr/>
      </dsp:nvSpPr>
      <dsp:spPr>
        <a:xfrm>
          <a:off x="3348382" y="1143000"/>
          <a:ext cx="3348382"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a:t>
          </a:r>
        </a:p>
      </dsp:txBody>
      <dsp:txXfrm>
        <a:off x="3934349" y="1143000"/>
        <a:ext cx="2176448" cy="1143000"/>
      </dsp:txXfrm>
    </dsp:sp>
    <dsp:sp modelId="{D4CDF462-A34A-CA4F-87F3-D128A838199D}">
      <dsp:nvSpPr>
        <dsp:cNvPr id="0" name=""/>
        <dsp:cNvSpPr/>
      </dsp:nvSpPr>
      <dsp:spPr>
        <a:xfrm>
          <a:off x="2511286" y="2286000"/>
          <a:ext cx="5022573"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a:t>
          </a:r>
        </a:p>
      </dsp:txBody>
      <dsp:txXfrm>
        <a:off x="3390237" y="2286000"/>
        <a:ext cx="3264672" cy="1143000"/>
      </dsp:txXfrm>
    </dsp:sp>
    <dsp:sp modelId="{C5278BF7-DEF0-FA43-AF5B-3DD719544B92}">
      <dsp:nvSpPr>
        <dsp:cNvPr id="0" name=""/>
        <dsp:cNvSpPr/>
      </dsp:nvSpPr>
      <dsp:spPr>
        <a:xfrm>
          <a:off x="1674191" y="3429000"/>
          <a:ext cx="6696764"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a:t>
          </a:r>
        </a:p>
      </dsp:txBody>
      <dsp:txXfrm>
        <a:off x="2846124" y="3429000"/>
        <a:ext cx="4352897" cy="1143000"/>
      </dsp:txXfrm>
    </dsp:sp>
    <dsp:sp modelId="{166C5EF9-2A9E-B04A-9489-4F5C57F6997B}">
      <dsp:nvSpPr>
        <dsp:cNvPr id="0" name=""/>
        <dsp:cNvSpPr/>
      </dsp:nvSpPr>
      <dsp:spPr>
        <a:xfrm>
          <a:off x="837095" y="4572000"/>
          <a:ext cx="8370955"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a:t>
          </a:r>
        </a:p>
      </dsp:txBody>
      <dsp:txXfrm>
        <a:off x="2302012" y="4572000"/>
        <a:ext cx="5441121" cy="1143000"/>
      </dsp:txXfrm>
    </dsp:sp>
    <dsp:sp modelId="{A97B52CF-4A4D-EC4F-BDB0-AF7BC651CEB9}">
      <dsp:nvSpPr>
        <dsp:cNvPr id="0" name=""/>
        <dsp:cNvSpPr/>
      </dsp:nvSpPr>
      <dsp:spPr>
        <a:xfrm>
          <a:off x="0" y="5715000"/>
          <a:ext cx="10045146"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Ces i fy ngeni yn 1997, ar 26ain o Chwefror. Ces i fy magi yn Rhydaman. Ces i fy hyfforddiant rygbi i mewn Yr Aman. Ces i fy mhriodi ar 23ain o Rhagfyr 2005. Ces i fy addysg i mewn Ysgol Dyffryn Aman. Ces i fy nghap Cymraeg cyntaf yn 2000 yn Ffrainc, ond ces i fy nghais cyntaf dros Gymru yn 2001.</a:t>
          </a:r>
        </a:p>
      </dsp:txBody>
      <dsp:txXfrm>
        <a:off x="1757900" y="5715000"/>
        <a:ext cx="6529345" cy="1143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4185477" y="0"/>
          <a:ext cx="1674191"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e ei geni </a:t>
          </a:r>
        </a:p>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yn 1997.</a:t>
          </a:r>
        </a:p>
      </dsp:txBody>
      <dsp:txXfrm>
        <a:off x="4185477" y="0"/>
        <a:ext cx="1674191" cy="1143000"/>
      </dsp:txXfrm>
    </dsp:sp>
    <dsp:sp modelId="{1219F3F5-06FD-564E-B97D-34F9158E071A}">
      <dsp:nvSpPr>
        <dsp:cNvPr id="0" name=""/>
        <dsp:cNvSpPr/>
      </dsp:nvSpPr>
      <dsp:spPr>
        <a:xfrm>
          <a:off x="3348382" y="1143000"/>
          <a:ext cx="3348382"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e ei geni yn 1997, ar 26ain o Chwefror. Cafodd e ei fagi yn Rhydaman.</a:t>
          </a:r>
        </a:p>
      </dsp:txBody>
      <dsp:txXfrm>
        <a:off x="3934349" y="1143000"/>
        <a:ext cx="2176448" cy="1143000"/>
      </dsp:txXfrm>
    </dsp:sp>
    <dsp:sp modelId="{D4CDF462-A34A-CA4F-87F3-D128A838199D}">
      <dsp:nvSpPr>
        <dsp:cNvPr id="0" name=""/>
        <dsp:cNvSpPr/>
      </dsp:nvSpPr>
      <dsp:spPr>
        <a:xfrm>
          <a:off x="2511286" y="2286000"/>
          <a:ext cx="5022573"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a:t>
          </a:r>
        </a:p>
      </dsp:txBody>
      <dsp:txXfrm>
        <a:off x="3390237" y="2286000"/>
        <a:ext cx="3264672" cy="1143000"/>
      </dsp:txXfrm>
    </dsp:sp>
    <dsp:sp modelId="{C5278BF7-DEF0-FA43-AF5B-3DD719544B92}">
      <dsp:nvSpPr>
        <dsp:cNvPr id="0" name=""/>
        <dsp:cNvSpPr/>
      </dsp:nvSpPr>
      <dsp:spPr>
        <a:xfrm>
          <a:off x="1674191" y="3429000"/>
          <a:ext cx="6696764"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a:t>
          </a:r>
        </a:p>
      </dsp:txBody>
      <dsp:txXfrm>
        <a:off x="2846124" y="3429000"/>
        <a:ext cx="4352897" cy="1143000"/>
      </dsp:txXfrm>
    </dsp:sp>
    <dsp:sp modelId="{166C5EF9-2A9E-B04A-9489-4F5C57F6997B}">
      <dsp:nvSpPr>
        <dsp:cNvPr id="0" name=""/>
        <dsp:cNvSpPr/>
      </dsp:nvSpPr>
      <dsp:spPr>
        <a:xfrm>
          <a:off x="837095" y="4572000"/>
          <a:ext cx="8370955"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 Cafodd e ei addysg i mewn Ysgol Dyffryn Aman.</a:t>
          </a:r>
        </a:p>
      </dsp:txBody>
      <dsp:txXfrm>
        <a:off x="2302012" y="4572000"/>
        <a:ext cx="5441121" cy="1143000"/>
      </dsp:txXfrm>
    </dsp:sp>
    <dsp:sp modelId="{A97B52CF-4A4D-EC4F-BDB0-AF7BC651CEB9}">
      <dsp:nvSpPr>
        <dsp:cNvPr id="0" name=""/>
        <dsp:cNvSpPr/>
      </dsp:nvSpPr>
      <dsp:spPr>
        <a:xfrm>
          <a:off x="0" y="5715000"/>
          <a:ext cx="10045146" cy="1143000"/>
        </a:xfrm>
        <a:prstGeom prst="trapezoid">
          <a:avLst>
            <a:gd name="adj" fmla="val 73237"/>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noProof="0" dirty="0">
              <a:latin typeface="Cavolini" panose="03000502040302020204" pitchFamily="66" charset="0"/>
              <a:cs typeface="Cavolini" panose="03000502040302020204" pitchFamily="66" charset="0"/>
            </a:rPr>
            <a:t>Cafodd e ei geni yn 1997, ar 26ain o Chwefror. Cafodd e ei fagi yn Rhydaman. Cafodd e ei hyfforddiant rygbi i mewn Yr Aman. Cafodd e ei briodi ar 23ain o Rhagfyr 2005. Cafodd e ei addysg i mewn Ysgol Dyffryn Aman. Cafodd e ei gap Cymraeg cyntaf yn 2000 yn Ffrainc, ond Cafodd e ei gais cyntaf dros Gymru yn 2001.</a:t>
          </a:r>
        </a:p>
      </dsp:txBody>
      <dsp:txXfrm>
        <a:off x="1757900" y="5715000"/>
        <a:ext cx="6529345"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0554A-EDD2-B904-A7BE-A8DBFFDAE8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EABB07-CD8D-AA0C-F221-8A7E69436B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01C7D9-58BD-F9ED-FDAC-47433185BCA5}"/>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FAA6D98D-62AB-4458-81BE-AD704F7D13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E004E-6308-A120-EC76-8430D596E980}"/>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071625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99376-EBBE-B682-E3BA-823BD4B762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006FE9-1A07-E1D0-50C4-AB7E3DE544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CAF7D-645A-0AC6-031F-AAA1D24A7E1E}"/>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39D5991D-8B97-8A5A-E0AC-65C0E1D88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5EA1E-F881-B278-5D5B-9C24A18C9F0A}"/>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3931509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7FB42-638B-1067-EBD2-079F76D96B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218046-8325-9319-C217-C56D1CA77C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A9D007-76FA-E44E-B07A-E59499EA8FE8}"/>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146D3B65-705E-19C7-601F-EE9AED5C5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48E0A-A9A7-D6AD-5B56-5677248CD68E}"/>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4190797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21FF5-2908-A9D1-413E-5FB464BDA6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DC3B1E-A596-4A10-46E1-693F3DA22B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A069B5-D10B-D7F8-D004-944117A2E4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C8BC6C-FFD0-28D8-A0C4-DAE3EB23D8C9}"/>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6" name="Footer Placeholder 5">
            <a:extLst>
              <a:ext uri="{FF2B5EF4-FFF2-40B4-BE49-F238E27FC236}">
                <a16:creationId xmlns:a16="http://schemas.microsoft.com/office/drawing/2014/main" id="{38C52D2D-B337-AE6B-5EE1-BD51A2A101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5090DA-0682-52C4-D332-D741A0AFF51E}"/>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702034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EA94D-0FAF-E094-A289-25D214028C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9B7499-6B9D-3EA4-8398-3AA7C4145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403E76-5F98-4893-D2DA-FBDDDC37C5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959AF5-4D9A-7F9A-836F-64D33CABA1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3EA0A9-43A7-134C-98CD-3A4CAF1AED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DFF894-FBDE-B855-DD38-18562B8DE0E0}"/>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8" name="Footer Placeholder 7">
            <a:extLst>
              <a:ext uri="{FF2B5EF4-FFF2-40B4-BE49-F238E27FC236}">
                <a16:creationId xmlns:a16="http://schemas.microsoft.com/office/drawing/2014/main" id="{03418AE9-761C-8FDF-1E0A-96A43E6741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13F3E7-9DEE-77DD-C2A6-374E6D75E454}"/>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0538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6BB9F-C0FE-8AAF-E29A-0C33429CC2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5E8B5-D86D-13B9-0310-41BC0FCF44A7}"/>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4" name="Footer Placeholder 3">
            <a:extLst>
              <a:ext uri="{FF2B5EF4-FFF2-40B4-BE49-F238E27FC236}">
                <a16:creationId xmlns:a16="http://schemas.microsoft.com/office/drawing/2014/main" id="{E97885FB-E2C1-CA49-A8A7-6A0F908C32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931DFC-2561-04AF-2E3A-3B8E025B3C80}"/>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59906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5BD838-663B-421F-2AB6-278CA10A6D9E}"/>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3" name="Footer Placeholder 2">
            <a:extLst>
              <a:ext uri="{FF2B5EF4-FFF2-40B4-BE49-F238E27FC236}">
                <a16:creationId xmlns:a16="http://schemas.microsoft.com/office/drawing/2014/main" id="{E5817A6F-B259-C83D-E678-89F2951D7E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19F6B7-4F2C-DD52-133E-6EC0314B8080}"/>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844466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3136-AAAD-B13E-3641-01EA695ED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14342C-27F7-47AE-F84E-775F32EA5A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F72D53-357E-3054-02D3-D47075EB5B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A032E9-10B6-8099-C880-0FAB5533BAE6}"/>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6" name="Footer Placeholder 5">
            <a:extLst>
              <a:ext uri="{FF2B5EF4-FFF2-40B4-BE49-F238E27FC236}">
                <a16:creationId xmlns:a16="http://schemas.microsoft.com/office/drawing/2014/main" id="{07E8CCD4-E629-C9D4-9EA6-7DEDE2936F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A89A7C-41D5-626D-5D1B-6D1C1DF0E681}"/>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2805480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16A0-E4C5-B2E8-8E4D-98A89AD7A3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9AB601-1E17-30B3-825D-D4ABD437B3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45D16C-4428-7D7B-DA3A-C94A86E07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ABCE52-3B63-0E0E-9D87-ECE9DFF0D450}"/>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6" name="Footer Placeholder 5">
            <a:extLst>
              <a:ext uri="{FF2B5EF4-FFF2-40B4-BE49-F238E27FC236}">
                <a16:creationId xmlns:a16="http://schemas.microsoft.com/office/drawing/2014/main" id="{D9605692-E5EC-BC81-D3D8-5A81D5687C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69968D-C358-C3B1-AB40-D2BD272DA32C}"/>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80455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54538-BA1D-6CA4-9CA7-DD43557571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D8455C-D2AE-B836-68C4-BB4041812C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D6690F-9EAF-0995-4F49-3512473EDC8A}"/>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96162980-07AC-B5C3-1D8A-48BBA8621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01B17-00FF-407E-E51F-2466D4EABB20}"/>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2718823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718BCF-7E4C-FC09-2C0B-1DF0176365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A599DC-EC76-350C-897D-5D43612C24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5A2FBA-0AF4-B728-A415-5BEBF406D2DD}"/>
              </a:ext>
            </a:extLst>
          </p:cNvPr>
          <p:cNvSpPr>
            <a:spLocks noGrp="1"/>
          </p:cNvSpPr>
          <p:nvPr>
            <p:ph type="dt" sz="half" idx="10"/>
          </p:nvPr>
        </p:nvSpPr>
        <p:spPr/>
        <p:txBody>
          <a:body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3C6DE46F-957E-FB66-8BEB-79EF6161F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684437-FBEB-AE8B-8B0A-4F85B3CB224D}"/>
              </a:ext>
            </a:extLst>
          </p:cNvPr>
          <p:cNvSpPr>
            <a:spLocks noGrp="1"/>
          </p:cNvSpPr>
          <p:nvPr>
            <p:ph type="sldNum" sz="quarter" idx="12"/>
          </p:nvPr>
        </p:nvSpPr>
        <p:spPr/>
        <p:txBody>
          <a:bodyPr/>
          <a:lstStyle/>
          <a:p>
            <a:fld id="{03E5A87B-6842-4CE3-AFA2-7CBFE1A1DDB1}" type="slidenum">
              <a:rPr lang="en-GB" smtClean="0"/>
              <a:t>‹#›</a:t>
            </a:fld>
            <a:endParaRPr lang="en-GB"/>
          </a:p>
        </p:txBody>
      </p:sp>
    </p:spTree>
    <p:extLst>
      <p:ext uri="{BB962C8B-B14F-4D97-AF65-F5344CB8AC3E}">
        <p14:creationId xmlns:p14="http://schemas.microsoft.com/office/powerpoint/2010/main" val="1138725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722038-2DFE-1135-29E1-446B500812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8A7717-68B1-19CA-903A-C2921EE3A2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C5CAFE-6BF8-46A1-8ADE-B0E3CAFF90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7708E0-43F6-4E8E-990F-40F92E1E5838}" type="datetimeFigureOut">
              <a:rPr lang="en-GB" smtClean="0"/>
              <a:t>07/03/2025</a:t>
            </a:fld>
            <a:endParaRPr lang="en-GB"/>
          </a:p>
        </p:txBody>
      </p:sp>
      <p:sp>
        <p:nvSpPr>
          <p:cNvPr id="5" name="Footer Placeholder 4">
            <a:extLst>
              <a:ext uri="{FF2B5EF4-FFF2-40B4-BE49-F238E27FC236}">
                <a16:creationId xmlns:a16="http://schemas.microsoft.com/office/drawing/2014/main" id="{C56CBDDA-0DB6-D2FE-0AAF-439AB98B57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042618-4025-567C-7E27-0E4FD1B0EA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E5A87B-6842-4CE3-AFA2-7CBFE1A1DDB1}" type="slidenum">
              <a:rPr lang="en-GB" smtClean="0"/>
              <a:t>‹#›</a:t>
            </a:fld>
            <a:endParaRPr lang="en-GB"/>
          </a:p>
        </p:txBody>
      </p:sp>
    </p:spTree>
    <p:extLst>
      <p:ext uri="{BB962C8B-B14F-4D97-AF65-F5344CB8AC3E}">
        <p14:creationId xmlns:p14="http://schemas.microsoft.com/office/powerpoint/2010/main" val="1861099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18" Type="http://schemas.openxmlformats.org/officeDocument/2006/relationships/image" Target="../media/image22.jpeg"/><Relationship Id="rId3" Type="http://schemas.openxmlformats.org/officeDocument/2006/relationships/image" Target="../media/image5.png"/><Relationship Id="rId21" Type="http://schemas.openxmlformats.org/officeDocument/2006/relationships/image" Target="../media/image23.png"/><Relationship Id="rId7" Type="http://schemas.openxmlformats.org/officeDocument/2006/relationships/image" Target="../media/image13.jpeg"/><Relationship Id="rId12" Type="http://schemas.openxmlformats.org/officeDocument/2006/relationships/image" Target="../media/image10.jpeg"/><Relationship Id="rId17" Type="http://schemas.openxmlformats.org/officeDocument/2006/relationships/image" Target="../media/image19.jpeg"/><Relationship Id="rId2" Type="http://schemas.openxmlformats.org/officeDocument/2006/relationships/image" Target="../media/image4.jpeg"/><Relationship Id="rId16" Type="http://schemas.openxmlformats.org/officeDocument/2006/relationships/image" Target="../media/image18.jpeg"/><Relationship Id="rId20"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image" Target="../media/image9.jpeg"/><Relationship Id="rId24" Type="http://schemas.openxmlformats.org/officeDocument/2006/relationships/image" Target="../media/image25.jpeg"/><Relationship Id="rId5" Type="http://schemas.openxmlformats.org/officeDocument/2006/relationships/image" Target="../media/image16.png"/><Relationship Id="rId15" Type="http://schemas.openxmlformats.org/officeDocument/2006/relationships/image" Target="../media/image17.jpeg"/><Relationship Id="rId23" Type="http://schemas.openxmlformats.org/officeDocument/2006/relationships/image" Target="../media/image26.jpeg"/><Relationship Id="rId10" Type="http://schemas.openxmlformats.org/officeDocument/2006/relationships/image" Target="../media/image8.jpeg"/><Relationship Id="rId19"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4.jpeg"/></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7.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18" Type="http://schemas.openxmlformats.org/officeDocument/2006/relationships/image" Target="../media/image22.jpeg"/><Relationship Id="rId3" Type="http://schemas.openxmlformats.org/officeDocument/2006/relationships/image" Target="../media/image5.png"/><Relationship Id="rId21" Type="http://schemas.openxmlformats.org/officeDocument/2006/relationships/image" Target="../media/image23.png"/><Relationship Id="rId7" Type="http://schemas.openxmlformats.org/officeDocument/2006/relationships/image" Target="../media/image13.jpeg"/><Relationship Id="rId12" Type="http://schemas.openxmlformats.org/officeDocument/2006/relationships/image" Target="../media/image10.jpeg"/><Relationship Id="rId17" Type="http://schemas.openxmlformats.org/officeDocument/2006/relationships/image" Target="../media/image19.jpeg"/><Relationship Id="rId2" Type="http://schemas.openxmlformats.org/officeDocument/2006/relationships/image" Target="../media/image4.jpeg"/><Relationship Id="rId16" Type="http://schemas.openxmlformats.org/officeDocument/2006/relationships/image" Target="../media/image18.jpeg"/><Relationship Id="rId20"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image" Target="../media/image9.jpeg"/><Relationship Id="rId24" Type="http://schemas.openxmlformats.org/officeDocument/2006/relationships/image" Target="../media/image25.jpeg"/><Relationship Id="rId5" Type="http://schemas.openxmlformats.org/officeDocument/2006/relationships/image" Target="../media/image16.png"/><Relationship Id="rId15" Type="http://schemas.openxmlformats.org/officeDocument/2006/relationships/image" Target="../media/image17.jpeg"/><Relationship Id="rId23" Type="http://schemas.openxmlformats.org/officeDocument/2006/relationships/image" Target="../media/image26.jpeg"/><Relationship Id="rId10" Type="http://schemas.openxmlformats.org/officeDocument/2006/relationships/image" Target="../media/image8.jpeg"/><Relationship Id="rId19"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9.png"/><Relationship Id="rId4" Type="http://schemas.openxmlformats.org/officeDocument/2006/relationships/image" Target="../media/image38.jpeg"/></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5.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2050" name="Picture 2" descr="Ammanford, Carmarthenshire web site">
            <a:extLst>
              <a:ext uri="{FF2B5EF4-FFF2-40B4-BE49-F238E27FC236}">
                <a16:creationId xmlns:a16="http://schemas.microsoft.com/office/drawing/2014/main" id="{D08FE794-5895-9B73-5800-41AE712BA79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2310" r="-1" b="7305"/>
          <a:stretch/>
        </p:blipFill>
        <p:spPr bwMode="auto">
          <a:xfrm>
            <a:off x="0" y="10"/>
            <a:ext cx="1218893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F42183-75F4-41F1-7A40-6C25C95BDD5E}"/>
              </a:ext>
            </a:extLst>
          </p:cNvPr>
          <p:cNvSpPr>
            <a:spLocks noGrp="1"/>
          </p:cNvSpPr>
          <p:nvPr>
            <p:ph type="ctrTitle"/>
          </p:nvPr>
        </p:nvSpPr>
        <p:spPr>
          <a:xfrm>
            <a:off x="1527048" y="1124712"/>
            <a:ext cx="9144000" cy="3063240"/>
          </a:xfrm>
        </p:spPr>
        <p:txBody>
          <a:bodyPr>
            <a:normAutofit/>
          </a:bodyPr>
          <a:lstStyle/>
          <a:p>
            <a:r>
              <a:rPr lang="cy-GB" sz="6600" noProof="0" dirty="0">
                <a:solidFill>
                  <a:schemeClr val="bg1"/>
                </a:solidFill>
              </a:rPr>
              <a:t>Thema: Rhydaman</a:t>
            </a:r>
            <a:br>
              <a:rPr lang="cy-GB" sz="6600" noProof="0" dirty="0">
                <a:solidFill>
                  <a:schemeClr val="bg1"/>
                </a:solidFill>
              </a:rPr>
            </a:br>
            <a:br>
              <a:rPr lang="cy-GB" sz="6600" noProof="0" dirty="0">
                <a:solidFill>
                  <a:schemeClr val="bg1"/>
                </a:solidFill>
              </a:rPr>
            </a:br>
            <a:endParaRPr lang="cy-GB" sz="6600" noProof="0" dirty="0">
              <a:solidFill>
                <a:schemeClr val="bg1"/>
              </a:solidFill>
            </a:endParaRPr>
          </a:p>
        </p:txBody>
      </p:sp>
      <p:sp>
        <p:nvSpPr>
          <p:cNvPr id="3" name="Subtitle 2">
            <a:extLst>
              <a:ext uri="{FF2B5EF4-FFF2-40B4-BE49-F238E27FC236}">
                <a16:creationId xmlns:a16="http://schemas.microsoft.com/office/drawing/2014/main" id="{9D5DB08F-2452-76FD-E2DF-9B3F8F0422FF}"/>
              </a:ext>
            </a:extLst>
          </p:cNvPr>
          <p:cNvSpPr>
            <a:spLocks noGrp="1"/>
          </p:cNvSpPr>
          <p:nvPr>
            <p:ph type="subTitle" idx="1"/>
          </p:nvPr>
        </p:nvSpPr>
        <p:spPr>
          <a:xfrm>
            <a:off x="1527048" y="4599432"/>
            <a:ext cx="9144000" cy="1941374"/>
          </a:xfrm>
        </p:spPr>
        <p:txBody>
          <a:bodyPr>
            <a:normAutofit/>
          </a:bodyPr>
          <a:lstStyle/>
          <a:p>
            <a:endParaRPr lang="cy-GB" sz="600" noProof="0" dirty="0">
              <a:solidFill>
                <a:schemeClr val="bg1"/>
              </a:solidFill>
            </a:endParaRPr>
          </a:p>
          <a:p>
            <a:endParaRPr lang="cy-GB" noProof="0" dirty="0">
              <a:solidFill>
                <a:schemeClr val="bg1"/>
              </a:solidFill>
            </a:endParaRPr>
          </a:p>
          <a:p>
            <a:r>
              <a:rPr lang="cy-GB" noProof="0" dirty="0">
                <a:solidFill>
                  <a:schemeClr val="bg1"/>
                </a:solidFill>
              </a:rPr>
              <a:t>Gan Sarah Walters</a:t>
            </a:r>
          </a:p>
          <a:p>
            <a:r>
              <a:rPr lang="cy-GB" noProof="0" dirty="0">
                <a:solidFill>
                  <a:schemeClr val="bg1"/>
                </a:solidFill>
              </a:rPr>
              <a:t>Ysgol Bro Banw yn Rhydaman</a:t>
            </a:r>
          </a:p>
        </p:txBody>
      </p:sp>
      <p:sp>
        <p:nvSpPr>
          <p:cNvPr id="2064"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065"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1257510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14699D3-81E5-35DE-B2FB-1E573BBEDAB3}"/>
              </a:ext>
            </a:extLst>
          </p:cNvPr>
          <p:cNvSpPr/>
          <p:nvPr/>
        </p:nvSpPr>
        <p:spPr>
          <a:xfrm>
            <a:off x="172528" y="120770"/>
            <a:ext cx="3933646" cy="330823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u="sng" noProof="0" dirty="0">
                <a:solidFill>
                  <a:schemeClr val="tx1"/>
                </a:solidFill>
                <a:latin typeface="Cavolini" panose="03000502040302020204" pitchFamily="66" charset="0"/>
                <a:cs typeface="Cavolini" panose="03000502040302020204" pitchFamily="66" charset="0"/>
              </a:rPr>
              <a:t>Y Celfyddydau </a:t>
            </a:r>
            <a:r>
              <a:rPr lang="cy-GB" sz="1200" b="1" u="sng" noProof="0" dirty="0" err="1">
                <a:solidFill>
                  <a:schemeClr val="tx1"/>
                </a:solidFill>
                <a:latin typeface="Cavolini" panose="03000502040302020204" pitchFamily="66" charset="0"/>
                <a:cs typeface="Cavolini" panose="03000502040302020204" pitchFamily="66" charset="0"/>
              </a:rPr>
              <a:t>Mynegannol</a:t>
            </a:r>
            <a:endParaRPr lang="cy-GB" sz="1200" b="1" u="sng" noProof="0" dirty="0">
              <a:solidFill>
                <a:schemeClr val="tx1"/>
              </a:solidFill>
              <a:latin typeface="Cavolini" panose="03000502040302020204" pitchFamily="66" charset="0"/>
              <a:cs typeface="Cavolini" panose="03000502040302020204" pitchFamily="66" charset="0"/>
            </a:endParaRPr>
          </a:p>
          <a:p>
            <a:pPr algn="ctr"/>
            <a:endParaRPr lang="cy-GB" sz="1200" b="1" u="sng" noProof="0" dirty="0">
              <a:solidFill>
                <a:schemeClr val="tx1"/>
              </a:solidFill>
              <a:latin typeface="Cavolini" panose="03000502040302020204" pitchFamily="66" charset="0"/>
              <a:cs typeface="Cavolini" panose="03000502040302020204" pitchFamily="66" charset="0"/>
            </a:endParaRPr>
          </a:p>
          <a:p>
            <a:endParaRPr lang="cy-GB" sz="1200" b="1" noProof="0" dirty="0">
              <a:solidFill>
                <a:schemeClr val="tx1"/>
              </a:solidFill>
              <a:latin typeface="Cavolini" panose="03000502040302020204" pitchFamily="66" charset="0"/>
              <a:cs typeface="Cavolini" panose="03000502040302020204" pitchFamily="66" charset="0"/>
            </a:endParaRPr>
          </a:p>
          <a:p>
            <a:r>
              <a:rPr lang="cy-GB" sz="1200" b="1" noProof="0" dirty="0">
                <a:solidFill>
                  <a:schemeClr val="tx1"/>
                </a:solidFill>
                <a:latin typeface="Cavolini" panose="03000502040302020204" pitchFamily="66" charset="0"/>
                <a:cs typeface="Cavolini" panose="03000502040302020204" pitchFamily="66" charset="0"/>
              </a:rPr>
              <a:t>Thema: </a:t>
            </a:r>
            <a:r>
              <a:rPr lang="cy-GB" sz="1200" noProof="0" dirty="0">
                <a:solidFill>
                  <a:schemeClr val="tx1"/>
                </a:solidFill>
                <a:latin typeface="Cavolini" panose="03000502040302020204" pitchFamily="66" charset="0"/>
                <a:cs typeface="Cavolini" panose="03000502040302020204" pitchFamily="66" charset="0"/>
              </a:rPr>
              <a:t>Rhydaman</a:t>
            </a:r>
          </a:p>
          <a:p>
            <a:r>
              <a:rPr lang="cy-GB" sz="1200" noProof="0" dirty="0">
                <a:solidFill>
                  <a:schemeClr val="tx1"/>
                </a:solidFill>
                <a:latin typeface="Cavolini" panose="03000502040302020204" pitchFamily="66" charset="0"/>
                <a:cs typeface="Cavolini" panose="03000502040302020204" pitchFamily="66" charset="0"/>
              </a:rPr>
              <a:t>Edrych ar waith celf gan Rhiannon Roberts. Creu paentiad fel Rhiannon Roberts. </a:t>
            </a:r>
          </a:p>
          <a:p>
            <a:endParaRPr lang="cy-GB" sz="1200" b="1" noProof="0" dirty="0">
              <a:solidFill>
                <a:schemeClr val="tx1"/>
              </a:solidFill>
              <a:latin typeface="Cavolini" panose="03000502040302020204" pitchFamily="66" charset="0"/>
              <a:cs typeface="Cavolini" panose="03000502040302020204" pitchFamily="66" charset="0"/>
            </a:endParaRPr>
          </a:p>
          <a:p>
            <a:r>
              <a:rPr lang="cy-GB" sz="1200" b="1" noProof="0" dirty="0">
                <a:solidFill>
                  <a:schemeClr val="tx1"/>
                </a:solidFill>
                <a:latin typeface="Cavolini" panose="03000502040302020204" pitchFamily="66" charset="0"/>
                <a:cs typeface="Cavolini" panose="03000502040302020204" pitchFamily="66" charset="0"/>
              </a:rPr>
              <a:t>Ffocws Iaith: Fy hoff beintiad ydy _</a:t>
            </a:r>
            <a:r>
              <a:rPr lang="cy-GB" sz="1200" noProof="0" dirty="0">
                <a:solidFill>
                  <a:schemeClr val="tx1"/>
                </a:solidFill>
                <a:latin typeface="Cavolini" panose="03000502040302020204" pitchFamily="66" charset="0"/>
                <a:cs typeface="Cavolini" panose="03000502040302020204" pitchFamily="66" charset="0"/>
              </a:rPr>
              <a:t> .</a:t>
            </a:r>
          </a:p>
          <a:p>
            <a:r>
              <a:rPr lang="cy-GB" sz="1200" dirty="0">
                <a:solidFill>
                  <a:schemeClr val="tx1"/>
                </a:solidFill>
                <a:latin typeface="Cavolini" panose="03000502040302020204" pitchFamily="66" charset="0"/>
                <a:cs typeface="Cavolini" panose="03000502040302020204" pitchFamily="66" charset="0"/>
              </a:rPr>
              <a:t>Gwneud dewisiadau am eu paentiadau:</a:t>
            </a:r>
          </a:p>
          <a:p>
            <a:r>
              <a:rPr lang="cy-GB" sz="1200" b="1" noProof="0" dirty="0">
                <a:solidFill>
                  <a:schemeClr val="tx1"/>
                </a:solidFill>
                <a:latin typeface="Cavolini" panose="03000502040302020204" pitchFamily="66" charset="0"/>
                <a:cs typeface="Cavolini" panose="03000502040302020204" pitchFamily="66" charset="0"/>
              </a:rPr>
              <a:t>Bydda i’n dewis _.</a:t>
            </a:r>
          </a:p>
          <a:p>
            <a:endParaRPr lang="cy-GB" sz="1200" b="1" noProof="0" dirty="0">
              <a:solidFill>
                <a:schemeClr val="tx1"/>
              </a:solidFill>
              <a:latin typeface="Cavolini" panose="03000502040302020204" pitchFamily="66" charset="0"/>
              <a:cs typeface="Cavolini" panose="03000502040302020204" pitchFamily="66" charset="0"/>
            </a:endParaRPr>
          </a:p>
          <a:p>
            <a:r>
              <a:rPr lang="cy-GB" sz="1200" b="1" noProof="0" dirty="0">
                <a:solidFill>
                  <a:schemeClr val="tx1"/>
                </a:solidFill>
                <a:latin typeface="Cavolini" panose="03000502040302020204" pitchFamily="66" charset="0"/>
                <a:cs typeface="Cavolini" panose="03000502040302020204" pitchFamily="66" charset="0"/>
              </a:rPr>
              <a:t>Patrwm / Patrymau: 	</a:t>
            </a:r>
            <a:r>
              <a:rPr lang="cy-GB" sz="1200" noProof="0" dirty="0">
                <a:solidFill>
                  <a:schemeClr val="tx1"/>
                </a:solidFill>
                <a:latin typeface="Cavolini" panose="03000502040302020204" pitchFamily="66" charset="0"/>
                <a:cs typeface="Cavolini" panose="03000502040302020204" pitchFamily="66" charset="0"/>
              </a:rPr>
              <a:t>Bydda i’n dewis _.</a:t>
            </a:r>
          </a:p>
          <a:p>
            <a:r>
              <a:rPr lang="cy-GB" sz="1200" dirty="0">
                <a:solidFill>
                  <a:schemeClr val="tx1"/>
                </a:solidFill>
                <a:latin typeface="Cavolini" panose="03000502040302020204" pitchFamily="66" charset="0"/>
                <a:cs typeface="Cavolini" panose="03000502040302020204" pitchFamily="66" charset="0"/>
              </a:rPr>
              <a:t>		Fy hoff beintiad ydy _</a:t>
            </a:r>
            <a:endParaRPr lang="cy-GB" sz="1200" noProof="0" dirty="0">
              <a:solidFill>
                <a:schemeClr val="tx1"/>
              </a:solidFill>
              <a:latin typeface="Cavolini" panose="03000502040302020204" pitchFamily="66" charset="0"/>
              <a:cs typeface="Cavolini" panose="03000502040302020204" pitchFamily="66" charset="0"/>
            </a:endParaRPr>
          </a:p>
          <a:p>
            <a:endParaRPr lang="cy-GB" sz="1200" noProof="0" dirty="0">
              <a:solidFill>
                <a:schemeClr val="tx1"/>
              </a:solidFill>
              <a:latin typeface="Cavolini" panose="03000502040302020204" pitchFamily="66" charset="0"/>
              <a:cs typeface="Cavolini" panose="03000502040302020204" pitchFamily="66" charset="0"/>
            </a:endParaRPr>
          </a:p>
          <a:p>
            <a:r>
              <a:rPr lang="cy-GB" sz="1200" b="1" noProof="0" dirty="0">
                <a:solidFill>
                  <a:schemeClr val="tx1"/>
                </a:solidFill>
                <a:latin typeface="Cavolini" panose="03000502040302020204" pitchFamily="66" charset="0"/>
                <a:cs typeface="Cavolini" panose="03000502040302020204" pitchFamily="66" charset="0"/>
              </a:rPr>
              <a:t>Geirfa: </a:t>
            </a:r>
            <a:r>
              <a:rPr lang="cy-GB" sz="1200" noProof="0" dirty="0">
                <a:solidFill>
                  <a:schemeClr val="tx1"/>
                </a:solidFill>
                <a:latin typeface="Cavolini" panose="03000502040302020204" pitchFamily="66" charset="0"/>
                <a:cs typeface="Cavolini" panose="03000502040302020204" pitchFamily="66" charset="0"/>
              </a:rPr>
              <a:t>patrwm ‘bydda i’ gyda rhagenwau. </a:t>
            </a:r>
          </a:p>
          <a:p>
            <a:endParaRPr lang="cy-GB" sz="1200" noProof="0" dirty="0">
              <a:solidFill>
                <a:schemeClr val="tx1"/>
              </a:solidFill>
              <a:latin typeface="Cavolini" panose="03000502040302020204" pitchFamily="66" charset="0"/>
              <a:cs typeface="Cavolini" panose="03000502040302020204" pitchFamily="66" charset="0"/>
            </a:endParaRPr>
          </a:p>
          <a:p>
            <a:r>
              <a:rPr lang="cy-GB" sz="1200" b="1" noProof="0" dirty="0">
                <a:solidFill>
                  <a:schemeClr val="tx1"/>
                </a:solidFill>
                <a:latin typeface="Cavolini" panose="03000502040302020204" pitchFamily="66" charset="0"/>
                <a:cs typeface="Cavolini" panose="03000502040302020204" pitchFamily="66" charset="0"/>
              </a:rPr>
              <a:t>Gweithgareddau</a:t>
            </a:r>
            <a:r>
              <a:rPr lang="cy-GB" sz="1200" noProof="0" dirty="0">
                <a:solidFill>
                  <a:schemeClr val="tx1"/>
                </a:solidFill>
                <a:latin typeface="Cavolini" panose="03000502040302020204" pitchFamily="66" charset="0"/>
                <a:cs typeface="Cavolini" panose="03000502040302020204" pitchFamily="66" charset="0"/>
              </a:rPr>
              <a:t>: Creu eu paentiadau eu hunain a thrafod gwaith Rhiannon. </a:t>
            </a:r>
            <a:endParaRPr lang="cy-GB" sz="1100" noProof="0" dirty="0">
              <a:solidFill>
                <a:schemeClr val="tx1"/>
              </a:solidFill>
              <a:latin typeface="Cavolini" panose="03000502040302020204" pitchFamily="66" charset="0"/>
              <a:cs typeface="Cavolini" panose="03000502040302020204" pitchFamily="66" charset="0"/>
            </a:endParaRPr>
          </a:p>
        </p:txBody>
      </p:sp>
      <p:sp>
        <p:nvSpPr>
          <p:cNvPr id="6" name="Rectangle 5">
            <a:extLst>
              <a:ext uri="{FF2B5EF4-FFF2-40B4-BE49-F238E27FC236}">
                <a16:creationId xmlns:a16="http://schemas.microsoft.com/office/drawing/2014/main" id="{4E05F2B7-C4D2-5586-B0BF-D471A416DF85}"/>
              </a:ext>
            </a:extLst>
          </p:cNvPr>
          <p:cNvSpPr/>
          <p:nvPr/>
        </p:nvSpPr>
        <p:spPr>
          <a:xfrm>
            <a:off x="172528" y="3429000"/>
            <a:ext cx="3933646" cy="330823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100" b="1" u="sng" noProof="0" dirty="0">
                <a:solidFill>
                  <a:schemeClr val="tx1"/>
                </a:solidFill>
                <a:latin typeface="Cavolini" panose="03000502040302020204" pitchFamily="66" charset="0"/>
                <a:cs typeface="Cavolini" panose="03000502040302020204" pitchFamily="66" charset="0"/>
              </a:rPr>
              <a:t>Ieithoedd, Llythrennedd a Chyfathrebu</a:t>
            </a:r>
          </a:p>
          <a:p>
            <a:pPr algn="ctr"/>
            <a:r>
              <a:rPr lang="cy-GB" sz="11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Tasg ysgrifennu a </a:t>
            </a:r>
            <a:r>
              <a:rPr lang="cy-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rPr>
              <a:t>gwrando</a:t>
            </a:r>
            <a:endParaRPr lang="cy-GB" sz="11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pPr algn="ctr"/>
            <a:r>
              <a:rPr lang="cy-GB" sz="11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Gweithgaredd 3</a:t>
            </a:r>
          </a:p>
          <a:p>
            <a:pPr rtl="0"/>
            <a:r>
              <a:rPr lang="cy-GB" sz="1000" b="1" kern="1200" noProof="0" dirty="0">
                <a:solidFill>
                  <a:srgbClr val="000000"/>
                </a:solidFill>
                <a:latin typeface="Cavolini" panose="03000502040302020204" pitchFamily="66" charset="0"/>
              </a:rPr>
              <a:t>Thema: </a:t>
            </a:r>
            <a:r>
              <a:rPr lang="cy-GB" sz="1000" kern="1200" noProof="0" dirty="0">
                <a:solidFill>
                  <a:srgbClr val="000000"/>
                </a:solidFill>
                <a:latin typeface="Cavolini" panose="03000502040302020204" pitchFamily="66" charset="0"/>
              </a:rPr>
              <a:t>Rhydaman</a:t>
            </a:r>
          </a:p>
          <a:p>
            <a:pPr rtl="0"/>
            <a:endParaRPr lang="cy-GB" sz="1000" kern="1200" noProof="0" dirty="0">
              <a:solidFill>
                <a:srgbClr val="000000"/>
              </a:solidFill>
              <a:latin typeface="Cavolini" panose="03000502040302020204" pitchFamily="66" charset="0"/>
            </a:endParaRPr>
          </a:p>
          <a:p>
            <a:pPr rtl="0"/>
            <a:r>
              <a:rPr lang="cy-GB" sz="1000" b="1" kern="1200" noProof="0" dirty="0">
                <a:solidFill>
                  <a:srgbClr val="000000"/>
                </a:solidFill>
                <a:latin typeface="Cavolini" panose="03000502040302020204" pitchFamily="66" charset="0"/>
              </a:rPr>
              <a:t>Ffocws Iaith: </a:t>
            </a:r>
            <a:r>
              <a:rPr lang="cy-GB" sz="1000" kern="1200" noProof="0" dirty="0">
                <a:solidFill>
                  <a:srgbClr val="000000"/>
                </a:solidFill>
                <a:latin typeface="Cavolini" panose="03000502040302020204" pitchFamily="66" charset="0"/>
              </a:rPr>
              <a:t>I wrando neu ddarllen iddo </a:t>
            </a:r>
            <a:r>
              <a:rPr lang="cy-GB" sz="1000" kern="1200" noProof="0" dirty="0" err="1">
                <a:solidFill>
                  <a:srgbClr val="000000"/>
                </a:solidFill>
                <a:latin typeface="Cavolini" panose="03000502040302020204" pitchFamily="66" charset="0"/>
              </a:rPr>
              <a:t>Shane</a:t>
            </a:r>
            <a:r>
              <a:rPr lang="cy-GB" sz="1000" kern="1200" noProof="0" dirty="0">
                <a:solidFill>
                  <a:srgbClr val="000000"/>
                </a:solidFill>
                <a:latin typeface="Cavolini" panose="03000502040302020204" pitchFamily="66" charset="0"/>
              </a:rPr>
              <a:t> Williams yn ofalus, defnyddio patrwm ‘ces i’ yn y person cyntaf a’r trydydd yn gywir.</a:t>
            </a:r>
          </a:p>
          <a:p>
            <a:pPr rtl="0"/>
            <a:endParaRPr lang="cy-GB" sz="1000" kern="1200" noProof="0" dirty="0">
              <a:solidFill>
                <a:srgbClr val="000000"/>
              </a:solidFill>
              <a:latin typeface="Cavolini" panose="03000502040302020204" pitchFamily="66" charset="0"/>
            </a:endParaRPr>
          </a:p>
          <a:p>
            <a:pPr rtl="0"/>
            <a:r>
              <a:rPr lang="cy-GB" sz="1000" b="1" kern="1200" noProof="0" dirty="0">
                <a:solidFill>
                  <a:srgbClr val="000000"/>
                </a:solidFill>
                <a:latin typeface="Cavolini" panose="03000502040302020204" pitchFamily="66" charset="0"/>
              </a:rPr>
              <a:t>Patrwm / Patrymau: </a:t>
            </a:r>
            <a:r>
              <a:rPr lang="cy-GB" sz="1000" kern="1200" noProof="0" dirty="0">
                <a:solidFill>
                  <a:srgbClr val="000000"/>
                </a:solidFill>
                <a:latin typeface="Cavolini" panose="03000502040302020204" pitchFamily="66" charset="0"/>
              </a:rPr>
              <a:t>‘Ces i’ gyda rhagenwau.</a:t>
            </a:r>
          </a:p>
          <a:p>
            <a:pPr rtl="0"/>
            <a:endParaRPr lang="cy-GB" sz="1000" kern="1200" noProof="0" dirty="0">
              <a:solidFill>
                <a:srgbClr val="000000"/>
              </a:solidFill>
              <a:latin typeface="Cavolini" panose="03000502040302020204" pitchFamily="66" charset="0"/>
            </a:endParaRPr>
          </a:p>
          <a:p>
            <a:pPr rtl="0"/>
            <a:r>
              <a:rPr lang="cy-GB" sz="1000" b="1" kern="1200" noProof="0" dirty="0">
                <a:solidFill>
                  <a:srgbClr val="000000"/>
                </a:solidFill>
                <a:latin typeface="Cavolini" panose="03000502040302020204" pitchFamily="66" charset="0"/>
              </a:rPr>
              <a:t>Geirfa newydd</a:t>
            </a:r>
            <a:r>
              <a:rPr lang="cy-GB" sz="1000" kern="1200" noProof="0" dirty="0">
                <a:solidFill>
                  <a:srgbClr val="000000"/>
                </a:solidFill>
                <a:latin typeface="Cavolini" panose="03000502040302020204" pitchFamily="66" charset="0"/>
              </a:rPr>
              <a:t>: treigladau ar ôl fy / dy / ei / ein / eich / eu.</a:t>
            </a:r>
          </a:p>
          <a:p>
            <a:pPr rtl="0"/>
            <a:endParaRPr lang="cy-GB" sz="1000" kern="1200" noProof="0" dirty="0">
              <a:solidFill>
                <a:srgbClr val="000000"/>
              </a:solidFill>
              <a:latin typeface="Cavolini" panose="03000502040302020204" pitchFamily="66" charset="0"/>
            </a:endParaRPr>
          </a:p>
          <a:p>
            <a:pPr rtl="0"/>
            <a:r>
              <a:rPr lang="cy-GB" sz="1000" b="1" kern="1200" noProof="0" dirty="0">
                <a:solidFill>
                  <a:srgbClr val="000000"/>
                </a:solidFill>
                <a:latin typeface="Cavolini" panose="03000502040302020204" pitchFamily="66" charset="0"/>
              </a:rPr>
              <a:t>Gweithgareddau: </a:t>
            </a:r>
            <a:r>
              <a:rPr lang="cy-GB" sz="1000" b="0" kern="1200" noProof="0" dirty="0">
                <a:solidFill>
                  <a:srgbClr val="000000"/>
                </a:solidFill>
                <a:latin typeface="Cavolini" panose="03000502040302020204" pitchFamily="66" charset="0"/>
              </a:rPr>
              <a:t>Gwir neu anghywir. Pyramid iaith. Ysgrifennu mosaig.</a:t>
            </a:r>
            <a:endParaRPr lang="cy-GB" sz="1000" noProof="0" dirty="0">
              <a:solidFill>
                <a:schemeClr val="tx1"/>
              </a:solidFill>
              <a:latin typeface="Cavolini" panose="03000502040302020204" pitchFamily="66" charset="0"/>
              <a:cs typeface="Cavolini" panose="03000502040302020204" pitchFamily="66" charset="0"/>
            </a:endParaRPr>
          </a:p>
        </p:txBody>
      </p:sp>
      <p:sp>
        <p:nvSpPr>
          <p:cNvPr id="9" name="Rectangle 8">
            <a:extLst>
              <a:ext uri="{FF2B5EF4-FFF2-40B4-BE49-F238E27FC236}">
                <a16:creationId xmlns:a16="http://schemas.microsoft.com/office/drawing/2014/main" id="{5C5733E7-A4DB-EDBA-9C64-D9D9BA2AA36C}"/>
              </a:ext>
            </a:extLst>
          </p:cNvPr>
          <p:cNvSpPr/>
          <p:nvPr/>
        </p:nvSpPr>
        <p:spPr>
          <a:xfrm>
            <a:off x="4106174" y="120770"/>
            <a:ext cx="3933646" cy="330823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200" b="1" u="sng" noProof="0" dirty="0">
                <a:solidFill>
                  <a:schemeClr val="tx1"/>
                </a:solidFill>
                <a:latin typeface="Cavolini" panose="03000502040302020204" pitchFamily="66" charset="0"/>
                <a:cs typeface="Cavolini" panose="03000502040302020204" pitchFamily="66" charset="0"/>
              </a:rPr>
              <a:t>Iechyd a Lles</a:t>
            </a:r>
          </a:p>
          <a:p>
            <a:pPr algn="ctr"/>
            <a:r>
              <a:rPr lang="cy-GB" sz="12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Tasg siarad</a:t>
            </a:r>
          </a:p>
          <a:p>
            <a:pPr algn="ctr"/>
            <a:r>
              <a:rPr lang="cy-GB" sz="12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Gweithgaredd 1</a:t>
            </a:r>
          </a:p>
          <a:p>
            <a:pPr algn="ctr"/>
            <a:endParaRPr lang="cy-GB" sz="6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pPr rtl="0"/>
            <a:r>
              <a:rPr lang="cy-GB" sz="1100" b="1" kern="1200" noProof="0" dirty="0">
                <a:solidFill>
                  <a:srgbClr val="000000"/>
                </a:solidFill>
                <a:latin typeface="Cavolini" panose="03000502040302020204" pitchFamily="66" charset="0"/>
              </a:rPr>
              <a:t>Thema: </a:t>
            </a:r>
            <a:r>
              <a:rPr lang="cy-GB" sz="1100" b="0" kern="1200" noProof="0" dirty="0">
                <a:solidFill>
                  <a:srgbClr val="000000"/>
                </a:solidFill>
                <a:latin typeface="Cavolini" panose="03000502040302020204" pitchFamily="66" charset="0"/>
              </a:rPr>
              <a:t>Rhydaman</a:t>
            </a:r>
          </a:p>
          <a:p>
            <a:pPr rtl="0"/>
            <a:endParaRPr lang="cy-GB" sz="1100" b="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Ffocws Iaith: </a:t>
            </a:r>
            <a:r>
              <a:rPr lang="cy-GB" sz="1100" b="0" kern="1200" noProof="0" dirty="0">
                <a:solidFill>
                  <a:srgbClr val="000000"/>
                </a:solidFill>
                <a:latin typeface="Cavolini" panose="03000502040302020204" pitchFamily="66" charset="0"/>
              </a:rPr>
              <a:t>Trafod beth </a:t>
            </a:r>
            <a:r>
              <a:rPr lang="cy-GB" sz="1100" b="0" kern="1200" noProof="0" dirty="0" err="1">
                <a:solidFill>
                  <a:srgbClr val="000000"/>
                </a:solidFill>
                <a:latin typeface="Cavolini" panose="03000502040302020204" pitchFamily="66" charset="0"/>
              </a:rPr>
              <a:t>hoffen</a:t>
            </a:r>
            <a:r>
              <a:rPr lang="cy-GB" sz="1100" b="0" kern="1200" noProof="0" dirty="0">
                <a:solidFill>
                  <a:srgbClr val="000000"/>
                </a:solidFill>
                <a:latin typeface="Cavolini" panose="03000502040302020204" pitchFamily="66" charset="0"/>
              </a:rPr>
              <a:t> nhw gael yn ein hardal, gofyn cwestiynau ac ateb gan ddefnyddio’r cadarnhaol a negyddol.</a:t>
            </a:r>
          </a:p>
          <a:p>
            <a:pPr rtl="0"/>
            <a:endParaRPr lang="cy-GB" sz="1100" b="1"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Patrwm / Patrymau:</a:t>
            </a:r>
          </a:p>
          <a:p>
            <a:pPr rtl="0"/>
            <a:r>
              <a:rPr lang="cy-GB" sz="1100" b="0" kern="1200" noProof="0" dirty="0">
                <a:solidFill>
                  <a:srgbClr val="000000"/>
                </a:solidFill>
                <a:latin typeface="Cavolini" panose="03000502040302020204" pitchFamily="66" charset="0"/>
              </a:rPr>
              <a:t>‘Hoffwn i’ / ‘Hoffwn i...?’ / ‘Hoffwn i ddim’ gyda’r terfyniadau gwahanol yn </a:t>
            </a:r>
            <a:r>
              <a:rPr lang="cy-GB" sz="1100" b="0" kern="1200" noProof="0" dirty="0" err="1">
                <a:solidFill>
                  <a:srgbClr val="000000"/>
                </a:solidFill>
                <a:latin typeface="Cavolini" panose="03000502040302020204" pitchFamily="66" charset="0"/>
              </a:rPr>
              <a:t>debynnu</a:t>
            </a:r>
            <a:r>
              <a:rPr lang="cy-GB" sz="1100" b="0" kern="1200" noProof="0" dirty="0">
                <a:solidFill>
                  <a:srgbClr val="000000"/>
                </a:solidFill>
                <a:latin typeface="Cavolini" panose="03000502040302020204" pitchFamily="66" charset="0"/>
              </a:rPr>
              <a:t> ar y rhagenw.</a:t>
            </a:r>
          </a:p>
          <a:p>
            <a:pPr rtl="0"/>
            <a:endParaRPr lang="cy-GB" sz="1100" b="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Geirfa newydd: </a:t>
            </a:r>
            <a:r>
              <a:rPr lang="cy-GB" sz="1100" b="0" kern="1200" noProof="0" dirty="0">
                <a:solidFill>
                  <a:srgbClr val="000000"/>
                </a:solidFill>
                <a:latin typeface="Cavolini" panose="03000502040302020204" pitchFamily="66" charset="0"/>
              </a:rPr>
              <a:t>Patrwm ‘Hoffwn i’. Dylai’r plant yn wybod y terfyniadau y </a:t>
            </a:r>
            <a:r>
              <a:rPr lang="cy-GB" sz="1100" b="0" kern="1200" noProof="0" dirty="0" err="1">
                <a:solidFill>
                  <a:srgbClr val="000000"/>
                </a:solidFill>
                <a:latin typeface="Cavolini" panose="03000502040302020204" pitchFamily="66" charset="0"/>
              </a:rPr>
              <a:t>rahenwau</a:t>
            </a:r>
            <a:r>
              <a:rPr lang="cy-GB" sz="1100" b="0" kern="1200" noProof="0" dirty="0">
                <a:solidFill>
                  <a:srgbClr val="000000"/>
                </a:solidFill>
                <a:latin typeface="Cavolini" panose="03000502040302020204" pitchFamily="66" charset="0"/>
              </a:rPr>
              <a:t> o waith mae nhw’n wedi wneud o’r blaen.</a:t>
            </a:r>
          </a:p>
          <a:p>
            <a:pPr rtl="0"/>
            <a:endParaRPr lang="cy-GB" sz="1100" b="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Gweithgareddau:</a:t>
            </a:r>
            <a:r>
              <a:rPr lang="cy-GB" sz="1100" b="1" dirty="0">
                <a:solidFill>
                  <a:srgbClr val="000000"/>
                </a:solidFill>
                <a:latin typeface="Cavolini" panose="03000502040302020204" pitchFamily="66" charset="0"/>
              </a:rPr>
              <a:t> </a:t>
            </a:r>
            <a:r>
              <a:rPr lang="cy-GB" sz="1100" dirty="0">
                <a:solidFill>
                  <a:srgbClr val="000000"/>
                </a:solidFill>
                <a:latin typeface="Cavolini" panose="03000502040302020204" pitchFamily="66" charset="0"/>
              </a:rPr>
              <a:t>Dim nadroedd dim ysgolion</a:t>
            </a:r>
            <a:r>
              <a:rPr lang="cy-GB" sz="1100" b="1" dirty="0">
                <a:solidFill>
                  <a:srgbClr val="000000"/>
                </a:solidFill>
                <a:latin typeface="Cavolini" panose="03000502040302020204" pitchFamily="66" charset="0"/>
              </a:rPr>
              <a:t>.</a:t>
            </a:r>
            <a:endParaRPr lang="cy-GB" sz="1100" noProof="0" dirty="0"/>
          </a:p>
        </p:txBody>
      </p:sp>
      <p:sp>
        <p:nvSpPr>
          <p:cNvPr id="10" name="Rectangle 9">
            <a:extLst>
              <a:ext uri="{FF2B5EF4-FFF2-40B4-BE49-F238E27FC236}">
                <a16:creationId xmlns:a16="http://schemas.microsoft.com/office/drawing/2014/main" id="{FDF0405B-C081-2A3B-3ECB-18B4AA432E7C}"/>
              </a:ext>
            </a:extLst>
          </p:cNvPr>
          <p:cNvSpPr/>
          <p:nvPr/>
        </p:nvSpPr>
        <p:spPr>
          <a:xfrm>
            <a:off x="4106174" y="3429000"/>
            <a:ext cx="3933646" cy="3308230"/>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100" b="1" u="sng" noProof="0" dirty="0">
                <a:solidFill>
                  <a:schemeClr val="tx1"/>
                </a:solidFill>
                <a:latin typeface="Cavolini" panose="03000502040302020204" pitchFamily="66" charset="0"/>
                <a:cs typeface="Cavolini" panose="03000502040302020204" pitchFamily="66" charset="0"/>
              </a:rPr>
              <a:t>Mathemateg a Rhifedd</a:t>
            </a:r>
          </a:p>
          <a:p>
            <a:pPr algn="ctr"/>
            <a:endParaRPr lang="cy-GB" sz="1100" b="1" u="sng" noProof="0" dirty="0">
              <a:solidFill>
                <a:schemeClr val="tx1"/>
              </a:solidFill>
              <a:latin typeface="Cavolini" panose="03000502040302020204" pitchFamily="66" charset="0"/>
              <a:cs typeface="Cavolini" panose="03000502040302020204" pitchFamily="66" charset="0"/>
            </a:endParaRPr>
          </a:p>
          <a:p>
            <a:pPr rtl="0"/>
            <a:r>
              <a:rPr lang="cy-GB" sz="1100" b="1" kern="1200" noProof="0" dirty="0">
                <a:solidFill>
                  <a:srgbClr val="000000"/>
                </a:solidFill>
                <a:latin typeface="Cavolini" panose="03000502040302020204" pitchFamily="66" charset="0"/>
              </a:rPr>
              <a:t>Thema: </a:t>
            </a:r>
            <a:r>
              <a:rPr lang="cy-GB" sz="1100" kern="1200" noProof="0" dirty="0">
                <a:solidFill>
                  <a:srgbClr val="000000"/>
                </a:solidFill>
                <a:latin typeface="Cavolini" panose="03000502040302020204" pitchFamily="66" charset="0"/>
              </a:rPr>
              <a:t>Rhydaman</a:t>
            </a:r>
          </a:p>
          <a:p>
            <a:pPr rtl="0"/>
            <a:endParaRPr lang="cy-GB" sz="110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Ffocws Iaith: </a:t>
            </a:r>
            <a:r>
              <a:rPr lang="cy-GB" sz="1100" b="0" kern="1200" noProof="0" dirty="0">
                <a:solidFill>
                  <a:srgbClr val="000000"/>
                </a:solidFill>
                <a:latin typeface="Cavolini" panose="03000502040302020204" pitchFamily="66" charset="0"/>
              </a:rPr>
              <a:t>Gwaith map – ysgrifennu cyfarwyddiadau o X i X. Rhoi gorchmynion.</a:t>
            </a:r>
          </a:p>
          <a:p>
            <a:pPr rtl="0"/>
            <a:endParaRPr lang="cy-GB" sz="1100" b="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Patrwm / Patrymau: </a:t>
            </a:r>
            <a:r>
              <a:rPr lang="cy-GB" sz="1100" b="0" kern="1200" noProof="0" dirty="0">
                <a:solidFill>
                  <a:srgbClr val="000000"/>
                </a:solidFill>
                <a:latin typeface="Cavolini" panose="03000502040302020204" pitchFamily="66" charset="0"/>
              </a:rPr>
              <a:t>_</a:t>
            </a:r>
            <a:r>
              <a:rPr lang="cy-GB" sz="1100" b="0" kern="1200" noProof="0" dirty="0" err="1">
                <a:solidFill>
                  <a:srgbClr val="000000"/>
                </a:solidFill>
                <a:latin typeface="Cavolini" panose="03000502040302020204" pitchFamily="66" charset="0"/>
              </a:rPr>
              <a:t>wch</a:t>
            </a:r>
            <a:r>
              <a:rPr lang="cy-GB" sz="1100" b="0" kern="1200" noProof="0" dirty="0">
                <a:solidFill>
                  <a:srgbClr val="000000"/>
                </a:solidFill>
                <a:latin typeface="Cavolini" panose="03000502040302020204" pitchFamily="66" charset="0"/>
              </a:rPr>
              <a:t> neu _a gorchmynion.</a:t>
            </a:r>
          </a:p>
          <a:p>
            <a:pPr rtl="0"/>
            <a:endParaRPr lang="cy-GB" sz="1100" b="1"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Geirfa: </a:t>
            </a:r>
            <a:r>
              <a:rPr lang="cy-GB" sz="1100" b="0" kern="1200" noProof="0" dirty="0">
                <a:solidFill>
                  <a:srgbClr val="000000"/>
                </a:solidFill>
                <a:latin typeface="Cavolini" panose="03000502040302020204" pitchFamily="66" charset="0"/>
              </a:rPr>
              <a:t>chwith / dde / ymlaen / yn ôl / troi / wrth ymyl / o flaen / tu ôl.</a:t>
            </a:r>
          </a:p>
          <a:p>
            <a:pPr rtl="0"/>
            <a:endParaRPr lang="cy-GB" sz="1100" b="0" kern="1200" noProof="0" dirty="0">
              <a:solidFill>
                <a:srgbClr val="000000"/>
              </a:solidFill>
              <a:latin typeface="Cavolini" panose="03000502040302020204" pitchFamily="66" charset="0"/>
            </a:endParaRPr>
          </a:p>
          <a:p>
            <a:pPr rtl="0"/>
            <a:r>
              <a:rPr lang="cy-GB" sz="1100" b="1" kern="1200" noProof="0" dirty="0">
                <a:solidFill>
                  <a:srgbClr val="000000"/>
                </a:solidFill>
                <a:latin typeface="Cavolini" panose="03000502040302020204" pitchFamily="66" charset="0"/>
              </a:rPr>
              <a:t>Gweithgareddau: </a:t>
            </a:r>
            <a:r>
              <a:rPr lang="cy-GB" sz="1100" dirty="0">
                <a:solidFill>
                  <a:srgbClr val="000000"/>
                </a:solidFill>
                <a:latin typeface="Cavolini" panose="03000502040302020204" pitchFamily="66" charset="0"/>
              </a:rPr>
              <a:t>Edrych ar y map ac ysgrifennu cyfarwyddiadau ati ffrindiau eu dilyn i gyrraedd lle. </a:t>
            </a:r>
            <a:endParaRPr lang="cy-GB" sz="1100" noProof="0" dirty="0">
              <a:latin typeface="Cavolini" panose="03000502040302020204" pitchFamily="66" charset="0"/>
              <a:cs typeface="Cavolini" panose="03000502040302020204" pitchFamily="66" charset="0"/>
            </a:endParaRPr>
          </a:p>
        </p:txBody>
      </p:sp>
      <p:sp>
        <p:nvSpPr>
          <p:cNvPr id="11" name="Rectangle 10">
            <a:extLst>
              <a:ext uri="{FF2B5EF4-FFF2-40B4-BE49-F238E27FC236}">
                <a16:creationId xmlns:a16="http://schemas.microsoft.com/office/drawing/2014/main" id="{67E62B62-12F6-8D08-2556-0DCA1D724C78}"/>
              </a:ext>
            </a:extLst>
          </p:cNvPr>
          <p:cNvSpPr/>
          <p:nvPr/>
        </p:nvSpPr>
        <p:spPr>
          <a:xfrm>
            <a:off x="8039820" y="120770"/>
            <a:ext cx="3933646" cy="330823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100" b="1" u="sng" noProof="0" dirty="0">
                <a:solidFill>
                  <a:schemeClr val="tx1"/>
                </a:solidFill>
                <a:latin typeface="Cavolini" panose="03000502040302020204" pitchFamily="66" charset="0"/>
                <a:cs typeface="Cavolini" panose="03000502040302020204" pitchFamily="66" charset="0"/>
              </a:rPr>
              <a:t>Y Dyniaethau</a:t>
            </a:r>
          </a:p>
          <a:p>
            <a:pPr algn="ctr"/>
            <a:r>
              <a:rPr lang="cy-GB" sz="11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Tasg darllen</a:t>
            </a:r>
          </a:p>
          <a:p>
            <a:pPr algn="ctr"/>
            <a:r>
              <a:rPr lang="cy-GB" sz="1100" b="1" u="sng" noProof="0" dirty="0">
                <a:solidFill>
                  <a:schemeClr val="accent6">
                    <a:lumMod val="75000"/>
                  </a:schemeClr>
                </a:solidFill>
                <a:highlight>
                  <a:srgbClr val="FFFF00"/>
                </a:highlight>
                <a:latin typeface="Cavolini" panose="03000502040302020204" pitchFamily="66" charset="0"/>
                <a:cs typeface="Cavolini" panose="03000502040302020204" pitchFamily="66" charset="0"/>
              </a:rPr>
              <a:t>Gweithgaredd 2</a:t>
            </a:r>
          </a:p>
          <a:p>
            <a:pPr algn="ctr"/>
            <a:endParaRPr lang="cy-GB" sz="1100" b="1" u="sng"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Thema: </a:t>
            </a:r>
            <a:r>
              <a:rPr lang="cy-GB" sz="1100" noProof="0" dirty="0">
                <a:solidFill>
                  <a:schemeClr val="tx1"/>
                </a:solidFill>
                <a:latin typeface="Cavolini" panose="03000502040302020204" pitchFamily="66" charset="0"/>
                <a:cs typeface="Cavolini" panose="03000502040302020204" pitchFamily="66" charset="0"/>
              </a:rPr>
              <a:t>Rhydaman</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Ffocws Iaith: </a:t>
            </a:r>
            <a:r>
              <a:rPr lang="cy-GB" sz="1100" noProof="0" dirty="0">
                <a:solidFill>
                  <a:schemeClr val="tx1"/>
                </a:solidFill>
                <a:latin typeface="Cavolini" panose="03000502040302020204" pitchFamily="66" charset="0"/>
                <a:cs typeface="Cavolini" panose="03000502040302020204" pitchFamily="66" charset="0"/>
              </a:rPr>
              <a:t>Cymharu</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Patrwm / Patrymau: </a:t>
            </a:r>
            <a:r>
              <a:rPr lang="cy-GB" sz="1100" noProof="0" dirty="0">
                <a:solidFill>
                  <a:schemeClr val="tx1"/>
                </a:solidFill>
                <a:latin typeface="Cavolini" panose="03000502040302020204" pitchFamily="66" charset="0"/>
                <a:cs typeface="Cavolini" panose="03000502040302020204" pitchFamily="66" charset="0"/>
              </a:rPr>
              <a:t>Mae _ yn _ na/nag _</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Geirfa: </a:t>
            </a:r>
            <a:r>
              <a:rPr lang="cy-GB" sz="1100" noProof="0" dirty="0">
                <a:solidFill>
                  <a:schemeClr val="tx1"/>
                </a:solidFill>
                <a:latin typeface="Cavolini" panose="03000502040302020204" pitchFamily="66" charset="0"/>
                <a:cs typeface="Cavolini" panose="03000502040302020204" pitchFamily="66" charset="0"/>
              </a:rPr>
              <a:t>yn </a:t>
            </a:r>
            <a:r>
              <a:rPr lang="cy-GB" sz="1100" noProof="0" dirty="0" err="1">
                <a:solidFill>
                  <a:schemeClr val="tx1"/>
                </a:solidFill>
                <a:latin typeface="Cavolini" panose="03000502040302020204" pitchFamily="66" charset="0"/>
                <a:cs typeface="Cavolini" panose="03000502040302020204" pitchFamily="66" charset="0"/>
              </a:rPr>
              <a:t>sychach</a:t>
            </a:r>
            <a:r>
              <a:rPr lang="cy-GB" sz="1100" noProof="0" dirty="0">
                <a:solidFill>
                  <a:schemeClr val="tx1"/>
                </a:solidFill>
                <a:latin typeface="Cavolini" panose="03000502040302020204" pitchFamily="66" charset="0"/>
                <a:cs typeface="Cavolini" panose="03000502040302020204" pitchFamily="66" charset="0"/>
              </a:rPr>
              <a:t>, yn wlypach, yn oerach, yn gynhesach, yn </a:t>
            </a:r>
            <a:r>
              <a:rPr lang="cy-GB" sz="1100" noProof="0" dirty="0" err="1">
                <a:solidFill>
                  <a:schemeClr val="tx1"/>
                </a:solidFill>
                <a:latin typeface="Cavolini" panose="03000502040302020204" pitchFamily="66" charset="0"/>
                <a:cs typeface="Cavolini" panose="03000502040302020204" pitchFamily="66" charset="0"/>
              </a:rPr>
              <a:t>boethach</a:t>
            </a:r>
            <a:r>
              <a:rPr lang="cy-GB" sz="1100" noProof="0" dirty="0">
                <a:solidFill>
                  <a:schemeClr val="tx1"/>
                </a:solidFill>
                <a:latin typeface="Cavolini" panose="03000502040302020204" pitchFamily="66" charset="0"/>
                <a:cs typeface="Cavolini" panose="03000502040302020204" pitchFamily="66" charset="0"/>
              </a:rPr>
              <a:t>.</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Gweithgareddau: </a:t>
            </a:r>
            <a:r>
              <a:rPr lang="cy-GB" sz="1100" noProof="0" dirty="0">
                <a:solidFill>
                  <a:schemeClr val="tx1"/>
                </a:solidFill>
                <a:latin typeface="Cavolini" panose="03000502040302020204" pitchFamily="66" charset="0"/>
                <a:cs typeface="Cavolini" panose="03000502040302020204" pitchFamily="66" charset="0"/>
              </a:rPr>
              <a:t>Edrych ar law a tymheredd o’r ddau, </a:t>
            </a:r>
            <a:r>
              <a:rPr lang="cy-GB" sz="1100" noProof="0" dirty="0" err="1">
                <a:solidFill>
                  <a:schemeClr val="tx1"/>
                </a:solidFill>
                <a:latin typeface="Cavolini" panose="03000502040302020204" pitchFamily="66" charset="0"/>
                <a:cs typeface="Cavolini" panose="03000502040302020204" pitchFamily="66" charset="0"/>
              </a:rPr>
              <a:t>Melbourne</a:t>
            </a:r>
            <a:r>
              <a:rPr lang="cy-GB" sz="1100" noProof="0" dirty="0">
                <a:solidFill>
                  <a:schemeClr val="tx1"/>
                </a:solidFill>
                <a:latin typeface="Cavolini" panose="03000502040302020204" pitchFamily="66" charset="0"/>
                <a:cs typeface="Cavolini" panose="03000502040302020204" pitchFamily="66" charset="0"/>
              </a:rPr>
              <a:t> a Rhydaman a cymharu nhw. </a:t>
            </a:r>
          </a:p>
          <a:p>
            <a:endParaRPr lang="cy-GB" noProof="0" dirty="0">
              <a:solidFill>
                <a:schemeClr val="tx1"/>
              </a:solidFill>
            </a:endParaRPr>
          </a:p>
          <a:p>
            <a:pPr algn="ctr"/>
            <a:endParaRPr lang="cy-GB" noProof="0" dirty="0"/>
          </a:p>
        </p:txBody>
      </p:sp>
      <p:sp>
        <p:nvSpPr>
          <p:cNvPr id="12" name="Rectangle 11">
            <a:extLst>
              <a:ext uri="{FF2B5EF4-FFF2-40B4-BE49-F238E27FC236}">
                <a16:creationId xmlns:a16="http://schemas.microsoft.com/office/drawing/2014/main" id="{583B9341-15D6-AC8A-C3E7-CD5EAF82DA21}"/>
              </a:ext>
            </a:extLst>
          </p:cNvPr>
          <p:cNvSpPr/>
          <p:nvPr/>
        </p:nvSpPr>
        <p:spPr>
          <a:xfrm>
            <a:off x="8039820" y="3429000"/>
            <a:ext cx="3933646" cy="3308230"/>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b="1" u="sng" noProof="0" dirty="0">
                <a:solidFill>
                  <a:schemeClr val="tx1"/>
                </a:solidFill>
              </a:rPr>
              <a:t>Gwyddoniaeth a Thechnoleg</a:t>
            </a:r>
          </a:p>
          <a:p>
            <a:endParaRPr lang="cy-GB" sz="1100" b="1"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Thema</a:t>
            </a:r>
            <a:r>
              <a:rPr lang="cy-GB" sz="1100" noProof="0" dirty="0">
                <a:solidFill>
                  <a:schemeClr val="tx1"/>
                </a:solidFill>
                <a:latin typeface="Cavolini" panose="03000502040302020204" pitchFamily="66" charset="0"/>
                <a:cs typeface="Cavolini" panose="03000502040302020204" pitchFamily="66" charset="0"/>
              </a:rPr>
              <a:t>: Rhydaman</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Ffocws Iaith: </a:t>
            </a:r>
            <a:r>
              <a:rPr lang="cy-GB" sz="1100" noProof="0" dirty="0">
                <a:solidFill>
                  <a:schemeClr val="tx1"/>
                </a:solidFill>
                <a:latin typeface="Cavolini" panose="03000502040302020204" pitchFamily="66" charset="0"/>
                <a:cs typeface="Cavolini" panose="03000502040302020204" pitchFamily="66" charset="0"/>
              </a:rPr>
              <a:t>Tynnwch luniau ar y </a:t>
            </a:r>
            <a:r>
              <a:rPr lang="cy-GB" sz="1100" noProof="0" dirty="0" err="1">
                <a:solidFill>
                  <a:schemeClr val="tx1"/>
                </a:solidFill>
                <a:latin typeface="Cavolini" panose="03000502040302020204" pitchFamily="66" charset="0"/>
                <a:cs typeface="Cavolini" panose="03000502040302020204" pitchFamily="66" charset="0"/>
              </a:rPr>
              <a:t>iPad</a:t>
            </a:r>
            <a:r>
              <a:rPr lang="cy-GB" sz="1100" noProof="0" dirty="0">
                <a:solidFill>
                  <a:schemeClr val="tx1"/>
                </a:solidFill>
                <a:latin typeface="Cavolini" panose="03000502040302020204" pitchFamily="66" charset="0"/>
                <a:cs typeface="Cavolini" panose="03000502040302020204" pitchFamily="66" charset="0"/>
              </a:rPr>
              <a:t> o bethau yn yr ardal leol ar daith gerdded a cymharu, ee mae adeilad hwn yn _ na _.</a:t>
            </a:r>
          </a:p>
          <a:p>
            <a:endParaRPr lang="cy-GB" sz="1100" b="1"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Patrwm / Patrymau: </a:t>
            </a:r>
            <a:r>
              <a:rPr lang="cy-GB" sz="1100" noProof="0" dirty="0">
                <a:solidFill>
                  <a:schemeClr val="tx1"/>
                </a:solidFill>
                <a:latin typeface="Cavolini" panose="03000502040302020204" pitchFamily="66" charset="0"/>
                <a:cs typeface="Cavolini" panose="03000502040302020204" pitchFamily="66" charset="0"/>
              </a:rPr>
              <a:t>Enw + hon / hwn yn _ na / nag _</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Geirfa: </a:t>
            </a:r>
            <a:r>
              <a:rPr lang="cy-GB" sz="1100" noProof="0" dirty="0">
                <a:solidFill>
                  <a:schemeClr val="tx1"/>
                </a:solidFill>
                <a:latin typeface="Cavolini" panose="03000502040302020204" pitchFamily="66" charset="0"/>
                <a:cs typeface="Cavolini" panose="03000502040302020204" pitchFamily="66" charset="0"/>
              </a:rPr>
              <a:t>ansoddeiriau i ddisgrifio’r beth cawson nhw wedi gweld. </a:t>
            </a:r>
          </a:p>
          <a:p>
            <a:endParaRPr lang="cy-GB" sz="1100" noProof="0" dirty="0">
              <a:solidFill>
                <a:schemeClr val="tx1"/>
              </a:solidFill>
              <a:latin typeface="Cavolini" panose="03000502040302020204" pitchFamily="66" charset="0"/>
              <a:cs typeface="Cavolini" panose="03000502040302020204" pitchFamily="66" charset="0"/>
            </a:endParaRPr>
          </a:p>
          <a:p>
            <a:r>
              <a:rPr lang="cy-GB" sz="1100" b="1" noProof="0" dirty="0">
                <a:solidFill>
                  <a:schemeClr val="tx1"/>
                </a:solidFill>
                <a:latin typeface="Cavolini" panose="03000502040302020204" pitchFamily="66" charset="0"/>
                <a:cs typeface="Cavolini" panose="03000502040302020204" pitchFamily="66" charset="0"/>
              </a:rPr>
              <a:t>Gweithgareddau: </a:t>
            </a:r>
            <a:r>
              <a:rPr lang="cy-GB" sz="1100" noProof="0" dirty="0">
                <a:solidFill>
                  <a:schemeClr val="tx1"/>
                </a:solidFill>
                <a:latin typeface="Cavolini" panose="03000502040302020204" pitchFamily="66" charset="0"/>
                <a:cs typeface="Cavolini" panose="03000502040302020204" pitchFamily="66" charset="0"/>
              </a:rPr>
              <a:t>Cymharu pethau yn yr ardal leol.</a:t>
            </a:r>
          </a:p>
          <a:p>
            <a:pPr algn="ctr"/>
            <a:endParaRPr lang="cy-GB" noProof="0" dirty="0"/>
          </a:p>
        </p:txBody>
      </p:sp>
    </p:spTree>
    <p:extLst>
      <p:ext uri="{BB962C8B-B14F-4D97-AF65-F5344CB8AC3E}">
        <p14:creationId xmlns:p14="http://schemas.microsoft.com/office/powerpoint/2010/main" val="2913241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195B6-7444-C8E6-8789-6CD130E07B1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8578154-06BE-5F2D-0AC8-5F617E612A18}"/>
              </a:ext>
            </a:extLst>
          </p:cNvPr>
          <p:cNvSpPr>
            <a:spLocks noGrp="1"/>
          </p:cNvSpPr>
          <p:nvPr>
            <p:ph type="ctrTitle"/>
          </p:nvPr>
        </p:nvSpPr>
        <p:spPr>
          <a:xfrm>
            <a:off x="1524000" y="0"/>
            <a:ext cx="9144000" cy="2534654"/>
          </a:xfrm>
        </p:spPr>
        <p:txBody>
          <a:bodyPr>
            <a:normAutofit fontScale="90000"/>
          </a:bodyPr>
          <a:lstStyle/>
          <a:p>
            <a:r>
              <a:rPr lang="en-GB" dirty="0"/>
              <a:t>Fy </a:t>
            </a:r>
            <a:r>
              <a:rPr lang="en-GB" dirty="0" err="1"/>
              <a:t>nghyflwyniad</a:t>
            </a:r>
            <a:r>
              <a:rPr lang="en-GB" dirty="0"/>
              <a:t>.</a:t>
            </a:r>
            <a:br>
              <a:rPr lang="en-GB" dirty="0"/>
            </a:br>
            <a:br>
              <a:rPr lang="en-GB" dirty="0"/>
            </a:br>
            <a:endParaRPr lang="en-GB" dirty="0"/>
          </a:p>
        </p:txBody>
      </p:sp>
      <p:sp>
        <p:nvSpPr>
          <p:cNvPr id="7" name="Subtitle 6">
            <a:extLst>
              <a:ext uri="{FF2B5EF4-FFF2-40B4-BE49-F238E27FC236}">
                <a16:creationId xmlns:a16="http://schemas.microsoft.com/office/drawing/2014/main" id="{42E080BB-88AD-AA54-9BFE-1D8938452BEF}"/>
              </a:ext>
            </a:extLst>
          </p:cNvPr>
          <p:cNvSpPr>
            <a:spLocks noGrp="1"/>
          </p:cNvSpPr>
          <p:nvPr>
            <p:ph type="subTitle" idx="1"/>
          </p:nvPr>
        </p:nvSpPr>
        <p:spPr>
          <a:xfrm>
            <a:off x="0" y="1411705"/>
            <a:ext cx="12192000" cy="5165558"/>
          </a:xfrm>
        </p:spPr>
        <p:txBody>
          <a:bodyPr>
            <a:normAutofit/>
          </a:bodyPr>
          <a:lstStyle/>
          <a:p>
            <a:pPr algn="l">
              <a:lnSpc>
                <a:spcPct val="115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Ar gyfer fy mhortffolio rydw i wedi dewis ‘Rhydaman’ ar gyfer fy mhwnc, achos, yn yr ysgol rydyn ni wedi astudio’r pwnc hwn am y blynyddoedd diwethaf, a hoffwn i addysgu’r pwnc hwn eto pan fydda i yn ôl i’r ysgol.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Rydw i’n credu bod gwaith pwnc yn helpu’r plant i allu deall y gwaith yn well, ‘Rhydaman’ ar gyfer fy mhortffolio ydy lle mae plant yn fy ysgol yn byw ac yn gallu uniaethu a’r pwnc, gan wneud yn siŵr bod gan y plant yn  fwy o ddiddordeb yn y gwaith a chanolbwyntio 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chofio’n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well.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Fy ngweithgaredd cyntaf, rydw i wedi creu adnoddau i ddysgu’r patrwm ‘Hoffwn i’. Rydw i wedi creu mat iaith yn yr adnoddau hyn “The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use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of a Mat Iaith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enables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students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to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engage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with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Welsh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vocabulary</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grammar</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and</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structure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in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context</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This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helps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to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reinforce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their</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understanding</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and</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proficiency</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in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Welsh. Research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has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shown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that</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exposure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to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language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in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context</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supports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both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language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acquisition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and</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retention</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(Williams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and</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Thomas, 2005). Ar y mat Iaith rydw i wedi rhoi lliw mewn coch i ble mae'r treigladau, bydd hyn yn helpu'r plant i sylwi bod treiglad ar ôl patrwm ‘hoffwn i’.</a:t>
            </a:r>
          </a:p>
          <a:p>
            <a:pPr algn="l">
              <a:lnSpc>
                <a:spcPct val="115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Mae’r gêm dim nadroedd dim ysgolion yn un o’r syniadau gan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Gianfranco</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Conti</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roeddwn i’n teimlo bod hyn yn magu hyder y plant wrth siarad y patrwm, mae’n ailadroddus iawn a bydd y plant yn ymarfer eu sgiliau llafaredd ac ynganu - byddan nhw’n clywed, ailadrodd ac ymarfer gyda phartner am gefnogaeth a byddan nhw’n gallu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cofio’r</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patrwm newydd yn well.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695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A9B3E2-D656-A3C0-5380-D2880ED21447}"/>
              </a:ext>
            </a:extLst>
          </p:cNvPr>
          <p:cNvSpPr>
            <a:spLocks noGrp="1"/>
          </p:cNvSpPr>
          <p:nvPr>
            <p:ph idx="1"/>
          </p:nvPr>
        </p:nvSpPr>
        <p:spPr>
          <a:xfrm>
            <a:off x="0" y="0"/>
            <a:ext cx="12192000" cy="6858000"/>
          </a:xfrm>
        </p:spPr>
        <p:txBody>
          <a:bodyPr/>
          <a:lstStyle/>
          <a:p>
            <a:pPr marL="0" indent="0">
              <a:lnSpc>
                <a:spcPct val="115000"/>
              </a:lnSpc>
              <a:spcAft>
                <a:spcPts val="800"/>
              </a:spcAft>
              <a:buNone/>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Rydw i wedi gwahaniaethu'r gweithgaredd hwn, rydw i'n meddwl bod gwahaniaethu yn bwysig iawn, mae hyn yn gwneud yn siŵr bod y plant yn gallu cael gweithio at waith ar eu lefel gallu. Rydw i’n gwybod o fethodoleg darllen yr effaith mae gorlwytho gwybyddol yn ei gael a dyma pam i un seren hoffwn i’r plant ddefnyddio’r patrwm ‘hoffwn i’ yn unig a bydd hyn yn adeiladu ar gyfer y plant sy’n fwy hyderus i ofyn cwestiynau a defnyddio’r atebion cadarnhaol a negyddol ar gyfer y patrwm.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Taswn i yn ôl yn yr ysgol nawr, baswn i ddefnyddio'r gwahanol ffyrdd rydw i wedi dysgu gwahaniaethu, sgaffaldau, defnyddio lluniau, symudiadau, caneuon, cerddoriaeth, symud o gwmpas y dosbarth, defnyddio pêl, fy nhro eich tro a llawer mwy. Mae hyn yn gwneud dysgu yn fwy o hwyl ac yn fwy deniadol a dylai’r plant gofia’r patrymau’n well. Y peth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pwysica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ydy i gofio at fodelu’n gywir.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Rydw i wedi cynnwys cardiau fflach - ar gyfer y cardiau fflach byddwn i’n defnyddio symudiadau i helpu’r plant i gofio, taswn i’n defnyddio hwn yn yr ysgol, ar ôl ymarfer hwn gyda’r plant llawer o weithiau, byddwn i’n dangos y cerdyn fflach i’r plant ac yn gwneud y symudiadau heb ddweud y gair, i weld os y plant yn gallu dweud y gair yn ôl i fi yn gywir a baswn i gywiro unrhyw gamgymeriadau.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Rydw i wedi mwynhau dysgu Cymraeg pan oeddwn i yn yr ysgol, ond ers bod ar y cwrs sabothol rydw i wedi sylwi dydw i ddim yn addysgu Cymraeg mor effeithiol. Rydw i wedi dysgu llawer o dechnegau i addysgu'n fwy effeithiol, hoffwn i fynd yn ôl i'r ysgol gyda'r wybodaeth hon i rannu gyda staff.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88668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4C50-FF17-C790-6D8A-36A63C7D845F}"/>
              </a:ext>
            </a:extLst>
          </p:cNvPr>
          <p:cNvSpPr>
            <a:spLocks noGrp="1"/>
          </p:cNvSpPr>
          <p:nvPr>
            <p:ph type="title"/>
          </p:nvPr>
        </p:nvSpPr>
        <p:spPr>
          <a:xfrm>
            <a:off x="304800" y="397167"/>
            <a:ext cx="4729843" cy="5921990"/>
          </a:xfrm>
        </p:spPr>
        <p:txBody>
          <a:bodyPr>
            <a:normAutofit/>
          </a:bodyPr>
          <a:lstStyle/>
          <a:p>
            <a:r>
              <a:rPr lang="cy-GB" noProof="0" dirty="0"/>
              <a:t>Gweithgaredd 1:</a:t>
            </a:r>
            <a:br>
              <a:rPr lang="cy-GB" noProof="0" dirty="0"/>
            </a:br>
            <a:r>
              <a:rPr lang="cy-GB" sz="3200" noProof="0" dirty="0"/>
              <a:t>Patrwm ‘Hoffwn i..’</a:t>
            </a:r>
            <a:br>
              <a:rPr lang="cy-GB" noProof="0" dirty="0"/>
            </a:br>
            <a:br>
              <a:rPr lang="cy-GB" sz="2400" noProof="0" dirty="0"/>
            </a:br>
            <a:r>
              <a:rPr lang="cy-GB" sz="2400" noProof="0" dirty="0"/>
              <a:t>Dysgu blaenorol:</a:t>
            </a:r>
            <a:br>
              <a:rPr lang="cy-GB" sz="2400" noProof="0" dirty="0"/>
            </a:br>
            <a:r>
              <a:rPr lang="cy-GB" sz="2400" noProof="0" dirty="0"/>
              <a:t>Dylai’r plant yn wybod y gwahanol derfynau am y rhagenwau o’r patrymau blaenorol. Dylai’r plant hefyd wybod rhai o’r lleoedd sy ar y cardiau fflach achos roedden nhw wedi mynd am dro o gwmpas Rhydaman a nodi lleoedd sy yno yn barod. </a:t>
            </a:r>
            <a:endParaRPr lang="cy-GB" noProof="0" dirty="0"/>
          </a:p>
        </p:txBody>
      </p:sp>
      <p:pic>
        <p:nvPicPr>
          <p:cNvPr id="5" name="Picture 4">
            <a:extLst>
              <a:ext uri="{FF2B5EF4-FFF2-40B4-BE49-F238E27FC236}">
                <a16:creationId xmlns:a16="http://schemas.microsoft.com/office/drawing/2014/main" id="{E755D637-D0CE-477B-99C2-176A49931C66}"/>
              </a:ext>
            </a:extLst>
          </p:cNvPr>
          <p:cNvPicPr>
            <a:picLocks noChangeAspect="1"/>
          </p:cNvPicPr>
          <p:nvPr/>
        </p:nvPicPr>
        <p:blipFill>
          <a:blip r:embed="rId2"/>
          <a:stretch>
            <a:fillRect/>
          </a:stretch>
        </p:blipFill>
        <p:spPr>
          <a:xfrm>
            <a:off x="5034643" y="696838"/>
            <a:ext cx="6852557" cy="5464323"/>
          </a:xfrm>
          <a:prstGeom prst="rect">
            <a:avLst/>
          </a:prstGeom>
        </p:spPr>
      </p:pic>
    </p:spTree>
    <p:extLst>
      <p:ext uri="{BB962C8B-B14F-4D97-AF65-F5344CB8AC3E}">
        <p14:creationId xmlns:p14="http://schemas.microsoft.com/office/powerpoint/2010/main" val="3641310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52C7FE0-58C7-B624-C56D-BA48C81500A6}"/>
              </a:ext>
            </a:extLst>
          </p:cNvPr>
          <p:cNvGraphicFramePr>
            <a:graphicFrameLocks noGrp="1"/>
          </p:cNvGraphicFramePr>
          <p:nvPr>
            <p:extLst>
              <p:ext uri="{D42A27DB-BD31-4B8C-83A1-F6EECF244321}">
                <p14:modId xmlns:p14="http://schemas.microsoft.com/office/powerpoint/2010/main" val="272827135"/>
              </p:ext>
            </p:extLst>
          </p:nvPr>
        </p:nvGraphicFramePr>
        <p:xfrm>
          <a:off x="225879" y="214449"/>
          <a:ext cx="11740242" cy="6431280"/>
        </p:xfrm>
        <a:graphic>
          <a:graphicData uri="http://schemas.openxmlformats.org/drawingml/2006/table">
            <a:tbl>
              <a:tblPr firstRow="1" bandRow="1">
                <a:tableStyleId>{5940675A-B579-460E-94D1-54222C63F5DA}</a:tableStyleId>
              </a:tblPr>
              <a:tblGrid>
                <a:gridCol w="1983574">
                  <a:extLst>
                    <a:ext uri="{9D8B030D-6E8A-4147-A177-3AD203B41FA5}">
                      <a16:colId xmlns:a16="http://schemas.microsoft.com/office/drawing/2014/main" val="3899760845"/>
                    </a:ext>
                  </a:extLst>
                </a:gridCol>
                <a:gridCol w="1271637">
                  <a:extLst>
                    <a:ext uri="{9D8B030D-6E8A-4147-A177-3AD203B41FA5}">
                      <a16:colId xmlns:a16="http://schemas.microsoft.com/office/drawing/2014/main" val="1447294400"/>
                    </a:ext>
                  </a:extLst>
                </a:gridCol>
                <a:gridCol w="3213624">
                  <a:extLst>
                    <a:ext uri="{9D8B030D-6E8A-4147-A177-3AD203B41FA5}">
                      <a16:colId xmlns:a16="http://schemas.microsoft.com/office/drawing/2014/main" val="1285622244"/>
                    </a:ext>
                  </a:extLst>
                </a:gridCol>
                <a:gridCol w="2481252">
                  <a:extLst>
                    <a:ext uri="{9D8B030D-6E8A-4147-A177-3AD203B41FA5}">
                      <a16:colId xmlns:a16="http://schemas.microsoft.com/office/drawing/2014/main" val="801598507"/>
                    </a:ext>
                  </a:extLst>
                </a:gridCol>
                <a:gridCol w="2790155">
                  <a:extLst>
                    <a:ext uri="{9D8B030D-6E8A-4147-A177-3AD203B41FA5}">
                      <a16:colId xmlns:a16="http://schemas.microsoft.com/office/drawing/2014/main" val="2935986879"/>
                    </a:ext>
                  </a:extLst>
                </a:gridCol>
              </a:tblGrid>
              <a:tr h="370840">
                <a:tc>
                  <a:txBody>
                    <a:bodyPr/>
                    <a:lstStyle/>
                    <a:p>
                      <a:r>
                        <a:rPr lang="cy-GB" sz="2800" noProof="0" dirty="0"/>
                        <a:t>Hoffwn i</a:t>
                      </a:r>
                    </a:p>
                    <a:p>
                      <a:r>
                        <a:rPr lang="cy-GB" sz="2800" noProof="0" dirty="0"/>
                        <a:t>Hoffet ti</a:t>
                      </a:r>
                    </a:p>
                    <a:p>
                      <a:r>
                        <a:rPr lang="cy-GB" sz="2800" noProof="0" dirty="0"/>
                        <a:t>Hoffai e</a:t>
                      </a:r>
                    </a:p>
                    <a:p>
                      <a:r>
                        <a:rPr lang="cy-GB" sz="2800" noProof="0" dirty="0"/>
                        <a:t>Hoffai hi</a:t>
                      </a:r>
                    </a:p>
                    <a:p>
                      <a:r>
                        <a:rPr lang="cy-GB" sz="2800" noProof="0" dirty="0" err="1"/>
                        <a:t>Hoffen</a:t>
                      </a:r>
                      <a:r>
                        <a:rPr lang="cy-GB" sz="2800" noProof="0" dirty="0"/>
                        <a:t> ni</a:t>
                      </a:r>
                    </a:p>
                    <a:p>
                      <a:r>
                        <a:rPr lang="cy-GB" sz="2800" noProof="0" dirty="0"/>
                        <a:t>Hoffech chi</a:t>
                      </a:r>
                    </a:p>
                    <a:p>
                      <a:r>
                        <a:rPr lang="cy-GB" sz="2800" noProof="0" dirty="0" err="1"/>
                        <a:t>Hoffen</a:t>
                      </a:r>
                      <a:r>
                        <a:rPr lang="cy-GB" sz="2800" noProof="0" dirty="0"/>
                        <a:t> nhw</a:t>
                      </a:r>
                    </a:p>
                    <a:p>
                      <a:endParaRPr lang="cy-GB" sz="2800" noProof="0" dirty="0"/>
                    </a:p>
                    <a:p>
                      <a:endParaRPr lang="cy-GB" sz="2800" noProof="0" dirty="0"/>
                    </a:p>
                  </a:txBody>
                  <a:tcPr/>
                </a:tc>
                <a:tc>
                  <a:txBody>
                    <a:bodyPr/>
                    <a:lstStyle/>
                    <a:p>
                      <a:r>
                        <a:rPr lang="cy-GB" sz="2800" b="1" noProof="0" dirty="0">
                          <a:solidFill>
                            <a:srgbClr val="FF0000"/>
                          </a:solidFill>
                        </a:rPr>
                        <a:t>g</a:t>
                      </a:r>
                      <a:r>
                        <a:rPr lang="cy-GB" sz="2800" noProof="0" dirty="0"/>
                        <a:t>ael</a:t>
                      </a:r>
                    </a:p>
                    <a:p>
                      <a:endParaRPr lang="cy-GB" sz="2800" noProof="0" dirty="0"/>
                    </a:p>
                  </a:txBody>
                  <a:tcPr/>
                </a:tc>
                <a:tc>
                  <a:txBody>
                    <a:bodyPr/>
                    <a:lstStyle/>
                    <a:p>
                      <a:r>
                        <a:rPr lang="cy-GB" sz="2000" noProof="0" dirty="0"/>
                        <a:t>parc</a:t>
                      </a:r>
                      <a:endParaRPr lang="cy-GB" sz="1800" noProof="0" dirty="0"/>
                    </a:p>
                    <a:p>
                      <a:r>
                        <a:rPr lang="cy-GB" sz="1800" noProof="0" dirty="0"/>
                        <a:t>sinema awyr agored</a:t>
                      </a:r>
                    </a:p>
                    <a:p>
                      <a:r>
                        <a:rPr lang="cy-GB" sz="1800" noProof="0" dirty="0"/>
                        <a:t>amgueddfa</a:t>
                      </a:r>
                    </a:p>
                    <a:p>
                      <a:r>
                        <a:rPr lang="cy-GB" sz="1800" noProof="0" dirty="0"/>
                        <a:t>stadiwm rygbi</a:t>
                      </a:r>
                    </a:p>
                    <a:p>
                      <a:r>
                        <a:rPr lang="cy-GB" sz="1800" noProof="0" dirty="0"/>
                        <a:t>sw</a:t>
                      </a:r>
                    </a:p>
                    <a:p>
                      <a:r>
                        <a:rPr lang="cy-GB" sz="1800" noProof="0" dirty="0"/>
                        <a:t>coedwig</a:t>
                      </a:r>
                    </a:p>
                    <a:p>
                      <a:r>
                        <a:rPr lang="cy-GB" sz="1800" noProof="0" dirty="0"/>
                        <a:t>siop hufen iâ</a:t>
                      </a:r>
                    </a:p>
                    <a:p>
                      <a:r>
                        <a:rPr lang="cy-GB" sz="1800" noProof="0" dirty="0"/>
                        <a:t>siop flodau</a:t>
                      </a:r>
                    </a:p>
                    <a:p>
                      <a:r>
                        <a:rPr lang="cy-GB" sz="1800" noProof="0" dirty="0"/>
                        <a:t>pwll nofio awyr agored</a:t>
                      </a:r>
                    </a:p>
                    <a:p>
                      <a:r>
                        <a:rPr lang="cy-GB" sz="1800" noProof="0" dirty="0"/>
                        <a:t>parc sglefrio</a:t>
                      </a:r>
                    </a:p>
                    <a:p>
                      <a:r>
                        <a:rPr lang="cy-GB" sz="1800" noProof="0" dirty="0"/>
                        <a:t>gorsaf drenau</a:t>
                      </a:r>
                    </a:p>
                    <a:p>
                      <a:r>
                        <a:rPr lang="cy-GB" sz="1800" noProof="0" dirty="0"/>
                        <a:t>llawr sglefrio</a:t>
                      </a:r>
                    </a:p>
                    <a:p>
                      <a:r>
                        <a:rPr lang="cy-GB" sz="1800" noProof="0" dirty="0"/>
                        <a:t>cae pêl-droed</a:t>
                      </a:r>
                    </a:p>
                    <a:p>
                      <a:r>
                        <a:rPr lang="cy-GB" sz="1800" noProof="0" dirty="0"/>
                        <a:t>ysgol ddawnsio</a:t>
                      </a:r>
                    </a:p>
                    <a:p>
                      <a:r>
                        <a:rPr lang="cy-GB" sz="1800" noProof="0" dirty="0"/>
                        <a:t>eglwys</a:t>
                      </a:r>
                    </a:p>
                    <a:p>
                      <a:r>
                        <a:rPr lang="cy-GB" sz="1800" noProof="0" dirty="0"/>
                        <a:t>theatr </a:t>
                      </a:r>
                    </a:p>
                    <a:p>
                      <a:r>
                        <a:rPr lang="cy-GB" sz="1800" noProof="0" dirty="0"/>
                        <a:t>clwb cinio</a:t>
                      </a:r>
                    </a:p>
                    <a:p>
                      <a:r>
                        <a:rPr lang="cy-GB" sz="1800" noProof="0" dirty="0"/>
                        <a:t>traciau beic</a:t>
                      </a:r>
                    </a:p>
                    <a:p>
                      <a:r>
                        <a:rPr lang="cy-GB" sz="1800" noProof="0" dirty="0"/>
                        <a:t>bowlio deg</a:t>
                      </a:r>
                    </a:p>
                    <a:p>
                      <a:r>
                        <a:rPr lang="cy-GB" sz="1800" noProof="0" dirty="0"/>
                        <a:t>cae criced </a:t>
                      </a:r>
                    </a:p>
                    <a:p>
                      <a:r>
                        <a:rPr lang="cy-GB" sz="1800" noProof="0" dirty="0"/>
                        <a:t>llyfrgell</a:t>
                      </a:r>
                    </a:p>
                    <a:p>
                      <a:r>
                        <a:rPr lang="cy-GB" sz="1800" noProof="0" dirty="0"/>
                        <a:t>llyn pysgota</a:t>
                      </a:r>
                    </a:p>
                    <a:p>
                      <a:r>
                        <a:rPr lang="cy-GB" sz="1800" noProof="0" dirty="0"/>
                        <a:t>siop dillad ffansi </a:t>
                      </a:r>
                      <a:endParaRPr lang="cy-GB" sz="2400" noProof="0" dirty="0"/>
                    </a:p>
                  </a:txBody>
                  <a:tcPr/>
                </a:tc>
                <a:tc>
                  <a:txBody>
                    <a:bodyPr/>
                    <a:lstStyle/>
                    <a:p>
                      <a:r>
                        <a:rPr lang="cy-GB" sz="2800" noProof="0" dirty="0"/>
                        <a:t>yn </a:t>
                      </a:r>
                    </a:p>
                  </a:txBody>
                  <a:tcPr/>
                </a:tc>
                <a:tc>
                  <a:txBody>
                    <a:bodyPr/>
                    <a:lstStyle/>
                    <a:p>
                      <a:r>
                        <a:rPr lang="cy-GB" sz="2800" noProof="0" dirty="0"/>
                        <a:t>Rhydaman. </a:t>
                      </a:r>
                    </a:p>
                    <a:p>
                      <a:r>
                        <a:rPr lang="cy-GB" sz="2800" noProof="0" dirty="0"/>
                        <a:t>fy ardal i.</a:t>
                      </a:r>
                    </a:p>
                  </a:txBody>
                  <a:tcPr/>
                </a:tc>
                <a:extLst>
                  <a:ext uri="{0D108BD9-81ED-4DB2-BD59-A6C34878D82A}">
                    <a16:rowId xmlns:a16="http://schemas.microsoft.com/office/drawing/2014/main" val="2732056940"/>
                  </a:ext>
                </a:extLst>
              </a:tr>
            </a:tbl>
          </a:graphicData>
        </a:graphic>
      </p:graphicFrame>
      <p:sp>
        <p:nvSpPr>
          <p:cNvPr id="5" name="Rectangle 4">
            <a:extLst>
              <a:ext uri="{FF2B5EF4-FFF2-40B4-BE49-F238E27FC236}">
                <a16:creationId xmlns:a16="http://schemas.microsoft.com/office/drawing/2014/main" id="{33C1DA8D-6D27-D2A7-D5CC-9B0CBF37E1B0}"/>
              </a:ext>
            </a:extLst>
          </p:cNvPr>
          <p:cNvSpPr/>
          <p:nvPr/>
        </p:nvSpPr>
        <p:spPr>
          <a:xfrm>
            <a:off x="8289469" y="5829297"/>
            <a:ext cx="3788228" cy="898071"/>
          </a:xfrm>
          <a:prstGeom prst="rect">
            <a:avLst/>
          </a:prstGeom>
          <a:solidFill>
            <a:schemeClr val="bg1"/>
          </a:solid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noProof="0" dirty="0">
                <a:solidFill>
                  <a:schemeClr val="tx1">
                    <a:lumMod val="95000"/>
                    <a:lumOff val="5000"/>
                  </a:schemeClr>
                </a:solidFill>
              </a:rPr>
              <a:t>Mat iaith</a:t>
            </a:r>
          </a:p>
        </p:txBody>
      </p:sp>
    </p:spTree>
    <p:extLst>
      <p:ext uri="{BB962C8B-B14F-4D97-AF65-F5344CB8AC3E}">
        <p14:creationId xmlns:p14="http://schemas.microsoft.com/office/powerpoint/2010/main" val="10426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48772-CD51-DC8A-092D-058F21E338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E6885F-11B2-5B5D-D661-48007E529CA0}"/>
              </a:ext>
            </a:extLst>
          </p:cNvPr>
          <p:cNvSpPr>
            <a:spLocks noGrp="1"/>
          </p:cNvSpPr>
          <p:nvPr>
            <p:ph type="title"/>
          </p:nvPr>
        </p:nvSpPr>
        <p:spPr>
          <a:xfrm>
            <a:off x="119743" y="0"/>
            <a:ext cx="10515600" cy="1325563"/>
          </a:xfrm>
        </p:spPr>
        <p:txBody>
          <a:bodyPr/>
          <a:lstStyle/>
          <a:p>
            <a:r>
              <a:rPr lang="cy-GB" b="1" u="sng" noProof="0" dirty="0"/>
              <a:t>Cyfarwyddiadau </a:t>
            </a:r>
            <a:r>
              <a:rPr lang="cy-GB" b="1" u="sng" noProof="0" dirty="0" err="1"/>
              <a:t>cynorthwydd</a:t>
            </a:r>
            <a:r>
              <a:rPr lang="cy-GB" b="1" u="sng" noProof="0" dirty="0"/>
              <a:t> addysg. </a:t>
            </a:r>
          </a:p>
        </p:txBody>
      </p:sp>
      <p:sp>
        <p:nvSpPr>
          <p:cNvPr id="3" name="Content Placeholder 2">
            <a:extLst>
              <a:ext uri="{FF2B5EF4-FFF2-40B4-BE49-F238E27FC236}">
                <a16:creationId xmlns:a16="http://schemas.microsoft.com/office/drawing/2014/main" id="{086A203F-46E1-B96B-29C7-AD7E78018C63}"/>
              </a:ext>
            </a:extLst>
          </p:cNvPr>
          <p:cNvSpPr>
            <a:spLocks noGrp="1"/>
          </p:cNvSpPr>
          <p:nvPr>
            <p:ph idx="1"/>
          </p:nvPr>
        </p:nvSpPr>
        <p:spPr>
          <a:xfrm>
            <a:off x="0" y="1123497"/>
            <a:ext cx="12192000" cy="5734503"/>
          </a:xfrm>
        </p:spPr>
        <p:txBody>
          <a:bodyPr>
            <a:normAutofit/>
          </a:bodyPr>
          <a:lstStyle/>
          <a:p>
            <a:r>
              <a:rPr lang="cy-GB" b="1" u="sng" noProof="0" dirty="0"/>
              <a:t>Un seren </a:t>
            </a:r>
          </a:p>
          <a:p>
            <a:pPr marL="0" indent="0">
              <a:buNone/>
            </a:pPr>
            <a:r>
              <a:rPr lang="cy-GB" noProof="0" dirty="0"/>
              <a:t>Defnyddia fy nhro eich tro chi i ddrilio’r patrwm rydyn ni wedi bod yn ei ddysgu. Pan fydd y plant yn hyderus, dangosa y mat iaith iddyn nhw ac eglura fod treiglad meddal yn syth ar ôl y ‘hoffwn i’ patrwm. </a:t>
            </a:r>
          </a:p>
          <a:p>
            <a:pPr marL="0" indent="0">
              <a:buNone/>
            </a:pPr>
            <a:r>
              <a:rPr lang="cy-GB" noProof="0" dirty="0"/>
              <a:t>Ar ôl hyn, dangosa y gêm dim nadroedd dim ysgolion iddyn nhw a darllena y cyfarwyddiadau. Rhaid i ti wneud yn siŵr bod pob un o’r plant yn gwybod beth i wneud. </a:t>
            </a:r>
          </a:p>
          <a:p>
            <a:pPr marL="0" indent="0">
              <a:buNone/>
            </a:pPr>
            <a:endParaRPr lang="cy-GB" noProof="0" dirty="0"/>
          </a:p>
          <a:p>
            <a:r>
              <a:rPr lang="cy-GB" b="1" u="sng" noProof="0" dirty="0"/>
              <a:t>Dwy seren </a:t>
            </a:r>
          </a:p>
          <a:p>
            <a:pPr marL="0" indent="0">
              <a:buNone/>
            </a:pPr>
            <a:r>
              <a:rPr lang="cy-GB" noProof="0" dirty="0"/>
              <a:t>Yr un peth ag un seren, heblaw, patrymau negyddol yn ogystal â chwestiynau.</a:t>
            </a:r>
          </a:p>
          <a:p>
            <a:pPr marL="0" indent="0">
              <a:buNone/>
            </a:pPr>
            <a:endParaRPr lang="cy-GB" noProof="0" dirty="0"/>
          </a:p>
        </p:txBody>
      </p:sp>
    </p:spTree>
    <p:extLst>
      <p:ext uri="{BB962C8B-B14F-4D97-AF65-F5344CB8AC3E}">
        <p14:creationId xmlns:p14="http://schemas.microsoft.com/office/powerpoint/2010/main" val="318416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874C1-1481-9EDB-2ACD-C4E47A8A2544}"/>
            </a:ext>
          </a:extLst>
        </p:cNvPr>
        <p:cNvGrpSpPr/>
        <p:nvPr/>
      </p:nvGrpSpPr>
      <p:grpSpPr>
        <a:xfrm>
          <a:off x="0" y="0"/>
          <a:ext cx="0" cy="0"/>
          <a:chOff x="0" y="0"/>
          <a:chExt cx="0" cy="0"/>
        </a:xfrm>
      </p:grpSpPr>
      <p:pic>
        <p:nvPicPr>
          <p:cNvPr id="4" name="Picture 2" descr="Yellow Star Png Images - Free Download on Freepik">
            <a:extLst>
              <a:ext uri="{FF2B5EF4-FFF2-40B4-BE49-F238E27FC236}">
                <a16:creationId xmlns:a16="http://schemas.microsoft.com/office/drawing/2014/main" id="{4B68D727-4416-6EAD-07F9-53DB971DC2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0" y="18255"/>
            <a:ext cx="1402446" cy="1325563"/>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2CEB96B9-0233-0877-313B-A9862E5E6D4A}"/>
              </a:ext>
            </a:extLst>
          </p:cNvPr>
          <p:cNvSpPr>
            <a:spLocks noGrp="1"/>
          </p:cNvSpPr>
          <p:nvPr>
            <p:ph idx="1"/>
          </p:nvPr>
        </p:nvSpPr>
        <p:spPr>
          <a:xfrm>
            <a:off x="775607" y="681036"/>
            <a:ext cx="11078936" cy="5691870"/>
          </a:xfrm>
        </p:spPr>
        <p:txBody>
          <a:bodyPr>
            <a:normAutofit/>
          </a:bodyPr>
          <a:lstStyle/>
          <a:p>
            <a:pPr marL="0" indent="0">
              <a:buNone/>
            </a:pPr>
            <a:r>
              <a:rPr lang="cy-GB" sz="3600" b="1" noProof="0" dirty="0">
                <a:solidFill>
                  <a:schemeClr val="accent6"/>
                </a:solidFill>
              </a:rPr>
              <a:t>	</a:t>
            </a:r>
            <a:r>
              <a:rPr lang="cy-GB" sz="3600" b="1" u="sng" noProof="0" dirty="0">
                <a:solidFill>
                  <a:schemeClr val="accent6"/>
                </a:solidFill>
              </a:rPr>
              <a:t>Drilio</a:t>
            </a:r>
          </a:p>
          <a:p>
            <a:pPr marL="0" indent="0">
              <a:buNone/>
            </a:pPr>
            <a:endParaRPr lang="cy-GB" noProof="0" dirty="0">
              <a:solidFill>
                <a:schemeClr val="accent6"/>
              </a:solidFill>
            </a:endParaRPr>
          </a:p>
          <a:p>
            <a:pPr marL="0" indent="0">
              <a:buNone/>
            </a:pPr>
            <a:r>
              <a:rPr lang="cy-GB" noProof="0" dirty="0">
                <a:solidFill>
                  <a:schemeClr val="accent6"/>
                </a:solidFill>
              </a:rPr>
              <a:t>Hoffwn i			</a:t>
            </a:r>
            <a:endParaRPr lang="cy-GB" noProof="0" dirty="0">
              <a:solidFill>
                <a:srgbClr val="FF0000"/>
              </a:solidFill>
            </a:endParaRPr>
          </a:p>
          <a:p>
            <a:pPr marL="0" indent="0">
              <a:buNone/>
            </a:pPr>
            <a:r>
              <a:rPr lang="cy-GB" noProof="0" dirty="0">
                <a:solidFill>
                  <a:schemeClr val="accent6"/>
                </a:solidFill>
              </a:rPr>
              <a:t>Hoffet ti					</a:t>
            </a:r>
            <a:endParaRPr lang="cy-GB" noProof="0" dirty="0">
              <a:solidFill>
                <a:srgbClr val="FF0000"/>
              </a:solidFill>
            </a:endParaRPr>
          </a:p>
          <a:p>
            <a:pPr marL="0" indent="0">
              <a:buNone/>
            </a:pPr>
            <a:r>
              <a:rPr lang="cy-GB" noProof="0" dirty="0">
                <a:solidFill>
                  <a:schemeClr val="accent6"/>
                </a:solidFill>
              </a:rPr>
              <a:t>Hoffai e			</a:t>
            </a:r>
            <a:endParaRPr lang="cy-GB" noProof="0" dirty="0">
              <a:solidFill>
                <a:srgbClr val="FF0000"/>
              </a:solidFill>
            </a:endParaRPr>
          </a:p>
          <a:p>
            <a:pPr marL="0" indent="0">
              <a:buNone/>
            </a:pPr>
            <a:r>
              <a:rPr lang="cy-GB" noProof="0" dirty="0">
                <a:solidFill>
                  <a:schemeClr val="accent6"/>
                </a:solidFill>
              </a:rPr>
              <a:t>Hoffai hi			</a:t>
            </a:r>
            <a:endParaRPr lang="cy-GB" noProof="0" dirty="0">
              <a:solidFill>
                <a:srgbClr val="FF0000"/>
              </a:solidFill>
            </a:endParaRPr>
          </a:p>
          <a:p>
            <a:pPr marL="0" indent="0">
              <a:buNone/>
            </a:pPr>
            <a:r>
              <a:rPr lang="cy-GB" noProof="0" dirty="0" err="1">
                <a:solidFill>
                  <a:schemeClr val="accent6"/>
                </a:solidFill>
              </a:rPr>
              <a:t>Hoffen</a:t>
            </a:r>
            <a:r>
              <a:rPr lang="cy-GB" noProof="0" dirty="0">
                <a:solidFill>
                  <a:schemeClr val="accent6"/>
                </a:solidFill>
              </a:rPr>
              <a:t> ni			</a:t>
            </a:r>
          </a:p>
          <a:p>
            <a:pPr marL="0" indent="0">
              <a:buNone/>
            </a:pPr>
            <a:r>
              <a:rPr lang="cy-GB" noProof="0" dirty="0">
                <a:solidFill>
                  <a:schemeClr val="accent6"/>
                </a:solidFill>
              </a:rPr>
              <a:t>Hoffech chi			</a:t>
            </a:r>
            <a:endParaRPr lang="cy-GB" noProof="0" dirty="0">
              <a:solidFill>
                <a:srgbClr val="FF0000"/>
              </a:solidFill>
            </a:endParaRPr>
          </a:p>
          <a:p>
            <a:pPr marL="0" indent="0">
              <a:buNone/>
            </a:pPr>
            <a:r>
              <a:rPr lang="cy-GB" noProof="0" dirty="0" err="1">
                <a:solidFill>
                  <a:schemeClr val="accent6"/>
                </a:solidFill>
              </a:rPr>
              <a:t>Hoffen</a:t>
            </a:r>
            <a:r>
              <a:rPr lang="cy-GB" noProof="0" dirty="0">
                <a:solidFill>
                  <a:schemeClr val="accent6"/>
                </a:solidFill>
              </a:rPr>
              <a:t> nhw	</a:t>
            </a:r>
            <a:r>
              <a:rPr lang="cy-GB" noProof="0" dirty="0"/>
              <a:t>		</a:t>
            </a:r>
            <a:endParaRPr lang="cy-GB" noProof="0" dirty="0">
              <a:solidFill>
                <a:srgbClr val="FF0000"/>
              </a:solidFill>
            </a:endParaRPr>
          </a:p>
          <a:p>
            <a:pPr marL="0" indent="0">
              <a:buNone/>
            </a:pPr>
            <a:endParaRPr lang="cy-GB" noProof="0" dirty="0">
              <a:solidFill>
                <a:srgbClr val="FF0000"/>
              </a:solidFill>
            </a:endParaRPr>
          </a:p>
          <a:p>
            <a:pPr marL="0" indent="0">
              <a:buNone/>
            </a:pPr>
            <a:r>
              <a:rPr lang="cy-GB" sz="2000" noProof="0" dirty="0">
                <a:solidFill>
                  <a:schemeClr val="accent6"/>
                </a:solidFill>
              </a:rPr>
              <a:t>(Treiglad meddal ar ôl rhain)	</a:t>
            </a:r>
          </a:p>
        </p:txBody>
      </p:sp>
      <p:cxnSp>
        <p:nvCxnSpPr>
          <p:cNvPr id="9" name="Straight Arrow Connector 8">
            <a:extLst>
              <a:ext uri="{FF2B5EF4-FFF2-40B4-BE49-F238E27FC236}">
                <a16:creationId xmlns:a16="http://schemas.microsoft.com/office/drawing/2014/main" id="{D14A2E1B-91CF-DD54-B169-CC5B277AEB7D}"/>
              </a:ext>
            </a:extLst>
          </p:cNvPr>
          <p:cNvCxnSpPr/>
          <p:nvPr/>
        </p:nvCxnSpPr>
        <p:spPr>
          <a:xfrm flipV="1">
            <a:off x="1910443" y="5323116"/>
            <a:ext cx="0" cy="424543"/>
          </a:xfrm>
          <a:prstGeom prst="straightConnector1">
            <a:avLst/>
          </a:prstGeom>
          <a:ln w="79375">
            <a:solidFill>
              <a:schemeClr val="accent6"/>
            </a:solidFill>
            <a:tailEnd type="triangle"/>
          </a:ln>
        </p:spPr>
        <p:style>
          <a:lnRef idx="2">
            <a:schemeClr val="accent1"/>
          </a:lnRef>
          <a:fillRef idx="0">
            <a:schemeClr val="accent1"/>
          </a:fillRef>
          <a:effectRef idx="1">
            <a:schemeClr val="accent1"/>
          </a:effectRef>
          <a:fontRef idx="minor">
            <a:schemeClr val="tx1"/>
          </a:fontRef>
        </p:style>
      </p:cxnSp>
      <p:sp>
        <p:nvSpPr>
          <p:cNvPr id="2" name="Thought Bubble: Cloud 1">
            <a:extLst>
              <a:ext uri="{FF2B5EF4-FFF2-40B4-BE49-F238E27FC236}">
                <a16:creationId xmlns:a16="http://schemas.microsoft.com/office/drawing/2014/main" id="{D0C6013A-7F87-AB15-D912-1033D44E7C1D}"/>
              </a:ext>
            </a:extLst>
          </p:cNvPr>
          <p:cNvSpPr/>
          <p:nvPr/>
        </p:nvSpPr>
        <p:spPr>
          <a:xfrm>
            <a:off x="5817698" y="681036"/>
            <a:ext cx="5598695" cy="3433010"/>
          </a:xfrm>
          <a:prstGeom prst="cloudCallout">
            <a:avLst>
              <a:gd name="adj1" fmla="val -82003"/>
              <a:gd name="adj2" fmla="val 67139"/>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Cofiwch ddefnyddio treiglad medal ar ôl rhain i gyd. </a:t>
            </a:r>
          </a:p>
        </p:txBody>
      </p:sp>
    </p:spTree>
    <p:extLst>
      <p:ext uri="{BB962C8B-B14F-4D97-AF65-F5344CB8AC3E}">
        <p14:creationId xmlns:p14="http://schemas.microsoft.com/office/powerpoint/2010/main" val="426220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778B9-6E48-B721-F999-7B0F36876F36}"/>
              </a:ext>
            </a:extLst>
          </p:cNvPr>
          <p:cNvSpPr>
            <a:spLocks noGrp="1"/>
          </p:cNvSpPr>
          <p:nvPr>
            <p:ph type="title"/>
          </p:nvPr>
        </p:nvSpPr>
        <p:spPr>
          <a:xfrm>
            <a:off x="1" y="-276560"/>
            <a:ext cx="12192000" cy="1325563"/>
          </a:xfrm>
        </p:spPr>
        <p:txBody>
          <a:bodyPr/>
          <a:lstStyle/>
          <a:p>
            <a:pPr algn="ctr"/>
            <a:r>
              <a:rPr lang="cy-GB" noProof="0" dirty="0"/>
              <a:t>Cardiau fflach</a:t>
            </a:r>
          </a:p>
        </p:txBody>
      </p:sp>
      <p:sp>
        <p:nvSpPr>
          <p:cNvPr id="4" name="Rectangle 3">
            <a:extLst>
              <a:ext uri="{FF2B5EF4-FFF2-40B4-BE49-F238E27FC236}">
                <a16:creationId xmlns:a16="http://schemas.microsoft.com/office/drawing/2014/main" id="{ADEB9B93-AC39-C8A9-255F-106B4252830F}"/>
              </a:ext>
            </a:extLst>
          </p:cNvPr>
          <p:cNvSpPr/>
          <p:nvPr/>
        </p:nvSpPr>
        <p:spPr>
          <a:xfrm>
            <a:off x="304799"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parc</a:t>
            </a:r>
          </a:p>
        </p:txBody>
      </p:sp>
      <p:sp>
        <p:nvSpPr>
          <p:cNvPr id="5" name="Rectangle 4">
            <a:extLst>
              <a:ext uri="{FF2B5EF4-FFF2-40B4-BE49-F238E27FC236}">
                <a16:creationId xmlns:a16="http://schemas.microsoft.com/office/drawing/2014/main" id="{9999CA4A-5BDE-E8CD-2357-7A3A6A87991A}"/>
              </a:ext>
            </a:extLst>
          </p:cNvPr>
          <p:cNvSpPr/>
          <p:nvPr/>
        </p:nvSpPr>
        <p:spPr>
          <a:xfrm>
            <a:off x="304798"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Stadiwm rygbi</a:t>
            </a:r>
            <a:endParaRPr lang="cy-GB" sz="4400" noProof="0" dirty="0"/>
          </a:p>
        </p:txBody>
      </p:sp>
      <p:sp>
        <p:nvSpPr>
          <p:cNvPr id="6" name="Rectangle 5">
            <a:extLst>
              <a:ext uri="{FF2B5EF4-FFF2-40B4-BE49-F238E27FC236}">
                <a16:creationId xmlns:a16="http://schemas.microsoft.com/office/drawing/2014/main" id="{715A3335-E938-B112-36C2-53FE9B80A600}"/>
              </a:ext>
            </a:extLst>
          </p:cNvPr>
          <p:cNvSpPr/>
          <p:nvPr/>
        </p:nvSpPr>
        <p:spPr>
          <a:xfrm>
            <a:off x="4227094"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Sinema awyr agored</a:t>
            </a:r>
            <a:endParaRPr lang="cy-GB" sz="4400" noProof="0" dirty="0"/>
          </a:p>
        </p:txBody>
      </p:sp>
      <p:sp>
        <p:nvSpPr>
          <p:cNvPr id="7" name="Rectangle 6">
            <a:extLst>
              <a:ext uri="{FF2B5EF4-FFF2-40B4-BE49-F238E27FC236}">
                <a16:creationId xmlns:a16="http://schemas.microsoft.com/office/drawing/2014/main" id="{436C91AF-0139-2377-D39D-C52CCE7A0FD3}"/>
              </a:ext>
            </a:extLst>
          </p:cNvPr>
          <p:cNvSpPr/>
          <p:nvPr/>
        </p:nvSpPr>
        <p:spPr>
          <a:xfrm>
            <a:off x="4227093"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noProof="0" dirty="0">
              <a:solidFill>
                <a:schemeClr val="tx1"/>
              </a:solidFill>
            </a:endParaRPr>
          </a:p>
          <a:p>
            <a:pPr algn="ctr"/>
            <a:r>
              <a:rPr lang="cy-GB" sz="4400" noProof="0" dirty="0">
                <a:solidFill>
                  <a:schemeClr val="tx1"/>
                </a:solidFill>
              </a:rPr>
              <a:t>Sw</a:t>
            </a:r>
            <a:endParaRPr lang="cy-GB" sz="4400" noProof="0" dirty="0"/>
          </a:p>
        </p:txBody>
      </p:sp>
      <p:sp>
        <p:nvSpPr>
          <p:cNvPr id="8" name="Rectangle 7">
            <a:extLst>
              <a:ext uri="{FF2B5EF4-FFF2-40B4-BE49-F238E27FC236}">
                <a16:creationId xmlns:a16="http://schemas.microsoft.com/office/drawing/2014/main" id="{C4424A37-3599-3CA5-EE50-44853DAA1C4D}"/>
              </a:ext>
            </a:extLst>
          </p:cNvPr>
          <p:cNvSpPr/>
          <p:nvPr/>
        </p:nvSpPr>
        <p:spPr>
          <a:xfrm>
            <a:off x="8149390"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Amgueddfa</a:t>
            </a:r>
            <a:endParaRPr lang="cy-GB" sz="4400" noProof="0" dirty="0"/>
          </a:p>
        </p:txBody>
      </p:sp>
      <p:sp>
        <p:nvSpPr>
          <p:cNvPr id="9" name="Rectangle 8">
            <a:extLst>
              <a:ext uri="{FF2B5EF4-FFF2-40B4-BE49-F238E27FC236}">
                <a16:creationId xmlns:a16="http://schemas.microsoft.com/office/drawing/2014/main" id="{2A28DEAB-655E-53D3-8675-EA692093BE8F}"/>
              </a:ext>
            </a:extLst>
          </p:cNvPr>
          <p:cNvSpPr/>
          <p:nvPr/>
        </p:nvSpPr>
        <p:spPr>
          <a:xfrm>
            <a:off x="8149389"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Coedwig</a:t>
            </a:r>
            <a:endParaRPr lang="cy-GB" sz="4400" noProof="0" dirty="0"/>
          </a:p>
        </p:txBody>
      </p:sp>
      <p:pic>
        <p:nvPicPr>
          <p:cNvPr id="10" name="Picture 2" descr="Huge Awesome Park With Sliding Hills!">
            <a:extLst>
              <a:ext uri="{FF2B5EF4-FFF2-40B4-BE49-F238E27FC236}">
                <a16:creationId xmlns:a16="http://schemas.microsoft.com/office/drawing/2014/main" id="{1F7223A1-E7F1-FC88-B303-9BA5197A75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6386" y="804612"/>
            <a:ext cx="3074633" cy="173004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44778BF3-241D-6B07-7A1C-4D9A61242526}"/>
              </a:ext>
            </a:extLst>
          </p:cNvPr>
          <p:cNvPicPr>
            <a:picLocks noChangeAspect="1"/>
          </p:cNvPicPr>
          <p:nvPr/>
        </p:nvPicPr>
        <p:blipFill>
          <a:blip r:embed="rId3"/>
          <a:stretch>
            <a:fillRect/>
          </a:stretch>
        </p:blipFill>
        <p:spPr>
          <a:xfrm>
            <a:off x="4615373" y="804612"/>
            <a:ext cx="3029333" cy="1560565"/>
          </a:xfrm>
          <a:prstGeom prst="rect">
            <a:avLst/>
          </a:prstGeom>
        </p:spPr>
      </p:pic>
      <p:pic>
        <p:nvPicPr>
          <p:cNvPr id="12" name="Picture 36" descr="German natural history museums - Germany Travel">
            <a:extLst>
              <a:ext uri="{FF2B5EF4-FFF2-40B4-BE49-F238E27FC236}">
                <a16:creationId xmlns:a16="http://schemas.microsoft.com/office/drawing/2014/main" id="{A46F8669-A2C1-2FDA-48ED-C695604654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8356" y="750666"/>
            <a:ext cx="3171533" cy="178398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16B9F512-5B2D-22F5-10C7-17770488D16B}"/>
              </a:ext>
            </a:extLst>
          </p:cNvPr>
          <p:cNvPicPr>
            <a:picLocks noChangeAspect="1"/>
          </p:cNvPicPr>
          <p:nvPr/>
        </p:nvPicPr>
        <p:blipFill>
          <a:blip r:embed="rId5"/>
          <a:stretch>
            <a:fillRect/>
          </a:stretch>
        </p:blipFill>
        <p:spPr>
          <a:xfrm>
            <a:off x="957669" y="3898955"/>
            <a:ext cx="2432066" cy="1838527"/>
          </a:xfrm>
          <a:prstGeom prst="rect">
            <a:avLst/>
          </a:prstGeom>
        </p:spPr>
      </p:pic>
      <p:pic>
        <p:nvPicPr>
          <p:cNvPr id="14" name="Picture 18" descr="Zoo Animals">
            <a:extLst>
              <a:ext uri="{FF2B5EF4-FFF2-40B4-BE49-F238E27FC236}">
                <a16:creationId xmlns:a16="http://schemas.microsoft.com/office/drawing/2014/main" id="{7D5EC937-8368-3F63-D34E-66C7FA4249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5393" y="3898955"/>
            <a:ext cx="3021214" cy="186228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Natural Forests First | Rewilding Europe">
            <a:extLst>
              <a:ext uri="{FF2B5EF4-FFF2-40B4-BE49-F238E27FC236}">
                <a16:creationId xmlns:a16="http://schemas.microsoft.com/office/drawing/2014/main" id="{C6711615-2A16-C672-4C82-A37E0D0CD6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60087" y="3895369"/>
            <a:ext cx="2761891" cy="1842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426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775F5-D6E7-B954-2C5D-31AF009DF5E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DEE5B59-2F04-761F-094C-BF249A5379AB}"/>
              </a:ext>
            </a:extLst>
          </p:cNvPr>
          <p:cNvSpPr/>
          <p:nvPr/>
        </p:nvSpPr>
        <p:spPr>
          <a:xfrm>
            <a:off x="304799"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Siop hufen iâ</a:t>
            </a:r>
          </a:p>
        </p:txBody>
      </p:sp>
      <p:sp>
        <p:nvSpPr>
          <p:cNvPr id="5" name="Rectangle 4">
            <a:extLst>
              <a:ext uri="{FF2B5EF4-FFF2-40B4-BE49-F238E27FC236}">
                <a16:creationId xmlns:a16="http://schemas.microsoft.com/office/drawing/2014/main" id="{41077A72-D303-B67D-92B9-5E5798CFD75D}"/>
              </a:ext>
            </a:extLst>
          </p:cNvPr>
          <p:cNvSpPr/>
          <p:nvPr/>
        </p:nvSpPr>
        <p:spPr>
          <a:xfrm>
            <a:off x="304798"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Parc sglefrio</a:t>
            </a:r>
            <a:endParaRPr lang="cy-GB" sz="4400" noProof="0" dirty="0"/>
          </a:p>
        </p:txBody>
      </p:sp>
      <p:sp>
        <p:nvSpPr>
          <p:cNvPr id="6" name="Rectangle 5">
            <a:extLst>
              <a:ext uri="{FF2B5EF4-FFF2-40B4-BE49-F238E27FC236}">
                <a16:creationId xmlns:a16="http://schemas.microsoft.com/office/drawing/2014/main" id="{584C9509-D235-81DF-55E7-47AA5DC792BF}"/>
              </a:ext>
            </a:extLst>
          </p:cNvPr>
          <p:cNvSpPr/>
          <p:nvPr/>
        </p:nvSpPr>
        <p:spPr>
          <a:xfrm>
            <a:off x="4227094"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Siop flodau</a:t>
            </a:r>
            <a:endParaRPr lang="cy-GB" sz="4400" noProof="0" dirty="0"/>
          </a:p>
        </p:txBody>
      </p:sp>
      <p:sp>
        <p:nvSpPr>
          <p:cNvPr id="7" name="Rectangle 6">
            <a:extLst>
              <a:ext uri="{FF2B5EF4-FFF2-40B4-BE49-F238E27FC236}">
                <a16:creationId xmlns:a16="http://schemas.microsoft.com/office/drawing/2014/main" id="{D1161A7A-3F3F-77BF-F30D-F2B19670201C}"/>
              </a:ext>
            </a:extLst>
          </p:cNvPr>
          <p:cNvSpPr/>
          <p:nvPr/>
        </p:nvSpPr>
        <p:spPr>
          <a:xfrm>
            <a:off x="4227093"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noProof="0" dirty="0">
              <a:solidFill>
                <a:schemeClr val="tx1"/>
              </a:solidFill>
            </a:endParaRPr>
          </a:p>
          <a:p>
            <a:pPr algn="ctr"/>
            <a:r>
              <a:rPr lang="cy-GB" sz="4400" noProof="0" dirty="0">
                <a:solidFill>
                  <a:schemeClr val="tx1"/>
                </a:solidFill>
              </a:rPr>
              <a:t>Gorsaf drenau</a:t>
            </a:r>
            <a:endParaRPr lang="cy-GB" sz="4400" noProof="0" dirty="0"/>
          </a:p>
        </p:txBody>
      </p:sp>
      <p:sp>
        <p:nvSpPr>
          <p:cNvPr id="8" name="Rectangle 7">
            <a:extLst>
              <a:ext uri="{FF2B5EF4-FFF2-40B4-BE49-F238E27FC236}">
                <a16:creationId xmlns:a16="http://schemas.microsoft.com/office/drawing/2014/main" id="{7EC99704-EB42-AE62-2742-0B18C4F7D8D8}"/>
              </a:ext>
            </a:extLst>
          </p:cNvPr>
          <p:cNvSpPr/>
          <p:nvPr/>
        </p:nvSpPr>
        <p:spPr>
          <a:xfrm>
            <a:off x="8149390"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Pwll nofio awyr agored</a:t>
            </a:r>
            <a:endParaRPr lang="cy-GB" sz="4400" noProof="0" dirty="0"/>
          </a:p>
        </p:txBody>
      </p:sp>
      <p:sp>
        <p:nvSpPr>
          <p:cNvPr id="9" name="Rectangle 8">
            <a:extLst>
              <a:ext uri="{FF2B5EF4-FFF2-40B4-BE49-F238E27FC236}">
                <a16:creationId xmlns:a16="http://schemas.microsoft.com/office/drawing/2014/main" id="{B9C372C9-F65C-7229-57E2-63DF1636D852}"/>
              </a:ext>
            </a:extLst>
          </p:cNvPr>
          <p:cNvSpPr/>
          <p:nvPr/>
        </p:nvSpPr>
        <p:spPr>
          <a:xfrm>
            <a:off x="8149389"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Llawr sglefrio</a:t>
            </a:r>
            <a:endParaRPr lang="cy-GB" sz="4400" noProof="0" dirty="0"/>
          </a:p>
        </p:txBody>
      </p:sp>
      <p:pic>
        <p:nvPicPr>
          <p:cNvPr id="3" name="Picture 30" descr="Portsoy Ice Cream - Award Winning Homemade Ice Cream">
            <a:extLst>
              <a:ext uri="{FF2B5EF4-FFF2-40B4-BE49-F238E27FC236}">
                <a16:creationId xmlns:a16="http://schemas.microsoft.com/office/drawing/2014/main" id="{D935A657-5934-FE1A-E37D-E1871AF32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112" y="788280"/>
            <a:ext cx="2903604" cy="193633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0" descr="Running a Flower Shop with Rococo Floral Co.">
            <a:extLst>
              <a:ext uri="{FF2B5EF4-FFF2-40B4-BE49-F238E27FC236}">
                <a16:creationId xmlns:a16="http://schemas.microsoft.com/office/drawing/2014/main" id="{853C34BF-B7B1-B717-2B32-305C069CF2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8937" y="741756"/>
            <a:ext cx="1440680" cy="192090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E6D7CC96-B224-A678-B585-9EAACCA73215}"/>
              </a:ext>
            </a:extLst>
          </p:cNvPr>
          <p:cNvPicPr>
            <a:picLocks noChangeAspect="1"/>
          </p:cNvPicPr>
          <p:nvPr/>
        </p:nvPicPr>
        <p:blipFill>
          <a:blip r:embed="rId4"/>
          <a:stretch>
            <a:fillRect/>
          </a:stretch>
        </p:blipFill>
        <p:spPr>
          <a:xfrm>
            <a:off x="8747153" y="741756"/>
            <a:ext cx="2542282" cy="1677820"/>
          </a:xfrm>
          <a:prstGeom prst="rect">
            <a:avLst/>
          </a:prstGeom>
        </p:spPr>
      </p:pic>
      <p:pic>
        <p:nvPicPr>
          <p:cNvPr id="18" name="Picture 34" descr="Nottingham skateparks — Skate Nottingham">
            <a:extLst>
              <a:ext uri="{FF2B5EF4-FFF2-40B4-BE49-F238E27FC236}">
                <a16:creationId xmlns:a16="http://schemas.microsoft.com/office/drawing/2014/main" id="{8F347AF4-4AAC-234A-4E47-2693D0BFFB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8112" y="3888429"/>
            <a:ext cx="2858968" cy="1905979"/>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6" descr="Ammanford railway station - Wikipedia">
            <a:extLst>
              <a:ext uri="{FF2B5EF4-FFF2-40B4-BE49-F238E27FC236}">
                <a16:creationId xmlns:a16="http://schemas.microsoft.com/office/drawing/2014/main" id="{B0AC5E8D-6874-22E8-795F-C29C24F921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5291" y="3888429"/>
            <a:ext cx="2907971" cy="195627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2" descr="Ice hockey rink: why the US rink is ...">
            <a:extLst>
              <a:ext uri="{FF2B5EF4-FFF2-40B4-BE49-F238E27FC236}">
                <a16:creationId xmlns:a16="http://schemas.microsoft.com/office/drawing/2014/main" id="{B982FAE1-AC47-2B02-8D0C-25153156D1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43102" y="4003932"/>
            <a:ext cx="3197279" cy="1790476"/>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9BA07A97-6887-34EC-01C3-08DDA2A120D5}"/>
              </a:ext>
            </a:extLst>
          </p:cNvPr>
          <p:cNvSpPr txBox="1">
            <a:spLocks/>
          </p:cNvSpPr>
          <p:nvPr/>
        </p:nvSpPr>
        <p:spPr>
          <a:xfrm>
            <a:off x="1" y="-276560"/>
            <a:ext cx="12192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noProof="0" dirty="0"/>
              <a:t>Cardiau fflach</a:t>
            </a:r>
          </a:p>
        </p:txBody>
      </p:sp>
    </p:spTree>
    <p:extLst>
      <p:ext uri="{BB962C8B-B14F-4D97-AF65-F5344CB8AC3E}">
        <p14:creationId xmlns:p14="http://schemas.microsoft.com/office/powerpoint/2010/main" val="3532068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89DD8-690D-C518-C207-A01308F9F0E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F05C7A2-DE4A-7CF6-1574-69725A352C16}"/>
              </a:ext>
            </a:extLst>
          </p:cNvPr>
          <p:cNvSpPr/>
          <p:nvPr/>
        </p:nvSpPr>
        <p:spPr>
          <a:xfrm>
            <a:off x="304799"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Cae pêl-droed</a:t>
            </a:r>
          </a:p>
        </p:txBody>
      </p:sp>
      <p:sp>
        <p:nvSpPr>
          <p:cNvPr id="5" name="Rectangle 4">
            <a:extLst>
              <a:ext uri="{FF2B5EF4-FFF2-40B4-BE49-F238E27FC236}">
                <a16:creationId xmlns:a16="http://schemas.microsoft.com/office/drawing/2014/main" id="{B95DEB79-C4E6-E4EC-4600-499D5F066B87}"/>
              </a:ext>
            </a:extLst>
          </p:cNvPr>
          <p:cNvSpPr/>
          <p:nvPr/>
        </p:nvSpPr>
        <p:spPr>
          <a:xfrm>
            <a:off x="304798"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Theatr</a:t>
            </a:r>
            <a:endParaRPr lang="cy-GB" sz="4400" noProof="0" dirty="0"/>
          </a:p>
        </p:txBody>
      </p:sp>
      <p:sp>
        <p:nvSpPr>
          <p:cNvPr id="6" name="Rectangle 5">
            <a:extLst>
              <a:ext uri="{FF2B5EF4-FFF2-40B4-BE49-F238E27FC236}">
                <a16:creationId xmlns:a16="http://schemas.microsoft.com/office/drawing/2014/main" id="{93A78722-5E60-ABD8-FF46-2E72CDEC5686}"/>
              </a:ext>
            </a:extLst>
          </p:cNvPr>
          <p:cNvSpPr/>
          <p:nvPr/>
        </p:nvSpPr>
        <p:spPr>
          <a:xfrm>
            <a:off x="4227094"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Ysgol ddawnsio</a:t>
            </a:r>
            <a:endParaRPr lang="cy-GB" sz="4400" noProof="0" dirty="0"/>
          </a:p>
        </p:txBody>
      </p:sp>
      <p:sp>
        <p:nvSpPr>
          <p:cNvPr id="7" name="Rectangle 6">
            <a:extLst>
              <a:ext uri="{FF2B5EF4-FFF2-40B4-BE49-F238E27FC236}">
                <a16:creationId xmlns:a16="http://schemas.microsoft.com/office/drawing/2014/main" id="{B1EC3810-2688-CDA3-4F04-B011376ABC46}"/>
              </a:ext>
            </a:extLst>
          </p:cNvPr>
          <p:cNvSpPr/>
          <p:nvPr/>
        </p:nvSpPr>
        <p:spPr>
          <a:xfrm>
            <a:off x="4227093"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noProof="0" dirty="0">
              <a:solidFill>
                <a:schemeClr val="tx1"/>
              </a:solidFill>
            </a:endParaRPr>
          </a:p>
          <a:p>
            <a:pPr algn="ctr"/>
            <a:r>
              <a:rPr lang="cy-GB" sz="4400" noProof="0" dirty="0">
                <a:solidFill>
                  <a:schemeClr val="tx1"/>
                </a:solidFill>
              </a:rPr>
              <a:t>Clwb coginio</a:t>
            </a:r>
            <a:endParaRPr lang="cy-GB" sz="4400" noProof="0" dirty="0"/>
          </a:p>
        </p:txBody>
      </p:sp>
      <p:sp>
        <p:nvSpPr>
          <p:cNvPr id="8" name="Rectangle 7">
            <a:extLst>
              <a:ext uri="{FF2B5EF4-FFF2-40B4-BE49-F238E27FC236}">
                <a16:creationId xmlns:a16="http://schemas.microsoft.com/office/drawing/2014/main" id="{FCC1B04F-1320-1B10-8141-D6CE4F6F070D}"/>
              </a:ext>
            </a:extLst>
          </p:cNvPr>
          <p:cNvSpPr/>
          <p:nvPr/>
        </p:nvSpPr>
        <p:spPr>
          <a:xfrm>
            <a:off x="8149390"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Eglwys</a:t>
            </a:r>
            <a:endParaRPr lang="cy-GB" sz="4400" noProof="0" dirty="0"/>
          </a:p>
        </p:txBody>
      </p:sp>
      <p:sp>
        <p:nvSpPr>
          <p:cNvPr id="9" name="Rectangle 8">
            <a:extLst>
              <a:ext uri="{FF2B5EF4-FFF2-40B4-BE49-F238E27FC236}">
                <a16:creationId xmlns:a16="http://schemas.microsoft.com/office/drawing/2014/main" id="{C9C36A60-4990-13E0-1768-3DC319F33A3F}"/>
              </a:ext>
            </a:extLst>
          </p:cNvPr>
          <p:cNvSpPr/>
          <p:nvPr/>
        </p:nvSpPr>
        <p:spPr>
          <a:xfrm>
            <a:off x="8149389"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Traciau beic</a:t>
            </a:r>
            <a:endParaRPr lang="cy-GB" sz="4400" noProof="0" dirty="0"/>
          </a:p>
        </p:txBody>
      </p:sp>
      <p:pic>
        <p:nvPicPr>
          <p:cNvPr id="10" name="Picture 9">
            <a:extLst>
              <a:ext uri="{FF2B5EF4-FFF2-40B4-BE49-F238E27FC236}">
                <a16:creationId xmlns:a16="http://schemas.microsoft.com/office/drawing/2014/main" id="{2D6DA64F-B020-0336-125F-07BD85D4B905}"/>
              </a:ext>
            </a:extLst>
          </p:cNvPr>
          <p:cNvPicPr>
            <a:picLocks noChangeAspect="1"/>
          </p:cNvPicPr>
          <p:nvPr/>
        </p:nvPicPr>
        <p:blipFill>
          <a:blip r:embed="rId2"/>
          <a:stretch>
            <a:fillRect/>
          </a:stretch>
        </p:blipFill>
        <p:spPr>
          <a:xfrm>
            <a:off x="416132" y="748764"/>
            <a:ext cx="3542305" cy="1689636"/>
          </a:xfrm>
          <a:prstGeom prst="rect">
            <a:avLst/>
          </a:prstGeom>
        </p:spPr>
      </p:pic>
      <p:pic>
        <p:nvPicPr>
          <p:cNvPr id="11" name="Picture 14" descr="DANCING ACADEMY">
            <a:extLst>
              <a:ext uri="{FF2B5EF4-FFF2-40B4-BE49-F238E27FC236}">
                <a16:creationId xmlns:a16="http://schemas.microsoft.com/office/drawing/2014/main" id="{DD0AFF66-2931-3E43-0D11-9EC7639E1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3591" y="810574"/>
            <a:ext cx="2344817" cy="1563993"/>
          </a:xfrm>
          <a:prstGeom prst="rect">
            <a:avLst/>
          </a:prstGeom>
          <a:noFill/>
          <a:extLst>
            <a:ext uri="{909E8E84-426E-40DD-AFC4-6F175D3DCCD1}">
              <a14:hiddenFill xmlns:a14="http://schemas.microsoft.com/office/drawing/2010/main">
                <a:solidFill>
                  <a:srgbClr val="FFFFFF"/>
                </a:solidFill>
              </a14:hiddenFill>
            </a:ext>
          </a:extLst>
        </p:spPr>
      </p:pic>
      <p:pic>
        <p:nvPicPr>
          <p:cNvPr id="6168" name="Picture 24" descr="John's Homepage">
            <a:extLst>
              <a:ext uri="{FF2B5EF4-FFF2-40B4-BE49-F238E27FC236}">
                <a16:creationId xmlns:a16="http://schemas.microsoft.com/office/drawing/2014/main" id="{913B1874-96A8-81E4-EF6B-82EC4720B7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02608" y="735417"/>
            <a:ext cx="2510823" cy="1992716"/>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atre Phrases Everyone Should Know - Jigsaw Performing Arts Schools">
            <a:extLst>
              <a:ext uri="{FF2B5EF4-FFF2-40B4-BE49-F238E27FC236}">
                <a16:creationId xmlns:a16="http://schemas.microsoft.com/office/drawing/2014/main" id="{2E93E599-F592-87E4-1405-FB8783FB7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131" y="3882460"/>
            <a:ext cx="3542305" cy="1991946"/>
          </a:xfrm>
          <a:prstGeom prst="rect">
            <a:avLst/>
          </a:prstGeom>
          <a:noFill/>
          <a:extLst>
            <a:ext uri="{909E8E84-426E-40DD-AFC4-6F175D3DCCD1}">
              <a14:hiddenFill xmlns:a14="http://schemas.microsoft.com/office/drawing/2010/main">
                <a:solidFill>
                  <a:srgbClr val="FFFFFF"/>
                </a:solidFill>
              </a14:hiddenFill>
            </a:ext>
          </a:extLst>
        </p:spPr>
      </p:pic>
      <p:pic>
        <p:nvPicPr>
          <p:cNvPr id="6166" name="Picture 22" descr="How To Start A Kids Cooking Club | Kidstir">
            <a:extLst>
              <a:ext uri="{FF2B5EF4-FFF2-40B4-BE49-F238E27FC236}">
                <a16:creationId xmlns:a16="http://schemas.microsoft.com/office/drawing/2014/main" id="{3A640C18-46A0-7DA5-C5D0-3A794D8CAD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7182" y="3867770"/>
            <a:ext cx="2417635" cy="2006636"/>
          </a:xfrm>
          <a:prstGeom prst="rect">
            <a:avLst/>
          </a:prstGeom>
          <a:noFill/>
          <a:extLst>
            <a:ext uri="{909E8E84-426E-40DD-AFC4-6F175D3DCCD1}">
              <a14:hiddenFill xmlns:a14="http://schemas.microsoft.com/office/drawing/2010/main">
                <a:solidFill>
                  <a:srgbClr val="FFFFFF"/>
                </a:solidFill>
              </a14:hiddenFill>
            </a:ext>
          </a:extLst>
        </p:spPr>
      </p:pic>
      <p:pic>
        <p:nvPicPr>
          <p:cNvPr id="6172" name="Picture 28" descr="Natural Resources Wales / Mountain biking">
            <a:extLst>
              <a:ext uri="{FF2B5EF4-FFF2-40B4-BE49-F238E27FC236}">
                <a16:creationId xmlns:a16="http://schemas.microsoft.com/office/drawing/2014/main" id="{3307514E-D041-95A9-D845-296FD3C6A7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09044" y="3882460"/>
            <a:ext cx="3449141" cy="1684151"/>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72CD21BB-CD98-9DA2-EF6F-CCCADC1EC469}"/>
              </a:ext>
            </a:extLst>
          </p:cNvPr>
          <p:cNvSpPr>
            <a:spLocks noGrp="1"/>
          </p:cNvSpPr>
          <p:nvPr>
            <p:ph type="title"/>
          </p:nvPr>
        </p:nvSpPr>
        <p:spPr>
          <a:xfrm>
            <a:off x="1" y="-276560"/>
            <a:ext cx="12192000" cy="1325563"/>
          </a:xfrm>
        </p:spPr>
        <p:txBody>
          <a:bodyPr/>
          <a:lstStyle/>
          <a:p>
            <a:pPr algn="ctr"/>
            <a:r>
              <a:rPr lang="cy-GB" noProof="0" dirty="0"/>
              <a:t>Cardiau fflach</a:t>
            </a:r>
          </a:p>
        </p:txBody>
      </p:sp>
    </p:spTree>
    <p:extLst>
      <p:ext uri="{BB962C8B-B14F-4D97-AF65-F5344CB8AC3E}">
        <p14:creationId xmlns:p14="http://schemas.microsoft.com/office/powerpoint/2010/main" val="1381339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66E12-709A-C2E5-3695-E8A91B3E367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9D94A54-6AD5-4E7C-D755-51FBA1C78637}"/>
              </a:ext>
            </a:extLst>
          </p:cNvPr>
          <p:cNvSpPr/>
          <p:nvPr/>
        </p:nvSpPr>
        <p:spPr>
          <a:xfrm>
            <a:off x="304799"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Bowlio deg</a:t>
            </a:r>
          </a:p>
        </p:txBody>
      </p:sp>
      <p:sp>
        <p:nvSpPr>
          <p:cNvPr id="5" name="Rectangle 4">
            <a:extLst>
              <a:ext uri="{FF2B5EF4-FFF2-40B4-BE49-F238E27FC236}">
                <a16:creationId xmlns:a16="http://schemas.microsoft.com/office/drawing/2014/main" id="{36B4E25D-2F3C-2882-0157-65F2E7AEA280}"/>
              </a:ext>
            </a:extLst>
          </p:cNvPr>
          <p:cNvSpPr/>
          <p:nvPr/>
        </p:nvSpPr>
        <p:spPr>
          <a:xfrm>
            <a:off x="304798"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Llyn pysgota</a:t>
            </a:r>
            <a:endParaRPr lang="cy-GB" sz="4400" noProof="0" dirty="0"/>
          </a:p>
        </p:txBody>
      </p:sp>
      <p:sp>
        <p:nvSpPr>
          <p:cNvPr id="6" name="Rectangle 5">
            <a:extLst>
              <a:ext uri="{FF2B5EF4-FFF2-40B4-BE49-F238E27FC236}">
                <a16:creationId xmlns:a16="http://schemas.microsoft.com/office/drawing/2014/main" id="{8B3A7279-700D-1043-E667-40487DA28747}"/>
              </a:ext>
            </a:extLst>
          </p:cNvPr>
          <p:cNvSpPr/>
          <p:nvPr/>
        </p:nvSpPr>
        <p:spPr>
          <a:xfrm>
            <a:off x="4227094"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Cae criced</a:t>
            </a:r>
            <a:endParaRPr lang="cy-GB" sz="4400" noProof="0" dirty="0"/>
          </a:p>
        </p:txBody>
      </p:sp>
      <p:sp>
        <p:nvSpPr>
          <p:cNvPr id="7" name="Rectangle 6">
            <a:extLst>
              <a:ext uri="{FF2B5EF4-FFF2-40B4-BE49-F238E27FC236}">
                <a16:creationId xmlns:a16="http://schemas.microsoft.com/office/drawing/2014/main" id="{997B3B51-1E52-4E43-2B00-159916CB0C76}"/>
              </a:ext>
            </a:extLst>
          </p:cNvPr>
          <p:cNvSpPr/>
          <p:nvPr/>
        </p:nvSpPr>
        <p:spPr>
          <a:xfrm>
            <a:off x="4227093" y="3768141"/>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sz="1800" noProof="0" dirty="0">
              <a:solidFill>
                <a:schemeClr val="tx1"/>
              </a:solidFill>
            </a:endParaRPr>
          </a:p>
          <a:p>
            <a:pPr algn="ctr"/>
            <a:endParaRPr lang="cy-GB" noProof="0" dirty="0">
              <a:solidFill>
                <a:schemeClr val="tx1"/>
              </a:solidFill>
            </a:endParaRPr>
          </a:p>
          <a:p>
            <a:pPr algn="ctr"/>
            <a:endParaRPr lang="cy-GB" noProof="0" dirty="0">
              <a:solidFill>
                <a:schemeClr val="tx1"/>
              </a:solidFill>
            </a:endParaRPr>
          </a:p>
          <a:p>
            <a:pPr algn="ctr"/>
            <a:r>
              <a:rPr lang="cy-GB" sz="4400" noProof="0" dirty="0">
                <a:solidFill>
                  <a:schemeClr val="tx1"/>
                </a:solidFill>
              </a:rPr>
              <a:t>Siopau dillad ffansi</a:t>
            </a:r>
            <a:endParaRPr lang="cy-GB" sz="4400" noProof="0" dirty="0"/>
          </a:p>
        </p:txBody>
      </p:sp>
      <p:sp>
        <p:nvSpPr>
          <p:cNvPr id="8" name="Rectangle 7">
            <a:extLst>
              <a:ext uri="{FF2B5EF4-FFF2-40B4-BE49-F238E27FC236}">
                <a16:creationId xmlns:a16="http://schemas.microsoft.com/office/drawing/2014/main" id="{D108390D-01C8-BC62-839B-342DB18C92BD}"/>
              </a:ext>
            </a:extLst>
          </p:cNvPr>
          <p:cNvSpPr/>
          <p:nvPr/>
        </p:nvSpPr>
        <p:spPr>
          <a:xfrm>
            <a:off x="8149390" y="680035"/>
            <a:ext cx="3737811" cy="2961523"/>
          </a:xfrm>
          <a:prstGeom prst="rect">
            <a:avLst/>
          </a:prstGeom>
          <a:noFill/>
          <a:ln w="50800">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endParaRPr lang="cy-GB" noProof="0" dirty="0"/>
          </a:p>
          <a:p>
            <a:pPr algn="ctr"/>
            <a:r>
              <a:rPr lang="cy-GB" sz="4400" noProof="0" dirty="0">
                <a:solidFill>
                  <a:schemeClr val="tx1"/>
                </a:solidFill>
              </a:rPr>
              <a:t>Llyfrgell</a:t>
            </a:r>
            <a:endParaRPr lang="cy-GB" sz="4400" noProof="0" dirty="0"/>
          </a:p>
        </p:txBody>
      </p:sp>
      <p:pic>
        <p:nvPicPr>
          <p:cNvPr id="6154" name="Picture 10" descr="Ten Pin Bowling in Brecon Beacons | Essential Adventure">
            <a:extLst>
              <a:ext uri="{FF2B5EF4-FFF2-40B4-BE49-F238E27FC236}">
                <a16:creationId xmlns:a16="http://schemas.microsoft.com/office/drawing/2014/main" id="{159F36C7-21B9-B224-1D41-5BEBA6F99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924" y="778680"/>
            <a:ext cx="3515692" cy="16276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EC1196D-0AAB-0E38-D64D-CCCDCA20F94D}"/>
              </a:ext>
            </a:extLst>
          </p:cNvPr>
          <p:cNvPicPr>
            <a:picLocks noChangeAspect="1"/>
          </p:cNvPicPr>
          <p:nvPr/>
        </p:nvPicPr>
        <p:blipFill>
          <a:blip r:embed="rId3"/>
          <a:stretch>
            <a:fillRect/>
          </a:stretch>
        </p:blipFill>
        <p:spPr>
          <a:xfrm>
            <a:off x="4636173" y="778680"/>
            <a:ext cx="2919654" cy="1901546"/>
          </a:xfrm>
          <a:prstGeom prst="rect">
            <a:avLst/>
          </a:prstGeom>
        </p:spPr>
      </p:pic>
      <p:pic>
        <p:nvPicPr>
          <p:cNvPr id="6176" name="Picture 32" descr="Library | Princeton University">
            <a:extLst>
              <a:ext uri="{FF2B5EF4-FFF2-40B4-BE49-F238E27FC236}">
                <a16:creationId xmlns:a16="http://schemas.microsoft.com/office/drawing/2014/main" id="{306A66BB-1AA2-F052-F15A-9031830562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0751" y="778680"/>
            <a:ext cx="3380526" cy="1901546"/>
          </a:xfrm>
          <a:prstGeom prst="rect">
            <a:avLst/>
          </a:prstGeom>
          <a:noFill/>
          <a:extLst>
            <a:ext uri="{909E8E84-426E-40DD-AFC4-6F175D3DCCD1}">
              <a14:hiddenFill xmlns:a14="http://schemas.microsoft.com/office/drawing/2010/main">
                <a:solidFill>
                  <a:srgbClr val="FFFFFF"/>
                </a:solidFill>
              </a14:hiddenFill>
            </a:ext>
          </a:extLst>
        </p:spPr>
      </p:pic>
      <p:pic>
        <p:nvPicPr>
          <p:cNvPr id="6182" name="Picture 38" descr="Private vs Public Fishing Lakes and Ponds">
            <a:extLst>
              <a:ext uri="{FF2B5EF4-FFF2-40B4-BE49-F238E27FC236}">
                <a16:creationId xmlns:a16="http://schemas.microsoft.com/office/drawing/2014/main" id="{8E265A97-9A3B-EE7C-42DE-F17E507896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91" y="3890623"/>
            <a:ext cx="2780297" cy="1950358"/>
          </a:xfrm>
          <a:prstGeom prst="rect">
            <a:avLst/>
          </a:prstGeom>
          <a:noFill/>
          <a:extLst>
            <a:ext uri="{909E8E84-426E-40DD-AFC4-6F175D3DCCD1}">
              <a14:hiddenFill xmlns:a14="http://schemas.microsoft.com/office/drawing/2010/main">
                <a:solidFill>
                  <a:srgbClr val="FFFFFF"/>
                </a:solidFill>
              </a14:hiddenFill>
            </a:ext>
          </a:extLst>
        </p:spPr>
      </p:pic>
      <p:pic>
        <p:nvPicPr>
          <p:cNvPr id="6160" name="Picture 16" descr="Travel Advice: Tips for Finding Good Quality Clothes When Vintage Shopping﻿  : As the Bird flies... Travel, Writing, and Other Journeys">
            <a:extLst>
              <a:ext uri="{FF2B5EF4-FFF2-40B4-BE49-F238E27FC236}">
                <a16:creationId xmlns:a16="http://schemas.microsoft.com/office/drawing/2014/main" id="{BF11B715-5E9A-92A6-C99E-323134A440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01195" y="3890623"/>
            <a:ext cx="2589609" cy="1726406"/>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
            <a:extLst>
              <a:ext uri="{FF2B5EF4-FFF2-40B4-BE49-F238E27FC236}">
                <a16:creationId xmlns:a16="http://schemas.microsoft.com/office/drawing/2014/main" id="{94F54E1F-89E0-BE70-69F0-7CF5BD077E54}"/>
              </a:ext>
            </a:extLst>
          </p:cNvPr>
          <p:cNvSpPr>
            <a:spLocks noGrp="1"/>
          </p:cNvSpPr>
          <p:nvPr>
            <p:ph type="title"/>
          </p:nvPr>
        </p:nvSpPr>
        <p:spPr>
          <a:xfrm>
            <a:off x="1" y="-276560"/>
            <a:ext cx="12192000" cy="1325563"/>
          </a:xfrm>
        </p:spPr>
        <p:txBody>
          <a:bodyPr/>
          <a:lstStyle/>
          <a:p>
            <a:pPr algn="ctr"/>
            <a:r>
              <a:rPr lang="cy-GB" noProof="0" dirty="0"/>
              <a:t>Cardiau fflach</a:t>
            </a:r>
          </a:p>
        </p:txBody>
      </p:sp>
    </p:spTree>
    <p:extLst>
      <p:ext uri="{BB962C8B-B14F-4D97-AF65-F5344CB8AC3E}">
        <p14:creationId xmlns:p14="http://schemas.microsoft.com/office/powerpoint/2010/main" val="1867246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438E3-CEC4-B215-BC57-3E27B6519A6F}"/>
              </a:ext>
            </a:extLst>
          </p:cNvPr>
          <p:cNvSpPr>
            <a:spLocks noGrp="1"/>
          </p:cNvSpPr>
          <p:nvPr>
            <p:ph idx="1"/>
          </p:nvPr>
        </p:nvSpPr>
        <p:spPr>
          <a:xfrm>
            <a:off x="9073238" y="1987183"/>
            <a:ext cx="2558143" cy="3176454"/>
          </a:xfrm>
          <a:ln w="82550" cmpd="tri">
            <a:solidFill>
              <a:schemeClr val="accent6">
                <a:lumMod val="75000"/>
              </a:schemeClr>
            </a:solidFill>
          </a:ln>
        </p:spPr>
        <p:txBody>
          <a:bodyPr/>
          <a:lstStyle/>
          <a:p>
            <a:pPr marL="0" indent="0">
              <a:buNone/>
            </a:pPr>
            <a:r>
              <a:rPr lang="cy-GB" b="1" noProof="0" dirty="0"/>
              <a:t>1 = fi</a:t>
            </a:r>
          </a:p>
          <a:p>
            <a:pPr marL="0" indent="0">
              <a:buNone/>
            </a:pPr>
            <a:r>
              <a:rPr lang="cy-GB" b="1" noProof="0" dirty="0"/>
              <a:t>2 = ti</a:t>
            </a:r>
          </a:p>
          <a:p>
            <a:pPr marL="0" indent="0">
              <a:buNone/>
            </a:pPr>
            <a:r>
              <a:rPr lang="cy-GB" b="1" noProof="0" dirty="0"/>
              <a:t>3 = fe / hi</a:t>
            </a:r>
          </a:p>
          <a:p>
            <a:pPr marL="0" indent="0">
              <a:buNone/>
            </a:pPr>
            <a:r>
              <a:rPr lang="cy-GB" b="1" noProof="0" dirty="0"/>
              <a:t>4 = ni</a:t>
            </a:r>
          </a:p>
          <a:p>
            <a:pPr marL="0" indent="0">
              <a:buNone/>
            </a:pPr>
            <a:r>
              <a:rPr lang="cy-GB" b="1" noProof="0" dirty="0"/>
              <a:t>5 = chi</a:t>
            </a:r>
          </a:p>
          <a:p>
            <a:pPr marL="0" indent="0">
              <a:buNone/>
            </a:pPr>
            <a:r>
              <a:rPr lang="cy-GB" b="1" noProof="0" dirty="0"/>
              <a:t>6 = nhw</a:t>
            </a:r>
            <a:endParaRPr lang="cy-GB" noProof="0" dirty="0"/>
          </a:p>
          <a:p>
            <a:pPr marL="0" indent="0">
              <a:buNone/>
            </a:pPr>
            <a:endParaRPr lang="cy-GB" noProof="0" dirty="0"/>
          </a:p>
        </p:txBody>
      </p:sp>
      <p:sp>
        <p:nvSpPr>
          <p:cNvPr id="2" name="Content Placeholder 2">
            <a:extLst>
              <a:ext uri="{FF2B5EF4-FFF2-40B4-BE49-F238E27FC236}">
                <a16:creationId xmlns:a16="http://schemas.microsoft.com/office/drawing/2014/main" id="{B551FA53-3556-B9FC-3F69-0271E3563724}"/>
              </a:ext>
            </a:extLst>
          </p:cNvPr>
          <p:cNvSpPr txBox="1">
            <a:spLocks/>
          </p:cNvSpPr>
          <p:nvPr/>
        </p:nvSpPr>
        <p:spPr>
          <a:xfrm>
            <a:off x="277581" y="439779"/>
            <a:ext cx="8147962" cy="627126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b="1" u="sng" noProof="0" dirty="0"/>
              <a:t>Cyfarwyddiau i’r plant:</a:t>
            </a:r>
          </a:p>
          <a:p>
            <a:pPr marL="0" indent="0">
              <a:buFont typeface="Arial" panose="020B0604020202020204" pitchFamily="34" charset="0"/>
              <a:buNone/>
            </a:pPr>
            <a:endParaRPr lang="cy-GB" b="1" u="sng" noProof="0" dirty="0"/>
          </a:p>
          <a:p>
            <a:pPr marL="0" indent="0">
              <a:buFont typeface="Arial" panose="020B0604020202020204" pitchFamily="34" charset="0"/>
              <a:buNone/>
            </a:pPr>
            <a:r>
              <a:rPr lang="cy-GB" noProof="0" dirty="0"/>
              <a:t>Bydd angen cownteri a dis.</a:t>
            </a:r>
          </a:p>
          <a:p>
            <a:pPr marL="0" indent="0">
              <a:buFont typeface="Arial" panose="020B0604020202020204" pitchFamily="34" charset="0"/>
              <a:buNone/>
            </a:pPr>
            <a:r>
              <a:rPr lang="cy-GB" noProof="0" dirty="0"/>
              <a:t>Dechreuwch ar y seren felen.</a:t>
            </a:r>
          </a:p>
          <a:p>
            <a:pPr marL="0" indent="0">
              <a:buFont typeface="Arial" panose="020B0604020202020204" pitchFamily="34" charset="0"/>
              <a:buNone/>
            </a:pPr>
            <a:r>
              <a:rPr lang="cy-GB" noProof="0" dirty="0"/>
              <a:t>Cymerwch eich tro i rolio’r dis.</a:t>
            </a:r>
          </a:p>
          <a:p>
            <a:pPr marL="0" indent="0">
              <a:buFont typeface="Arial" panose="020B0604020202020204" pitchFamily="34" charset="0"/>
              <a:buNone/>
            </a:pPr>
            <a:r>
              <a:rPr lang="cy-GB" noProof="0" dirty="0"/>
              <a:t>Dywedwch y frawddeg sy’n gywir am y rhif rydych chi’n glanio arno. </a:t>
            </a:r>
          </a:p>
          <a:p>
            <a:pPr marL="0" indent="0">
              <a:buFont typeface="Arial" panose="020B0604020202020204" pitchFamily="34" charset="0"/>
              <a:buNone/>
            </a:pPr>
            <a:r>
              <a:rPr lang="cy-GB" noProof="0" dirty="0"/>
              <a:t>Er </a:t>
            </a:r>
            <a:r>
              <a:rPr lang="cy-GB" noProof="0" dirty="0" err="1"/>
              <a:t>engraifft</a:t>
            </a:r>
            <a:r>
              <a:rPr lang="cy-GB" noProof="0" dirty="0"/>
              <a:t> </a:t>
            </a:r>
          </a:p>
          <a:p>
            <a:pPr marL="0" indent="0">
              <a:buFont typeface="Arial" panose="020B0604020202020204" pitchFamily="34" charset="0"/>
              <a:buNone/>
            </a:pPr>
            <a:r>
              <a:rPr lang="cy-GB" noProof="0" dirty="0"/>
              <a:t>1 = Bydd rhaid i chi dweud “hoffwn i gael _”</a:t>
            </a:r>
          </a:p>
          <a:p>
            <a:pPr marL="0" indent="0">
              <a:buFont typeface="Arial" panose="020B0604020202020204" pitchFamily="34" charset="0"/>
              <a:buNone/>
            </a:pPr>
            <a:r>
              <a:rPr lang="cy-GB" noProof="0" dirty="0"/>
              <a:t>6 = Bydd rhaid i chi dweud “hoffech chi gael _”</a:t>
            </a:r>
          </a:p>
          <a:p>
            <a:pPr marL="0" indent="0">
              <a:buFont typeface="Arial" panose="020B0604020202020204" pitchFamily="34" charset="0"/>
              <a:buNone/>
            </a:pPr>
            <a:r>
              <a:rPr lang="cy-GB" noProof="0" dirty="0"/>
              <a:t>Os ydych chi’n anghywir rhaid i chi aros ar y bwlch, os ydych chi’n gywir gallwch chi symud i’r bwlch sy’n nesaf.</a:t>
            </a:r>
          </a:p>
          <a:p>
            <a:pPr marL="0" indent="0">
              <a:buFont typeface="Arial" panose="020B0604020202020204" pitchFamily="34" charset="0"/>
              <a:buNone/>
            </a:pPr>
            <a:r>
              <a:rPr lang="cy-GB" noProof="0" dirty="0"/>
              <a:t>Y person sy’n ennill fydd y person sy’n glanio ar y seren werdd yn  gyntaf.</a:t>
            </a:r>
          </a:p>
        </p:txBody>
      </p:sp>
    </p:spTree>
    <p:extLst>
      <p:ext uri="{BB962C8B-B14F-4D97-AF65-F5344CB8AC3E}">
        <p14:creationId xmlns:p14="http://schemas.microsoft.com/office/powerpoint/2010/main" val="3877680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CA63E5-7872-D3E9-042C-0EE36B4D728E}"/>
              </a:ext>
            </a:extLst>
          </p:cNvPr>
          <p:cNvSpPr/>
          <p:nvPr/>
        </p:nvSpPr>
        <p:spPr>
          <a:xfrm>
            <a:off x="1363579" y="507732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E21B8A30-A3EB-523D-DA97-861D8E5DDF0A}"/>
              </a:ext>
            </a:extLst>
          </p:cNvPr>
          <p:cNvSpPr/>
          <p:nvPr/>
        </p:nvSpPr>
        <p:spPr>
          <a:xfrm>
            <a:off x="144378" y="5109410"/>
            <a:ext cx="1074821" cy="1114926"/>
          </a:xfrm>
          <a:prstGeom prst="star5">
            <a:avLst/>
          </a:prstGeom>
          <a:solidFill>
            <a:srgbClr val="FFFF00"/>
          </a:solidFill>
          <a:ln w="698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Rectangle 5">
            <a:extLst>
              <a:ext uri="{FF2B5EF4-FFF2-40B4-BE49-F238E27FC236}">
                <a16:creationId xmlns:a16="http://schemas.microsoft.com/office/drawing/2014/main" id="{E30F6278-B63C-F811-46A1-4431A01B2EA9}"/>
              </a:ext>
            </a:extLst>
          </p:cNvPr>
          <p:cNvSpPr/>
          <p:nvPr/>
        </p:nvSpPr>
        <p:spPr>
          <a:xfrm>
            <a:off x="3176338" y="5077325"/>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Rectangle 6">
            <a:extLst>
              <a:ext uri="{FF2B5EF4-FFF2-40B4-BE49-F238E27FC236}">
                <a16:creationId xmlns:a16="http://schemas.microsoft.com/office/drawing/2014/main" id="{DCA6ACEA-D47B-7F7B-7776-84514ED31784}"/>
              </a:ext>
            </a:extLst>
          </p:cNvPr>
          <p:cNvSpPr/>
          <p:nvPr/>
        </p:nvSpPr>
        <p:spPr>
          <a:xfrm>
            <a:off x="4989097" y="5077325"/>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8" name="Rectangle 7">
            <a:extLst>
              <a:ext uri="{FF2B5EF4-FFF2-40B4-BE49-F238E27FC236}">
                <a16:creationId xmlns:a16="http://schemas.microsoft.com/office/drawing/2014/main" id="{A2B60655-CFDA-3904-3350-0320C037B34F}"/>
              </a:ext>
            </a:extLst>
          </p:cNvPr>
          <p:cNvSpPr/>
          <p:nvPr/>
        </p:nvSpPr>
        <p:spPr>
          <a:xfrm>
            <a:off x="6801856" y="5077324"/>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9" name="Rectangle 8">
            <a:extLst>
              <a:ext uri="{FF2B5EF4-FFF2-40B4-BE49-F238E27FC236}">
                <a16:creationId xmlns:a16="http://schemas.microsoft.com/office/drawing/2014/main" id="{A2881ADA-7A57-F7CF-50CB-1EF1E1ED6FD9}"/>
              </a:ext>
            </a:extLst>
          </p:cNvPr>
          <p:cNvSpPr/>
          <p:nvPr/>
        </p:nvSpPr>
        <p:spPr>
          <a:xfrm>
            <a:off x="8614615" y="5077324"/>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0" name="Rectangle 9">
            <a:extLst>
              <a:ext uri="{FF2B5EF4-FFF2-40B4-BE49-F238E27FC236}">
                <a16:creationId xmlns:a16="http://schemas.microsoft.com/office/drawing/2014/main" id="{17062009-84D2-0561-E988-3742A5097BD4}"/>
              </a:ext>
            </a:extLst>
          </p:cNvPr>
          <p:cNvSpPr/>
          <p:nvPr/>
        </p:nvSpPr>
        <p:spPr>
          <a:xfrm>
            <a:off x="10443412" y="99460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Rectangle 10">
            <a:extLst>
              <a:ext uri="{FF2B5EF4-FFF2-40B4-BE49-F238E27FC236}">
                <a16:creationId xmlns:a16="http://schemas.microsoft.com/office/drawing/2014/main" id="{6F1D4B9C-E9D5-9F29-77ED-92215250BDF8}"/>
              </a:ext>
            </a:extLst>
          </p:cNvPr>
          <p:cNvSpPr/>
          <p:nvPr/>
        </p:nvSpPr>
        <p:spPr>
          <a:xfrm>
            <a:off x="1892968" y="3429003"/>
            <a:ext cx="1155028"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2" name="Rectangle 11">
            <a:extLst>
              <a:ext uri="{FF2B5EF4-FFF2-40B4-BE49-F238E27FC236}">
                <a16:creationId xmlns:a16="http://schemas.microsoft.com/office/drawing/2014/main" id="{F0D4F54A-35C3-49B8-B203-ED83A95E34CC}"/>
              </a:ext>
            </a:extLst>
          </p:cNvPr>
          <p:cNvSpPr/>
          <p:nvPr/>
        </p:nvSpPr>
        <p:spPr>
          <a:xfrm>
            <a:off x="3192376" y="342900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3" name="Rectangle 12">
            <a:extLst>
              <a:ext uri="{FF2B5EF4-FFF2-40B4-BE49-F238E27FC236}">
                <a16:creationId xmlns:a16="http://schemas.microsoft.com/office/drawing/2014/main" id="{CD62329A-EF27-83C0-CBA4-272218A83877}"/>
              </a:ext>
            </a:extLst>
          </p:cNvPr>
          <p:cNvSpPr/>
          <p:nvPr/>
        </p:nvSpPr>
        <p:spPr>
          <a:xfrm>
            <a:off x="5005135" y="342900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4" name="Rectangle 13">
            <a:extLst>
              <a:ext uri="{FF2B5EF4-FFF2-40B4-BE49-F238E27FC236}">
                <a16:creationId xmlns:a16="http://schemas.microsoft.com/office/drawing/2014/main" id="{3AD7FD1A-52E7-BBB9-8D01-6F6D2058D33A}"/>
              </a:ext>
            </a:extLst>
          </p:cNvPr>
          <p:cNvSpPr/>
          <p:nvPr/>
        </p:nvSpPr>
        <p:spPr>
          <a:xfrm>
            <a:off x="6817894" y="3429001"/>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5" name="Rectangle 14">
            <a:extLst>
              <a:ext uri="{FF2B5EF4-FFF2-40B4-BE49-F238E27FC236}">
                <a16:creationId xmlns:a16="http://schemas.microsoft.com/office/drawing/2014/main" id="{BB6C99DE-3EC8-64C3-F55E-C0F2CDD5E3B3}"/>
              </a:ext>
            </a:extLst>
          </p:cNvPr>
          <p:cNvSpPr/>
          <p:nvPr/>
        </p:nvSpPr>
        <p:spPr>
          <a:xfrm>
            <a:off x="8630653" y="3429001"/>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6" name="Rectangle 15">
            <a:extLst>
              <a:ext uri="{FF2B5EF4-FFF2-40B4-BE49-F238E27FC236}">
                <a16:creationId xmlns:a16="http://schemas.microsoft.com/office/drawing/2014/main" id="{DA91E315-F92F-427C-BE82-6698278176FE}"/>
              </a:ext>
            </a:extLst>
          </p:cNvPr>
          <p:cNvSpPr/>
          <p:nvPr/>
        </p:nvSpPr>
        <p:spPr>
          <a:xfrm>
            <a:off x="96251" y="261286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7" name="Rectangle 16">
            <a:extLst>
              <a:ext uri="{FF2B5EF4-FFF2-40B4-BE49-F238E27FC236}">
                <a16:creationId xmlns:a16="http://schemas.microsoft.com/office/drawing/2014/main" id="{315BE3C9-DAE6-07B9-9AB6-6B89A90C0003}"/>
              </a:ext>
            </a:extLst>
          </p:cNvPr>
          <p:cNvSpPr/>
          <p:nvPr/>
        </p:nvSpPr>
        <p:spPr>
          <a:xfrm>
            <a:off x="1876930" y="1780674"/>
            <a:ext cx="1155028"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8" name="Rectangle 17">
            <a:extLst>
              <a:ext uri="{FF2B5EF4-FFF2-40B4-BE49-F238E27FC236}">
                <a16:creationId xmlns:a16="http://schemas.microsoft.com/office/drawing/2014/main" id="{EDABBE68-8C96-3DFF-E7B7-01D7D43333CB}"/>
              </a:ext>
            </a:extLst>
          </p:cNvPr>
          <p:cNvSpPr/>
          <p:nvPr/>
        </p:nvSpPr>
        <p:spPr>
          <a:xfrm>
            <a:off x="3192376" y="178067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9" name="Rectangle 18">
            <a:extLst>
              <a:ext uri="{FF2B5EF4-FFF2-40B4-BE49-F238E27FC236}">
                <a16:creationId xmlns:a16="http://schemas.microsoft.com/office/drawing/2014/main" id="{62C0F726-6C52-4D3B-CFA3-37A5C08B86D4}"/>
              </a:ext>
            </a:extLst>
          </p:cNvPr>
          <p:cNvSpPr/>
          <p:nvPr/>
        </p:nvSpPr>
        <p:spPr>
          <a:xfrm>
            <a:off x="5005135" y="178067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0" name="Rectangle 19">
            <a:extLst>
              <a:ext uri="{FF2B5EF4-FFF2-40B4-BE49-F238E27FC236}">
                <a16:creationId xmlns:a16="http://schemas.microsoft.com/office/drawing/2014/main" id="{C7CA23A0-51FD-BA07-E443-8C339766BBFC}"/>
              </a:ext>
            </a:extLst>
          </p:cNvPr>
          <p:cNvSpPr/>
          <p:nvPr/>
        </p:nvSpPr>
        <p:spPr>
          <a:xfrm>
            <a:off x="6817894" y="1780678"/>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1" name="Rectangle 20">
            <a:extLst>
              <a:ext uri="{FF2B5EF4-FFF2-40B4-BE49-F238E27FC236}">
                <a16:creationId xmlns:a16="http://schemas.microsoft.com/office/drawing/2014/main" id="{AB3C2509-8B79-3486-590B-8C38ED66D32C}"/>
              </a:ext>
            </a:extLst>
          </p:cNvPr>
          <p:cNvSpPr/>
          <p:nvPr/>
        </p:nvSpPr>
        <p:spPr>
          <a:xfrm>
            <a:off x="8630653" y="1780678"/>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2" name="Rectangle 21">
            <a:extLst>
              <a:ext uri="{FF2B5EF4-FFF2-40B4-BE49-F238E27FC236}">
                <a16:creationId xmlns:a16="http://schemas.microsoft.com/office/drawing/2014/main" id="{044C198F-CB9F-F303-CD7E-7F87C2C2616B}"/>
              </a:ext>
            </a:extLst>
          </p:cNvPr>
          <p:cNvSpPr/>
          <p:nvPr/>
        </p:nvSpPr>
        <p:spPr>
          <a:xfrm>
            <a:off x="10411327" y="426318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4" name="Rectangle 23">
            <a:extLst>
              <a:ext uri="{FF2B5EF4-FFF2-40B4-BE49-F238E27FC236}">
                <a16:creationId xmlns:a16="http://schemas.microsoft.com/office/drawing/2014/main" id="{F6463B29-C4D1-9377-A652-071CCE9CF1F2}"/>
              </a:ext>
            </a:extLst>
          </p:cNvPr>
          <p:cNvSpPr/>
          <p:nvPr/>
        </p:nvSpPr>
        <p:spPr>
          <a:xfrm>
            <a:off x="3176338" y="13234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5" name="Rectangle 24">
            <a:extLst>
              <a:ext uri="{FF2B5EF4-FFF2-40B4-BE49-F238E27FC236}">
                <a16:creationId xmlns:a16="http://schemas.microsoft.com/office/drawing/2014/main" id="{6B84F438-CAF7-2C0D-E8DC-11CFACF8962C}"/>
              </a:ext>
            </a:extLst>
          </p:cNvPr>
          <p:cNvSpPr/>
          <p:nvPr/>
        </p:nvSpPr>
        <p:spPr>
          <a:xfrm>
            <a:off x="4989097" y="13234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6" name="Rectangle 25">
            <a:extLst>
              <a:ext uri="{FF2B5EF4-FFF2-40B4-BE49-F238E27FC236}">
                <a16:creationId xmlns:a16="http://schemas.microsoft.com/office/drawing/2014/main" id="{3A4AC15F-C6AF-9113-984A-612CF43E5031}"/>
              </a:ext>
            </a:extLst>
          </p:cNvPr>
          <p:cNvSpPr/>
          <p:nvPr/>
        </p:nvSpPr>
        <p:spPr>
          <a:xfrm>
            <a:off x="6801856"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7" name="Rectangle 26">
            <a:extLst>
              <a:ext uri="{FF2B5EF4-FFF2-40B4-BE49-F238E27FC236}">
                <a16:creationId xmlns:a16="http://schemas.microsoft.com/office/drawing/2014/main" id="{32306FE2-ACD9-A38A-6B47-146CAB6AE85B}"/>
              </a:ext>
            </a:extLst>
          </p:cNvPr>
          <p:cNvSpPr/>
          <p:nvPr/>
        </p:nvSpPr>
        <p:spPr>
          <a:xfrm>
            <a:off x="8614615"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8" name="Rectangle 27">
            <a:extLst>
              <a:ext uri="{FF2B5EF4-FFF2-40B4-BE49-F238E27FC236}">
                <a16:creationId xmlns:a16="http://schemas.microsoft.com/office/drawing/2014/main" id="{063A1826-01A7-3011-87B5-5EA947905783}"/>
              </a:ext>
            </a:extLst>
          </p:cNvPr>
          <p:cNvSpPr/>
          <p:nvPr/>
        </p:nvSpPr>
        <p:spPr>
          <a:xfrm>
            <a:off x="1347541"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9" name="Star: 5 Points 28">
            <a:extLst>
              <a:ext uri="{FF2B5EF4-FFF2-40B4-BE49-F238E27FC236}">
                <a16:creationId xmlns:a16="http://schemas.microsoft.com/office/drawing/2014/main" id="{4662F42B-E338-4CED-D59F-51BEE48ABB77}"/>
              </a:ext>
            </a:extLst>
          </p:cNvPr>
          <p:cNvSpPr/>
          <p:nvPr/>
        </p:nvSpPr>
        <p:spPr>
          <a:xfrm>
            <a:off x="124325" y="240630"/>
            <a:ext cx="1074821" cy="1114926"/>
          </a:xfrm>
          <a:prstGeom prst="star5">
            <a:avLst/>
          </a:prstGeom>
          <a:solidFill>
            <a:schemeClr val="accent6">
              <a:lumMod val="60000"/>
              <a:lumOff val="40000"/>
            </a:schemeClr>
          </a:solidFill>
          <a:ln w="698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30" name="Picture 2" descr="Huge Awesome Park With Sliding Hills!">
            <a:extLst>
              <a:ext uri="{FF2B5EF4-FFF2-40B4-BE49-F238E27FC236}">
                <a16:creationId xmlns:a16="http://schemas.microsoft.com/office/drawing/2014/main" id="{A0EB0A76-5D7A-E1B6-A08C-59F5FA4CF5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9711" y="398798"/>
            <a:ext cx="1449556" cy="815639"/>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C9A42900-CC7A-2ED1-CCB4-C9DBCEEC6896}"/>
              </a:ext>
            </a:extLst>
          </p:cNvPr>
          <p:cNvPicPr>
            <a:picLocks noChangeAspect="1"/>
          </p:cNvPicPr>
          <p:nvPr/>
        </p:nvPicPr>
        <p:blipFill>
          <a:blip r:embed="rId3"/>
          <a:stretch>
            <a:fillRect/>
          </a:stretch>
        </p:blipFill>
        <p:spPr>
          <a:xfrm>
            <a:off x="5085341" y="1937719"/>
            <a:ext cx="1516875" cy="1017406"/>
          </a:xfrm>
          <a:prstGeom prst="rect">
            <a:avLst/>
          </a:prstGeom>
        </p:spPr>
      </p:pic>
      <p:pic>
        <p:nvPicPr>
          <p:cNvPr id="32" name="Picture 12" descr="Ice hockey rink: why the US rink is ...">
            <a:extLst>
              <a:ext uri="{FF2B5EF4-FFF2-40B4-BE49-F238E27FC236}">
                <a16:creationId xmlns:a16="http://schemas.microsoft.com/office/drawing/2014/main" id="{E1728FA7-B5FE-A342-5866-4D4586C5A1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0968" y="3628781"/>
            <a:ext cx="1378299" cy="93193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322B0C6B-E732-3659-6F4A-FD920001424C}"/>
              </a:ext>
            </a:extLst>
          </p:cNvPr>
          <p:cNvPicPr>
            <a:picLocks noChangeAspect="1"/>
          </p:cNvPicPr>
          <p:nvPr/>
        </p:nvPicPr>
        <p:blipFill>
          <a:blip r:embed="rId5"/>
          <a:stretch>
            <a:fillRect/>
          </a:stretch>
        </p:blipFill>
        <p:spPr>
          <a:xfrm>
            <a:off x="5069299" y="3564613"/>
            <a:ext cx="1516875" cy="1048981"/>
          </a:xfrm>
          <a:prstGeom prst="rect">
            <a:avLst/>
          </a:prstGeom>
        </p:spPr>
      </p:pic>
      <p:pic>
        <p:nvPicPr>
          <p:cNvPr id="34" name="Picture 26" descr="Ammanford railway station - Wikipedia">
            <a:extLst>
              <a:ext uri="{FF2B5EF4-FFF2-40B4-BE49-F238E27FC236}">
                <a16:creationId xmlns:a16="http://schemas.microsoft.com/office/drawing/2014/main" id="{1A801E40-4174-316F-FD2E-BEF8253C0C2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9698" y="2725155"/>
            <a:ext cx="1478688" cy="1114926"/>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descr="Nottingham skateparks — Skate Nottingham">
            <a:extLst>
              <a:ext uri="{FF2B5EF4-FFF2-40B4-BE49-F238E27FC236}">
                <a16:creationId xmlns:a16="http://schemas.microsoft.com/office/drawing/2014/main" id="{0AA15541-54B6-F2FD-D500-A9DE8A7764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5362" y="1865073"/>
            <a:ext cx="1032432" cy="1162693"/>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6" descr="German natural history museums - Germany Travel">
            <a:extLst>
              <a:ext uri="{FF2B5EF4-FFF2-40B4-BE49-F238E27FC236}">
                <a16:creationId xmlns:a16="http://schemas.microsoft.com/office/drawing/2014/main" id="{78E5E73C-DD95-7E51-D9E5-BB8C64258C5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85341" y="5222490"/>
            <a:ext cx="1500833" cy="104116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a:extLst>
              <a:ext uri="{FF2B5EF4-FFF2-40B4-BE49-F238E27FC236}">
                <a16:creationId xmlns:a16="http://schemas.microsoft.com/office/drawing/2014/main" id="{D608766C-8690-C70E-8159-4A0360CA1A09}"/>
              </a:ext>
            </a:extLst>
          </p:cNvPr>
          <p:cNvPicPr>
            <a:picLocks noChangeAspect="1"/>
          </p:cNvPicPr>
          <p:nvPr/>
        </p:nvPicPr>
        <p:blipFill>
          <a:blip r:embed="rId9"/>
          <a:stretch>
            <a:fillRect/>
          </a:stretch>
        </p:blipFill>
        <p:spPr>
          <a:xfrm>
            <a:off x="5069298" y="211055"/>
            <a:ext cx="1515883" cy="1176586"/>
          </a:xfrm>
          <a:prstGeom prst="rect">
            <a:avLst/>
          </a:prstGeom>
        </p:spPr>
      </p:pic>
      <p:pic>
        <p:nvPicPr>
          <p:cNvPr id="38" name="Picture 18" descr="Zoo Animals">
            <a:extLst>
              <a:ext uri="{FF2B5EF4-FFF2-40B4-BE49-F238E27FC236}">
                <a16:creationId xmlns:a16="http://schemas.microsoft.com/office/drawing/2014/main" id="{D9AD0F55-6B6B-D9C0-94A8-5340EA15448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38216" y="211054"/>
            <a:ext cx="1379622" cy="114450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6" descr="Natural Forests First | Rewilding Europe">
            <a:extLst>
              <a:ext uri="{FF2B5EF4-FFF2-40B4-BE49-F238E27FC236}">
                <a16:creationId xmlns:a16="http://schemas.microsoft.com/office/drawing/2014/main" id="{B6556208-FC59-EE0A-748D-9725700AFF6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66115" y="3539843"/>
            <a:ext cx="985637" cy="1105835"/>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0" descr="Portsoy Ice Cream - Award Winning Homemade Ice Cream">
            <a:extLst>
              <a:ext uri="{FF2B5EF4-FFF2-40B4-BE49-F238E27FC236}">
                <a16:creationId xmlns:a16="http://schemas.microsoft.com/office/drawing/2014/main" id="{3CDBC9F0-37FC-9323-3BE1-A9096695804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90807" y="200651"/>
            <a:ext cx="1495930" cy="118698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0" descr="Running a Flower Shop with Rococo Floral Co.">
            <a:extLst>
              <a:ext uri="{FF2B5EF4-FFF2-40B4-BE49-F238E27FC236}">
                <a16:creationId xmlns:a16="http://schemas.microsoft.com/office/drawing/2014/main" id="{6A3302A9-8DE8-052E-0908-C94F494C37C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571747" y="1057032"/>
            <a:ext cx="1423734" cy="120490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1">
            <a:extLst>
              <a:ext uri="{FF2B5EF4-FFF2-40B4-BE49-F238E27FC236}">
                <a16:creationId xmlns:a16="http://schemas.microsoft.com/office/drawing/2014/main" id="{E2733890-A009-0C2D-A99B-046D107187E3}"/>
              </a:ext>
            </a:extLst>
          </p:cNvPr>
          <p:cNvPicPr>
            <a:picLocks noChangeAspect="1"/>
          </p:cNvPicPr>
          <p:nvPr/>
        </p:nvPicPr>
        <p:blipFill>
          <a:blip r:embed="rId14"/>
          <a:stretch>
            <a:fillRect/>
          </a:stretch>
        </p:blipFill>
        <p:spPr>
          <a:xfrm>
            <a:off x="1415273" y="5164335"/>
            <a:ext cx="1552522" cy="1101074"/>
          </a:xfrm>
          <a:prstGeom prst="rect">
            <a:avLst/>
          </a:prstGeom>
        </p:spPr>
      </p:pic>
      <p:pic>
        <p:nvPicPr>
          <p:cNvPr id="43" name="Picture 14" descr="DANCING ACADEMY">
            <a:extLst>
              <a:ext uri="{FF2B5EF4-FFF2-40B4-BE49-F238E27FC236}">
                <a16:creationId xmlns:a16="http://schemas.microsoft.com/office/drawing/2014/main" id="{9C055A52-F064-3403-47E5-46712E23790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88528" y="1929242"/>
            <a:ext cx="1462823" cy="1041524"/>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4" descr="John's Homepage">
            <a:extLst>
              <a:ext uri="{FF2B5EF4-FFF2-40B4-BE49-F238E27FC236}">
                <a16:creationId xmlns:a16="http://schemas.microsoft.com/office/drawing/2014/main" id="{56E1A4A5-8A22-CF27-005D-C9C048882BD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490281" y="268411"/>
            <a:ext cx="1374869" cy="1091166"/>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8" descr="Theatre Phrases Everyone Should Know - Jigsaw Performing Arts Schools">
            <a:extLst>
              <a:ext uri="{FF2B5EF4-FFF2-40B4-BE49-F238E27FC236}">
                <a16:creationId xmlns:a16="http://schemas.microsoft.com/office/drawing/2014/main" id="{F5DCC90C-DAF1-5C06-B804-9C6B3853350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224360" y="5279337"/>
            <a:ext cx="1549036" cy="87107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10" descr="Ten Pin Bowling in Brecon Beacons | Essential Adventure">
            <a:extLst>
              <a:ext uri="{FF2B5EF4-FFF2-40B4-BE49-F238E27FC236}">
                <a16:creationId xmlns:a16="http://schemas.microsoft.com/office/drawing/2014/main" id="{E220D1B4-D3EC-9D76-AB10-C9267A83C316}"/>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962272" y="1992685"/>
            <a:ext cx="1379623" cy="90746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28" descr="Natural Resources Wales / Mountain biking">
            <a:extLst>
              <a:ext uri="{FF2B5EF4-FFF2-40B4-BE49-F238E27FC236}">
                <a16:creationId xmlns:a16="http://schemas.microsoft.com/office/drawing/2014/main" id="{3D56C452-DEF4-E510-6D43-9FED24B0D022}"/>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3178" r="21401"/>
          <a:stretch/>
        </p:blipFill>
        <p:spPr bwMode="auto">
          <a:xfrm>
            <a:off x="8712932" y="1957208"/>
            <a:ext cx="1489848" cy="975029"/>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22" descr="How To Start A Kids Cooking Club | Kidstir">
            <a:extLst>
              <a:ext uri="{FF2B5EF4-FFF2-40B4-BE49-F238E27FC236}">
                <a16:creationId xmlns:a16="http://schemas.microsoft.com/office/drawing/2014/main" id="{4E7542DA-90AB-F835-0B8C-58CF79DFF5C7}"/>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999372" y="3544706"/>
            <a:ext cx="1307145" cy="1084930"/>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97829435-2148-7BF3-4D71-B75B99046F27}"/>
              </a:ext>
            </a:extLst>
          </p:cNvPr>
          <p:cNvPicPr>
            <a:picLocks noChangeAspect="1"/>
          </p:cNvPicPr>
          <p:nvPr/>
        </p:nvPicPr>
        <p:blipFill>
          <a:blip r:embed="rId21"/>
          <a:stretch>
            <a:fillRect/>
          </a:stretch>
        </p:blipFill>
        <p:spPr>
          <a:xfrm>
            <a:off x="6880520" y="5180377"/>
            <a:ext cx="1477417" cy="1103281"/>
          </a:xfrm>
          <a:prstGeom prst="rect">
            <a:avLst/>
          </a:prstGeom>
        </p:spPr>
      </p:pic>
      <p:pic>
        <p:nvPicPr>
          <p:cNvPr id="50" name="Picture 32" descr="Library | Princeton University">
            <a:extLst>
              <a:ext uri="{FF2B5EF4-FFF2-40B4-BE49-F238E27FC236}">
                <a16:creationId xmlns:a16="http://schemas.microsoft.com/office/drawing/2014/main" id="{8BE9923F-5449-119F-EAC1-F85DA1A742CD}"/>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l="29307" t="-7570" b="1"/>
          <a:stretch/>
        </p:blipFill>
        <p:spPr bwMode="auto">
          <a:xfrm>
            <a:off x="8722896" y="3461598"/>
            <a:ext cx="1402740" cy="1200644"/>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16" descr="Travel Advice: Tips for Finding Good Quality Clothes When Vintage Shopping﻿  : As the Bird flies... Travel, Writing, and Other Journeys">
            <a:extLst>
              <a:ext uri="{FF2B5EF4-FFF2-40B4-BE49-F238E27FC236}">
                <a16:creationId xmlns:a16="http://schemas.microsoft.com/office/drawing/2014/main" id="{D3EAE492-CB28-1325-B044-625FC6C1095A}"/>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507579" y="4423606"/>
            <a:ext cx="1455818" cy="103071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Private vs Public Fishing Lakes and Ponds">
            <a:extLst>
              <a:ext uri="{FF2B5EF4-FFF2-40B4-BE49-F238E27FC236}">
                <a16:creationId xmlns:a16="http://schemas.microsoft.com/office/drawing/2014/main" id="{45CFBB8D-B248-85D9-34B5-0A860FE53201}"/>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8706853" y="5198422"/>
            <a:ext cx="1471759" cy="1096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98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Yellow Star Png Images - Free Download on Freepik">
            <a:extLst>
              <a:ext uri="{FF2B5EF4-FFF2-40B4-BE49-F238E27FC236}">
                <a16:creationId xmlns:a16="http://schemas.microsoft.com/office/drawing/2014/main" id="{88E3F94D-FB75-2644-AE3F-F2774ACDED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0" y="18255"/>
            <a:ext cx="1402446" cy="13255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Yellow Star Png Images - Free Download on Freepik">
            <a:extLst>
              <a:ext uri="{FF2B5EF4-FFF2-40B4-BE49-F238E27FC236}">
                <a16:creationId xmlns:a16="http://schemas.microsoft.com/office/drawing/2014/main" id="{95864B22-3780-3261-9C3F-A549A1DC2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1524000" y="18255"/>
            <a:ext cx="1402446" cy="1325563"/>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7FEB5611-AC03-CD12-851A-10A4E17BFED2}"/>
              </a:ext>
            </a:extLst>
          </p:cNvPr>
          <p:cNvSpPr>
            <a:spLocks noGrp="1"/>
          </p:cNvSpPr>
          <p:nvPr>
            <p:ph idx="1"/>
          </p:nvPr>
        </p:nvSpPr>
        <p:spPr>
          <a:xfrm>
            <a:off x="775607" y="914400"/>
            <a:ext cx="11078936" cy="5458506"/>
          </a:xfrm>
        </p:spPr>
        <p:txBody>
          <a:bodyPr>
            <a:normAutofit lnSpcReduction="10000"/>
          </a:bodyPr>
          <a:lstStyle/>
          <a:p>
            <a:pPr marL="0" indent="0" algn="ctr">
              <a:buNone/>
            </a:pPr>
            <a:r>
              <a:rPr lang="cy-GB" sz="4000" b="1" u="sng" noProof="0" dirty="0">
                <a:solidFill>
                  <a:schemeClr val="accent6"/>
                </a:solidFill>
              </a:rPr>
              <a:t>Drilio</a:t>
            </a:r>
          </a:p>
          <a:p>
            <a:pPr marL="0" indent="0">
              <a:buNone/>
            </a:pPr>
            <a:endParaRPr lang="cy-GB" noProof="0" dirty="0">
              <a:solidFill>
                <a:schemeClr val="accent6"/>
              </a:solidFill>
            </a:endParaRPr>
          </a:p>
          <a:p>
            <a:pPr marL="0" indent="0">
              <a:buNone/>
            </a:pPr>
            <a:r>
              <a:rPr lang="cy-GB" noProof="0" dirty="0">
                <a:solidFill>
                  <a:schemeClr val="accent6"/>
                </a:solidFill>
              </a:rPr>
              <a:t>Hoffwn i			</a:t>
            </a:r>
            <a:r>
              <a:rPr lang="cy-GB" noProof="0" dirty="0">
                <a:solidFill>
                  <a:schemeClr val="accent5">
                    <a:lumMod val="75000"/>
                  </a:schemeClr>
                </a:solidFill>
              </a:rPr>
              <a:t>Hoffwn i?</a:t>
            </a:r>
            <a:r>
              <a:rPr lang="cy-GB" noProof="0" dirty="0">
                <a:solidFill>
                  <a:schemeClr val="accent6"/>
                </a:solidFill>
              </a:rPr>
              <a:t>			</a:t>
            </a:r>
            <a:r>
              <a:rPr lang="cy-GB" noProof="0" dirty="0">
                <a:solidFill>
                  <a:srgbClr val="FF0000"/>
                </a:solidFill>
              </a:rPr>
              <a:t>Hoffwn i ddim</a:t>
            </a:r>
          </a:p>
          <a:p>
            <a:pPr marL="0" indent="0">
              <a:buNone/>
            </a:pPr>
            <a:r>
              <a:rPr lang="cy-GB" noProof="0" dirty="0">
                <a:solidFill>
                  <a:schemeClr val="accent6"/>
                </a:solidFill>
              </a:rPr>
              <a:t>Hoffet ti			</a:t>
            </a:r>
            <a:r>
              <a:rPr lang="cy-GB" noProof="0" dirty="0">
                <a:solidFill>
                  <a:schemeClr val="accent5">
                    <a:lumMod val="75000"/>
                  </a:schemeClr>
                </a:solidFill>
              </a:rPr>
              <a:t>Hoffet ti?</a:t>
            </a:r>
            <a:r>
              <a:rPr lang="cy-GB" noProof="0" dirty="0">
                <a:solidFill>
                  <a:schemeClr val="accent6"/>
                </a:solidFill>
              </a:rPr>
              <a:t>			</a:t>
            </a:r>
            <a:r>
              <a:rPr lang="cy-GB" noProof="0" dirty="0">
                <a:solidFill>
                  <a:srgbClr val="FF0000"/>
                </a:solidFill>
              </a:rPr>
              <a:t>Hoffet ti ddim</a:t>
            </a:r>
          </a:p>
          <a:p>
            <a:pPr marL="0" indent="0">
              <a:buNone/>
            </a:pPr>
            <a:r>
              <a:rPr lang="cy-GB" noProof="0" dirty="0">
                <a:solidFill>
                  <a:schemeClr val="accent6"/>
                </a:solidFill>
              </a:rPr>
              <a:t>Hoffai e			</a:t>
            </a:r>
            <a:r>
              <a:rPr lang="cy-GB" noProof="0" dirty="0">
                <a:solidFill>
                  <a:schemeClr val="accent5">
                    <a:lumMod val="75000"/>
                  </a:schemeClr>
                </a:solidFill>
              </a:rPr>
              <a:t>Hoffai e?	</a:t>
            </a:r>
            <a:r>
              <a:rPr lang="cy-GB" noProof="0" dirty="0">
                <a:solidFill>
                  <a:schemeClr val="accent6"/>
                </a:solidFill>
              </a:rPr>
              <a:t>		</a:t>
            </a:r>
            <a:r>
              <a:rPr lang="cy-GB" noProof="0" dirty="0">
                <a:solidFill>
                  <a:srgbClr val="FF0000"/>
                </a:solidFill>
              </a:rPr>
              <a:t>Hoffai e ddim</a:t>
            </a:r>
          </a:p>
          <a:p>
            <a:pPr marL="0" indent="0">
              <a:buNone/>
            </a:pPr>
            <a:r>
              <a:rPr lang="cy-GB" noProof="0" dirty="0">
                <a:solidFill>
                  <a:schemeClr val="accent6"/>
                </a:solidFill>
              </a:rPr>
              <a:t>Hoffai hi			</a:t>
            </a:r>
            <a:r>
              <a:rPr lang="cy-GB" noProof="0" dirty="0">
                <a:solidFill>
                  <a:schemeClr val="accent5">
                    <a:lumMod val="75000"/>
                  </a:schemeClr>
                </a:solidFill>
              </a:rPr>
              <a:t>Hoffai hi?	</a:t>
            </a:r>
            <a:r>
              <a:rPr lang="cy-GB" noProof="0" dirty="0">
                <a:solidFill>
                  <a:schemeClr val="accent6"/>
                </a:solidFill>
              </a:rPr>
              <a:t>		</a:t>
            </a:r>
            <a:r>
              <a:rPr lang="cy-GB" noProof="0" dirty="0">
                <a:solidFill>
                  <a:srgbClr val="FF0000"/>
                </a:solidFill>
              </a:rPr>
              <a:t>Hoffai hi ddim</a:t>
            </a:r>
          </a:p>
          <a:p>
            <a:pPr marL="0" indent="0">
              <a:buNone/>
            </a:pPr>
            <a:r>
              <a:rPr lang="cy-GB" noProof="0" dirty="0" err="1">
                <a:solidFill>
                  <a:schemeClr val="accent6"/>
                </a:solidFill>
              </a:rPr>
              <a:t>Hoffen</a:t>
            </a:r>
            <a:r>
              <a:rPr lang="cy-GB" noProof="0" dirty="0">
                <a:solidFill>
                  <a:schemeClr val="accent6"/>
                </a:solidFill>
              </a:rPr>
              <a:t> ni			</a:t>
            </a:r>
            <a:r>
              <a:rPr lang="cy-GB" noProof="0" dirty="0" err="1">
                <a:solidFill>
                  <a:schemeClr val="accent5">
                    <a:lumMod val="75000"/>
                  </a:schemeClr>
                </a:solidFill>
              </a:rPr>
              <a:t>Hoffen</a:t>
            </a:r>
            <a:r>
              <a:rPr lang="cy-GB" noProof="0" dirty="0">
                <a:solidFill>
                  <a:schemeClr val="accent5">
                    <a:lumMod val="75000"/>
                  </a:schemeClr>
                </a:solidFill>
              </a:rPr>
              <a:t> ni?</a:t>
            </a:r>
            <a:r>
              <a:rPr lang="cy-GB" noProof="0" dirty="0">
                <a:solidFill>
                  <a:schemeClr val="accent6"/>
                </a:solidFill>
              </a:rPr>
              <a:t>			</a:t>
            </a:r>
            <a:r>
              <a:rPr lang="cy-GB" noProof="0" dirty="0" err="1">
                <a:solidFill>
                  <a:srgbClr val="FF0000"/>
                </a:solidFill>
              </a:rPr>
              <a:t>Hoffen</a:t>
            </a:r>
            <a:r>
              <a:rPr lang="cy-GB" noProof="0" dirty="0">
                <a:solidFill>
                  <a:srgbClr val="FF0000"/>
                </a:solidFill>
              </a:rPr>
              <a:t> ni ddim</a:t>
            </a:r>
          </a:p>
          <a:p>
            <a:pPr marL="0" indent="0">
              <a:buNone/>
            </a:pPr>
            <a:r>
              <a:rPr lang="cy-GB" noProof="0" dirty="0">
                <a:solidFill>
                  <a:schemeClr val="accent6"/>
                </a:solidFill>
              </a:rPr>
              <a:t>Hoffech chi			</a:t>
            </a:r>
            <a:r>
              <a:rPr lang="cy-GB" noProof="0" dirty="0">
                <a:solidFill>
                  <a:schemeClr val="accent5">
                    <a:lumMod val="75000"/>
                  </a:schemeClr>
                </a:solidFill>
              </a:rPr>
              <a:t>Hoffech chi?</a:t>
            </a:r>
            <a:r>
              <a:rPr lang="cy-GB" noProof="0" dirty="0">
                <a:solidFill>
                  <a:schemeClr val="accent6"/>
                </a:solidFill>
              </a:rPr>
              <a:t>		</a:t>
            </a:r>
            <a:r>
              <a:rPr lang="cy-GB" noProof="0" dirty="0">
                <a:solidFill>
                  <a:srgbClr val="FF0000"/>
                </a:solidFill>
              </a:rPr>
              <a:t>Hoffech chi ddim</a:t>
            </a:r>
          </a:p>
          <a:p>
            <a:pPr marL="0" indent="0">
              <a:buNone/>
            </a:pPr>
            <a:r>
              <a:rPr lang="cy-GB" noProof="0" dirty="0" err="1">
                <a:solidFill>
                  <a:schemeClr val="accent6"/>
                </a:solidFill>
              </a:rPr>
              <a:t>Hoffen</a:t>
            </a:r>
            <a:r>
              <a:rPr lang="cy-GB" noProof="0" dirty="0">
                <a:solidFill>
                  <a:schemeClr val="accent6"/>
                </a:solidFill>
              </a:rPr>
              <a:t> nhw	</a:t>
            </a:r>
            <a:r>
              <a:rPr lang="cy-GB" noProof="0" dirty="0"/>
              <a:t>		</a:t>
            </a:r>
            <a:r>
              <a:rPr lang="cy-GB" noProof="0" dirty="0" err="1">
                <a:solidFill>
                  <a:schemeClr val="accent5">
                    <a:lumMod val="75000"/>
                  </a:schemeClr>
                </a:solidFill>
              </a:rPr>
              <a:t>Hoffen</a:t>
            </a:r>
            <a:r>
              <a:rPr lang="cy-GB" noProof="0" dirty="0">
                <a:solidFill>
                  <a:schemeClr val="accent5">
                    <a:lumMod val="75000"/>
                  </a:schemeClr>
                </a:solidFill>
              </a:rPr>
              <a:t> nhw?</a:t>
            </a:r>
            <a:r>
              <a:rPr lang="cy-GB" noProof="0" dirty="0"/>
              <a:t>		</a:t>
            </a:r>
            <a:r>
              <a:rPr lang="cy-GB" noProof="0" dirty="0" err="1">
                <a:solidFill>
                  <a:srgbClr val="FF0000"/>
                </a:solidFill>
              </a:rPr>
              <a:t>Hoffen</a:t>
            </a:r>
            <a:r>
              <a:rPr lang="cy-GB" noProof="0" dirty="0">
                <a:solidFill>
                  <a:srgbClr val="FF0000"/>
                </a:solidFill>
              </a:rPr>
              <a:t> nhw ddim</a:t>
            </a:r>
          </a:p>
          <a:p>
            <a:pPr marL="0" indent="0">
              <a:buNone/>
            </a:pPr>
            <a:endParaRPr lang="cy-GB" noProof="0" dirty="0">
              <a:solidFill>
                <a:srgbClr val="FF0000"/>
              </a:solidFill>
            </a:endParaRPr>
          </a:p>
          <a:p>
            <a:pPr marL="0" indent="0">
              <a:buNone/>
            </a:pPr>
            <a:r>
              <a:rPr lang="cy-GB" sz="2000" noProof="0" dirty="0">
                <a:solidFill>
                  <a:schemeClr val="accent6"/>
                </a:solidFill>
              </a:rPr>
              <a:t>(Treiglad meddal ar ôl rhain)	</a:t>
            </a:r>
            <a:r>
              <a:rPr lang="cy-GB" sz="2000" noProof="0" dirty="0">
                <a:solidFill>
                  <a:schemeClr val="accent5">
                    <a:lumMod val="75000"/>
                  </a:schemeClr>
                </a:solidFill>
              </a:rPr>
              <a:t>(Treiglad meddal ar ôl rhain)	</a:t>
            </a:r>
            <a:r>
              <a:rPr lang="cy-GB" sz="2000" noProof="0" dirty="0">
                <a:solidFill>
                  <a:srgbClr val="FF0000"/>
                </a:solidFill>
              </a:rPr>
              <a:t>(Does dim treiglad ar ôl rhain)</a:t>
            </a:r>
          </a:p>
          <a:p>
            <a:pPr marL="0" indent="0">
              <a:buNone/>
            </a:pPr>
            <a:endParaRPr lang="cy-GB" sz="2000" noProof="0" dirty="0">
              <a:solidFill>
                <a:schemeClr val="accent5">
                  <a:lumMod val="75000"/>
                </a:schemeClr>
              </a:solidFill>
            </a:endParaRPr>
          </a:p>
          <a:p>
            <a:pPr marL="0" indent="0">
              <a:buNone/>
            </a:pPr>
            <a:endParaRPr lang="cy-GB" sz="2000" noProof="0" dirty="0">
              <a:solidFill>
                <a:schemeClr val="accent6"/>
              </a:solidFill>
            </a:endParaRPr>
          </a:p>
        </p:txBody>
      </p:sp>
      <p:cxnSp>
        <p:nvCxnSpPr>
          <p:cNvPr id="9" name="Straight Arrow Connector 8">
            <a:extLst>
              <a:ext uri="{FF2B5EF4-FFF2-40B4-BE49-F238E27FC236}">
                <a16:creationId xmlns:a16="http://schemas.microsoft.com/office/drawing/2014/main" id="{F691B53F-8108-CAFB-775E-390BCB42C921}"/>
              </a:ext>
            </a:extLst>
          </p:cNvPr>
          <p:cNvCxnSpPr/>
          <p:nvPr/>
        </p:nvCxnSpPr>
        <p:spPr>
          <a:xfrm flipV="1">
            <a:off x="1910443" y="5257800"/>
            <a:ext cx="0" cy="424543"/>
          </a:xfrm>
          <a:prstGeom prst="straightConnector1">
            <a:avLst/>
          </a:prstGeom>
          <a:ln w="79375">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E1406B35-B999-05A5-25EA-337244EEDCED}"/>
              </a:ext>
            </a:extLst>
          </p:cNvPr>
          <p:cNvCxnSpPr/>
          <p:nvPr/>
        </p:nvCxnSpPr>
        <p:spPr>
          <a:xfrm flipV="1">
            <a:off x="5622472" y="5257800"/>
            <a:ext cx="0" cy="424543"/>
          </a:xfrm>
          <a:prstGeom prst="straightConnector1">
            <a:avLst/>
          </a:prstGeom>
          <a:ln w="79375">
            <a:solidFill>
              <a:schemeClr val="accent5"/>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62A251C9-AEDD-5E1E-1ADB-8806B9D6303D}"/>
              </a:ext>
            </a:extLst>
          </p:cNvPr>
          <p:cNvCxnSpPr/>
          <p:nvPr/>
        </p:nvCxnSpPr>
        <p:spPr>
          <a:xfrm flipV="1">
            <a:off x="9361714" y="5257800"/>
            <a:ext cx="0" cy="424543"/>
          </a:xfrm>
          <a:prstGeom prst="straightConnector1">
            <a:avLst/>
          </a:prstGeom>
          <a:ln w="79375">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272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44E748-639E-3617-1C70-42B321CCB1A9}"/>
              </a:ext>
            </a:extLst>
          </p:cNvPr>
          <p:cNvSpPr>
            <a:spLocks noGrp="1"/>
          </p:cNvSpPr>
          <p:nvPr>
            <p:ph type="title"/>
          </p:nvPr>
        </p:nvSpPr>
        <p:spPr>
          <a:xfrm>
            <a:off x="1051774" y="1853971"/>
            <a:ext cx="10515600" cy="1325563"/>
          </a:xfrm>
        </p:spPr>
        <p:txBody>
          <a:bodyPr>
            <a:normAutofit fontScale="90000"/>
          </a:bodyPr>
          <a:lstStyle/>
          <a:p>
            <a:pPr algn="ctr"/>
            <a:r>
              <a:rPr lang="cy-GB" b="1" u="sng" noProof="0" dirty="0"/>
              <a:t>Cyfarwyddiau i’r plant:</a:t>
            </a:r>
            <a:br>
              <a:rPr lang="cy-GB" b="1" u="sng" noProof="0" dirty="0"/>
            </a:br>
            <a:r>
              <a:rPr lang="cy-GB" noProof="0" dirty="0"/>
              <a:t>Byddwch chi angen dau ddis, un gyda marc cwestiwn, tic a chroes, a’r llall gyda rhifau o 1 i 6.</a:t>
            </a:r>
            <a:br>
              <a:rPr lang="cy-GB" noProof="0" dirty="0"/>
            </a:br>
            <a:r>
              <a:rPr lang="cy-GB" noProof="0" dirty="0"/>
              <a:t>Rholiwch y ddau ddis i greu brawddegau ar y bwrdd dim nadroedd dim ysgolion.</a:t>
            </a:r>
            <a:br>
              <a:rPr lang="cy-GB" noProof="0" dirty="0"/>
            </a:br>
            <a:r>
              <a:rPr lang="cy-GB" noProof="0" dirty="0"/>
              <a:t>Er enghraifft:</a:t>
            </a:r>
            <a:br>
              <a:rPr lang="cy-GB" noProof="0" dirty="0"/>
            </a:br>
            <a:r>
              <a:rPr lang="cy-GB" noProof="0" dirty="0"/>
              <a:t>  ? + 5 = Hoffech chi gael … ?</a:t>
            </a:r>
            <a:br>
              <a:rPr lang="cy-GB" noProof="0" dirty="0"/>
            </a:br>
            <a:r>
              <a:rPr lang="cy-GB" noProof="0" dirty="0"/>
              <a:t>✔ + 6 = </a:t>
            </a:r>
            <a:r>
              <a:rPr lang="cy-GB" noProof="0" dirty="0" err="1"/>
              <a:t>Hoffen</a:t>
            </a:r>
            <a:r>
              <a:rPr lang="cy-GB" noProof="0" dirty="0"/>
              <a:t> nhw gael …</a:t>
            </a:r>
            <a:br>
              <a:rPr lang="cy-GB" noProof="0" dirty="0"/>
            </a:br>
            <a:r>
              <a:rPr lang="cy-GB" noProof="0" dirty="0"/>
              <a:t>X + 2 = Hoffet ti ddim …</a:t>
            </a:r>
          </a:p>
        </p:txBody>
      </p:sp>
      <p:pic>
        <p:nvPicPr>
          <p:cNvPr id="1026" name="Picture 2" descr="Dice With A Tick Cross And Question Stock Photo - Download Image Now -  Check Mark, Dice, Agreement">
            <a:extLst>
              <a:ext uri="{FF2B5EF4-FFF2-40B4-BE49-F238E27FC236}">
                <a16:creationId xmlns:a16="http://schemas.microsoft.com/office/drawing/2014/main" id="{8BBBDD09-7386-2EE0-7EC9-62BAB4E300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96" t="9331" r="9368" b="13940"/>
          <a:stretch/>
        </p:blipFill>
        <p:spPr bwMode="auto">
          <a:xfrm>
            <a:off x="1177492" y="4588516"/>
            <a:ext cx="2293214" cy="21553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ice">
            <a:extLst>
              <a:ext uri="{FF2B5EF4-FFF2-40B4-BE49-F238E27FC236}">
                <a16:creationId xmlns:a16="http://schemas.microsoft.com/office/drawing/2014/main" id="{957A65A6-7489-E238-2483-A728022AC8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87" t="15886" r="13936" b="12069"/>
          <a:stretch/>
        </p:blipFill>
        <p:spPr bwMode="auto">
          <a:xfrm>
            <a:off x="434660" y="2261601"/>
            <a:ext cx="2192173" cy="215537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A718F7BD-002D-7DC5-908D-AB31AF77311F}"/>
              </a:ext>
            </a:extLst>
          </p:cNvPr>
          <p:cNvSpPr txBox="1">
            <a:spLocks/>
          </p:cNvSpPr>
          <p:nvPr/>
        </p:nvSpPr>
        <p:spPr>
          <a:xfrm>
            <a:off x="9432467" y="3432808"/>
            <a:ext cx="2558143" cy="3176454"/>
          </a:xfrm>
          <a:prstGeom prst="rect">
            <a:avLst/>
          </a:prstGeom>
          <a:ln w="82550" cmpd="tri">
            <a:solidFill>
              <a:schemeClr val="accent6">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b="1" noProof="0" dirty="0"/>
              <a:t>1 = fi</a:t>
            </a:r>
          </a:p>
          <a:p>
            <a:pPr marL="0" indent="0">
              <a:buFont typeface="Arial" panose="020B0604020202020204" pitchFamily="34" charset="0"/>
              <a:buNone/>
            </a:pPr>
            <a:r>
              <a:rPr lang="cy-GB" b="1" noProof="0" dirty="0"/>
              <a:t>2 = ti</a:t>
            </a:r>
          </a:p>
          <a:p>
            <a:pPr marL="0" indent="0">
              <a:buFont typeface="Arial" panose="020B0604020202020204" pitchFamily="34" charset="0"/>
              <a:buNone/>
            </a:pPr>
            <a:r>
              <a:rPr lang="cy-GB" b="1" noProof="0" dirty="0"/>
              <a:t>3 = fe / hi</a:t>
            </a:r>
          </a:p>
          <a:p>
            <a:pPr marL="0" indent="0">
              <a:buFont typeface="Arial" panose="020B0604020202020204" pitchFamily="34" charset="0"/>
              <a:buNone/>
            </a:pPr>
            <a:r>
              <a:rPr lang="cy-GB" b="1" noProof="0" dirty="0"/>
              <a:t>4 = ni</a:t>
            </a:r>
          </a:p>
          <a:p>
            <a:pPr marL="0" indent="0">
              <a:buFont typeface="Arial" panose="020B0604020202020204" pitchFamily="34" charset="0"/>
              <a:buNone/>
            </a:pPr>
            <a:r>
              <a:rPr lang="cy-GB" b="1" noProof="0" dirty="0"/>
              <a:t>5 = chi</a:t>
            </a:r>
          </a:p>
          <a:p>
            <a:pPr marL="0" indent="0">
              <a:buFont typeface="Arial" panose="020B0604020202020204" pitchFamily="34" charset="0"/>
              <a:buNone/>
            </a:pPr>
            <a:r>
              <a:rPr lang="cy-GB" b="1" noProof="0" dirty="0"/>
              <a:t>6 = nhw</a:t>
            </a:r>
            <a:endParaRPr lang="cy-GB" noProof="0" dirty="0"/>
          </a:p>
          <a:p>
            <a:pPr marL="0" indent="0">
              <a:buFont typeface="Arial" panose="020B0604020202020204" pitchFamily="34" charset="0"/>
              <a:buNone/>
            </a:pPr>
            <a:endParaRPr lang="cy-GB" noProof="0" dirty="0"/>
          </a:p>
        </p:txBody>
      </p:sp>
      <p:pic>
        <p:nvPicPr>
          <p:cNvPr id="12" name="Picture 2" descr="Yellow Star Png Images - Free Download on Freepik">
            <a:extLst>
              <a:ext uri="{FF2B5EF4-FFF2-40B4-BE49-F238E27FC236}">
                <a16:creationId xmlns:a16="http://schemas.microsoft.com/office/drawing/2014/main" id="{F29A836D-D317-9D60-5BF3-8399E7C04F8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073" t="8897" r="20607" b="10721"/>
          <a:stretch/>
        </p:blipFill>
        <p:spPr bwMode="auto">
          <a:xfrm>
            <a:off x="-1" y="18255"/>
            <a:ext cx="1051775" cy="99411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Yellow Star Png Images - Free Download on Freepik">
            <a:extLst>
              <a:ext uri="{FF2B5EF4-FFF2-40B4-BE49-F238E27FC236}">
                <a16:creationId xmlns:a16="http://schemas.microsoft.com/office/drawing/2014/main" id="{06ED6951-DA48-BC49-E6D4-EF55319276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073" t="8897" r="20607" b="10721"/>
          <a:stretch/>
        </p:blipFill>
        <p:spPr bwMode="auto">
          <a:xfrm>
            <a:off x="0" y="1009300"/>
            <a:ext cx="1051775" cy="99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207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F6D572-FCB3-4263-1557-8B80B8BE2EF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164041D-A115-0EC3-DA1A-19E04886419B}"/>
              </a:ext>
            </a:extLst>
          </p:cNvPr>
          <p:cNvSpPr/>
          <p:nvPr/>
        </p:nvSpPr>
        <p:spPr>
          <a:xfrm>
            <a:off x="1363579" y="507732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Star: 5 Points 4">
            <a:extLst>
              <a:ext uri="{FF2B5EF4-FFF2-40B4-BE49-F238E27FC236}">
                <a16:creationId xmlns:a16="http://schemas.microsoft.com/office/drawing/2014/main" id="{B8310BAF-D6D9-E389-88C2-00A45B95609C}"/>
              </a:ext>
            </a:extLst>
          </p:cNvPr>
          <p:cNvSpPr/>
          <p:nvPr/>
        </p:nvSpPr>
        <p:spPr>
          <a:xfrm>
            <a:off x="144378" y="5109410"/>
            <a:ext cx="1074821" cy="1114926"/>
          </a:xfrm>
          <a:prstGeom prst="star5">
            <a:avLst/>
          </a:prstGeom>
          <a:solidFill>
            <a:srgbClr val="FFFF00"/>
          </a:solidFill>
          <a:ln w="698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6" name="Rectangle 5">
            <a:extLst>
              <a:ext uri="{FF2B5EF4-FFF2-40B4-BE49-F238E27FC236}">
                <a16:creationId xmlns:a16="http://schemas.microsoft.com/office/drawing/2014/main" id="{4B763A54-64E4-0D49-1567-86233CCBBDFD}"/>
              </a:ext>
            </a:extLst>
          </p:cNvPr>
          <p:cNvSpPr/>
          <p:nvPr/>
        </p:nvSpPr>
        <p:spPr>
          <a:xfrm>
            <a:off x="3176338" y="5077325"/>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7" name="Rectangle 6">
            <a:extLst>
              <a:ext uri="{FF2B5EF4-FFF2-40B4-BE49-F238E27FC236}">
                <a16:creationId xmlns:a16="http://schemas.microsoft.com/office/drawing/2014/main" id="{8A1F838E-BA53-11B9-28B1-8FBA733814E1}"/>
              </a:ext>
            </a:extLst>
          </p:cNvPr>
          <p:cNvSpPr/>
          <p:nvPr/>
        </p:nvSpPr>
        <p:spPr>
          <a:xfrm>
            <a:off x="4989097" y="5077325"/>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8" name="Rectangle 7">
            <a:extLst>
              <a:ext uri="{FF2B5EF4-FFF2-40B4-BE49-F238E27FC236}">
                <a16:creationId xmlns:a16="http://schemas.microsoft.com/office/drawing/2014/main" id="{0B787C65-D509-F562-B6F9-340FAF101B3A}"/>
              </a:ext>
            </a:extLst>
          </p:cNvPr>
          <p:cNvSpPr/>
          <p:nvPr/>
        </p:nvSpPr>
        <p:spPr>
          <a:xfrm>
            <a:off x="6801856" y="5077324"/>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9" name="Rectangle 8">
            <a:extLst>
              <a:ext uri="{FF2B5EF4-FFF2-40B4-BE49-F238E27FC236}">
                <a16:creationId xmlns:a16="http://schemas.microsoft.com/office/drawing/2014/main" id="{91D05202-9EA2-93B4-C5F7-0560F4CA9E3F}"/>
              </a:ext>
            </a:extLst>
          </p:cNvPr>
          <p:cNvSpPr/>
          <p:nvPr/>
        </p:nvSpPr>
        <p:spPr>
          <a:xfrm>
            <a:off x="8614615" y="5077324"/>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0" name="Rectangle 9">
            <a:extLst>
              <a:ext uri="{FF2B5EF4-FFF2-40B4-BE49-F238E27FC236}">
                <a16:creationId xmlns:a16="http://schemas.microsoft.com/office/drawing/2014/main" id="{3A9F2E6D-E9AA-65B2-603F-73A04E6CAAA3}"/>
              </a:ext>
            </a:extLst>
          </p:cNvPr>
          <p:cNvSpPr/>
          <p:nvPr/>
        </p:nvSpPr>
        <p:spPr>
          <a:xfrm>
            <a:off x="10443412" y="99460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Rectangle 10">
            <a:extLst>
              <a:ext uri="{FF2B5EF4-FFF2-40B4-BE49-F238E27FC236}">
                <a16:creationId xmlns:a16="http://schemas.microsoft.com/office/drawing/2014/main" id="{9D60B2A6-3E74-F7EF-58A2-441E6374B27B}"/>
              </a:ext>
            </a:extLst>
          </p:cNvPr>
          <p:cNvSpPr/>
          <p:nvPr/>
        </p:nvSpPr>
        <p:spPr>
          <a:xfrm>
            <a:off x="1892968" y="3429003"/>
            <a:ext cx="1155028"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2" name="Rectangle 11">
            <a:extLst>
              <a:ext uri="{FF2B5EF4-FFF2-40B4-BE49-F238E27FC236}">
                <a16:creationId xmlns:a16="http://schemas.microsoft.com/office/drawing/2014/main" id="{804A0973-4379-352B-19D7-7301591579B8}"/>
              </a:ext>
            </a:extLst>
          </p:cNvPr>
          <p:cNvSpPr/>
          <p:nvPr/>
        </p:nvSpPr>
        <p:spPr>
          <a:xfrm>
            <a:off x="3192376" y="342900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3" name="Rectangle 12">
            <a:extLst>
              <a:ext uri="{FF2B5EF4-FFF2-40B4-BE49-F238E27FC236}">
                <a16:creationId xmlns:a16="http://schemas.microsoft.com/office/drawing/2014/main" id="{B5708B85-77AE-1EC0-0809-815432332442}"/>
              </a:ext>
            </a:extLst>
          </p:cNvPr>
          <p:cNvSpPr/>
          <p:nvPr/>
        </p:nvSpPr>
        <p:spPr>
          <a:xfrm>
            <a:off x="5005135" y="342900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4" name="Rectangle 13">
            <a:extLst>
              <a:ext uri="{FF2B5EF4-FFF2-40B4-BE49-F238E27FC236}">
                <a16:creationId xmlns:a16="http://schemas.microsoft.com/office/drawing/2014/main" id="{F9628732-70A5-4BE3-4B8D-2F16FC979855}"/>
              </a:ext>
            </a:extLst>
          </p:cNvPr>
          <p:cNvSpPr/>
          <p:nvPr/>
        </p:nvSpPr>
        <p:spPr>
          <a:xfrm>
            <a:off x="6817894" y="3429001"/>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5" name="Rectangle 14">
            <a:extLst>
              <a:ext uri="{FF2B5EF4-FFF2-40B4-BE49-F238E27FC236}">
                <a16:creationId xmlns:a16="http://schemas.microsoft.com/office/drawing/2014/main" id="{63BC4EC2-6D88-5902-F51E-CF32F81A7B03}"/>
              </a:ext>
            </a:extLst>
          </p:cNvPr>
          <p:cNvSpPr/>
          <p:nvPr/>
        </p:nvSpPr>
        <p:spPr>
          <a:xfrm>
            <a:off x="8630653" y="3429001"/>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6" name="Rectangle 15">
            <a:extLst>
              <a:ext uri="{FF2B5EF4-FFF2-40B4-BE49-F238E27FC236}">
                <a16:creationId xmlns:a16="http://schemas.microsoft.com/office/drawing/2014/main" id="{51C27E52-E370-D8CB-4F70-54C4060C6EC1}"/>
              </a:ext>
            </a:extLst>
          </p:cNvPr>
          <p:cNvSpPr/>
          <p:nvPr/>
        </p:nvSpPr>
        <p:spPr>
          <a:xfrm>
            <a:off x="96251" y="2612862"/>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7" name="Rectangle 16">
            <a:extLst>
              <a:ext uri="{FF2B5EF4-FFF2-40B4-BE49-F238E27FC236}">
                <a16:creationId xmlns:a16="http://schemas.microsoft.com/office/drawing/2014/main" id="{3965AF94-A177-711E-229D-5D5F60CA028C}"/>
              </a:ext>
            </a:extLst>
          </p:cNvPr>
          <p:cNvSpPr/>
          <p:nvPr/>
        </p:nvSpPr>
        <p:spPr>
          <a:xfrm>
            <a:off x="1876930" y="1780674"/>
            <a:ext cx="1155028"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8" name="Rectangle 17">
            <a:extLst>
              <a:ext uri="{FF2B5EF4-FFF2-40B4-BE49-F238E27FC236}">
                <a16:creationId xmlns:a16="http://schemas.microsoft.com/office/drawing/2014/main" id="{6C74D133-7AAA-3E7A-C0FB-7C1C47ED9C65}"/>
              </a:ext>
            </a:extLst>
          </p:cNvPr>
          <p:cNvSpPr/>
          <p:nvPr/>
        </p:nvSpPr>
        <p:spPr>
          <a:xfrm>
            <a:off x="3192376" y="178067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9" name="Rectangle 18">
            <a:extLst>
              <a:ext uri="{FF2B5EF4-FFF2-40B4-BE49-F238E27FC236}">
                <a16:creationId xmlns:a16="http://schemas.microsoft.com/office/drawing/2014/main" id="{EEFB1CBC-2FC5-3DEB-A822-88F5776C0698}"/>
              </a:ext>
            </a:extLst>
          </p:cNvPr>
          <p:cNvSpPr/>
          <p:nvPr/>
        </p:nvSpPr>
        <p:spPr>
          <a:xfrm>
            <a:off x="5005135" y="1780679"/>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0" name="Rectangle 19">
            <a:extLst>
              <a:ext uri="{FF2B5EF4-FFF2-40B4-BE49-F238E27FC236}">
                <a16:creationId xmlns:a16="http://schemas.microsoft.com/office/drawing/2014/main" id="{FE3B4F7E-88BD-CA57-8485-2446AA08CED7}"/>
              </a:ext>
            </a:extLst>
          </p:cNvPr>
          <p:cNvSpPr/>
          <p:nvPr/>
        </p:nvSpPr>
        <p:spPr>
          <a:xfrm>
            <a:off x="6817894" y="1780678"/>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1" name="Rectangle 20">
            <a:extLst>
              <a:ext uri="{FF2B5EF4-FFF2-40B4-BE49-F238E27FC236}">
                <a16:creationId xmlns:a16="http://schemas.microsoft.com/office/drawing/2014/main" id="{78D0A2A4-076A-DF7F-1808-419BE65003B2}"/>
              </a:ext>
            </a:extLst>
          </p:cNvPr>
          <p:cNvSpPr/>
          <p:nvPr/>
        </p:nvSpPr>
        <p:spPr>
          <a:xfrm>
            <a:off x="8630653" y="1780678"/>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2" name="Rectangle 21">
            <a:extLst>
              <a:ext uri="{FF2B5EF4-FFF2-40B4-BE49-F238E27FC236}">
                <a16:creationId xmlns:a16="http://schemas.microsoft.com/office/drawing/2014/main" id="{E2865AF5-FF4C-A5AC-0388-8D540C02CB24}"/>
              </a:ext>
            </a:extLst>
          </p:cNvPr>
          <p:cNvSpPr/>
          <p:nvPr/>
        </p:nvSpPr>
        <p:spPr>
          <a:xfrm>
            <a:off x="10411327" y="426318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4" name="Rectangle 23">
            <a:extLst>
              <a:ext uri="{FF2B5EF4-FFF2-40B4-BE49-F238E27FC236}">
                <a16:creationId xmlns:a16="http://schemas.microsoft.com/office/drawing/2014/main" id="{A6418C2B-0CDE-0FF1-0422-F61D826CFFB6}"/>
              </a:ext>
            </a:extLst>
          </p:cNvPr>
          <p:cNvSpPr/>
          <p:nvPr/>
        </p:nvSpPr>
        <p:spPr>
          <a:xfrm>
            <a:off x="3176338" y="13234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5" name="Rectangle 24">
            <a:extLst>
              <a:ext uri="{FF2B5EF4-FFF2-40B4-BE49-F238E27FC236}">
                <a16:creationId xmlns:a16="http://schemas.microsoft.com/office/drawing/2014/main" id="{7D210626-9A17-486B-EE09-700D4E122EAC}"/>
              </a:ext>
            </a:extLst>
          </p:cNvPr>
          <p:cNvSpPr/>
          <p:nvPr/>
        </p:nvSpPr>
        <p:spPr>
          <a:xfrm>
            <a:off x="4989097" y="132347"/>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6" name="Rectangle 25">
            <a:extLst>
              <a:ext uri="{FF2B5EF4-FFF2-40B4-BE49-F238E27FC236}">
                <a16:creationId xmlns:a16="http://schemas.microsoft.com/office/drawing/2014/main" id="{F474B662-BE84-33CD-7A75-E65046E868DD}"/>
              </a:ext>
            </a:extLst>
          </p:cNvPr>
          <p:cNvSpPr/>
          <p:nvPr/>
        </p:nvSpPr>
        <p:spPr>
          <a:xfrm>
            <a:off x="6801856"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7" name="Rectangle 26">
            <a:extLst>
              <a:ext uri="{FF2B5EF4-FFF2-40B4-BE49-F238E27FC236}">
                <a16:creationId xmlns:a16="http://schemas.microsoft.com/office/drawing/2014/main" id="{3D2D644C-3036-5F85-7B18-C59A79608273}"/>
              </a:ext>
            </a:extLst>
          </p:cNvPr>
          <p:cNvSpPr/>
          <p:nvPr/>
        </p:nvSpPr>
        <p:spPr>
          <a:xfrm>
            <a:off x="8614615"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8" name="Rectangle 27">
            <a:extLst>
              <a:ext uri="{FF2B5EF4-FFF2-40B4-BE49-F238E27FC236}">
                <a16:creationId xmlns:a16="http://schemas.microsoft.com/office/drawing/2014/main" id="{62795159-56B9-9E8B-D03D-948D28718CBE}"/>
              </a:ext>
            </a:extLst>
          </p:cNvPr>
          <p:cNvSpPr/>
          <p:nvPr/>
        </p:nvSpPr>
        <p:spPr>
          <a:xfrm>
            <a:off x="1347541" y="132346"/>
            <a:ext cx="1668379" cy="1331495"/>
          </a:xfrm>
          <a:prstGeom prst="rect">
            <a:avLst/>
          </a:prstGeom>
          <a:noFill/>
          <a:ln w="635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9" name="Star: 5 Points 28">
            <a:extLst>
              <a:ext uri="{FF2B5EF4-FFF2-40B4-BE49-F238E27FC236}">
                <a16:creationId xmlns:a16="http://schemas.microsoft.com/office/drawing/2014/main" id="{201EC0D9-38B2-CEEA-D8B7-50F6906E1AF9}"/>
              </a:ext>
            </a:extLst>
          </p:cNvPr>
          <p:cNvSpPr/>
          <p:nvPr/>
        </p:nvSpPr>
        <p:spPr>
          <a:xfrm>
            <a:off x="124325" y="240630"/>
            <a:ext cx="1074821" cy="1114926"/>
          </a:xfrm>
          <a:prstGeom prst="star5">
            <a:avLst/>
          </a:prstGeom>
          <a:solidFill>
            <a:schemeClr val="accent6">
              <a:lumMod val="60000"/>
              <a:lumOff val="40000"/>
            </a:schemeClr>
          </a:solidFill>
          <a:ln w="698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30" name="Picture 2" descr="Huge Awesome Park With Sliding Hills!">
            <a:extLst>
              <a:ext uri="{FF2B5EF4-FFF2-40B4-BE49-F238E27FC236}">
                <a16:creationId xmlns:a16="http://schemas.microsoft.com/office/drawing/2014/main" id="{FA8CC69B-4954-568F-9BFE-7F24B40D8F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9711" y="398798"/>
            <a:ext cx="1449556" cy="815639"/>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a:extLst>
              <a:ext uri="{FF2B5EF4-FFF2-40B4-BE49-F238E27FC236}">
                <a16:creationId xmlns:a16="http://schemas.microsoft.com/office/drawing/2014/main" id="{81E264DC-80C6-EAC3-CDA6-2F808D882821}"/>
              </a:ext>
            </a:extLst>
          </p:cNvPr>
          <p:cNvPicPr>
            <a:picLocks noChangeAspect="1"/>
          </p:cNvPicPr>
          <p:nvPr/>
        </p:nvPicPr>
        <p:blipFill>
          <a:blip r:embed="rId3"/>
          <a:stretch>
            <a:fillRect/>
          </a:stretch>
        </p:blipFill>
        <p:spPr>
          <a:xfrm>
            <a:off x="5085341" y="1937719"/>
            <a:ext cx="1516875" cy="1017406"/>
          </a:xfrm>
          <a:prstGeom prst="rect">
            <a:avLst/>
          </a:prstGeom>
        </p:spPr>
      </p:pic>
      <p:pic>
        <p:nvPicPr>
          <p:cNvPr id="32" name="Picture 12" descr="Ice hockey rink: why the US rink is ...">
            <a:extLst>
              <a:ext uri="{FF2B5EF4-FFF2-40B4-BE49-F238E27FC236}">
                <a16:creationId xmlns:a16="http://schemas.microsoft.com/office/drawing/2014/main" id="{979A7F61-55FD-FE62-3E3E-88ED3BB5FA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0968" y="3628781"/>
            <a:ext cx="1378299" cy="93193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a:extLst>
              <a:ext uri="{FF2B5EF4-FFF2-40B4-BE49-F238E27FC236}">
                <a16:creationId xmlns:a16="http://schemas.microsoft.com/office/drawing/2014/main" id="{A90E20AE-8097-37F6-D22B-3BFB66761B43}"/>
              </a:ext>
            </a:extLst>
          </p:cNvPr>
          <p:cNvPicPr>
            <a:picLocks noChangeAspect="1"/>
          </p:cNvPicPr>
          <p:nvPr/>
        </p:nvPicPr>
        <p:blipFill>
          <a:blip r:embed="rId5"/>
          <a:stretch>
            <a:fillRect/>
          </a:stretch>
        </p:blipFill>
        <p:spPr>
          <a:xfrm>
            <a:off x="5069299" y="3564613"/>
            <a:ext cx="1516875" cy="1048981"/>
          </a:xfrm>
          <a:prstGeom prst="rect">
            <a:avLst/>
          </a:prstGeom>
        </p:spPr>
      </p:pic>
      <p:pic>
        <p:nvPicPr>
          <p:cNvPr id="34" name="Picture 26" descr="Ammanford railway station - Wikipedia">
            <a:extLst>
              <a:ext uri="{FF2B5EF4-FFF2-40B4-BE49-F238E27FC236}">
                <a16:creationId xmlns:a16="http://schemas.microsoft.com/office/drawing/2014/main" id="{85125A47-E70A-566C-5089-AB9D08B530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9698" y="2725155"/>
            <a:ext cx="1478688" cy="1114926"/>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descr="Nottingham skateparks — Skate Nottingham">
            <a:extLst>
              <a:ext uri="{FF2B5EF4-FFF2-40B4-BE49-F238E27FC236}">
                <a16:creationId xmlns:a16="http://schemas.microsoft.com/office/drawing/2014/main" id="{69036A28-1E74-3F06-2DC1-3346373FE7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5362" y="1865073"/>
            <a:ext cx="1032432" cy="1162693"/>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36" descr="German natural history museums - Germany Travel">
            <a:extLst>
              <a:ext uri="{FF2B5EF4-FFF2-40B4-BE49-F238E27FC236}">
                <a16:creationId xmlns:a16="http://schemas.microsoft.com/office/drawing/2014/main" id="{F655ED3D-87D2-0877-7246-B18A58A5EB4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85341" y="5222490"/>
            <a:ext cx="1500833" cy="1041161"/>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36">
            <a:extLst>
              <a:ext uri="{FF2B5EF4-FFF2-40B4-BE49-F238E27FC236}">
                <a16:creationId xmlns:a16="http://schemas.microsoft.com/office/drawing/2014/main" id="{01AA7A68-C16D-7EF1-CC2A-1130A53D0C65}"/>
              </a:ext>
            </a:extLst>
          </p:cNvPr>
          <p:cNvPicPr>
            <a:picLocks noChangeAspect="1"/>
          </p:cNvPicPr>
          <p:nvPr/>
        </p:nvPicPr>
        <p:blipFill>
          <a:blip r:embed="rId9"/>
          <a:stretch>
            <a:fillRect/>
          </a:stretch>
        </p:blipFill>
        <p:spPr>
          <a:xfrm>
            <a:off x="5069298" y="211055"/>
            <a:ext cx="1515883" cy="1176586"/>
          </a:xfrm>
          <a:prstGeom prst="rect">
            <a:avLst/>
          </a:prstGeom>
        </p:spPr>
      </p:pic>
      <p:pic>
        <p:nvPicPr>
          <p:cNvPr id="38" name="Picture 18" descr="Zoo Animals">
            <a:extLst>
              <a:ext uri="{FF2B5EF4-FFF2-40B4-BE49-F238E27FC236}">
                <a16:creationId xmlns:a16="http://schemas.microsoft.com/office/drawing/2014/main" id="{C59D869B-9C55-3E69-2F6C-9BD93C735DD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38216" y="211054"/>
            <a:ext cx="1379622" cy="114450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6" descr="Natural Forests First | Rewilding Europe">
            <a:extLst>
              <a:ext uri="{FF2B5EF4-FFF2-40B4-BE49-F238E27FC236}">
                <a16:creationId xmlns:a16="http://schemas.microsoft.com/office/drawing/2014/main" id="{E78B5520-B070-9237-1344-21CE4FAF4B2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66115" y="3539843"/>
            <a:ext cx="985637" cy="1105835"/>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30" descr="Portsoy Ice Cream - Award Winning Homemade Ice Cream">
            <a:extLst>
              <a:ext uri="{FF2B5EF4-FFF2-40B4-BE49-F238E27FC236}">
                <a16:creationId xmlns:a16="http://schemas.microsoft.com/office/drawing/2014/main" id="{1CE8DFD9-4A55-6310-73FD-F3D4DE0997D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90807" y="200651"/>
            <a:ext cx="1495930" cy="1186988"/>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0" descr="Running a Flower Shop with Rococo Floral Co.">
            <a:extLst>
              <a:ext uri="{FF2B5EF4-FFF2-40B4-BE49-F238E27FC236}">
                <a16:creationId xmlns:a16="http://schemas.microsoft.com/office/drawing/2014/main" id="{25F0BA48-D72C-5806-FD36-CD02462B28E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571747" y="1057032"/>
            <a:ext cx="1423734" cy="1204903"/>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1">
            <a:extLst>
              <a:ext uri="{FF2B5EF4-FFF2-40B4-BE49-F238E27FC236}">
                <a16:creationId xmlns:a16="http://schemas.microsoft.com/office/drawing/2014/main" id="{92AC986D-33AE-9759-1FA9-C411A5754773}"/>
              </a:ext>
            </a:extLst>
          </p:cNvPr>
          <p:cNvPicPr>
            <a:picLocks noChangeAspect="1"/>
          </p:cNvPicPr>
          <p:nvPr/>
        </p:nvPicPr>
        <p:blipFill>
          <a:blip r:embed="rId14"/>
          <a:stretch>
            <a:fillRect/>
          </a:stretch>
        </p:blipFill>
        <p:spPr>
          <a:xfrm>
            <a:off x="1415273" y="5164335"/>
            <a:ext cx="1552522" cy="1101074"/>
          </a:xfrm>
          <a:prstGeom prst="rect">
            <a:avLst/>
          </a:prstGeom>
        </p:spPr>
      </p:pic>
      <p:pic>
        <p:nvPicPr>
          <p:cNvPr id="43" name="Picture 14" descr="DANCING ACADEMY">
            <a:extLst>
              <a:ext uri="{FF2B5EF4-FFF2-40B4-BE49-F238E27FC236}">
                <a16:creationId xmlns:a16="http://schemas.microsoft.com/office/drawing/2014/main" id="{DC99101D-1A2F-CE1D-3B04-156B5E015F4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288528" y="1929242"/>
            <a:ext cx="1462823" cy="1041524"/>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24" descr="John's Homepage">
            <a:extLst>
              <a:ext uri="{FF2B5EF4-FFF2-40B4-BE49-F238E27FC236}">
                <a16:creationId xmlns:a16="http://schemas.microsoft.com/office/drawing/2014/main" id="{3C353F60-2937-C761-1BD4-F3174A5BBA6C}"/>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490281" y="268411"/>
            <a:ext cx="1374869" cy="1091166"/>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8" descr="Theatre Phrases Everyone Should Know - Jigsaw Performing Arts Schools">
            <a:extLst>
              <a:ext uri="{FF2B5EF4-FFF2-40B4-BE49-F238E27FC236}">
                <a16:creationId xmlns:a16="http://schemas.microsoft.com/office/drawing/2014/main" id="{31AEDDB0-E490-A0FA-72F3-E14FD393CE2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224360" y="5279337"/>
            <a:ext cx="1549036" cy="871070"/>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10" descr="Ten Pin Bowling in Brecon Beacons | Essential Adventure">
            <a:extLst>
              <a:ext uri="{FF2B5EF4-FFF2-40B4-BE49-F238E27FC236}">
                <a16:creationId xmlns:a16="http://schemas.microsoft.com/office/drawing/2014/main" id="{0C0C7FFA-EA6E-FB27-7D12-23E015B5DB3E}"/>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962272" y="1992685"/>
            <a:ext cx="1379623" cy="90746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28" descr="Natural Resources Wales / Mountain biking">
            <a:extLst>
              <a:ext uri="{FF2B5EF4-FFF2-40B4-BE49-F238E27FC236}">
                <a16:creationId xmlns:a16="http://schemas.microsoft.com/office/drawing/2014/main" id="{33D394FB-3D68-40E5-34C6-BBE1CC9C701E}"/>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3178" r="21401"/>
          <a:stretch/>
        </p:blipFill>
        <p:spPr bwMode="auto">
          <a:xfrm>
            <a:off x="8712932" y="1957208"/>
            <a:ext cx="1489848" cy="975029"/>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22" descr="How To Start A Kids Cooking Club | Kidstir">
            <a:extLst>
              <a:ext uri="{FF2B5EF4-FFF2-40B4-BE49-F238E27FC236}">
                <a16:creationId xmlns:a16="http://schemas.microsoft.com/office/drawing/2014/main" id="{5F30ACE2-911C-4927-5C52-9BDB3B4400A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6999372" y="3544706"/>
            <a:ext cx="1307145" cy="1084930"/>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48">
            <a:extLst>
              <a:ext uri="{FF2B5EF4-FFF2-40B4-BE49-F238E27FC236}">
                <a16:creationId xmlns:a16="http://schemas.microsoft.com/office/drawing/2014/main" id="{2FB08892-9A4D-950E-B8E2-813477F44284}"/>
              </a:ext>
            </a:extLst>
          </p:cNvPr>
          <p:cNvPicPr>
            <a:picLocks noChangeAspect="1"/>
          </p:cNvPicPr>
          <p:nvPr/>
        </p:nvPicPr>
        <p:blipFill>
          <a:blip r:embed="rId21"/>
          <a:stretch>
            <a:fillRect/>
          </a:stretch>
        </p:blipFill>
        <p:spPr>
          <a:xfrm>
            <a:off x="6880520" y="5180377"/>
            <a:ext cx="1477417" cy="1103281"/>
          </a:xfrm>
          <a:prstGeom prst="rect">
            <a:avLst/>
          </a:prstGeom>
        </p:spPr>
      </p:pic>
      <p:pic>
        <p:nvPicPr>
          <p:cNvPr id="50" name="Picture 32" descr="Library | Princeton University">
            <a:extLst>
              <a:ext uri="{FF2B5EF4-FFF2-40B4-BE49-F238E27FC236}">
                <a16:creationId xmlns:a16="http://schemas.microsoft.com/office/drawing/2014/main" id="{16DB3A2D-8426-E2CF-67A0-1379280A0FDB}"/>
              </a:ext>
            </a:extLst>
          </p:cNvPr>
          <p:cNvPicPr>
            <a:picLocks noChangeAspect="1" noChangeArrowheads="1"/>
          </p:cNvPicPr>
          <p:nvPr/>
        </p:nvPicPr>
        <p:blipFill rotWithShape="1">
          <a:blip r:embed="rId22">
            <a:extLst>
              <a:ext uri="{28A0092B-C50C-407E-A947-70E740481C1C}">
                <a14:useLocalDpi xmlns:a14="http://schemas.microsoft.com/office/drawing/2010/main" val="0"/>
              </a:ext>
            </a:extLst>
          </a:blip>
          <a:srcRect l="29307" t="-7570" b="1"/>
          <a:stretch/>
        </p:blipFill>
        <p:spPr bwMode="auto">
          <a:xfrm>
            <a:off x="8722896" y="3461598"/>
            <a:ext cx="1402740" cy="1200644"/>
          </a:xfrm>
          <a:prstGeom prst="rect">
            <a:avLst/>
          </a:prstGeom>
          <a:noFill/>
          <a:extLst>
            <a:ext uri="{909E8E84-426E-40DD-AFC4-6F175D3DCCD1}">
              <a14:hiddenFill xmlns:a14="http://schemas.microsoft.com/office/drawing/2010/main">
                <a:solidFill>
                  <a:srgbClr val="FFFFFF"/>
                </a:solidFill>
              </a14:hiddenFill>
            </a:ext>
          </a:extLst>
        </p:spPr>
      </p:pic>
      <p:pic>
        <p:nvPicPr>
          <p:cNvPr id="51" name="Picture 16" descr="Travel Advice: Tips for Finding Good Quality Clothes When Vintage Shopping﻿  : As the Bird flies... Travel, Writing, and Other Journeys">
            <a:extLst>
              <a:ext uri="{FF2B5EF4-FFF2-40B4-BE49-F238E27FC236}">
                <a16:creationId xmlns:a16="http://schemas.microsoft.com/office/drawing/2014/main" id="{636B7691-B82A-4F16-AD13-515E1AEAE7A6}"/>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507579" y="4423606"/>
            <a:ext cx="1455818" cy="103071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Private vs Public Fishing Lakes and Ponds">
            <a:extLst>
              <a:ext uri="{FF2B5EF4-FFF2-40B4-BE49-F238E27FC236}">
                <a16:creationId xmlns:a16="http://schemas.microsoft.com/office/drawing/2014/main" id="{65188869-7B96-312D-404F-5E0054E93198}"/>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8706853" y="5198422"/>
            <a:ext cx="1471759" cy="1096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740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501E44-CD60-5FFC-502C-59E9A7D3EB27}"/>
            </a:ext>
          </a:extLst>
        </p:cNvPr>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3074" name="Picture 2" descr="Welsh Flag / Wales - Nylon">
            <a:extLst>
              <a:ext uri="{FF2B5EF4-FFF2-40B4-BE49-F238E27FC236}">
                <a16:creationId xmlns:a16="http://schemas.microsoft.com/office/drawing/2014/main" id="{E35C82E9-AB56-EA32-1CDB-7444F88FCF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809" b="29499"/>
          <a:stretch/>
        </p:blipFill>
        <p:spPr bwMode="auto">
          <a:xfrm>
            <a:off x="4267201" y="10"/>
            <a:ext cx="7924800" cy="33832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700+ Australia Flag Waving Stock Photos, Pictures &amp; Royalty-Free Images -  iStock">
            <a:extLst>
              <a:ext uri="{FF2B5EF4-FFF2-40B4-BE49-F238E27FC236}">
                <a16:creationId xmlns:a16="http://schemas.microsoft.com/office/drawing/2014/main" id="{BCCEC0D6-3015-20FE-8598-DA953B594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968" r="2" b="23952"/>
          <a:stretch/>
        </p:blipFill>
        <p:spPr bwMode="auto">
          <a:xfrm>
            <a:off x="4650916" y="3474720"/>
            <a:ext cx="7555832" cy="33832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92" name="Freeform: Shape 3091">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cy-GB" noProof="0" dirty="0"/>
          </a:p>
        </p:txBody>
      </p:sp>
      <p:sp>
        <p:nvSpPr>
          <p:cNvPr id="2" name="Title 1">
            <a:extLst>
              <a:ext uri="{FF2B5EF4-FFF2-40B4-BE49-F238E27FC236}">
                <a16:creationId xmlns:a16="http://schemas.microsoft.com/office/drawing/2014/main" id="{CC20A6C8-29C2-82FE-0E31-C6C3398606B9}"/>
              </a:ext>
            </a:extLst>
          </p:cNvPr>
          <p:cNvSpPr>
            <a:spLocks noGrp="1"/>
          </p:cNvSpPr>
          <p:nvPr>
            <p:ph type="title"/>
          </p:nvPr>
        </p:nvSpPr>
        <p:spPr>
          <a:xfrm>
            <a:off x="146957" y="489313"/>
            <a:ext cx="5666014" cy="5970814"/>
          </a:xfrm>
        </p:spPr>
        <p:txBody>
          <a:bodyPr vert="horz" lIns="91440" tIns="45720" rIns="91440" bIns="45720" rtlCol="0" anchor="b">
            <a:normAutofit fontScale="90000"/>
          </a:bodyPr>
          <a:lstStyle/>
          <a:p>
            <a:r>
              <a:rPr lang="cy-GB" b="1" u="sng" kern="1200" noProof="0" dirty="0">
                <a:solidFill>
                  <a:schemeClr val="tx1"/>
                </a:solidFill>
                <a:latin typeface="+mj-lt"/>
                <a:ea typeface="+mj-ea"/>
                <a:cs typeface="+mj-cs"/>
              </a:rPr>
              <a:t>Gweithgaredd 2:</a:t>
            </a:r>
            <a:br>
              <a:rPr lang="cy-GB" kern="1200" noProof="0" dirty="0">
                <a:solidFill>
                  <a:schemeClr val="tx1"/>
                </a:solidFill>
                <a:latin typeface="+mj-lt"/>
                <a:ea typeface="+mj-ea"/>
                <a:cs typeface="+mj-cs"/>
              </a:rPr>
            </a:br>
            <a:r>
              <a:rPr lang="cy-GB" sz="4000" kern="1200" noProof="0" dirty="0">
                <a:solidFill>
                  <a:schemeClr val="tx1"/>
                </a:solidFill>
                <a:latin typeface="+mj-lt"/>
                <a:ea typeface="+mj-ea"/>
                <a:cs typeface="+mj-cs"/>
              </a:rPr>
              <a:t>Patrwm: Cymharu</a:t>
            </a:r>
            <a:br>
              <a:rPr lang="cy-GB" sz="4000" kern="1200" noProof="0" dirty="0">
                <a:solidFill>
                  <a:schemeClr val="tx1"/>
                </a:solidFill>
                <a:latin typeface="+mj-lt"/>
                <a:ea typeface="+mj-ea"/>
                <a:cs typeface="+mj-cs"/>
              </a:rPr>
            </a:br>
            <a:r>
              <a:rPr lang="cy-GB" sz="4000" kern="1200" noProof="0" dirty="0">
                <a:solidFill>
                  <a:schemeClr val="tx1"/>
                </a:solidFill>
                <a:latin typeface="+mj-lt"/>
                <a:ea typeface="+mj-ea"/>
                <a:cs typeface="+mj-cs"/>
              </a:rPr>
              <a:t> ‘Mae _ yn _ na _’</a:t>
            </a:r>
            <a:br>
              <a:rPr lang="cy-GB" kern="1200" noProof="0" dirty="0">
                <a:solidFill>
                  <a:schemeClr val="tx1"/>
                </a:solidFill>
                <a:latin typeface="+mj-lt"/>
                <a:ea typeface="+mj-ea"/>
                <a:cs typeface="+mj-cs"/>
              </a:rPr>
            </a:br>
            <a:br>
              <a:rPr lang="cy-GB" kern="1200" noProof="0" dirty="0">
                <a:solidFill>
                  <a:schemeClr val="tx1"/>
                </a:solidFill>
                <a:latin typeface="+mj-lt"/>
                <a:ea typeface="+mj-ea"/>
                <a:cs typeface="+mj-cs"/>
              </a:rPr>
            </a:br>
            <a:r>
              <a:rPr lang="cy-GB" sz="4000" kern="1200" noProof="0" dirty="0">
                <a:solidFill>
                  <a:schemeClr val="tx1"/>
                </a:solidFill>
              </a:rPr>
              <a:t>Dysgu blaenorol:</a:t>
            </a:r>
            <a:br>
              <a:rPr lang="cy-GB" sz="4000" kern="1200" noProof="0" dirty="0">
                <a:solidFill>
                  <a:schemeClr val="tx1"/>
                </a:solidFill>
              </a:rPr>
            </a:br>
            <a:r>
              <a:rPr lang="cy-GB" sz="4000" noProof="0" dirty="0"/>
              <a:t>Dylai’r plant wybod am bôn y ferf o’r amser dysgon nhw am orchmynion. Roedden nhw wedi dysgu am y tywydd wahanol a sut i ddisgrifio tymheredd.</a:t>
            </a:r>
            <a:endParaRPr lang="cy-GB" kern="1200" noProof="0" dirty="0">
              <a:solidFill>
                <a:schemeClr val="tx1"/>
              </a:solidFill>
              <a:latin typeface="+mj-lt"/>
              <a:ea typeface="+mj-ea"/>
              <a:cs typeface="+mj-cs"/>
            </a:endParaRPr>
          </a:p>
        </p:txBody>
      </p:sp>
    </p:spTree>
    <p:extLst>
      <p:ext uri="{BB962C8B-B14F-4D97-AF65-F5344CB8AC3E}">
        <p14:creationId xmlns:p14="http://schemas.microsoft.com/office/powerpoint/2010/main" val="1779255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FABAB-1DA1-518E-E4F2-2EF295DD39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60B9D6-2AF7-0BD9-B988-B9374BB43FE0}"/>
              </a:ext>
            </a:extLst>
          </p:cNvPr>
          <p:cNvSpPr>
            <a:spLocks noGrp="1"/>
          </p:cNvSpPr>
          <p:nvPr>
            <p:ph type="title"/>
          </p:nvPr>
        </p:nvSpPr>
        <p:spPr>
          <a:xfrm>
            <a:off x="119743" y="0"/>
            <a:ext cx="10515600" cy="1325563"/>
          </a:xfrm>
        </p:spPr>
        <p:txBody>
          <a:bodyPr/>
          <a:lstStyle/>
          <a:p>
            <a:r>
              <a:rPr lang="cy-GB" b="1" u="sng" noProof="0" dirty="0"/>
              <a:t>Cyfarwyddiadau </a:t>
            </a:r>
            <a:r>
              <a:rPr lang="cy-GB" b="1" u="sng" noProof="0" dirty="0" err="1"/>
              <a:t>cynorthwydd</a:t>
            </a:r>
            <a:r>
              <a:rPr lang="cy-GB" b="1" u="sng" noProof="0" dirty="0"/>
              <a:t> addysg. </a:t>
            </a:r>
          </a:p>
        </p:txBody>
      </p:sp>
      <p:sp>
        <p:nvSpPr>
          <p:cNvPr id="3" name="Content Placeholder 2">
            <a:extLst>
              <a:ext uri="{FF2B5EF4-FFF2-40B4-BE49-F238E27FC236}">
                <a16:creationId xmlns:a16="http://schemas.microsoft.com/office/drawing/2014/main" id="{FBAD51AD-E98F-FF97-D0B8-9B8764FD1683}"/>
              </a:ext>
            </a:extLst>
          </p:cNvPr>
          <p:cNvSpPr>
            <a:spLocks noGrp="1"/>
          </p:cNvSpPr>
          <p:nvPr>
            <p:ph idx="1"/>
          </p:nvPr>
        </p:nvSpPr>
        <p:spPr>
          <a:xfrm>
            <a:off x="0" y="1123497"/>
            <a:ext cx="12192000" cy="5734503"/>
          </a:xfrm>
        </p:spPr>
        <p:txBody>
          <a:bodyPr>
            <a:normAutofit fontScale="92500" lnSpcReduction="10000"/>
          </a:bodyPr>
          <a:lstStyle/>
          <a:p>
            <a:r>
              <a:rPr lang="cy-GB" noProof="0" dirty="0"/>
              <a:t>Yn gyntaf, defnyddia symudiadau i ddrilio geiriau ar y cerdyn fflach, atgoffa’r plant ein bod yn defnyddio bôn y ferf ac yn lle o ‘_er’ fel yn Saesneg, defnyddiwch ‘_ach’ yn Gymraeg</a:t>
            </a:r>
          </a:p>
          <a:p>
            <a:r>
              <a:rPr lang="cy-GB" noProof="0" dirty="0"/>
              <a:t>Atgoffa y plant bod ansoddeiriau treiglad meddal ar ôl ‘yn / ‘n’. Gofynna i’r plant i lenwi’r daflen waith ‘</a:t>
            </a:r>
            <a:r>
              <a:rPr lang="cy-GB" noProof="0" dirty="0" err="1"/>
              <a:t>yn+ansoddeiriau</a:t>
            </a:r>
            <a:r>
              <a:rPr lang="cy-GB" noProof="0" dirty="0"/>
              <a:t>’ i wirio eu bod nhw’n deall.</a:t>
            </a:r>
          </a:p>
          <a:p>
            <a:r>
              <a:rPr lang="cy-GB" noProof="0" dirty="0"/>
              <a:t>Dyweda wrth y plant ein bod nhw’n mynd i gymharu tymheredd a glawiad ym </a:t>
            </a:r>
            <a:r>
              <a:rPr lang="cy-GB" noProof="0" dirty="0" err="1"/>
              <a:t>Melbourne</a:t>
            </a:r>
            <a:r>
              <a:rPr lang="cy-GB" noProof="0" dirty="0"/>
              <a:t> a Rhydaman. </a:t>
            </a:r>
          </a:p>
          <a:p>
            <a:r>
              <a:rPr lang="cy-GB" noProof="0" dirty="0"/>
              <a:t>Cyflwyna’r patrwm:</a:t>
            </a:r>
          </a:p>
          <a:p>
            <a:pPr marL="0" indent="0">
              <a:buNone/>
            </a:pPr>
            <a:r>
              <a:rPr lang="cy-GB" noProof="0" dirty="0"/>
              <a:t>‘Mae _ yn _ na _’ clapia’r bylchau. </a:t>
            </a:r>
          </a:p>
          <a:p>
            <a:r>
              <a:rPr lang="cy-GB" noProof="0" dirty="0"/>
              <a:t> Nesaf, dangosa y mat iaith i’r plant a thrafoda beth sy yn y cwmwl.</a:t>
            </a:r>
          </a:p>
          <a:p>
            <a:r>
              <a:rPr lang="cy-GB" noProof="0" dirty="0"/>
              <a:t>Ar ôl hynny, gofynna i’r plant sylwi ar y camgymeriadau, bydd hyn yn gwneud yn siŵr eu bod nhw’n gwybod ble dylai’r treigladau yn mynd. Rhaid i ti </a:t>
            </a:r>
            <a:r>
              <a:rPr lang="cy-GB" noProof="0" dirty="0" err="1"/>
              <a:t>drfod</a:t>
            </a:r>
            <a:r>
              <a:rPr lang="cy-GB" noProof="0" dirty="0"/>
              <a:t> unrhyw gamgymeriadau gyda’r plant. </a:t>
            </a:r>
          </a:p>
          <a:p>
            <a:r>
              <a:rPr lang="cy-GB" noProof="0" dirty="0"/>
              <a:t>Yn olaf, bydd y plant yn barod i ateb y cwestiynau. </a:t>
            </a:r>
          </a:p>
          <a:p>
            <a:pPr marL="0" indent="0">
              <a:buNone/>
            </a:pPr>
            <a:endParaRPr lang="cy-GB" noProof="0" dirty="0"/>
          </a:p>
        </p:txBody>
      </p:sp>
    </p:spTree>
    <p:extLst>
      <p:ext uri="{BB962C8B-B14F-4D97-AF65-F5344CB8AC3E}">
        <p14:creationId xmlns:p14="http://schemas.microsoft.com/office/powerpoint/2010/main" val="664700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2DD4D-C1B7-94B3-6278-B70FBF6F9F9E}"/>
              </a:ext>
            </a:extLst>
          </p:cNvPr>
          <p:cNvSpPr>
            <a:spLocks noGrp="1"/>
          </p:cNvSpPr>
          <p:nvPr>
            <p:ph type="title"/>
          </p:nvPr>
        </p:nvSpPr>
        <p:spPr>
          <a:xfrm>
            <a:off x="838200" y="365126"/>
            <a:ext cx="10515600" cy="719756"/>
          </a:xfrm>
        </p:spPr>
        <p:txBody>
          <a:bodyPr/>
          <a:lstStyle/>
          <a:p>
            <a:pPr algn="ctr"/>
            <a:r>
              <a:rPr lang="cy-GB" noProof="0" dirty="0"/>
              <a:t>Cardiau fflach</a:t>
            </a:r>
          </a:p>
        </p:txBody>
      </p:sp>
      <p:sp>
        <p:nvSpPr>
          <p:cNvPr id="4" name="Rectangle 3">
            <a:extLst>
              <a:ext uri="{FF2B5EF4-FFF2-40B4-BE49-F238E27FC236}">
                <a16:creationId xmlns:a16="http://schemas.microsoft.com/office/drawing/2014/main" id="{20B734DF-C537-0D60-39A8-F25FC1866286}"/>
              </a:ext>
            </a:extLst>
          </p:cNvPr>
          <p:cNvSpPr/>
          <p:nvPr/>
        </p:nvSpPr>
        <p:spPr>
          <a:xfrm>
            <a:off x="139191" y="1317356"/>
            <a:ext cx="5801532" cy="1460350"/>
          </a:xfrm>
          <a:prstGeom prst="rect">
            <a:avLst/>
          </a:prstGeom>
          <a:noFill/>
          <a:ln w="508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7200" noProof="0" dirty="0">
                <a:solidFill>
                  <a:schemeClr val="tx1"/>
                </a:solidFill>
              </a:rPr>
              <a:t>gwlyp</a:t>
            </a:r>
            <a:r>
              <a:rPr lang="cy-GB" sz="7200" noProof="0" dirty="0">
                <a:solidFill>
                  <a:srgbClr val="FF0000"/>
                </a:solidFill>
              </a:rPr>
              <a:t>ach</a:t>
            </a:r>
          </a:p>
        </p:txBody>
      </p:sp>
      <p:sp>
        <p:nvSpPr>
          <p:cNvPr id="5" name="Rectangle 4">
            <a:extLst>
              <a:ext uri="{FF2B5EF4-FFF2-40B4-BE49-F238E27FC236}">
                <a16:creationId xmlns:a16="http://schemas.microsoft.com/office/drawing/2014/main" id="{872FF673-DC32-0738-27B9-B1CF2739E267}"/>
              </a:ext>
            </a:extLst>
          </p:cNvPr>
          <p:cNvSpPr/>
          <p:nvPr/>
        </p:nvSpPr>
        <p:spPr>
          <a:xfrm>
            <a:off x="139191" y="2941169"/>
            <a:ext cx="5801532" cy="1460350"/>
          </a:xfrm>
          <a:prstGeom prst="rect">
            <a:avLst/>
          </a:prstGeom>
          <a:noFill/>
          <a:ln w="508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7200" noProof="0" dirty="0" err="1">
                <a:solidFill>
                  <a:schemeClr val="tx1"/>
                </a:solidFill>
              </a:rPr>
              <a:t>poeth</a:t>
            </a:r>
            <a:r>
              <a:rPr lang="cy-GB" sz="7200" noProof="0" dirty="0" err="1">
                <a:solidFill>
                  <a:srgbClr val="FF0000"/>
                </a:solidFill>
              </a:rPr>
              <a:t>ach</a:t>
            </a:r>
            <a:endParaRPr lang="cy-GB" sz="7200" noProof="0" dirty="0">
              <a:solidFill>
                <a:srgbClr val="FF0000"/>
              </a:solidFill>
            </a:endParaRPr>
          </a:p>
        </p:txBody>
      </p:sp>
      <p:sp>
        <p:nvSpPr>
          <p:cNvPr id="6" name="Rectangle 5">
            <a:extLst>
              <a:ext uri="{FF2B5EF4-FFF2-40B4-BE49-F238E27FC236}">
                <a16:creationId xmlns:a16="http://schemas.microsoft.com/office/drawing/2014/main" id="{13B2A571-EEED-6A3A-360E-16A2F450F49A}"/>
              </a:ext>
            </a:extLst>
          </p:cNvPr>
          <p:cNvSpPr/>
          <p:nvPr/>
        </p:nvSpPr>
        <p:spPr>
          <a:xfrm>
            <a:off x="139191" y="4564982"/>
            <a:ext cx="5801532" cy="1460350"/>
          </a:xfrm>
          <a:prstGeom prst="rect">
            <a:avLst/>
          </a:prstGeom>
          <a:noFill/>
          <a:ln w="508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7200" noProof="0" dirty="0">
                <a:solidFill>
                  <a:schemeClr val="tx1"/>
                </a:solidFill>
              </a:rPr>
              <a:t>gynhes</a:t>
            </a:r>
            <a:r>
              <a:rPr lang="cy-GB" sz="7200" noProof="0" dirty="0">
                <a:solidFill>
                  <a:srgbClr val="FF0000"/>
                </a:solidFill>
              </a:rPr>
              <a:t>ach</a:t>
            </a:r>
          </a:p>
        </p:txBody>
      </p:sp>
      <p:sp>
        <p:nvSpPr>
          <p:cNvPr id="7" name="Rectangle 6">
            <a:extLst>
              <a:ext uri="{FF2B5EF4-FFF2-40B4-BE49-F238E27FC236}">
                <a16:creationId xmlns:a16="http://schemas.microsoft.com/office/drawing/2014/main" id="{8EE235F0-13DD-D417-63CA-EF5A3D3122F5}"/>
              </a:ext>
            </a:extLst>
          </p:cNvPr>
          <p:cNvSpPr/>
          <p:nvPr/>
        </p:nvSpPr>
        <p:spPr>
          <a:xfrm>
            <a:off x="6265381" y="1317356"/>
            <a:ext cx="5801532" cy="1460350"/>
          </a:xfrm>
          <a:prstGeom prst="rect">
            <a:avLst/>
          </a:prstGeom>
          <a:noFill/>
          <a:ln w="508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7200" noProof="0" dirty="0" err="1">
                <a:solidFill>
                  <a:schemeClr val="tx1"/>
                </a:solidFill>
              </a:rPr>
              <a:t>sych</a:t>
            </a:r>
            <a:r>
              <a:rPr lang="cy-GB" sz="7200" noProof="0" dirty="0" err="1">
                <a:solidFill>
                  <a:srgbClr val="FF0000"/>
                </a:solidFill>
              </a:rPr>
              <a:t>ach</a:t>
            </a:r>
            <a:endParaRPr lang="cy-GB" sz="7200" noProof="0" dirty="0">
              <a:solidFill>
                <a:srgbClr val="FF0000"/>
              </a:solidFill>
            </a:endParaRPr>
          </a:p>
        </p:txBody>
      </p:sp>
      <p:sp>
        <p:nvSpPr>
          <p:cNvPr id="8" name="Rectangle 7">
            <a:extLst>
              <a:ext uri="{FF2B5EF4-FFF2-40B4-BE49-F238E27FC236}">
                <a16:creationId xmlns:a16="http://schemas.microsoft.com/office/drawing/2014/main" id="{6A3576D7-0731-0739-2FBF-23670527A1D2}"/>
              </a:ext>
            </a:extLst>
          </p:cNvPr>
          <p:cNvSpPr/>
          <p:nvPr/>
        </p:nvSpPr>
        <p:spPr>
          <a:xfrm>
            <a:off x="6265381" y="2941169"/>
            <a:ext cx="5801532" cy="1460350"/>
          </a:xfrm>
          <a:prstGeom prst="rect">
            <a:avLst/>
          </a:prstGeom>
          <a:noFill/>
          <a:ln w="508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7200" noProof="0" dirty="0">
                <a:solidFill>
                  <a:schemeClr val="tx1"/>
                </a:solidFill>
              </a:rPr>
              <a:t>oer</a:t>
            </a:r>
            <a:r>
              <a:rPr lang="cy-GB" sz="7200" noProof="0" dirty="0">
                <a:solidFill>
                  <a:srgbClr val="FF0000"/>
                </a:solidFill>
              </a:rPr>
              <a:t>ach</a:t>
            </a:r>
          </a:p>
        </p:txBody>
      </p:sp>
      <p:pic>
        <p:nvPicPr>
          <p:cNvPr id="5122" name="Picture 2" descr="Doodle of rain clouds. Cartoon clipart of wet weather symbol. Contemporary  vector illustration isolated on white background. 29452937 Vector Art at  Vecteezy">
            <a:extLst>
              <a:ext uri="{FF2B5EF4-FFF2-40B4-BE49-F238E27FC236}">
                <a16:creationId xmlns:a16="http://schemas.microsoft.com/office/drawing/2014/main" id="{DF7CFBFA-727B-DD8D-A5F3-83C2D3672E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260" t="10706" r="7566" b="17538"/>
          <a:stretch/>
        </p:blipFill>
        <p:spPr bwMode="auto">
          <a:xfrm>
            <a:off x="4157932" y="1523628"/>
            <a:ext cx="1472241" cy="111605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t Weather Icon PNG Clip Art - Best WEB Clipart">
            <a:extLst>
              <a:ext uri="{FF2B5EF4-FFF2-40B4-BE49-F238E27FC236}">
                <a16:creationId xmlns:a16="http://schemas.microsoft.com/office/drawing/2014/main" id="{107D6258-D407-8551-9BFD-C6B3461354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105" y="2983978"/>
            <a:ext cx="1294148" cy="1294148"/>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920+ Clip Art Of Drought Stock Illustrations, Royalty-Free Vector Graphics  &amp; Clip Art - iStock">
            <a:extLst>
              <a:ext uri="{FF2B5EF4-FFF2-40B4-BE49-F238E27FC236}">
                <a16:creationId xmlns:a16="http://schemas.microsoft.com/office/drawing/2014/main" id="{1ACCC3E4-CC54-0F7E-750C-E706CD5C86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41478" y="1501508"/>
            <a:ext cx="1273012" cy="109204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un Clip Art Images – Browse 166,986 Stock Photos, Vectors, and Video |  Adobe Stock">
            <a:extLst>
              <a:ext uri="{FF2B5EF4-FFF2-40B4-BE49-F238E27FC236}">
                <a16:creationId xmlns:a16="http://schemas.microsoft.com/office/drawing/2014/main" id="{6A050432-6653-6F94-1645-032F71DC6F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26778" y="4701134"/>
            <a:ext cx="1266475" cy="126647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old-clip-art-cold-weather-clipart-1-280x250.6 - ruppels.net">
            <a:extLst>
              <a:ext uri="{FF2B5EF4-FFF2-40B4-BE49-F238E27FC236}">
                <a16:creationId xmlns:a16="http://schemas.microsoft.com/office/drawing/2014/main" id="{02C3DBA2-2CB9-A39B-C0B7-4EC05D6D91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19785" y="3027434"/>
            <a:ext cx="1467417" cy="1310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959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FE396-4244-FBD6-2B4C-6C51B0291CF2}"/>
              </a:ext>
            </a:extLst>
          </p:cNvPr>
          <p:cNvSpPr>
            <a:spLocks noGrp="1"/>
          </p:cNvSpPr>
          <p:nvPr>
            <p:ph type="title"/>
          </p:nvPr>
        </p:nvSpPr>
        <p:spPr>
          <a:xfrm>
            <a:off x="111762" y="107794"/>
            <a:ext cx="10515600" cy="1325563"/>
          </a:xfrm>
        </p:spPr>
        <p:txBody>
          <a:bodyPr>
            <a:normAutofit/>
          </a:bodyPr>
          <a:lstStyle/>
          <a:p>
            <a:r>
              <a:rPr lang="cy-GB" sz="5400" noProof="0" dirty="0"/>
              <a:t>Cymharu. Gweithgaredd dau. </a:t>
            </a:r>
          </a:p>
        </p:txBody>
      </p:sp>
      <p:graphicFrame>
        <p:nvGraphicFramePr>
          <p:cNvPr id="4" name="Table 3">
            <a:extLst>
              <a:ext uri="{FF2B5EF4-FFF2-40B4-BE49-F238E27FC236}">
                <a16:creationId xmlns:a16="http://schemas.microsoft.com/office/drawing/2014/main" id="{AB2D58B1-6581-3A83-FE3F-9B6E1610F9FE}"/>
              </a:ext>
            </a:extLst>
          </p:cNvPr>
          <p:cNvGraphicFramePr>
            <a:graphicFrameLocks noGrp="1"/>
          </p:cNvGraphicFramePr>
          <p:nvPr>
            <p:extLst>
              <p:ext uri="{D42A27DB-BD31-4B8C-83A1-F6EECF244321}">
                <p14:modId xmlns:p14="http://schemas.microsoft.com/office/powerpoint/2010/main" val="455878340"/>
              </p:ext>
            </p:extLst>
          </p:nvPr>
        </p:nvGraphicFramePr>
        <p:xfrm>
          <a:off x="111762" y="2393689"/>
          <a:ext cx="11968476" cy="1407160"/>
        </p:xfrm>
        <a:graphic>
          <a:graphicData uri="http://schemas.openxmlformats.org/drawingml/2006/table">
            <a:tbl>
              <a:tblPr firstRow="1" bandRow="1">
                <a:tableStyleId>{5940675A-B579-460E-94D1-54222C63F5DA}</a:tableStyleId>
              </a:tblPr>
              <a:tblGrid>
                <a:gridCol w="1076958">
                  <a:extLst>
                    <a:ext uri="{9D8B030D-6E8A-4147-A177-3AD203B41FA5}">
                      <a16:colId xmlns:a16="http://schemas.microsoft.com/office/drawing/2014/main" val="2942047869"/>
                    </a:ext>
                  </a:extLst>
                </a:gridCol>
                <a:gridCol w="795528">
                  <a:extLst>
                    <a:ext uri="{9D8B030D-6E8A-4147-A177-3AD203B41FA5}">
                      <a16:colId xmlns:a16="http://schemas.microsoft.com/office/drawing/2014/main" val="2256911271"/>
                    </a:ext>
                  </a:extLst>
                </a:gridCol>
                <a:gridCol w="889470">
                  <a:extLst>
                    <a:ext uri="{9D8B030D-6E8A-4147-A177-3AD203B41FA5}">
                      <a16:colId xmlns:a16="http://schemas.microsoft.com/office/drawing/2014/main" val="3298608857"/>
                    </a:ext>
                  </a:extLst>
                </a:gridCol>
                <a:gridCol w="920652">
                  <a:extLst>
                    <a:ext uri="{9D8B030D-6E8A-4147-A177-3AD203B41FA5}">
                      <a16:colId xmlns:a16="http://schemas.microsoft.com/office/drawing/2014/main" val="3656210783"/>
                    </a:ext>
                  </a:extLst>
                </a:gridCol>
                <a:gridCol w="920652">
                  <a:extLst>
                    <a:ext uri="{9D8B030D-6E8A-4147-A177-3AD203B41FA5}">
                      <a16:colId xmlns:a16="http://schemas.microsoft.com/office/drawing/2014/main" val="2298127188"/>
                    </a:ext>
                  </a:extLst>
                </a:gridCol>
                <a:gridCol w="920652">
                  <a:extLst>
                    <a:ext uri="{9D8B030D-6E8A-4147-A177-3AD203B41FA5}">
                      <a16:colId xmlns:a16="http://schemas.microsoft.com/office/drawing/2014/main" val="3133592697"/>
                    </a:ext>
                  </a:extLst>
                </a:gridCol>
                <a:gridCol w="920652">
                  <a:extLst>
                    <a:ext uri="{9D8B030D-6E8A-4147-A177-3AD203B41FA5}">
                      <a16:colId xmlns:a16="http://schemas.microsoft.com/office/drawing/2014/main" val="2254739172"/>
                    </a:ext>
                  </a:extLst>
                </a:gridCol>
                <a:gridCol w="920652">
                  <a:extLst>
                    <a:ext uri="{9D8B030D-6E8A-4147-A177-3AD203B41FA5}">
                      <a16:colId xmlns:a16="http://schemas.microsoft.com/office/drawing/2014/main" val="1234483164"/>
                    </a:ext>
                  </a:extLst>
                </a:gridCol>
                <a:gridCol w="920652">
                  <a:extLst>
                    <a:ext uri="{9D8B030D-6E8A-4147-A177-3AD203B41FA5}">
                      <a16:colId xmlns:a16="http://schemas.microsoft.com/office/drawing/2014/main" val="4289421888"/>
                    </a:ext>
                  </a:extLst>
                </a:gridCol>
                <a:gridCol w="920652">
                  <a:extLst>
                    <a:ext uri="{9D8B030D-6E8A-4147-A177-3AD203B41FA5}">
                      <a16:colId xmlns:a16="http://schemas.microsoft.com/office/drawing/2014/main" val="1142764005"/>
                    </a:ext>
                  </a:extLst>
                </a:gridCol>
                <a:gridCol w="920652">
                  <a:extLst>
                    <a:ext uri="{9D8B030D-6E8A-4147-A177-3AD203B41FA5}">
                      <a16:colId xmlns:a16="http://schemas.microsoft.com/office/drawing/2014/main" val="869687211"/>
                    </a:ext>
                  </a:extLst>
                </a:gridCol>
                <a:gridCol w="920652">
                  <a:extLst>
                    <a:ext uri="{9D8B030D-6E8A-4147-A177-3AD203B41FA5}">
                      <a16:colId xmlns:a16="http://schemas.microsoft.com/office/drawing/2014/main" val="70714735"/>
                    </a:ext>
                  </a:extLst>
                </a:gridCol>
                <a:gridCol w="920652">
                  <a:extLst>
                    <a:ext uri="{9D8B030D-6E8A-4147-A177-3AD203B41FA5}">
                      <a16:colId xmlns:a16="http://schemas.microsoft.com/office/drawing/2014/main" val="2050717757"/>
                    </a:ext>
                  </a:extLst>
                </a:gridCol>
              </a:tblGrid>
              <a:tr h="370840">
                <a:tc>
                  <a:txBody>
                    <a:bodyPr/>
                    <a:lstStyle/>
                    <a:p>
                      <a:pPr algn="ctr"/>
                      <a:endParaRPr lang="cy-GB" sz="1200" noProof="0" dirty="0"/>
                    </a:p>
                  </a:txBody>
                  <a:tcPr/>
                </a:tc>
                <a:tc>
                  <a:txBody>
                    <a:bodyPr/>
                    <a:lstStyle/>
                    <a:p>
                      <a:pPr algn="ctr"/>
                      <a:r>
                        <a:rPr lang="cy-GB" sz="1200" noProof="0" dirty="0"/>
                        <a:t>Ionawr</a:t>
                      </a:r>
                    </a:p>
                  </a:txBody>
                  <a:tcPr anchor="ctr"/>
                </a:tc>
                <a:tc>
                  <a:txBody>
                    <a:bodyPr/>
                    <a:lstStyle/>
                    <a:p>
                      <a:pPr algn="ctr"/>
                      <a:r>
                        <a:rPr lang="cy-GB" sz="1200" noProof="0" dirty="0"/>
                        <a:t>Chwefror</a:t>
                      </a:r>
                    </a:p>
                  </a:txBody>
                  <a:tcPr anchor="ctr"/>
                </a:tc>
                <a:tc>
                  <a:txBody>
                    <a:bodyPr/>
                    <a:lstStyle/>
                    <a:p>
                      <a:pPr algn="ctr"/>
                      <a:r>
                        <a:rPr lang="cy-GB" sz="1200" noProof="0" dirty="0"/>
                        <a:t>Mawrth</a:t>
                      </a:r>
                    </a:p>
                  </a:txBody>
                  <a:tcPr anchor="ctr"/>
                </a:tc>
                <a:tc>
                  <a:txBody>
                    <a:bodyPr/>
                    <a:lstStyle/>
                    <a:p>
                      <a:pPr algn="ctr"/>
                      <a:r>
                        <a:rPr lang="cy-GB" sz="1200" noProof="0" dirty="0"/>
                        <a:t>Ebrill</a:t>
                      </a:r>
                    </a:p>
                  </a:txBody>
                  <a:tcPr anchor="ctr"/>
                </a:tc>
                <a:tc>
                  <a:txBody>
                    <a:bodyPr/>
                    <a:lstStyle/>
                    <a:p>
                      <a:pPr algn="ctr"/>
                      <a:r>
                        <a:rPr lang="cy-GB" sz="1200" noProof="0" dirty="0"/>
                        <a:t>Mai</a:t>
                      </a:r>
                    </a:p>
                  </a:txBody>
                  <a:tcPr anchor="ctr"/>
                </a:tc>
                <a:tc>
                  <a:txBody>
                    <a:bodyPr/>
                    <a:lstStyle/>
                    <a:p>
                      <a:pPr algn="ctr"/>
                      <a:r>
                        <a:rPr lang="cy-GB" sz="1200" noProof="0" dirty="0"/>
                        <a:t>Mehefin</a:t>
                      </a:r>
                    </a:p>
                  </a:txBody>
                  <a:tcPr anchor="ctr"/>
                </a:tc>
                <a:tc>
                  <a:txBody>
                    <a:bodyPr/>
                    <a:lstStyle/>
                    <a:p>
                      <a:pPr algn="ctr"/>
                      <a:r>
                        <a:rPr lang="cy-GB" sz="1200" noProof="0" dirty="0"/>
                        <a:t>Gorffennaf</a:t>
                      </a:r>
                    </a:p>
                  </a:txBody>
                  <a:tcPr anchor="ctr"/>
                </a:tc>
                <a:tc>
                  <a:txBody>
                    <a:bodyPr/>
                    <a:lstStyle/>
                    <a:p>
                      <a:pPr algn="ctr"/>
                      <a:r>
                        <a:rPr lang="cy-GB" sz="1200" noProof="0" dirty="0"/>
                        <a:t>Awst</a:t>
                      </a:r>
                    </a:p>
                  </a:txBody>
                  <a:tcPr anchor="ctr"/>
                </a:tc>
                <a:tc>
                  <a:txBody>
                    <a:bodyPr/>
                    <a:lstStyle/>
                    <a:p>
                      <a:pPr algn="ctr"/>
                      <a:r>
                        <a:rPr lang="cy-GB" sz="1200" noProof="0" dirty="0"/>
                        <a:t>Medi</a:t>
                      </a:r>
                    </a:p>
                  </a:txBody>
                  <a:tcPr anchor="ctr"/>
                </a:tc>
                <a:tc>
                  <a:txBody>
                    <a:bodyPr/>
                    <a:lstStyle/>
                    <a:p>
                      <a:pPr algn="ctr"/>
                      <a:r>
                        <a:rPr lang="cy-GB" sz="1200" noProof="0" dirty="0"/>
                        <a:t>Hydref</a:t>
                      </a:r>
                    </a:p>
                  </a:txBody>
                  <a:tcPr anchor="ctr"/>
                </a:tc>
                <a:tc>
                  <a:txBody>
                    <a:bodyPr/>
                    <a:lstStyle/>
                    <a:p>
                      <a:pPr algn="ctr"/>
                      <a:r>
                        <a:rPr lang="cy-GB" sz="1200" noProof="0" dirty="0"/>
                        <a:t>Tachwedd</a:t>
                      </a:r>
                    </a:p>
                  </a:txBody>
                  <a:tcPr anchor="ctr"/>
                </a:tc>
                <a:tc>
                  <a:txBody>
                    <a:bodyPr/>
                    <a:lstStyle/>
                    <a:p>
                      <a:pPr algn="ctr"/>
                      <a:r>
                        <a:rPr lang="cy-GB" sz="1200" noProof="0" dirty="0"/>
                        <a:t>Rhagfyr</a:t>
                      </a:r>
                    </a:p>
                  </a:txBody>
                  <a:tcPr anchor="ctr"/>
                </a:tc>
                <a:extLst>
                  <a:ext uri="{0D108BD9-81ED-4DB2-BD59-A6C34878D82A}">
                    <a16:rowId xmlns:a16="http://schemas.microsoft.com/office/drawing/2014/main" val="3283569591"/>
                  </a:ext>
                </a:extLst>
              </a:tr>
              <a:tr h="370840">
                <a:tc>
                  <a:txBody>
                    <a:bodyPr/>
                    <a:lstStyle/>
                    <a:p>
                      <a:r>
                        <a:rPr lang="cy-GB" sz="1400" noProof="0" dirty="0"/>
                        <a:t>Glaw</a:t>
                      </a:r>
                    </a:p>
                    <a:p>
                      <a:r>
                        <a:rPr lang="cy-GB" sz="1400" noProof="0" dirty="0"/>
                        <a:t>(</a:t>
                      </a:r>
                      <a:r>
                        <a:rPr lang="cy-GB" sz="1400" noProof="0" dirty="0" err="1"/>
                        <a:t>mm</a:t>
                      </a:r>
                      <a:r>
                        <a:rPr lang="cy-GB" sz="1400" noProof="0" dirty="0"/>
                        <a:t>)</a:t>
                      </a:r>
                    </a:p>
                  </a:txBody>
                  <a:tcPr/>
                </a:tc>
                <a:tc>
                  <a:txBody>
                    <a:bodyPr/>
                    <a:lstStyle/>
                    <a:p>
                      <a:pPr algn="ctr"/>
                      <a:r>
                        <a:rPr lang="cy-GB" noProof="0" dirty="0"/>
                        <a:t>162 </a:t>
                      </a:r>
                    </a:p>
                  </a:txBody>
                  <a:tcPr anchor="ctr"/>
                </a:tc>
                <a:tc>
                  <a:txBody>
                    <a:bodyPr/>
                    <a:lstStyle/>
                    <a:p>
                      <a:pPr algn="ctr"/>
                      <a:r>
                        <a:rPr lang="cy-GB" noProof="0" dirty="0"/>
                        <a:t>93</a:t>
                      </a:r>
                    </a:p>
                  </a:txBody>
                  <a:tcPr anchor="ctr"/>
                </a:tc>
                <a:tc>
                  <a:txBody>
                    <a:bodyPr/>
                    <a:lstStyle/>
                    <a:p>
                      <a:pPr algn="ctr"/>
                      <a:r>
                        <a:rPr lang="cy-GB" noProof="0" dirty="0"/>
                        <a:t>179</a:t>
                      </a:r>
                    </a:p>
                  </a:txBody>
                  <a:tcPr anchor="ctr"/>
                </a:tc>
                <a:tc>
                  <a:txBody>
                    <a:bodyPr/>
                    <a:lstStyle/>
                    <a:p>
                      <a:pPr algn="ctr"/>
                      <a:r>
                        <a:rPr lang="cy-GB" noProof="0" dirty="0"/>
                        <a:t>141</a:t>
                      </a:r>
                    </a:p>
                  </a:txBody>
                  <a:tcPr anchor="ctr"/>
                </a:tc>
                <a:tc>
                  <a:txBody>
                    <a:bodyPr/>
                    <a:lstStyle/>
                    <a:p>
                      <a:pPr algn="ctr"/>
                      <a:r>
                        <a:rPr lang="cy-GB" noProof="0" dirty="0"/>
                        <a:t>65</a:t>
                      </a:r>
                    </a:p>
                  </a:txBody>
                  <a:tcPr anchor="ctr"/>
                </a:tc>
                <a:tc>
                  <a:txBody>
                    <a:bodyPr/>
                    <a:lstStyle/>
                    <a:p>
                      <a:pPr algn="ctr"/>
                      <a:r>
                        <a:rPr lang="cy-GB" noProof="0" dirty="0"/>
                        <a:t>35</a:t>
                      </a:r>
                    </a:p>
                  </a:txBody>
                  <a:tcPr anchor="ctr"/>
                </a:tc>
                <a:tc>
                  <a:txBody>
                    <a:bodyPr/>
                    <a:lstStyle/>
                    <a:p>
                      <a:pPr algn="ctr"/>
                      <a:r>
                        <a:rPr lang="cy-GB" noProof="0" dirty="0"/>
                        <a:t>66</a:t>
                      </a:r>
                    </a:p>
                  </a:txBody>
                  <a:tcPr anchor="ctr"/>
                </a:tc>
                <a:tc>
                  <a:txBody>
                    <a:bodyPr/>
                    <a:lstStyle/>
                    <a:p>
                      <a:pPr algn="ctr"/>
                      <a:r>
                        <a:rPr lang="cy-GB" noProof="0" dirty="0"/>
                        <a:t>139</a:t>
                      </a:r>
                    </a:p>
                  </a:txBody>
                  <a:tcPr anchor="ctr"/>
                </a:tc>
                <a:tc>
                  <a:txBody>
                    <a:bodyPr/>
                    <a:lstStyle/>
                    <a:p>
                      <a:pPr algn="ctr"/>
                      <a:r>
                        <a:rPr lang="cy-GB" noProof="0" dirty="0"/>
                        <a:t>138</a:t>
                      </a:r>
                    </a:p>
                  </a:txBody>
                  <a:tcPr anchor="ctr"/>
                </a:tc>
                <a:tc>
                  <a:txBody>
                    <a:bodyPr/>
                    <a:lstStyle/>
                    <a:p>
                      <a:pPr algn="ctr"/>
                      <a:r>
                        <a:rPr lang="cy-GB" noProof="0" dirty="0"/>
                        <a:t>147</a:t>
                      </a:r>
                    </a:p>
                  </a:txBody>
                  <a:tcPr anchor="ctr"/>
                </a:tc>
                <a:tc>
                  <a:txBody>
                    <a:bodyPr/>
                    <a:lstStyle/>
                    <a:p>
                      <a:pPr algn="ctr"/>
                      <a:r>
                        <a:rPr lang="cy-GB" noProof="0" dirty="0"/>
                        <a:t>97</a:t>
                      </a:r>
                    </a:p>
                  </a:txBody>
                  <a:tcPr anchor="ctr"/>
                </a:tc>
                <a:tc>
                  <a:txBody>
                    <a:bodyPr/>
                    <a:lstStyle/>
                    <a:p>
                      <a:pPr algn="ctr"/>
                      <a:r>
                        <a:rPr lang="cy-GB" noProof="0" dirty="0"/>
                        <a:t>164</a:t>
                      </a:r>
                    </a:p>
                  </a:txBody>
                  <a:tcPr anchor="ctr"/>
                </a:tc>
                <a:extLst>
                  <a:ext uri="{0D108BD9-81ED-4DB2-BD59-A6C34878D82A}">
                    <a16:rowId xmlns:a16="http://schemas.microsoft.com/office/drawing/2014/main" val="2787286266"/>
                  </a:ext>
                </a:extLst>
              </a:tr>
              <a:tr h="370840">
                <a:tc>
                  <a:txBody>
                    <a:bodyPr/>
                    <a:lstStyle/>
                    <a:p>
                      <a:r>
                        <a:rPr lang="cy-GB" sz="1400" noProof="0" dirty="0"/>
                        <a:t>Tymheredd (°c)</a:t>
                      </a:r>
                    </a:p>
                  </a:txBody>
                  <a:tcPr/>
                </a:tc>
                <a:tc>
                  <a:txBody>
                    <a:bodyPr/>
                    <a:lstStyle/>
                    <a:p>
                      <a:pPr algn="ctr"/>
                      <a:r>
                        <a:rPr lang="cy-GB" noProof="0" dirty="0"/>
                        <a:t>7</a:t>
                      </a:r>
                    </a:p>
                  </a:txBody>
                  <a:tcPr anchor="ctr"/>
                </a:tc>
                <a:tc>
                  <a:txBody>
                    <a:bodyPr/>
                    <a:lstStyle/>
                    <a:p>
                      <a:pPr algn="ctr"/>
                      <a:r>
                        <a:rPr lang="cy-GB" noProof="0" dirty="0"/>
                        <a:t>7</a:t>
                      </a:r>
                    </a:p>
                  </a:txBody>
                  <a:tcPr anchor="ctr"/>
                </a:tc>
                <a:tc>
                  <a:txBody>
                    <a:bodyPr/>
                    <a:lstStyle/>
                    <a:p>
                      <a:pPr algn="ctr"/>
                      <a:r>
                        <a:rPr lang="cy-GB" noProof="0" dirty="0"/>
                        <a:t>9</a:t>
                      </a:r>
                    </a:p>
                  </a:txBody>
                  <a:tcPr anchor="ctr"/>
                </a:tc>
                <a:tc>
                  <a:txBody>
                    <a:bodyPr/>
                    <a:lstStyle/>
                    <a:p>
                      <a:pPr algn="ctr"/>
                      <a:r>
                        <a:rPr lang="cy-GB" noProof="0" dirty="0"/>
                        <a:t>12</a:t>
                      </a:r>
                    </a:p>
                  </a:txBody>
                  <a:tcPr anchor="ctr"/>
                </a:tc>
                <a:tc>
                  <a:txBody>
                    <a:bodyPr/>
                    <a:lstStyle/>
                    <a:p>
                      <a:pPr algn="ctr"/>
                      <a:r>
                        <a:rPr lang="cy-GB" noProof="0" dirty="0"/>
                        <a:t>15</a:t>
                      </a:r>
                    </a:p>
                  </a:txBody>
                  <a:tcPr anchor="ctr"/>
                </a:tc>
                <a:tc>
                  <a:txBody>
                    <a:bodyPr/>
                    <a:lstStyle/>
                    <a:p>
                      <a:pPr algn="ctr"/>
                      <a:r>
                        <a:rPr lang="cy-GB" noProof="0" dirty="0"/>
                        <a:t>18</a:t>
                      </a:r>
                    </a:p>
                  </a:txBody>
                  <a:tcPr anchor="ctr"/>
                </a:tc>
                <a:tc>
                  <a:txBody>
                    <a:bodyPr/>
                    <a:lstStyle/>
                    <a:p>
                      <a:pPr algn="ctr"/>
                      <a:r>
                        <a:rPr lang="cy-GB" noProof="0" dirty="0"/>
                        <a:t>19</a:t>
                      </a:r>
                    </a:p>
                  </a:txBody>
                  <a:tcPr anchor="ctr"/>
                </a:tc>
                <a:tc>
                  <a:txBody>
                    <a:bodyPr/>
                    <a:lstStyle/>
                    <a:p>
                      <a:pPr algn="ctr"/>
                      <a:r>
                        <a:rPr lang="cy-GB" noProof="0" dirty="0"/>
                        <a:t>19</a:t>
                      </a:r>
                    </a:p>
                  </a:txBody>
                  <a:tcPr anchor="ctr"/>
                </a:tc>
                <a:tc>
                  <a:txBody>
                    <a:bodyPr/>
                    <a:lstStyle/>
                    <a:p>
                      <a:pPr algn="ctr"/>
                      <a:r>
                        <a:rPr lang="cy-GB" noProof="0" dirty="0"/>
                        <a:t>17</a:t>
                      </a:r>
                    </a:p>
                  </a:txBody>
                  <a:tcPr anchor="ctr"/>
                </a:tc>
                <a:tc>
                  <a:txBody>
                    <a:bodyPr/>
                    <a:lstStyle/>
                    <a:p>
                      <a:pPr algn="ctr"/>
                      <a:r>
                        <a:rPr lang="cy-GB" noProof="0" dirty="0"/>
                        <a:t>13</a:t>
                      </a:r>
                    </a:p>
                  </a:txBody>
                  <a:tcPr anchor="ctr"/>
                </a:tc>
                <a:tc>
                  <a:txBody>
                    <a:bodyPr/>
                    <a:lstStyle/>
                    <a:p>
                      <a:pPr algn="ctr"/>
                      <a:r>
                        <a:rPr lang="cy-GB" noProof="0" dirty="0"/>
                        <a:t>10</a:t>
                      </a:r>
                    </a:p>
                  </a:txBody>
                  <a:tcPr anchor="ctr"/>
                </a:tc>
                <a:tc>
                  <a:txBody>
                    <a:bodyPr/>
                    <a:lstStyle/>
                    <a:p>
                      <a:pPr algn="ctr"/>
                      <a:r>
                        <a:rPr lang="cy-GB" noProof="0" dirty="0"/>
                        <a:t>8</a:t>
                      </a:r>
                    </a:p>
                  </a:txBody>
                  <a:tcPr anchor="ctr"/>
                </a:tc>
                <a:extLst>
                  <a:ext uri="{0D108BD9-81ED-4DB2-BD59-A6C34878D82A}">
                    <a16:rowId xmlns:a16="http://schemas.microsoft.com/office/drawing/2014/main" val="2964596451"/>
                  </a:ext>
                </a:extLst>
              </a:tr>
            </a:tbl>
          </a:graphicData>
        </a:graphic>
      </p:graphicFrame>
      <p:sp>
        <p:nvSpPr>
          <p:cNvPr id="5" name="Title 1">
            <a:extLst>
              <a:ext uri="{FF2B5EF4-FFF2-40B4-BE49-F238E27FC236}">
                <a16:creationId xmlns:a16="http://schemas.microsoft.com/office/drawing/2014/main" id="{C609FD1F-14E0-FC2E-F3DB-8FE516883B80}"/>
              </a:ext>
            </a:extLst>
          </p:cNvPr>
          <p:cNvSpPr txBox="1">
            <a:spLocks/>
          </p:cNvSpPr>
          <p:nvPr/>
        </p:nvSpPr>
        <p:spPr>
          <a:xfrm>
            <a:off x="223523" y="137334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noProof="0" dirty="0"/>
              <a:t>Rhydaman, Cymru</a:t>
            </a:r>
          </a:p>
        </p:txBody>
      </p:sp>
      <p:sp>
        <p:nvSpPr>
          <p:cNvPr id="6" name="Title 1">
            <a:extLst>
              <a:ext uri="{FF2B5EF4-FFF2-40B4-BE49-F238E27FC236}">
                <a16:creationId xmlns:a16="http://schemas.microsoft.com/office/drawing/2014/main" id="{D5CED1C0-88D0-9F42-0B9A-79C39C03E65F}"/>
              </a:ext>
            </a:extLst>
          </p:cNvPr>
          <p:cNvSpPr txBox="1">
            <a:spLocks/>
          </p:cNvSpPr>
          <p:nvPr/>
        </p:nvSpPr>
        <p:spPr>
          <a:xfrm>
            <a:off x="223523" y="401910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noProof="0" dirty="0" err="1"/>
              <a:t>Melbourne</a:t>
            </a:r>
            <a:r>
              <a:rPr lang="cy-GB" noProof="0" dirty="0"/>
              <a:t>, Awstralia</a:t>
            </a:r>
          </a:p>
        </p:txBody>
      </p:sp>
      <p:graphicFrame>
        <p:nvGraphicFramePr>
          <p:cNvPr id="8" name="Table 7">
            <a:extLst>
              <a:ext uri="{FF2B5EF4-FFF2-40B4-BE49-F238E27FC236}">
                <a16:creationId xmlns:a16="http://schemas.microsoft.com/office/drawing/2014/main" id="{40573616-CC54-7C10-B7FA-4B28EB565541}"/>
              </a:ext>
            </a:extLst>
          </p:cNvPr>
          <p:cNvGraphicFramePr>
            <a:graphicFrameLocks noGrp="1"/>
          </p:cNvGraphicFramePr>
          <p:nvPr>
            <p:extLst>
              <p:ext uri="{D42A27DB-BD31-4B8C-83A1-F6EECF244321}">
                <p14:modId xmlns:p14="http://schemas.microsoft.com/office/powerpoint/2010/main" val="2636701476"/>
              </p:ext>
            </p:extLst>
          </p:nvPr>
        </p:nvGraphicFramePr>
        <p:xfrm>
          <a:off x="111762" y="5085715"/>
          <a:ext cx="11968476" cy="1407160"/>
        </p:xfrm>
        <a:graphic>
          <a:graphicData uri="http://schemas.openxmlformats.org/drawingml/2006/table">
            <a:tbl>
              <a:tblPr firstRow="1" bandRow="1">
                <a:tableStyleId>{5940675A-B579-460E-94D1-54222C63F5DA}</a:tableStyleId>
              </a:tblPr>
              <a:tblGrid>
                <a:gridCol w="1076958">
                  <a:extLst>
                    <a:ext uri="{9D8B030D-6E8A-4147-A177-3AD203B41FA5}">
                      <a16:colId xmlns:a16="http://schemas.microsoft.com/office/drawing/2014/main" val="2942047869"/>
                    </a:ext>
                  </a:extLst>
                </a:gridCol>
                <a:gridCol w="795528">
                  <a:extLst>
                    <a:ext uri="{9D8B030D-6E8A-4147-A177-3AD203B41FA5}">
                      <a16:colId xmlns:a16="http://schemas.microsoft.com/office/drawing/2014/main" val="2256911271"/>
                    </a:ext>
                  </a:extLst>
                </a:gridCol>
                <a:gridCol w="889470">
                  <a:extLst>
                    <a:ext uri="{9D8B030D-6E8A-4147-A177-3AD203B41FA5}">
                      <a16:colId xmlns:a16="http://schemas.microsoft.com/office/drawing/2014/main" val="3298608857"/>
                    </a:ext>
                  </a:extLst>
                </a:gridCol>
                <a:gridCol w="920652">
                  <a:extLst>
                    <a:ext uri="{9D8B030D-6E8A-4147-A177-3AD203B41FA5}">
                      <a16:colId xmlns:a16="http://schemas.microsoft.com/office/drawing/2014/main" val="3656210783"/>
                    </a:ext>
                  </a:extLst>
                </a:gridCol>
                <a:gridCol w="920652">
                  <a:extLst>
                    <a:ext uri="{9D8B030D-6E8A-4147-A177-3AD203B41FA5}">
                      <a16:colId xmlns:a16="http://schemas.microsoft.com/office/drawing/2014/main" val="2298127188"/>
                    </a:ext>
                  </a:extLst>
                </a:gridCol>
                <a:gridCol w="920652">
                  <a:extLst>
                    <a:ext uri="{9D8B030D-6E8A-4147-A177-3AD203B41FA5}">
                      <a16:colId xmlns:a16="http://schemas.microsoft.com/office/drawing/2014/main" val="3133592697"/>
                    </a:ext>
                  </a:extLst>
                </a:gridCol>
                <a:gridCol w="920652">
                  <a:extLst>
                    <a:ext uri="{9D8B030D-6E8A-4147-A177-3AD203B41FA5}">
                      <a16:colId xmlns:a16="http://schemas.microsoft.com/office/drawing/2014/main" val="2254739172"/>
                    </a:ext>
                  </a:extLst>
                </a:gridCol>
                <a:gridCol w="920652">
                  <a:extLst>
                    <a:ext uri="{9D8B030D-6E8A-4147-A177-3AD203B41FA5}">
                      <a16:colId xmlns:a16="http://schemas.microsoft.com/office/drawing/2014/main" val="1234483164"/>
                    </a:ext>
                  </a:extLst>
                </a:gridCol>
                <a:gridCol w="920652">
                  <a:extLst>
                    <a:ext uri="{9D8B030D-6E8A-4147-A177-3AD203B41FA5}">
                      <a16:colId xmlns:a16="http://schemas.microsoft.com/office/drawing/2014/main" val="4289421888"/>
                    </a:ext>
                  </a:extLst>
                </a:gridCol>
                <a:gridCol w="920652">
                  <a:extLst>
                    <a:ext uri="{9D8B030D-6E8A-4147-A177-3AD203B41FA5}">
                      <a16:colId xmlns:a16="http://schemas.microsoft.com/office/drawing/2014/main" val="1142764005"/>
                    </a:ext>
                  </a:extLst>
                </a:gridCol>
                <a:gridCol w="920652">
                  <a:extLst>
                    <a:ext uri="{9D8B030D-6E8A-4147-A177-3AD203B41FA5}">
                      <a16:colId xmlns:a16="http://schemas.microsoft.com/office/drawing/2014/main" val="869687211"/>
                    </a:ext>
                  </a:extLst>
                </a:gridCol>
                <a:gridCol w="920652">
                  <a:extLst>
                    <a:ext uri="{9D8B030D-6E8A-4147-A177-3AD203B41FA5}">
                      <a16:colId xmlns:a16="http://schemas.microsoft.com/office/drawing/2014/main" val="70714735"/>
                    </a:ext>
                  </a:extLst>
                </a:gridCol>
                <a:gridCol w="920652">
                  <a:extLst>
                    <a:ext uri="{9D8B030D-6E8A-4147-A177-3AD203B41FA5}">
                      <a16:colId xmlns:a16="http://schemas.microsoft.com/office/drawing/2014/main" val="2050717757"/>
                    </a:ext>
                  </a:extLst>
                </a:gridCol>
              </a:tblGrid>
              <a:tr h="370840">
                <a:tc>
                  <a:txBody>
                    <a:bodyPr/>
                    <a:lstStyle/>
                    <a:p>
                      <a:pPr algn="ctr"/>
                      <a:endParaRPr lang="cy-GB" sz="1200" noProof="0" dirty="0"/>
                    </a:p>
                  </a:txBody>
                  <a:tcPr/>
                </a:tc>
                <a:tc>
                  <a:txBody>
                    <a:bodyPr/>
                    <a:lstStyle/>
                    <a:p>
                      <a:pPr algn="ctr"/>
                      <a:r>
                        <a:rPr lang="cy-GB" sz="1200" noProof="0" dirty="0"/>
                        <a:t>Ionawr</a:t>
                      </a:r>
                    </a:p>
                  </a:txBody>
                  <a:tcPr anchor="ctr"/>
                </a:tc>
                <a:tc>
                  <a:txBody>
                    <a:bodyPr/>
                    <a:lstStyle/>
                    <a:p>
                      <a:pPr algn="ctr"/>
                      <a:r>
                        <a:rPr lang="cy-GB" sz="1200" noProof="0" dirty="0"/>
                        <a:t>Chwefror</a:t>
                      </a:r>
                    </a:p>
                  </a:txBody>
                  <a:tcPr anchor="ctr"/>
                </a:tc>
                <a:tc>
                  <a:txBody>
                    <a:bodyPr/>
                    <a:lstStyle/>
                    <a:p>
                      <a:pPr algn="ctr"/>
                      <a:r>
                        <a:rPr lang="cy-GB" sz="1200" noProof="0" dirty="0"/>
                        <a:t>Mawrth</a:t>
                      </a:r>
                    </a:p>
                  </a:txBody>
                  <a:tcPr anchor="ctr"/>
                </a:tc>
                <a:tc>
                  <a:txBody>
                    <a:bodyPr/>
                    <a:lstStyle/>
                    <a:p>
                      <a:pPr algn="ctr"/>
                      <a:r>
                        <a:rPr lang="cy-GB" sz="1200" noProof="0" dirty="0"/>
                        <a:t>Ebrill</a:t>
                      </a:r>
                    </a:p>
                  </a:txBody>
                  <a:tcPr anchor="ctr"/>
                </a:tc>
                <a:tc>
                  <a:txBody>
                    <a:bodyPr/>
                    <a:lstStyle/>
                    <a:p>
                      <a:pPr algn="ctr"/>
                      <a:r>
                        <a:rPr lang="cy-GB" sz="1200" noProof="0" dirty="0"/>
                        <a:t>Mai</a:t>
                      </a:r>
                    </a:p>
                  </a:txBody>
                  <a:tcPr anchor="ctr"/>
                </a:tc>
                <a:tc>
                  <a:txBody>
                    <a:bodyPr/>
                    <a:lstStyle/>
                    <a:p>
                      <a:pPr algn="ctr"/>
                      <a:r>
                        <a:rPr lang="cy-GB" sz="1200" noProof="0" dirty="0"/>
                        <a:t>Mehefin</a:t>
                      </a:r>
                    </a:p>
                  </a:txBody>
                  <a:tcPr anchor="ctr"/>
                </a:tc>
                <a:tc>
                  <a:txBody>
                    <a:bodyPr/>
                    <a:lstStyle/>
                    <a:p>
                      <a:pPr algn="ctr"/>
                      <a:r>
                        <a:rPr lang="cy-GB" sz="1200" noProof="0" dirty="0"/>
                        <a:t>Gorffennaf</a:t>
                      </a:r>
                    </a:p>
                  </a:txBody>
                  <a:tcPr anchor="ctr"/>
                </a:tc>
                <a:tc>
                  <a:txBody>
                    <a:bodyPr/>
                    <a:lstStyle/>
                    <a:p>
                      <a:pPr algn="ctr"/>
                      <a:r>
                        <a:rPr lang="cy-GB" sz="1200" noProof="0" dirty="0"/>
                        <a:t>Awst</a:t>
                      </a:r>
                    </a:p>
                  </a:txBody>
                  <a:tcPr anchor="ctr"/>
                </a:tc>
                <a:tc>
                  <a:txBody>
                    <a:bodyPr/>
                    <a:lstStyle/>
                    <a:p>
                      <a:pPr algn="ctr"/>
                      <a:r>
                        <a:rPr lang="cy-GB" sz="1200" noProof="0" dirty="0"/>
                        <a:t>Medi</a:t>
                      </a:r>
                    </a:p>
                  </a:txBody>
                  <a:tcPr anchor="ctr"/>
                </a:tc>
                <a:tc>
                  <a:txBody>
                    <a:bodyPr/>
                    <a:lstStyle/>
                    <a:p>
                      <a:pPr algn="ctr"/>
                      <a:r>
                        <a:rPr lang="cy-GB" sz="1200" noProof="0" dirty="0"/>
                        <a:t>Hydref</a:t>
                      </a:r>
                    </a:p>
                  </a:txBody>
                  <a:tcPr anchor="ctr"/>
                </a:tc>
                <a:tc>
                  <a:txBody>
                    <a:bodyPr/>
                    <a:lstStyle/>
                    <a:p>
                      <a:pPr algn="ctr"/>
                      <a:r>
                        <a:rPr lang="cy-GB" sz="1200" noProof="0" dirty="0"/>
                        <a:t>Tachwedd</a:t>
                      </a:r>
                    </a:p>
                  </a:txBody>
                  <a:tcPr anchor="ctr"/>
                </a:tc>
                <a:tc>
                  <a:txBody>
                    <a:bodyPr/>
                    <a:lstStyle/>
                    <a:p>
                      <a:pPr algn="ctr"/>
                      <a:r>
                        <a:rPr lang="cy-GB" sz="1200" noProof="0" dirty="0"/>
                        <a:t>Rhagfyr</a:t>
                      </a:r>
                    </a:p>
                  </a:txBody>
                  <a:tcPr anchor="ctr"/>
                </a:tc>
                <a:extLst>
                  <a:ext uri="{0D108BD9-81ED-4DB2-BD59-A6C34878D82A}">
                    <a16:rowId xmlns:a16="http://schemas.microsoft.com/office/drawing/2014/main" val="3283569591"/>
                  </a:ext>
                </a:extLst>
              </a:tr>
              <a:tr h="370840">
                <a:tc>
                  <a:txBody>
                    <a:bodyPr/>
                    <a:lstStyle/>
                    <a:p>
                      <a:r>
                        <a:rPr lang="cy-GB" sz="1400" noProof="0" dirty="0"/>
                        <a:t>Glaw</a:t>
                      </a:r>
                    </a:p>
                    <a:p>
                      <a:r>
                        <a:rPr lang="cy-GB" sz="1400" noProof="0" dirty="0"/>
                        <a:t>(</a:t>
                      </a:r>
                      <a:r>
                        <a:rPr lang="cy-GB" sz="1400" noProof="0" dirty="0" err="1"/>
                        <a:t>mm</a:t>
                      </a:r>
                      <a:r>
                        <a:rPr lang="cy-GB" sz="1400" noProof="0" dirty="0"/>
                        <a:t>)</a:t>
                      </a:r>
                    </a:p>
                  </a:txBody>
                  <a:tcPr/>
                </a:tc>
                <a:tc>
                  <a:txBody>
                    <a:bodyPr/>
                    <a:lstStyle/>
                    <a:p>
                      <a:pPr algn="ctr"/>
                      <a:r>
                        <a:rPr lang="cy-GB" noProof="0" dirty="0"/>
                        <a:t>47 </a:t>
                      </a:r>
                    </a:p>
                  </a:txBody>
                  <a:tcPr anchor="ctr"/>
                </a:tc>
                <a:tc>
                  <a:txBody>
                    <a:bodyPr/>
                    <a:lstStyle/>
                    <a:p>
                      <a:pPr algn="ctr"/>
                      <a:r>
                        <a:rPr lang="cy-GB" noProof="0" dirty="0"/>
                        <a:t>48</a:t>
                      </a:r>
                    </a:p>
                  </a:txBody>
                  <a:tcPr anchor="ctr"/>
                </a:tc>
                <a:tc>
                  <a:txBody>
                    <a:bodyPr/>
                    <a:lstStyle/>
                    <a:p>
                      <a:pPr algn="ctr"/>
                      <a:r>
                        <a:rPr lang="cy-GB" noProof="0" dirty="0"/>
                        <a:t>50</a:t>
                      </a:r>
                    </a:p>
                  </a:txBody>
                  <a:tcPr anchor="ctr"/>
                </a:tc>
                <a:tc>
                  <a:txBody>
                    <a:bodyPr/>
                    <a:lstStyle/>
                    <a:p>
                      <a:pPr algn="ctr"/>
                      <a:r>
                        <a:rPr lang="cy-GB" noProof="0" dirty="0"/>
                        <a:t>57</a:t>
                      </a:r>
                    </a:p>
                  </a:txBody>
                  <a:tcPr anchor="ctr"/>
                </a:tc>
                <a:tc>
                  <a:txBody>
                    <a:bodyPr/>
                    <a:lstStyle/>
                    <a:p>
                      <a:pPr algn="ctr"/>
                      <a:r>
                        <a:rPr lang="cy-GB" noProof="0" dirty="0"/>
                        <a:t>56</a:t>
                      </a:r>
                    </a:p>
                  </a:txBody>
                  <a:tcPr anchor="ctr"/>
                </a:tc>
                <a:tc>
                  <a:txBody>
                    <a:bodyPr/>
                    <a:lstStyle/>
                    <a:p>
                      <a:pPr algn="ctr"/>
                      <a:r>
                        <a:rPr lang="cy-GB" noProof="0" dirty="0"/>
                        <a:t>50</a:t>
                      </a:r>
                    </a:p>
                  </a:txBody>
                  <a:tcPr anchor="ctr"/>
                </a:tc>
                <a:tc>
                  <a:txBody>
                    <a:bodyPr/>
                    <a:lstStyle/>
                    <a:p>
                      <a:pPr algn="ctr"/>
                      <a:r>
                        <a:rPr lang="cy-GB" noProof="0" dirty="0"/>
                        <a:t>48</a:t>
                      </a:r>
                    </a:p>
                  </a:txBody>
                  <a:tcPr anchor="ctr"/>
                </a:tc>
                <a:tc>
                  <a:txBody>
                    <a:bodyPr/>
                    <a:lstStyle/>
                    <a:p>
                      <a:pPr algn="ctr"/>
                      <a:r>
                        <a:rPr lang="cy-GB" noProof="0" dirty="0"/>
                        <a:t>50</a:t>
                      </a:r>
                    </a:p>
                  </a:txBody>
                  <a:tcPr anchor="ctr"/>
                </a:tc>
                <a:tc>
                  <a:txBody>
                    <a:bodyPr/>
                    <a:lstStyle/>
                    <a:p>
                      <a:pPr algn="ctr"/>
                      <a:r>
                        <a:rPr lang="cy-GB" noProof="0" dirty="0"/>
                        <a:t>58</a:t>
                      </a:r>
                    </a:p>
                  </a:txBody>
                  <a:tcPr anchor="ctr"/>
                </a:tc>
                <a:tc>
                  <a:txBody>
                    <a:bodyPr/>
                    <a:lstStyle/>
                    <a:p>
                      <a:pPr algn="ctr"/>
                      <a:r>
                        <a:rPr lang="cy-GB" noProof="0" dirty="0"/>
                        <a:t>66</a:t>
                      </a:r>
                    </a:p>
                  </a:txBody>
                  <a:tcPr anchor="ctr"/>
                </a:tc>
                <a:tc>
                  <a:txBody>
                    <a:bodyPr/>
                    <a:lstStyle/>
                    <a:p>
                      <a:pPr algn="ctr"/>
                      <a:r>
                        <a:rPr lang="cy-GB" noProof="0" dirty="0"/>
                        <a:t>60</a:t>
                      </a:r>
                    </a:p>
                  </a:txBody>
                  <a:tcPr anchor="ctr"/>
                </a:tc>
                <a:tc>
                  <a:txBody>
                    <a:bodyPr/>
                    <a:lstStyle/>
                    <a:p>
                      <a:pPr algn="ctr"/>
                      <a:r>
                        <a:rPr lang="cy-GB" noProof="0" dirty="0"/>
                        <a:t>59</a:t>
                      </a:r>
                    </a:p>
                  </a:txBody>
                  <a:tcPr anchor="ctr"/>
                </a:tc>
                <a:extLst>
                  <a:ext uri="{0D108BD9-81ED-4DB2-BD59-A6C34878D82A}">
                    <a16:rowId xmlns:a16="http://schemas.microsoft.com/office/drawing/2014/main" val="2787286266"/>
                  </a:ext>
                </a:extLst>
              </a:tr>
              <a:tr h="370840">
                <a:tc>
                  <a:txBody>
                    <a:bodyPr/>
                    <a:lstStyle/>
                    <a:p>
                      <a:r>
                        <a:rPr lang="cy-GB" sz="1400" noProof="0" dirty="0"/>
                        <a:t>Tymheredd (°c)</a:t>
                      </a:r>
                    </a:p>
                  </a:txBody>
                  <a:tcPr/>
                </a:tc>
                <a:tc>
                  <a:txBody>
                    <a:bodyPr/>
                    <a:lstStyle/>
                    <a:p>
                      <a:pPr algn="ctr"/>
                      <a:r>
                        <a:rPr lang="cy-GB" noProof="0" dirty="0"/>
                        <a:t>26</a:t>
                      </a:r>
                    </a:p>
                  </a:txBody>
                  <a:tcPr anchor="ctr"/>
                </a:tc>
                <a:tc>
                  <a:txBody>
                    <a:bodyPr/>
                    <a:lstStyle/>
                    <a:p>
                      <a:pPr algn="ctr"/>
                      <a:r>
                        <a:rPr lang="cy-GB" noProof="0" dirty="0"/>
                        <a:t>26</a:t>
                      </a:r>
                    </a:p>
                  </a:txBody>
                  <a:tcPr anchor="ctr"/>
                </a:tc>
                <a:tc>
                  <a:txBody>
                    <a:bodyPr/>
                    <a:lstStyle/>
                    <a:p>
                      <a:pPr algn="ctr"/>
                      <a:r>
                        <a:rPr lang="cy-GB" noProof="0" dirty="0"/>
                        <a:t>24</a:t>
                      </a:r>
                    </a:p>
                  </a:txBody>
                  <a:tcPr anchor="ctr"/>
                </a:tc>
                <a:tc>
                  <a:txBody>
                    <a:bodyPr/>
                    <a:lstStyle/>
                    <a:p>
                      <a:pPr algn="ctr"/>
                      <a:r>
                        <a:rPr lang="cy-GB" noProof="0" dirty="0"/>
                        <a:t>21</a:t>
                      </a:r>
                    </a:p>
                  </a:txBody>
                  <a:tcPr anchor="ctr"/>
                </a:tc>
                <a:tc>
                  <a:txBody>
                    <a:bodyPr/>
                    <a:lstStyle/>
                    <a:p>
                      <a:pPr algn="ctr"/>
                      <a:r>
                        <a:rPr lang="cy-GB" noProof="0" dirty="0"/>
                        <a:t>17</a:t>
                      </a:r>
                    </a:p>
                  </a:txBody>
                  <a:tcPr anchor="ctr"/>
                </a:tc>
                <a:tc>
                  <a:txBody>
                    <a:bodyPr/>
                    <a:lstStyle/>
                    <a:p>
                      <a:pPr algn="ctr"/>
                      <a:r>
                        <a:rPr lang="cy-GB" noProof="0" dirty="0"/>
                        <a:t>15</a:t>
                      </a:r>
                    </a:p>
                  </a:txBody>
                  <a:tcPr anchor="ctr"/>
                </a:tc>
                <a:tc>
                  <a:txBody>
                    <a:bodyPr/>
                    <a:lstStyle/>
                    <a:p>
                      <a:pPr algn="ctr"/>
                      <a:r>
                        <a:rPr lang="cy-GB" noProof="0" dirty="0"/>
                        <a:t>14</a:t>
                      </a:r>
                    </a:p>
                  </a:txBody>
                  <a:tcPr anchor="ctr"/>
                </a:tc>
                <a:tc>
                  <a:txBody>
                    <a:bodyPr/>
                    <a:lstStyle/>
                    <a:p>
                      <a:pPr algn="ctr"/>
                      <a:r>
                        <a:rPr lang="cy-GB" noProof="0" dirty="0"/>
                        <a:t>16</a:t>
                      </a:r>
                    </a:p>
                  </a:txBody>
                  <a:tcPr anchor="ctr"/>
                </a:tc>
                <a:tc>
                  <a:txBody>
                    <a:bodyPr/>
                    <a:lstStyle/>
                    <a:p>
                      <a:pPr algn="ctr"/>
                      <a:r>
                        <a:rPr lang="cy-GB" noProof="0" dirty="0"/>
                        <a:t>18</a:t>
                      </a:r>
                    </a:p>
                  </a:txBody>
                  <a:tcPr anchor="ctr"/>
                </a:tc>
                <a:tc>
                  <a:txBody>
                    <a:bodyPr/>
                    <a:lstStyle/>
                    <a:p>
                      <a:pPr algn="ctr"/>
                      <a:r>
                        <a:rPr lang="cy-GB" noProof="0" dirty="0"/>
                        <a:t>20</a:t>
                      </a:r>
                    </a:p>
                  </a:txBody>
                  <a:tcPr anchor="ctr"/>
                </a:tc>
                <a:tc>
                  <a:txBody>
                    <a:bodyPr/>
                    <a:lstStyle/>
                    <a:p>
                      <a:pPr algn="ctr"/>
                      <a:r>
                        <a:rPr lang="cy-GB" noProof="0" dirty="0"/>
                        <a:t>23</a:t>
                      </a:r>
                    </a:p>
                  </a:txBody>
                  <a:tcPr anchor="ctr"/>
                </a:tc>
                <a:tc>
                  <a:txBody>
                    <a:bodyPr/>
                    <a:lstStyle/>
                    <a:p>
                      <a:pPr algn="ctr"/>
                      <a:r>
                        <a:rPr lang="cy-GB" noProof="0" dirty="0"/>
                        <a:t>24</a:t>
                      </a:r>
                    </a:p>
                  </a:txBody>
                  <a:tcPr anchor="ctr"/>
                </a:tc>
                <a:extLst>
                  <a:ext uri="{0D108BD9-81ED-4DB2-BD59-A6C34878D82A}">
                    <a16:rowId xmlns:a16="http://schemas.microsoft.com/office/drawing/2014/main" val="2964596451"/>
                  </a:ext>
                </a:extLst>
              </a:tr>
            </a:tbl>
          </a:graphicData>
        </a:graphic>
      </p:graphicFrame>
    </p:spTree>
    <p:extLst>
      <p:ext uri="{BB962C8B-B14F-4D97-AF65-F5344CB8AC3E}">
        <p14:creationId xmlns:p14="http://schemas.microsoft.com/office/powerpoint/2010/main" val="842141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E1E30-A7D9-9098-D6FA-3E7A96A1EC9A}"/>
              </a:ext>
            </a:extLst>
          </p:cNvPr>
          <p:cNvSpPr>
            <a:spLocks noGrp="1"/>
          </p:cNvSpPr>
          <p:nvPr>
            <p:ph type="title"/>
          </p:nvPr>
        </p:nvSpPr>
        <p:spPr/>
        <p:txBody>
          <a:bodyPr>
            <a:normAutofit fontScale="90000"/>
          </a:bodyPr>
          <a:lstStyle/>
          <a:p>
            <a:r>
              <a:rPr lang="cy-GB" noProof="0" dirty="0"/>
              <a:t>Cofiwch fod ansoddeiriau treiglad meddal ar ôl ‘yn’.</a:t>
            </a:r>
            <a:br>
              <a:rPr lang="cy-GB" noProof="0" dirty="0"/>
            </a:br>
            <a:endParaRPr lang="cy-GB" noProof="0" dirty="0"/>
          </a:p>
        </p:txBody>
      </p:sp>
      <p:graphicFrame>
        <p:nvGraphicFramePr>
          <p:cNvPr id="4" name="Table 3">
            <a:extLst>
              <a:ext uri="{FF2B5EF4-FFF2-40B4-BE49-F238E27FC236}">
                <a16:creationId xmlns:a16="http://schemas.microsoft.com/office/drawing/2014/main" id="{BF4D0876-746A-0529-F009-634FA009A315}"/>
              </a:ext>
            </a:extLst>
          </p:cNvPr>
          <p:cNvGraphicFramePr>
            <a:graphicFrameLocks noGrp="1"/>
          </p:cNvGraphicFramePr>
          <p:nvPr>
            <p:extLst>
              <p:ext uri="{D42A27DB-BD31-4B8C-83A1-F6EECF244321}">
                <p14:modId xmlns:p14="http://schemas.microsoft.com/office/powerpoint/2010/main" val="3369709157"/>
              </p:ext>
            </p:extLst>
          </p:nvPr>
        </p:nvGraphicFramePr>
        <p:xfrm>
          <a:off x="2032000" y="1996440"/>
          <a:ext cx="8128000" cy="2865120"/>
        </p:xfrm>
        <a:graphic>
          <a:graphicData uri="http://schemas.openxmlformats.org/drawingml/2006/table">
            <a:tbl>
              <a:tblPr firstRow="1" bandRow="1">
                <a:tableStyleId>{5940675A-B579-460E-94D1-54222C63F5DA}</a:tableStyleId>
              </a:tblPr>
              <a:tblGrid>
                <a:gridCol w="4064000">
                  <a:extLst>
                    <a:ext uri="{9D8B030D-6E8A-4147-A177-3AD203B41FA5}">
                      <a16:colId xmlns:a16="http://schemas.microsoft.com/office/drawing/2014/main" val="2843030939"/>
                    </a:ext>
                  </a:extLst>
                </a:gridCol>
                <a:gridCol w="4064000">
                  <a:extLst>
                    <a:ext uri="{9D8B030D-6E8A-4147-A177-3AD203B41FA5}">
                      <a16:colId xmlns:a16="http://schemas.microsoft.com/office/drawing/2014/main" val="3391593834"/>
                    </a:ext>
                  </a:extLst>
                </a:gridCol>
              </a:tblGrid>
              <a:tr h="370840">
                <a:tc>
                  <a:txBody>
                    <a:bodyPr/>
                    <a:lstStyle/>
                    <a:p>
                      <a:pPr algn="ctr"/>
                      <a:r>
                        <a:rPr lang="cy-GB" sz="3200" noProof="0" dirty="0"/>
                        <a:t>Ansoddeiriau </a:t>
                      </a:r>
                    </a:p>
                  </a:txBody>
                  <a:tcPr/>
                </a:tc>
                <a:tc>
                  <a:txBody>
                    <a:bodyPr/>
                    <a:lstStyle/>
                    <a:p>
                      <a:pPr algn="ctr"/>
                      <a:r>
                        <a:rPr lang="cy-GB" sz="3200" noProof="0" dirty="0"/>
                        <a:t>Yn + ansoddeiriau</a:t>
                      </a:r>
                    </a:p>
                  </a:txBody>
                  <a:tcPr/>
                </a:tc>
                <a:extLst>
                  <a:ext uri="{0D108BD9-81ED-4DB2-BD59-A6C34878D82A}">
                    <a16:rowId xmlns:a16="http://schemas.microsoft.com/office/drawing/2014/main" val="3835278215"/>
                  </a:ext>
                </a:extLst>
              </a:tr>
              <a:tr h="370840">
                <a:tc>
                  <a:txBody>
                    <a:bodyPr/>
                    <a:lstStyle/>
                    <a:p>
                      <a:r>
                        <a:rPr lang="cy-GB" sz="2400" noProof="0" dirty="0"/>
                        <a:t>Gwlypach </a:t>
                      </a:r>
                    </a:p>
                  </a:txBody>
                  <a:tcPr/>
                </a:tc>
                <a:tc>
                  <a:txBody>
                    <a:bodyPr/>
                    <a:lstStyle/>
                    <a:p>
                      <a:endParaRPr lang="cy-GB" sz="2400" noProof="0" dirty="0"/>
                    </a:p>
                  </a:txBody>
                  <a:tcPr/>
                </a:tc>
                <a:extLst>
                  <a:ext uri="{0D108BD9-81ED-4DB2-BD59-A6C34878D82A}">
                    <a16:rowId xmlns:a16="http://schemas.microsoft.com/office/drawing/2014/main" val="3416193636"/>
                  </a:ext>
                </a:extLst>
              </a:tr>
              <a:tr h="370840">
                <a:tc>
                  <a:txBody>
                    <a:bodyPr/>
                    <a:lstStyle/>
                    <a:p>
                      <a:r>
                        <a:rPr lang="cy-GB" sz="2400" noProof="0" dirty="0" err="1"/>
                        <a:t>Sychach</a:t>
                      </a:r>
                      <a:endParaRPr lang="cy-GB" sz="2400" noProof="0" dirty="0"/>
                    </a:p>
                  </a:txBody>
                  <a:tcPr/>
                </a:tc>
                <a:tc>
                  <a:txBody>
                    <a:bodyPr/>
                    <a:lstStyle/>
                    <a:p>
                      <a:endParaRPr lang="cy-GB" sz="2400" noProof="0" dirty="0"/>
                    </a:p>
                  </a:txBody>
                  <a:tcPr/>
                </a:tc>
                <a:extLst>
                  <a:ext uri="{0D108BD9-81ED-4DB2-BD59-A6C34878D82A}">
                    <a16:rowId xmlns:a16="http://schemas.microsoft.com/office/drawing/2014/main" val="2505286417"/>
                  </a:ext>
                </a:extLst>
              </a:tr>
              <a:tr h="370840">
                <a:tc>
                  <a:txBody>
                    <a:bodyPr/>
                    <a:lstStyle/>
                    <a:p>
                      <a:r>
                        <a:rPr lang="cy-GB" sz="2400" noProof="0" dirty="0" err="1"/>
                        <a:t>Poethach</a:t>
                      </a:r>
                      <a:endParaRPr lang="cy-GB" sz="2400" noProof="0" dirty="0"/>
                    </a:p>
                  </a:txBody>
                  <a:tcPr/>
                </a:tc>
                <a:tc>
                  <a:txBody>
                    <a:bodyPr/>
                    <a:lstStyle/>
                    <a:p>
                      <a:endParaRPr lang="cy-GB" sz="2400" noProof="0" dirty="0"/>
                    </a:p>
                  </a:txBody>
                  <a:tcPr/>
                </a:tc>
                <a:extLst>
                  <a:ext uri="{0D108BD9-81ED-4DB2-BD59-A6C34878D82A}">
                    <a16:rowId xmlns:a16="http://schemas.microsoft.com/office/drawing/2014/main" val="1754301463"/>
                  </a:ext>
                </a:extLst>
              </a:tr>
              <a:tr h="370840">
                <a:tc>
                  <a:txBody>
                    <a:bodyPr/>
                    <a:lstStyle/>
                    <a:p>
                      <a:r>
                        <a:rPr lang="cy-GB" sz="2400" noProof="0" dirty="0"/>
                        <a:t>Oerach</a:t>
                      </a:r>
                    </a:p>
                  </a:txBody>
                  <a:tcPr/>
                </a:tc>
                <a:tc>
                  <a:txBody>
                    <a:bodyPr/>
                    <a:lstStyle/>
                    <a:p>
                      <a:endParaRPr lang="cy-GB" sz="2400" noProof="0" dirty="0"/>
                    </a:p>
                  </a:txBody>
                  <a:tcPr/>
                </a:tc>
                <a:extLst>
                  <a:ext uri="{0D108BD9-81ED-4DB2-BD59-A6C34878D82A}">
                    <a16:rowId xmlns:a16="http://schemas.microsoft.com/office/drawing/2014/main" val="3368714803"/>
                  </a:ext>
                </a:extLst>
              </a:tr>
              <a:tr h="370840">
                <a:tc>
                  <a:txBody>
                    <a:bodyPr/>
                    <a:lstStyle/>
                    <a:p>
                      <a:r>
                        <a:rPr lang="cy-GB" sz="2400" noProof="0" dirty="0"/>
                        <a:t>Gynhesach </a:t>
                      </a:r>
                    </a:p>
                  </a:txBody>
                  <a:tcPr/>
                </a:tc>
                <a:tc>
                  <a:txBody>
                    <a:bodyPr/>
                    <a:lstStyle/>
                    <a:p>
                      <a:endParaRPr lang="cy-GB" sz="2400" noProof="0" dirty="0"/>
                    </a:p>
                  </a:txBody>
                  <a:tcPr/>
                </a:tc>
                <a:extLst>
                  <a:ext uri="{0D108BD9-81ED-4DB2-BD59-A6C34878D82A}">
                    <a16:rowId xmlns:a16="http://schemas.microsoft.com/office/drawing/2014/main" val="2216889082"/>
                  </a:ext>
                </a:extLst>
              </a:tr>
            </a:tbl>
          </a:graphicData>
        </a:graphic>
      </p:graphicFrame>
    </p:spTree>
    <p:extLst>
      <p:ext uri="{BB962C8B-B14F-4D97-AF65-F5344CB8AC3E}">
        <p14:creationId xmlns:p14="http://schemas.microsoft.com/office/powerpoint/2010/main" val="31672993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6A7E9-735B-579C-887D-C2CA2CD0EF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ACB2C2-30C8-8DDA-2CDB-AD765F35CE94}"/>
              </a:ext>
            </a:extLst>
          </p:cNvPr>
          <p:cNvSpPr>
            <a:spLocks noGrp="1"/>
          </p:cNvSpPr>
          <p:nvPr>
            <p:ph type="title"/>
          </p:nvPr>
        </p:nvSpPr>
        <p:spPr>
          <a:xfrm>
            <a:off x="0" y="0"/>
            <a:ext cx="10515600" cy="1325563"/>
          </a:xfrm>
        </p:spPr>
        <p:txBody>
          <a:bodyPr>
            <a:normAutofit/>
          </a:bodyPr>
          <a:lstStyle/>
          <a:p>
            <a:r>
              <a:rPr lang="cy-GB" noProof="0" dirty="0"/>
              <a:t>Dyma’r atebion:</a:t>
            </a:r>
          </a:p>
        </p:txBody>
      </p:sp>
      <p:graphicFrame>
        <p:nvGraphicFramePr>
          <p:cNvPr id="4" name="Table 3">
            <a:extLst>
              <a:ext uri="{FF2B5EF4-FFF2-40B4-BE49-F238E27FC236}">
                <a16:creationId xmlns:a16="http://schemas.microsoft.com/office/drawing/2014/main" id="{FA415CF7-8213-04DC-5506-82DDB7E47E60}"/>
              </a:ext>
            </a:extLst>
          </p:cNvPr>
          <p:cNvGraphicFramePr>
            <a:graphicFrameLocks noGrp="1"/>
          </p:cNvGraphicFramePr>
          <p:nvPr>
            <p:extLst>
              <p:ext uri="{D42A27DB-BD31-4B8C-83A1-F6EECF244321}">
                <p14:modId xmlns:p14="http://schemas.microsoft.com/office/powerpoint/2010/main" val="1093392765"/>
              </p:ext>
            </p:extLst>
          </p:nvPr>
        </p:nvGraphicFramePr>
        <p:xfrm>
          <a:off x="2032000" y="1996440"/>
          <a:ext cx="8128000" cy="2865120"/>
        </p:xfrm>
        <a:graphic>
          <a:graphicData uri="http://schemas.openxmlformats.org/drawingml/2006/table">
            <a:tbl>
              <a:tblPr firstRow="1" bandRow="1">
                <a:tableStyleId>{5940675A-B579-460E-94D1-54222C63F5DA}</a:tableStyleId>
              </a:tblPr>
              <a:tblGrid>
                <a:gridCol w="4064000">
                  <a:extLst>
                    <a:ext uri="{9D8B030D-6E8A-4147-A177-3AD203B41FA5}">
                      <a16:colId xmlns:a16="http://schemas.microsoft.com/office/drawing/2014/main" val="2843030939"/>
                    </a:ext>
                  </a:extLst>
                </a:gridCol>
                <a:gridCol w="4064000">
                  <a:extLst>
                    <a:ext uri="{9D8B030D-6E8A-4147-A177-3AD203B41FA5}">
                      <a16:colId xmlns:a16="http://schemas.microsoft.com/office/drawing/2014/main" val="3391593834"/>
                    </a:ext>
                  </a:extLst>
                </a:gridCol>
              </a:tblGrid>
              <a:tr h="370840">
                <a:tc>
                  <a:txBody>
                    <a:bodyPr/>
                    <a:lstStyle/>
                    <a:p>
                      <a:pPr algn="ctr"/>
                      <a:r>
                        <a:rPr lang="cy-GB" sz="3200" noProof="0" dirty="0"/>
                        <a:t>Ansoddeiriau </a:t>
                      </a:r>
                    </a:p>
                  </a:txBody>
                  <a:tcPr/>
                </a:tc>
                <a:tc>
                  <a:txBody>
                    <a:bodyPr/>
                    <a:lstStyle/>
                    <a:p>
                      <a:pPr algn="ctr"/>
                      <a:r>
                        <a:rPr lang="cy-GB" sz="3200" noProof="0" dirty="0"/>
                        <a:t>Yn + ansoddeiriau</a:t>
                      </a:r>
                    </a:p>
                  </a:txBody>
                  <a:tcPr/>
                </a:tc>
                <a:extLst>
                  <a:ext uri="{0D108BD9-81ED-4DB2-BD59-A6C34878D82A}">
                    <a16:rowId xmlns:a16="http://schemas.microsoft.com/office/drawing/2014/main" val="3835278215"/>
                  </a:ext>
                </a:extLst>
              </a:tr>
              <a:tr h="370840">
                <a:tc>
                  <a:txBody>
                    <a:bodyPr/>
                    <a:lstStyle/>
                    <a:p>
                      <a:r>
                        <a:rPr lang="cy-GB" sz="2400" noProof="0" dirty="0"/>
                        <a:t>Gwlypach </a:t>
                      </a:r>
                    </a:p>
                  </a:txBody>
                  <a:tcPr/>
                </a:tc>
                <a:tc>
                  <a:txBody>
                    <a:bodyPr/>
                    <a:lstStyle/>
                    <a:p>
                      <a:r>
                        <a:rPr lang="cy-GB" sz="2400" noProof="0" dirty="0"/>
                        <a:t>Yn wlypach</a:t>
                      </a:r>
                    </a:p>
                  </a:txBody>
                  <a:tcPr/>
                </a:tc>
                <a:extLst>
                  <a:ext uri="{0D108BD9-81ED-4DB2-BD59-A6C34878D82A}">
                    <a16:rowId xmlns:a16="http://schemas.microsoft.com/office/drawing/2014/main" val="3416193636"/>
                  </a:ext>
                </a:extLst>
              </a:tr>
              <a:tr h="370840">
                <a:tc>
                  <a:txBody>
                    <a:bodyPr/>
                    <a:lstStyle/>
                    <a:p>
                      <a:r>
                        <a:rPr lang="cy-GB" sz="2400" noProof="0" dirty="0" err="1"/>
                        <a:t>Sychach</a:t>
                      </a:r>
                      <a:endParaRPr lang="cy-GB" sz="2400" noProof="0" dirty="0"/>
                    </a:p>
                  </a:txBody>
                  <a:tcPr/>
                </a:tc>
                <a:tc>
                  <a:txBody>
                    <a:bodyPr/>
                    <a:lstStyle/>
                    <a:p>
                      <a:r>
                        <a:rPr lang="cy-GB" sz="2400" noProof="0" dirty="0"/>
                        <a:t>Yn </a:t>
                      </a:r>
                      <a:r>
                        <a:rPr lang="cy-GB" sz="2400" noProof="0" dirty="0" err="1"/>
                        <a:t>sychach</a:t>
                      </a:r>
                      <a:endParaRPr lang="cy-GB" sz="2400" noProof="0" dirty="0"/>
                    </a:p>
                  </a:txBody>
                  <a:tcPr/>
                </a:tc>
                <a:extLst>
                  <a:ext uri="{0D108BD9-81ED-4DB2-BD59-A6C34878D82A}">
                    <a16:rowId xmlns:a16="http://schemas.microsoft.com/office/drawing/2014/main" val="2505286417"/>
                  </a:ext>
                </a:extLst>
              </a:tr>
              <a:tr h="370840">
                <a:tc>
                  <a:txBody>
                    <a:bodyPr/>
                    <a:lstStyle/>
                    <a:p>
                      <a:r>
                        <a:rPr lang="cy-GB" sz="2400" noProof="0" dirty="0" err="1"/>
                        <a:t>Poethach</a:t>
                      </a:r>
                      <a:endParaRPr lang="cy-GB" sz="2400" noProof="0" dirty="0"/>
                    </a:p>
                  </a:txBody>
                  <a:tcPr/>
                </a:tc>
                <a:tc>
                  <a:txBody>
                    <a:bodyPr/>
                    <a:lstStyle/>
                    <a:p>
                      <a:r>
                        <a:rPr lang="cy-GB" sz="2400" noProof="0" dirty="0"/>
                        <a:t>Yn </a:t>
                      </a:r>
                      <a:r>
                        <a:rPr lang="cy-GB" sz="2400" noProof="0" dirty="0" err="1"/>
                        <a:t>boethach</a:t>
                      </a:r>
                      <a:endParaRPr lang="cy-GB" sz="2400" noProof="0" dirty="0"/>
                    </a:p>
                  </a:txBody>
                  <a:tcPr/>
                </a:tc>
                <a:extLst>
                  <a:ext uri="{0D108BD9-81ED-4DB2-BD59-A6C34878D82A}">
                    <a16:rowId xmlns:a16="http://schemas.microsoft.com/office/drawing/2014/main" val="1754301463"/>
                  </a:ext>
                </a:extLst>
              </a:tr>
              <a:tr h="370840">
                <a:tc>
                  <a:txBody>
                    <a:bodyPr/>
                    <a:lstStyle/>
                    <a:p>
                      <a:r>
                        <a:rPr lang="cy-GB" sz="2400" noProof="0" dirty="0"/>
                        <a:t>Oerach</a:t>
                      </a:r>
                    </a:p>
                  </a:txBody>
                  <a:tcPr/>
                </a:tc>
                <a:tc>
                  <a:txBody>
                    <a:bodyPr/>
                    <a:lstStyle/>
                    <a:p>
                      <a:r>
                        <a:rPr lang="cy-GB" sz="2400" noProof="0" dirty="0"/>
                        <a:t>Yn oerach</a:t>
                      </a:r>
                    </a:p>
                  </a:txBody>
                  <a:tcPr/>
                </a:tc>
                <a:extLst>
                  <a:ext uri="{0D108BD9-81ED-4DB2-BD59-A6C34878D82A}">
                    <a16:rowId xmlns:a16="http://schemas.microsoft.com/office/drawing/2014/main" val="3368714803"/>
                  </a:ext>
                </a:extLst>
              </a:tr>
              <a:tr h="370840">
                <a:tc>
                  <a:txBody>
                    <a:bodyPr/>
                    <a:lstStyle/>
                    <a:p>
                      <a:r>
                        <a:rPr lang="cy-GB" sz="2400" noProof="0" dirty="0"/>
                        <a:t>Cynhesach </a:t>
                      </a:r>
                    </a:p>
                  </a:txBody>
                  <a:tcPr/>
                </a:tc>
                <a:tc>
                  <a:txBody>
                    <a:bodyPr/>
                    <a:lstStyle/>
                    <a:p>
                      <a:r>
                        <a:rPr lang="cy-GB" sz="2400" noProof="0" dirty="0"/>
                        <a:t>Yn gynhesach </a:t>
                      </a:r>
                    </a:p>
                  </a:txBody>
                  <a:tcPr/>
                </a:tc>
                <a:extLst>
                  <a:ext uri="{0D108BD9-81ED-4DB2-BD59-A6C34878D82A}">
                    <a16:rowId xmlns:a16="http://schemas.microsoft.com/office/drawing/2014/main" val="2216889082"/>
                  </a:ext>
                </a:extLst>
              </a:tr>
            </a:tbl>
          </a:graphicData>
        </a:graphic>
      </p:graphicFrame>
    </p:spTree>
    <p:extLst>
      <p:ext uri="{BB962C8B-B14F-4D97-AF65-F5344CB8AC3E}">
        <p14:creationId xmlns:p14="http://schemas.microsoft.com/office/powerpoint/2010/main" val="95707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6882F705-2D02-5ABC-91DE-D0CF8840F449}"/>
              </a:ext>
            </a:extLst>
          </p:cNvPr>
          <p:cNvGraphicFramePr>
            <a:graphicFrameLocks noGrp="1"/>
          </p:cNvGraphicFramePr>
          <p:nvPr>
            <p:extLst>
              <p:ext uri="{D42A27DB-BD31-4B8C-83A1-F6EECF244321}">
                <p14:modId xmlns:p14="http://schemas.microsoft.com/office/powerpoint/2010/main" val="11116345"/>
              </p:ext>
            </p:extLst>
          </p:nvPr>
        </p:nvGraphicFramePr>
        <p:xfrm>
          <a:off x="636335" y="1787093"/>
          <a:ext cx="10919330" cy="2529840"/>
        </p:xfrm>
        <a:graphic>
          <a:graphicData uri="http://schemas.openxmlformats.org/drawingml/2006/table">
            <a:tbl>
              <a:tblPr firstRow="1" bandRow="1">
                <a:tableStyleId>{5940675A-B579-460E-94D1-54222C63F5DA}</a:tableStyleId>
              </a:tblPr>
              <a:tblGrid>
                <a:gridCol w="2183866">
                  <a:extLst>
                    <a:ext uri="{9D8B030D-6E8A-4147-A177-3AD203B41FA5}">
                      <a16:colId xmlns:a16="http://schemas.microsoft.com/office/drawing/2014/main" val="975191215"/>
                    </a:ext>
                  </a:extLst>
                </a:gridCol>
                <a:gridCol w="2183866">
                  <a:extLst>
                    <a:ext uri="{9D8B030D-6E8A-4147-A177-3AD203B41FA5}">
                      <a16:colId xmlns:a16="http://schemas.microsoft.com/office/drawing/2014/main" val="2233063575"/>
                    </a:ext>
                  </a:extLst>
                </a:gridCol>
                <a:gridCol w="2631975">
                  <a:extLst>
                    <a:ext uri="{9D8B030D-6E8A-4147-A177-3AD203B41FA5}">
                      <a16:colId xmlns:a16="http://schemas.microsoft.com/office/drawing/2014/main" val="2256606975"/>
                    </a:ext>
                  </a:extLst>
                </a:gridCol>
                <a:gridCol w="1735757">
                  <a:extLst>
                    <a:ext uri="{9D8B030D-6E8A-4147-A177-3AD203B41FA5}">
                      <a16:colId xmlns:a16="http://schemas.microsoft.com/office/drawing/2014/main" val="1838404393"/>
                    </a:ext>
                  </a:extLst>
                </a:gridCol>
                <a:gridCol w="2183866">
                  <a:extLst>
                    <a:ext uri="{9D8B030D-6E8A-4147-A177-3AD203B41FA5}">
                      <a16:colId xmlns:a16="http://schemas.microsoft.com/office/drawing/2014/main" val="1402809402"/>
                    </a:ext>
                  </a:extLst>
                </a:gridCol>
              </a:tblGrid>
              <a:tr h="370840">
                <a:tc>
                  <a:txBody>
                    <a:bodyPr/>
                    <a:lstStyle/>
                    <a:p>
                      <a:r>
                        <a:rPr lang="cy-GB" sz="3200" noProof="0" dirty="0"/>
                        <a:t>Mae</a:t>
                      </a:r>
                    </a:p>
                  </a:txBody>
                  <a:tcPr/>
                </a:tc>
                <a:tc>
                  <a:txBody>
                    <a:bodyPr/>
                    <a:lstStyle/>
                    <a:p>
                      <a:r>
                        <a:rPr lang="cy-GB" sz="3200" noProof="0" dirty="0"/>
                        <a:t>Awstralia</a:t>
                      </a:r>
                    </a:p>
                    <a:p>
                      <a:r>
                        <a:rPr lang="cy-GB" sz="3200" noProof="0" dirty="0" err="1"/>
                        <a:t>Melbourne</a:t>
                      </a:r>
                      <a:endParaRPr lang="cy-GB" sz="3200" noProof="0" dirty="0"/>
                    </a:p>
                    <a:p>
                      <a:r>
                        <a:rPr lang="cy-GB" sz="3200" noProof="0" dirty="0"/>
                        <a:t>Rhydaman</a:t>
                      </a:r>
                    </a:p>
                    <a:p>
                      <a:r>
                        <a:rPr lang="cy-GB" sz="3200" noProof="0" dirty="0"/>
                        <a:t>Cymru</a:t>
                      </a:r>
                    </a:p>
                  </a:txBody>
                  <a:tcPr/>
                </a:tc>
                <a:tc>
                  <a:txBody>
                    <a:bodyPr/>
                    <a:lstStyle/>
                    <a:p>
                      <a:r>
                        <a:rPr lang="cy-GB" sz="3200" noProof="0" dirty="0"/>
                        <a:t>yn </a:t>
                      </a:r>
                      <a:r>
                        <a:rPr lang="cy-GB" sz="3200" noProof="0" dirty="0" err="1"/>
                        <a:t>sychach</a:t>
                      </a:r>
                      <a:r>
                        <a:rPr lang="cy-GB" sz="3200" noProof="0" dirty="0"/>
                        <a:t> </a:t>
                      </a:r>
                    </a:p>
                    <a:p>
                      <a:r>
                        <a:rPr lang="cy-GB" sz="3200" noProof="0" dirty="0"/>
                        <a:t>yn </a:t>
                      </a:r>
                      <a:r>
                        <a:rPr lang="cy-GB" sz="3200" noProof="0" dirty="0">
                          <a:solidFill>
                            <a:srgbClr val="FF0000"/>
                          </a:solidFill>
                        </a:rPr>
                        <a:t>w</a:t>
                      </a:r>
                      <a:r>
                        <a:rPr lang="cy-GB" sz="3200" noProof="0" dirty="0"/>
                        <a:t>lypach</a:t>
                      </a:r>
                    </a:p>
                    <a:p>
                      <a:r>
                        <a:rPr lang="cy-GB" sz="3200" noProof="0" dirty="0"/>
                        <a:t>yn oerach</a:t>
                      </a:r>
                    </a:p>
                    <a:p>
                      <a:r>
                        <a:rPr lang="cy-GB" sz="3200" noProof="0" dirty="0"/>
                        <a:t>yn </a:t>
                      </a:r>
                      <a:r>
                        <a:rPr lang="cy-GB" sz="3200" noProof="0" dirty="0">
                          <a:solidFill>
                            <a:srgbClr val="FF0000"/>
                          </a:solidFill>
                        </a:rPr>
                        <a:t>g</a:t>
                      </a:r>
                      <a:r>
                        <a:rPr lang="cy-GB" sz="3200" noProof="0" dirty="0"/>
                        <a:t>ynhesach</a:t>
                      </a:r>
                    </a:p>
                    <a:p>
                      <a:r>
                        <a:rPr lang="cy-GB" sz="3200" noProof="0" dirty="0"/>
                        <a:t>yn </a:t>
                      </a:r>
                      <a:r>
                        <a:rPr lang="cy-GB" sz="3200" noProof="0" dirty="0" err="1">
                          <a:solidFill>
                            <a:srgbClr val="FF0000"/>
                          </a:solidFill>
                        </a:rPr>
                        <a:t>b</a:t>
                      </a:r>
                      <a:r>
                        <a:rPr lang="cy-GB" sz="3200" noProof="0" dirty="0" err="1"/>
                        <a:t>oethach</a:t>
                      </a:r>
                      <a:endParaRPr lang="cy-GB" sz="3200" noProof="0" dirty="0"/>
                    </a:p>
                  </a:txBody>
                  <a:tcPr/>
                </a:tc>
                <a:tc>
                  <a:txBody>
                    <a:bodyPr/>
                    <a:lstStyle/>
                    <a:p>
                      <a:r>
                        <a:rPr lang="cy-GB" sz="3200" noProof="0" dirty="0"/>
                        <a:t>na</a:t>
                      </a:r>
                    </a:p>
                    <a:p>
                      <a:endParaRPr lang="cy-GB" sz="3200" noProof="0" dirty="0"/>
                    </a:p>
                    <a:p>
                      <a:endParaRPr lang="cy-GB" sz="3200" noProof="0" dirty="0"/>
                    </a:p>
                    <a:p>
                      <a:r>
                        <a:rPr lang="cy-GB" sz="3200" noProof="0" dirty="0"/>
                        <a:t>nag</a:t>
                      </a:r>
                    </a:p>
                  </a:txBody>
                  <a:tcPr/>
                </a:tc>
                <a:tc>
                  <a:txBody>
                    <a:bodyPr/>
                    <a:lstStyle/>
                    <a:p>
                      <a:r>
                        <a:rPr lang="cy-GB" sz="3200" noProof="0" dirty="0"/>
                        <a:t>Chymru</a:t>
                      </a:r>
                    </a:p>
                    <a:p>
                      <a:r>
                        <a:rPr lang="cy-GB" sz="3200" noProof="0" dirty="0"/>
                        <a:t>Rhydaman</a:t>
                      </a:r>
                    </a:p>
                    <a:p>
                      <a:r>
                        <a:rPr lang="cy-GB" sz="3200" noProof="0" dirty="0" err="1"/>
                        <a:t>Melborne</a:t>
                      </a:r>
                      <a:endParaRPr lang="cy-GB" sz="3200" noProof="0" dirty="0"/>
                    </a:p>
                    <a:p>
                      <a:r>
                        <a:rPr lang="cy-GB" sz="3200" noProof="0" dirty="0"/>
                        <a:t>Awstralia</a:t>
                      </a:r>
                    </a:p>
                    <a:p>
                      <a:r>
                        <a:rPr lang="cy-GB" sz="3200" noProof="0" dirty="0"/>
                        <a:t> </a:t>
                      </a:r>
                    </a:p>
                  </a:txBody>
                  <a:tcPr/>
                </a:tc>
                <a:extLst>
                  <a:ext uri="{0D108BD9-81ED-4DB2-BD59-A6C34878D82A}">
                    <a16:rowId xmlns:a16="http://schemas.microsoft.com/office/drawing/2014/main" val="3837686422"/>
                  </a:ext>
                </a:extLst>
              </a:tr>
            </a:tbl>
          </a:graphicData>
        </a:graphic>
      </p:graphicFrame>
      <p:sp>
        <p:nvSpPr>
          <p:cNvPr id="7" name="Thought Bubble: Cloud 6">
            <a:extLst>
              <a:ext uri="{FF2B5EF4-FFF2-40B4-BE49-F238E27FC236}">
                <a16:creationId xmlns:a16="http://schemas.microsoft.com/office/drawing/2014/main" id="{0A45B1A9-C10C-4962-806B-9DAEE6A2206A}"/>
              </a:ext>
            </a:extLst>
          </p:cNvPr>
          <p:cNvSpPr/>
          <p:nvPr/>
        </p:nvSpPr>
        <p:spPr>
          <a:xfrm>
            <a:off x="7676148" y="5342020"/>
            <a:ext cx="3475789" cy="1291389"/>
          </a:xfrm>
          <a:prstGeom prst="cloudCallout">
            <a:avLst>
              <a:gd name="adj1" fmla="val -22217"/>
              <a:gd name="adj2" fmla="val -84083"/>
            </a:avLst>
          </a:prstGeom>
          <a:noFill/>
          <a:ln w="5080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000" noProof="0" dirty="0">
                <a:solidFill>
                  <a:schemeClr val="tx1"/>
                </a:solidFill>
              </a:rPr>
              <a:t>Paid ag anghofio ‘nag’ cyn llafariad.</a:t>
            </a:r>
            <a:r>
              <a:rPr lang="cy-GB" sz="2000" noProof="0" dirty="0"/>
              <a:t> </a:t>
            </a:r>
          </a:p>
        </p:txBody>
      </p:sp>
      <p:sp>
        <p:nvSpPr>
          <p:cNvPr id="8" name="Thought Bubble: Cloud 7">
            <a:extLst>
              <a:ext uri="{FF2B5EF4-FFF2-40B4-BE49-F238E27FC236}">
                <a16:creationId xmlns:a16="http://schemas.microsoft.com/office/drawing/2014/main" id="{B501C0F1-B910-9E7E-A76B-26E145182562}"/>
              </a:ext>
            </a:extLst>
          </p:cNvPr>
          <p:cNvSpPr/>
          <p:nvPr/>
        </p:nvSpPr>
        <p:spPr>
          <a:xfrm>
            <a:off x="205874" y="5021180"/>
            <a:ext cx="3475789" cy="1724524"/>
          </a:xfrm>
          <a:prstGeom prst="cloudCallout">
            <a:avLst>
              <a:gd name="adj1" fmla="val 80244"/>
              <a:gd name="adj2" fmla="val -82628"/>
            </a:avLst>
          </a:prstGeom>
          <a:noFill/>
          <a:ln w="5080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000" noProof="0" dirty="0">
                <a:solidFill>
                  <a:schemeClr val="tx1"/>
                </a:solidFill>
              </a:rPr>
              <a:t>Paid ag anghofio ansoddeiriau treiglad medal ar </a:t>
            </a:r>
            <a:r>
              <a:rPr lang="cy-GB" sz="2000" noProof="0" dirty="0" err="1">
                <a:solidFill>
                  <a:schemeClr val="tx1"/>
                </a:solidFill>
              </a:rPr>
              <a:t>ol</a:t>
            </a:r>
            <a:r>
              <a:rPr lang="cy-GB" sz="2000" noProof="0" dirty="0">
                <a:solidFill>
                  <a:schemeClr val="tx1"/>
                </a:solidFill>
              </a:rPr>
              <a:t> ‘yn’.</a:t>
            </a:r>
            <a:r>
              <a:rPr lang="cy-GB" sz="2000" noProof="0" dirty="0"/>
              <a:t> </a:t>
            </a:r>
          </a:p>
        </p:txBody>
      </p:sp>
      <p:sp>
        <p:nvSpPr>
          <p:cNvPr id="9" name="Thought Bubble: Cloud 8">
            <a:extLst>
              <a:ext uri="{FF2B5EF4-FFF2-40B4-BE49-F238E27FC236}">
                <a16:creationId xmlns:a16="http://schemas.microsoft.com/office/drawing/2014/main" id="{4DFDCDF8-80BF-D879-0651-F25C4858C0E7}"/>
              </a:ext>
            </a:extLst>
          </p:cNvPr>
          <p:cNvSpPr/>
          <p:nvPr/>
        </p:nvSpPr>
        <p:spPr>
          <a:xfrm>
            <a:off x="7676148" y="112297"/>
            <a:ext cx="3475789" cy="1291389"/>
          </a:xfrm>
          <a:prstGeom prst="cloudCallout">
            <a:avLst>
              <a:gd name="adj1" fmla="val -29602"/>
              <a:gd name="adj2" fmla="val 63743"/>
            </a:avLst>
          </a:prstGeom>
          <a:noFill/>
          <a:ln w="50800">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000" noProof="0" dirty="0">
                <a:solidFill>
                  <a:schemeClr val="tx1"/>
                </a:solidFill>
              </a:rPr>
              <a:t>Rhaid I chi cofio treiglad llais ar </a:t>
            </a:r>
            <a:r>
              <a:rPr lang="cy-GB" sz="2000" noProof="0" dirty="0" err="1">
                <a:solidFill>
                  <a:schemeClr val="tx1"/>
                </a:solidFill>
              </a:rPr>
              <a:t>ol</a:t>
            </a:r>
            <a:r>
              <a:rPr lang="cy-GB" sz="2000" noProof="0" dirty="0">
                <a:solidFill>
                  <a:schemeClr val="tx1"/>
                </a:solidFill>
              </a:rPr>
              <a:t> ‘na’.</a:t>
            </a:r>
            <a:r>
              <a:rPr lang="cy-GB" sz="2000" noProof="0" dirty="0"/>
              <a:t> </a:t>
            </a:r>
          </a:p>
        </p:txBody>
      </p:sp>
      <p:sp>
        <p:nvSpPr>
          <p:cNvPr id="2" name="Rectangle 1">
            <a:extLst>
              <a:ext uri="{FF2B5EF4-FFF2-40B4-BE49-F238E27FC236}">
                <a16:creationId xmlns:a16="http://schemas.microsoft.com/office/drawing/2014/main" id="{2DA746B1-CB1B-4542-EBCD-E18859D61E51}"/>
              </a:ext>
            </a:extLst>
          </p:cNvPr>
          <p:cNvSpPr/>
          <p:nvPr/>
        </p:nvSpPr>
        <p:spPr>
          <a:xfrm>
            <a:off x="205874" y="184775"/>
            <a:ext cx="3788228" cy="898071"/>
          </a:xfrm>
          <a:prstGeom prst="rect">
            <a:avLst/>
          </a:prstGeom>
          <a:solidFill>
            <a:schemeClr val="bg1"/>
          </a:solid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noProof="0" dirty="0">
                <a:solidFill>
                  <a:schemeClr val="tx1">
                    <a:lumMod val="95000"/>
                    <a:lumOff val="5000"/>
                  </a:schemeClr>
                </a:solidFill>
              </a:rPr>
              <a:t>Mat iaith</a:t>
            </a:r>
          </a:p>
        </p:txBody>
      </p:sp>
    </p:spTree>
    <p:extLst>
      <p:ext uri="{BB962C8B-B14F-4D97-AF65-F5344CB8AC3E}">
        <p14:creationId xmlns:p14="http://schemas.microsoft.com/office/powerpoint/2010/main" val="4011337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E2A2A-2BFA-F4ED-2F90-5F05AFA7BB54}"/>
              </a:ext>
            </a:extLst>
          </p:cNvPr>
          <p:cNvSpPr>
            <a:spLocks noGrp="1"/>
          </p:cNvSpPr>
          <p:nvPr>
            <p:ph type="title"/>
          </p:nvPr>
        </p:nvSpPr>
        <p:spPr/>
        <p:txBody>
          <a:bodyPr/>
          <a:lstStyle/>
          <a:p>
            <a:r>
              <a:rPr lang="cy-GB" noProof="0" dirty="0" err="1"/>
              <a:t>Oh</a:t>
            </a:r>
            <a:r>
              <a:rPr lang="cy-GB" noProof="0" dirty="0"/>
              <a:t> na! Edrychwch ar yr holl gamgymeriadau!</a:t>
            </a:r>
            <a:br>
              <a:rPr lang="cy-GB" noProof="0" dirty="0"/>
            </a:br>
            <a:r>
              <a:rPr lang="cy-GB" noProof="0" dirty="0"/>
              <a:t>Tynnwch gylch o amgylch y camgymeriadau. </a:t>
            </a:r>
          </a:p>
        </p:txBody>
      </p:sp>
      <p:sp>
        <p:nvSpPr>
          <p:cNvPr id="6" name="Rectangle 5">
            <a:extLst>
              <a:ext uri="{FF2B5EF4-FFF2-40B4-BE49-F238E27FC236}">
                <a16:creationId xmlns:a16="http://schemas.microsoft.com/office/drawing/2014/main" id="{975E1531-9746-BCE2-0842-B60DC2F159D8}"/>
              </a:ext>
            </a:extLst>
          </p:cNvPr>
          <p:cNvSpPr/>
          <p:nvPr/>
        </p:nvSpPr>
        <p:spPr>
          <a:xfrm>
            <a:off x="304800" y="1909012"/>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Awstralia yn </a:t>
            </a:r>
            <a:r>
              <a:rPr lang="cy-GB" sz="2800" noProof="0" dirty="0" err="1">
                <a:solidFill>
                  <a:schemeClr val="tx1"/>
                </a:solidFill>
              </a:rPr>
              <a:t>sychach</a:t>
            </a:r>
            <a:r>
              <a:rPr lang="cy-GB" sz="2800" noProof="0" dirty="0">
                <a:solidFill>
                  <a:schemeClr val="tx1"/>
                </a:solidFill>
              </a:rPr>
              <a:t> na Cymru ym mis Ionawr.</a:t>
            </a:r>
            <a:r>
              <a:rPr lang="cy-GB" sz="1400" noProof="0" dirty="0"/>
              <a:t> </a:t>
            </a:r>
          </a:p>
        </p:txBody>
      </p:sp>
      <p:sp>
        <p:nvSpPr>
          <p:cNvPr id="7" name="Rectangle 6">
            <a:extLst>
              <a:ext uri="{FF2B5EF4-FFF2-40B4-BE49-F238E27FC236}">
                <a16:creationId xmlns:a16="http://schemas.microsoft.com/office/drawing/2014/main" id="{7AABA6C1-95F0-BB66-FD81-0CC9BD86F8E1}"/>
              </a:ext>
            </a:extLst>
          </p:cNvPr>
          <p:cNvSpPr/>
          <p:nvPr/>
        </p:nvSpPr>
        <p:spPr>
          <a:xfrm>
            <a:off x="10282989" y="1900992"/>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8" name="Rectangle 7">
            <a:extLst>
              <a:ext uri="{FF2B5EF4-FFF2-40B4-BE49-F238E27FC236}">
                <a16:creationId xmlns:a16="http://schemas.microsoft.com/office/drawing/2014/main" id="{A5E7D881-650F-6BCB-5170-3027C9A36B0A}"/>
              </a:ext>
            </a:extLst>
          </p:cNvPr>
          <p:cNvSpPr/>
          <p:nvPr/>
        </p:nvSpPr>
        <p:spPr>
          <a:xfrm>
            <a:off x="304800" y="3129966"/>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Cymru yn </a:t>
            </a:r>
            <a:r>
              <a:rPr lang="cy-GB" sz="2800" noProof="0" dirty="0" err="1">
                <a:solidFill>
                  <a:schemeClr val="tx1"/>
                </a:solidFill>
              </a:rPr>
              <a:t>wylpach</a:t>
            </a:r>
            <a:r>
              <a:rPr lang="cy-GB" sz="2800" noProof="0" dirty="0">
                <a:solidFill>
                  <a:schemeClr val="tx1"/>
                </a:solidFill>
              </a:rPr>
              <a:t> na Awstralia ym mis Ebrill.</a:t>
            </a:r>
            <a:r>
              <a:rPr lang="cy-GB" sz="1400" noProof="0" dirty="0"/>
              <a:t> </a:t>
            </a:r>
          </a:p>
        </p:txBody>
      </p:sp>
      <p:sp>
        <p:nvSpPr>
          <p:cNvPr id="9" name="Rectangle 8">
            <a:extLst>
              <a:ext uri="{FF2B5EF4-FFF2-40B4-BE49-F238E27FC236}">
                <a16:creationId xmlns:a16="http://schemas.microsoft.com/office/drawing/2014/main" id="{9F7D6F47-FF63-B9A2-2FB1-0F19483A7A1F}"/>
              </a:ext>
            </a:extLst>
          </p:cNvPr>
          <p:cNvSpPr/>
          <p:nvPr/>
        </p:nvSpPr>
        <p:spPr>
          <a:xfrm>
            <a:off x="10282989" y="3121946"/>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0" name="Rectangle 9">
            <a:extLst>
              <a:ext uri="{FF2B5EF4-FFF2-40B4-BE49-F238E27FC236}">
                <a16:creationId xmlns:a16="http://schemas.microsoft.com/office/drawing/2014/main" id="{BF8897BC-39B7-AC31-1B8E-C6C6EC6654F2}"/>
              </a:ext>
            </a:extLst>
          </p:cNvPr>
          <p:cNvSpPr/>
          <p:nvPr/>
        </p:nvSpPr>
        <p:spPr>
          <a:xfrm>
            <a:off x="304800" y="4358940"/>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Rhydaman yn </a:t>
            </a:r>
            <a:r>
              <a:rPr lang="cy-GB" sz="2800" noProof="0" dirty="0" err="1">
                <a:solidFill>
                  <a:schemeClr val="tx1"/>
                </a:solidFill>
              </a:rPr>
              <a:t>cynneswch</a:t>
            </a:r>
            <a:r>
              <a:rPr lang="cy-GB" sz="2800" noProof="0" dirty="0">
                <a:solidFill>
                  <a:schemeClr val="tx1"/>
                </a:solidFill>
              </a:rPr>
              <a:t> na </a:t>
            </a:r>
            <a:r>
              <a:rPr lang="cy-GB" sz="2800" noProof="0" dirty="0" err="1">
                <a:solidFill>
                  <a:schemeClr val="tx1"/>
                </a:solidFill>
              </a:rPr>
              <a:t>Melbourne</a:t>
            </a:r>
            <a:r>
              <a:rPr lang="cy-GB" sz="2800" noProof="0" dirty="0">
                <a:solidFill>
                  <a:schemeClr val="tx1"/>
                </a:solidFill>
              </a:rPr>
              <a:t> ym mis Gorffennaf.</a:t>
            </a:r>
            <a:endParaRPr lang="cy-GB" sz="1400" noProof="0" dirty="0"/>
          </a:p>
        </p:txBody>
      </p:sp>
      <p:sp>
        <p:nvSpPr>
          <p:cNvPr id="11" name="Rectangle 10">
            <a:extLst>
              <a:ext uri="{FF2B5EF4-FFF2-40B4-BE49-F238E27FC236}">
                <a16:creationId xmlns:a16="http://schemas.microsoft.com/office/drawing/2014/main" id="{8E8FD6B3-4FE5-B657-0667-4C02AF4143F7}"/>
              </a:ext>
            </a:extLst>
          </p:cNvPr>
          <p:cNvSpPr/>
          <p:nvPr/>
        </p:nvSpPr>
        <p:spPr>
          <a:xfrm>
            <a:off x="10282989" y="4350920"/>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2" name="Rectangle 11">
            <a:extLst>
              <a:ext uri="{FF2B5EF4-FFF2-40B4-BE49-F238E27FC236}">
                <a16:creationId xmlns:a16="http://schemas.microsoft.com/office/drawing/2014/main" id="{0B26A91A-B787-04B1-906E-76A8689C1FBC}"/>
              </a:ext>
            </a:extLst>
          </p:cNvPr>
          <p:cNvSpPr/>
          <p:nvPr/>
        </p:nvSpPr>
        <p:spPr>
          <a:xfrm>
            <a:off x="304800" y="5595934"/>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a:t>
            </a:r>
            <a:r>
              <a:rPr lang="cy-GB" sz="2800" noProof="0" dirty="0" err="1">
                <a:solidFill>
                  <a:schemeClr val="tx1"/>
                </a:solidFill>
              </a:rPr>
              <a:t>Melbourne</a:t>
            </a:r>
            <a:r>
              <a:rPr lang="cy-GB" sz="2800" noProof="0" dirty="0">
                <a:solidFill>
                  <a:schemeClr val="tx1"/>
                </a:solidFill>
              </a:rPr>
              <a:t> yn </a:t>
            </a:r>
            <a:r>
              <a:rPr lang="cy-GB" sz="2800" noProof="0" dirty="0" err="1">
                <a:solidFill>
                  <a:schemeClr val="tx1"/>
                </a:solidFill>
              </a:rPr>
              <a:t>boethach</a:t>
            </a:r>
            <a:r>
              <a:rPr lang="cy-GB" sz="2800" noProof="0" dirty="0">
                <a:solidFill>
                  <a:schemeClr val="tx1"/>
                </a:solidFill>
              </a:rPr>
              <a:t> nag Rhydaman ym mis Rhagfyr.</a:t>
            </a:r>
            <a:r>
              <a:rPr lang="cy-GB" sz="1400" noProof="0" dirty="0"/>
              <a:t> </a:t>
            </a:r>
          </a:p>
        </p:txBody>
      </p:sp>
      <p:sp>
        <p:nvSpPr>
          <p:cNvPr id="13" name="Rectangle 12">
            <a:extLst>
              <a:ext uri="{FF2B5EF4-FFF2-40B4-BE49-F238E27FC236}">
                <a16:creationId xmlns:a16="http://schemas.microsoft.com/office/drawing/2014/main" id="{4A3519CE-FB8E-4A20-238C-0FFB8CAD22E2}"/>
              </a:ext>
            </a:extLst>
          </p:cNvPr>
          <p:cNvSpPr/>
          <p:nvPr/>
        </p:nvSpPr>
        <p:spPr>
          <a:xfrm>
            <a:off x="10282989" y="5587914"/>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3704629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656E8-DA49-3896-6D99-51F9FF64D4CF}"/>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F6E06308-02AB-2C4A-63AC-704F088284F2}"/>
              </a:ext>
            </a:extLst>
          </p:cNvPr>
          <p:cNvSpPr/>
          <p:nvPr/>
        </p:nvSpPr>
        <p:spPr>
          <a:xfrm>
            <a:off x="304800" y="1909012"/>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Awstralia yn </a:t>
            </a:r>
            <a:r>
              <a:rPr lang="cy-GB" sz="2800" noProof="0" dirty="0" err="1">
                <a:solidFill>
                  <a:schemeClr val="tx1"/>
                </a:solidFill>
              </a:rPr>
              <a:t>sychach</a:t>
            </a:r>
            <a:r>
              <a:rPr lang="cy-GB" sz="2800" noProof="0" dirty="0">
                <a:solidFill>
                  <a:schemeClr val="tx1"/>
                </a:solidFill>
              </a:rPr>
              <a:t> na Cymru ym mis Ionawr.</a:t>
            </a:r>
            <a:r>
              <a:rPr lang="cy-GB" sz="1400" noProof="0" dirty="0"/>
              <a:t> </a:t>
            </a:r>
          </a:p>
        </p:txBody>
      </p:sp>
      <p:sp>
        <p:nvSpPr>
          <p:cNvPr id="7" name="Rectangle 6">
            <a:extLst>
              <a:ext uri="{FF2B5EF4-FFF2-40B4-BE49-F238E27FC236}">
                <a16:creationId xmlns:a16="http://schemas.microsoft.com/office/drawing/2014/main" id="{833EDD16-1867-9B07-FF1C-28BE605CFA8E}"/>
              </a:ext>
            </a:extLst>
          </p:cNvPr>
          <p:cNvSpPr/>
          <p:nvPr/>
        </p:nvSpPr>
        <p:spPr>
          <a:xfrm>
            <a:off x="10282989" y="1900992"/>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noProof="0" dirty="0">
                <a:solidFill>
                  <a:schemeClr val="tx1"/>
                </a:solidFill>
              </a:rPr>
              <a:t>Chymru</a:t>
            </a:r>
          </a:p>
        </p:txBody>
      </p:sp>
      <p:sp>
        <p:nvSpPr>
          <p:cNvPr id="8" name="Rectangle 7">
            <a:extLst>
              <a:ext uri="{FF2B5EF4-FFF2-40B4-BE49-F238E27FC236}">
                <a16:creationId xmlns:a16="http://schemas.microsoft.com/office/drawing/2014/main" id="{87E0E76C-501D-035F-1623-5814C7AFE43F}"/>
              </a:ext>
            </a:extLst>
          </p:cNvPr>
          <p:cNvSpPr/>
          <p:nvPr/>
        </p:nvSpPr>
        <p:spPr>
          <a:xfrm>
            <a:off x="304800" y="3129966"/>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Cymru yn wlypach na Awstralia ym mis Ebrill.</a:t>
            </a:r>
            <a:r>
              <a:rPr lang="cy-GB" sz="1400" noProof="0" dirty="0"/>
              <a:t> </a:t>
            </a:r>
          </a:p>
        </p:txBody>
      </p:sp>
      <p:sp>
        <p:nvSpPr>
          <p:cNvPr id="9" name="Rectangle 8">
            <a:extLst>
              <a:ext uri="{FF2B5EF4-FFF2-40B4-BE49-F238E27FC236}">
                <a16:creationId xmlns:a16="http://schemas.microsoft.com/office/drawing/2014/main" id="{31DF8034-747A-58CE-F660-3DA363F999C0}"/>
              </a:ext>
            </a:extLst>
          </p:cNvPr>
          <p:cNvSpPr/>
          <p:nvPr/>
        </p:nvSpPr>
        <p:spPr>
          <a:xfrm>
            <a:off x="10282989" y="3121946"/>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noProof="0" dirty="0">
                <a:solidFill>
                  <a:schemeClr val="tx1"/>
                </a:solidFill>
              </a:rPr>
              <a:t>nag</a:t>
            </a:r>
          </a:p>
        </p:txBody>
      </p:sp>
      <p:sp>
        <p:nvSpPr>
          <p:cNvPr id="10" name="Rectangle 9">
            <a:extLst>
              <a:ext uri="{FF2B5EF4-FFF2-40B4-BE49-F238E27FC236}">
                <a16:creationId xmlns:a16="http://schemas.microsoft.com/office/drawing/2014/main" id="{092960CD-67ED-4572-F621-17A8957E375B}"/>
              </a:ext>
            </a:extLst>
          </p:cNvPr>
          <p:cNvSpPr/>
          <p:nvPr/>
        </p:nvSpPr>
        <p:spPr>
          <a:xfrm>
            <a:off x="304800" y="4358940"/>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Rhydaman yn cynheswch na </a:t>
            </a:r>
            <a:r>
              <a:rPr lang="cy-GB" sz="2800" noProof="0" dirty="0" err="1">
                <a:solidFill>
                  <a:schemeClr val="tx1"/>
                </a:solidFill>
              </a:rPr>
              <a:t>Melbourne</a:t>
            </a:r>
            <a:r>
              <a:rPr lang="cy-GB" sz="2800" noProof="0" dirty="0">
                <a:solidFill>
                  <a:schemeClr val="tx1"/>
                </a:solidFill>
              </a:rPr>
              <a:t> ym mis Gorffennaf.</a:t>
            </a:r>
            <a:endParaRPr lang="cy-GB" sz="1400" noProof="0" dirty="0"/>
          </a:p>
        </p:txBody>
      </p:sp>
      <p:sp>
        <p:nvSpPr>
          <p:cNvPr id="11" name="Rectangle 10">
            <a:extLst>
              <a:ext uri="{FF2B5EF4-FFF2-40B4-BE49-F238E27FC236}">
                <a16:creationId xmlns:a16="http://schemas.microsoft.com/office/drawing/2014/main" id="{7D0583A8-B4E6-51D2-E7DA-54408EA9F6AA}"/>
              </a:ext>
            </a:extLst>
          </p:cNvPr>
          <p:cNvSpPr/>
          <p:nvPr/>
        </p:nvSpPr>
        <p:spPr>
          <a:xfrm>
            <a:off x="10282989" y="4350920"/>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noProof="0" dirty="0">
                <a:solidFill>
                  <a:schemeClr val="tx1"/>
                </a:solidFill>
              </a:rPr>
              <a:t>gynheswch</a:t>
            </a:r>
          </a:p>
        </p:txBody>
      </p:sp>
      <p:sp>
        <p:nvSpPr>
          <p:cNvPr id="12" name="Rectangle 11">
            <a:extLst>
              <a:ext uri="{FF2B5EF4-FFF2-40B4-BE49-F238E27FC236}">
                <a16:creationId xmlns:a16="http://schemas.microsoft.com/office/drawing/2014/main" id="{701B7021-CBB3-903E-1961-4932A59B20F5}"/>
              </a:ext>
            </a:extLst>
          </p:cNvPr>
          <p:cNvSpPr/>
          <p:nvPr/>
        </p:nvSpPr>
        <p:spPr>
          <a:xfrm>
            <a:off x="304800" y="5595934"/>
            <a:ext cx="9769642"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noProof="0" dirty="0">
                <a:solidFill>
                  <a:schemeClr val="tx1"/>
                </a:solidFill>
              </a:rPr>
              <a:t>Mae </a:t>
            </a:r>
            <a:r>
              <a:rPr lang="cy-GB" sz="2800" noProof="0" dirty="0" err="1">
                <a:solidFill>
                  <a:schemeClr val="tx1"/>
                </a:solidFill>
              </a:rPr>
              <a:t>Melbourne</a:t>
            </a:r>
            <a:r>
              <a:rPr lang="cy-GB" sz="2800" noProof="0" dirty="0">
                <a:solidFill>
                  <a:schemeClr val="tx1"/>
                </a:solidFill>
              </a:rPr>
              <a:t> yn </a:t>
            </a:r>
            <a:r>
              <a:rPr lang="cy-GB" sz="2800" noProof="0" dirty="0" err="1">
                <a:solidFill>
                  <a:schemeClr val="tx1"/>
                </a:solidFill>
              </a:rPr>
              <a:t>boethach</a:t>
            </a:r>
            <a:r>
              <a:rPr lang="cy-GB" sz="2800" noProof="0" dirty="0">
                <a:solidFill>
                  <a:schemeClr val="tx1"/>
                </a:solidFill>
              </a:rPr>
              <a:t> nag Rhydaman ym mis Rhagfyr.</a:t>
            </a:r>
            <a:r>
              <a:rPr lang="cy-GB" sz="1400" noProof="0" dirty="0"/>
              <a:t> </a:t>
            </a:r>
          </a:p>
        </p:txBody>
      </p:sp>
      <p:sp>
        <p:nvSpPr>
          <p:cNvPr id="13" name="Rectangle 12">
            <a:extLst>
              <a:ext uri="{FF2B5EF4-FFF2-40B4-BE49-F238E27FC236}">
                <a16:creationId xmlns:a16="http://schemas.microsoft.com/office/drawing/2014/main" id="{46480499-9EC8-521E-EF6F-5248D4146B5A}"/>
              </a:ext>
            </a:extLst>
          </p:cNvPr>
          <p:cNvSpPr/>
          <p:nvPr/>
        </p:nvSpPr>
        <p:spPr>
          <a:xfrm>
            <a:off x="10282989" y="5587914"/>
            <a:ext cx="1732547" cy="994610"/>
          </a:xfrm>
          <a:prstGeom prst="rect">
            <a:avLst/>
          </a:prstGeom>
          <a:noFill/>
          <a:ln w="635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noProof="0" dirty="0">
                <a:solidFill>
                  <a:schemeClr val="tx1"/>
                </a:solidFill>
              </a:rPr>
              <a:t>na</a:t>
            </a:r>
          </a:p>
        </p:txBody>
      </p:sp>
      <p:sp>
        <p:nvSpPr>
          <p:cNvPr id="3" name="Oval 2">
            <a:extLst>
              <a:ext uri="{FF2B5EF4-FFF2-40B4-BE49-F238E27FC236}">
                <a16:creationId xmlns:a16="http://schemas.microsoft.com/office/drawing/2014/main" id="{35976647-5C50-FD8F-4563-C0863E316BEF}"/>
              </a:ext>
            </a:extLst>
          </p:cNvPr>
          <p:cNvSpPr/>
          <p:nvPr/>
        </p:nvSpPr>
        <p:spPr>
          <a:xfrm>
            <a:off x="5662863" y="2101516"/>
            <a:ext cx="1155032" cy="641684"/>
          </a:xfrm>
          <a:prstGeom prst="ellipse">
            <a:avLst/>
          </a:prstGeom>
          <a:noFill/>
          <a:ln w="254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4" name="Oval 3">
            <a:extLst>
              <a:ext uri="{FF2B5EF4-FFF2-40B4-BE49-F238E27FC236}">
                <a16:creationId xmlns:a16="http://schemas.microsoft.com/office/drawing/2014/main" id="{98B65C0D-D613-B4E0-5C8D-64D276151E85}"/>
              </a:ext>
            </a:extLst>
          </p:cNvPr>
          <p:cNvSpPr/>
          <p:nvPr/>
        </p:nvSpPr>
        <p:spPr>
          <a:xfrm>
            <a:off x="4957010" y="3283244"/>
            <a:ext cx="481264" cy="785185"/>
          </a:xfrm>
          <a:prstGeom prst="ellipse">
            <a:avLst/>
          </a:prstGeom>
          <a:noFill/>
          <a:ln w="254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5" name="Oval 4">
            <a:extLst>
              <a:ext uri="{FF2B5EF4-FFF2-40B4-BE49-F238E27FC236}">
                <a16:creationId xmlns:a16="http://schemas.microsoft.com/office/drawing/2014/main" id="{F789D021-9952-DD70-E02F-DDDD4F2CBAE4}"/>
              </a:ext>
            </a:extLst>
          </p:cNvPr>
          <p:cNvSpPr/>
          <p:nvPr/>
        </p:nvSpPr>
        <p:spPr>
          <a:xfrm>
            <a:off x="4042609" y="4350920"/>
            <a:ext cx="1860885" cy="633662"/>
          </a:xfrm>
          <a:prstGeom prst="ellipse">
            <a:avLst/>
          </a:prstGeom>
          <a:noFill/>
          <a:ln w="254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4" name="Oval 13">
            <a:extLst>
              <a:ext uri="{FF2B5EF4-FFF2-40B4-BE49-F238E27FC236}">
                <a16:creationId xmlns:a16="http://schemas.microsoft.com/office/drawing/2014/main" id="{517C9B3E-9112-2393-7C13-4E720B2F13C1}"/>
              </a:ext>
            </a:extLst>
          </p:cNvPr>
          <p:cNvSpPr/>
          <p:nvPr/>
        </p:nvSpPr>
        <p:spPr>
          <a:xfrm>
            <a:off x="4957010" y="5759116"/>
            <a:ext cx="705853" cy="701675"/>
          </a:xfrm>
          <a:prstGeom prst="ellipse">
            <a:avLst/>
          </a:prstGeom>
          <a:noFill/>
          <a:ln w="254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7" name="Title 1">
            <a:extLst>
              <a:ext uri="{FF2B5EF4-FFF2-40B4-BE49-F238E27FC236}">
                <a16:creationId xmlns:a16="http://schemas.microsoft.com/office/drawing/2014/main" id="{C60A6EF9-3423-E7D3-656E-A3165A63BDA5}"/>
              </a:ext>
            </a:extLst>
          </p:cNvPr>
          <p:cNvSpPr>
            <a:spLocks noGrp="1"/>
          </p:cNvSpPr>
          <p:nvPr>
            <p:ph type="title"/>
          </p:nvPr>
        </p:nvSpPr>
        <p:spPr>
          <a:xfrm>
            <a:off x="0" y="0"/>
            <a:ext cx="10515600" cy="1325563"/>
          </a:xfrm>
        </p:spPr>
        <p:txBody>
          <a:bodyPr>
            <a:normAutofit/>
          </a:bodyPr>
          <a:lstStyle/>
          <a:p>
            <a:r>
              <a:rPr lang="cy-GB" noProof="0" dirty="0"/>
              <a:t>Dyma’r atebion:</a:t>
            </a:r>
          </a:p>
        </p:txBody>
      </p:sp>
    </p:spTree>
    <p:extLst>
      <p:ext uri="{BB962C8B-B14F-4D97-AF65-F5344CB8AC3E}">
        <p14:creationId xmlns:p14="http://schemas.microsoft.com/office/powerpoint/2010/main" val="1260156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25B32-4742-C83C-1F6E-55C2CF4C49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F64353-9F85-6CE1-B758-7E1FB78DC405}"/>
              </a:ext>
            </a:extLst>
          </p:cNvPr>
          <p:cNvSpPr>
            <a:spLocks noGrp="1"/>
          </p:cNvSpPr>
          <p:nvPr>
            <p:ph type="title"/>
          </p:nvPr>
        </p:nvSpPr>
        <p:spPr>
          <a:xfrm>
            <a:off x="0" y="920296"/>
            <a:ext cx="12192000" cy="6247946"/>
          </a:xfrm>
        </p:spPr>
        <p:txBody>
          <a:bodyPr>
            <a:noAutofit/>
          </a:bodyPr>
          <a:lstStyle/>
          <a:p>
            <a:r>
              <a:rPr lang="cy-GB" sz="3200" noProof="0" dirty="0"/>
              <a:t>Ble mae'n </a:t>
            </a:r>
            <a:r>
              <a:rPr lang="cy-GB" sz="3200" noProof="0" dirty="0" err="1"/>
              <a:t>boethach</a:t>
            </a:r>
            <a:r>
              <a:rPr lang="cy-GB" sz="3200" noProof="0" dirty="0"/>
              <a:t> ym mis Mai?</a:t>
            </a:r>
            <a:br>
              <a:rPr lang="cy-GB" sz="3200" noProof="0" dirty="0"/>
            </a:br>
            <a:r>
              <a:rPr lang="cy-GB" sz="3200" noProof="0" dirty="0"/>
              <a:t>________________________________________________________________</a:t>
            </a:r>
            <a:br>
              <a:rPr lang="cy-GB" sz="3200" noProof="0" dirty="0"/>
            </a:br>
            <a:br>
              <a:rPr lang="cy-GB" sz="3200" noProof="0" dirty="0"/>
            </a:br>
            <a:r>
              <a:rPr lang="cy-GB" sz="3200" noProof="0" dirty="0"/>
              <a:t>Ble mae oerach ym mis Rhagfyr?</a:t>
            </a:r>
            <a:br>
              <a:rPr lang="cy-GB" sz="3200" noProof="0" dirty="0"/>
            </a:br>
            <a:r>
              <a:rPr lang="cy-GB" sz="3200" noProof="0" dirty="0"/>
              <a:t>________________________________________________________________</a:t>
            </a:r>
            <a:br>
              <a:rPr lang="cy-GB" sz="3200" noProof="0" dirty="0"/>
            </a:br>
            <a:br>
              <a:rPr lang="cy-GB" sz="3200" noProof="0" dirty="0"/>
            </a:br>
            <a:r>
              <a:rPr lang="cy-GB" sz="3200" noProof="0" dirty="0"/>
              <a:t>Ble mae’n wlypach ym mis Ionawr?</a:t>
            </a:r>
            <a:br>
              <a:rPr lang="cy-GB" sz="3200" noProof="0" dirty="0"/>
            </a:br>
            <a:r>
              <a:rPr lang="cy-GB" sz="3200" noProof="0" dirty="0"/>
              <a:t>________________________________________________________________</a:t>
            </a:r>
            <a:br>
              <a:rPr lang="cy-GB" sz="3200" noProof="0" dirty="0"/>
            </a:br>
            <a:br>
              <a:rPr lang="cy-GB" sz="3200" noProof="0" dirty="0"/>
            </a:br>
            <a:r>
              <a:rPr lang="cy-GB" sz="3200" noProof="0" dirty="0"/>
              <a:t>Ble mae’n sychwr ym mis Ebrill?</a:t>
            </a:r>
            <a:br>
              <a:rPr lang="cy-GB" sz="3200" noProof="0" dirty="0"/>
            </a:br>
            <a:r>
              <a:rPr lang="cy-GB" sz="3200" noProof="0" dirty="0"/>
              <a:t>________________________________________________________________</a:t>
            </a:r>
            <a:br>
              <a:rPr lang="cy-GB" sz="3200" noProof="0" dirty="0"/>
            </a:br>
            <a:br>
              <a:rPr lang="cy-GB" sz="3200" noProof="0" dirty="0"/>
            </a:br>
            <a:r>
              <a:rPr lang="cy-GB" sz="3200" noProof="0" dirty="0"/>
              <a:t>Ble mae’n gynhesach ym mis Awst?</a:t>
            </a:r>
            <a:br>
              <a:rPr lang="cy-GB" sz="3200" noProof="0" dirty="0"/>
            </a:br>
            <a:r>
              <a:rPr lang="cy-GB" sz="3200" noProof="0" dirty="0"/>
              <a:t>________________________________________________________________</a:t>
            </a:r>
            <a:br>
              <a:rPr lang="cy-GB" sz="3200" noProof="0" dirty="0">
                <a:highlight>
                  <a:srgbClr val="FFFF00"/>
                </a:highlight>
              </a:rPr>
            </a:br>
            <a:endParaRPr lang="cy-GB" sz="3200" noProof="0" dirty="0">
              <a:highlight>
                <a:srgbClr val="FFFF00"/>
              </a:highlight>
            </a:endParaRPr>
          </a:p>
        </p:txBody>
      </p:sp>
      <p:sp>
        <p:nvSpPr>
          <p:cNvPr id="3" name="Title 1">
            <a:extLst>
              <a:ext uri="{FF2B5EF4-FFF2-40B4-BE49-F238E27FC236}">
                <a16:creationId xmlns:a16="http://schemas.microsoft.com/office/drawing/2014/main" id="{DAAAAD58-A87C-D16D-CB89-C2AB9A874AD7}"/>
              </a:ext>
            </a:extLst>
          </p:cNvPr>
          <p:cNvSpPr txBox="1">
            <a:spLocks/>
          </p:cNvSpPr>
          <p:nvPr/>
        </p:nvSpPr>
        <p:spPr>
          <a:xfrm>
            <a:off x="0" y="371814"/>
            <a:ext cx="12192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800" b="1" u="sng" noProof="0" dirty="0"/>
              <a:t>Cwestiynau. Rhaid i chi ddefnyddio’r patrwm brawddegau rydyn ni wedi bod yn ddysgu.</a:t>
            </a:r>
          </a:p>
          <a:p>
            <a:endParaRPr lang="cy-GB" noProof="0" dirty="0"/>
          </a:p>
          <a:p>
            <a:endParaRPr lang="cy-GB" noProof="0" dirty="0"/>
          </a:p>
        </p:txBody>
      </p:sp>
    </p:spTree>
    <p:extLst>
      <p:ext uri="{BB962C8B-B14F-4D97-AF65-F5344CB8AC3E}">
        <p14:creationId xmlns:p14="http://schemas.microsoft.com/office/powerpoint/2010/main" val="2277002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F860F-73A4-9989-2E28-A1040E7833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BE35E4-3889-6356-E284-6CCA893B5F63}"/>
              </a:ext>
            </a:extLst>
          </p:cNvPr>
          <p:cNvSpPr>
            <a:spLocks noGrp="1"/>
          </p:cNvSpPr>
          <p:nvPr>
            <p:ph type="title"/>
          </p:nvPr>
        </p:nvSpPr>
        <p:spPr>
          <a:xfrm>
            <a:off x="0" y="920296"/>
            <a:ext cx="12192000" cy="6247946"/>
          </a:xfrm>
        </p:spPr>
        <p:txBody>
          <a:bodyPr>
            <a:noAutofit/>
          </a:bodyPr>
          <a:lstStyle/>
          <a:p>
            <a:r>
              <a:rPr lang="cy-GB" sz="3200" noProof="0" dirty="0"/>
              <a:t>Ble mae'n </a:t>
            </a:r>
            <a:r>
              <a:rPr lang="cy-GB" sz="3200" noProof="0" dirty="0" err="1"/>
              <a:t>boethach</a:t>
            </a:r>
            <a:r>
              <a:rPr lang="cy-GB" sz="3200" noProof="0" dirty="0"/>
              <a:t> ym mis Mai?</a:t>
            </a:r>
            <a:br>
              <a:rPr lang="cy-GB" sz="3200" noProof="0" dirty="0"/>
            </a:br>
            <a:r>
              <a:rPr lang="cy-GB" sz="3200" noProof="0" dirty="0">
                <a:solidFill>
                  <a:schemeClr val="tx2">
                    <a:lumMod val="50000"/>
                    <a:lumOff val="50000"/>
                  </a:schemeClr>
                </a:solidFill>
              </a:rPr>
              <a:t>Mae Awstralia yn </a:t>
            </a:r>
            <a:r>
              <a:rPr lang="cy-GB" sz="3200" noProof="0" dirty="0" err="1">
                <a:solidFill>
                  <a:schemeClr val="tx2">
                    <a:lumMod val="50000"/>
                    <a:lumOff val="50000"/>
                  </a:schemeClr>
                </a:solidFill>
              </a:rPr>
              <a:t>boethach</a:t>
            </a:r>
            <a:r>
              <a:rPr lang="cy-GB" sz="3200" noProof="0" dirty="0">
                <a:solidFill>
                  <a:schemeClr val="tx2">
                    <a:lumMod val="50000"/>
                    <a:lumOff val="50000"/>
                  </a:schemeClr>
                </a:solidFill>
              </a:rPr>
              <a:t> na Chymru.</a:t>
            </a:r>
            <a:br>
              <a:rPr lang="cy-GB" sz="3200" noProof="0" dirty="0"/>
            </a:br>
            <a:br>
              <a:rPr lang="cy-GB" sz="3200" noProof="0" dirty="0"/>
            </a:br>
            <a:r>
              <a:rPr lang="cy-GB" sz="3200" noProof="0" dirty="0"/>
              <a:t>Ble mae’n oerach ym mis Rhagfyr?</a:t>
            </a:r>
            <a:br>
              <a:rPr lang="cy-GB" sz="3200" noProof="0" dirty="0"/>
            </a:br>
            <a:r>
              <a:rPr lang="cy-GB" sz="3200" noProof="0" dirty="0">
                <a:solidFill>
                  <a:schemeClr val="tx2">
                    <a:lumMod val="50000"/>
                    <a:lumOff val="50000"/>
                  </a:schemeClr>
                </a:solidFill>
              </a:rPr>
              <a:t>Mae Cymru yn oerach nag Awstralia.</a:t>
            </a:r>
            <a:br>
              <a:rPr lang="cy-GB" sz="3200" noProof="0" dirty="0"/>
            </a:br>
            <a:br>
              <a:rPr lang="cy-GB" sz="3200" noProof="0" dirty="0"/>
            </a:br>
            <a:r>
              <a:rPr lang="cy-GB" sz="3200" noProof="0" dirty="0"/>
              <a:t>Ble mae’n wlypach ym mis Ionawr?</a:t>
            </a:r>
            <a:br>
              <a:rPr lang="cy-GB" sz="3200" noProof="0" dirty="0"/>
            </a:br>
            <a:r>
              <a:rPr lang="cy-GB" sz="3200" noProof="0" dirty="0">
                <a:solidFill>
                  <a:schemeClr val="tx2">
                    <a:lumMod val="50000"/>
                    <a:lumOff val="50000"/>
                  </a:schemeClr>
                </a:solidFill>
              </a:rPr>
              <a:t>Mae Rhydaman yn wlypach na </a:t>
            </a:r>
            <a:r>
              <a:rPr lang="cy-GB" sz="3200" noProof="0" dirty="0" err="1">
                <a:solidFill>
                  <a:schemeClr val="tx2">
                    <a:lumMod val="50000"/>
                    <a:lumOff val="50000"/>
                  </a:schemeClr>
                </a:solidFill>
              </a:rPr>
              <a:t>Melborne</a:t>
            </a:r>
            <a:r>
              <a:rPr lang="cy-GB" sz="3200" noProof="0" dirty="0">
                <a:solidFill>
                  <a:schemeClr val="tx2">
                    <a:lumMod val="50000"/>
                    <a:lumOff val="50000"/>
                  </a:schemeClr>
                </a:solidFill>
              </a:rPr>
              <a:t>.</a:t>
            </a:r>
            <a:br>
              <a:rPr lang="cy-GB" sz="3200" noProof="0" dirty="0">
                <a:solidFill>
                  <a:schemeClr val="tx2">
                    <a:lumMod val="50000"/>
                    <a:lumOff val="50000"/>
                  </a:schemeClr>
                </a:solidFill>
              </a:rPr>
            </a:br>
            <a:br>
              <a:rPr lang="cy-GB" sz="3200" noProof="0" dirty="0"/>
            </a:br>
            <a:r>
              <a:rPr lang="cy-GB" sz="3200" noProof="0" dirty="0"/>
              <a:t>Ble mae’n </a:t>
            </a:r>
            <a:r>
              <a:rPr lang="cy-GB" sz="3200" noProof="0" dirty="0" err="1"/>
              <a:t>sychach</a:t>
            </a:r>
            <a:r>
              <a:rPr lang="cy-GB" sz="3200" noProof="0" dirty="0"/>
              <a:t> ym mis Ebrill?</a:t>
            </a:r>
            <a:br>
              <a:rPr lang="cy-GB" sz="3200" noProof="0" dirty="0"/>
            </a:br>
            <a:r>
              <a:rPr lang="cy-GB" sz="3200" noProof="0" dirty="0">
                <a:solidFill>
                  <a:schemeClr val="tx2">
                    <a:lumMod val="50000"/>
                    <a:lumOff val="50000"/>
                  </a:schemeClr>
                </a:solidFill>
              </a:rPr>
              <a:t>Mae </a:t>
            </a:r>
            <a:r>
              <a:rPr lang="cy-GB" sz="3200" noProof="0" dirty="0" err="1">
                <a:solidFill>
                  <a:schemeClr val="tx2">
                    <a:lumMod val="50000"/>
                    <a:lumOff val="50000"/>
                  </a:schemeClr>
                </a:solidFill>
              </a:rPr>
              <a:t>Melbourne</a:t>
            </a:r>
            <a:r>
              <a:rPr lang="cy-GB" sz="3200" noProof="0" dirty="0">
                <a:solidFill>
                  <a:schemeClr val="tx2">
                    <a:lumMod val="50000"/>
                    <a:lumOff val="50000"/>
                  </a:schemeClr>
                </a:solidFill>
              </a:rPr>
              <a:t> yn </a:t>
            </a:r>
            <a:r>
              <a:rPr lang="cy-GB" sz="3200" noProof="0" dirty="0" err="1">
                <a:solidFill>
                  <a:schemeClr val="tx2">
                    <a:lumMod val="50000"/>
                    <a:lumOff val="50000"/>
                  </a:schemeClr>
                </a:solidFill>
              </a:rPr>
              <a:t>sychach</a:t>
            </a:r>
            <a:r>
              <a:rPr lang="cy-GB" sz="3200" noProof="0" dirty="0">
                <a:solidFill>
                  <a:schemeClr val="tx2">
                    <a:lumMod val="50000"/>
                    <a:lumOff val="50000"/>
                  </a:schemeClr>
                </a:solidFill>
              </a:rPr>
              <a:t> na Rhydaman.</a:t>
            </a:r>
            <a:br>
              <a:rPr lang="cy-GB" sz="3200" noProof="0" dirty="0"/>
            </a:br>
            <a:br>
              <a:rPr lang="cy-GB" sz="3200" noProof="0" dirty="0"/>
            </a:br>
            <a:r>
              <a:rPr lang="cy-GB" sz="3200" noProof="0" dirty="0"/>
              <a:t>Ble mae’n gynhesach ym mis Awst?</a:t>
            </a:r>
            <a:br>
              <a:rPr lang="cy-GB" sz="3200" noProof="0" dirty="0"/>
            </a:br>
            <a:r>
              <a:rPr lang="cy-GB" sz="3200" noProof="0" dirty="0">
                <a:solidFill>
                  <a:schemeClr val="tx2">
                    <a:lumMod val="50000"/>
                    <a:lumOff val="50000"/>
                  </a:schemeClr>
                </a:solidFill>
              </a:rPr>
              <a:t>Mae Cymru yn gynhesach nag Awstralia.</a:t>
            </a:r>
            <a:br>
              <a:rPr lang="cy-GB" sz="3200" noProof="0" dirty="0">
                <a:highlight>
                  <a:srgbClr val="FFFF00"/>
                </a:highlight>
              </a:rPr>
            </a:br>
            <a:endParaRPr lang="cy-GB" sz="3200" noProof="0" dirty="0">
              <a:highlight>
                <a:srgbClr val="FFFF00"/>
              </a:highlight>
            </a:endParaRPr>
          </a:p>
        </p:txBody>
      </p:sp>
      <p:sp>
        <p:nvSpPr>
          <p:cNvPr id="3" name="Title 1">
            <a:extLst>
              <a:ext uri="{FF2B5EF4-FFF2-40B4-BE49-F238E27FC236}">
                <a16:creationId xmlns:a16="http://schemas.microsoft.com/office/drawing/2014/main" id="{FD70FC86-9818-CA2B-D187-6A72B5B5D7CF}"/>
              </a:ext>
            </a:extLst>
          </p:cNvPr>
          <p:cNvSpPr txBox="1">
            <a:spLocks/>
          </p:cNvSpPr>
          <p:nvPr/>
        </p:nvSpPr>
        <p:spPr>
          <a:xfrm>
            <a:off x="0" y="257514"/>
            <a:ext cx="12192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800" b="1" u="sng" noProof="0" dirty="0"/>
              <a:t>Dyma’r atebion:</a:t>
            </a:r>
          </a:p>
          <a:p>
            <a:endParaRPr lang="cy-GB" noProof="0" dirty="0"/>
          </a:p>
          <a:p>
            <a:endParaRPr lang="cy-GB" noProof="0" dirty="0"/>
          </a:p>
        </p:txBody>
      </p:sp>
    </p:spTree>
    <p:extLst>
      <p:ext uri="{BB962C8B-B14F-4D97-AF65-F5344CB8AC3E}">
        <p14:creationId xmlns:p14="http://schemas.microsoft.com/office/powerpoint/2010/main" val="3306300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8B0CA0-C878-8F30-0A33-738B6FDAA82C}"/>
            </a:ext>
          </a:extLst>
        </p:cNvPr>
        <p:cNvGrpSpPr/>
        <p:nvPr/>
      </p:nvGrpSpPr>
      <p:grpSpPr>
        <a:xfrm>
          <a:off x="0" y="0"/>
          <a:ext cx="0" cy="0"/>
          <a:chOff x="0" y="0"/>
          <a:chExt cx="0" cy="0"/>
        </a:xfrm>
      </p:grpSpPr>
      <p:sp useBgFill="1">
        <p:nvSpPr>
          <p:cNvPr id="4120" name="Rectangle 4119">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4100" name="Picture 4" descr="BBC One - Wales on The One Show">
            <a:extLst>
              <a:ext uri="{FF2B5EF4-FFF2-40B4-BE49-F238E27FC236}">
                <a16:creationId xmlns:a16="http://schemas.microsoft.com/office/drawing/2014/main" id="{FD32303D-A3DD-00D1-013B-E09F66283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4103"/>
          <a:stretch/>
        </p:blipFill>
        <p:spPr bwMode="auto">
          <a:xfrm>
            <a:off x="4267201" y="10"/>
            <a:ext cx="7924800" cy="338327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hane Williams - ‘Too Small for Rugby’ | Career Tribute ᴴᴰ">
            <a:extLst>
              <a:ext uri="{FF2B5EF4-FFF2-40B4-BE49-F238E27FC236}">
                <a16:creationId xmlns:a16="http://schemas.microsoft.com/office/drawing/2014/main" id="{10105DCE-D65B-74C1-5564-2BA7BCED3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0398"/>
          <a:stretch/>
        </p:blipFill>
        <p:spPr bwMode="auto">
          <a:xfrm>
            <a:off x="4650916" y="3474720"/>
            <a:ext cx="7555832" cy="33832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22" name="Freeform: Shape 4121">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cy-GB" noProof="0" dirty="0"/>
          </a:p>
        </p:txBody>
      </p:sp>
      <p:sp>
        <p:nvSpPr>
          <p:cNvPr id="2" name="Title 1">
            <a:extLst>
              <a:ext uri="{FF2B5EF4-FFF2-40B4-BE49-F238E27FC236}">
                <a16:creationId xmlns:a16="http://schemas.microsoft.com/office/drawing/2014/main" id="{2DD77AD3-7B86-0958-6695-90C2F6F21B5A}"/>
              </a:ext>
            </a:extLst>
          </p:cNvPr>
          <p:cNvSpPr>
            <a:spLocks noGrp="1"/>
          </p:cNvSpPr>
          <p:nvPr>
            <p:ph type="title"/>
          </p:nvPr>
        </p:nvSpPr>
        <p:spPr>
          <a:xfrm>
            <a:off x="0" y="0"/>
            <a:ext cx="5780314" cy="6858000"/>
          </a:xfrm>
        </p:spPr>
        <p:txBody>
          <a:bodyPr vert="horz" lIns="91440" tIns="45720" rIns="91440" bIns="45720" rtlCol="0" anchor="b">
            <a:normAutofit fontScale="90000"/>
          </a:bodyPr>
          <a:lstStyle/>
          <a:p>
            <a:r>
              <a:rPr lang="cy-GB" b="1" u="sng" kern="1200" noProof="0" dirty="0">
                <a:solidFill>
                  <a:schemeClr val="tx1"/>
                </a:solidFill>
                <a:latin typeface="+mj-lt"/>
                <a:ea typeface="+mj-ea"/>
                <a:cs typeface="+mj-cs"/>
              </a:rPr>
              <a:t>Gweithgaredd 3:</a:t>
            </a:r>
            <a:br>
              <a:rPr lang="cy-GB" kern="1200" noProof="0" dirty="0">
                <a:solidFill>
                  <a:schemeClr val="tx1"/>
                </a:solidFill>
                <a:latin typeface="+mj-lt"/>
                <a:ea typeface="+mj-ea"/>
                <a:cs typeface="+mj-cs"/>
              </a:rPr>
            </a:br>
            <a:r>
              <a:rPr lang="cy-GB" kern="1200" noProof="0" dirty="0">
                <a:solidFill>
                  <a:schemeClr val="tx1"/>
                </a:solidFill>
                <a:latin typeface="+mj-lt"/>
                <a:ea typeface="+mj-ea"/>
                <a:cs typeface="+mj-cs"/>
              </a:rPr>
              <a:t>Patrwm: Ces i ...</a:t>
            </a:r>
            <a:br>
              <a:rPr lang="cy-GB" kern="1200" noProof="0" dirty="0">
                <a:solidFill>
                  <a:schemeClr val="tx1"/>
                </a:solidFill>
                <a:latin typeface="+mj-lt"/>
                <a:ea typeface="+mj-ea"/>
                <a:cs typeface="+mj-cs"/>
              </a:rPr>
            </a:br>
            <a:br>
              <a:rPr lang="cy-GB" u="sng" kern="1200" noProof="0" dirty="0">
                <a:solidFill>
                  <a:schemeClr val="tx1"/>
                </a:solidFill>
                <a:latin typeface="+mj-lt"/>
                <a:ea typeface="+mj-ea"/>
                <a:cs typeface="+mj-cs"/>
              </a:rPr>
            </a:br>
            <a:r>
              <a:rPr lang="cy-GB" u="sng" kern="1200" noProof="0" dirty="0">
                <a:solidFill>
                  <a:schemeClr val="tx1"/>
                </a:solidFill>
                <a:latin typeface="+mj-lt"/>
                <a:ea typeface="+mj-ea"/>
                <a:cs typeface="+mj-cs"/>
              </a:rPr>
              <a:t>Dysgu blaenorol:</a:t>
            </a:r>
            <a:br>
              <a:rPr lang="cy-GB" kern="1200" noProof="0" dirty="0">
                <a:solidFill>
                  <a:schemeClr val="tx1"/>
                </a:solidFill>
                <a:latin typeface="+mj-lt"/>
                <a:ea typeface="+mj-ea"/>
                <a:cs typeface="+mj-cs"/>
              </a:rPr>
            </a:br>
            <a:r>
              <a:rPr lang="cy-GB" sz="3600" kern="1200" noProof="0" dirty="0">
                <a:solidFill>
                  <a:schemeClr val="tx1"/>
                </a:solidFill>
                <a:latin typeface="+mj-lt"/>
                <a:ea typeface="+mj-ea"/>
                <a:cs typeface="+mj-cs"/>
              </a:rPr>
              <a:t>Y pwrpas y gweithgaredd hwn ydy i ymarfer y patrymau ‘ces i’ maen nhw wedi dysgu’r terfyniadau gyda’r rhagenwau gwahanol. Bydd y gweithgaredd hwn yn defnyddio’r beth mae nhw wedi i ddysgu yn barod.</a:t>
            </a:r>
            <a:br>
              <a:rPr lang="cy-GB" kern="1200" noProof="0" dirty="0">
                <a:solidFill>
                  <a:schemeClr val="tx1"/>
                </a:solidFill>
                <a:latin typeface="+mj-lt"/>
                <a:ea typeface="+mj-ea"/>
                <a:cs typeface="+mj-cs"/>
              </a:rPr>
            </a:br>
            <a:endParaRPr lang="cy-GB" kern="1200" noProof="0" dirty="0">
              <a:solidFill>
                <a:schemeClr val="tx1"/>
              </a:solidFill>
              <a:latin typeface="+mj-lt"/>
              <a:ea typeface="+mj-ea"/>
              <a:cs typeface="+mj-cs"/>
            </a:endParaRPr>
          </a:p>
        </p:txBody>
      </p:sp>
    </p:spTree>
    <p:extLst>
      <p:ext uri="{BB962C8B-B14F-4D97-AF65-F5344CB8AC3E}">
        <p14:creationId xmlns:p14="http://schemas.microsoft.com/office/powerpoint/2010/main" val="171811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20D8-EB26-78E7-B61F-9E59B7AB975C}"/>
              </a:ext>
            </a:extLst>
          </p:cNvPr>
          <p:cNvSpPr>
            <a:spLocks noGrp="1"/>
          </p:cNvSpPr>
          <p:nvPr>
            <p:ph type="title"/>
          </p:nvPr>
        </p:nvSpPr>
        <p:spPr/>
        <p:txBody>
          <a:bodyPr/>
          <a:lstStyle/>
          <a:p>
            <a:r>
              <a:rPr lang="cy-GB" noProof="0" dirty="0"/>
              <a:t>Atgoffa’r plant o’r treigladau ar ôl y rhain </a:t>
            </a:r>
          </a:p>
        </p:txBody>
      </p:sp>
      <p:sp>
        <p:nvSpPr>
          <p:cNvPr id="3" name="Content Placeholder 2">
            <a:extLst>
              <a:ext uri="{FF2B5EF4-FFF2-40B4-BE49-F238E27FC236}">
                <a16:creationId xmlns:a16="http://schemas.microsoft.com/office/drawing/2014/main" id="{917B4213-669F-1258-1197-EB1EC7EE82F0}"/>
              </a:ext>
            </a:extLst>
          </p:cNvPr>
          <p:cNvSpPr>
            <a:spLocks noGrp="1"/>
          </p:cNvSpPr>
          <p:nvPr>
            <p:ph idx="1"/>
          </p:nvPr>
        </p:nvSpPr>
        <p:spPr/>
        <p:txBody>
          <a:bodyPr>
            <a:normAutofit lnSpcReduction="10000"/>
          </a:bodyPr>
          <a:lstStyle/>
          <a:p>
            <a:r>
              <a:rPr lang="cy-GB" noProof="0" dirty="0"/>
              <a:t>Fy _ i (Treiglad trwynol)</a:t>
            </a:r>
          </a:p>
          <a:p>
            <a:r>
              <a:rPr lang="cy-GB" noProof="0" dirty="0"/>
              <a:t>Dy _ di (Treiglad meddal)</a:t>
            </a:r>
          </a:p>
          <a:p>
            <a:r>
              <a:rPr lang="cy-GB" noProof="0" dirty="0"/>
              <a:t>Ei _ e (Treiglad meddal)</a:t>
            </a:r>
          </a:p>
          <a:p>
            <a:r>
              <a:rPr lang="cy-GB" noProof="0" dirty="0"/>
              <a:t>Ei _ hi (Treiglad llais a ‘h’ cyn llafariad)</a:t>
            </a:r>
          </a:p>
          <a:p>
            <a:r>
              <a:rPr lang="cy-GB" noProof="0" dirty="0"/>
              <a:t>Ein _ ni (does dim treiglad ond ‘h’ cyn llafariad)</a:t>
            </a:r>
          </a:p>
          <a:p>
            <a:r>
              <a:rPr lang="cy-GB" noProof="0" dirty="0"/>
              <a:t>Eich _ chi (does dim treiglad)</a:t>
            </a:r>
          </a:p>
          <a:p>
            <a:r>
              <a:rPr lang="cy-GB" noProof="0" dirty="0"/>
              <a:t>Eu _ nhw (does dim treiglad ond ‘h’ cyn llafariad)</a:t>
            </a:r>
          </a:p>
          <a:p>
            <a:endParaRPr lang="cy-GB" noProof="0" dirty="0"/>
          </a:p>
          <a:p>
            <a:pPr marL="0" indent="0">
              <a:buNone/>
            </a:pPr>
            <a:r>
              <a:rPr lang="cy-GB" noProof="0" dirty="0"/>
              <a:t>Defnyddio drilio gyda phêl i ailadrodd rhain nes eu bod yn hyderus. </a:t>
            </a:r>
          </a:p>
          <a:p>
            <a:endParaRPr lang="cy-GB" noProof="0" dirty="0"/>
          </a:p>
        </p:txBody>
      </p:sp>
    </p:spTree>
    <p:extLst>
      <p:ext uri="{BB962C8B-B14F-4D97-AF65-F5344CB8AC3E}">
        <p14:creationId xmlns:p14="http://schemas.microsoft.com/office/powerpoint/2010/main" val="2575995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E079-7960-9366-78B5-99F011FE5DBA}"/>
              </a:ext>
            </a:extLst>
          </p:cNvPr>
          <p:cNvSpPr>
            <a:spLocks noGrp="1"/>
          </p:cNvSpPr>
          <p:nvPr>
            <p:ph type="title"/>
          </p:nvPr>
        </p:nvSpPr>
        <p:spPr/>
        <p:txBody>
          <a:bodyPr>
            <a:normAutofit fontScale="90000"/>
          </a:bodyPr>
          <a:lstStyle/>
          <a:p>
            <a:r>
              <a:rPr lang="cy-GB" noProof="0" dirty="0"/>
              <a:t>Pan fydd y plant yn hyderus, gofynnwch iddyn nhw i lenwi’r blychau i wirio os gallwn nhw defnyddio yn gywir. Mae’r atebion ar y dudalen nesaf i wirio. </a:t>
            </a:r>
          </a:p>
        </p:txBody>
      </p:sp>
      <p:graphicFrame>
        <p:nvGraphicFramePr>
          <p:cNvPr id="6" name="Table 5">
            <a:extLst>
              <a:ext uri="{FF2B5EF4-FFF2-40B4-BE49-F238E27FC236}">
                <a16:creationId xmlns:a16="http://schemas.microsoft.com/office/drawing/2014/main" id="{53C9C6B7-999B-E762-13AE-F3A8137B26EA}"/>
              </a:ext>
            </a:extLst>
          </p:cNvPr>
          <p:cNvGraphicFramePr>
            <a:graphicFrameLocks noGrp="1"/>
          </p:cNvGraphicFramePr>
          <p:nvPr>
            <p:extLst>
              <p:ext uri="{D42A27DB-BD31-4B8C-83A1-F6EECF244321}">
                <p14:modId xmlns:p14="http://schemas.microsoft.com/office/powerpoint/2010/main" val="3215345713"/>
              </p:ext>
            </p:extLst>
          </p:nvPr>
        </p:nvGraphicFramePr>
        <p:xfrm>
          <a:off x="838199" y="2018379"/>
          <a:ext cx="10515600" cy="3708400"/>
        </p:xfrm>
        <a:graphic>
          <a:graphicData uri="http://schemas.openxmlformats.org/drawingml/2006/table">
            <a:tbl>
              <a:tblPr firstRow="1" bandRow="1">
                <a:tableStyleId>{5940675A-B579-460E-94D1-54222C63F5DA}</a:tableStyleId>
              </a:tblPr>
              <a:tblGrid>
                <a:gridCol w="1314450">
                  <a:extLst>
                    <a:ext uri="{9D8B030D-6E8A-4147-A177-3AD203B41FA5}">
                      <a16:colId xmlns:a16="http://schemas.microsoft.com/office/drawing/2014/main" val="1303011021"/>
                    </a:ext>
                  </a:extLst>
                </a:gridCol>
                <a:gridCol w="1314450">
                  <a:extLst>
                    <a:ext uri="{9D8B030D-6E8A-4147-A177-3AD203B41FA5}">
                      <a16:colId xmlns:a16="http://schemas.microsoft.com/office/drawing/2014/main" val="4105771703"/>
                    </a:ext>
                  </a:extLst>
                </a:gridCol>
                <a:gridCol w="1314450">
                  <a:extLst>
                    <a:ext uri="{9D8B030D-6E8A-4147-A177-3AD203B41FA5}">
                      <a16:colId xmlns:a16="http://schemas.microsoft.com/office/drawing/2014/main" val="1385370633"/>
                    </a:ext>
                  </a:extLst>
                </a:gridCol>
                <a:gridCol w="1314450">
                  <a:extLst>
                    <a:ext uri="{9D8B030D-6E8A-4147-A177-3AD203B41FA5}">
                      <a16:colId xmlns:a16="http://schemas.microsoft.com/office/drawing/2014/main" val="3284162514"/>
                    </a:ext>
                  </a:extLst>
                </a:gridCol>
                <a:gridCol w="1314450">
                  <a:extLst>
                    <a:ext uri="{9D8B030D-6E8A-4147-A177-3AD203B41FA5}">
                      <a16:colId xmlns:a16="http://schemas.microsoft.com/office/drawing/2014/main" val="1004359625"/>
                    </a:ext>
                  </a:extLst>
                </a:gridCol>
                <a:gridCol w="1314450">
                  <a:extLst>
                    <a:ext uri="{9D8B030D-6E8A-4147-A177-3AD203B41FA5}">
                      <a16:colId xmlns:a16="http://schemas.microsoft.com/office/drawing/2014/main" val="3149282301"/>
                    </a:ext>
                  </a:extLst>
                </a:gridCol>
                <a:gridCol w="1314450">
                  <a:extLst>
                    <a:ext uri="{9D8B030D-6E8A-4147-A177-3AD203B41FA5}">
                      <a16:colId xmlns:a16="http://schemas.microsoft.com/office/drawing/2014/main" val="1831468913"/>
                    </a:ext>
                  </a:extLst>
                </a:gridCol>
                <a:gridCol w="1314450">
                  <a:extLst>
                    <a:ext uri="{9D8B030D-6E8A-4147-A177-3AD203B41FA5}">
                      <a16:colId xmlns:a16="http://schemas.microsoft.com/office/drawing/2014/main" val="4211241422"/>
                    </a:ext>
                  </a:extLst>
                </a:gridCol>
              </a:tblGrid>
              <a:tr h="370840">
                <a:tc>
                  <a:txBody>
                    <a:bodyPr/>
                    <a:lstStyle/>
                    <a:p>
                      <a:endParaRPr lang="cy-GB" noProof="0" dirty="0"/>
                    </a:p>
                  </a:txBody>
                  <a:tcPr/>
                </a:tc>
                <a:tc>
                  <a:txBody>
                    <a:bodyPr/>
                    <a:lstStyle/>
                    <a:p>
                      <a:r>
                        <a:rPr lang="cy-GB" noProof="0" dirty="0"/>
                        <a:t>Fy _ i</a:t>
                      </a:r>
                    </a:p>
                  </a:txBody>
                  <a:tcPr/>
                </a:tc>
                <a:tc>
                  <a:txBody>
                    <a:bodyPr/>
                    <a:lstStyle/>
                    <a:p>
                      <a:r>
                        <a:rPr lang="cy-GB" noProof="0" dirty="0"/>
                        <a:t>Dy _ di</a:t>
                      </a:r>
                    </a:p>
                  </a:txBody>
                  <a:tcPr/>
                </a:tc>
                <a:tc>
                  <a:txBody>
                    <a:bodyPr/>
                    <a:lstStyle/>
                    <a:p>
                      <a:r>
                        <a:rPr lang="cy-GB" noProof="0" dirty="0"/>
                        <a:t>Ei _ e</a:t>
                      </a:r>
                    </a:p>
                  </a:txBody>
                  <a:tcPr/>
                </a:tc>
                <a:tc>
                  <a:txBody>
                    <a:bodyPr/>
                    <a:lstStyle/>
                    <a:p>
                      <a:r>
                        <a:rPr lang="cy-GB" noProof="0" dirty="0"/>
                        <a:t>Ei _ hi</a:t>
                      </a:r>
                    </a:p>
                  </a:txBody>
                  <a:tcPr/>
                </a:tc>
                <a:tc>
                  <a:txBody>
                    <a:bodyPr/>
                    <a:lstStyle/>
                    <a:p>
                      <a:r>
                        <a:rPr lang="cy-GB" noProof="0" dirty="0"/>
                        <a:t>Ein _ ni</a:t>
                      </a:r>
                    </a:p>
                  </a:txBody>
                  <a:tcPr/>
                </a:tc>
                <a:tc>
                  <a:txBody>
                    <a:bodyPr/>
                    <a:lstStyle/>
                    <a:p>
                      <a:r>
                        <a:rPr lang="cy-GB" noProof="0" dirty="0"/>
                        <a:t>Eich _ chi</a:t>
                      </a:r>
                    </a:p>
                  </a:txBody>
                  <a:tcPr/>
                </a:tc>
                <a:tc>
                  <a:txBody>
                    <a:bodyPr/>
                    <a:lstStyle/>
                    <a:p>
                      <a:r>
                        <a:rPr lang="cy-GB" noProof="0" dirty="0"/>
                        <a:t>Eu _ nhw</a:t>
                      </a:r>
                    </a:p>
                  </a:txBody>
                  <a:tcPr/>
                </a:tc>
                <a:extLst>
                  <a:ext uri="{0D108BD9-81ED-4DB2-BD59-A6C34878D82A}">
                    <a16:rowId xmlns:a16="http://schemas.microsoft.com/office/drawing/2014/main" val="973070294"/>
                  </a:ext>
                </a:extLst>
              </a:tr>
              <a:tr h="370840">
                <a:tc>
                  <a:txBody>
                    <a:bodyPr/>
                    <a:lstStyle/>
                    <a:p>
                      <a:r>
                        <a:rPr lang="cy-GB" noProof="0" dirty="0"/>
                        <a:t>Geni</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1327594189"/>
                  </a:ext>
                </a:extLst>
              </a:tr>
              <a:tr h="370840">
                <a:tc>
                  <a:txBody>
                    <a:bodyPr/>
                    <a:lstStyle/>
                    <a:p>
                      <a:r>
                        <a:rPr lang="cy-GB" noProof="0" dirty="0"/>
                        <a:t>Magi</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71053003"/>
                  </a:ext>
                </a:extLst>
              </a:tr>
              <a:tr h="370840">
                <a:tc>
                  <a:txBody>
                    <a:bodyPr/>
                    <a:lstStyle/>
                    <a:p>
                      <a:r>
                        <a:rPr lang="cy-GB" noProof="0" dirty="0"/>
                        <a:t>Gweld </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3623368638"/>
                  </a:ext>
                </a:extLst>
              </a:tr>
              <a:tr h="370840">
                <a:tc>
                  <a:txBody>
                    <a:bodyPr/>
                    <a:lstStyle/>
                    <a:p>
                      <a:r>
                        <a:rPr lang="cy-GB" noProof="0" dirty="0"/>
                        <a:t>Taro</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4166529490"/>
                  </a:ext>
                </a:extLst>
              </a:tr>
              <a:tr h="370840">
                <a:tc>
                  <a:txBody>
                    <a:bodyPr/>
                    <a:lstStyle/>
                    <a:p>
                      <a:r>
                        <a:rPr lang="cy-GB" noProof="0" dirty="0"/>
                        <a:t>Brathu </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805269790"/>
                  </a:ext>
                </a:extLst>
              </a:tr>
              <a:tr h="370840">
                <a:tc>
                  <a:txBody>
                    <a:bodyPr/>
                    <a:lstStyle/>
                    <a:p>
                      <a:r>
                        <a:rPr lang="cy-GB" noProof="0" dirty="0"/>
                        <a:t>Deffro</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2498005402"/>
                  </a:ext>
                </a:extLst>
              </a:tr>
              <a:tr h="370840">
                <a:tc>
                  <a:txBody>
                    <a:bodyPr/>
                    <a:lstStyle/>
                    <a:p>
                      <a:r>
                        <a:rPr lang="cy-GB" noProof="0" dirty="0"/>
                        <a:t>Cyhoeddi</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2087992615"/>
                  </a:ext>
                </a:extLst>
              </a:tr>
              <a:tr h="370840">
                <a:tc>
                  <a:txBody>
                    <a:bodyPr/>
                    <a:lstStyle/>
                    <a:p>
                      <a:r>
                        <a:rPr lang="cy-GB" noProof="0" dirty="0"/>
                        <a:t>Achub </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4205530196"/>
                  </a:ext>
                </a:extLst>
              </a:tr>
              <a:tr h="370840">
                <a:tc>
                  <a:txBody>
                    <a:bodyPr/>
                    <a:lstStyle/>
                    <a:p>
                      <a:r>
                        <a:rPr lang="cy-GB" noProof="0" dirty="0"/>
                        <a:t>Cais</a:t>
                      </a:r>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tc>
                  <a:txBody>
                    <a:bodyPr/>
                    <a:lstStyle/>
                    <a:p>
                      <a:endParaRPr lang="cy-GB" noProof="0" dirty="0"/>
                    </a:p>
                  </a:txBody>
                  <a:tcPr/>
                </a:tc>
                <a:extLst>
                  <a:ext uri="{0D108BD9-81ED-4DB2-BD59-A6C34878D82A}">
                    <a16:rowId xmlns:a16="http://schemas.microsoft.com/office/drawing/2014/main" val="207961217"/>
                  </a:ext>
                </a:extLst>
              </a:tr>
            </a:tbl>
          </a:graphicData>
        </a:graphic>
      </p:graphicFrame>
    </p:spTree>
    <p:extLst>
      <p:ext uri="{BB962C8B-B14F-4D97-AF65-F5344CB8AC3E}">
        <p14:creationId xmlns:p14="http://schemas.microsoft.com/office/powerpoint/2010/main" val="1826336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B7E18-312F-36BA-E374-E171434BA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214636-3955-28AC-514F-0BCFE634727C}"/>
              </a:ext>
            </a:extLst>
          </p:cNvPr>
          <p:cNvSpPr>
            <a:spLocks noGrp="1"/>
          </p:cNvSpPr>
          <p:nvPr>
            <p:ph type="title"/>
          </p:nvPr>
        </p:nvSpPr>
        <p:spPr>
          <a:xfrm>
            <a:off x="477078" y="365125"/>
            <a:ext cx="10876722" cy="1325563"/>
          </a:xfrm>
        </p:spPr>
        <p:txBody>
          <a:bodyPr>
            <a:normAutofit/>
          </a:bodyPr>
          <a:lstStyle/>
          <a:p>
            <a:r>
              <a:rPr lang="cy-GB" noProof="0" dirty="0"/>
              <a:t>Dyma'r atebion, a wnei di wirio drostyn nhw i wirio os mae nhw'n gywir?</a:t>
            </a:r>
          </a:p>
        </p:txBody>
      </p:sp>
      <p:graphicFrame>
        <p:nvGraphicFramePr>
          <p:cNvPr id="6" name="Table 5">
            <a:extLst>
              <a:ext uri="{FF2B5EF4-FFF2-40B4-BE49-F238E27FC236}">
                <a16:creationId xmlns:a16="http://schemas.microsoft.com/office/drawing/2014/main" id="{27507C6A-1CB7-4117-48F1-ECBC52568A25}"/>
              </a:ext>
            </a:extLst>
          </p:cNvPr>
          <p:cNvGraphicFramePr>
            <a:graphicFrameLocks noGrp="1"/>
          </p:cNvGraphicFramePr>
          <p:nvPr>
            <p:extLst>
              <p:ext uri="{D42A27DB-BD31-4B8C-83A1-F6EECF244321}">
                <p14:modId xmlns:p14="http://schemas.microsoft.com/office/powerpoint/2010/main" val="4098531833"/>
              </p:ext>
            </p:extLst>
          </p:nvPr>
        </p:nvGraphicFramePr>
        <p:xfrm>
          <a:off x="477078" y="2018379"/>
          <a:ext cx="10876720" cy="3708400"/>
        </p:xfrm>
        <a:graphic>
          <a:graphicData uri="http://schemas.openxmlformats.org/drawingml/2006/table">
            <a:tbl>
              <a:tblPr firstRow="1" bandRow="1">
                <a:tableStyleId>{5940675A-B579-460E-94D1-54222C63F5DA}</a:tableStyleId>
              </a:tblPr>
              <a:tblGrid>
                <a:gridCol w="1216521">
                  <a:extLst>
                    <a:ext uri="{9D8B030D-6E8A-4147-A177-3AD203B41FA5}">
                      <a16:colId xmlns:a16="http://schemas.microsoft.com/office/drawing/2014/main" val="1303011021"/>
                    </a:ext>
                  </a:extLst>
                </a:gridCol>
                <a:gridCol w="1502659">
                  <a:extLst>
                    <a:ext uri="{9D8B030D-6E8A-4147-A177-3AD203B41FA5}">
                      <a16:colId xmlns:a16="http://schemas.microsoft.com/office/drawing/2014/main" val="4105771703"/>
                    </a:ext>
                  </a:extLst>
                </a:gridCol>
                <a:gridCol w="1359590">
                  <a:extLst>
                    <a:ext uri="{9D8B030D-6E8A-4147-A177-3AD203B41FA5}">
                      <a16:colId xmlns:a16="http://schemas.microsoft.com/office/drawing/2014/main" val="1385370633"/>
                    </a:ext>
                  </a:extLst>
                </a:gridCol>
                <a:gridCol w="1359590">
                  <a:extLst>
                    <a:ext uri="{9D8B030D-6E8A-4147-A177-3AD203B41FA5}">
                      <a16:colId xmlns:a16="http://schemas.microsoft.com/office/drawing/2014/main" val="3284162514"/>
                    </a:ext>
                  </a:extLst>
                </a:gridCol>
                <a:gridCol w="1359590">
                  <a:extLst>
                    <a:ext uri="{9D8B030D-6E8A-4147-A177-3AD203B41FA5}">
                      <a16:colId xmlns:a16="http://schemas.microsoft.com/office/drawing/2014/main" val="1004359625"/>
                    </a:ext>
                  </a:extLst>
                </a:gridCol>
                <a:gridCol w="1359590">
                  <a:extLst>
                    <a:ext uri="{9D8B030D-6E8A-4147-A177-3AD203B41FA5}">
                      <a16:colId xmlns:a16="http://schemas.microsoft.com/office/drawing/2014/main" val="3149282301"/>
                    </a:ext>
                  </a:extLst>
                </a:gridCol>
                <a:gridCol w="1359590">
                  <a:extLst>
                    <a:ext uri="{9D8B030D-6E8A-4147-A177-3AD203B41FA5}">
                      <a16:colId xmlns:a16="http://schemas.microsoft.com/office/drawing/2014/main" val="1831468913"/>
                    </a:ext>
                  </a:extLst>
                </a:gridCol>
                <a:gridCol w="1359590">
                  <a:extLst>
                    <a:ext uri="{9D8B030D-6E8A-4147-A177-3AD203B41FA5}">
                      <a16:colId xmlns:a16="http://schemas.microsoft.com/office/drawing/2014/main" val="4211241422"/>
                    </a:ext>
                  </a:extLst>
                </a:gridCol>
              </a:tblGrid>
              <a:tr h="370840">
                <a:tc>
                  <a:txBody>
                    <a:bodyPr/>
                    <a:lstStyle/>
                    <a:p>
                      <a:endParaRPr lang="cy-GB" b="1" noProof="0" dirty="0"/>
                    </a:p>
                  </a:txBody>
                  <a:tcPr/>
                </a:tc>
                <a:tc>
                  <a:txBody>
                    <a:bodyPr/>
                    <a:lstStyle/>
                    <a:p>
                      <a:r>
                        <a:rPr lang="cy-GB" b="1" noProof="0" dirty="0"/>
                        <a:t>Fy _ i</a:t>
                      </a:r>
                    </a:p>
                  </a:txBody>
                  <a:tcPr/>
                </a:tc>
                <a:tc>
                  <a:txBody>
                    <a:bodyPr/>
                    <a:lstStyle/>
                    <a:p>
                      <a:r>
                        <a:rPr lang="cy-GB" b="1" noProof="0" dirty="0"/>
                        <a:t>Dy _ di</a:t>
                      </a:r>
                    </a:p>
                  </a:txBody>
                  <a:tcPr/>
                </a:tc>
                <a:tc>
                  <a:txBody>
                    <a:bodyPr/>
                    <a:lstStyle/>
                    <a:p>
                      <a:r>
                        <a:rPr lang="cy-GB" b="1" noProof="0" dirty="0"/>
                        <a:t>Ei _ e</a:t>
                      </a:r>
                    </a:p>
                  </a:txBody>
                  <a:tcPr/>
                </a:tc>
                <a:tc>
                  <a:txBody>
                    <a:bodyPr/>
                    <a:lstStyle/>
                    <a:p>
                      <a:r>
                        <a:rPr lang="cy-GB" b="1" noProof="0" dirty="0"/>
                        <a:t>Ei _ hi</a:t>
                      </a:r>
                    </a:p>
                  </a:txBody>
                  <a:tcPr/>
                </a:tc>
                <a:tc>
                  <a:txBody>
                    <a:bodyPr/>
                    <a:lstStyle/>
                    <a:p>
                      <a:r>
                        <a:rPr lang="cy-GB" b="1" noProof="0" dirty="0"/>
                        <a:t>Ein _ ni</a:t>
                      </a:r>
                    </a:p>
                  </a:txBody>
                  <a:tcPr/>
                </a:tc>
                <a:tc>
                  <a:txBody>
                    <a:bodyPr/>
                    <a:lstStyle/>
                    <a:p>
                      <a:r>
                        <a:rPr lang="cy-GB" b="1" noProof="0" dirty="0"/>
                        <a:t>Eich _ chi</a:t>
                      </a:r>
                    </a:p>
                  </a:txBody>
                  <a:tcPr/>
                </a:tc>
                <a:tc>
                  <a:txBody>
                    <a:bodyPr/>
                    <a:lstStyle/>
                    <a:p>
                      <a:r>
                        <a:rPr lang="cy-GB" b="1" noProof="0" dirty="0"/>
                        <a:t>Eu _ nhw</a:t>
                      </a:r>
                    </a:p>
                  </a:txBody>
                  <a:tcPr/>
                </a:tc>
                <a:extLst>
                  <a:ext uri="{0D108BD9-81ED-4DB2-BD59-A6C34878D82A}">
                    <a16:rowId xmlns:a16="http://schemas.microsoft.com/office/drawing/2014/main" val="973070294"/>
                  </a:ext>
                </a:extLst>
              </a:tr>
              <a:tr h="370840">
                <a:tc>
                  <a:txBody>
                    <a:bodyPr/>
                    <a:lstStyle/>
                    <a:p>
                      <a:r>
                        <a:rPr lang="cy-GB" b="1" noProof="0" dirty="0"/>
                        <a:t>Geni</a:t>
                      </a:r>
                    </a:p>
                  </a:txBody>
                  <a:tcPr/>
                </a:tc>
                <a:tc>
                  <a:txBody>
                    <a:bodyPr/>
                    <a:lstStyle/>
                    <a:p>
                      <a:r>
                        <a:rPr lang="cy-GB" noProof="0" dirty="0"/>
                        <a:t>Ngeni</a:t>
                      </a:r>
                    </a:p>
                  </a:txBody>
                  <a:tcPr/>
                </a:tc>
                <a:tc>
                  <a:txBody>
                    <a:bodyPr/>
                    <a:lstStyle/>
                    <a:p>
                      <a:r>
                        <a:rPr lang="cy-GB" noProof="0" dirty="0"/>
                        <a:t>Eni</a:t>
                      </a:r>
                    </a:p>
                  </a:txBody>
                  <a:tcPr/>
                </a:tc>
                <a:tc>
                  <a:txBody>
                    <a:bodyPr/>
                    <a:lstStyle/>
                    <a:p>
                      <a:r>
                        <a:rPr lang="cy-GB" noProof="0" dirty="0"/>
                        <a:t>Eni</a:t>
                      </a:r>
                    </a:p>
                  </a:txBody>
                  <a:tcPr/>
                </a:tc>
                <a:tc>
                  <a:txBody>
                    <a:bodyPr/>
                    <a:lstStyle/>
                    <a:p>
                      <a:r>
                        <a:rPr lang="cy-GB" noProof="0" dirty="0"/>
                        <a:t>Geni</a:t>
                      </a:r>
                    </a:p>
                  </a:txBody>
                  <a:tcPr/>
                </a:tc>
                <a:tc>
                  <a:txBody>
                    <a:bodyPr/>
                    <a:lstStyle/>
                    <a:p>
                      <a:r>
                        <a:rPr lang="cy-GB" noProof="0" dirty="0"/>
                        <a:t>Geni</a:t>
                      </a:r>
                    </a:p>
                  </a:txBody>
                  <a:tcPr/>
                </a:tc>
                <a:tc>
                  <a:txBody>
                    <a:bodyPr/>
                    <a:lstStyle/>
                    <a:p>
                      <a:r>
                        <a:rPr lang="cy-GB" noProof="0" dirty="0"/>
                        <a:t>Geni</a:t>
                      </a:r>
                    </a:p>
                  </a:txBody>
                  <a:tcPr/>
                </a:tc>
                <a:tc>
                  <a:txBody>
                    <a:bodyPr/>
                    <a:lstStyle/>
                    <a:p>
                      <a:r>
                        <a:rPr lang="cy-GB" noProof="0" dirty="0"/>
                        <a:t>Geni</a:t>
                      </a:r>
                    </a:p>
                  </a:txBody>
                  <a:tcPr/>
                </a:tc>
                <a:extLst>
                  <a:ext uri="{0D108BD9-81ED-4DB2-BD59-A6C34878D82A}">
                    <a16:rowId xmlns:a16="http://schemas.microsoft.com/office/drawing/2014/main" val="1327594189"/>
                  </a:ext>
                </a:extLst>
              </a:tr>
              <a:tr h="370840">
                <a:tc>
                  <a:txBody>
                    <a:bodyPr/>
                    <a:lstStyle/>
                    <a:p>
                      <a:r>
                        <a:rPr lang="cy-GB" b="1" noProof="0" dirty="0"/>
                        <a:t>Magi</a:t>
                      </a:r>
                    </a:p>
                  </a:txBody>
                  <a:tcPr/>
                </a:tc>
                <a:tc>
                  <a:txBody>
                    <a:bodyPr/>
                    <a:lstStyle/>
                    <a:p>
                      <a:r>
                        <a:rPr lang="cy-GB" noProof="0" dirty="0"/>
                        <a:t>Magi</a:t>
                      </a:r>
                    </a:p>
                  </a:txBody>
                  <a:tcPr/>
                </a:tc>
                <a:tc>
                  <a:txBody>
                    <a:bodyPr/>
                    <a:lstStyle/>
                    <a:p>
                      <a:r>
                        <a:rPr lang="cy-GB" noProof="0" dirty="0"/>
                        <a:t>Magi</a:t>
                      </a:r>
                    </a:p>
                  </a:txBody>
                  <a:tcPr/>
                </a:tc>
                <a:tc>
                  <a:txBody>
                    <a:bodyPr/>
                    <a:lstStyle/>
                    <a:p>
                      <a:r>
                        <a:rPr lang="cy-GB" noProof="0" dirty="0"/>
                        <a:t>Magi</a:t>
                      </a:r>
                    </a:p>
                  </a:txBody>
                  <a:tcPr/>
                </a:tc>
                <a:tc>
                  <a:txBody>
                    <a:bodyPr/>
                    <a:lstStyle/>
                    <a:p>
                      <a:r>
                        <a:rPr lang="cy-GB" noProof="0" dirty="0"/>
                        <a:t>Magi</a:t>
                      </a:r>
                    </a:p>
                  </a:txBody>
                  <a:tcPr/>
                </a:tc>
                <a:tc>
                  <a:txBody>
                    <a:bodyPr/>
                    <a:lstStyle/>
                    <a:p>
                      <a:r>
                        <a:rPr lang="cy-GB" noProof="0" dirty="0"/>
                        <a:t>Magi</a:t>
                      </a:r>
                    </a:p>
                  </a:txBody>
                  <a:tcPr/>
                </a:tc>
                <a:tc>
                  <a:txBody>
                    <a:bodyPr/>
                    <a:lstStyle/>
                    <a:p>
                      <a:r>
                        <a:rPr lang="cy-GB" noProof="0" dirty="0"/>
                        <a:t>Magi</a:t>
                      </a:r>
                    </a:p>
                  </a:txBody>
                  <a:tcPr/>
                </a:tc>
                <a:tc>
                  <a:txBody>
                    <a:bodyPr/>
                    <a:lstStyle/>
                    <a:p>
                      <a:r>
                        <a:rPr lang="cy-GB" noProof="0" dirty="0"/>
                        <a:t>Magi</a:t>
                      </a:r>
                    </a:p>
                  </a:txBody>
                  <a:tcPr/>
                </a:tc>
                <a:extLst>
                  <a:ext uri="{0D108BD9-81ED-4DB2-BD59-A6C34878D82A}">
                    <a16:rowId xmlns:a16="http://schemas.microsoft.com/office/drawing/2014/main" val="71053003"/>
                  </a:ext>
                </a:extLst>
              </a:tr>
              <a:tr h="370840">
                <a:tc>
                  <a:txBody>
                    <a:bodyPr/>
                    <a:lstStyle/>
                    <a:p>
                      <a:r>
                        <a:rPr lang="cy-GB" b="1" noProof="0" dirty="0"/>
                        <a:t>Gweld </a:t>
                      </a:r>
                    </a:p>
                  </a:txBody>
                  <a:tcPr/>
                </a:tc>
                <a:tc>
                  <a:txBody>
                    <a:bodyPr/>
                    <a:lstStyle/>
                    <a:p>
                      <a:r>
                        <a:rPr lang="cy-GB" noProof="0" dirty="0"/>
                        <a:t>Ngweld</a:t>
                      </a:r>
                    </a:p>
                  </a:txBody>
                  <a:tcPr/>
                </a:tc>
                <a:tc>
                  <a:txBody>
                    <a:bodyPr/>
                    <a:lstStyle/>
                    <a:p>
                      <a:r>
                        <a:rPr lang="cy-GB" noProof="0" dirty="0"/>
                        <a:t>Weld</a:t>
                      </a:r>
                    </a:p>
                  </a:txBody>
                  <a:tcPr/>
                </a:tc>
                <a:tc>
                  <a:txBody>
                    <a:bodyPr/>
                    <a:lstStyle/>
                    <a:p>
                      <a:r>
                        <a:rPr lang="cy-GB" noProof="0" dirty="0"/>
                        <a:t>Weld</a:t>
                      </a:r>
                    </a:p>
                  </a:txBody>
                  <a:tcPr/>
                </a:tc>
                <a:tc>
                  <a:txBody>
                    <a:bodyPr/>
                    <a:lstStyle/>
                    <a:p>
                      <a:r>
                        <a:rPr lang="cy-GB" noProof="0" dirty="0"/>
                        <a:t>Gweld</a:t>
                      </a:r>
                    </a:p>
                  </a:txBody>
                  <a:tcPr/>
                </a:tc>
                <a:tc>
                  <a:txBody>
                    <a:bodyPr/>
                    <a:lstStyle/>
                    <a:p>
                      <a:r>
                        <a:rPr lang="cy-GB" noProof="0" dirty="0"/>
                        <a:t>Gweld </a:t>
                      </a:r>
                    </a:p>
                  </a:txBody>
                  <a:tcPr/>
                </a:tc>
                <a:tc>
                  <a:txBody>
                    <a:bodyPr/>
                    <a:lstStyle/>
                    <a:p>
                      <a:r>
                        <a:rPr lang="cy-GB" noProof="0" dirty="0"/>
                        <a:t>Gweld </a:t>
                      </a:r>
                    </a:p>
                  </a:txBody>
                  <a:tcPr/>
                </a:tc>
                <a:tc>
                  <a:txBody>
                    <a:bodyPr/>
                    <a:lstStyle/>
                    <a:p>
                      <a:r>
                        <a:rPr lang="cy-GB" noProof="0" dirty="0"/>
                        <a:t>Gweld </a:t>
                      </a:r>
                    </a:p>
                  </a:txBody>
                  <a:tcPr/>
                </a:tc>
                <a:extLst>
                  <a:ext uri="{0D108BD9-81ED-4DB2-BD59-A6C34878D82A}">
                    <a16:rowId xmlns:a16="http://schemas.microsoft.com/office/drawing/2014/main" val="3623368638"/>
                  </a:ext>
                </a:extLst>
              </a:tr>
              <a:tr h="370840">
                <a:tc>
                  <a:txBody>
                    <a:bodyPr/>
                    <a:lstStyle/>
                    <a:p>
                      <a:r>
                        <a:rPr lang="cy-GB" b="1" noProof="0" dirty="0"/>
                        <a:t>Taro</a:t>
                      </a:r>
                    </a:p>
                  </a:txBody>
                  <a:tcPr/>
                </a:tc>
                <a:tc>
                  <a:txBody>
                    <a:bodyPr/>
                    <a:lstStyle/>
                    <a:p>
                      <a:r>
                        <a:rPr lang="cy-GB" noProof="0" dirty="0"/>
                        <a:t>Nharo</a:t>
                      </a:r>
                    </a:p>
                  </a:txBody>
                  <a:tcPr/>
                </a:tc>
                <a:tc>
                  <a:txBody>
                    <a:bodyPr/>
                    <a:lstStyle/>
                    <a:p>
                      <a:r>
                        <a:rPr lang="cy-GB" noProof="0" dirty="0"/>
                        <a:t>Daro</a:t>
                      </a:r>
                    </a:p>
                  </a:txBody>
                  <a:tcPr/>
                </a:tc>
                <a:tc>
                  <a:txBody>
                    <a:bodyPr/>
                    <a:lstStyle/>
                    <a:p>
                      <a:r>
                        <a:rPr lang="cy-GB" noProof="0" dirty="0"/>
                        <a:t>Daro</a:t>
                      </a:r>
                    </a:p>
                  </a:txBody>
                  <a:tcPr/>
                </a:tc>
                <a:tc>
                  <a:txBody>
                    <a:bodyPr/>
                    <a:lstStyle/>
                    <a:p>
                      <a:r>
                        <a:rPr lang="cy-GB" noProof="0" dirty="0"/>
                        <a:t>Tharo</a:t>
                      </a:r>
                    </a:p>
                  </a:txBody>
                  <a:tcPr/>
                </a:tc>
                <a:tc>
                  <a:txBody>
                    <a:bodyPr/>
                    <a:lstStyle/>
                    <a:p>
                      <a:r>
                        <a:rPr lang="cy-GB" noProof="0" dirty="0"/>
                        <a:t>Taro</a:t>
                      </a:r>
                    </a:p>
                  </a:txBody>
                  <a:tcPr/>
                </a:tc>
                <a:tc>
                  <a:txBody>
                    <a:bodyPr/>
                    <a:lstStyle/>
                    <a:p>
                      <a:r>
                        <a:rPr lang="cy-GB" noProof="0" dirty="0"/>
                        <a:t>Taro</a:t>
                      </a:r>
                    </a:p>
                  </a:txBody>
                  <a:tcPr/>
                </a:tc>
                <a:tc>
                  <a:txBody>
                    <a:bodyPr/>
                    <a:lstStyle/>
                    <a:p>
                      <a:r>
                        <a:rPr lang="cy-GB" noProof="0" dirty="0"/>
                        <a:t>Taro</a:t>
                      </a:r>
                    </a:p>
                  </a:txBody>
                  <a:tcPr/>
                </a:tc>
                <a:extLst>
                  <a:ext uri="{0D108BD9-81ED-4DB2-BD59-A6C34878D82A}">
                    <a16:rowId xmlns:a16="http://schemas.microsoft.com/office/drawing/2014/main" val="4166529490"/>
                  </a:ext>
                </a:extLst>
              </a:tr>
              <a:tr h="370840">
                <a:tc>
                  <a:txBody>
                    <a:bodyPr/>
                    <a:lstStyle/>
                    <a:p>
                      <a:r>
                        <a:rPr lang="cy-GB" b="1" noProof="0" dirty="0"/>
                        <a:t>Brathu </a:t>
                      </a:r>
                    </a:p>
                  </a:txBody>
                  <a:tcPr/>
                </a:tc>
                <a:tc>
                  <a:txBody>
                    <a:bodyPr/>
                    <a:lstStyle/>
                    <a:p>
                      <a:r>
                        <a:rPr lang="cy-GB" noProof="0" dirty="0"/>
                        <a:t>Mrathu</a:t>
                      </a:r>
                    </a:p>
                  </a:txBody>
                  <a:tcPr/>
                </a:tc>
                <a:tc>
                  <a:txBody>
                    <a:bodyPr/>
                    <a:lstStyle/>
                    <a:p>
                      <a:r>
                        <a:rPr lang="cy-GB" noProof="0" dirty="0"/>
                        <a:t>Frathu</a:t>
                      </a:r>
                    </a:p>
                  </a:txBody>
                  <a:tcPr/>
                </a:tc>
                <a:tc>
                  <a:txBody>
                    <a:bodyPr/>
                    <a:lstStyle/>
                    <a:p>
                      <a:r>
                        <a:rPr lang="cy-GB" noProof="0" dirty="0"/>
                        <a:t>Frathu</a:t>
                      </a:r>
                    </a:p>
                  </a:txBody>
                  <a:tcPr/>
                </a:tc>
                <a:tc>
                  <a:txBody>
                    <a:bodyPr/>
                    <a:lstStyle/>
                    <a:p>
                      <a:r>
                        <a:rPr lang="cy-GB" noProof="0" dirty="0"/>
                        <a:t>Brathu</a:t>
                      </a:r>
                    </a:p>
                  </a:txBody>
                  <a:tcPr/>
                </a:tc>
                <a:tc>
                  <a:txBody>
                    <a:bodyPr/>
                    <a:lstStyle/>
                    <a:p>
                      <a:r>
                        <a:rPr lang="cy-GB" noProof="0" dirty="0"/>
                        <a:t>Brathu </a:t>
                      </a:r>
                    </a:p>
                  </a:txBody>
                  <a:tcPr/>
                </a:tc>
                <a:tc>
                  <a:txBody>
                    <a:bodyPr/>
                    <a:lstStyle/>
                    <a:p>
                      <a:r>
                        <a:rPr lang="cy-GB" noProof="0" dirty="0"/>
                        <a:t>Brathu </a:t>
                      </a:r>
                    </a:p>
                  </a:txBody>
                  <a:tcPr/>
                </a:tc>
                <a:tc>
                  <a:txBody>
                    <a:bodyPr/>
                    <a:lstStyle/>
                    <a:p>
                      <a:r>
                        <a:rPr lang="cy-GB" noProof="0" dirty="0"/>
                        <a:t>Brathu </a:t>
                      </a:r>
                    </a:p>
                  </a:txBody>
                  <a:tcPr/>
                </a:tc>
                <a:extLst>
                  <a:ext uri="{0D108BD9-81ED-4DB2-BD59-A6C34878D82A}">
                    <a16:rowId xmlns:a16="http://schemas.microsoft.com/office/drawing/2014/main" val="805269790"/>
                  </a:ext>
                </a:extLst>
              </a:tr>
              <a:tr h="370840">
                <a:tc>
                  <a:txBody>
                    <a:bodyPr/>
                    <a:lstStyle/>
                    <a:p>
                      <a:r>
                        <a:rPr lang="cy-GB" b="1" noProof="0" dirty="0"/>
                        <a:t>Deffro</a:t>
                      </a:r>
                    </a:p>
                  </a:txBody>
                  <a:tcPr/>
                </a:tc>
                <a:tc>
                  <a:txBody>
                    <a:bodyPr/>
                    <a:lstStyle/>
                    <a:p>
                      <a:r>
                        <a:rPr lang="cy-GB" noProof="0" dirty="0"/>
                        <a:t>Neffro</a:t>
                      </a:r>
                    </a:p>
                  </a:txBody>
                  <a:tcPr/>
                </a:tc>
                <a:tc>
                  <a:txBody>
                    <a:bodyPr/>
                    <a:lstStyle/>
                    <a:p>
                      <a:r>
                        <a:rPr lang="cy-GB" noProof="0" dirty="0"/>
                        <a:t>Ddeffro</a:t>
                      </a:r>
                    </a:p>
                  </a:txBody>
                  <a:tcPr/>
                </a:tc>
                <a:tc>
                  <a:txBody>
                    <a:bodyPr/>
                    <a:lstStyle/>
                    <a:p>
                      <a:r>
                        <a:rPr lang="cy-GB" noProof="0" dirty="0"/>
                        <a:t>Ddeffro</a:t>
                      </a:r>
                    </a:p>
                  </a:txBody>
                  <a:tcPr/>
                </a:tc>
                <a:tc>
                  <a:txBody>
                    <a:bodyPr/>
                    <a:lstStyle/>
                    <a:p>
                      <a:r>
                        <a:rPr lang="cy-GB" noProof="0" dirty="0"/>
                        <a:t>Deffro</a:t>
                      </a:r>
                    </a:p>
                  </a:txBody>
                  <a:tcPr/>
                </a:tc>
                <a:tc>
                  <a:txBody>
                    <a:bodyPr/>
                    <a:lstStyle/>
                    <a:p>
                      <a:r>
                        <a:rPr lang="cy-GB" noProof="0" dirty="0"/>
                        <a:t>Deffro</a:t>
                      </a:r>
                    </a:p>
                  </a:txBody>
                  <a:tcPr/>
                </a:tc>
                <a:tc>
                  <a:txBody>
                    <a:bodyPr/>
                    <a:lstStyle/>
                    <a:p>
                      <a:r>
                        <a:rPr lang="cy-GB" noProof="0" dirty="0"/>
                        <a:t>Deffro</a:t>
                      </a:r>
                    </a:p>
                  </a:txBody>
                  <a:tcPr/>
                </a:tc>
                <a:tc>
                  <a:txBody>
                    <a:bodyPr/>
                    <a:lstStyle/>
                    <a:p>
                      <a:r>
                        <a:rPr lang="cy-GB" noProof="0" dirty="0"/>
                        <a:t>Deffro</a:t>
                      </a:r>
                    </a:p>
                  </a:txBody>
                  <a:tcPr/>
                </a:tc>
                <a:extLst>
                  <a:ext uri="{0D108BD9-81ED-4DB2-BD59-A6C34878D82A}">
                    <a16:rowId xmlns:a16="http://schemas.microsoft.com/office/drawing/2014/main" val="2498005402"/>
                  </a:ext>
                </a:extLst>
              </a:tr>
              <a:tr h="370840">
                <a:tc>
                  <a:txBody>
                    <a:bodyPr/>
                    <a:lstStyle/>
                    <a:p>
                      <a:r>
                        <a:rPr lang="cy-GB" b="1" noProof="0" dirty="0"/>
                        <a:t>Cyhoeddi</a:t>
                      </a:r>
                    </a:p>
                  </a:txBody>
                  <a:tcPr/>
                </a:tc>
                <a:tc>
                  <a:txBody>
                    <a:bodyPr/>
                    <a:lstStyle/>
                    <a:p>
                      <a:r>
                        <a:rPr lang="cy-GB" noProof="0" dirty="0"/>
                        <a:t>Nghyhoeddi       </a:t>
                      </a:r>
                    </a:p>
                  </a:txBody>
                  <a:tcPr/>
                </a:tc>
                <a:tc>
                  <a:txBody>
                    <a:bodyPr/>
                    <a:lstStyle/>
                    <a:p>
                      <a:r>
                        <a:rPr lang="cy-GB" noProof="0" dirty="0"/>
                        <a:t>Gyhoeddi</a:t>
                      </a:r>
                    </a:p>
                  </a:txBody>
                  <a:tcPr/>
                </a:tc>
                <a:tc>
                  <a:txBody>
                    <a:bodyPr/>
                    <a:lstStyle/>
                    <a:p>
                      <a:r>
                        <a:rPr lang="cy-GB" noProof="0" dirty="0"/>
                        <a:t>Gyhoeddi</a:t>
                      </a:r>
                    </a:p>
                  </a:txBody>
                  <a:tcPr/>
                </a:tc>
                <a:tc>
                  <a:txBody>
                    <a:bodyPr/>
                    <a:lstStyle/>
                    <a:p>
                      <a:r>
                        <a:rPr lang="cy-GB" noProof="0" dirty="0"/>
                        <a:t>Chyhoeddi</a:t>
                      </a:r>
                    </a:p>
                  </a:txBody>
                  <a:tcPr/>
                </a:tc>
                <a:tc>
                  <a:txBody>
                    <a:bodyPr/>
                    <a:lstStyle/>
                    <a:p>
                      <a:r>
                        <a:rPr lang="cy-GB" noProof="0" dirty="0"/>
                        <a:t>Cyhoeddi</a:t>
                      </a:r>
                    </a:p>
                  </a:txBody>
                  <a:tcPr/>
                </a:tc>
                <a:tc>
                  <a:txBody>
                    <a:bodyPr/>
                    <a:lstStyle/>
                    <a:p>
                      <a:r>
                        <a:rPr lang="cy-GB" noProof="0" dirty="0"/>
                        <a:t>Cyhoeddi</a:t>
                      </a:r>
                    </a:p>
                  </a:txBody>
                  <a:tcPr/>
                </a:tc>
                <a:tc>
                  <a:txBody>
                    <a:bodyPr/>
                    <a:lstStyle/>
                    <a:p>
                      <a:r>
                        <a:rPr lang="cy-GB" noProof="0" dirty="0"/>
                        <a:t>Cyhoeddi</a:t>
                      </a:r>
                    </a:p>
                  </a:txBody>
                  <a:tcPr/>
                </a:tc>
                <a:extLst>
                  <a:ext uri="{0D108BD9-81ED-4DB2-BD59-A6C34878D82A}">
                    <a16:rowId xmlns:a16="http://schemas.microsoft.com/office/drawing/2014/main" val="2087992615"/>
                  </a:ext>
                </a:extLst>
              </a:tr>
              <a:tr h="370840">
                <a:tc>
                  <a:txBody>
                    <a:bodyPr/>
                    <a:lstStyle/>
                    <a:p>
                      <a:r>
                        <a:rPr lang="cy-GB" b="1" noProof="0" dirty="0"/>
                        <a:t>Achub </a:t>
                      </a:r>
                    </a:p>
                  </a:txBody>
                  <a:tcPr/>
                </a:tc>
                <a:tc>
                  <a:txBody>
                    <a:bodyPr/>
                    <a:lstStyle/>
                    <a:p>
                      <a:r>
                        <a:rPr lang="cy-GB" noProof="0" dirty="0"/>
                        <a:t>Achub</a:t>
                      </a:r>
                    </a:p>
                  </a:txBody>
                  <a:tcPr/>
                </a:tc>
                <a:tc>
                  <a:txBody>
                    <a:bodyPr/>
                    <a:lstStyle/>
                    <a:p>
                      <a:r>
                        <a:rPr lang="cy-GB" noProof="0" dirty="0"/>
                        <a:t>Achub </a:t>
                      </a:r>
                    </a:p>
                  </a:txBody>
                  <a:tcPr/>
                </a:tc>
                <a:tc>
                  <a:txBody>
                    <a:bodyPr/>
                    <a:lstStyle/>
                    <a:p>
                      <a:r>
                        <a:rPr lang="cy-GB" noProof="0" dirty="0"/>
                        <a:t>Achub</a:t>
                      </a:r>
                    </a:p>
                  </a:txBody>
                  <a:tcPr/>
                </a:tc>
                <a:tc>
                  <a:txBody>
                    <a:bodyPr/>
                    <a:lstStyle/>
                    <a:p>
                      <a:r>
                        <a:rPr lang="cy-GB" noProof="0" dirty="0"/>
                        <a:t>Hachub</a:t>
                      </a:r>
                    </a:p>
                  </a:txBody>
                  <a:tcPr/>
                </a:tc>
                <a:tc>
                  <a:txBody>
                    <a:bodyPr/>
                    <a:lstStyle/>
                    <a:p>
                      <a:r>
                        <a:rPr lang="cy-GB" noProof="0" dirty="0"/>
                        <a:t>Hachub</a:t>
                      </a:r>
                    </a:p>
                  </a:txBody>
                  <a:tcPr/>
                </a:tc>
                <a:tc>
                  <a:txBody>
                    <a:bodyPr/>
                    <a:lstStyle/>
                    <a:p>
                      <a:r>
                        <a:rPr lang="cy-GB" noProof="0" dirty="0"/>
                        <a:t>Achub</a:t>
                      </a:r>
                    </a:p>
                  </a:txBody>
                  <a:tcPr/>
                </a:tc>
                <a:tc>
                  <a:txBody>
                    <a:bodyPr/>
                    <a:lstStyle/>
                    <a:p>
                      <a:r>
                        <a:rPr lang="cy-GB" noProof="0" dirty="0"/>
                        <a:t>Hachub</a:t>
                      </a:r>
                    </a:p>
                  </a:txBody>
                  <a:tcPr/>
                </a:tc>
                <a:extLst>
                  <a:ext uri="{0D108BD9-81ED-4DB2-BD59-A6C34878D82A}">
                    <a16:rowId xmlns:a16="http://schemas.microsoft.com/office/drawing/2014/main" val="4205530196"/>
                  </a:ext>
                </a:extLst>
              </a:tr>
              <a:tr h="370840">
                <a:tc>
                  <a:txBody>
                    <a:bodyPr/>
                    <a:lstStyle/>
                    <a:p>
                      <a:r>
                        <a:rPr lang="cy-GB" b="1" noProof="0" dirty="0"/>
                        <a:t>Cais</a:t>
                      </a:r>
                    </a:p>
                  </a:txBody>
                  <a:tcPr/>
                </a:tc>
                <a:tc>
                  <a:txBody>
                    <a:bodyPr/>
                    <a:lstStyle/>
                    <a:p>
                      <a:r>
                        <a:rPr lang="cy-GB" noProof="0" dirty="0"/>
                        <a:t>Nghais</a:t>
                      </a:r>
                    </a:p>
                  </a:txBody>
                  <a:tcPr/>
                </a:tc>
                <a:tc>
                  <a:txBody>
                    <a:bodyPr/>
                    <a:lstStyle/>
                    <a:p>
                      <a:r>
                        <a:rPr lang="cy-GB" noProof="0" dirty="0"/>
                        <a:t>Gais</a:t>
                      </a:r>
                    </a:p>
                  </a:txBody>
                  <a:tcPr/>
                </a:tc>
                <a:tc>
                  <a:txBody>
                    <a:bodyPr/>
                    <a:lstStyle/>
                    <a:p>
                      <a:r>
                        <a:rPr lang="cy-GB" noProof="0" dirty="0"/>
                        <a:t>Gais</a:t>
                      </a:r>
                    </a:p>
                  </a:txBody>
                  <a:tcPr/>
                </a:tc>
                <a:tc>
                  <a:txBody>
                    <a:bodyPr/>
                    <a:lstStyle/>
                    <a:p>
                      <a:r>
                        <a:rPr lang="cy-GB" noProof="0" dirty="0"/>
                        <a:t>Chais</a:t>
                      </a:r>
                    </a:p>
                  </a:txBody>
                  <a:tcPr/>
                </a:tc>
                <a:tc>
                  <a:txBody>
                    <a:bodyPr/>
                    <a:lstStyle/>
                    <a:p>
                      <a:r>
                        <a:rPr lang="cy-GB" noProof="0" dirty="0"/>
                        <a:t>Cais</a:t>
                      </a:r>
                    </a:p>
                  </a:txBody>
                  <a:tcPr/>
                </a:tc>
                <a:tc>
                  <a:txBody>
                    <a:bodyPr/>
                    <a:lstStyle/>
                    <a:p>
                      <a:r>
                        <a:rPr lang="cy-GB" noProof="0" dirty="0"/>
                        <a:t>Cais</a:t>
                      </a:r>
                    </a:p>
                  </a:txBody>
                  <a:tcPr/>
                </a:tc>
                <a:tc>
                  <a:txBody>
                    <a:bodyPr/>
                    <a:lstStyle/>
                    <a:p>
                      <a:r>
                        <a:rPr lang="cy-GB" noProof="0" dirty="0"/>
                        <a:t>Cais</a:t>
                      </a:r>
                    </a:p>
                  </a:txBody>
                  <a:tcPr/>
                </a:tc>
                <a:extLst>
                  <a:ext uri="{0D108BD9-81ED-4DB2-BD59-A6C34878D82A}">
                    <a16:rowId xmlns:a16="http://schemas.microsoft.com/office/drawing/2014/main" val="731616697"/>
                  </a:ext>
                </a:extLst>
              </a:tr>
            </a:tbl>
          </a:graphicData>
        </a:graphic>
      </p:graphicFrame>
    </p:spTree>
    <p:extLst>
      <p:ext uri="{BB962C8B-B14F-4D97-AF65-F5344CB8AC3E}">
        <p14:creationId xmlns:p14="http://schemas.microsoft.com/office/powerpoint/2010/main" val="728942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0F5A8-99EE-2634-664B-251825F89144}"/>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BB2B0263-0BA1-2B1A-6CB7-71EEE5B07E6A}"/>
              </a:ext>
            </a:extLst>
          </p:cNvPr>
          <p:cNvSpPr>
            <a:spLocks noGrp="1"/>
          </p:cNvSpPr>
          <p:nvPr>
            <p:ph idx="1"/>
          </p:nvPr>
        </p:nvSpPr>
        <p:spPr>
          <a:xfrm>
            <a:off x="775607" y="914400"/>
            <a:ext cx="11078936" cy="5458506"/>
          </a:xfrm>
        </p:spPr>
        <p:txBody>
          <a:bodyPr>
            <a:normAutofit/>
          </a:bodyPr>
          <a:lstStyle/>
          <a:p>
            <a:pPr marL="0" indent="0" algn="ctr">
              <a:buNone/>
            </a:pPr>
            <a:r>
              <a:rPr lang="cy-GB" sz="4000" b="1" u="sng" noProof="0" dirty="0">
                <a:solidFill>
                  <a:schemeClr val="accent6"/>
                </a:solidFill>
              </a:rPr>
              <a:t>Drilio</a:t>
            </a:r>
          </a:p>
          <a:p>
            <a:pPr marL="0" indent="0">
              <a:buNone/>
            </a:pPr>
            <a:endParaRPr lang="cy-GB" noProof="0" dirty="0">
              <a:solidFill>
                <a:schemeClr val="accent6"/>
              </a:solidFill>
            </a:endParaRPr>
          </a:p>
          <a:p>
            <a:pPr marL="0" indent="0">
              <a:buNone/>
            </a:pPr>
            <a:r>
              <a:rPr lang="cy-GB" noProof="0" dirty="0">
                <a:solidFill>
                  <a:schemeClr val="accent6"/>
                </a:solidFill>
              </a:rPr>
              <a:t>Ces i				</a:t>
            </a:r>
            <a:r>
              <a:rPr lang="cy-GB" noProof="0" dirty="0">
                <a:solidFill>
                  <a:schemeClr val="accent5">
                    <a:lumMod val="75000"/>
                  </a:schemeClr>
                </a:solidFill>
              </a:rPr>
              <a:t>Ges i?</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Cest ti			</a:t>
            </a:r>
            <a:r>
              <a:rPr lang="cy-GB" noProof="0" dirty="0">
                <a:solidFill>
                  <a:schemeClr val="accent5">
                    <a:lumMod val="75000"/>
                  </a:schemeClr>
                </a:solidFill>
              </a:rPr>
              <a:t>Gest ti?</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Cafodd e			</a:t>
            </a:r>
            <a:r>
              <a:rPr lang="cy-GB" noProof="0" dirty="0">
                <a:solidFill>
                  <a:schemeClr val="accent5">
                    <a:lumMod val="75000"/>
                  </a:schemeClr>
                </a:solidFill>
              </a:rPr>
              <a:t>Gafodd e?	</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Cafodd hi			</a:t>
            </a:r>
            <a:r>
              <a:rPr lang="cy-GB" noProof="0" dirty="0">
                <a:solidFill>
                  <a:schemeClr val="accent5">
                    <a:lumMod val="75000"/>
                  </a:schemeClr>
                </a:solidFill>
              </a:rPr>
              <a:t>Gafodd hi?</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Cawson ni			</a:t>
            </a:r>
            <a:r>
              <a:rPr lang="cy-GB" noProof="0" dirty="0">
                <a:solidFill>
                  <a:schemeClr val="accent5">
                    <a:lumMod val="75000"/>
                  </a:schemeClr>
                </a:solidFill>
              </a:rPr>
              <a:t>Gawson ni?</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Cawsoch chi		</a:t>
            </a:r>
            <a:r>
              <a:rPr lang="cy-GB" noProof="0" dirty="0">
                <a:solidFill>
                  <a:schemeClr val="accent5">
                    <a:lumMod val="75000"/>
                  </a:schemeClr>
                </a:solidFill>
              </a:rPr>
              <a:t>Gawsoch chi?</a:t>
            </a:r>
            <a:r>
              <a:rPr lang="cy-GB" noProof="0" dirty="0">
                <a:solidFill>
                  <a:schemeClr val="accent6"/>
                </a:solidFill>
              </a:rPr>
              <a:t>		</a:t>
            </a:r>
            <a:endParaRPr lang="cy-GB" noProof="0" dirty="0">
              <a:solidFill>
                <a:srgbClr val="FF0000"/>
              </a:solidFill>
              <a:highlight>
                <a:srgbClr val="FFFF00"/>
              </a:highlight>
            </a:endParaRPr>
          </a:p>
          <a:p>
            <a:pPr marL="0" indent="0">
              <a:buNone/>
            </a:pPr>
            <a:r>
              <a:rPr lang="cy-GB" noProof="0" dirty="0">
                <a:solidFill>
                  <a:schemeClr val="accent6"/>
                </a:solidFill>
              </a:rPr>
              <a:t>Cawson nhw</a:t>
            </a:r>
            <a:r>
              <a:rPr lang="cy-GB" noProof="0" dirty="0"/>
              <a:t>		</a:t>
            </a:r>
            <a:r>
              <a:rPr lang="cy-GB" noProof="0" dirty="0">
                <a:solidFill>
                  <a:schemeClr val="accent5">
                    <a:lumMod val="75000"/>
                  </a:schemeClr>
                </a:solidFill>
              </a:rPr>
              <a:t>Gawson nhw?</a:t>
            </a:r>
            <a:r>
              <a:rPr lang="cy-GB" noProof="0" dirty="0"/>
              <a:t>		</a:t>
            </a:r>
            <a:endParaRPr lang="cy-GB" noProof="0" dirty="0">
              <a:solidFill>
                <a:srgbClr val="FF0000"/>
              </a:solidFill>
              <a:highlight>
                <a:srgbClr val="FFFF00"/>
              </a:highlight>
            </a:endParaRPr>
          </a:p>
          <a:p>
            <a:pPr marL="0" indent="0">
              <a:buNone/>
            </a:pPr>
            <a:endParaRPr lang="cy-GB" noProof="0" dirty="0">
              <a:solidFill>
                <a:srgbClr val="FF0000"/>
              </a:solidFill>
            </a:endParaRPr>
          </a:p>
          <a:p>
            <a:pPr marL="0" indent="0">
              <a:buNone/>
            </a:pPr>
            <a:endParaRPr lang="cy-GB" sz="2000" noProof="0" dirty="0">
              <a:solidFill>
                <a:schemeClr val="accent6"/>
              </a:solidFill>
            </a:endParaRPr>
          </a:p>
        </p:txBody>
      </p:sp>
    </p:spTree>
    <p:extLst>
      <p:ext uri="{BB962C8B-B14F-4D97-AF65-F5344CB8AC3E}">
        <p14:creationId xmlns:p14="http://schemas.microsoft.com/office/powerpoint/2010/main" val="1971255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FA85D-4375-F798-7D55-9408876F6A0A}"/>
              </a:ext>
            </a:extLst>
          </p:cNvPr>
          <p:cNvSpPr>
            <a:spLocks noGrp="1"/>
          </p:cNvSpPr>
          <p:nvPr>
            <p:ph type="title"/>
          </p:nvPr>
        </p:nvSpPr>
        <p:spPr/>
        <p:txBody>
          <a:bodyPr/>
          <a:lstStyle/>
          <a:p>
            <a:r>
              <a:rPr lang="cy-GB" noProof="0" dirty="0"/>
              <a:t>Gwrandewch yn ofalus ar </a:t>
            </a:r>
            <a:r>
              <a:rPr lang="cy-GB" noProof="0" dirty="0" err="1"/>
              <a:t>Shane</a:t>
            </a:r>
            <a:r>
              <a:rPr lang="cy-GB" noProof="0" dirty="0"/>
              <a:t> Williams siarad am ei fywyd. </a:t>
            </a:r>
          </a:p>
        </p:txBody>
      </p:sp>
      <p:pic>
        <p:nvPicPr>
          <p:cNvPr id="1026" name="Picture 2" descr="Shane Williams not optimistic about Wales' chances against Ireland -  Extra.ie">
            <a:extLst>
              <a:ext uri="{FF2B5EF4-FFF2-40B4-BE49-F238E27FC236}">
                <a16:creationId xmlns:a16="http://schemas.microsoft.com/office/drawing/2014/main" id="{897C4E00-0ACA-1A00-E8EA-034C4B12730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871791" y="1117854"/>
            <a:ext cx="4018954" cy="562653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B6666075-2B07-2D33-2ED6-0BDE72F1A8A2}"/>
              </a:ext>
            </a:extLst>
          </p:cNvPr>
          <p:cNvSpPr txBox="1">
            <a:spLocks/>
          </p:cNvSpPr>
          <p:nvPr/>
        </p:nvSpPr>
        <p:spPr>
          <a:xfrm>
            <a:off x="838200" y="1825625"/>
            <a:ext cx="6848061"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noProof="0" dirty="0"/>
              <a:t>Ces i fy ngeni yn 1977 ar 26ain o Chwefror.</a:t>
            </a:r>
          </a:p>
          <a:p>
            <a:r>
              <a:rPr lang="cy-GB" noProof="0" dirty="0"/>
              <a:t>Ces i fy magi yn Rhydaman.</a:t>
            </a:r>
          </a:p>
          <a:p>
            <a:r>
              <a:rPr lang="cy-GB" noProof="0" dirty="0"/>
              <a:t>Ces i fy mhriodi </a:t>
            </a:r>
            <a:r>
              <a:rPr lang="cy-GB" dirty="0"/>
              <a:t>ar</a:t>
            </a:r>
            <a:r>
              <a:rPr lang="cy-GB" noProof="0" dirty="0"/>
              <a:t> 23ain o Rhagfyr 2005. </a:t>
            </a:r>
          </a:p>
          <a:p>
            <a:r>
              <a:rPr lang="cy-GB" noProof="0" dirty="0"/>
              <a:t>Ces i fy addysg i mewn Ysgol Dyffryn Aman. </a:t>
            </a:r>
          </a:p>
          <a:p>
            <a:r>
              <a:rPr lang="cy-GB" noProof="0" dirty="0"/>
              <a:t>Ces i fy hyfforddiant rygbi i mewn Yr Aman.</a:t>
            </a:r>
          </a:p>
          <a:p>
            <a:r>
              <a:rPr lang="cy-GB" noProof="0" dirty="0"/>
              <a:t>Ces i fy nghap Cymraeg cyntaf yn 2000 yn Ffrainc. </a:t>
            </a:r>
          </a:p>
          <a:p>
            <a:r>
              <a:rPr lang="cy-GB" noProof="0" dirty="0"/>
              <a:t>Ces i fy swydd rygbi taledig gyntaf yn chwarae i Gastell Nedd. </a:t>
            </a:r>
          </a:p>
          <a:p>
            <a:r>
              <a:rPr lang="cy-GB" noProof="0" dirty="0"/>
              <a:t>Ces i fy nghais cyntaf dros Gymru yn 2001. </a:t>
            </a:r>
          </a:p>
        </p:txBody>
      </p:sp>
      <p:pic>
        <p:nvPicPr>
          <p:cNvPr id="3" name="Recorded Sound">
            <a:hlinkClick r:id="" action="ppaction://media"/>
            <a:extLst>
              <a:ext uri="{FF2B5EF4-FFF2-40B4-BE49-F238E27FC236}">
                <a16:creationId xmlns:a16="http://schemas.microsoft.com/office/drawing/2014/main" id="{2C54A774-939D-5E3F-3C36-9777E0A8B3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32925" y="950703"/>
            <a:ext cx="807453" cy="807453"/>
          </a:xfrm>
          <a:prstGeom prst="rect">
            <a:avLst/>
          </a:prstGeom>
        </p:spPr>
      </p:pic>
    </p:spTree>
    <p:extLst>
      <p:ext uri="{BB962C8B-B14F-4D97-AF65-F5344CB8AC3E}">
        <p14:creationId xmlns:p14="http://schemas.microsoft.com/office/powerpoint/2010/main" val="288244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4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A0128BF5-055E-9D4D-1FD3-00BD97CEE907}"/>
              </a:ext>
            </a:extLst>
          </p:cNvPr>
          <p:cNvGraphicFramePr/>
          <p:nvPr>
            <p:extLst>
              <p:ext uri="{D42A27DB-BD31-4B8C-83A1-F6EECF244321}">
                <p14:modId xmlns:p14="http://schemas.microsoft.com/office/powerpoint/2010/main" val="50027544"/>
              </p:ext>
            </p:extLst>
          </p:nvPr>
        </p:nvGraphicFramePr>
        <p:xfrm>
          <a:off x="1955171" y="0"/>
          <a:ext cx="10045147"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a:extLst>
              <a:ext uri="{FF2B5EF4-FFF2-40B4-BE49-F238E27FC236}">
                <a16:creationId xmlns:a16="http://schemas.microsoft.com/office/drawing/2014/main" id="{D1702DED-38F8-1521-C5A3-00F29D41ACD3}"/>
              </a:ext>
            </a:extLst>
          </p:cNvPr>
          <p:cNvSpPr/>
          <p:nvPr/>
        </p:nvSpPr>
        <p:spPr>
          <a:xfrm>
            <a:off x="255812" y="277582"/>
            <a:ext cx="4152902" cy="2743204"/>
          </a:xfrm>
          <a:prstGeom prst="rect">
            <a:avLst/>
          </a:prstGeom>
          <a:solidFill>
            <a:schemeClr val="bg1"/>
          </a:solid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noProof="0" dirty="0">
                <a:solidFill>
                  <a:schemeClr val="tx1">
                    <a:lumMod val="95000"/>
                    <a:lumOff val="5000"/>
                  </a:schemeClr>
                </a:solidFill>
              </a:rPr>
              <a:t>Pyramid iaith</a:t>
            </a:r>
          </a:p>
          <a:p>
            <a:pPr algn="ctr"/>
            <a:r>
              <a:rPr lang="cy-GB" sz="2000" noProof="0" dirty="0">
                <a:solidFill>
                  <a:schemeClr val="tx1">
                    <a:lumMod val="95000"/>
                    <a:lumOff val="5000"/>
                  </a:schemeClr>
                </a:solidFill>
              </a:rPr>
              <a:t>Blant, rydw i eisiau i chi ddechrau ar y top a chyfieithu pob adran. Os gwnewch gamgymeriad, bydd rhaid i chi fynd yn ôl i’r top a rhoi tro i’ch partner.</a:t>
            </a:r>
          </a:p>
          <a:p>
            <a:pPr algn="ctr"/>
            <a:r>
              <a:rPr lang="cy-GB" sz="2000" noProof="0" dirty="0">
                <a:solidFill>
                  <a:schemeClr val="tx1">
                    <a:lumMod val="95000"/>
                    <a:lumOff val="5000"/>
                  </a:schemeClr>
                </a:solidFill>
              </a:rPr>
              <a:t>Rhaid i’ch partner wirio os ydych chi’n gywir.</a:t>
            </a:r>
          </a:p>
        </p:txBody>
      </p:sp>
      <p:pic>
        <p:nvPicPr>
          <p:cNvPr id="3" name="Picture 2" descr="Yellow Star Png Images - Free Download on Freepik">
            <a:extLst>
              <a:ext uri="{FF2B5EF4-FFF2-40B4-BE49-F238E27FC236}">
                <a16:creationId xmlns:a16="http://schemas.microsoft.com/office/drawing/2014/main" id="{6C73D86B-EA93-CCCE-3A40-9655C61311B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847" y="0"/>
            <a:ext cx="1138153" cy="1075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17819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7839F-D554-F250-3096-657FCD0BD8E3}"/>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5ABB3008-8F20-8F6B-8448-BCE5463225E5}"/>
              </a:ext>
            </a:extLst>
          </p:cNvPr>
          <p:cNvGraphicFramePr/>
          <p:nvPr>
            <p:extLst>
              <p:ext uri="{D42A27DB-BD31-4B8C-83A1-F6EECF244321}">
                <p14:modId xmlns:p14="http://schemas.microsoft.com/office/powerpoint/2010/main" val="4228444961"/>
              </p:ext>
            </p:extLst>
          </p:nvPr>
        </p:nvGraphicFramePr>
        <p:xfrm>
          <a:off x="1073426" y="0"/>
          <a:ext cx="10045147"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Yellow Star Png Images - Free Download on Freepik">
            <a:extLst>
              <a:ext uri="{FF2B5EF4-FFF2-40B4-BE49-F238E27FC236}">
                <a16:creationId xmlns:a16="http://schemas.microsoft.com/office/drawing/2014/main" id="{F45D4C8B-F190-05A3-24BF-3FE055BCBCF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847" y="0"/>
            <a:ext cx="1138153" cy="1075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3754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39A6-32EB-3652-0772-D2480500462D}"/>
              </a:ext>
            </a:extLst>
          </p:cNvPr>
          <p:cNvSpPr>
            <a:spLocks noGrp="1"/>
          </p:cNvSpPr>
          <p:nvPr>
            <p:ph type="title"/>
          </p:nvPr>
        </p:nvSpPr>
        <p:spPr>
          <a:xfrm>
            <a:off x="838200" y="365125"/>
            <a:ext cx="10515600" cy="5431518"/>
          </a:xfrm>
        </p:spPr>
        <p:txBody>
          <a:bodyPr/>
          <a:lstStyle/>
          <a:p>
            <a:r>
              <a:rPr lang="cy-GB" b="1" u="sng" noProof="0" dirty="0"/>
              <a:t>Cyfarwyddiadau Cynorthwyydd Addysg.</a:t>
            </a:r>
            <a:br>
              <a:rPr lang="cy-GB" noProof="0" dirty="0"/>
            </a:br>
            <a:br>
              <a:rPr lang="cy-GB" noProof="0" dirty="0"/>
            </a:br>
            <a:r>
              <a:rPr lang="cy-GB" noProof="0" dirty="0"/>
              <a:t>Nesaf, chwaraea’r recordiad i’r plant eto. Rhaid iddyn nhw wneud y gwaith o’r enw ‘Gwir / Anghywir’.</a:t>
            </a:r>
            <a:br>
              <a:rPr lang="cy-GB" noProof="0" dirty="0"/>
            </a:br>
            <a:r>
              <a:rPr lang="cy-GB" noProof="0" dirty="0"/>
              <a:t>Dyweda wrth y plant rhaid iddyn nhw wrando'n ofalus.</a:t>
            </a:r>
          </a:p>
        </p:txBody>
      </p:sp>
    </p:spTree>
    <p:extLst>
      <p:ext uri="{BB962C8B-B14F-4D97-AF65-F5344CB8AC3E}">
        <p14:creationId xmlns:p14="http://schemas.microsoft.com/office/powerpoint/2010/main" val="12085391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861A-6627-963F-BF5C-ACE4A2DA60A3}"/>
              </a:ext>
            </a:extLst>
          </p:cNvPr>
          <p:cNvSpPr>
            <a:spLocks noGrp="1"/>
          </p:cNvSpPr>
          <p:nvPr>
            <p:ph type="title"/>
          </p:nvPr>
        </p:nvSpPr>
        <p:spPr>
          <a:xfrm>
            <a:off x="838200" y="683177"/>
            <a:ext cx="10515600" cy="1325563"/>
          </a:xfrm>
        </p:spPr>
        <p:txBody>
          <a:bodyPr>
            <a:normAutofit fontScale="90000"/>
          </a:bodyPr>
          <a:lstStyle/>
          <a:p>
            <a:r>
              <a:rPr lang="cy-GB" noProof="0" dirty="0"/>
              <a:t>Gwir neu anghywir? Rhowch dic yn y blwch gwyrdd ‘gwir’ os ydy’r frawddeg yn gywir. Rhowch dic yn y bwlch oren ‘anghywir’ os ydy’r frawddeg yn anghywir. </a:t>
            </a:r>
          </a:p>
        </p:txBody>
      </p:sp>
      <p:graphicFrame>
        <p:nvGraphicFramePr>
          <p:cNvPr id="6" name="Table 5">
            <a:extLst>
              <a:ext uri="{FF2B5EF4-FFF2-40B4-BE49-F238E27FC236}">
                <a16:creationId xmlns:a16="http://schemas.microsoft.com/office/drawing/2014/main" id="{CE93EC4F-2E48-8DED-C4CF-0B048A9B8131}"/>
              </a:ext>
            </a:extLst>
          </p:cNvPr>
          <p:cNvGraphicFramePr>
            <a:graphicFrameLocks noGrp="1"/>
          </p:cNvGraphicFramePr>
          <p:nvPr>
            <p:extLst>
              <p:ext uri="{D42A27DB-BD31-4B8C-83A1-F6EECF244321}">
                <p14:modId xmlns:p14="http://schemas.microsoft.com/office/powerpoint/2010/main" val="580155703"/>
              </p:ext>
            </p:extLst>
          </p:nvPr>
        </p:nvGraphicFramePr>
        <p:xfrm>
          <a:off x="838200" y="2644844"/>
          <a:ext cx="11115261" cy="3467750"/>
        </p:xfrm>
        <a:graphic>
          <a:graphicData uri="http://schemas.openxmlformats.org/drawingml/2006/table">
            <a:tbl>
              <a:tblPr firstRow="1" bandRow="1">
                <a:tableStyleId>{5940675A-B579-460E-94D1-54222C63F5DA}</a:tableStyleId>
              </a:tblPr>
              <a:tblGrid>
                <a:gridCol w="3705087">
                  <a:extLst>
                    <a:ext uri="{9D8B030D-6E8A-4147-A177-3AD203B41FA5}">
                      <a16:colId xmlns:a16="http://schemas.microsoft.com/office/drawing/2014/main" val="3662539546"/>
                    </a:ext>
                  </a:extLst>
                </a:gridCol>
                <a:gridCol w="3705087">
                  <a:extLst>
                    <a:ext uri="{9D8B030D-6E8A-4147-A177-3AD203B41FA5}">
                      <a16:colId xmlns:a16="http://schemas.microsoft.com/office/drawing/2014/main" val="2843929991"/>
                    </a:ext>
                  </a:extLst>
                </a:gridCol>
                <a:gridCol w="3705087">
                  <a:extLst>
                    <a:ext uri="{9D8B030D-6E8A-4147-A177-3AD203B41FA5}">
                      <a16:colId xmlns:a16="http://schemas.microsoft.com/office/drawing/2014/main" val="2282865936"/>
                    </a:ext>
                  </a:extLst>
                </a:gridCol>
              </a:tblGrid>
              <a:tr h="453715">
                <a:tc>
                  <a:txBody>
                    <a:bodyPr/>
                    <a:lstStyle/>
                    <a:p>
                      <a:endParaRPr lang="cy-GB" noProof="0" dirty="0"/>
                    </a:p>
                  </a:txBody>
                  <a:tcPr/>
                </a:tc>
                <a:tc>
                  <a:txBody>
                    <a:bodyPr/>
                    <a:lstStyle/>
                    <a:p>
                      <a:r>
                        <a:rPr lang="cy-GB" noProof="0" dirty="0"/>
                        <a:t>Gwir</a:t>
                      </a:r>
                    </a:p>
                  </a:txBody>
                  <a:tcPr>
                    <a:solidFill>
                      <a:schemeClr val="accent6">
                        <a:lumMod val="20000"/>
                        <a:lumOff val="80000"/>
                      </a:schemeClr>
                    </a:solidFill>
                  </a:tcPr>
                </a:tc>
                <a:tc>
                  <a:txBody>
                    <a:bodyPr/>
                    <a:lstStyle/>
                    <a:p>
                      <a:r>
                        <a:rPr lang="cy-GB" noProof="0" dirty="0"/>
                        <a:t>Anghywir </a:t>
                      </a:r>
                    </a:p>
                  </a:txBody>
                  <a:tcPr>
                    <a:solidFill>
                      <a:schemeClr val="accent2">
                        <a:lumMod val="20000"/>
                        <a:lumOff val="80000"/>
                      </a:schemeClr>
                    </a:solidFill>
                  </a:tcPr>
                </a:tc>
                <a:extLst>
                  <a:ext uri="{0D108BD9-81ED-4DB2-BD59-A6C34878D82A}">
                    <a16:rowId xmlns:a16="http://schemas.microsoft.com/office/drawing/2014/main" val="1246350504"/>
                  </a:ext>
                </a:extLst>
              </a:tr>
              <a:tr h="453715">
                <a:tc>
                  <a:txBody>
                    <a:bodyPr/>
                    <a:lstStyle/>
                    <a:p>
                      <a:r>
                        <a:rPr lang="cy-GB" noProof="0" dirty="0"/>
                        <a:t>Cafodd e ei eni yn 2008</a:t>
                      </a:r>
                    </a:p>
                  </a:txBody>
                  <a:tcPr/>
                </a:tc>
                <a:tc>
                  <a:txBody>
                    <a:bodyPr/>
                    <a:lstStyle/>
                    <a:p>
                      <a:endParaRPr lang="cy-GB" noProof="0" dirty="0"/>
                    </a:p>
                  </a:txBody>
                  <a:tcPr>
                    <a:solidFill>
                      <a:schemeClr val="accent6">
                        <a:lumMod val="20000"/>
                        <a:lumOff val="80000"/>
                      </a:schemeClr>
                    </a:solidFill>
                  </a:tcPr>
                </a:tc>
                <a:tc>
                  <a:txBody>
                    <a:bodyPr/>
                    <a:lstStyle/>
                    <a:p>
                      <a:endParaRPr lang="cy-GB" noProof="0" dirty="0"/>
                    </a:p>
                  </a:txBody>
                  <a:tcPr>
                    <a:solidFill>
                      <a:schemeClr val="accent2">
                        <a:lumMod val="20000"/>
                        <a:lumOff val="80000"/>
                      </a:schemeClr>
                    </a:solidFill>
                  </a:tcPr>
                </a:tc>
                <a:extLst>
                  <a:ext uri="{0D108BD9-81ED-4DB2-BD59-A6C34878D82A}">
                    <a16:rowId xmlns:a16="http://schemas.microsoft.com/office/drawing/2014/main" val="1092328466"/>
                  </a:ext>
                </a:extLst>
              </a:tr>
              <a:tr h="453715">
                <a:tc>
                  <a:txBody>
                    <a:bodyPr/>
                    <a:lstStyle/>
                    <a:p>
                      <a:r>
                        <a:rPr lang="cy-GB" noProof="0" dirty="0"/>
                        <a:t>Cafodd e ei addysg i mewn Ysgol Dyffryn Aman</a:t>
                      </a:r>
                    </a:p>
                  </a:txBody>
                  <a:tcPr/>
                </a:tc>
                <a:tc>
                  <a:txBody>
                    <a:bodyPr/>
                    <a:lstStyle/>
                    <a:p>
                      <a:endParaRPr lang="cy-GB" noProof="0" dirty="0"/>
                    </a:p>
                  </a:txBody>
                  <a:tcPr>
                    <a:solidFill>
                      <a:schemeClr val="accent6">
                        <a:lumMod val="20000"/>
                        <a:lumOff val="80000"/>
                      </a:schemeClr>
                    </a:solidFill>
                  </a:tcPr>
                </a:tc>
                <a:tc>
                  <a:txBody>
                    <a:bodyPr/>
                    <a:lstStyle/>
                    <a:p>
                      <a:endParaRPr lang="cy-GB" noProof="0" dirty="0"/>
                    </a:p>
                  </a:txBody>
                  <a:tcPr>
                    <a:solidFill>
                      <a:schemeClr val="accent2">
                        <a:lumMod val="20000"/>
                        <a:lumOff val="80000"/>
                      </a:schemeClr>
                    </a:solidFill>
                  </a:tcPr>
                </a:tc>
                <a:extLst>
                  <a:ext uri="{0D108BD9-81ED-4DB2-BD59-A6C34878D82A}">
                    <a16:rowId xmlns:a16="http://schemas.microsoft.com/office/drawing/2014/main" val="3744463073"/>
                  </a:ext>
                </a:extLst>
              </a:tr>
              <a:tr h="453715">
                <a:tc>
                  <a:txBody>
                    <a:bodyPr/>
                    <a:lstStyle/>
                    <a:p>
                      <a:r>
                        <a:rPr lang="cy-GB" noProof="0" dirty="0"/>
                        <a:t>Cafodd e ei gap Cymraeg cyntaf yn 2000 yn Yr Alban</a:t>
                      </a:r>
                    </a:p>
                  </a:txBody>
                  <a:tcPr/>
                </a:tc>
                <a:tc>
                  <a:txBody>
                    <a:bodyPr/>
                    <a:lstStyle/>
                    <a:p>
                      <a:endParaRPr lang="cy-GB" noProof="0" dirty="0"/>
                    </a:p>
                  </a:txBody>
                  <a:tcPr>
                    <a:solidFill>
                      <a:schemeClr val="accent6">
                        <a:lumMod val="20000"/>
                        <a:lumOff val="80000"/>
                      </a:schemeClr>
                    </a:solidFill>
                  </a:tcPr>
                </a:tc>
                <a:tc>
                  <a:txBody>
                    <a:bodyPr/>
                    <a:lstStyle/>
                    <a:p>
                      <a:endParaRPr lang="cy-GB" noProof="0" dirty="0"/>
                    </a:p>
                  </a:txBody>
                  <a:tcPr>
                    <a:solidFill>
                      <a:schemeClr val="accent2">
                        <a:lumMod val="20000"/>
                        <a:lumOff val="80000"/>
                      </a:schemeClr>
                    </a:solidFill>
                  </a:tcPr>
                </a:tc>
                <a:extLst>
                  <a:ext uri="{0D108BD9-81ED-4DB2-BD59-A6C34878D82A}">
                    <a16:rowId xmlns:a16="http://schemas.microsoft.com/office/drawing/2014/main" val="1309947250"/>
                  </a:ext>
                </a:extLst>
              </a:tr>
              <a:tr h="453715">
                <a:tc>
                  <a:txBody>
                    <a:bodyPr/>
                    <a:lstStyle/>
                    <a:p>
                      <a:r>
                        <a:rPr lang="cy-GB" noProof="0" dirty="0"/>
                        <a:t>Cafodd e ei swydd rygbi taledig gyntaf yn chwarae i </a:t>
                      </a:r>
                      <a:r>
                        <a:rPr lang="cy-GB" noProof="0" dirty="0" err="1"/>
                        <a:t>Ospreys</a:t>
                      </a:r>
                      <a:endParaRPr lang="cy-GB" noProof="0" dirty="0"/>
                    </a:p>
                  </a:txBody>
                  <a:tcPr/>
                </a:tc>
                <a:tc>
                  <a:txBody>
                    <a:bodyPr/>
                    <a:lstStyle/>
                    <a:p>
                      <a:endParaRPr lang="cy-GB" noProof="0" dirty="0"/>
                    </a:p>
                  </a:txBody>
                  <a:tcPr>
                    <a:solidFill>
                      <a:schemeClr val="accent6">
                        <a:lumMod val="20000"/>
                        <a:lumOff val="80000"/>
                      </a:schemeClr>
                    </a:solidFill>
                  </a:tcPr>
                </a:tc>
                <a:tc>
                  <a:txBody>
                    <a:bodyPr/>
                    <a:lstStyle/>
                    <a:p>
                      <a:endParaRPr lang="cy-GB" noProof="0" dirty="0"/>
                    </a:p>
                  </a:txBody>
                  <a:tcPr>
                    <a:solidFill>
                      <a:schemeClr val="accent2">
                        <a:lumMod val="20000"/>
                        <a:lumOff val="80000"/>
                      </a:schemeClr>
                    </a:solidFill>
                  </a:tcPr>
                </a:tc>
                <a:extLst>
                  <a:ext uri="{0D108BD9-81ED-4DB2-BD59-A6C34878D82A}">
                    <a16:rowId xmlns:a16="http://schemas.microsoft.com/office/drawing/2014/main" val="3448966813"/>
                  </a:ext>
                </a:extLst>
              </a:tr>
              <a:tr h="453715">
                <a:tc>
                  <a:txBody>
                    <a:bodyPr/>
                    <a:lstStyle/>
                    <a:p>
                      <a:r>
                        <a:rPr lang="cy-GB" noProof="0" dirty="0"/>
                        <a:t>Cafodd e ei gais cyntaf dros Gymru yn 2004</a:t>
                      </a:r>
                    </a:p>
                  </a:txBody>
                  <a:tcPr/>
                </a:tc>
                <a:tc>
                  <a:txBody>
                    <a:bodyPr/>
                    <a:lstStyle/>
                    <a:p>
                      <a:endParaRPr lang="cy-GB" noProof="0" dirty="0"/>
                    </a:p>
                  </a:txBody>
                  <a:tcPr>
                    <a:solidFill>
                      <a:schemeClr val="accent6">
                        <a:lumMod val="20000"/>
                        <a:lumOff val="80000"/>
                      </a:schemeClr>
                    </a:solidFill>
                  </a:tcPr>
                </a:tc>
                <a:tc>
                  <a:txBody>
                    <a:bodyPr/>
                    <a:lstStyle/>
                    <a:p>
                      <a:endParaRPr lang="cy-GB" noProof="0" dirty="0"/>
                    </a:p>
                  </a:txBody>
                  <a:tcPr>
                    <a:solidFill>
                      <a:schemeClr val="accent2">
                        <a:lumMod val="20000"/>
                        <a:lumOff val="80000"/>
                      </a:schemeClr>
                    </a:solidFill>
                  </a:tcPr>
                </a:tc>
                <a:extLst>
                  <a:ext uri="{0D108BD9-81ED-4DB2-BD59-A6C34878D82A}">
                    <a16:rowId xmlns:a16="http://schemas.microsoft.com/office/drawing/2014/main" val="3422956978"/>
                  </a:ext>
                </a:extLst>
              </a:tr>
            </a:tbl>
          </a:graphicData>
        </a:graphic>
      </p:graphicFrame>
    </p:spTree>
    <p:extLst>
      <p:ext uri="{BB962C8B-B14F-4D97-AF65-F5344CB8AC3E}">
        <p14:creationId xmlns:p14="http://schemas.microsoft.com/office/powerpoint/2010/main" val="25349176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AB96C-BA4D-5520-184D-9AB4E1DD20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3F1296-61A7-8D87-6FAE-2A7DC5578B96}"/>
              </a:ext>
            </a:extLst>
          </p:cNvPr>
          <p:cNvSpPr>
            <a:spLocks noGrp="1"/>
          </p:cNvSpPr>
          <p:nvPr>
            <p:ph type="title"/>
          </p:nvPr>
        </p:nvSpPr>
        <p:spPr>
          <a:xfrm>
            <a:off x="838200" y="683177"/>
            <a:ext cx="10515600" cy="1325563"/>
          </a:xfrm>
        </p:spPr>
        <p:txBody>
          <a:bodyPr>
            <a:normAutofit/>
          </a:bodyPr>
          <a:lstStyle/>
          <a:p>
            <a:r>
              <a:rPr lang="cy-GB" noProof="0" dirty="0"/>
              <a:t>Dyma’r atebion.</a:t>
            </a:r>
          </a:p>
        </p:txBody>
      </p:sp>
      <p:graphicFrame>
        <p:nvGraphicFramePr>
          <p:cNvPr id="6" name="Table 5">
            <a:extLst>
              <a:ext uri="{FF2B5EF4-FFF2-40B4-BE49-F238E27FC236}">
                <a16:creationId xmlns:a16="http://schemas.microsoft.com/office/drawing/2014/main" id="{4BC902EB-1A14-ADB2-D5C3-46EA16024F4D}"/>
              </a:ext>
            </a:extLst>
          </p:cNvPr>
          <p:cNvGraphicFramePr>
            <a:graphicFrameLocks noGrp="1"/>
          </p:cNvGraphicFramePr>
          <p:nvPr>
            <p:extLst>
              <p:ext uri="{D42A27DB-BD31-4B8C-83A1-F6EECF244321}">
                <p14:modId xmlns:p14="http://schemas.microsoft.com/office/powerpoint/2010/main" val="3017398541"/>
              </p:ext>
            </p:extLst>
          </p:nvPr>
        </p:nvGraphicFramePr>
        <p:xfrm>
          <a:off x="838200" y="2644844"/>
          <a:ext cx="11115261" cy="3593155"/>
        </p:xfrm>
        <a:graphic>
          <a:graphicData uri="http://schemas.openxmlformats.org/drawingml/2006/table">
            <a:tbl>
              <a:tblPr firstRow="1" bandRow="1">
                <a:tableStyleId>{5940675A-B579-460E-94D1-54222C63F5DA}</a:tableStyleId>
              </a:tblPr>
              <a:tblGrid>
                <a:gridCol w="3705087">
                  <a:extLst>
                    <a:ext uri="{9D8B030D-6E8A-4147-A177-3AD203B41FA5}">
                      <a16:colId xmlns:a16="http://schemas.microsoft.com/office/drawing/2014/main" val="3662539546"/>
                    </a:ext>
                  </a:extLst>
                </a:gridCol>
                <a:gridCol w="3705087">
                  <a:extLst>
                    <a:ext uri="{9D8B030D-6E8A-4147-A177-3AD203B41FA5}">
                      <a16:colId xmlns:a16="http://schemas.microsoft.com/office/drawing/2014/main" val="2843929991"/>
                    </a:ext>
                  </a:extLst>
                </a:gridCol>
                <a:gridCol w="3705087">
                  <a:extLst>
                    <a:ext uri="{9D8B030D-6E8A-4147-A177-3AD203B41FA5}">
                      <a16:colId xmlns:a16="http://schemas.microsoft.com/office/drawing/2014/main" val="2282865936"/>
                    </a:ext>
                  </a:extLst>
                </a:gridCol>
              </a:tblGrid>
              <a:tr h="453715">
                <a:tc>
                  <a:txBody>
                    <a:bodyPr/>
                    <a:lstStyle/>
                    <a:p>
                      <a:endParaRPr lang="cy-GB" noProof="0" dirty="0"/>
                    </a:p>
                  </a:txBody>
                  <a:tcPr/>
                </a:tc>
                <a:tc>
                  <a:txBody>
                    <a:bodyPr/>
                    <a:lstStyle/>
                    <a:p>
                      <a:r>
                        <a:rPr lang="cy-GB" noProof="0" dirty="0"/>
                        <a:t>Gwir</a:t>
                      </a:r>
                    </a:p>
                  </a:txBody>
                  <a:tcPr>
                    <a:solidFill>
                      <a:schemeClr val="accent6">
                        <a:lumMod val="20000"/>
                        <a:lumOff val="80000"/>
                      </a:schemeClr>
                    </a:solidFill>
                  </a:tcPr>
                </a:tc>
                <a:tc>
                  <a:txBody>
                    <a:bodyPr/>
                    <a:lstStyle/>
                    <a:p>
                      <a:r>
                        <a:rPr lang="cy-GB" noProof="0" dirty="0"/>
                        <a:t>Anghywir </a:t>
                      </a:r>
                    </a:p>
                  </a:txBody>
                  <a:tcPr>
                    <a:solidFill>
                      <a:schemeClr val="accent2">
                        <a:lumMod val="20000"/>
                        <a:lumOff val="80000"/>
                      </a:schemeClr>
                    </a:solidFill>
                  </a:tcPr>
                </a:tc>
                <a:extLst>
                  <a:ext uri="{0D108BD9-81ED-4DB2-BD59-A6C34878D82A}">
                    <a16:rowId xmlns:a16="http://schemas.microsoft.com/office/drawing/2014/main" val="1246350504"/>
                  </a:ext>
                </a:extLst>
              </a:tr>
              <a:tr h="453715">
                <a:tc>
                  <a:txBody>
                    <a:bodyPr/>
                    <a:lstStyle/>
                    <a:p>
                      <a:r>
                        <a:rPr lang="cy-GB" noProof="0" dirty="0"/>
                        <a:t>Cafodd e ei eni yn 2008</a:t>
                      </a:r>
                    </a:p>
                  </a:txBody>
                  <a:tcPr/>
                </a:tc>
                <a:tc>
                  <a:txBody>
                    <a:bodyPr/>
                    <a:lstStyle/>
                    <a:p>
                      <a:pPr algn="ctr"/>
                      <a:endParaRPr lang="cy-GB" noProof="0" dirty="0"/>
                    </a:p>
                  </a:txBody>
                  <a:tcPr>
                    <a:solidFill>
                      <a:schemeClr val="accent6">
                        <a:lumMod val="20000"/>
                        <a:lumOff val="80000"/>
                      </a:schemeClr>
                    </a:solidFill>
                  </a:tcPr>
                </a:tc>
                <a:tc>
                  <a:txBody>
                    <a:bodyPr/>
                    <a:lstStyle/>
                    <a:p>
                      <a:pPr algn="ctr"/>
                      <a:r>
                        <a:rPr lang="cy-GB" sz="3200" b="1" noProof="0" dirty="0"/>
                        <a:t>/</a:t>
                      </a:r>
                    </a:p>
                  </a:txBody>
                  <a:tcPr>
                    <a:solidFill>
                      <a:schemeClr val="accent2">
                        <a:lumMod val="20000"/>
                        <a:lumOff val="80000"/>
                      </a:schemeClr>
                    </a:solidFill>
                  </a:tcPr>
                </a:tc>
                <a:extLst>
                  <a:ext uri="{0D108BD9-81ED-4DB2-BD59-A6C34878D82A}">
                    <a16:rowId xmlns:a16="http://schemas.microsoft.com/office/drawing/2014/main" val="1092328466"/>
                  </a:ext>
                </a:extLst>
              </a:tr>
              <a:tr h="453715">
                <a:tc>
                  <a:txBody>
                    <a:bodyPr/>
                    <a:lstStyle/>
                    <a:p>
                      <a:r>
                        <a:rPr lang="cy-GB" noProof="0" dirty="0"/>
                        <a:t>Cafodd e ei addysg i mewn Ysgol Dyffryn Aman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a:t>
                      </a:r>
                    </a:p>
                  </a:txBody>
                  <a:tcPr>
                    <a:solidFill>
                      <a:schemeClr val="accent6">
                        <a:lumMod val="20000"/>
                        <a:lumOff val="80000"/>
                      </a:schemeClr>
                    </a:solidFill>
                  </a:tcPr>
                </a:tc>
                <a:tc>
                  <a:txBody>
                    <a:bodyPr/>
                    <a:lstStyle/>
                    <a:p>
                      <a:pPr algn="ctr"/>
                      <a:endParaRPr lang="cy-GB" sz="3200" b="1" noProof="0" dirty="0"/>
                    </a:p>
                  </a:txBody>
                  <a:tcPr>
                    <a:solidFill>
                      <a:schemeClr val="accent2">
                        <a:lumMod val="20000"/>
                        <a:lumOff val="80000"/>
                      </a:schemeClr>
                    </a:solidFill>
                  </a:tcPr>
                </a:tc>
                <a:extLst>
                  <a:ext uri="{0D108BD9-81ED-4DB2-BD59-A6C34878D82A}">
                    <a16:rowId xmlns:a16="http://schemas.microsoft.com/office/drawing/2014/main" val="3744463073"/>
                  </a:ext>
                </a:extLst>
              </a:tr>
              <a:tr h="453715">
                <a:tc>
                  <a:txBody>
                    <a:bodyPr/>
                    <a:lstStyle/>
                    <a:p>
                      <a:r>
                        <a:rPr lang="cy-GB" noProof="0" dirty="0"/>
                        <a:t>Cafodd e ei gap Cymraeg cyntaf yn 2000 yn Yr Alban</a:t>
                      </a:r>
                    </a:p>
                  </a:txBody>
                  <a:tcPr/>
                </a:tc>
                <a:tc>
                  <a:txBody>
                    <a:bodyPr/>
                    <a:lstStyle/>
                    <a:p>
                      <a:pPr algn="ctr"/>
                      <a:endParaRPr lang="cy-GB" sz="3200" b="1" noProof="0" dirty="0"/>
                    </a:p>
                  </a:txBody>
                  <a:tcPr>
                    <a:solidFill>
                      <a:schemeClr val="accent6">
                        <a:lumMod val="20000"/>
                        <a:lumOff val="80000"/>
                      </a:schemeClr>
                    </a:solidFill>
                  </a:tcPr>
                </a:tc>
                <a:tc>
                  <a:txBody>
                    <a:bodyPr/>
                    <a:lstStyle/>
                    <a:p>
                      <a:pPr algn="ctr"/>
                      <a:r>
                        <a:rPr lang="cy-GB" sz="3200" b="1" noProof="0" dirty="0"/>
                        <a:t>/</a:t>
                      </a:r>
                    </a:p>
                  </a:txBody>
                  <a:tcPr>
                    <a:solidFill>
                      <a:schemeClr val="accent2">
                        <a:lumMod val="20000"/>
                        <a:lumOff val="80000"/>
                      </a:schemeClr>
                    </a:solidFill>
                  </a:tcPr>
                </a:tc>
                <a:extLst>
                  <a:ext uri="{0D108BD9-81ED-4DB2-BD59-A6C34878D82A}">
                    <a16:rowId xmlns:a16="http://schemas.microsoft.com/office/drawing/2014/main" val="1309947250"/>
                  </a:ext>
                </a:extLst>
              </a:tr>
              <a:tr h="453715">
                <a:tc>
                  <a:txBody>
                    <a:bodyPr/>
                    <a:lstStyle/>
                    <a:p>
                      <a:r>
                        <a:rPr lang="cy-GB" noProof="0" dirty="0"/>
                        <a:t>Cafodd e ei swydd rygbi taledig gyntaf yn chwarae i </a:t>
                      </a:r>
                      <a:r>
                        <a:rPr lang="cy-GB" noProof="0" dirty="0" err="1"/>
                        <a:t>Ospreys</a:t>
                      </a:r>
                      <a:endParaRPr lang="cy-GB" noProof="0" dirty="0"/>
                    </a:p>
                  </a:txBody>
                  <a:tcPr/>
                </a:tc>
                <a:tc>
                  <a:txBody>
                    <a:bodyPr/>
                    <a:lstStyle/>
                    <a:p>
                      <a:pPr algn="ctr"/>
                      <a:endParaRPr lang="cy-GB" sz="3200" b="1" noProof="0" dirty="0"/>
                    </a:p>
                  </a:txBody>
                  <a:tcPr>
                    <a:solidFill>
                      <a:schemeClr val="accent6">
                        <a:lumMod val="20000"/>
                        <a:lumOff val="80000"/>
                      </a:schemeClr>
                    </a:solidFill>
                  </a:tcPr>
                </a:tc>
                <a:tc>
                  <a:txBody>
                    <a:bodyPr/>
                    <a:lstStyle/>
                    <a:p>
                      <a:pPr algn="ctr"/>
                      <a:r>
                        <a:rPr lang="cy-GB" sz="3200" b="1" noProof="0" dirty="0"/>
                        <a:t>/</a:t>
                      </a:r>
                    </a:p>
                  </a:txBody>
                  <a:tcPr>
                    <a:solidFill>
                      <a:schemeClr val="accent2">
                        <a:lumMod val="20000"/>
                        <a:lumOff val="80000"/>
                      </a:schemeClr>
                    </a:solidFill>
                  </a:tcPr>
                </a:tc>
                <a:extLst>
                  <a:ext uri="{0D108BD9-81ED-4DB2-BD59-A6C34878D82A}">
                    <a16:rowId xmlns:a16="http://schemas.microsoft.com/office/drawing/2014/main" val="3448966813"/>
                  </a:ext>
                </a:extLst>
              </a:tr>
              <a:tr h="453715">
                <a:tc>
                  <a:txBody>
                    <a:bodyPr/>
                    <a:lstStyle/>
                    <a:p>
                      <a:r>
                        <a:rPr lang="cy-GB" noProof="0" dirty="0"/>
                        <a:t>Cafodd e ei gais cyntaf dros Gymru yn 2004</a:t>
                      </a:r>
                    </a:p>
                  </a:txBody>
                  <a:tcPr/>
                </a:tc>
                <a:tc>
                  <a:txBody>
                    <a:bodyPr/>
                    <a:lstStyle/>
                    <a:p>
                      <a:pPr algn="ctr"/>
                      <a:endParaRPr lang="cy-GB" sz="3200" b="1" noProof="0" dirty="0"/>
                    </a:p>
                  </a:txBody>
                  <a:tcPr>
                    <a:solidFill>
                      <a:schemeClr val="accent6">
                        <a:lumMod val="20000"/>
                        <a:lumOff val="80000"/>
                      </a:schemeClr>
                    </a:solidFill>
                  </a:tcPr>
                </a:tc>
                <a:tc>
                  <a:txBody>
                    <a:bodyPr/>
                    <a:lstStyle/>
                    <a:p>
                      <a:pPr algn="ctr"/>
                      <a:r>
                        <a:rPr lang="cy-GB" sz="3200" b="1" noProof="0" dirty="0"/>
                        <a:t>/</a:t>
                      </a:r>
                    </a:p>
                  </a:txBody>
                  <a:tcPr>
                    <a:solidFill>
                      <a:schemeClr val="accent2">
                        <a:lumMod val="20000"/>
                        <a:lumOff val="80000"/>
                      </a:schemeClr>
                    </a:solidFill>
                  </a:tcPr>
                </a:tc>
                <a:extLst>
                  <a:ext uri="{0D108BD9-81ED-4DB2-BD59-A6C34878D82A}">
                    <a16:rowId xmlns:a16="http://schemas.microsoft.com/office/drawing/2014/main" val="3422956978"/>
                  </a:ext>
                </a:extLst>
              </a:tr>
            </a:tbl>
          </a:graphicData>
        </a:graphic>
      </p:graphicFrame>
    </p:spTree>
    <p:extLst>
      <p:ext uri="{BB962C8B-B14F-4D97-AF65-F5344CB8AC3E}">
        <p14:creationId xmlns:p14="http://schemas.microsoft.com/office/powerpoint/2010/main" val="3769634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EF785-D5E2-3A94-D88A-BA354EBA88BB}"/>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1BB1AA31-6AAF-AC88-FE77-9D7801254EE0}"/>
              </a:ext>
            </a:extLst>
          </p:cNvPr>
          <p:cNvGraphicFramePr/>
          <p:nvPr>
            <p:extLst>
              <p:ext uri="{D42A27DB-BD31-4B8C-83A1-F6EECF244321}">
                <p14:modId xmlns:p14="http://schemas.microsoft.com/office/powerpoint/2010/main" val="15018918"/>
              </p:ext>
            </p:extLst>
          </p:nvPr>
        </p:nvGraphicFramePr>
        <p:xfrm>
          <a:off x="1971498" y="0"/>
          <a:ext cx="10045147"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Yellow Star Png Images - Free Download on Freepik">
            <a:extLst>
              <a:ext uri="{FF2B5EF4-FFF2-40B4-BE49-F238E27FC236}">
                <a16:creationId xmlns:a16="http://schemas.microsoft.com/office/drawing/2014/main" id="{02A97196-B6DE-545D-BD94-B3DFD8B649C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847" y="0"/>
            <a:ext cx="1138153" cy="107575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Yellow Star Png Images - Free Download on Freepik">
            <a:extLst>
              <a:ext uri="{FF2B5EF4-FFF2-40B4-BE49-F238E27FC236}">
                <a16:creationId xmlns:a16="http://schemas.microsoft.com/office/drawing/2014/main" id="{CB1EE2A6-0CA4-3B0B-E2EB-119C6F25E7D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552" y="1075759"/>
            <a:ext cx="1138153" cy="107575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F0601E4-C3A5-331C-60B9-2CE0F7F9DA2C}"/>
              </a:ext>
            </a:extLst>
          </p:cNvPr>
          <p:cNvSpPr/>
          <p:nvPr/>
        </p:nvSpPr>
        <p:spPr>
          <a:xfrm>
            <a:off x="174169" y="242036"/>
            <a:ext cx="4152902" cy="2743204"/>
          </a:xfrm>
          <a:prstGeom prst="rect">
            <a:avLst/>
          </a:prstGeom>
          <a:solidFill>
            <a:schemeClr val="bg1"/>
          </a:solidFill>
          <a:ln w="635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noProof="0" dirty="0">
                <a:solidFill>
                  <a:schemeClr val="tx1">
                    <a:lumMod val="95000"/>
                    <a:lumOff val="5000"/>
                  </a:schemeClr>
                </a:solidFill>
              </a:rPr>
              <a:t>Pyramid iaith</a:t>
            </a:r>
          </a:p>
          <a:p>
            <a:pPr algn="ctr"/>
            <a:r>
              <a:rPr lang="cy-GB" sz="2000" dirty="0">
                <a:solidFill>
                  <a:schemeClr val="tx1">
                    <a:lumMod val="95000"/>
                    <a:lumOff val="5000"/>
                  </a:schemeClr>
                </a:solidFill>
              </a:rPr>
              <a:t>Y tro hwn, bydd angen i chi droi’r brawddegau o’r person cyntaf yn drydydd person. Yr un peth ag o’r blaen, dechreuwch ar y top, os dywedwch y frawddeg yn anghywir rhaid i chi roi tro i’ch partner a mynd nôl i’r top. </a:t>
            </a:r>
            <a:endParaRPr lang="cy-GB" sz="2000" noProof="0" dirty="0">
              <a:solidFill>
                <a:schemeClr val="tx1">
                  <a:lumMod val="95000"/>
                  <a:lumOff val="5000"/>
                </a:schemeClr>
              </a:solidFill>
            </a:endParaRPr>
          </a:p>
        </p:txBody>
      </p:sp>
    </p:spTree>
    <p:extLst>
      <p:ext uri="{BB962C8B-B14F-4D97-AF65-F5344CB8AC3E}">
        <p14:creationId xmlns:p14="http://schemas.microsoft.com/office/powerpoint/2010/main" val="1984906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875AD-3612-5F1C-30B9-C9584AE4EAEF}"/>
            </a:ext>
          </a:extLst>
        </p:cNvPr>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D70A52AF-1994-DFA8-037D-8DA185413320}"/>
              </a:ext>
            </a:extLst>
          </p:cNvPr>
          <p:cNvGraphicFramePr/>
          <p:nvPr>
            <p:extLst>
              <p:ext uri="{D42A27DB-BD31-4B8C-83A1-F6EECF244321}">
                <p14:modId xmlns:p14="http://schemas.microsoft.com/office/powerpoint/2010/main" val="3441395499"/>
              </p:ext>
            </p:extLst>
          </p:nvPr>
        </p:nvGraphicFramePr>
        <p:xfrm>
          <a:off x="1073426" y="0"/>
          <a:ext cx="10045147"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descr="Yellow Star Png Images - Free Download on Freepik">
            <a:extLst>
              <a:ext uri="{FF2B5EF4-FFF2-40B4-BE49-F238E27FC236}">
                <a16:creationId xmlns:a16="http://schemas.microsoft.com/office/drawing/2014/main" id="{864BF600-0079-95B0-5749-2637370DC14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847" y="0"/>
            <a:ext cx="1138153" cy="107575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Yellow Star Png Images - Free Download on Freepik">
            <a:extLst>
              <a:ext uri="{FF2B5EF4-FFF2-40B4-BE49-F238E27FC236}">
                <a16:creationId xmlns:a16="http://schemas.microsoft.com/office/drawing/2014/main" id="{4E4ABB44-73B8-F6AA-7FB8-C99291A2B30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073" t="8897" r="20607" b="10721"/>
          <a:stretch/>
        </p:blipFill>
        <p:spPr bwMode="auto">
          <a:xfrm>
            <a:off x="11053552" y="1075759"/>
            <a:ext cx="1138153" cy="1075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768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6026-440B-433A-AA44-E3767C8AFC1E}"/>
              </a:ext>
            </a:extLst>
          </p:cNvPr>
          <p:cNvSpPr>
            <a:spLocks noGrp="1"/>
          </p:cNvSpPr>
          <p:nvPr>
            <p:ph type="title"/>
          </p:nvPr>
        </p:nvSpPr>
        <p:spPr>
          <a:xfrm>
            <a:off x="838200" y="1107246"/>
            <a:ext cx="10515600" cy="1325563"/>
          </a:xfrm>
        </p:spPr>
        <p:txBody>
          <a:bodyPr>
            <a:normAutofit fontScale="90000"/>
          </a:bodyPr>
          <a:lstStyle/>
          <a:p>
            <a:r>
              <a:rPr lang="cy-GB" noProof="0" dirty="0"/>
              <a:t>Rydyn ni wedi bod yn lwcus i gael cyfweliad gydag Alex Jones! Ond, bydd hi yn y gwaith a dim ond yn gallu dweud ‘do’ a ‘naddo’ yn ei hatebion hi. Allwch chi feddwl am gwestiynau i ofyn Alex Jones am ei bywyd hi?</a:t>
            </a:r>
          </a:p>
        </p:txBody>
      </p:sp>
      <p:pic>
        <p:nvPicPr>
          <p:cNvPr id="2050" name="Picture 2" descr="19,600+ Tick Cross Stock Photos, Pictures &amp; Royalty-Free Images - iStock | Tick  cross icon, Hand drawn tick cross, Tick cross vector">
            <a:extLst>
              <a:ext uri="{FF2B5EF4-FFF2-40B4-BE49-F238E27FC236}">
                <a16:creationId xmlns:a16="http://schemas.microsoft.com/office/drawing/2014/main" id="{8A682312-2965-C120-3EBB-3F7923F2EA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364" b="19715"/>
          <a:stretch/>
        </p:blipFill>
        <p:spPr bwMode="auto">
          <a:xfrm>
            <a:off x="2440059" y="3428999"/>
            <a:ext cx="5829300" cy="248412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560CF711-5F17-80C3-E652-75BE9783EBF4}"/>
              </a:ext>
            </a:extLst>
          </p:cNvPr>
          <p:cNvSpPr txBox="1">
            <a:spLocks/>
          </p:cNvSpPr>
          <p:nvPr/>
        </p:nvSpPr>
        <p:spPr>
          <a:xfrm>
            <a:off x="586408" y="4064931"/>
            <a:ext cx="3336235" cy="132556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1800" b="1" noProof="0" dirty="0">
                <a:solidFill>
                  <a:srgbClr val="00B050"/>
                </a:solidFill>
              </a:rPr>
              <a:t>Do</a:t>
            </a:r>
            <a:endParaRPr lang="cy-GB" b="1" noProof="0" dirty="0">
              <a:solidFill>
                <a:srgbClr val="00B050"/>
              </a:solidFill>
            </a:endParaRPr>
          </a:p>
        </p:txBody>
      </p:sp>
      <p:sp>
        <p:nvSpPr>
          <p:cNvPr id="5" name="Title 1">
            <a:extLst>
              <a:ext uri="{FF2B5EF4-FFF2-40B4-BE49-F238E27FC236}">
                <a16:creationId xmlns:a16="http://schemas.microsoft.com/office/drawing/2014/main" id="{8407789A-416C-43CC-E021-AE7ABEE0FFBD}"/>
              </a:ext>
            </a:extLst>
          </p:cNvPr>
          <p:cNvSpPr txBox="1">
            <a:spLocks/>
          </p:cNvSpPr>
          <p:nvPr/>
        </p:nvSpPr>
        <p:spPr>
          <a:xfrm>
            <a:off x="8163339" y="3740425"/>
            <a:ext cx="4240696" cy="165006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0600" b="1" noProof="0" dirty="0">
                <a:solidFill>
                  <a:srgbClr val="FF0000"/>
                </a:solidFill>
              </a:rPr>
              <a:t>Naddo</a:t>
            </a:r>
          </a:p>
        </p:txBody>
      </p:sp>
    </p:spTree>
    <p:extLst>
      <p:ext uri="{BB962C8B-B14F-4D97-AF65-F5344CB8AC3E}">
        <p14:creationId xmlns:p14="http://schemas.microsoft.com/office/powerpoint/2010/main" val="9627127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DA3E-B4DD-97BE-5F92-3DD19B403D28}"/>
              </a:ext>
            </a:extLst>
          </p:cNvPr>
          <p:cNvSpPr>
            <a:spLocks noGrp="1"/>
          </p:cNvSpPr>
          <p:nvPr>
            <p:ph type="title"/>
          </p:nvPr>
        </p:nvSpPr>
        <p:spPr/>
        <p:txBody>
          <a:bodyPr/>
          <a:lstStyle/>
          <a:p>
            <a:r>
              <a:rPr lang="cy-GB" noProof="0" dirty="0"/>
              <a:t>Cofiwch fod treiglad meddal ar y dechrau o’r cwestiwn </a:t>
            </a:r>
          </a:p>
        </p:txBody>
      </p:sp>
      <p:sp>
        <p:nvSpPr>
          <p:cNvPr id="3" name="Content Placeholder 2">
            <a:extLst>
              <a:ext uri="{FF2B5EF4-FFF2-40B4-BE49-F238E27FC236}">
                <a16:creationId xmlns:a16="http://schemas.microsoft.com/office/drawing/2014/main" id="{094A9532-7DAB-C8CD-4324-2E68E9FC64DA}"/>
              </a:ext>
            </a:extLst>
          </p:cNvPr>
          <p:cNvSpPr>
            <a:spLocks noGrp="1"/>
          </p:cNvSpPr>
          <p:nvPr>
            <p:ph idx="1"/>
          </p:nvPr>
        </p:nvSpPr>
        <p:spPr/>
        <p:txBody>
          <a:bodyPr>
            <a:normAutofit fontScale="85000" lnSpcReduction="20000"/>
          </a:bodyPr>
          <a:lstStyle/>
          <a:p>
            <a:pPr marL="0" indent="0">
              <a:buNone/>
            </a:pPr>
            <a:r>
              <a:rPr lang="cy-GB" sz="6600" noProof="0" dirty="0"/>
              <a:t>C      G</a:t>
            </a:r>
          </a:p>
          <a:p>
            <a:pPr marL="0" indent="0">
              <a:buNone/>
            </a:pPr>
            <a:r>
              <a:rPr lang="cy-GB" sz="4000" noProof="0" dirty="0"/>
              <a:t>Ges i ..?</a:t>
            </a:r>
          </a:p>
          <a:p>
            <a:pPr marL="0" indent="0">
              <a:buNone/>
            </a:pPr>
            <a:r>
              <a:rPr lang="cy-GB" sz="4000" noProof="0" dirty="0"/>
              <a:t>Gest ti ..?</a:t>
            </a:r>
          </a:p>
          <a:p>
            <a:pPr marL="0" indent="0">
              <a:buNone/>
            </a:pPr>
            <a:r>
              <a:rPr lang="cy-GB" sz="4000" noProof="0" dirty="0"/>
              <a:t>Gafodd e ..?</a:t>
            </a:r>
          </a:p>
          <a:p>
            <a:pPr marL="0" indent="0">
              <a:buNone/>
            </a:pPr>
            <a:r>
              <a:rPr lang="cy-GB" sz="4000" noProof="0" dirty="0"/>
              <a:t>Gafodd hi ..?</a:t>
            </a:r>
          </a:p>
          <a:p>
            <a:pPr marL="0" indent="0">
              <a:buNone/>
            </a:pPr>
            <a:r>
              <a:rPr lang="cy-GB" sz="4000" noProof="0" dirty="0"/>
              <a:t>Gawson ni ..?</a:t>
            </a:r>
          </a:p>
          <a:p>
            <a:pPr marL="0" indent="0">
              <a:buNone/>
            </a:pPr>
            <a:r>
              <a:rPr lang="cy-GB" sz="4000" noProof="0" dirty="0"/>
              <a:t>Gawsoch chi ..?</a:t>
            </a:r>
          </a:p>
          <a:p>
            <a:pPr marL="0" indent="0">
              <a:buNone/>
            </a:pPr>
            <a:r>
              <a:rPr lang="cy-GB" sz="4000" noProof="0" dirty="0"/>
              <a:t>Gawson nhw ..?</a:t>
            </a:r>
          </a:p>
          <a:p>
            <a:pPr marL="0" indent="0">
              <a:buNone/>
            </a:pPr>
            <a:endParaRPr lang="cy-GB" sz="6600" noProof="0" dirty="0"/>
          </a:p>
        </p:txBody>
      </p:sp>
      <p:sp>
        <p:nvSpPr>
          <p:cNvPr id="4" name="Arrow: Right 3">
            <a:extLst>
              <a:ext uri="{FF2B5EF4-FFF2-40B4-BE49-F238E27FC236}">
                <a16:creationId xmlns:a16="http://schemas.microsoft.com/office/drawing/2014/main" id="{E4A79E78-AAB2-6131-56E6-24D7755743E4}"/>
              </a:ext>
            </a:extLst>
          </p:cNvPr>
          <p:cNvSpPr/>
          <p:nvPr/>
        </p:nvSpPr>
        <p:spPr>
          <a:xfrm>
            <a:off x="1540042" y="1809583"/>
            <a:ext cx="721895" cy="6096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77769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57731-055D-4F76-2E54-41DD39A4F8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120899-54BE-617F-8157-BA1E5BBDC913}"/>
              </a:ext>
            </a:extLst>
          </p:cNvPr>
          <p:cNvSpPr>
            <a:spLocks noGrp="1"/>
          </p:cNvSpPr>
          <p:nvPr>
            <p:ph type="title"/>
          </p:nvPr>
        </p:nvSpPr>
        <p:spPr>
          <a:xfrm>
            <a:off x="838200" y="365125"/>
            <a:ext cx="10515600" cy="5431518"/>
          </a:xfrm>
        </p:spPr>
        <p:txBody>
          <a:bodyPr/>
          <a:lstStyle/>
          <a:p>
            <a:r>
              <a:rPr lang="cy-GB" b="1" u="sng" noProof="0" dirty="0"/>
              <a:t>Cyfarwyddiadau Cynorthwyydd Addysg.</a:t>
            </a:r>
            <a:br>
              <a:rPr lang="cy-GB" noProof="0" dirty="0"/>
            </a:br>
            <a:br>
              <a:rPr lang="cy-GB" noProof="0" dirty="0"/>
            </a:br>
            <a:r>
              <a:rPr lang="cy-GB" noProof="0" dirty="0"/>
              <a:t>I wahaniaethu’r gwaith, bydd un seren yn cael y gefnogaeth o ysgrifennu mosaig i wneud cwestiynau. Bydd dwy seren yn defnyddio eu gwybodaeth i ysgrifennu eu rhai eu hunain.</a:t>
            </a:r>
          </a:p>
        </p:txBody>
      </p:sp>
    </p:spTree>
    <p:extLst>
      <p:ext uri="{BB962C8B-B14F-4D97-AF65-F5344CB8AC3E}">
        <p14:creationId xmlns:p14="http://schemas.microsoft.com/office/powerpoint/2010/main" val="17860981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6712B9D-6CA2-4047-12E7-B0B65D3F44AF}"/>
              </a:ext>
            </a:extLst>
          </p:cNvPr>
          <p:cNvGraphicFramePr>
            <a:graphicFrameLocks noGrp="1"/>
          </p:cNvGraphicFramePr>
          <p:nvPr>
            <p:extLst>
              <p:ext uri="{D42A27DB-BD31-4B8C-83A1-F6EECF244321}">
                <p14:modId xmlns:p14="http://schemas.microsoft.com/office/powerpoint/2010/main" val="2197955378"/>
              </p:ext>
            </p:extLst>
          </p:nvPr>
        </p:nvGraphicFramePr>
        <p:xfrm>
          <a:off x="200752" y="465648"/>
          <a:ext cx="11790496" cy="1981200"/>
        </p:xfrm>
        <a:graphic>
          <a:graphicData uri="http://schemas.openxmlformats.org/drawingml/2006/table">
            <a:tbl>
              <a:tblPr firstRow="1" bandRow="1">
                <a:tableStyleId>{5940675A-B579-460E-94D1-54222C63F5DA}</a:tableStyleId>
              </a:tblPr>
              <a:tblGrid>
                <a:gridCol w="2947624">
                  <a:extLst>
                    <a:ext uri="{9D8B030D-6E8A-4147-A177-3AD203B41FA5}">
                      <a16:colId xmlns:a16="http://schemas.microsoft.com/office/drawing/2014/main" val="580172883"/>
                    </a:ext>
                  </a:extLst>
                </a:gridCol>
                <a:gridCol w="2947624">
                  <a:extLst>
                    <a:ext uri="{9D8B030D-6E8A-4147-A177-3AD203B41FA5}">
                      <a16:colId xmlns:a16="http://schemas.microsoft.com/office/drawing/2014/main" val="1221384911"/>
                    </a:ext>
                  </a:extLst>
                </a:gridCol>
                <a:gridCol w="2717494">
                  <a:extLst>
                    <a:ext uri="{9D8B030D-6E8A-4147-A177-3AD203B41FA5}">
                      <a16:colId xmlns:a16="http://schemas.microsoft.com/office/drawing/2014/main" val="3351823934"/>
                    </a:ext>
                  </a:extLst>
                </a:gridCol>
                <a:gridCol w="3177754">
                  <a:extLst>
                    <a:ext uri="{9D8B030D-6E8A-4147-A177-3AD203B41FA5}">
                      <a16:colId xmlns:a16="http://schemas.microsoft.com/office/drawing/2014/main" val="3732600769"/>
                    </a:ext>
                  </a:extLst>
                </a:gridCol>
              </a:tblGrid>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eich </a:t>
                      </a:r>
                      <a:r>
                        <a:rPr lang="cy-GB" sz="2000" kern="1200" noProof="0" dirty="0" err="1">
                          <a:solidFill>
                            <a:schemeClr val="tx1"/>
                          </a:solidFill>
                          <a:latin typeface="Cavolini" panose="03000502040302020204" pitchFamily="66" charset="0"/>
                          <a:ea typeface="+mn-ea"/>
                          <a:cs typeface="Cavolini" panose="03000502040302020204" pitchFamily="66" charset="0"/>
                        </a:rPr>
                        <a:t>prodi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Nghaerfyrddin?</a:t>
                      </a:r>
                      <a:endParaRPr lang="cy-GB" sz="2000" noProof="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065233450"/>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Gawsoch chi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fagi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ar y teledu </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ar S4C?</a:t>
                      </a:r>
                      <a:endParaRPr lang="cy-GB" sz="2000" noProof="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984963602"/>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radd</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Rhydaman?</a:t>
                      </a:r>
                      <a:endParaRPr lang="cy-GB" sz="2000" noProof="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2626144"/>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Gawsoch chi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swydd gyntaf </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 </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2001?</a:t>
                      </a:r>
                      <a:endParaRPr lang="cy-GB" sz="2000" noProof="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2389100233"/>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eich babi</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yng</a:t>
                      </a:r>
                      <a:endParaRPr lang="cy-GB" sz="2000" noProof="0" dirty="0">
                        <a:latin typeface="Cavolini" panose="03000502040302020204" pitchFamily="66" charset="0"/>
                        <a:cs typeface="Cavolini" panose="03000502040302020204" pitchFamily="66" charset="0"/>
                      </a:endParaRPr>
                    </a:p>
                  </a:txBody>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Abertawe?</a:t>
                      </a:r>
                      <a:endParaRPr lang="cy-GB" sz="2000" noProof="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004680649"/>
                  </a:ext>
                </a:extLst>
              </a:tr>
            </a:tbl>
          </a:graphicData>
        </a:graphic>
      </p:graphicFrame>
      <p:graphicFrame>
        <p:nvGraphicFramePr>
          <p:cNvPr id="5" name="Table 4">
            <a:extLst>
              <a:ext uri="{FF2B5EF4-FFF2-40B4-BE49-F238E27FC236}">
                <a16:creationId xmlns:a16="http://schemas.microsoft.com/office/drawing/2014/main" id="{AA3CB8BA-DF73-237F-D5A5-943DCC6CC237}"/>
              </a:ext>
            </a:extLst>
          </p:cNvPr>
          <p:cNvGraphicFramePr>
            <a:graphicFrameLocks noGrp="1"/>
          </p:cNvGraphicFramePr>
          <p:nvPr>
            <p:extLst>
              <p:ext uri="{D42A27DB-BD31-4B8C-83A1-F6EECF244321}">
                <p14:modId xmlns:p14="http://schemas.microsoft.com/office/powerpoint/2010/main" val="19743670"/>
              </p:ext>
            </p:extLst>
          </p:nvPr>
        </p:nvGraphicFramePr>
        <p:xfrm>
          <a:off x="1151262" y="3544694"/>
          <a:ext cx="9889476" cy="2490426"/>
        </p:xfrm>
        <a:graphic>
          <a:graphicData uri="http://schemas.openxmlformats.org/drawingml/2006/table">
            <a:tbl>
              <a:tblPr firstRow="1" bandRow="1">
                <a:tableStyleId>{5940675A-B579-460E-94D1-54222C63F5DA}</a:tableStyleId>
              </a:tblPr>
              <a:tblGrid>
                <a:gridCol w="8842874">
                  <a:extLst>
                    <a:ext uri="{9D8B030D-6E8A-4147-A177-3AD203B41FA5}">
                      <a16:colId xmlns:a16="http://schemas.microsoft.com/office/drawing/2014/main" val="2257833126"/>
                    </a:ext>
                  </a:extLst>
                </a:gridCol>
                <a:gridCol w="1046602">
                  <a:extLst>
                    <a:ext uri="{9D8B030D-6E8A-4147-A177-3AD203B41FA5}">
                      <a16:colId xmlns:a16="http://schemas.microsoft.com/office/drawing/2014/main" val="2707479089"/>
                    </a:ext>
                  </a:extLst>
                </a:gridCol>
              </a:tblGrid>
              <a:tr h="415071">
                <a:tc>
                  <a:txBody>
                    <a:bodyPr/>
                    <a:lstStyle/>
                    <a:p>
                      <a:pPr algn="ctr"/>
                      <a:r>
                        <a:rPr lang="cy-GB" sz="1800" b="1" noProof="0" dirty="0">
                          <a:latin typeface="Cavolini" panose="03000502040302020204" pitchFamily="66" charset="0"/>
                          <a:cs typeface="Cavolini" panose="03000502040302020204" pitchFamily="66" charset="0"/>
                        </a:rPr>
                        <a:t>Brawddeg</a:t>
                      </a:r>
                    </a:p>
                  </a:txBody>
                  <a:tcPr/>
                </a:tc>
                <a:tc>
                  <a:txBody>
                    <a:bodyPr/>
                    <a:lstStyle/>
                    <a:p>
                      <a:pPr algn="ctr"/>
                      <a:r>
                        <a:rPr lang="cy-GB" sz="1800" b="1" noProof="0" dirty="0">
                          <a:latin typeface="Cavolini" panose="03000502040302020204" pitchFamily="66" charset="0"/>
                          <a:cs typeface="Cavolini" panose="03000502040302020204" pitchFamily="66" charset="0"/>
                        </a:rPr>
                        <a:t>Lliw</a:t>
                      </a:r>
                    </a:p>
                  </a:txBody>
                  <a:tcPr/>
                </a:tc>
                <a:extLst>
                  <a:ext uri="{0D108BD9-81ED-4DB2-BD59-A6C34878D82A}">
                    <a16:rowId xmlns:a16="http://schemas.microsoft.com/office/drawing/2014/main" val="458605789"/>
                  </a:ext>
                </a:extLst>
              </a:tr>
              <a:tr h="415071">
                <a:tc>
                  <a:txBody>
                    <a:bodyPr/>
                    <a:lstStyle/>
                    <a:p>
                      <a:pPr algn="ctr" rtl="0"/>
                      <a:r>
                        <a:rPr lang="cy-GB" sz="1800" kern="1200" noProof="0" dirty="0">
                          <a:solidFill>
                            <a:schemeClr val="tx1"/>
                          </a:solidFill>
                          <a:latin typeface="Cavolini" panose="03000502040302020204" pitchFamily="66" charset="0"/>
                          <a:ea typeface="+mn-ea"/>
                          <a:cs typeface="Cavolini" panose="03000502040302020204" pitchFamily="66" charset="0"/>
                        </a:rPr>
                        <a:t>You got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degree</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Carmarthen</a:t>
                      </a:r>
                      <a:r>
                        <a:rPr lang="cy-GB" sz="1800" kern="1200" noProof="0" dirty="0">
                          <a:solidFill>
                            <a:schemeClr val="tx1"/>
                          </a:solidFill>
                          <a:latin typeface="Cavolini" panose="03000502040302020204" pitchFamily="66" charset="0"/>
                          <a:ea typeface="+mn-ea"/>
                          <a:cs typeface="Cavolini" panose="03000502040302020204" pitchFamily="66" charset="0"/>
                        </a:rPr>
                        <a:t>?</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5">
                        <a:lumMod val="40000"/>
                        <a:lumOff val="60000"/>
                      </a:schemeClr>
                    </a:solidFill>
                  </a:tcPr>
                </a:tc>
                <a:extLst>
                  <a:ext uri="{0D108BD9-81ED-4DB2-BD59-A6C34878D82A}">
                    <a16:rowId xmlns:a16="http://schemas.microsoft.com/office/drawing/2014/main" val="185511303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a:t>
                      </a:r>
                      <a:r>
                        <a:rPr lang="cy-GB" sz="1800" kern="1200" noProof="0" dirty="0" err="1">
                          <a:solidFill>
                            <a:schemeClr val="tx1"/>
                          </a:solidFill>
                          <a:latin typeface="Cavolini" panose="03000502040302020204" pitchFamily="66" charset="0"/>
                          <a:ea typeface="+mn-ea"/>
                          <a:cs typeface="Cavolini" panose="03000502040302020204" pitchFamily="66" charset="0"/>
                        </a:rPr>
                        <a:t>were</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raised</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Ammanford</a:t>
                      </a:r>
                      <a:r>
                        <a:rPr lang="cy-GB" sz="1800" kern="1200" noProof="0" dirty="0">
                          <a:solidFill>
                            <a:schemeClr val="tx1"/>
                          </a:solidFill>
                          <a:latin typeface="Cavolini" panose="03000502040302020204" pitchFamily="66" charset="0"/>
                          <a:ea typeface="+mn-ea"/>
                          <a:cs typeface="Cavolini" panose="03000502040302020204" pitchFamily="66" charset="0"/>
                        </a:rPr>
                        <a:t>?</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1">
                        <a:lumMod val="60000"/>
                        <a:lumOff val="40000"/>
                      </a:schemeClr>
                    </a:solidFill>
                  </a:tcPr>
                </a:tc>
                <a:extLst>
                  <a:ext uri="{0D108BD9-81ED-4DB2-BD59-A6C34878D82A}">
                    <a16:rowId xmlns:a16="http://schemas.microsoft.com/office/drawing/2014/main" val="2398069366"/>
                  </a:ext>
                </a:extLst>
              </a:tr>
              <a:tr h="415071">
                <a:tc>
                  <a:txBody>
                    <a:bodyPr/>
                    <a:lstStyle/>
                    <a:p>
                      <a:pPr algn="ctr" rtl="0"/>
                      <a:r>
                        <a:rPr lang="cy-GB" sz="1800" kern="1200" noProof="0" dirty="0">
                          <a:solidFill>
                            <a:schemeClr val="tx1"/>
                          </a:solidFill>
                          <a:latin typeface="Cavolini" panose="03000502040302020204" pitchFamily="66" charset="0"/>
                          <a:ea typeface="+mn-ea"/>
                          <a:cs typeface="Cavolini" panose="03000502040302020204" pitchFamily="66" charset="0"/>
                        </a:rPr>
                        <a:t>You (lluosog) got </a:t>
                      </a:r>
                      <a:r>
                        <a:rPr lang="cy-GB" sz="1800" kern="1200" noProof="0" dirty="0" err="1">
                          <a:solidFill>
                            <a:schemeClr val="tx1"/>
                          </a:solidFill>
                          <a:latin typeface="Cavolini" panose="03000502040302020204" pitchFamily="66" charset="0"/>
                          <a:ea typeface="+mn-ea"/>
                          <a:cs typeface="Cavolini" panose="03000502040302020204" pitchFamily="66" charset="0"/>
                        </a:rPr>
                        <a:t>married</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Swansea?</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6">
                        <a:lumMod val="40000"/>
                        <a:lumOff val="60000"/>
                      </a:schemeClr>
                    </a:solidFill>
                  </a:tcPr>
                </a:tc>
                <a:extLst>
                  <a:ext uri="{0D108BD9-81ED-4DB2-BD59-A6C34878D82A}">
                    <a16:rowId xmlns:a16="http://schemas.microsoft.com/office/drawing/2014/main" val="605517140"/>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(lluosog) had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baby</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2001?</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extLst>
                  <a:ext uri="{0D108BD9-81ED-4DB2-BD59-A6C34878D82A}">
                    <a16:rowId xmlns:a16="http://schemas.microsoft.com/office/drawing/2014/main" val="210242485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had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first</a:t>
                      </a:r>
                      <a:r>
                        <a:rPr lang="cy-GB" sz="1800" kern="1200" noProof="0" dirty="0">
                          <a:solidFill>
                            <a:schemeClr val="tx1"/>
                          </a:solidFill>
                          <a:latin typeface="Cavolini" panose="03000502040302020204" pitchFamily="66" charset="0"/>
                          <a:ea typeface="+mn-ea"/>
                          <a:cs typeface="Cavolini" panose="03000502040302020204" pitchFamily="66" charset="0"/>
                        </a:rPr>
                        <a:t> job </a:t>
                      </a:r>
                      <a:r>
                        <a:rPr lang="cy-GB" sz="1800" kern="1200" noProof="0" dirty="0" err="1">
                          <a:solidFill>
                            <a:schemeClr val="tx1"/>
                          </a:solidFill>
                          <a:latin typeface="Cavolini" panose="03000502040302020204" pitchFamily="66" charset="0"/>
                          <a:ea typeface="+mn-ea"/>
                          <a:cs typeface="Cavolini" panose="03000502040302020204" pitchFamily="66" charset="0"/>
                        </a:rPr>
                        <a:t>on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television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on</a:t>
                      </a:r>
                      <a:r>
                        <a:rPr lang="cy-GB" sz="1800" kern="1200" noProof="0" dirty="0">
                          <a:solidFill>
                            <a:schemeClr val="tx1"/>
                          </a:solidFill>
                          <a:latin typeface="Cavolini" panose="03000502040302020204" pitchFamily="66" charset="0"/>
                          <a:ea typeface="+mn-ea"/>
                          <a:cs typeface="Cavolini" panose="03000502040302020204" pitchFamily="66" charset="0"/>
                        </a:rPr>
                        <a:t> S4C?</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rgbClr val="FFFF00"/>
                    </a:solidFill>
                  </a:tcPr>
                </a:tc>
                <a:extLst>
                  <a:ext uri="{0D108BD9-81ED-4DB2-BD59-A6C34878D82A}">
                    <a16:rowId xmlns:a16="http://schemas.microsoft.com/office/drawing/2014/main" val="1592736061"/>
                  </a:ext>
                </a:extLst>
              </a:tr>
            </a:tbl>
          </a:graphicData>
        </a:graphic>
      </p:graphicFrame>
      <p:pic>
        <p:nvPicPr>
          <p:cNvPr id="3074" name="Picture 2" descr="Yellow Star Png Images - Free Download on Freepik">
            <a:extLst>
              <a:ext uri="{FF2B5EF4-FFF2-40B4-BE49-F238E27FC236}">
                <a16:creationId xmlns:a16="http://schemas.microsoft.com/office/drawing/2014/main" id="{F0B424DF-A857-0703-6705-9C4271184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0" y="5775158"/>
            <a:ext cx="1099736" cy="1039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1316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723F2-F20E-D501-F6B8-B6C8E12C3F88}"/>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8E5E5DF-CC13-C28C-F956-4A26CD3ED322}"/>
              </a:ext>
            </a:extLst>
          </p:cNvPr>
          <p:cNvGraphicFramePr>
            <a:graphicFrameLocks noGrp="1"/>
          </p:cNvGraphicFramePr>
          <p:nvPr>
            <p:extLst>
              <p:ext uri="{D42A27DB-BD31-4B8C-83A1-F6EECF244321}">
                <p14:modId xmlns:p14="http://schemas.microsoft.com/office/powerpoint/2010/main" val="2539878593"/>
              </p:ext>
            </p:extLst>
          </p:nvPr>
        </p:nvGraphicFramePr>
        <p:xfrm>
          <a:off x="200752" y="1447800"/>
          <a:ext cx="11790496" cy="1981200"/>
        </p:xfrm>
        <a:graphic>
          <a:graphicData uri="http://schemas.openxmlformats.org/drawingml/2006/table">
            <a:tbl>
              <a:tblPr firstRow="1" bandRow="1">
                <a:tableStyleId>{5940675A-B579-460E-94D1-54222C63F5DA}</a:tableStyleId>
              </a:tblPr>
              <a:tblGrid>
                <a:gridCol w="2947624">
                  <a:extLst>
                    <a:ext uri="{9D8B030D-6E8A-4147-A177-3AD203B41FA5}">
                      <a16:colId xmlns:a16="http://schemas.microsoft.com/office/drawing/2014/main" val="580172883"/>
                    </a:ext>
                  </a:extLst>
                </a:gridCol>
                <a:gridCol w="2947624">
                  <a:extLst>
                    <a:ext uri="{9D8B030D-6E8A-4147-A177-3AD203B41FA5}">
                      <a16:colId xmlns:a16="http://schemas.microsoft.com/office/drawing/2014/main" val="1221384911"/>
                    </a:ext>
                  </a:extLst>
                </a:gridCol>
                <a:gridCol w="2717494">
                  <a:extLst>
                    <a:ext uri="{9D8B030D-6E8A-4147-A177-3AD203B41FA5}">
                      <a16:colId xmlns:a16="http://schemas.microsoft.com/office/drawing/2014/main" val="3351823934"/>
                    </a:ext>
                  </a:extLst>
                </a:gridCol>
                <a:gridCol w="3177754">
                  <a:extLst>
                    <a:ext uri="{9D8B030D-6E8A-4147-A177-3AD203B41FA5}">
                      <a16:colId xmlns:a16="http://schemas.microsoft.com/office/drawing/2014/main" val="3732600769"/>
                    </a:ext>
                  </a:extLst>
                </a:gridCol>
              </a:tblGrid>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solidFill>
                      <a:schemeClr val="accent5">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eich </a:t>
                      </a:r>
                      <a:r>
                        <a:rPr lang="cy-GB" sz="2000" kern="1200" noProof="0" dirty="0" err="1">
                          <a:solidFill>
                            <a:schemeClr val="tx1"/>
                          </a:solidFill>
                          <a:latin typeface="Cavolini" panose="03000502040302020204" pitchFamily="66" charset="0"/>
                          <a:ea typeface="+mn-ea"/>
                          <a:cs typeface="Cavolini" panose="03000502040302020204" pitchFamily="66" charset="0"/>
                        </a:rPr>
                        <a:t>prodi</a:t>
                      </a:r>
                      <a:endParaRPr lang="cy-GB" sz="2000" noProof="0" dirty="0">
                        <a:latin typeface="Cavolini" panose="03000502040302020204" pitchFamily="66" charset="0"/>
                        <a:cs typeface="Cavolini" panose="03000502040302020204" pitchFamily="66" charset="0"/>
                      </a:endParaRPr>
                    </a:p>
                  </a:txBody>
                  <a:tcPr>
                    <a:solidFill>
                      <a:schemeClr val="accent3">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a:t>
                      </a:r>
                      <a:endParaRPr lang="cy-GB" sz="20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Nghaerfyrddin?</a:t>
                      </a:r>
                      <a:endParaRPr lang="cy-GB" sz="2000" noProof="0" dirty="0">
                        <a:latin typeface="Cavolini" panose="03000502040302020204" pitchFamily="66" charset="0"/>
                        <a:cs typeface="Cavolini" panose="03000502040302020204" pitchFamily="66" charset="0"/>
                      </a:endParaRPr>
                    </a:p>
                  </a:txBody>
                  <a:tcPr>
                    <a:solidFill>
                      <a:schemeClr val="accent4">
                        <a:lumMod val="20000"/>
                        <a:lumOff val="80000"/>
                      </a:schemeClr>
                    </a:solidFill>
                  </a:tcPr>
                </a:tc>
                <a:extLst>
                  <a:ext uri="{0D108BD9-81ED-4DB2-BD59-A6C34878D82A}">
                    <a16:rowId xmlns:a16="http://schemas.microsoft.com/office/drawing/2014/main" val="3065233450"/>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Gawsoch chi</a:t>
                      </a:r>
                      <a:endParaRPr lang="cy-GB" sz="2000" noProof="0" dirty="0">
                        <a:latin typeface="Cavolini" panose="03000502040302020204" pitchFamily="66" charset="0"/>
                        <a:cs typeface="Cavolini" panose="03000502040302020204" pitchFamily="66" charset="0"/>
                      </a:endParaRPr>
                    </a:p>
                  </a:txBody>
                  <a:tcPr>
                    <a:solidFill>
                      <a:schemeClr val="accent3">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fagi</a:t>
                      </a:r>
                      <a:endParaRPr lang="cy-GB" sz="2000" noProof="0" dirty="0">
                        <a:latin typeface="Cavolini" panose="03000502040302020204" pitchFamily="66" charset="0"/>
                        <a:cs typeface="Cavolini" panose="03000502040302020204" pitchFamily="66" charset="0"/>
                      </a:endParaRPr>
                    </a:p>
                  </a:txBody>
                  <a:tcPr>
                    <a:solidFill>
                      <a:schemeClr val="accent5">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ar y teledu </a:t>
                      </a:r>
                      <a:endParaRPr lang="cy-GB" sz="2000" noProof="0" dirty="0">
                        <a:latin typeface="Cavolini" panose="03000502040302020204" pitchFamily="66" charset="0"/>
                        <a:cs typeface="Cavolini" panose="03000502040302020204" pitchFamily="66" charset="0"/>
                      </a:endParaRPr>
                    </a:p>
                  </a:txBody>
                  <a:tcPr>
                    <a:solidFill>
                      <a:srgbClr val="FFFF00"/>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ar S4C?</a:t>
                      </a:r>
                      <a:endParaRPr lang="cy-GB" sz="2000" noProof="0" dirty="0">
                        <a:latin typeface="Cavolini" panose="03000502040302020204" pitchFamily="66" charset="0"/>
                        <a:cs typeface="Cavolini" panose="03000502040302020204" pitchFamily="66" charset="0"/>
                      </a:endParaRPr>
                    </a:p>
                  </a:txBody>
                  <a:tcPr>
                    <a:solidFill>
                      <a:srgbClr val="FFFF00"/>
                    </a:solidFill>
                  </a:tcPr>
                </a:tc>
                <a:extLst>
                  <a:ext uri="{0D108BD9-81ED-4DB2-BD59-A6C34878D82A}">
                    <a16:rowId xmlns:a16="http://schemas.microsoft.com/office/drawing/2014/main" val="984963602"/>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solidFill>
                      <a:srgbClr val="FFFF00"/>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radd</a:t>
                      </a:r>
                      <a:endParaRPr lang="cy-GB" sz="2000" noProof="0" dirty="0">
                        <a:latin typeface="Cavolini" panose="03000502040302020204" pitchFamily="66" charset="0"/>
                        <a:cs typeface="Cavolini" panose="03000502040302020204" pitchFamily="66" charset="0"/>
                      </a:endParaRPr>
                    </a:p>
                  </a:txBody>
                  <a:tcPr>
                    <a:solidFill>
                      <a:schemeClr val="accent4">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a:t>
                      </a:r>
                      <a:endParaRPr lang="cy-GB" sz="2000" noProof="0" dirty="0">
                        <a:latin typeface="Cavolini" panose="03000502040302020204" pitchFamily="66" charset="0"/>
                        <a:cs typeface="Cavolini" panose="03000502040302020204" pitchFamily="66" charset="0"/>
                      </a:endParaRPr>
                    </a:p>
                  </a:txBody>
                  <a:tcPr>
                    <a:solidFill>
                      <a:schemeClr val="accent3">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Rhydaman?</a:t>
                      </a:r>
                      <a:endParaRPr lang="cy-GB" sz="2000" noProof="0" dirty="0">
                        <a:latin typeface="Cavolini" panose="03000502040302020204" pitchFamily="66" charset="0"/>
                        <a:cs typeface="Cavolini" panose="03000502040302020204" pitchFamily="66" charset="0"/>
                      </a:endParaRPr>
                    </a:p>
                  </a:txBody>
                  <a:tcPr>
                    <a:solidFill>
                      <a:schemeClr val="accent5">
                        <a:lumMod val="20000"/>
                        <a:lumOff val="80000"/>
                      </a:schemeClr>
                    </a:solidFill>
                  </a:tcPr>
                </a:tc>
                <a:extLst>
                  <a:ext uri="{0D108BD9-81ED-4DB2-BD59-A6C34878D82A}">
                    <a16:rowId xmlns:a16="http://schemas.microsoft.com/office/drawing/2014/main" val="32626144"/>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Gawsoch chi</a:t>
                      </a:r>
                      <a:endParaRPr lang="cy-GB" sz="20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dy swydd gyntaf </a:t>
                      </a:r>
                      <a:endParaRPr lang="cy-GB" sz="2000" noProof="0" dirty="0">
                        <a:latin typeface="Cavolini" panose="03000502040302020204" pitchFamily="66" charset="0"/>
                        <a:cs typeface="Cavolini" panose="03000502040302020204" pitchFamily="66" charset="0"/>
                      </a:endParaRPr>
                    </a:p>
                  </a:txBody>
                  <a:tcPr>
                    <a:solidFill>
                      <a:srgbClr val="FFFF00"/>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 </a:t>
                      </a:r>
                      <a:endParaRPr lang="cy-GB" sz="2000" noProof="0" dirty="0">
                        <a:latin typeface="Cavolini" panose="03000502040302020204" pitchFamily="66" charset="0"/>
                        <a:cs typeface="Cavolini" panose="03000502040302020204" pitchFamily="66" charset="0"/>
                      </a:endParaRPr>
                    </a:p>
                  </a:txBody>
                  <a:tcPr>
                    <a:solidFill>
                      <a:schemeClr val="accent5">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2001?</a:t>
                      </a:r>
                      <a:endParaRPr lang="cy-GB" sz="20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extLst>
                  <a:ext uri="{0D108BD9-81ED-4DB2-BD59-A6C34878D82A}">
                    <a16:rowId xmlns:a16="http://schemas.microsoft.com/office/drawing/2014/main" val="2389100233"/>
                  </a:ext>
                </a:extLst>
              </a:tr>
              <a:tr h="370840">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Gest ti</a:t>
                      </a:r>
                      <a:endParaRPr lang="cy-GB" sz="2000" noProof="0" dirty="0">
                        <a:latin typeface="Cavolini" panose="03000502040302020204" pitchFamily="66" charset="0"/>
                        <a:cs typeface="Cavolini" panose="03000502040302020204" pitchFamily="66" charset="0"/>
                      </a:endParaRPr>
                    </a:p>
                  </a:txBody>
                  <a:tcPr>
                    <a:solidFill>
                      <a:schemeClr val="accent4">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eich babi</a:t>
                      </a:r>
                      <a:endParaRPr lang="cy-GB" sz="20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yng</a:t>
                      </a:r>
                      <a:endParaRPr lang="cy-GB" sz="2000" noProof="0" dirty="0">
                        <a:latin typeface="Cavolini" panose="03000502040302020204" pitchFamily="66" charset="0"/>
                        <a:cs typeface="Cavolini" panose="03000502040302020204" pitchFamily="66" charset="0"/>
                      </a:endParaRPr>
                    </a:p>
                  </a:txBody>
                  <a:tcPr>
                    <a:solidFill>
                      <a:schemeClr val="accent4">
                        <a:lumMod val="20000"/>
                        <a:lumOff val="80000"/>
                      </a:schemeClr>
                    </a:solidFill>
                  </a:tcPr>
                </a:tc>
                <a:tc>
                  <a:txBody>
                    <a:bodyPr/>
                    <a:lstStyle/>
                    <a:p>
                      <a:r>
                        <a:rPr lang="cy-GB" sz="2000" kern="1200" noProof="0" dirty="0">
                          <a:solidFill>
                            <a:schemeClr val="tx1"/>
                          </a:solidFill>
                          <a:latin typeface="Cavolini" panose="03000502040302020204" pitchFamily="66" charset="0"/>
                          <a:ea typeface="+mn-ea"/>
                          <a:cs typeface="Cavolini" panose="03000502040302020204" pitchFamily="66" charset="0"/>
                        </a:rPr>
                        <a:t>Abertawe?</a:t>
                      </a:r>
                      <a:endParaRPr lang="cy-GB" sz="2000" noProof="0" dirty="0">
                        <a:latin typeface="Cavolini" panose="03000502040302020204" pitchFamily="66" charset="0"/>
                        <a:cs typeface="Cavolini" panose="03000502040302020204" pitchFamily="66" charset="0"/>
                      </a:endParaRPr>
                    </a:p>
                  </a:txBody>
                  <a:tcPr>
                    <a:solidFill>
                      <a:schemeClr val="accent3">
                        <a:lumMod val="20000"/>
                        <a:lumOff val="80000"/>
                      </a:schemeClr>
                    </a:solidFill>
                  </a:tcPr>
                </a:tc>
                <a:extLst>
                  <a:ext uri="{0D108BD9-81ED-4DB2-BD59-A6C34878D82A}">
                    <a16:rowId xmlns:a16="http://schemas.microsoft.com/office/drawing/2014/main" val="3004680649"/>
                  </a:ext>
                </a:extLst>
              </a:tr>
            </a:tbl>
          </a:graphicData>
        </a:graphic>
      </p:graphicFrame>
      <p:graphicFrame>
        <p:nvGraphicFramePr>
          <p:cNvPr id="5" name="Table 4">
            <a:extLst>
              <a:ext uri="{FF2B5EF4-FFF2-40B4-BE49-F238E27FC236}">
                <a16:creationId xmlns:a16="http://schemas.microsoft.com/office/drawing/2014/main" id="{695F0F4E-2AE2-A146-5722-6AC96D461CB1}"/>
              </a:ext>
            </a:extLst>
          </p:cNvPr>
          <p:cNvGraphicFramePr>
            <a:graphicFrameLocks noGrp="1"/>
          </p:cNvGraphicFramePr>
          <p:nvPr>
            <p:extLst>
              <p:ext uri="{D42A27DB-BD31-4B8C-83A1-F6EECF244321}">
                <p14:modId xmlns:p14="http://schemas.microsoft.com/office/powerpoint/2010/main" val="2865782595"/>
              </p:ext>
            </p:extLst>
          </p:nvPr>
        </p:nvGraphicFramePr>
        <p:xfrm>
          <a:off x="1151262" y="3847273"/>
          <a:ext cx="9889476" cy="2490426"/>
        </p:xfrm>
        <a:graphic>
          <a:graphicData uri="http://schemas.openxmlformats.org/drawingml/2006/table">
            <a:tbl>
              <a:tblPr firstRow="1" bandRow="1">
                <a:tableStyleId>{5940675A-B579-460E-94D1-54222C63F5DA}</a:tableStyleId>
              </a:tblPr>
              <a:tblGrid>
                <a:gridCol w="8842874">
                  <a:extLst>
                    <a:ext uri="{9D8B030D-6E8A-4147-A177-3AD203B41FA5}">
                      <a16:colId xmlns:a16="http://schemas.microsoft.com/office/drawing/2014/main" val="2257833126"/>
                    </a:ext>
                  </a:extLst>
                </a:gridCol>
                <a:gridCol w="1046602">
                  <a:extLst>
                    <a:ext uri="{9D8B030D-6E8A-4147-A177-3AD203B41FA5}">
                      <a16:colId xmlns:a16="http://schemas.microsoft.com/office/drawing/2014/main" val="2707479089"/>
                    </a:ext>
                  </a:extLst>
                </a:gridCol>
              </a:tblGrid>
              <a:tr h="415071">
                <a:tc>
                  <a:txBody>
                    <a:bodyPr/>
                    <a:lstStyle/>
                    <a:p>
                      <a:pPr algn="ctr"/>
                      <a:r>
                        <a:rPr lang="cy-GB" sz="1800" b="1" noProof="0" dirty="0">
                          <a:latin typeface="Cavolini" panose="03000502040302020204" pitchFamily="66" charset="0"/>
                          <a:cs typeface="Cavolini" panose="03000502040302020204" pitchFamily="66" charset="0"/>
                        </a:rPr>
                        <a:t>Brawddeg</a:t>
                      </a:r>
                    </a:p>
                  </a:txBody>
                  <a:tcPr/>
                </a:tc>
                <a:tc>
                  <a:txBody>
                    <a:bodyPr/>
                    <a:lstStyle/>
                    <a:p>
                      <a:pPr algn="ctr"/>
                      <a:r>
                        <a:rPr lang="cy-GB" sz="1800" b="1" noProof="0" dirty="0">
                          <a:latin typeface="Cavolini" panose="03000502040302020204" pitchFamily="66" charset="0"/>
                          <a:cs typeface="Cavolini" panose="03000502040302020204" pitchFamily="66" charset="0"/>
                        </a:rPr>
                        <a:t>Lliw</a:t>
                      </a:r>
                    </a:p>
                  </a:txBody>
                  <a:tcPr/>
                </a:tc>
                <a:extLst>
                  <a:ext uri="{0D108BD9-81ED-4DB2-BD59-A6C34878D82A}">
                    <a16:rowId xmlns:a16="http://schemas.microsoft.com/office/drawing/2014/main" val="458605789"/>
                  </a:ext>
                </a:extLst>
              </a:tr>
              <a:tr h="415071">
                <a:tc>
                  <a:txBody>
                    <a:bodyPr/>
                    <a:lstStyle/>
                    <a:p>
                      <a:pPr algn="ctr" rtl="0"/>
                      <a:r>
                        <a:rPr lang="cy-GB" sz="1800" kern="1200" noProof="0" dirty="0">
                          <a:solidFill>
                            <a:schemeClr val="tx1"/>
                          </a:solidFill>
                          <a:latin typeface="Cavolini" panose="03000502040302020204" pitchFamily="66" charset="0"/>
                          <a:ea typeface="+mn-ea"/>
                          <a:cs typeface="Cavolini" panose="03000502040302020204" pitchFamily="66" charset="0"/>
                        </a:rPr>
                        <a:t>You got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degree</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Carmarthen</a:t>
                      </a:r>
                      <a:r>
                        <a:rPr lang="cy-GB" sz="1800" kern="1200" noProof="0" dirty="0">
                          <a:solidFill>
                            <a:schemeClr val="tx1"/>
                          </a:solidFill>
                          <a:latin typeface="Cavolini" panose="03000502040302020204" pitchFamily="66" charset="0"/>
                          <a:ea typeface="+mn-ea"/>
                          <a:cs typeface="Cavolini" panose="03000502040302020204" pitchFamily="66" charset="0"/>
                        </a:rPr>
                        <a:t>?</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4">
                        <a:lumMod val="20000"/>
                        <a:lumOff val="80000"/>
                      </a:schemeClr>
                    </a:solidFill>
                  </a:tcPr>
                </a:tc>
                <a:extLst>
                  <a:ext uri="{0D108BD9-81ED-4DB2-BD59-A6C34878D82A}">
                    <a16:rowId xmlns:a16="http://schemas.microsoft.com/office/drawing/2014/main" val="185511303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a:t>
                      </a:r>
                      <a:r>
                        <a:rPr lang="cy-GB" sz="1800" kern="1200" noProof="0" dirty="0" err="1">
                          <a:solidFill>
                            <a:schemeClr val="tx1"/>
                          </a:solidFill>
                          <a:latin typeface="Cavolini" panose="03000502040302020204" pitchFamily="66" charset="0"/>
                          <a:ea typeface="+mn-ea"/>
                          <a:cs typeface="Cavolini" panose="03000502040302020204" pitchFamily="66" charset="0"/>
                        </a:rPr>
                        <a:t>were</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raised</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Ammanford</a:t>
                      </a:r>
                      <a:r>
                        <a:rPr lang="cy-GB" sz="1800" kern="1200" noProof="0" dirty="0">
                          <a:solidFill>
                            <a:schemeClr val="tx1"/>
                          </a:solidFill>
                          <a:latin typeface="Cavolini" panose="03000502040302020204" pitchFamily="66" charset="0"/>
                          <a:ea typeface="+mn-ea"/>
                          <a:cs typeface="Cavolini" panose="03000502040302020204" pitchFamily="66" charset="0"/>
                        </a:rPr>
                        <a:t>?</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5">
                        <a:lumMod val="20000"/>
                        <a:lumOff val="80000"/>
                      </a:schemeClr>
                    </a:solidFill>
                  </a:tcPr>
                </a:tc>
                <a:extLst>
                  <a:ext uri="{0D108BD9-81ED-4DB2-BD59-A6C34878D82A}">
                    <a16:rowId xmlns:a16="http://schemas.microsoft.com/office/drawing/2014/main" val="2398069366"/>
                  </a:ext>
                </a:extLst>
              </a:tr>
              <a:tr h="415071">
                <a:tc>
                  <a:txBody>
                    <a:bodyPr/>
                    <a:lstStyle/>
                    <a:p>
                      <a:pPr algn="ctr" rtl="0"/>
                      <a:r>
                        <a:rPr lang="cy-GB" sz="1800" kern="1200" noProof="0" dirty="0">
                          <a:solidFill>
                            <a:schemeClr val="tx1"/>
                          </a:solidFill>
                          <a:latin typeface="Cavolini" panose="03000502040302020204" pitchFamily="66" charset="0"/>
                          <a:ea typeface="+mn-ea"/>
                          <a:cs typeface="Cavolini" panose="03000502040302020204" pitchFamily="66" charset="0"/>
                        </a:rPr>
                        <a:t>You (lluosog) got </a:t>
                      </a:r>
                      <a:r>
                        <a:rPr lang="cy-GB" sz="1800" kern="1200" noProof="0" dirty="0" err="1">
                          <a:solidFill>
                            <a:schemeClr val="tx1"/>
                          </a:solidFill>
                          <a:latin typeface="Cavolini" panose="03000502040302020204" pitchFamily="66" charset="0"/>
                          <a:ea typeface="+mn-ea"/>
                          <a:cs typeface="Cavolini" panose="03000502040302020204" pitchFamily="66" charset="0"/>
                        </a:rPr>
                        <a:t>married</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Swansea?</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6">
                        <a:lumMod val="40000"/>
                        <a:lumOff val="60000"/>
                      </a:schemeClr>
                    </a:solidFill>
                  </a:tcPr>
                </a:tc>
                <a:extLst>
                  <a:ext uri="{0D108BD9-81ED-4DB2-BD59-A6C34878D82A}">
                    <a16:rowId xmlns:a16="http://schemas.microsoft.com/office/drawing/2014/main" val="605517140"/>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(lluosog) had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baby</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in</a:t>
                      </a:r>
                      <a:r>
                        <a:rPr lang="cy-GB" sz="1800" kern="1200" noProof="0" dirty="0">
                          <a:solidFill>
                            <a:schemeClr val="tx1"/>
                          </a:solidFill>
                          <a:latin typeface="Cavolini" panose="03000502040302020204" pitchFamily="66" charset="0"/>
                          <a:ea typeface="+mn-ea"/>
                          <a:cs typeface="Cavolini" panose="03000502040302020204" pitchFamily="66" charset="0"/>
                        </a:rPr>
                        <a:t> 2001?</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extLst>
                  <a:ext uri="{0D108BD9-81ED-4DB2-BD59-A6C34878D82A}">
                    <a16:rowId xmlns:a16="http://schemas.microsoft.com/office/drawing/2014/main" val="210242485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800" kern="1200" noProof="0" dirty="0">
                          <a:solidFill>
                            <a:schemeClr val="tx1"/>
                          </a:solidFill>
                          <a:latin typeface="Cavolini" panose="03000502040302020204" pitchFamily="66" charset="0"/>
                          <a:ea typeface="+mn-ea"/>
                          <a:cs typeface="Cavolini" panose="03000502040302020204" pitchFamily="66" charset="0"/>
                        </a:rPr>
                        <a:t>You had </a:t>
                      </a:r>
                      <a:r>
                        <a:rPr lang="cy-GB" sz="1800" kern="1200" noProof="0" dirty="0" err="1">
                          <a:solidFill>
                            <a:schemeClr val="tx1"/>
                          </a:solidFill>
                          <a:latin typeface="Cavolini" panose="03000502040302020204" pitchFamily="66" charset="0"/>
                          <a:ea typeface="+mn-ea"/>
                          <a:cs typeface="Cavolini" panose="03000502040302020204" pitchFamily="66" charset="0"/>
                        </a:rPr>
                        <a:t>your</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first</a:t>
                      </a:r>
                      <a:r>
                        <a:rPr lang="cy-GB" sz="1800" kern="1200" noProof="0" dirty="0">
                          <a:solidFill>
                            <a:schemeClr val="tx1"/>
                          </a:solidFill>
                          <a:latin typeface="Cavolini" panose="03000502040302020204" pitchFamily="66" charset="0"/>
                          <a:ea typeface="+mn-ea"/>
                          <a:cs typeface="Cavolini" panose="03000502040302020204" pitchFamily="66" charset="0"/>
                        </a:rPr>
                        <a:t> job </a:t>
                      </a:r>
                      <a:r>
                        <a:rPr lang="cy-GB" sz="1800" kern="1200" noProof="0" dirty="0" err="1">
                          <a:solidFill>
                            <a:schemeClr val="tx1"/>
                          </a:solidFill>
                          <a:latin typeface="Cavolini" panose="03000502040302020204" pitchFamily="66" charset="0"/>
                          <a:ea typeface="+mn-ea"/>
                          <a:cs typeface="Cavolini" panose="03000502040302020204" pitchFamily="66" charset="0"/>
                        </a:rPr>
                        <a:t>on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television</a:t>
                      </a:r>
                      <a:r>
                        <a:rPr lang="cy-GB" sz="1800" kern="1200" noProof="0" dirty="0">
                          <a:solidFill>
                            <a:schemeClr val="tx1"/>
                          </a:solidFill>
                          <a:latin typeface="Cavolini" panose="03000502040302020204" pitchFamily="66" charset="0"/>
                          <a:ea typeface="+mn-ea"/>
                          <a:cs typeface="Cavolini" panose="03000502040302020204" pitchFamily="66" charset="0"/>
                        </a:rPr>
                        <a:t> </a:t>
                      </a:r>
                      <a:r>
                        <a:rPr lang="cy-GB" sz="1800" kern="1200" noProof="0" dirty="0" err="1">
                          <a:solidFill>
                            <a:schemeClr val="tx1"/>
                          </a:solidFill>
                          <a:latin typeface="Cavolini" panose="03000502040302020204" pitchFamily="66" charset="0"/>
                          <a:ea typeface="+mn-ea"/>
                          <a:cs typeface="Cavolini" panose="03000502040302020204" pitchFamily="66" charset="0"/>
                        </a:rPr>
                        <a:t>on</a:t>
                      </a:r>
                      <a:r>
                        <a:rPr lang="cy-GB" sz="1800" kern="1200" noProof="0" dirty="0">
                          <a:solidFill>
                            <a:schemeClr val="tx1"/>
                          </a:solidFill>
                          <a:latin typeface="Cavolini" panose="03000502040302020204" pitchFamily="66" charset="0"/>
                          <a:ea typeface="+mn-ea"/>
                          <a:cs typeface="Cavolini" panose="03000502040302020204" pitchFamily="66" charset="0"/>
                        </a:rPr>
                        <a:t> S4C?</a:t>
                      </a:r>
                    </a:p>
                  </a:txBody>
                  <a:tcPr/>
                </a:tc>
                <a:tc>
                  <a:txBody>
                    <a:bodyPr/>
                    <a:lstStyle/>
                    <a:p>
                      <a:pPr algn="ctr"/>
                      <a:endParaRPr lang="cy-GB" sz="1400" noProof="0" dirty="0">
                        <a:latin typeface="Cavolini" panose="03000502040302020204" pitchFamily="66" charset="0"/>
                        <a:cs typeface="Cavolini" panose="03000502040302020204" pitchFamily="66" charset="0"/>
                      </a:endParaRPr>
                    </a:p>
                  </a:txBody>
                  <a:tcPr>
                    <a:solidFill>
                      <a:srgbClr val="FFFF00"/>
                    </a:solidFill>
                  </a:tcPr>
                </a:tc>
                <a:extLst>
                  <a:ext uri="{0D108BD9-81ED-4DB2-BD59-A6C34878D82A}">
                    <a16:rowId xmlns:a16="http://schemas.microsoft.com/office/drawing/2014/main" val="1592736061"/>
                  </a:ext>
                </a:extLst>
              </a:tr>
            </a:tbl>
          </a:graphicData>
        </a:graphic>
      </p:graphicFrame>
      <p:sp>
        <p:nvSpPr>
          <p:cNvPr id="2" name="Title 1">
            <a:extLst>
              <a:ext uri="{FF2B5EF4-FFF2-40B4-BE49-F238E27FC236}">
                <a16:creationId xmlns:a16="http://schemas.microsoft.com/office/drawing/2014/main" id="{49BD3739-E3D6-1930-9DF6-BBB3BD750B89}"/>
              </a:ext>
            </a:extLst>
          </p:cNvPr>
          <p:cNvSpPr>
            <a:spLocks noGrp="1"/>
          </p:cNvSpPr>
          <p:nvPr>
            <p:ph type="title"/>
          </p:nvPr>
        </p:nvSpPr>
        <p:spPr>
          <a:xfrm>
            <a:off x="838200" y="122237"/>
            <a:ext cx="10515600" cy="1325563"/>
          </a:xfrm>
        </p:spPr>
        <p:txBody>
          <a:bodyPr>
            <a:normAutofit/>
          </a:bodyPr>
          <a:lstStyle/>
          <a:p>
            <a:r>
              <a:rPr lang="cy-GB" noProof="0" dirty="0">
                <a:highlight>
                  <a:srgbClr val="FFFF00"/>
                </a:highlight>
              </a:rPr>
              <a:t>Atebion</a:t>
            </a:r>
          </a:p>
        </p:txBody>
      </p:sp>
    </p:spTree>
    <p:extLst>
      <p:ext uri="{BB962C8B-B14F-4D97-AF65-F5344CB8AC3E}">
        <p14:creationId xmlns:p14="http://schemas.microsoft.com/office/powerpoint/2010/main" val="22467129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06E07-336C-CE95-868B-847F6AA54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AE32EC-F6D6-1D9C-7410-0C7AE2F3401E}"/>
              </a:ext>
            </a:extLst>
          </p:cNvPr>
          <p:cNvSpPr>
            <a:spLocks noGrp="1"/>
          </p:cNvSpPr>
          <p:nvPr>
            <p:ph type="title"/>
          </p:nvPr>
        </p:nvSpPr>
        <p:spPr>
          <a:xfrm>
            <a:off x="3764280" y="259158"/>
            <a:ext cx="8427720" cy="1325563"/>
          </a:xfrm>
        </p:spPr>
        <p:txBody>
          <a:bodyPr/>
          <a:lstStyle/>
          <a:p>
            <a:r>
              <a:rPr lang="cy-GB" sz="4400" b="1" u="sng" kern="100" noProof="0" dirty="0">
                <a:latin typeface="Cavolini" panose="03000502040302020204" pitchFamily="66" charset="0"/>
                <a:ea typeface="Aptos" panose="020B0004020202020204" pitchFamily="34" charset="0"/>
                <a:cs typeface="Cavolini" panose="03000502040302020204" pitchFamily="66" charset="0"/>
              </a:rPr>
              <a:t>Ysgrifennu cwestiynau </a:t>
            </a:r>
            <a:endParaRPr lang="cy-GB" noProof="0" dirty="0"/>
          </a:p>
        </p:txBody>
      </p:sp>
      <p:pic>
        <p:nvPicPr>
          <p:cNvPr id="3074" name="Picture 2" descr="Yellow Star Png Images - Free Download on Freepik">
            <a:extLst>
              <a:ext uri="{FF2B5EF4-FFF2-40B4-BE49-F238E27FC236}">
                <a16:creationId xmlns:a16="http://schemas.microsoft.com/office/drawing/2014/main" id="{4A2CC7A5-3C6D-EFA3-CD70-B214D5F8CF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0" y="18255"/>
            <a:ext cx="1402446" cy="132556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Yellow Star Png Images - Free Download on Freepik">
            <a:extLst>
              <a:ext uri="{FF2B5EF4-FFF2-40B4-BE49-F238E27FC236}">
                <a16:creationId xmlns:a16="http://schemas.microsoft.com/office/drawing/2014/main" id="{204AA011-85FF-108D-D1E9-3903BAC359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73" t="8897" r="20607" b="10721"/>
          <a:stretch/>
        </p:blipFill>
        <p:spPr bwMode="auto">
          <a:xfrm>
            <a:off x="1524000" y="18255"/>
            <a:ext cx="1402446" cy="132556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1,700+ Sleeping Baby Clip Art Stock Illustrations, Royalty-Free Vector  Graphics &amp; Clip Art - iStock">
            <a:extLst>
              <a:ext uri="{FF2B5EF4-FFF2-40B4-BE49-F238E27FC236}">
                <a16:creationId xmlns:a16="http://schemas.microsoft.com/office/drawing/2014/main" id="{9C5B0407-04B1-8EE7-2494-A5AE97E00E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562" r="26471"/>
          <a:stretch/>
        </p:blipFill>
        <p:spPr bwMode="auto">
          <a:xfrm>
            <a:off x="396241" y="1584721"/>
            <a:ext cx="1382958" cy="184427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AAC2AD5-86D5-6A43-989E-7C5CBA39BF01}"/>
              </a:ext>
            </a:extLst>
          </p:cNvPr>
          <p:cNvSpPr/>
          <p:nvPr/>
        </p:nvSpPr>
        <p:spPr>
          <a:xfrm>
            <a:off x="1950720" y="1889760"/>
            <a:ext cx="3931920" cy="1127760"/>
          </a:xfrm>
          <a:prstGeom prst="rect">
            <a:avLst/>
          </a:prstGeom>
          <a:noFill/>
          <a:ln w="444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4100" name="Picture 4" descr="Children Growing Up Images - Free ...">
            <a:extLst>
              <a:ext uri="{FF2B5EF4-FFF2-40B4-BE49-F238E27FC236}">
                <a16:creationId xmlns:a16="http://schemas.microsoft.com/office/drawing/2014/main" id="{B6771EB2-33E1-16E6-4456-3F52D53C42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 y="3456783"/>
            <a:ext cx="1941195" cy="132111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8F52778-C7AF-B0B0-B02B-BD26D373B725}"/>
              </a:ext>
            </a:extLst>
          </p:cNvPr>
          <p:cNvSpPr/>
          <p:nvPr/>
        </p:nvSpPr>
        <p:spPr>
          <a:xfrm>
            <a:off x="1950720" y="3528221"/>
            <a:ext cx="3931920" cy="1127760"/>
          </a:xfrm>
          <a:prstGeom prst="rect">
            <a:avLst/>
          </a:prstGeom>
          <a:noFill/>
          <a:ln w="444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4102" name="Picture 6" descr="Wedding Couple Clipart Vector Art, Icons, and Graphics for Free Download">
            <a:extLst>
              <a:ext uri="{FF2B5EF4-FFF2-40B4-BE49-F238E27FC236}">
                <a16:creationId xmlns:a16="http://schemas.microsoft.com/office/drawing/2014/main" id="{334B1538-1525-A76E-CD95-B61028735B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31" y="4898074"/>
            <a:ext cx="1572578" cy="175217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2C3DD4D-C62F-E69C-46D4-7B9C83244012}"/>
              </a:ext>
            </a:extLst>
          </p:cNvPr>
          <p:cNvSpPr/>
          <p:nvPr/>
        </p:nvSpPr>
        <p:spPr>
          <a:xfrm>
            <a:off x="1950720" y="5210282"/>
            <a:ext cx="3931920" cy="1127760"/>
          </a:xfrm>
          <a:prstGeom prst="rect">
            <a:avLst/>
          </a:prstGeom>
          <a:noFill/>
          <a:ln w="444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4104" name="Picture 8" descr="Flat Screen Tv Clipart Photos, Images &amp; Pictures | Shutterstock">
            <a:extLst>
              <a:ext uri="{FF2B5EF4-FFF2-40B4-BE49-F238E27FC236}">
                <a16:creationId xmlns:a16="http://schemas.microsoft.com/office/drawing/2014/main" id="{9EB8442C-4879-0530-9FE8-8E51E31FB5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0000"/>
          <a:stretch/>
        </p:blipFill>
        <p:spPr bwMode="auto">
          <a:xfrm>
            <a:off x="5941006" y="1848709"/>
            <a:ext cx="2037134" cy="1316302"/>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The Advantage of Getting a British Degree">
            <a:extLst>
              <a:ext uri="{FF2B5EF4-FFF2-40B4-BE49-F238E27FC236}">
                <a16:creationId xmlns:a16="http://schemas.microsoft.com/office/drawing/2014/main" id="{1D7D60DB-AD8A-C1B2-80D7-D8DDF9814F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96000" y="3528221"/>
            <a:ext cx="1727835" cy="110679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F8AB7D8-0541-DD59-DEFA-9494ADEC0D4C}"/>
              </a:ext>
            </a:extLst>
          </p:cNvPr>
          <p:cNvSpPr/>
          <p:nvPr/>
        </p:nvSpPr>
        <p:spPr>
          <a:xfrm>
            <a:off x="7978140" y="1845772"/>
            <a:ext cx="3931920" cy="1127760"/>
          </a:xfrm>
          <a:prstGeom prst="rect">
            <a:avLst/>
          </a:prstGeom>
          <a:noFill/>
          <a:ln w="444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9" name="Rectangle 8">
            <a:extLst>
              <a:ext uri="{FF2B5EF4-FFF2-40B4-BE49-F238E27FC236}">
                <a16:creationId xmlns:a16="http://schemas.microsoft.com/office/drawing/2014/main" id="{1FB450D1-ABF2-9E22-6C34-E27B0A0B8C47}"/>
              </a:ext>
            </a:extLst>
          </p:cNvPr>
          <p:cNvSpPr/>
          <p:nvPr/>
        </p:nvSpPr>
        <p:spPr>
          <a:xfrm>
            <a:off x="7978140" y="3484233"/>
            <a:ext cx="3931920" cy="1127760"/>
          </a:xfrm>
          <a:prstGeom prst="rect">
            <a:avLst/>
          </a:prstGeom>
          <a:noFill/>
          <a:ln w="444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Tree>
    <p:extLst>
      <p:ext uri="{BB962C8B-B14F-4D97-AF65-F5344CB8AC3E}">
        <p14:creationId xmlns:p14="http://schemas.microsoft.com/office/powerpoint/2010/main" val="2706810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4063</TotalTime>
  <Words>4326</Words>
  <Application>Microsoft Office PowerPoint</Application>
  <PresentationFormat>Widescreen</PresentationFormat>
  <Paragraphs>770</Paragraphs>
  <Slides>47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Aptos</vt:lpstr>
      <vt:lpstr>Aptos Display</vt:lpstr>
      <vt:lpstr>Arial</vt:lpstr>
      <vt:lpstr>Cavolini</vt:lpstr>
      <vt:lpstr>Office Theme</vt:lpstr>
      <vt:lpstr>Thema: Rhydaman  </vt:lpstr>
      <vt:lpstr>PowerPoint Presentation</vt:lpstr>
      <vt:lpstr>Fy nghyflwyniad.  </vt:lpstr>
      <vt:lpstr>PowerPoint Presentation</vt:lpstr>
      <vt:lpstr>Gweithgaredd 1: Patrwm ‘Hoffwn i..’  Dysgu blaenorol: Dylai’r plant yn wybod y gwahanol derfynau am y rhagenwau o’r patrymau blaenorol. Dylai’r plant hefyd wybod rhai o’r lleoedd sy ar y cardiau fflach achos roedden nhw wedi mynd am dro o gwmpas Rhydaman a nodi lleoedd sy yno yn barod. </vt:lpstr>
      <vt:lpstr>PowerPoint Presentation</vt:lpstr>
      <vt:lpstr>Cyfarwyddiadau cynorthwydd addysg. </vt:lpstr>
      <vt:lpstr>PowerPoint Presentation</vt:lpstr>
      <vt:lpstr>Cardiau fflach</vt:lpstr>
      <vt:lpstr>PowerPoint Presentation</vt:lpstr>
      <vt:lpstr>Cardiau fflach</vt:lpstr>
      <vt:lpstr>Cardiau fflach</vt:lpstr>
      <vt:lpstr>PowerPoint Presentation</vt:lpstr>
      <vt:lpstr>PowerPoint Presentation</vt:lpstr>
      <vt:lpstr>PowerPoint Presentation</vt:lpstr>
      <vt:lpstr>Cyfarwyddiau i’r plant: Byddwch chi angen dau ddis, un gyda marc cwestiwn, tic a chroes, a’r llall gyda rhifau o 1 i 6. Rholiwch y ddau ddis i greu brawddegau ar y bwrdd dim nadroedd dim ysgolion. Er enghraifft:   ? + 5 = Hoffech chi gael … ? ✔ + 6 = Hoffen nhw gael … X + 2 = Hoffet ti ddim …</vt:lpstr>
      <vt:lpstr>PowerPoint Presentation</vt:lpstr>
      <vt:lpstr>Gweithgaredd 2: Patrwm: Cymharu  ‘Mae _ yn _ na _’  Dysgu blaenorol: Dylai’r plant wybod am bôn y ferf o’r amser dysgon nhw am orchmynion. Roedden nhw wedi dysgu am y tywydd wahanol a sut i ddisgrifio tymheredd.</vt:lpstr>
      <vt:lpstr>Cyfarwyddiadau cynorthwydd addysg. </vt:lpstr>
      <vt:lpstr>Cardiau fflach</vt:lpstr>
      <vt:lpstr>Cymharu. Gweithgaredd dau. </vt:lpstr>
      <vt:lpstr>Cofiwch fod ansoddeiriau treiglad meddal ar ôl ‘yn’. </vt:lpstr>
      <vt:lpstr>Dyma’r atebion:</vt:lpstr>
      <vt:lpstr>PowerPoint Presentation</vt:lpstr>
      <vt:lpstr>Oh na! Edrychwch ar yr holl gamgymeriadau! Tynnwch gylch o amgylch y camgymeriadau. </vt:lpstr>
      <vt:lpstr>Dyma’r atebion:</vt:lpstr>
      <vt:lpstr>Ble mae'n boethach ym mis Mai? ________________________________________________________________  Ble mae oerach ym mis Rhagfyr? ________________________________________________________________  Ble mae’n wlypach ym mis Ionawr? ________________________________________________________________  Ble mae’n sychwr ym mis Ebrill? ________________________________________________________________  Ble mae’n gynhesach ym mis Awst? ________________________________________________________________ </vt:lpstr>
      <vt:lpstr>Ble mae'n boethach ym mis Mai? Mae Awstralia yn boethach na Chymru.  Ble mae’n oerach ym mis Rhagfyr? Mae Cymru yn oerach nag Awstralia.  Ble mae’n wlypach ym mis Ionawr? Mae Rhydaman yn wlypach na Melborne.  Ble mae’n sychach ym mis Ebrill? Mae Melbourne yn sychach na Rhydaman.  Ble mae’n gynhesach ym mis Awst? Mae Cymru yn gynhesach nag Awstralia. </vt:lpstr>
      <vt:lpstr>Gweithgaredd 3: Patrwm: Ces i ...  Dysgu blaenorol: Y pwrpas y gweithgaredd hwn ydy i ymarfer y patrymau ‘ces i’ maen nhw wedi dysgu’r terfyniadau gyda’r rhagenwau gwahanol. Bydd y gweithgaredd hwn yn defnyddio’r beth mae nhw wedi i ddysgu yn barod. </vt:lpstr>
      <vt:lpstr>Atgoffa’r plant o’r treigladau ar ôl y rhain </vt:lpstr>
      <vt:lpstr>Pan fydd y plant yn hyderus, gofynnwch iddyn nhw i lenwi’r blychau i wirio os gallwn nhw defnyddio yn gywir. Mae’r atebion ar y dudalen nesaf i wirio. </vt:lpstr>
      <vt:lpstr>Dyma'r atebion, a wnei di wirio drostyn nhw i wirio os mae nhw'n gywir?</vt:lpstr>
      <vt:lpstr>PowerPoint Presentation</vt:lpstr>
      <vt:lpstr>Gwrandewch yn ofalus ar Shane Williams siarad am ei fywyd. </vt:lpstr>
      <vt:lpstr>PowerPoint Presentation</vt:lpstr>
      <vt:lpstr>PowerPoint Presentation</vt:lpstr>
      <vt:lpstr>Cyfarwyddiadau Cynorthwyydd Addysg.  Nesaf, chwaraea’r recordiad i’r plant eto. Rhaid iddyn nhw wneud y gwaith o’r enw ‘Gwir / Anghywir’. Dyweda wrth y plant rhaid iddyn nhw wrando'n ofalus.</vt:lpstr>
      <vt:lpstr>Gwir neu anghywir? Rhowch dic yn y blwch gwyrdd ‘gwir’ os ydy’r frawddeg yn gywir. Rhowch dic yn y bwlch oren ‘anghywir’ os ydy’r frawddeg yn anghywir. </vt:lpstr>
      <vt:lpstr>Dyma’r atebion.</vt:lpstr>
      <vt:lpstr>PowerPoint Presentation</vt:lpstr>
      <vt:lpstr>PowerPoint Presentation</vt:lpstr>
      <vt:lpstr>Rydyn ni wedi bod yn lwcus i gael cyfweliad gydag Alex Jones! Ond, bydd hi yn y gwaith a dim ond yn gallu dweud ‘do’ a ‘naddo’ yn ei hatebion hi. Allwch chi feddwl am gwestiynau i ofyn Alex Jones am ei bywyd hi?</vt:lpstr>
      <vt:lpstr>Cofiwch fod treiglad meddal ar y dechrau o’r cwestiwn </vt:lpstr>
      <vt:lpstr>Cyfarwyddiadau Cynorthwyydd Addysg.  I wahaniaethu’r gwaith, bydd un seren yn cael y gefnogaeth o ysgrifennu mosaig i wneud cwestiynau. Bydd dwy seren yn defnyddio eu gwybodaeth i ysgrifennu eu rhai eu hunain.</vt:lpstr>
      <vt:lpstr>PowerPoint Presentation</vt:lpstr>
      <vt:lpstr>Atebion</vt:lpstr>
      <vt:lpstr>Ysgrifennu cwestiynau </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WALTERS (Ysgol Bro Banw)</dc:creator>
  <cp:lastModifiedBy>S WALTERS (Ysgol Bro Banw)</cp:lastModifiedBy>
  <cp:revision>2</cp:revision>
  <dcterms:created xsi:type="dcterms:W3CDTF">2025-03-03T16:03:59Z</dcterms:created>
  <dcterms:modified xsi:type="dcterms:W3CDTF">2025-03-07T20:58:37Z</dcterms:modified>
</cp:coreProperties>
</file>