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9697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324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015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179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64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698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204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93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9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60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05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780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Advanced Greek Prose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Herodotus Book II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CLGK7029/7030/7031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429000"/>
            <a:ext cx="6400800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b="1" dirty="0" smtClean="0">
                <a:solidFill>
                  <a:prstClr val="black"/>
                </a:solidFill>
              </a:rPr>
              <a:t>Introduction</a:t>
            </a:r>
            <a:endParaRPr lang="en-GB" sz="28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741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Basics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8" y="1600199"/>
            <a:ext cx="8894617" cy="5112327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This Semester we will be working on the second book of Herodotus’ </a:t>
            </a:r>
            <a:r>
              <a:rPr lang="en-GB" i="1" dirty="0" smtClean="0">
                <a:solidFill>
                  <a:schemeClr val="bg1"/>
                </a:solidFill>
              </a:rPr>
              <a:t>Histories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For the Advanced Greek Prose modules (CLGK7029/7030/7031) running in Semester 2 – Academic Year 2016/17.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 primary text book we are working with, and the only one you definitively need </a:t>
            </a:r>
            <a:r>
              <a:rPr lang="en-GB" dirty="0">
                <a:solidFill>
                  <a:schemeClr val="bg1"/>
                </a:solidFill>
              </a:rPr>
              <a:t>to acquire is: </a:t>
            </a:r>
            <a:r>
              <a:rPr lang="en-GB" b="1" dirty="0">
                <a:solidFill>
                  <a:schemeClr val="bg1"/>
                </a:solidFill>
              </a:rPr>
              <a:t>Waddell, W. G. (1998). </a:t>
            </a:r>
            <a:r>
              <a:rPr lang="en-GB" b="1" i="1" dirty="0">
                <a:solidFill>
                  <a:schemeClr val="bg1"/>
                </a:solidFill>
              </a:rPr>
              <a:t>Herodotus, book II </a:t>
            </a:r>
            <a:r>
              <a:rPr lang="en-GB" b="1" dirty="0">
                <a:solidFill>
                  <a:schemeClr val="bg1"/>
                </a:solidFill>
              </a:rPr>
              <a:t>(BCP classic commentaries on Latin and Greek texts). London: Bristol Classical Press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472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Other Useful Texts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9" y="1600200"/>
            <a:ext cx="8873836" cy="52578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We are utilising Waddell as our main commentary. However you may also find parts of the following commentary helpful (</a:t>
            </a:r>
            <a:r>
              <a:rPr lang="en-GB" u="sng" dirty="0" smtClean="0">
                <a:solidFill>
                  <a:schemeClr val="bg1"/>
                </a:solidFill>
              </a:rPr>
              <a:t>you are not required to obtain this</a:t>
            </a:r>
            <a:r>
              <a:rPr lang="en-GB" dirty="0" smtClean="0">
                <a:solidFill>
                  <a:schemeClr val="bg1"/>
                </a:solidFill>
              </a:rPr>
              <a:t>): </a:t>
            </a:r>
          </a:p>
          <a:p>
            <a:pPr lvl="1"/>
            <a:r>
              <a:rPr lang="en-GB" dirty="0" err="1" smtClean="0">
                <a:solidFill>
                  <a:schemeClr val="bg1"/>
                </a:solidFill>
              </a:rPr>
              <a:t>Asheri</a:t>
            </a:r>
            <a:r>
              <a:rPr lang="en-GB" dirty="0" smtClean="0">
                <a:solidFill>
                  <a:schemeClr val="bg1"/>
                </a:solidFill>
              </a:rPr>
              <a:t>, D., Lloyd, A. and </a:t>
            </a:r>
            <a:r>
              <a:rPr lang="en-GB" dirty="0" err="1" smtClean="0">
                <a:solidFill>
                  <a:schemeClr val="bg1"/>
                </a:solidFill>
              </a:rPr>
              <a:t>Corcella</a:t>
            </a:r>
            <a:r>
              <a:rPr lang="en-GB" dirty="0" smtClean="0">
                <a:solidFill>
                  <a:schemeClr val="bg1"/>
                </a:solidFill>
              </a:rPr>
              <a:t>, A. (2007) </a:t>
            </a:r>
            <a:r>
              <a:rPr lang="en-GB" i="1" dirty="0" smtClean="0">
                <a:solidFill>
                  <a:schemeClr val="bg1"/>
                </a:solidFill>
              </a:rPr>
              <a:t>A Commentary on Herodotus Books I-IV</a:t>
            </a:r>
            <a:r>
              <a:rPr lang="en-GB" dirty="0" smtClean="0">
                <a:solidFill>
                  <a:schemeClr val="bg1"/>
                </a:solidFill>
              </a:rPr>
              <a:t>. Oxford: Oxford University Press.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Useful historical overviews of Book II: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Lloyd, A. (2002) </a:t>
            </a:r>
            <a:r>
              <a:rPr lang="en-GB" dirty="0">
                <a:solidFill>
                  <a:schemeClr val="bg1"/>
                </a:solidFill>
              </a:rPr>
              <a:t>‘Egypt’, in Brill's companion to Herodotus </a:t>
            </a:r>
            <a:r>
              <a:rPr lang="en-GB" dirty="0" smtClean="0">
                <a:solidFill>
                  <a:schemeClr val="bg1"/>
                </a:solidFill>
              </a:rPr>
              <a:t>(Bakker, E. J., de Jong, I.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van Wees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H.) Leiden: Brill: 413-435.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32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Themes of the Text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1600199"/>
            <a:ext cx="8925791" cy="525780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second book of Herodotus’ </a:t>
            </a:r>
            <a:r>
              <a:rPr lang="en-GB" i="1" dirty="0" smtClean="0">
                <a:solidFill>
                  <a:schemeClr val="bg1"/>
                </a:solidFill>
              </a:rPr>
              <a:t>Histories </a:t>
            </a:r>
            <a:r>
              <a:rPr lang="en-GB" dirty="0" smtClean="0">
                <a:solidFill>
                  <a:schemeClr val="bg1"/>
                </a:solidFill>
              </a:rPr>
              <a:t>provides an extended ethnographic discussion of Egypt. It includes the following subjects: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Sections 1-4 – Cambyses’ invasion, </a:t>
            </a:r>
            <a:r>
              <a:rPr lang="en-GB" dirty="0" err="1" smtClean="0">
                <a:solidFill>
                  <a:schemeClr val="bg1"/>
                </a:solidFill>
              </a:rPr>
              <a:t>Psammetichus</a:t>
            </a:r>
            <a:r>
              <a:rPr lang="en-GB" dirty="0" smtClean="0">
                <a:solidFill>
                  <a:schemeClr val="bg1"/>
                </a:solidFill>
              </a:rPr>
              <a:t>’ experiment, Herodotus’ priestly sources, and religion/</a:t>
            </a:r>
            <a:r>
              <a:rPr lang="en-GB" dirty="0" err="1" smtClean="0">
                <a:solidFill>
                  <a:schemeClr val="bg1"/>
                </a:solidFill>
              </a:rPr>
              <a:t>calender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Sections 5-34 – Geography and Geology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Nile, Delta, dimensions of Egypt, agriculture, the inundation, the causes of the Nile flood.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Sections 35-98 – Egyptians customs and manners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Egyptians compared to other peoples, religious practices, cultic activity and aetiological explanations, customs and mores, navigation and the </a:t>
            </a:r>
            <a:r>
              <a:rPr lang="en-GB" i="1" dirty="0" err="1" smtClean="0">
                <a:solidFill>
                  <a:schemeClr val="bg1"/>
                </a:solidFill>
              </a:rPr>
              <a:t>baris</a:t>
            </a:r>
            <a:r>
              <a:rPr lang="en-GB" dirty="0" smtClean="0">
                <a:solidFill>
                  <a:schemeClr val="bg1"/>
                </a:solidFill>
              </a:rPr>
              <a:t> boat.  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2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Themes of the Text 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Continued: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Sections 99-182 – Egyptian History: From Min to </a:t>
            </a:r>
            <a:r>
              <a:rPr lang="en-GB" dirty="0" err="1" smtClean="0">
                <a:solidFill>
                  <a:schemeClr val="bg1"/>
                </a:solidFill>
              </a:rPr>
              <a:t>Amasis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Discussion of various early kings and Helen in Egypt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Pyramid building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Temple at Bubastis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Egyptian Chronology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Egyptian gods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Reign of </a:t>
            </a:r>
            <a:r>
              <a:rPr lang="en-GB" dirty="0" err="1" smtClean="0">
                <a:solidFill>
                  <a:schemeClr val="bg1"/>
                </a:solidFill>
              </a:rPr>
              <a:t>Amasis</a:t>
            </a:r>
            <a:r>
              <a:rPr lang="en-GB" dirty="0" smtClean="0">
                <a:solidFill>
                  <a:schemeClr val="bg1"/>
                </a:solidFill>
              </a:rPr>
              <a:t>, and other related aspects including royal tombs at Sais and the Greek presence at </a:t>
            </a:r>
            <a:r>
              <a:rPr lang="en-GB" dirty="0" err="1" smtClean="0">
                <a:solidFill>
                  <a:schemeClr val="bg1"/>
                </a:solidFill>
              </a:rPr>
              <a:t>Naucratics</a:t>
            </a:r>
            <a:r>
              <a:rPr lang="en-GB" dirty="0" smtClean="0">
                <a:solidFill>
                  <a:schemeClr val="bg1"/>
                </a:solidFill>
              </a:rPr>
              <a:t> (in the northwest Delta region).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70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Pace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4" y="1417638"/>
            <a:ext cx="8842663" cy="544036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It is not expected that we will complete all of Herodotus Book II.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 amount of text you translate may well fluctuate based on personal circumstances, but a reasonable weekly average will fall somewhere between 8-15 sections. </a:t>
            </a:r>
            <a:r>
              <a:rPr lang="en-GB" sz="1200" dirty="0">
                <a:solidFill>
                  <a:schemeClr val="bg1"/>
                </a:solidFill>
              </a:rPr>
              <a:t>[</a:t>
            </a:r>
            <a:r>
              <a:rPr lang="en-GB" sz="1200" dirty="0" smtClean="0">
                <a:solidFill>
                  <a:schemeClr val="bg1"/>
                </a:solidFill>
              </a:rPr>
              <a:t>this is based on a 10 week term]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To put it another way 5 to 8 pages of Waddell a week would be a reasonable pace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sz="1300" dirty="0">
                <a:solidFill>
                  <a:schemeClr val="bg1"/>
                </a:solidFill>
              </a:rPr>
              <a:t>[this is based on a 10 week term]</a:t>
            </a: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 practice you only need to translate up to section 104 in order to have translated all the material that relates to the coursework, non-assessed assignments and the “seen” part of the exam. 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35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7417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Assessments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37" y="1278082"/>
            <a:ext cx="8925790" cy="5579918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Advanced Greek: CLGK7029</a:t>
            </a:r>
          </a:p>
          <a:p>
            <a:pPr marL="137160" indent="0">
              <a:buNone/>
            </a:pPr>
            <a:endParaRPr lang="en-GB" sz="1000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Coursework: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Write a critical commentary on Herodotus </a:t>
            </a:r>
            <a:r>
              <a:rPr lang="en-GB" b="1" dirty="0" smtClean="0">
                <a:solidFill>
                  <a:schemeClr val="bg1"/>
                </a:solidFill>
              </a:rPr>
              <a:t>2.3 – 1,500 words – worth 25% - deadline </a:t>
            </a:r>
            <a:r>
              <a:rPr lang="en-GB" b="1" dirty="0">
                <a:solidFill>
                  <a:schemeClr val="bg1"/>
                </a:solidFill>
              </a:rPr>
              <a:t>7/3/17 by (23:59 UK time). 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Write </a:t>
            </a:r>
            <a:r>
              <a:rPr lang="en-GB" b="1" dirty="0">
                <a:solidFill>
                  <a:schemeClr val="bg1"/>
                </a:solidFill>
              </a:rPr>
              <a:t>a critical commentary on Herodotus </a:t>
            </a:r>
            <a:r>
              <a:rPr lang="en-GB" b="1" dirty="0" smtClean="0">
                <a:solidFill>
                  <a:schemeClr val="bg1"/>
                </a:solidFill>
              </a:rPr>
              <a:t>2.35-36 – </a:t>
            </a:r>
            <a:r>
              <a:rPr lang="en-GB" b="1" dirty="0">
                <a:solidFill>
                  <a:schemeClr val="bg1"/>
                </a:solidFill>
              </a:rPr>
              <a:t>1,500 words – worth 25% - </a:t>
            </a:r>
            <a:r>
              <a:rPr lang="en-GB" b="1" dirty="0" smtClean="0">
                <a:solidFill>
                  <a:schemeClr val="bg1"/>
                </a:solidFill>
              </a:rPr>
              <a:t>deadline 2/5/17 by (23:59 UK time). </a:t>
            </a:r>
          </a:p>
          <a:p>
            <a:pPr lvl="1"/>
            <a:endParaRPr lang="en-GB" sz="1000" b="1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Exam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2 hours in length – worth 50% of total grade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Section A (60 marks in the exam) – you must answer one seen passage out of a choice to two.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Section B (40 marks in the exam) – you answer the unseen passage. It is not from Herodotus’ </a:t>
            </a:r>
            <a:r>
              <a:rPr lang="en-GB" b="1" i="1" dirty="0" smtClean="0">
                <a:solidFill>
                  <a:schemeClr val="bg1"/>
                </a:solidFill>
              </a:rPr>
              <a:t>Histories</a:t>
            </a:r>
            <a:r>
              <a:rPr lang="en-GB" b="1" dirty="0" smtClean="0">
                <a:solidFill>
                  <a:schemeClr val="bg1"/>
                </a:solidFill>
              </a:rPr>
              <a:t>. Some vocab is provided on the exam sheet. 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63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Non-assessed Assignments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281581"/>
              </p:ext>
            </p:extLst>
          </p:nvPr>
        </p:nvGraphicFramePr>
        <p:xfrm>
          <a:off x="384463" y="1672936"/>
          <a:ext cx="8302338" cy="35952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0395"/>
                <a:gridCol w="3151331"/>
                <a:gridCol w="1614293"/>
                <a:gridCol w="1976319"/>
              </a:tblGrid>
              <a:tr h="146044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Assignment No.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Translation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Comment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Submission Date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71160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2.1-2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2.1-2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E" sz="2000">
                          <a:effectLst/>
                        </a:rPr>
                        <a:t>17/2/17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71160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2.10-12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2.10-12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E" sz="2000">
                          <a:effectLst/>
                        </a:rPr>
                        <a:t>17/3/17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71160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2.104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2.104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E" sz="2000" dirty="0">
                          <a:effectLst/>
                        </a:rPr>
                        <a:t>14/4/17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290945" y="5380672"/>
            <a:ext cx="874914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You should complete the following non-assessed assignments and submit them to me by the specified dates. These non-assessed assignments involve translation the specified bit of text and writing an </a:t>
            </a:r>
            <a:r>
              <a:rPr lang="en-GB" b="1" dirty="0" smtClean="0">
                <a:solidFill>
                  <a:schemeClr val="bg1"/>
                </a:solidFill>
              </a:rPr>
              <a:t>800 word critically commentary </a:t>
            </a:r>
            <a:r>
              <a:rPr lang="en-GB" dirty="0" smtClean="0">
                <a:solidFill>
                  <a:schemeClr val="bg1"/>
                </a:solidFill>
              </a:rPr>
              <a:t>on it. 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These assignments should be emailed to me at: m.cobb@uwtsd.ac.uk.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76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General Bibliography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8" y="1417638"/>
            <a:ext cx="9050482" cy="5440362"/>
          </a:xfrm>
        </p:spPr>
        <p:txBody>
          <a:bodyPr>
            <a:normAutofit fontScale="85000" lnSpcReduction="20000"/>
          </a:bodyPr>
          <a:lstStyle/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Africa, T. (1963) ‘Herodotus and </a:t>
            </a:r>
            <a:r>
              <a:rPr lang="en-GB" dirty="0" err="1">
                <a:solidFill>
                  <a:schemeClr val="bg1"/>
                </a:solidFill>
              </a:rPr>
              <a:t>Diodorus</a:t>
            </a:r>
            <a:r>
              <a:rPr lang="en-GB" dirty="0">
                <a:solidFill>
                  <a:schemeClr val="bg1"/>
                </a:solidFill>
              </a:rPr>
              <a:t> on Egypt’, Journal of Near Eastern Studies 22 (4): 254-258.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 err="1">
                <a:solidFill>
                  <a:schemeClr val="bg1"/>
                </a:solidFill>
              </a:rPr>
              <a:t>Armayor</a:t>
            </a:r>
            <a:r>
              <a:rPr lang="en-GB" dirty="0">
                <a:solidFill>
                  <a:schemeClr val="bg1"/>
                </a:solidFill>
              </a:rPr>
              <a:t>, O. (1978) ‘Did Herodotus Ever Go to Egypt’, Journal of the American Research </a:t>
            </a:r>
            <a:r>
              <a:rPr lang="en-GB" dirty="0" err="1">
                <a:solidFill>
                  <a:schemeClr val="bg1"/>
                </a:solidFill>
              </a:rPr>
              <a:t>Center</a:t>
            </a:r>
            <a:r>
              <a:rPr lang="en-GB" dirty="0">
                <a:solidFill>
                  <a:schemeClr val="bg1"/>
                </a:solidFill>
              </a:rPr>
              <a:t> in Egypt 15: 59-73.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Bakker, M. (2012) ‘Herodotus’ Proteus: Myth, History, Enquiry, and Storytelling’, in Myth, Truth, and Narrative in Herodotus (eds., </a:t>
            </a:r>
            <a:r>
              <a:rPr lang="en-GB" dirty="0" err="1">
                <a:solidFill>
                  <a:schemeClr val="bg1"/>
                </a:solidFill>
              </a:rPr>
              <a:t>Baragwanath</a:t>
            </a:r>
            <a:r>
              <a:rPr lang="en-GB" dirty="0">
                <a:solidFill>
                  <a:schemeClr val="bg1"/>
                </a:solidFill>
              </a:rPr>
              <a:t>, E. and Bakker, M.) Oxford University Press: 107-126.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Bakker, E. J., de Jong, I. and van Wees, H. (2002), eds. Brill's companion to Herodotus. Leiden: Brill.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 err="1">
                <a:solidFill>
                  <a:schemeClr val="bg1"/>
                </a:solidFill>
              </a:rPr>
              <a:t>Dewald</a:t>
            </a:r>
            <a:r>
              <a:rPr lang="en-GB" dirty="0">
                <a:solidFill>
                  <a:schemeClr val="bg1"/>
                </a:solidFill>
              </a:rPr>
              <a:t>, C., and </a:t>
            </a:r>
            <a:r>
              <a:rPr lang="en-GB" dirty="0" err="1">
                <a:solidFill>
                  <a:schemeClr val="bg1"/>
                </a:solidFill>
              </a:rPr>
              <a:t>Marincola</a:t>
            </a:r>
            <a:r>
              <a:rPr lang="en-GB" dirty="0">
                <a:solidFill>
                  <a:schemeClr val="bg1"/>
                </a:solidFill>
              </a:rPr>
              <a:t>, J. eds., (2006) The Cambridge companion to Herodotus (Cambridge companions to literature). Cambridge: Cambridge University Press.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Griffiths, J. (1955) ‘The Orders of Gods in Greece and Egypt (According to Herodotus)’, Journal of Hellenic Studies 75: 21-23.</a:t>
            </a:r>
          </a:p>
          <a:p>
            <a:pPr marL="137160" indent="0">
              <a:buNone/>
            </a:pPr>
            <a:endParaRPr lang="en-GB" dirty="0"/>
          </a:p>
          <a:p>
            <a:pPr marL="137160" indent="0">
              <a:buNone/>
            </a:pPr>
            <a:endParaRPr lang="en-GB" dirty="0"/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70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General Bibliography 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5" y="1417638"/>
            <a:ext cx="8842663" cy="5315671"/>
          </a:xfrm>
        </p:spPr>
        <p:txBody>
          <a:bodyPr>
            <a:normAutofit fontScale="85000" lnSpcReduction="20000"/>
          </a:bodyPr>
          <a:lstStyle/>
          <a:p>
            <a:pPr marL="137160" indent="0">
              <a:buNone/>
            </a:pPr>
            <a:r>
              <a:rPr lang="en-GB" dirty="0" err="1">
                <a:solidFill>
                  <a:schemeClr val="bg1"/>
                </a:solidFill>
              </a:rPr>
              <a:t>Luraghi</a:t>
            </a:r>
            <a:r>
              <a:rPr lang="en-GB" dirty="0">
                <a:solidFill>
                  <a:schemeClr val="bg1"/>
                </a:solidFill>
              </a:rPr>
              <a:t>, N. ed., (2007) The historian's craft in the age of Herodotus. Oxford: Oxford University Press.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Moyer, I. (2011). Egypt and the Limits of Hellenism. Cambridge: Cambridge University Press.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Moyer, I. (2002) ‘Herodotus and an Egyptian Mirage: The Genealogies of the Theban Priests’, Journal of Hellenic Studies 122: 70-90.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Rutherford, I. (2007) ‘Down-Stream to the Cat-Goddess: Herodotus on Egyptian Pilgrimage’, in Pilgrimage in Graeco-Roman and Early Christian Antiquity (eds., </a:t>
            </a:r>
            <a:r>
              <a:rPr lang="en-GB" dirty="0" err="1">
                <a:solidFill>
                  <a:schemeClr val="bg1"/>
                </a:solidFill>
              </a:rPr>
              <a:t>Elsner</a:t>
            </a:r>
            <a:r>
              <a:rPr lang="en-GB" dirty="0">
                <a:solidFill>
                  <a:schemeClr val="bg1"/>
                </a:solidFill>
              </a:rPr>
              <a:t>, J. and Rutherford, I.). Oxford University Press: 131-150.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 err="1">
                <a:solidFill>
                  <a:schemeClr val="bg1"/>
                </a:solidFill>
              </a:rPr>
              <a:t>Romm</a:t>
            </a:r>
            <a:r>
              <a:rPr lang="en-GB" dirty="0">
                <a:solidFill>
                  <a:schemeClr val="bg1"/>
                </a:solidFill>
              </a:rPr>
              <a:t>, J. (1998) Herodotus. London: Yale University Press.</a:t>
            </a:r>
          </a:p>
          <a:p>
            <a:pPr marL="137160" indent="0">
              <a:buNone/>
            </a:pPr>
            <a:endParaRPr lang="en-GB" sz="7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West, S. (1998) ‘Cultural antitheses: Reflections of Herodotus 2.35–36’, International Journal of the Classical Tradition 5 (1): 3-19.</a:t>
            </a:r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60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147</TotalTime>
  <Words>1034</Words>
  <Application>Microsoft Office PowerPoint</Application>
  <PresentationFormat>On-screen Show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Book Antiqua</vt:lpstr>
      <vt:lpstr>Calibri</vt:lpstr>
      <vt:lpstr>Lucida Sans</vt:lpstr>
      <vt:lpstr>Times New Roman</vt:lpstr>
      <vt:lpstr>Wingdings</vt:lpstr>
      <vt:lpstr>Wingdings 2</vt:lpstr>
      <vt:lpstr>Wingdings 3</vt:lpstr>
      <vt:lpstr>Apex</vt:lpstr>
      <vt:lpstr>Advanced Greek Prose Herodotus Book II</vt:lpstr>
      <vt:lpstr>The Basics</vt:lpstr>
      <vt:lpstr>Other Useful Texts</vt:lpstr>
      <vt:lpstr>Themes of the Text (1)</vt:lpstr>
      <vt:lpstr>Themes of the Text (2)</vt:lpstr>
      <vt:lpstr>Pace</vt:lpstr>
      <vt:lpstr>Assessments</vt:lpstr>
      <vt:lpstr>Non-assessed Assignments</vt:lpstr>
      <vt:lpstr>General Bibliography (1)</vt:lpstr>
      <vt:lpstr>General Bibliography (2)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Greek Prose Herodotus Book II</dc:title>
  <dc:creator>Matt</dc:creator>
  <cp:lastModifiedBy>Matthew Cobb</cp:lastModifiedBy>
  <cp:revision>30</cp:revision>
  <dcterms:created xsi:type="dcterms:W3CDTF">2017-01-29T15:28:19Z</dcterms:created>
  <dcterms:modified xsi:type="dcterms:W3CDTF">2017-01-30T18:34:00Z</dcterms:modified>
</cp:coreProperties>
</file>