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7" r:id="rId2"/>
  </p:sldMasterIdLst>
  <p:sldIdLst>
    <p:sldId id="262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442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370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038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854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111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7024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5875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910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310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962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68465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8100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9196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453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224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0386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4303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6741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4213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1626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6545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1758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2173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4023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38496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1088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37407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3688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ln w="3175" cmpd="sng">
                  <a:noFill/>
                </a:ln>
                <a:solidFill>
                  <a:srgbClr val="A53010"/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996330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2004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1523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82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 defTabSz="457200"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D57F1E4F-1CFF-5643-939E-217C01CDF565}" type="slidenum">
              <a:rPr lang="en-US" dirty="0"/>
              <a:pPr defTabSz="45720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694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B61BEF0D-F0BB-DE4B-95CE-6DB70DBA9567}" type="datetimeFigureOut">
              <a:rPr lang="en-US" dirty="0">
                <a:solidFill>
                  <a:prstClr val="black">
                    <a:tint val="75000"/>
                  </a:prstClr>
                </a:solidFill>
              </a:rPr>
              <a:pPr defTabSz="457200"/>
              <a:t>9/29/2017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defTabSz="457200"/>
            <a:fld id="{D57F1E4F-1CFF-5643-939E-217C01CDF565}" type="slidenum">
              <a:rPr lang="en-US" dirty="0"/>
              <a:pPr defTabSz="45720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11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International Business Communications (Week </a:t>
            </a:r>
            <a:r>
              <a:rPr lang="en-GB" dirty="0" smtClean="0"/>
              <a:t>1- Tutorial Support)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Antje Cockrill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805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APPLICATION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	Scenario:</a:t>
            </a:r>
          </a:p>
          <a:p>
            <a:pPr>
              <a:buNone/>
            </a:pPr>
            <a:r>
              <a:rPr lang="en-GB" dirty="0" smtClean="0"/>
              <a:t>    </a:t>
            </a:r>
          </a:p>
          <a:p>
            <a:pPr>
              <a:buNone/>
            </a:pPr>
            <a:r>
              <a:rPr lang="en-GB" dirty="0" smtClean="0"/>
              <a:t>	</a:t>
            </a:r>
            <a:r>
              <a:rPr lang="en-GB" dirty="0"/>
              <a:t>T</a:t>
            </a:r>
            <a:r>
              <a:rPr lang="en-GB" dirty="0" smtClean="0"/>
              <a:t>he impact </a:t>
            </a:r>
            <a:r>
              <a:rPr lang="en-GB" dirty="0" smtClean="0"/>
              <a:t>of Hofstede’s framework for the </a:t>
            </a:r>
            <a:r>
              <a:rPr lang="en-GB" dirty="0" smtClean="0"/>
              <a:t>global planning </a:t>
            </a:r>
            <a:r>
              <a:rPr lang="en-GB" dirty="0" smtClean="0"/>
              <a:t>of a new brand of vitamin food supplements</a:t>
            </a:r>
            <a:r>
              <a:rPr lang="en-GB" dirty="0" smtClean="0"/>
              <a:t>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     Identify the implications of Hofstede’s dimension for product packaging and advertising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69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5533" y="248518"/>
            <a:ext cx="8736012" cy="725149"/>
          </a:xfrm>
        </p:spPr>
        <p:txBody>
          <a:bodyPr/>
          <a:lstStyle/>
          <a:p>
            <a:r>
              <a:rPr lang="en-GB" dirty="0" smtClean="0"/>
              <a:t>FOR EXAMPLE 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3200" y="973667"/>
            <a:ext cx="9262533" cy="532859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sz="2400" b="1" dirty="0"/>
              <a:t>Individualism high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Advertising focuses on the benefits to individuals.</a:t>
            </a:r>
          </a:p>
          <a:p>
            <a:pPr>
              <a:lnSpc>
                <a:spcPct val="90000"/>
              </a:lnSpc>
            </a:pPr>
            <a:r>
              <a:rPr lang="en-GB" sz="2400" b="1" dirty="0"/>
              <a:t>Collectivism high 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Advertising targeted at influencers/opinion leaders within groups. WOM critically important in these markets.</a:t>
            </a:r>
          </a:p>
          <a:p>
            <a:pPr>
              <a:lnSpc>
                <a:spcPct val="90000"/>
              </a:lnSpc>
            </a:pPr>
            <a:r>
              <a:rPr lang="en-GB" sz="2400" b="1" dirty="0"/>
              <a:t>Power distance high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Expert testimonials are used in advertising</a:t>
            </a:r>
          </a:p>
          <a:p>
            <a:pPr>
              <a:lnSpc>
                <a:spcPct val="90000"/>
              </a:lnSpc>
            </a:pPr>
            <a:r>
              <a:rPr lang="en-GB" sz="2400" b="1" dirty="0"/>
              <a:t>Power distance low</a:t>
            </a:r>
          </a:p>
          <a:p>
            <a:pPr lvl="1">
              <a:lnSpc>
                <a:spcPct val="90000"/>
              </a:lnSpc>
            </a:pPr>
            <a:r>
              <a:rPr lang="en-GB" sz="2400" dirty="0" smtClean="0"/>
              <a:t>Ordinary people are used in advertising (‘someone like me’)</a:t>
            </a: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b="1" dirty="0"/>
              <a:t>Uncertainty avoidance high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Functional advertising with a lot of information on product tests, product ingredients , money back guarantees</a:t>
            </a:r>
            <a:r>
              <a:rPr lang="en-GB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439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FOR EXAMPLE ... </a:t>
            </a:r>
            <a:r>
              <a:rPr lang="en-GB" dirty="0"/>
              <a:t>c</a:t>
            </a:r>
            <a:r>
              <a:rPr lang="en-GB" dirty="0" smtClean="0"/>
              <a:t>ont.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828800"/>
            <a:ext cx="8219256" cy="4768552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90000"/>
              </a:lnSpc>
            </a:pPr>
            <a:r>
              <a:rPr lang="en-GB" sz="3800" b="1" dirty="0"/>
              <a:t>Uncertainty avoidance low</a:t>
            </a:r>
          </a:p>
          <a:p>
            <a:pPr lvl="1">
              <a:lnSpc>
                <a:spcPct val="90000"/>
              </a:lnSpc>
            </a:pPr>
            <a:r>
              <a:rPr lang="en-GB" sz="3800" dirty="0"/>
              <a:t>Innovative aspects of the product are emphasised</a:t>
            </a:r>
          </a:p>
          <a:p>
            <a:pPr>
              <a:lnSpc>
                <a:spcPct val="90000"/>
              </a:lnSpc>
            </a:pPr>
            <a:r>
              <a:rPr lang="en-GB" sz="3800" b="1" dirty="0"/>
              <a:t>Masculinity high</a:t>
            </a:r>
          </a:p>
          <a:p>
            <a:pPr lvl="1">
              <a:lnSpc>
                <a:spcPct val="90000"/>
              </a:lnSpc>
            </a:pPr>
            <a:r>
              <a:rPr lang="en-GB" sz="3800" dirty="0"/>
              <a:t>Benefits relating to increased strength, competitiveness etc “helps you to become a winner!”</a:t>
            </a:r>
          </a:p>
          <a:p>
            <a:pPr>
              <a:lnSpc>
                <a:spcPct val="90000"/>
              </a:lnSpc>
            </a:pPr>
            <a:r>
              <a:rPr lang="en-GB" sz="3800" b="1" dirty="0"/>
              <a:t>Femininity high</a:t>
            </a:r>
          </a:p>
          <a:p>
            <a:pPr lvl="1">
              <a:lnSpc>
                <a:spcPct val="90000"/>
              </a:lnSpc>
            </a:pPr>
            <a:r>
              <a:rPr lang="en-GB" sz="3800" dirty="0"/>
              <a:t>Emphasis ‘nurturing’ e.g. show mother giving product to her children to improve their health</a:t>
            </a:r>
          </a:p>
          <a:p>
            <a:pPr>
              <a:lnSpc>
                <a:spcPct val="90000"/>
              </a:lnSpc>
            </a:pPr>
            <a:r>
              <a:rPr lang="en-GB" sz="3800" b="1" dirty="0"/>
              <a:t>Confucian dynamism/time orientation  - present orientated</a:t>
            </a:r>
          </a:p>
          <a:p>
            <a:pPr lvl="1">
              <a:lnSpc>
                <a:spcPct val="90000"/>
              </a:lnSpc>
            </a:pPr>
            <a:r>
              <a:rPr lang="en-GB" sz="3800" dirty="0"/>
              <a:t>Focus on benefits for the ‘here and now’, e.g. “Your sleep will improve within three days ”</a:t>
            </a:r>
          </a:p>
          <a:p>
            <a:pPr>
              <a:lnSpc>
                <a:spcPct val="90000"/>
              </a:lnSpc>
            </a:pPr>
            <a:r>
              <a:rPr lang="en-GB" sz="3800" b="1" dirty="0"/>
              <a:t>Long term orientated</a:t>
            </a:r>
          </a:p>
          <a:p>
            <a:pPr lvl="1">
              <a:lnSpc>
                <a:spcPct val="90000"/>
              </a:lnSpc>
            </a:pPr>
            <a:r>
              <a:rPr lang="en-GB" sz="3800" dirty="0"/>
              <a:t>Focus on health benefits for the future, e.g. lower cholesterol, smaller risk of heart attacks etc.</a:t>
            </a:r>
          </a:p>
          <a:p>
            <a:pPr>
              <a:lnSpc>
                <a:spcPct val="90000"/>
              </a:lnSpc>
            </a:pPr>
            <a:r>
              <a:rPr lang="en-GB" sz="3800" b="1" dirty="0"/>
              <a:t>Indulgence high</a:t>
            </a:r>
          </a:p>
          <a:p>
            <a:pPr lvl="1">
              <a:lnSpc>
                <a:spcPct val="90000"/>
              </a:lnSpc>
            </a:pPr>
            <a:r>
              <a:rPr lang="en-GB" sz="3800" dirty="0"/>
              <a:t>Focus on luxurious elements or ‘treating yourself’.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37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</Words>
  <Application>Microsoft Office PowerPoint</Application>
  <PresentationFormat>Widescreen</PresentationFormat>
  <Paragraphs>32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Century Gothic</vt:lpstr>
      <vt:lpstr>Wingdings 3</vt:lpstr>
      <vt:lpstr>Wisp</vt:lpstr>
      <vt:lpstr>1_Wisp</vt:lpstr>
      <vt:lpstr>International Business Communications (Week 1- Tutorial Support)</vt:lpstr>
      <vt:lpstr>APPLICATION </vt:lpstr>
      <vt:lpstr>FOR EXAMPLE ...</vt:lpstr>
      <vt:lpstr>FOR EXAMPLE ... cont.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Business Communications (Week 1- Tutorial Support)</dc:title>
  <dc:creator>Antje Cockrill</dc:creator>
  <cp:lastModifiedBy>Antje Cockrill</cp:lastModifiedBy>
  <cp:revision>1</cp:revision>
  <dcterms:created xsi:type="dcterms:W3CDTF">2017-09-29T09:04:44Z</dcterms:created>
  <dcterms:modified xsi:type="dcterms:W3CDTF">2017-09-29T09:05:08Z</dcterms:modified>
</cp:coreProperties>
</file>