
<file path=[Content_Types].xml><?xml version="1.0" encoding="utf-8"?>
<Types xmlns="http://schemas.openxmlformats.org/package/2006/content-types">
  <Default Extension="1" ContentType="image/jpeg"/>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9"/>
  </p:notes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38C379A-661A-46B3-B94A-D6164FF5C2FC}" v="20" dt="2023-10-26T18:17:54.27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p:scale>
          <a:sx n="66" d="100"/>
          <a:sy n="66" d="100"/>
        </p:scale>
        <p:origin x="144"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nnah Kendall" userId="70ef4344ffb64861" providerId="LiveId" clId="{838C379A-661A-46B3-B94A-D6164FF5C2FC}"/>
    <pc:docChg chg="undo custSel modSld">
      <pc:chgData name="Hannah Kendall" userId="70ef4344ffb64861" providerId="LiveId" clId="{838C379A-661A-46B3-B94A-D6164FF5C2FC}" dt="2023-10-26T18:19:05.741" v="38" actId="26606"/>
      <pc:docMkLst>
        <pc:docMk/>
      </pc:docMkLst>
      <pc:sldChg chg="addSp modSp mod setBg chgLayout">
        <pc:chgData name="Hannah Kendall" userId="70ef4344ffb64861" providerId="LiveId" clId="{838C379A-661A-46B3-B94A-D6164FF5C2FC}" dt="2023-10-26T17:53:36.358" v="8" actId="27636"/>
        <pc:sldMkLst>
          <pc:docMk/>
          <pc:sldMk cId="1764759350" sldId="256"/>
        </pc:sldMkLst>
        <pc:spChg chg="mod ord">
          <ac:chgData name="Hannah Kendall" userId="70ef4344ffb64861" providerId="LiveId" clId="{838C379A-661A-46B3-B94A-D6164FF5C2FC}" dt="2023-10-26T17:52:55.452" v="4" actId="26606"/>
          <ac:spMkLst>
            <pc:docMk/>
            <pc:sldMk cId="1764759350" sldId="256"/>
            <ac:spMk id="2" creationId="{D1927FEA-832B-D3C6-FB33-4C9A3B12FAFA}"/>
          </ac:spMkLst>
        </pc:spChg>
        <pc:spChg chg="add mod ord">
          <ac:chgData name="Hannah Kendall" userId="70ef4344ffb64861" providerId="LiveId" clId="{838C379A-661A-46B3-B94A-D6164FF5C2FC}" dt="2023-10-26T17:53:36.358" v="8" actId="27636"/>
          <ac:spMkLst>
            <pc:docMk/>
            <pc:sldMk cId="1764759350" sldId="256"/>
            <ac:spMk id="3" creationId="{AA9C5C84-FF3B-4408-9192-A5C388915979}"/>
          </ac:spMkLst>
        </pc:spChg>
        <pc:picChg chg="mod">
          <ac:chgData name="Hannah Kendall" userId="70ef4344ffb64861" providerId="LiveId" clId="{838C379A-661A-46B3-B94A-D6164FF5C2FC}" dt="2023-10-26T17:52:55.452" v="4" actId="26606"/>
          <ac:picMkLst>
            <pc:docMk/>
            <pc:sldMk cId="1764759350" sldId="256"/>
            <ac:picMk id="5" creationId="{3829F197-1339-C334-003C-019EB70D6D0E}"/>
          </ac:picMkLst>
        </pc:picChg>
        <pc:picChg chg="add">
          <ac:chgData name="Hannah Kendall" userId="70ef4344ffb64861" providerId="LiveId" clId="{838C379A-661A-46B3-B94A-D6164FF5C2FC}" dt="2023-10-26T17:52:55.452" v="4" actId="26606"/>
          <ac:picMkLst>
            <pc:docMk/>
            <pc:sldMk cId="1764759350" sldId="256"/>
            <ac:picMk id="10" creationId="{A53ED3FC-3BE8-4F1F-BEF1-74B1C721718A}"/>
          </ac:picMkLst>
        </pc:picChg>
      </pc:sldChg>
      <pc:sldChg chg="addSp delSp modSp mod setBg">
        <pc:chgData name="Hannah Kendall" userId="70ef4344ffb64861" providerId="LiveId" clId="{838C379A-661A-46B3-B94A-D6164FF5C2FC}" dt="2023-10-26T18:08:33.073" v="28" actId="26606"/>
        <pc:sldMkLst>
          <pc:docMk/>
          <pc:sldMk cId="101320314" sldId="257"/>
        </pc:sldMkLst>
        <pc:spChg chg="mod">
          <ac:chgData name="Hannah Kendall" userId="70ef4344ffb64861" providerId="LiveId" clId="{838C379A-661A-46B3-B94A-D6164FF5C2FC}" dt="2023-10-26T18:08:33.073" v="28" actId="26606"/>
          <ac:spMkLst>
            <pc:docMk/>
            <pc:sldMk cId="101320314" sldId="257"/>
            <ac:spMk id="2" creationId="{31490168-A2BE-E015-D04D-99816B088DB4}"/>
          </ac:spMkLst>
        </pc:spChg>
        <pc:spChg chg="mod">
          <ac:chgData name="Hannah Kendall" userId="70ef4344ffb64861" providerId="LiveId" clId="{838C379A-661A-46B3-B94A-D6164FF5C2FC}" dt="2023-10-26T18:08:33.073" v="28" actId="26606"/>
          <ac:spMkLst>
            <pc:docMk/>
            <pc:sldMk cId="101320314" sldId="257"/>
            <ac:spMk id="3" creationId="{22DA282E-363A-ADBE-E78F-559B9AF251CD}"/>
          </ac:spMkLst>
        </pc:spChg>
        <pc:picChg chg="del">
          <ac:chgData name="Hannah Kendall" userId="70ef4344ffb64861" providerId="LiveId" clId="{838C379A-661A-46B3-B94A-D6164FF5C2FC}" dt="2023-10-26T17:54:30.054" v="9" actId="21"/>
          <ac:picMkLst>
            <pc:docMk/>
            <pc:sldMk cId="101320314" sldId="257"/>
            <ac:picMk id="4" creationId="{2403E06C-BD27-90A1-8A09-D813F5C627D4}"/>
          </ac:picMkLst>
        </pc:picChg>
        <pc:picChg chg="add del mod">
          <ac:chgData name="Hannah Kendall" userId="70ef4344ffb64861" providerId="LiveId" clId="{838C379A-661A-46B3-B94A-D6164FF5C2FC}" dt="2023-10-26T18:05:20.494" v="18" actId="21"/>
          <ac:picMkLst>
            <pc:docMk/>
            <pc:sldMk cId="101320314" sldId="257"/>
            <ac:picMk id="1026" creationId="{E9E63CDA-9B04-77C8-6F3C-CD5394F8DED1}"/>
          </ac:picMkLst>
        </pc:picChg>
        <pc:picChg chg="add del mod">
          <ac:chgData name="Hannah Kendall" userId="70ef4344ffb64861" providerId="LiveId" clId="{838C379A-661A-46B3-B94A-D6164FF5C2FC}" dt="2023-10-26T18:06:09.610" v="22" actId="21"/>
          <ac:picMkLst>
            <pc:docMk/>
            <pc:sldMk cId="101320314" sldId="257"/>
            <ac:picMk id="1028" creationId="{28B23D50-E1C4-59D9-FB2B-6A985495889D}"/>
          </ac:picMkLst>
        </pc:picChg>
        <pc:picChg chg="add del">
          <ac:chgData name="Hannah Kendall" userId="70ef4344ffb64861" providerId="LiveId" clId="{838C379A-661A-46B3-B94A-D6164FF5C2FC}" dt="2023-10-26T18:07:18.306" v="24" actId="21"/>
          <ac:picMkLst>
            <pc:docMk/>
            <pc:sldMk cId="101320314" sldId="257"/>
            <ac:picMk id="1030" creationId="{D5F12007-5842-1FF9-AE3D-FB3F81C9679A}"/>
          </ac:picMkLst>
        </pc:picChg>
        <pc:picChg chg="add mod">
          <ac:chgData name="Hannah Kendall" userId="70ef4344ffb64861" providerId="LiveId" clId="{838C379A-661A-46B3-B94A-D6164FF5C2FC}" dt="2023-10-26T18:08:33.073" v="28" actId="26606"/>
          <ac:picMkLst>
            <pc:docMk/>
            <pc:sldMk cId="101320314" sldId="257"/>
            <ac:picMk id="1032" creationId="{0C72B7E1-F210-1D67-20F6-BC42B80179ED}"/>
          </ac:picMkLst>
        </pc:picChg>
      </pc:sldChg>
      <pc:sldChg chg="modSp mod setBg">
        <pc:chgData name="Hannah Kendall" userId="70ef4344ffb64861" providerId="LiveId" clId="{838C379A-661A-46B3-B94A-D6164FF5C2FC}" dt="2023-10-26T18:09:41.782" v="30" actId="26606"/>
        <pc:sldMkLst>
          <pc:docMk/>
          <pc:sldMk cId="341550546" sldId="258"/>
        </pc:sldMkLst>
        <pc:spChg chg="mod">
          <ac:chgData name="Hannah Kendall" userId="70ef4344ffb64861" providerId="LiveId" clId="{838C379A-661A-46B3-B94A-D6164FF5C2FC}" dt="2023-10-26T18:09:41.782" v="30" actId="26606"/>
          <ac:spMkLst>
            <pc:docMk/>
            <pc:sldMk cId="341550546" sldId="258"/>
            <ac:spMk id="2" creationId="{7FBF0686-E4C2-2E86-76D4-87F49F489896}"/>
          </ac:spMkLst>
        </pc:spChg>
        <pc:spChg chg="mod">
          <ac:chgData name="Hannah Kendall" userId="70ef4344ffb64861" providerId="LiveId" clId="{838C379A-661A-46B3-B94A-D6164FF5C2FC}" dt="2023-10-26T18:09:41.782" v="30" actId="26606"/>
          <ac:spMkLst>
            <pc:docMk/>
            <pc:sldMk cId="341550546" sldId="258"/>
            <ac:spMk id="3" creationId="{EEBF7505-0C64-586B-636C-8982898B09A3}"/>
          </ac:spMkLst>
        </pc:spChg>
        <pc:picChg chg="mod">
          <ac:chgData name="Hannah Kendall" userId="70ef4344ffb64861" providerId="LiveId" clId="{838C379A-661A-46B3-B94A-D6164FF5C2FC}" dt="2023-10-26T18:09:41.782" v="30" actId="26606"/>
          <ac:picMkLst>
            <pc:docMk/>
            <pc:sldMk cId="341550546" sldId="258"/>
            <ac:picMk id="4" creationId="{D1123CED-A031-9E6D-7006-C789AC0B9BA7}"/>
          </ac:picMkLst>
        </pc:picChg>
      </pc:sldChg>
      <pc:sldChg chg="addSp delSp modSp mod setBg">
        <pc:chgData name="Hannah Kendall" userId="70ef4344ffb64861" providerId="LiveId" clId="{838C379A-661A-46B3-B94A-D6164FF5C2FC}" dt="2023-10-26T18:15:28.384" v="34" actId="26606"/>
        <pc:sldMkLst>
          <pc:docMk/>
          <pc:sldMk cId="2413641026" sldId="259"/>
        </pc:sldMkLst>
        <pc:spChg chg="mod">
          <ac:chgData name="Hannah Kendall" userId="70ef4344ffb64861" providerId="LiveId" clId="{838C379A-661A-46B3-B94A-D6164FF5C2FC}" dt="2023-10-26T18:15:28.384" v="34" actId="26606"/>
          <ac:spMkLst>
            <pc:docMk/>
            <pc:sldMk cId="2413641026" sldId="259"/>
            <ac:spMk id="2" creationId="{54C42BBD-9359-9134-1C7C-647D1B60C506}"/>
          </ac:spMkLst>
        </pc:spChg>
        <pc:spChg chg="mod">
          <ac:chgData name="Hannah Kendall" userId="70ef4344ffb64861" providerId="LiveId" clId="{838C379A-661A-46B3-B94A-D6164FF5C2FC}" dt="2023-10-26T18:15:28.384" v="34" actId="26606"/>
          <ac:spMkLst>
            <pc:docMk/>
            <pc:sldMk cId="2413641026" sldId="259"/>
            <ac:spMk id="3" creationId="{939C8B45-464F-1301-C82A-C41D1351F7BB}"/>
          </ac:spMkLst>
        </pc:spChg>
        <pc:spChg chg="add del mod">
          <ac:chgData name="Hannah Kendall" userId="70ef4344ffb64861" providerId="LiveId" clId="{838C379A-661A-46B3-B94A-D6164FF5C2FC}" dt="2023-10-26T18:13:20.281" v="32" actId="21"/>
          <ac:spMkLst>
            <pc:docMk/>
            <pc:sldMk cId="2413641026" sldId="259"/>
            <ac:spMk id="4" creationId="{92206E41-2DAB-5C3B-CFAE-1C06583548A7}"/>
          </ac:spMkLst>
        </pc:spChg>
        <pc:picChg chg="del mod">
          <ac:chgData name="Hannah Kendall" userId="70ef4344ffb64861" providerId="LiveId" clId="{838C379A-661A-46B3-B94A-D6164FF5C2FC}" dt="2023-10-26T18:13:20.281" v="32" actId="21"/>
          <ac:picMkLst>
            <pc:docMk/>
            <pc:sldMk cId="2413641026" sldId="259"/>
            <ac:picMk id="12" creationId="{28962C28-9B69-A1F0-18D3-6F68FA27696E}"/>
          </ac:picMkLst>
        </pc:picChg>
        <pc:picChg chg="add mod">
          <ac:chgData name="Hannah Kendall" userId="70ef4344ffb64861" providerId="LiveId" clId="{838C379A-661A-46B3-B94A-D6164FF5C2FC}" dt="2023-10-26T18:15:28.384" v="34" actId="26606"/>
          <ac:picMkLst>
            <pc:docMk/>
            <pc:sldMk cId="2413641026" sldId="259"/>
            <ac:picMk id="2050" creationId="{607E8A3F-69A4-D205-DAB4-9B182F722B40}"/>
          </ac:picMkLst>
        </pc:picChg>
      </pc:sldChg>
      <pc:sldChg chg="modSp mod setBg">
        <pc:chgData name="Hannah Kendall" userId="70ef4344ffb64861" providerId="LiveId" clId="{838C379A-661A-46B3-B94A-D6164FF5C2FC}" dt="2023-10-26T18:18:01.676" v="36" actId="26606"/>
        <pc:sldMkLst>
          <pc:docMk/>
          <pc:sldMk cId="222833245" sldId="260"/>
        </pc:sldMkLst>
        <pc:spChg chg="mod">
          <ac:chgData name="Hannah Kendall" userId="70ef4344ffb64861" providerId="LiveId" clId="{838C379A-661A-46B3-B94A-D6164FF5C2FC}" dt="2023-10-26T18:18:01.676" v="36" actId="26606"/>
          <ac:spMkLst>
            <pc:docMk/>
            <pc:sldMk cId="222833245" sldId="260"/>
            <ac:spMk id="2" creationId="{114BADAD-5113-9108-F91C-161363F9B002}"/>
          </ac:spMkLst>
        </pc:spChg>
        <pc:spChg chg="mod">
          <ac:chgData name="Hannah Kendall" userId="70ef4344ffb64861" providerId="LiveId" clId="{838C379A-661A-46B3-B94A-D6164FF5C2FC}" dt="2023-10-26T18:18:01.676" v="36" actId="26606"/>
          <ac:spMkLst>
            <pc:docMk/>
            <pc:sldMk cId="222833245" sldId="260"/>
            <ac:spMk id="3" creationId="{3E175F71-BD8F-01E0-B6DA-2A0A4A040180}"/>
          </ac:spMkLst>
        </pc:spChg>
        <pc:picChg chg="mod">
          <ac:chgData name="Hannah Kendall" userId="70ef4344ffb64861" providerId="LiveId" clId="{838C379A-661A-46B3-B94A-D6164FF5C2FC}" dt="2023-10-26T18:18:01.676" v="36" actId="26606"/>
          <ac:picMkLst>
            <pc:docMk/>
            <pc:sldMk cId="222833245" sldId="260"/>
            <ac:picMk id="4" creationId="{DF5B90C6-A97F-9B2B-CB46-04B6CCA2AEE7}"/>
          </ac:picMkLst>
        </pc:picChg>
      </pc:sldChg>
      <pc:sldChg chg="modSp mod setBg">
        <pc:chgData name="Hannah Kendall" userId="70ef4344ffb64861" providerId="LiveId" clId="{838C379A-661A-46B3-B94A-D6164FF5C2FC}" dt="2023-10-26T18:18:55.389" v="37" actId="26606"/>
        <pc:sldMkLst>
          <pc:docMk/>
          <pc:sldMk cId="3181439392" sldId="261"/>
        </pc:sldMkLst>
        <pc:spChg chg="mod">
          <ac:chgData name="Hannah Kendall" userId="70ef4344ffb64861" providerId="LiveId" clId="{838C379A-661A-46B3-B94A-D6164FF5C2FC}" dt="2023-10-26T18:18:55.389" v="37" actId="26606"/>
          <ac:spMkLst>
            <pc:docMk/>
            <pc:sldMk cId="3181439392" sldId="261"/>
            <ac:spMk id="2" creationId="{4FD9A56D-8CB2-8326-DB2C-E510269E57B2}"/>
          </ac:spMkLst>
        </pc:spChg>
        <pc:spChg chg="mod">
          <ac:chgData name="Hannah Kendall" userId="70ef4344ffb64861" providerId="LiveId" clId="{838C379A-661A-46B3-B94A-D6164FF5C2FC}" dt="2023-10-26T18:18:55.389" v="37" actId="26606"/>
          <ac:spMkLst>
            <pc:docMk/>
            <pc:sldMk cId="3181439392" sldId="261"/>
            <ac:spMk id="3" creationId="{33645EF1-226F-726D-D8BD-07B4F4DE55F9}"/>
          </ac:spMkLst>
        </pc:spChg>
        <pc:picChg chg="mod">
          <ac:chgData name="Hannah Kendall" userId="70ef4344ffb64861" providerId="LiveId" clId="{838C379A-661A-46B3-B94A-D6164FF5C2FC}" dt="2023-10-26T18:18:55.389" v="37" actId="26606"/>
          <ac:picMkLst>
            <pc:docMk/>
            <pc:sldMk cId="3181439392" sldId="261"/>
            <ac:picMk id="4" creationId="{C084DA81-DEE9-C163-7C61-0383FBF7F82F}"/>
          </ac:picMkLst>
        </pc:picChg>
      </pc:sldChg>
      <pc:sldChg chg="addSp modSp mod setBg">
        <pc:chgData name="Hannah Kendall" userId="70ef4344ffb64861" providerId="LiveId" clId="{838C379A-661A-46B3-B94A-D6164FF5C2FC}" dt="2023-10-26T18:19:05.741" v="38" actId="26606"/>
        <pc:sldMkLst>
          <pc:docMk/>
          <pc:sldMk cId="4084640371" sldId="262"/>
        </pc:sldMkLst>
        <pc:spChg chg="mod">
          <ac:chgData name="Hannah Kendall" userId="70ef4344ffb64861" providerId="LiveId" clId="{838C379A-661A-46B3-B94A-D6164FF5C2FC}" dt="2023-10-26T18:19:05.741" v="38" actId="26606"/>
          <ac:spMkLst>
            <pc:docMk/>
            <pc:sldMk cId="4084640371" sldId="262"/>
            <ac:spMk id="2" creationId="{659D53A0-065C-18E8-75E7-CF9419A660A1}"/>
          </ac:spMkLst>
        </pc:spChg>
        <pc:spChg chg="mod">
          <ac:chgData name="Hannah Kendall" userId="70ef4344ffb64861" providerId="LiveId" clId="{838C379A-661A-46B3-B94A-D6164FF5C2FC}" dt="2023-10-26T18:19:05.741" v="38" actId="26606"/>
          <ac:spMkLst>
            <pc:docMk/>
            <pc:sldMk cId="4084640371" sldId="262"/>
            <ac:spMk id="4" creationId="{42CAF7EC-4D76-AFC2-6DBC-A53E9E1EF68B}"/>
          </ac:spMkLst>
        </pc:spChg>
        <pc:spChg chg="add">
          <ac:chgData name="Hannah Kendall" userId="70ef4344ffb64861" providerId="LiveId" clId="{838C379A-661A-46B3-B94A-D6164FF5C2FC}" dt="2023-10-26T18:19:05.741" v="38" actId="26606"/>
          <ac:spMkLst>
            <pc:docMk/>
            <pc:sldMk cId="4084640371" sldId="262"/>
            <ac:spMk id="9" creationId="{50E53EDA-3B94-4F6B-9E86-D3BB9EBB9616}"/>
          </ac:spMkLst>
        </pc:spChg>
        <pc:cxnChg chg="add">
          <ac:chgData name="Hannah Kendall" userId="70ef4344ffb64861" providerId="LiveId" clId="{838C379A-661A-46B3-B94A-D6164FF5C2FC}" dt="2023-10-26T18:19:05.741" v="38" actId="26606"/>
          <ac:cxnSpMkLst>
            <pc:docMk/>
            <pc:sldMk cId="4084640371" sldId="262"/>
            <ac:cxnSpMk id="11" creationId="{30EFD79F-7790-479B-B7DB-BD0D8C101DDD}"/>
          </ac:cxnSpMkLst>
        </pc:cxn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022C808-815A-4229-BD54-865FB178EC6C}" type="datetimeFigureOut">
              <a:rPr lang="en-IN" smtClean="0"/>
              <a:t>25-10-2023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17635ED-16DD-40F6-8B78-B8D14F182DE6}" type="slidenum">
              <a:rPr lang="en-IN" smtClean="0"/>
              <a:t>‹#›</a:t>
            </a:fld>
            <a:endParaRPr lang="en-IN"/>
          </a:p>
        </p:txBody>
      </p:sp>
    </p:spTree>
    <p:extLst>
      <p:ext uri="{BB962C8B-B14F-4D97-AF65-F5344CB8AC3E}">
        <p14:creationId xmlns:p14="http://schemas.microsoft.com/office/powerpoint/2010/main" val="29703903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Times New Roman" panose="02020603050405020304" pitchFamily="18" charset="0"/>
                <a:ea typeface="Calibri" panose="020F0502020204030204" pitchFamily="34" charset="0"/>
              </a:rPr>
              <a:t>The benefits of multilingualism for the hotel are numerous. Additionally, enhanced interpersonal interaction within the team makes sure that everything runs properly.  The hotel’s people can survive in a cutthroat industry by increasing bookings and revenue with a broader consumer base. This improves their whole pleasure and guarantees that they have a favourable image of the hospitality when they go.  Being bilingual is not simply a perk; it is also crucial to upholding the pledge to provide exceptional customer service. All of these advantages help us maintain the standing as a hotel which values the many ethnic backgrounds of its visitors.</a:t>
            </a:r>
            <a:endParaRPr lang="en-IN" sz="1800" kern="100" dirty="0">
              <a:effectLst/>
              <a:latin typeface="Times New Roman" panose="02020603050405020304" pitchFamily="18" charset="0"/>
              <a:ea typeface="Calibri" panose="020F0502020204030204" pitchFamily="34" charset="0"/>
            </a:endParaRPr>
          </a:p>
          <a:p>
            <a:endParaRPr lang="en-IN" dirty="0"/>
          </a:p>
        </p:txBody>
      </p:sp>
      <p:sp>
        <p:nvSpPr>
          <p:cNvPr id="4" name="Slide Number Placeholder 3"/>
          <p:cNvSpPr>
            <a:spLocks noGrp="1"/>
          </p:cNvSpPr>
          <p:nvPr>
            <p:ph type="sldNum" sz="quarter" idx="5"/>
          </p:nvPr>
        </p:nvSpPr>
        <p:spPr/>
        <p:txBody>
          <a:bodyPr/>
          <a:lstStyle/>
          <a:p>
            <a:fld id="{E17635ED-16DD-40F6-8B78-B8D14F182DE6}" type="slidenum">
              <a:rPr lang="en-IN" smtClean="0"/>
              <a:t>2</a:t>
            </a:fld>
            <a:endParaRPr lang="en-IN"/>
          </a:p>
        </p:txBody>
      </p:sp>
    </p:spTree>
    <p:extLst>
      <p:ext uri="{BB962C8B-B14F-4D97-AF65-F5344CB8AC3E}">
        <p14:creationId xmlns:p14="http://schemas.microsoft.com/office/powerpoint/2010/main" val="15865908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Times New Roman" panose="02020603050405020304" pitchFamily="18" charset="0"/>
                <a:ea typeface="Calibri" panose="020F0502020204030204" pitchFamily="34" charset="0"/>
              </a:rPr>
              <a:t>The hotel can decrease the possibility of upsetting visitors, eliminate any differences in culture, and foster a welcoming environment at </a:t>
            </a:r>
            <a:r>
              <a:rPr lang="en-GB" sz="1800" i="1" kern="100" dirty="0">
                <a:effectLst/>
                <a:latin typeface="Times New Roman" panose="02020603050405020304" pitchFamily="18" charset="0"/>
                <a:ea typeface="Calibri" panose="020F0502020204030204" pitchFamily="34" charset="0"/>
              </a:rPr>
              <a:t>Diversity Hotel &amp; Spa London</a:t>
            </a:r>
            <a:r>
              <a:rPr lang="en-GB" sz="1800" kern="100" dirty="0">
                <a:effectLst/>
                <a:latin typeface="Times New Roman" panose="02020603050405020304" pitchFamily="18" charset="0"/>
                <a:ea typeface="Calibri" panose="020F0502020204030204" pitchFamily="34" charset="0"/>
              </a:rPr>
              <a:t> by developing the language sensitivity abilities. In order to foster productive conversations, civility is crucial in business encounters. Moreover, they can guarantee that all of the visitors are treated in dignity and comfort by being aware of other cultures, the border, and manners. Their crew is better equipped to foresee and meet the various requirements as well as desires of their visitors from other countries thanks to cross-cultural education.</a:t>
            </a:r>
            <a:endParaRPr lang="en-IN" sz="1800" kern="100" dirty="0">
              <a:effectLst/>
              <a:latin typeface="Times New Roman" panose="02020603050405020304" pitchFamily="18" charset="0"/>
              <a:ea typeface="Calibri" panose="020F0502020204030204" pitchFamily="34" charset="0"/>
            </a:endParaRPr>
          </a:p>
          <a:p>
            <a:endParaRPr lang="en-IN" dirty="0"/>
          </a:p>
        </p:txBody>
      </p:sp>
      <p:sp>
        <p:nvSpPr>
          <p:cNvPr id="4" name="Slide Number Placeholder 3"/>
          <p:cNvSpPr>
            <a:spLocks noGrp="1"/>
          </p:cNvSpPr>
          <p:nvPr>
            <p:ph type="sldNum" sz="quarter" idx="5"/>
          </p:nvPr>
        </p:nvSpPr>
        <p:spPr/>
        <p:txBody>
          <a:bodyPr/>
          <a:lstStyle/>
          <a:p>
            <a:fld id="{E17635ED-16DD-40F6-8B78-B8D14F182DE6}" type="slidenum">
              <a:rPr lang="en-IN" smtClean="0"/>
              <a:t>3</a:t>
            </a:fld>
            <a:endParaRPr lang="en-IN"/>
          </a:p>
        </p:txBody>
      </p:sp>
    </p:spTree>
    <p:extLst>
      <p:ext uri="{BB962C8B-B14F-4D97-AF65-F5344CB8AC3E}">
        <p14:creationId xmlns:p14="http://schemas.microsoft.com/office/powerpoint/2010/main" val="8916002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Times New Roman" panose="02020603050405020304" pitchFamily="18" charset="0"/>
                <a:ea typeface="Calibri" panose="020F0502020204030204" pitchFamily="34" charset="0"/>
              </a:rPr>
              <a:t>It exemplifies the dedication to meeting their requirements and improving their experience at </a:t>
            </a:r>
            <a:r>
              <a:rPr lang="en-GB" sz="1800" i="1" kern="100" dirty="0">
                <a:effectLst/>
                <a:latin typeface="Times New Roman" panose="02020603050405020304" pitchFamily="18" charset="0"/>
                <a:ea typeface="Calibri" panose="020F0502020204030204" pitchFamily="34" charset="0"/>
              </a:rPr>
              <a:t>Diversity Hotel &amp; Spa London</a:t>
            </a:r>
            <a:r>
              <a:rPr lang="en-GB" sz="1800" kern="100" dirty="0">
                <a:effectLst/>
                <a:latin typeface="Times New Roman" panose="02020603050405020304" pitchFamily="18" charset="0"/>
                <a:ea typeface="Calibri" panose="020F0502020204030204" pitchFamily="34" charset="0"/>
              </a:rPr>
              <a:t>. Knowing some basic French vocabulary might be very helpful in the field.  The challenge in mastering French fluctuates from individual to person, but with perseverance, basic comprehension can be attained.  It is important to note that many overseas visitors value it when they try to grasp at least a few words of their own.</a:t>
            </a:r>
            <a:endParaRPr lang="en-IN" sz="1800" kern="100" dirty="0">
              <a:effectLst/>
              <a:latin typeface="Times New Roman" panose="02020603050405020304" pitchFamily="18" charset="0"/>
              <a:ea typeface="Calibri" panose="020F0502020204030204" pitchFamily="34" charset="0"/>
            </a:endParaRPr>
          </a:p>
          <a:p>
            <a:endParaRPr lang="en-IN" dirty="0"/>
          </a:p>
        </p:txBody>
      </p:sp>
      <p:sp>
        <p:nvSpPr>
          <p:cNvPr id="4" name="Slide Number Placeholder 3"/>
          <p:cNvSpPr>
            <a:spLocks noGrp="1"/>
          </p:cNvSpPr>
          <p:nvPr>
            <p:ph type="sldNum" sz="quarter" idx="5"/>
          </p:nvPr>
        </p:nvSpPr>
        <p:spPr/>
        <p:txBody>
          <a:bodyPr/>
          <a:lstStyle/>
          <a:p>
            <a:fld id="{E17635ED-16DD-40F6-8B78-B8D14F182DE6}" type="slidenum">
              <a:rPr lang="en-IN" smtClean="0"/>
              <a:t>4</a:t>
            </a:fld>
            <a:endParaRPr lang="en-IN"/>
          </a:p>
        </p:txBody>
      </p:sp>
    </p:spTree>
    <p:extLst>
      <p:ext uri="{BB962C8B-B14F-4D97-AF65-F5344CB8AC3E}">
        <p14:creationId xmlns:p14="http://schemas.microsoft.com/office/powerpoint/2010/main" val="7391427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Times New Roman" panose="02020603050405020304" pitchFamily="18" charset="0"/>
                <a:ea typeface="Calibri" panose="020F0502020204030204" pitchFamily="34" charset="0"/>
              </a:rPr>
              <a:t>In a corporate setting with French speakers, courtesy is highly valued.  It is customary to address guests in a formal manner (with the word “</a:t>
            </a:r>
            <a:r>
              <a:rPr lang="en-GB" sz="1800" kern="100" dirty="0" err="1">
                <a:effectLst/>
                <a:latin typeface="Times New Roman" panose="02020603050405020304" pitchFamily="18" charset="0"/>
                <a:ea typeface="Calibri" panose="020F0502020204030204" pitchFamily="34" charset="0"/>
              </a:rPr>
              <a:t>vous</a:t>
            </a:r>
            <a:r>
              <a:rPr lang="en-GB" sz="1800" kern="100" dirty="0">
                <a:effectLst/>
                <a:latin typeface="Times New Roman" panose="02020603050405020304" pitchFamily="18" charset="0"/>
                <a:ea typeface="Calibri" panose="020F0502020204030204" pitchFamily="34" charset="0"/>
              </a:rPr>
              <a:t>”) out of respect for them.  A courteous tone is created with salutations like “Bonjour” and “Bonsoir” and they means “good morning” and “good evening” respectively. These manners guidelines can greatly improve the visitor encounter at </a:t>
            </a:r>
            <a:r>
              <a:rPr lang="en-GB" sz="1800" i="1" kern="100" dirty="0">
                <a:effectLst/>
                <a:latin typeface="Times New Roman" panose="02020603050405020304" pitchFamily="18" charset="0"/>
                <a:ea typeface="Calibri" panose="020F0502020204030204" pitchFamily="34" charset="0"/>
              </a:rPr>
              <a:t>Diversity Hotel &amp; Spa London</a:t>
            </a:r>
            <a:r>
              <a:rPr lang="en-GB" sz="1800" kern="100" dirty="0">
                <a:effectLst/>
                <a:latin typeface="Times New Roman" panose="02020603050405020304" pitchFamily="18" charset="0"/>
                <a:ea typeface="Calibri" panose="020F0502020204030204" pitchFamily="34" charset="0"/>
              </a:rPr>
              <a:t>. When conversing with visitors, it’s common to use titles like “Monsieur” and “Madame” to address them. These manners expectations are crucial for productive interactions because they demonstrate the commitment to giving visitors a welcoming and courteous environment.</a:t>
            </a:r>
            <a:endParaRPr lang="en-IN" sz="1800" kern="100" dirty="0">
              <a:effectLst/>
              <a:latin typeface="Times New Roman" panose="02020603050405020304" pitchFamily="18" charset="0"/>
              <a:ea typeface="Calibri" panose="020F0502020204030204" pitchFamily="34" charset="0"/>
            </a:endParaRPr>
          </a:p>
          <a:p>
            <a:endParaRPr lang="en-IN" dirty="0"/>
          </a:p>
        </p:txBody>
      </p:sp>
      <p:sp>
        <p:nvSpPr>
          <p:cNvPr id="4" name="Slide Number Placeholder 3"/>
          <p:cNvSpPr>
            <a:spLocks noGrp="1"/>
          </p:cNvSpPr>
          <p:nvPr>
            <p:ph type="sldNum" sz="quarter" idx="5"/>
          </p:nvPr>
        </p:nvSpPr>
        <p:spPr/>
        <p:txBody>
          <a:bodyPr/>
          <a:lstStyle/>
          <a:p>
            <a:fld id="{E17635ED-16DD-40F6-8B78-B8D14F182DE6}" type="slidenum">
              <a:rPr lang="en-IN" smtClean="0"/>
              <a:t>5</a:t>
            </a:fld>
            <a:endParaRPr lang="en-IN"/>
          </a:p>
        </p:txBody>
      </p:sp>
    </p:spTree>
    <p:extLst>
      <p:ext uri="{BB962C8B-B14F-4D97-AF65-F5344CB8AC3E}">
        <p14:creationId xmlns:p14="http://schemas.microsoft.com/office/powerpoint/2010/main" val="34076551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Times New Roman" panose="02020603050405020304" pitchFamily="18" charset="0"/>
                <a:ea typeface="Calibri" panose="020F0502020204030204" pitchFamily="34" charset="0"/>
              </a:rPr>
              <a:t>Their regular encounters at </a:t>
            </a:r>
            <a:r>
              <a:rPr lang="en-GB" sz="1800" i="1" kern="100" dirty="0">
                <a:effectLst/>
                <a:latin typeface="Times New Roman" panose="02020603050405020304" pitchFamily="18" charset="0"/>
                <a:ea typeface="Calibri" panose="020F0502020204030204" pitchFamily="34" charset="0"/>
              </a:rPr>
              <a:t>Diversity Hotel &amp; Spa London</a:t>
            </a:r>
            <a:r>
              <a:rPr lang="en-GB" sz="1800" kern="100" dirty="0">
                <a:effectLst/>
                <a:latin typeface="Times New Roman" panose="02020603050405020304" pitchFamily="18" charset="0"/>
                <a:ea typeface="Calibri" panose="020F0502020204030204" pitchFamily="34" charset="0"/>
              </a:rPr>
              <a:t> demonstrate how they put comprehension techniques into practise and follow civility rules. These real-world instances demonstrate the dedication to providing all of their visitors with an outstanding and welcoming atmosphere. Furthermore, by greeting visitors with titles like “Monsieur” or “Madame,” receptionists and hotel staff can provide them a more individualised and thoughtful encounter.  Moreover, the team speaks French while greeting visitors, which not only lets them feel important and recognised but is also welcomed.  The bar for client service is also raised by retaining courtesy in all customer encounters, from room hospitality to receptionist help. </a:t>
            </a:r>
            <a:endParaRPr lang="en-IN" sz="1800" kern="100" dirty="0">
              <a:effectLst/>
              <a:latin typeface="Times New Roman" panose="02020603050405020304" pitchFamily="18" charset="0"/>
              <a:ea typeface="Calibri" panose="020F0502020204030204" pitchFamily="34" charset="0"/>
            </a:endParaRPr>
          </a:p>
          <a:p>
            <a:endParaRPr lang="en-IN" dirty="0"/>
          </a:p>
        </p:txBody>
      </p:sp>
      <p:sp>
        <p:nvSpPr>
          <p:cNvPr id="4" name="Slide Number Placeholder 3"/>
          <p:cNvSpPr>
            <a:spLocks noGrp="1"/>
          </p:cNvSpPr>
          <p:nvPr>
            <p:ph type="sldNum" sz="quarter" idx="5"/>
          </p:nvPr>
        </p:nvSpPr>
        <p:spPr/>
        <p:txBody>
          <a:bodyPr/>
          <a:lstStyle/>
          <a:p>
            <a:fld id="{E17635ED-16DD-40F6-8B78-B8D14F182DE6}" type="slidenum">
              <a:rPr lang="en-IN" smtClean="0"/>
              <a:t>6</a:t>
            </a:fld>
            <a:endParaRPr lang="en-IN"/>
          </a:p>
        </p:txBody>
      </p:sp>
    </p:spTree>
    <p:extLst>
      <p:ext uri="{BB962C8B-B14F-4D97-AF65-F5344CB8AC3E}">
        <p14:creationId xmlns:p14="http://schemas.microsoft.com/office/powerpoint/2010/main" val="4334118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14406130-38E9-4EEF-AE73-913E85E2744F}" type="datetimeFigureOut">
              <a:rPr lang="en-IN" smtClean="0"/>
              <a:t>25-10-2023</a:t>
            </a:fld>
            <a:endParaRPr lang="en-IN"/>
          </a:p>
        </p:txBody>
      </p:sp>
      <p:sp>
        <p:nvSpPr>
          <p:cNvPr id="5" name="Footer Placeholder 4"/>
          <p:cNvSpPr>
            <a:spLocks noGrp="1"/>
          </p:cNvSpPr>
          <p:nvPr>
            <p:ph type="ftr" sz="quarter" idx="11"/>
          </p:nvPr>
        </p:nvSpPr>
        <p:spPr>
          <a:xfrm>
            <a:off x="3962399" y="5870575"/>
            <a:ext cx="4893958" cy="377825"/>
          </a:xfrm>
        </p:spPr>
        <p:txBody>
          <a:bodyPr/>
          <a:lstStyle/>
          <a:p>
            <a:endParaRPr lang="en-IN"/>
          </a:p>
        </p:txBody>
      </p:sp>
      <p:sp>
        <p:nvSpPr>
          <p:cNvPr id="6" name="Slide Number Placeholder 5"/>
          <p:cNvSpPr>
            <a:spLocks noGrp="1"/>
          </p:cNvSpPr>
          <p:nvPr>
            <p:ph type="sldNum" sz="quarter" idx="12"/>
          </p:nvPr>
        </p:nvSpPr>
        <p:spPr>
          <a:xfrm>
            <a:off x="10608958" y="5870575"/>
            <a:ext cx="551167" cy="377825"/>
          </a:xfrm>
        </p:spPr>
        <p:txBody>
          <a:bodyPr/>
          <a:lstStyle/>
          <a:p>
            <a:fld id="{82B21890-115E-4158-8725-F330244FCA4D}" type="slidenum">
              <a:rPr lang="en-IN" smtClean="0"/>
              <a:t>‹#›</a:t>
            </a:fld>
            <a:endParaRPr lang="en-IN"/>
          </a:p>
        </p:txBody>
      </p:sp>
    </p:spTree>
    <p:extLst>
      <p:ext uri="{BB962C8B-B14F-4D97-AF65-F5344CB8AC3E}">
        <p14:creationId xmlns:p14="http://schemas.microsoft.com/office/powerpoint/2010/main" val="3411403382"/>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406130-38E9-4EEF-AE73-913E85E2744F}" type="datetimeFigureOut">
              <a:rPr lang="en-IN" smtClean="0"/>
              <a:t>25-10-2023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2B21890-115E-4158-8725-F330244FCA4D}" type="slidenum">
              <a:rPr lang="en-IN" smtClean="0"/>
              <a:t>‹#›</a:t>
            </a:fld>
            <a:endParaRPr lang="en-IN"/>
          </a:p>
        </p:txBody>
      </p:sp>
    </p:spTree>
    <p:extLst>
      <p:ext uri="{BB962C8B-B14F-4D97-AF65-F5344CB8AC3E}">
        <p14:creationId xmlns:p14="http://schemas.microsoft.com/office/powerpoint/2010/main" val="9471069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4406130-38E9-4EEF-AE73-913E85E2744F}" type="datetimeFigureOut">
              <a:rPr lang="en-IN" smtClean="0"/>
              <a:t>25-10-2023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2B21890-115E-4158-8725-F330244FCA4D}" type="slidenum">
              <a:rPr lang="en-IN" smtClean="0"/>
              <a:t>‹#›</a:t>
            </a:fld>
            <a:endParaRPr lang="en-IN"/>
          </a:p>
        </p:txBody>
      </p:sp>
    </p:spTree>
    <p:extLst>
      <p:ext uri="{BB962C8B-B14F-4D97-AF65-F5344CB8AC3E}">
        <p14:creationId xmlns:p14="http://schemas.microsoft.com/office/powerpoint/2010/main" val="30136852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4406130-38E9-4EEF-AE73-913E85E2744F}" type="datetimeFigureOut">
              <a:rPr lang="en-IN" smtClean="0"/>
              <a:t>25-10-2023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82B21890-115E-4158-8725-F330244FCA4D}" type="slidenum">
              <a:rPr lang="en-IN" smtClean="0"/>
              <a:t>‹#›</a:t>
            </a:fld>
            <a:endParaRPr lang="en-IN"/>
          </a:p>
        </p:txBody>
      </p:sp>
    </p:spTree>
    <p:extLst>
      <p:ext uri="{BB962C8B-B14F-4D97-AF65-F5344CB8AC3E}">
        <p14:creationId xmlns:p14="http://schemas.microsoft.com/office/powerpoint/2010/main" val="32529804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4406130-38E9-4EEF-AE73-913E85E2744F}" type="datetimeFigureOut">
              <a:rPr lang="en-IN" smtClean="0"/>
              <a:t>25-10-2023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82B21890-115E-4158-8725-F330244FCA4D}" type="slidenum">
              <a:rPr lang="en-IN" smtClean="0"/>
              <a:t>‹#›</a:t>
            </a:fld>
            <a:endParaRPr lang="en-IN"/>
          </a:p>
        </p:txBody>
      </p:sp>
    </p:spTree>
    <p:extLst>
      <p:ext uri="{BB962C8B-B14F-4D97-AF65-F5344CB8AC3E}">
        <p14:creationId xmlns:p14="http://schemas.microsoft.com/office/powerpoint/2010/main" val="11919428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4406130-38E9-4EEF-AE73-913E85E2744F}" type="datetimeFigureOut">
              <a:rPr lang="en-IN" smtClean="0"/>
              <a:t>25-10-2023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82B21890-115E-4158-8725-F330244FCA4D}" type="slidenum">
              <a:rPr lang="en-IN" smtClean="0"/>
              <a:t>‹#›</a:t>
            </a:fld>
            <a:endParaRPr lang="en-IN"/>
          </a:p>
        </p:txBody>
      </p:sp>
    </p:spTree>
    <p:extLst>
      <p:ext uri="{BB962C8B-B14F-4D97-AF65-F5344CB8AC3E}">
        <p14:creationId xmlns:p14="http://schemas.microsoft.com/office/powerpoint/2010/main" val="11303312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14406130-38E9-4EEF-AE73-913E85E2744F}" type="datetimeFigureOut">
              <a:rPr lang="en-IN" smtClean="0"/>
              <a:t>25-10-2023</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82B21890-115E-4158-8725-F330244FCA4D}" type="slidenum">
              <a:rPr lang="en-IN" smtClean="0"/>
              <a:t>‹#›</a:t>
            </a:fld>
            <a:endParaRPr lang="en-IN"/>
          </a:p>
        </p:txBody>
      </p:sp>
    </p:spTree>
    <p:extLst>
      <p:ext uri="{BB962C8B-B14F-4D97-AF65-F5344CB8AC3E}">
        <p14:creationId xmlns:p14="http://schemas.microsoft.com/office/powerpoint/2010/main" val="36522268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4406130-38E9-4EEF-AE73-913E85E2744F}" type="datetimeFigureOut">
              <a:rPr lang="en-IN" smtClean="0"/>
              <a:t>25-10-2023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82B21890-115E-4158-8725-F330244FCA4D}" type="slidenum">
              <a:rPr lang="en-IN" smtClean="0"/>
              <a:t>‹#›</a:t>
            </a:fld>
            <a:endParaRPr lang="en-IN"/>
          </a:p>
        </p:txBody>
      </p:sp>
    </p:spTree>
    <p:extLst>
      <p:ext uri="{BB962C8B-B14F-4D97-AF65-F5344CB8AC3E}">
        <p14:creationId xmlns:p14="http://schemas.microsoft.com/office/powerpoint/2010/main" val="5953698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4406130-38E9-4EEF-AE73-913E85E2744F}" type="datetimeFigureOut">
              <a:rPr lang="en-IN" smtClean="0"/>
              <a:t>25-10-2023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82B21890-115E-4158-8725-F330244FCA4D}" type="slidenum">
              <a:rPr lang="en-IN" smtClean="0"/>
              <a:t>‹#›</a:t>
            </a:fld>
            <a:endParaRPr lang="en-IN"/>
          </a:p>
        </p:txBody>
      </p:sp>
    </p:spTree>
    <p:extLst>
      <p:ext uri="{BB962C8B-B14F-4D97-AF65-F5344CB8AC3E}">
        <p14:creationId xmlns:p14="http://schemas.microsoft.com/office/powerpoint/2010/main" val="3645112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4406130-38E9-4EEF-AE73-913E85E2744F}" type="datetimeFigureOut">
              <a:rPr lang="en-IN" smtClean="0"/>
              <a:t>25-10-2023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82B21890-115E-4158-8725-F330244FCA4D}" type="slidenum">
              <a:rPr lang="en-IN" smtClean="0"/>
              <a:t>‹#›</a:t>
            </a:fld>
            <a:endParaRPr lang="en-IN"/>
          </a:p>
        </p:txBody>
      </p:sp>
    </p:spTree>
    <p:extLst>
      <p:ext uri="{BB962C8B-B14F-4D97-AF65-F5344CB8AC3E}">
        <p14:creationId xmlns:p14="http://schemas.microsoft.com/office/powerpoint/2010/main" val="22031635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4406130-38E9-4EEF-AE73-913E85E2744F}" type="datetimeFigureOut">
              <a:rPr lang="en-IN" smtClean="0"/>
              <a:t>25-10-2023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2B21890-115E-4158-8725-F330244FCA4D}" type="slidenum">
              <a:rPr lang="en-IN" smtClean="0"/>
              <a:t>‹#›</a:t>
            </a:fld>
            <a:endParaRPr lang="en-IN"/>
          </a:p>
        </p:txBody>
      </p:sp>
    </p:spTree>
    <p:extLst>
      <p:ext uri="{BB962C8B-B14F-4D97-AF65-F5344CB8AC3E}">
        <p14:creationId xmlns:p14="http://schemas.microsoft.com/office/powerpoint/2010/main" val="19945414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4406130-38E9-4EEF-AE73-913E85E2744F}" type="datetimeFigureOut">
              <a:rPr lang="en-IN" smtClean="0"/>
              <a:t>25-10-2023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2B21890-115E-4158-8725-F330244FCA4D}" type="slidenum">
              <a:rPr lang="en-IN" smtClean="0"/>
              <a:t>‹#›</a:t>
            </a:fld>
            <a:endParaRPr lang="en-IN"/>
          </a:p>
        </p:txBody>
      </p:sp>
    </p:spTree>
    <p:extLst>
      <p:ext uri="{BB962C8B-B14F-4D97-AF65-F5344CB8AC3E}">
        <p14:creationId xmlns:p14="http://schemas.microsoft.com/office/powerpoint/2010/main" val="241634586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4406130-38E9-4EEF-AE73-913E85E2744F}" type="datetimeFigureOut">
              <a:rPr lang="en-IN" smtClean="0"/>
              <a:t>25-10-2023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2B21890-115E-4158-8725-F330244FCA4D}" type="slidenum">
              <a:rPr lang="en-IN" smtClean="0"/>
              <a:t>‹#›</a:t>
            </a:fld>
            <a:endParaRPr lang="en-IN"/>
          </a:p>
        </p:txBody>
      </p:sp>
    </p:spTree>
    <p:extLst>
      <p:ext uri="{BB962C8B-B14F-4D97-AF65-F5344CB8AC3E}">
        <p14:creationId xmlns:p14="http://schemas.microsoft.com/office/powerpoint/2010/main" val="38843299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4406130-38E9-4EEF-AE73-913E85E2744F}" type="datetimeFigureOut">
              <a:rPr lang="en-IN" smtClean="0"/>
              <a:t>25-10-2023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2B21890-115E-4158-8725-F330244FCA4D}" type="slidenum">
              <a:rPr lang="en-IN" smtClean="0"/>
              <a:t>‹#›</a:t>
            </a:fld>
            <a:endParaRPr lang="en-IN"/>
          </a:p>
        </p:txBody>
      </p:sp>
    </p:spTree>
    <p:extLst>
      <p:ext uri="{BB962C8B-B14F-4D97-AF65-F5344CB8AC3E}">
        <p14:creationId xmlns:p14="http://schemas.microsoft.com/office/powerpoint/2010/main" val="14577516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4406130-38E9-4EEF-AE73-913E85E2744F}" type="datetimeFigureOut">
              <a:rPr lang="en-IN" smtClean="0"/>
              <a:t>25-10-2023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2B21890-115E-4158-8725-F330244FCA4D}" type="slidenum">
              <a:rPr lang="en-IN" smtClean="0"/>
              <a:t>‹#›</a:t>
            </a:fld>
            <a:endParaRPr lang="en-IN"/>
          </a:p>
        </p:txBody>
      </p:sp>
    </p:spTree>
    <p:extLst>
      <p:ext uri="{BB962C8B-B14F-4D97-AF65-F5344CB8AC3E}">
        <p14:creationId xmlns:p14="http://schemas.microsoft.com/office/powerpoint/2010/main" val="383788794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8" name="Title 1"/>
          <p:cNvSpPr>
            <a:spLocks noGrp="1"/>
          </p:cNvSpPr>
          <p:nvPr>
            <p:ph type="title"/>
          </p:nvPr>
        </p:nvSpPr>
        <p:spPr>
          <a:xfrm>
            <a:off x="685801" y="609600"/>
            <a:ext cx="10131425" cy="1456267"/>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406130-38E9-4EEF-AE73-913E85E2744F}" type="datetimeFigureOut">
              <a:rPr lang="en-IN" smtClean="0"/>
              <a:t>25-10-2023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2B21890-115E-4158-8725-F330244FCA4D}" type="slidenum">
              <a:rPr lang="en-IN" smtClean="0"/>
              <a:t>‹#›</a:t>
            </a:fld>
            <a:endParaRPr lang="en-IN"/>
          </a:p>
        </p:txBody>
      </p:sp>
    </p:spTree>
    <p:extLst>
      <p:ext uri="{BB962C8B-B14F-4D97-AF65-F5344CB8AC3E}">
        <p14:creationId xmlns:p14="http://schemas.microsoft.com/office/powerpoint/2010/main" val="22272422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406130-38E9-4EEF-AE73-913E85E2744F}" type="datetimeFigureOut">
              <a:rPr lang="en-IN" smtClean="0"/>
              <a:t>25-10-2023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2B21890-115E-4158-8725-F330244FCA4D}" type="slidenum">
              <a:rPr lang="en-IN" smtClean="0"/>
              <a:t>‹#›</a:t>
            </a:fld>
            <a:endParaRPr lang="en-IN"/>
          </a:p>
        </p:txBody>
      </p:sp>
    </p:spTree>
    <p:extLst>
      <p:ext uri="{BB962C8B-B14F-4D97-AF65-F5344CB8AC3E}">
        <p14:creationId xmlns:p14="http://schemas.microsoft.com/office/powerpoint/2010/main" val="12185745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14406130-38E9-4EEF-AE73-913E85E2744F}" type="datetimeFigureOut">
              <a:rPr lang="en-IN" smtClean="0"/>
              <a:t>25-10-2023</a:t>
            </a:fld>
            <a:endParaRPr lang="en-IN"/>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IN"/>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2B21890-115E-4158-8725-F330244FCA4D}" type="slidenum">
              <a:rPr lang="en-IN" smtClean="0"/>
              <a:t>‹#›</a:t>
            </a:fld>
            <a:endParaRPr lang="en-IN"/>
          </a:p>
        </p:txBody>
      </p:sp>
    </p:spTree>
    <p:extLst>
      <p:ext uri="{BB962C8B-B14F-4D97-AF65-F5344CB8AC3E}">
        <p14:creationId xmlns:p14="http://schemas.microsoft.com/office/powerpoint/2010/main" val="2652793496"/>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jpeg"/><Relationship Id="rId1" Type="http://schemas.openxmlformats.org/officeDocument/2006/relationships/slideLayout" Target="../slideLayouts/slideLayout13.xml"/><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https://www.publicdomainpictures.net/view-image.php?image=190319&amp;picture=vlajky" TargetMode="External"/><Relationship Id="rId5" Type="http://schemas.openxmlformats.org/officeDocument/2006/relationships/image" Target="../media/image8.jpg"/><Relationship Id="rId4" Type="http://schemas.openxmlformats.org/officeDocument/2006/relationships/image" Target="../media/image7.gif"/></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hyperlink" Target="https://www.rawpixel.com/image/424453/premium-photo-image-waitress-accommodation-bread" TargetMode="External"/><Relationship Id="rId4" Type="http://schemas.openxmlformats.org/officeDocument/2006/relationships/image" Target="../media/image10.1"/></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A53ED3FC-3BE8-4F1F-BEF1-74B1C721718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D1927FEA-832B-D3C6-FB33-4C9A3B12FAFA}"/>
              </a:ext>
            </a:extLst>
          </p:cNvPr>
          <p:cNvSpPr>
            <a:spLocks noGrp="1"/>
          </p:cNvSpPr>
          <p:nvPr>
            <p:ph type="title"/>
          </p:nvPr>
        </p:nvSpPr>
        <p:spPr>
          <a:xfrm>
            <a:off x="7865806" y="643463"/>
            <a:ext cx="3706762" cy="1608124"/>
          </a:xfrm>
        </p:spPr>
        <p:txBody>
          <a:bodyPr vert="horz" lIns="91440" tIns="45720" rIns="91440" bIns="45720" rtlCol="0" anchor="ctr">
            <a:normAutofit/>
          </a:bodyPr>
          <a:lstStyle/>
          <a:p>
            <a:pPr>
              <a:lnSpc>
                <a:spcPct val="90000"/>
              </a:lnSpc>
            </a:pPr>
            <a:r>
              <a:rPr lang="en-US" sz="2500" b="1" cap="all"/>
              <a:t>Critical reflection on self-development</a:t>
            </a:r>
          </a:p>
        </p:txBody>
      </p:sp>
      <p:pic>
        <p:nvPicPr>
          <p:cNvPr id="5" name="Picture 4" descr="A logo for a hotel&#10;&#10;Description automatically generated">
            <a:extLst>
              <a:ext uri="{FF2B5EF4-FFF2-40B4-BE49-F238E27FC236}">
                <a16:creationId xmlns:a16="http://schemas.microsoft.com/office/drawing/2014/main" id="{3829F197-1339-C334-003C-019EB70D6D0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43464" y="2329980"/>
            <a:ext cx="6897878" cy="2207322"/>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
        <p:nvSpPr>
          <p:cNvPr id="3" name="Text Placeholder 2">
            <a:extLst>
              <a:ext uri="{FF2B5EF4-FFF2-40B4-BE49-F238E27FC236}">
                <a16:creationId xmlns:a16="http://schemas.microsoft.com/office/drawing/2014/main" id="{AA9C5C84-FF3B-4408-9192-A5C388915979}"/>
              </a:ext>
            </a:extLst>
          </p:cNvPr>
          <p:cNvSpPr>
            <a:spLocks noGrp="1"/>
          </p:cNvSpPr>
          <p:nvPr>
            <p:ph type="body" idx="1"/>
          </p:nvPr>
        </p:nvSpPr>
        <p:spPr>
          <a:xfrm>
            <a:off x="7865806" y="2251587"/>
            <a:ext cx="3706762" cy="3972232"/>
          </a:xfrm>
        </p:spPr>
        <p:txBody>
          <a:bodyPr vert="horz" lIns="91440" tIns="45720" rIns="91440" bIns="45720" rtlCol="0" anchor="ctr">
            <a:normAutofit/>
          </a:bodyPr>
          <a:lstStyle/>
          <a:p>
            <a:r>
              <a:rPr lang="en-GB" sz="1600" dirty="0">
                <a:effectLst/>
                <a:latin typeface="Arial" panose="020B0604020202020204" pitchFamily="34" charset="0"/>
                <a:ea typeface="Times New Roman" panose="02020603050405020304" pitchFamily="18" charset="0"/>
                <a:cs typeface="Times New Roman" panose="02020603050405020304" pitchFamily="18" charset="0"/>
              </a:rPr>
              <a:t>Student’s Name: Stefano Di Guida</a:t>
            </a:r>
            <a:endParaRPr lang="en-GB" sz="16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GB" sz="16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16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GB" sz="1600" dirty="0">
                <a:effectLst/>
                <a:latin typeface="Arial" panose="020B0604020202020204" pitchFamily="34" charset="0"/>
                <a:ea typeface="Times New Roman" panose="02020603050405020304" pitchFamily="18" charset="0"/>
                <a:cs typeface="Times New Roman" panose="02020603050405020304" pitchFamily="18" charset="0"/>
              </a:rPr>
              <a:t>Student’s ID: 2207147</a:t>
            </a:r>
            <a:endParaRPr lang="en-GB" sz="16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GB" sz="16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16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GB" sz="1600" dirty="0">
                <a:effectLst/>
                <a:latin typeface="Arial" panose="020B0604020202020204" pitchFamily="34" charset="0"/>
                <a:ea typeface="Times New Roman" panose="02020603050405020304" pitchFamily="18" charset="0"/>
                <a:cs typeface="Times New Roman" panose="02020603050405020304" pitchFamily="18" charset="0"/>
              </a:rPr>
              <a:t>The module title: Foreign Languages and Cultural Awareness BMIH5003</a:t>
            </a:r>
            <a:endParaRPr lang="en-GB" sz="16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GB" sz="16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16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GB" sz="1600" dirty="0">
                <a:effectLst/>
                <a:latin typeface="Arial" panose="020B0604020202020204" pitchFamily="34" charset="0"/>
                <a:ea typeface="Times New Roman" panose="02020603050405020304" pitchFamily="18" charset="0"/>
                <a:cs typeface="Times New Roman" panose="02020603050405020304" pitchFamily="18" charset="0"/>
              </a:rPr>
              <a:t>Lecturer’s Name:</a:t>
            </a:r>
            <a:r>
              <a:rPr lang="en-GB" sz="1600" b="1" dirty="0">
                <a:effectLst/>
                <a:latin typeface="Arial" panose="020B0604020202020204" pitchFamily="34" charset="0"/>
                <a:ea typeface="Times New Roman" panose="02020603050405020304" pitchFamily="18" charset="0"/>
                <a:cs typeface="Times New Roman" panose="02020603050405020304" pitchFamily="18" charset="0"/>
              </a:rPr>
              <a:t> </a:t>
            </a:r>
            <a:r>
              <a:rPr lang="en-GB" sz="1600" dirty="0">
                <a:effectLst/>
                <a:latin typeface="Arial" panose="020B0604020202020204" pitchFamily="34" charset="0"/>
                <a:ea typeface="Times New Roman" panose="02020603050405020304" pitchFamily="18" charset="0"/>
                <a:cs typeface="Times New Roman" panose="02020603050405020304" pitchFamily="18" charset="0"/>
              </a:rPr>
              <a:t>Lisa </a:t>
            </a:r>
            <a:r>
              <a:rPr lang="en-GB" sz="2000" dirty="0" err="1">
                <a:effectLst/>
                <a:latin typeface="Arial" panose="020B0604020202020204" pitchFamily="34" charset="0"/>
                <a:ea typeface="Times New Roman" panose="02020603050405020304" pitchFamily="18" charset="0"/>
                <a:cs typeface="Times New Roman" panose="02020603050405020304" pitchFamily="18" charset="0"/>
              </a:rPr>
              <a:t>Bassler</a:t>
            </a:r>
            <a:r>
              <a:rPr lang="en-GB" sz="20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2000" dirty="0">
              <a:effectLst/>
              <a:latin typeface="Calibri" panose="020F0502020204030204" pitchFamily="34" charset="0"/>
              <a:ea typeface="Times New Roman" panose="02020603050405020304" pitchFamily="18" charset="0"/>
              <a:cs typeface="Times New Roman" panose="02020603050405020304" pitchFamily="18" charset="0"/>
            </a:endParaRPr>
          </a:p>
          <a:p>
            <a:pPr>
              <a:buFont typeface="Arial"/>
              <a:buChar char="•"/>
            </a:pPr>
            <a:endParaRPr lang="en-US" dirty="0"/>
          </a:p>
        </p:txBody>
      </p:sp>
    </p:spTree>
    <p:extLst>
      <p:ext uri="{BB962C8B-B14F-4D97-AF65-F5344CB8AC3E}">
        <p14:creationId xmlns:p14="http://schemas.microsoft.com/office/powerpoint/2010/main" val="17647593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490168-A2BE-E015-D04D-99816B088DB4}"/>
              </a:ext>
            </a:extLst>
          </p:cNvPr>
          <p:cNvSpPr>
            <a:spLocks noGrp="1"/>
          </p:cNvSpPr>
          <p:nvPr>
            <p:ph type="title"/>
          </p:nvPr>
        </p:nvSpPr>
        <p:spPr>
          <a:xfrm>
            <a:off x="685801" y="609600"/>
            <a:ext cx="5219699" cy="1456267"/>
          </a:xfrm>
        </p:spPr>
        <p:txBody>
          <a:bodyPr>
            <a:normAutofit/>
          </a:bodyPr>
          <a:lstStyle/>
          <a:p>
            <a:r>
              <a:rPr lang="en-GB" sz="3300" b="1">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rPr>
              <a:t>Benefits of Language Learning</a:t>
            </a:r>
            <a:endParaRPr lang="en-IN" sz="3300" b="1">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22DA282E-363A-ADBE-E78F-559B9AF251CD}"/>
              </a:ext>
            </a:extLst>
          </p:cNvPr>
          <p:cNvSpPr>
            <a:spLocks noGrp="1"/>
          </p:cNvSpPr>
          <p:nvPr>
            <p:ph idx="1"/>
          </p:nvPr>
        </p:nvSpPr>
        <p:spPr>
          <a:xfrm>
            <a:off x="685801" y="2142067"/>
            <a:ext cx="5219699" cy="3649133"/>
          </a:xfrm>
        </p:spPr>
        <p:txBody>
          <a:bodyPr>
            <a:normAutofit/>
          </a:bodyPr>
          <a:lstStyle/>
          <a:p>
            <a:pPr marL="342900" lvl="0" indent="-342900">
              <a:lnSpc>
                <a:spcPct val="90000"/>
              </a:lnSpc>
              <a:buFont typeface="Symbol" panose="05050102010706020507" pitchFamily="18" charset="2"/>
              <a:buChar char=""/>
            </a:pPr>
            <a:r>
              <a:rPr lang="en-GB" sz="1500" kern="100">
                <a:effectLst/>
                <a:latin typeface="Times New Roman" panose="02020603050405020304" pitchFamily="18" charset="0"/>
                <a:ea typeface="Calibri" panose="020F0502020204030204" pitchFamily="34" charset="0"/>
              </a:rPr>
              <a:t>Language learning improves the visitor encounter.</a:t>
            </a:r>
            <a:endParaRPr lang="en-IN" sz="1500" kern="100">
              <a:effectLst/>
              <a:latin typeface="Times New Roman" panose="02020603050405020304" pitchFamily="18" charset="0"/>
              <a:ea typeface="Calibri" panose="020F0502020204030204" pitchFamily="34" charset="0"/>
            </a:endParaRPr>
          </a:p>
          <a:p>
            <a:pPr marL="342900" lvl="0" indent="-342900">
              <a:lnSpc>
                <a:spcPct val="90000"/>
              </a:lnSpc>
              <a:buFont typeface="Symbol" panose="05050102010706020507" pitchFamily="18" charset="2"/>
              <a:buChar char=""/>
            </a:pPr>
            <a:r>
              <a:rPr lang="en-GB" sz="1500" kern="100">
                <a:effectLst/>
                <a:latin typeface="Times New Roman" panose="02020603050405020304" pitchFamily="18" charset="0"/>
                <a:ea typeface="Calibri" panose="020F0502020204030204" pitchFamily="34" charset="0"/>
              </a:rPr>
              <a:t>It also enhances interaction between employees (</a:t>
            </a:r>
            <a:r>
              <a:rPr lang="en-GB" sz="1500" kern="100" err="1">
                <a:effectLst/>
                <a:latin typeface="Times New Roman" panose="02020603050405020304" pitchFamily="18" charset="0"/>
                <a:ea typeface="Calibri" panose="020F0502020204030204" pitchFamily="34" charset="0"/>
              </a:rPr>
              <a:t>Belamaric</a:t>
            </a:r>
            <a:r>
              <a:rPr lang="en-GB" sz="1500" kern="100">
                <a:effectLst/>
                <a:latin typeface="Times New Roman" panose="02020603050405020304" pitchFamily="18" charset="0"/>
                <a:ea typeface="Calibri" panose="020F0502020204030204" pitchFamily="34" charset="0"/>
              </a:rPr>
              <a:t>, 2023).</a:t>
            </a:r>
            <a:endParaRPr lang="en-IN" sz="1500" kern="100">
              <a:effectLst/>
              <a:latin typeface="Times New Roman" panose="02020603050405020304" pitchFamily="18" charset="0"/>
              <a:ea typeface="Calibri" panose="020F0502020204030204" pitchFamily="34" charset="0"/>
            </a:endParaRPr>
          </a:p>
          <a:p>
            <a:pPr marL="342900" lvl="0" indent="-342900">
              <a:lnSpc>
                <a:spcPct val="90000"/>
              </a:lnSpc>
              <a:buFont typeface="Symbol" panose="05050102010706020507" pitchFamily="18" charset="2"/>
              <a:buChar char=""/>
            </a:pPr>
            <a:r>
              <a:rPr lang="en-GB" sz="1500" kern="100">
                <a:effectLst/>
                <a:latin typeface="Times New Roman" panose="02020603050405020304" pitchFamily="18" charset="0"/>
                <a:ea typeface="Calibri" panose="020F0502020204030204" pitchFamily="34" charset="0"/>
              </a:rPr>
              <a:t>Moreover, it increases the number of customers.</a:t>
            </a:r>
            <a:endParaRPr lang="en-IN" sz="1500" kern="100">
              <a:effectLst/>
              <a:latin typeface="Times New Roman" panose="02020603050405020304" pitchFamily="18" charset="0"/>
              <a:ea typeface="Calibri" panose="020F0502020204030204" pitchFamily="34" charset="0"/>
            </a:endParaRPr>
          </a:p>
          <a:p>
            <a:pPr marL="342900" lvl="0" indent="-342900">
              <a:lnSpc>
                <a:spcPct val="90000"/>
              </a:lnSpc>
              <a:buFont typeface="Symbol" panose="05050102010706020507" pitchFamily="18" charset="2"/>
              <a:buChar char=""/>
            </a:pPr>
            <a:r>
              <a:rPr lang="en-GB" sz="1500" kern="100">
                <a:effectLst/>
                <a:latin typeface="Times New Roman" panose="02020603050405020304" pitchFamily="18" charset="0"/>
                <a:ea typeface="Calibri" panose="020F0502020204030204" pitchFamily="34" charset="0"/>
              </a:rPr>
              <a:t>It improves interaction between employees, producing a more productive work atmosphere. </a:t>
            </a:r>
            <a:endParaRPr lang="en-IN" sz="1500" kern="100">
              <a:effectLst/>
              <a:latin typeface="Times New Roman" panose="02020603050405020304" pitchFamily="18" charset="0"/>
              <a:ea typeface="Calibri" panose="020F0502020204030204" pitchFamily="34" charset="0"/>
            </a:endParaRPr>
          </a:p>
          <a:p>
            <a:pPr marL="342900" lvl="0" indent="-342900">
              <a:lnSpc>
                <a:spcPct val="90000"/>
              </a:lnSpc>
              <a:buFont typeface="Symbol" panose="05050102010706020507" pitchFamily="18" charset="2"/>
              <a:buChar char=""/>
            </a:pPr>
            <a:r>
              <a:rPr lang="en-GB" sz="1500" kern="100">
                <a:effectLst/>
                <a:latin typeface="Times New Roman" panose="02020603050405020304" pitchFamily="18" charset="0"/>
                <a:ea typeface="Calibri" panose="020F0502020204030204" pitchFamily="34" charset="0"/>
              </a:rPr>
              <a:t>Bookings rise as a result of reaching a larger consumer base. Furthermore, by meeting the demands of different linguistic groups, it enhances the visitor encounter. </a:t>
            </a:r>
            <a:endParaRPr lang="en-IN" sz="1500" kern="100">
              <a:effectLst/>
              <a:latin typeface="Times New Roman" panose="02020603050405020304" pitchFamily="18" charset="0"/>
              <a:ea typeface="Calibri" panose="020F0502020204030204" pitchFamily="34" charset="0"/>
            </a:endParaRPr>
          </a:p>
          <a:p>
            <a:pPr marL="342900" lvl="0" indent="-342900">
              <a:lnSpc>
                <a:spcPct val="90000"/>
              </a:lnSpc>
              <a:spcAft>
                <a:spcPts val="800"/>
              </a:spcAft>
              <a:buFont typeface="Symbol" panose="05050102010706020507" pitchFamily="18" charset="2"/>
              <a:buChar char=""/>
            </a:pPr>
            <a:r>
              <a:rPr lang="en-GB" sz="1500" kern="100">
                <a:effectLst/>
                <a:latin typeface="Times New Roman" panose="02020603050405020304" pitchFamily="18" charset="0"/>
                <a:ea typeface="Calibri" panose="020F0502020204030204" pitchFamily="34" charset="0"/>
              </a:rPr>
              <a:t>Language diversity is a strong suit for </a:t>
            </a:r>
            <a:r>
              <a:rPr lang="en-GB" sz="1500" i="1" kern="100">
                <a:effectLst/>
                <a:latin typeface="Times New Roman" panose="02020603050405020304" pitchFamily="18" charset="0"/>
                <a:ea typeface="Calibri" panose="020F0502020204030204" pitchFamily="34" charset="0"/>
              </a:rPr>
              <a:t>Diversity Hotel &amp; Spa London</a:t>
            </a:r>
            <a:r>
              <a:rPr lang="en-GB" sz="1500" kern="100">
                <a:effectLst/>
                <a:latin typeface="Times New Roman" panose="02020603050405020304" pitchFamily="18" charset="0"/>
                <a:ea typeface="Calibri" panose="020F0502020204030204" pitchFamily="34" charset="0"/>
              </a:rPr>
              <a:t>. They make visitors feel comfortable by speaking their native tongues. </a:t>
            </a:r>
            <a:endParaRPr lang="en-IN" sz="1500" kern="100">
              <a:effectLst/>
              <a:latin typeface="Times New Roman" panose="02020603050405020304" pitchFamily="18" charset="0"/>
              <a:ea typeface="Calibri" panose="020F0502020204030204" pitchFamily="34" charset="0"/>
            </a:endParaRPr>
          </a:p>
          <a:p>
            <a:pPr>
              <a:lnSpc>
                <a:spcPct val="90000"/>
              </a:lnSpc>
            </a:pPr>
            <a:endParaRPr lang="en-IN" sz="1500"/>
          </a:p>
        </p:txBody>
      </p:sp>
      <p:pic>
        <p:nvPicPr>
          <p:cNvPr id="1032" name="Picture 8" descr="Guidable Jobs | Hotel Front Desk Staff and Cleaning Staff at Hotel">
            <a:extLst>
              <a:ext uri="{FF2B5EF4-FFF2-40B4-BE49-F238E27FC236}">
                <a16:creationId xmlns:a16="http://schemas.microsoft.com/office/drawing/2014/main" id="{0C72B7E1-F210-1D67-20F6-BC42B80179ED}"/>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4544" r="16208" b="2"/>
          <a:stretch/>
        </p:blipFill>
        <p:spPr bwMode="auto">
          <a:xfrm>
            <a:off x="6198830" y="639097"/>
            <a:ext cx="5447070" cy="5250425"/>
          </a:xfrm>
          <a:prstGeom prst="roundRect">
            <a:avLst>
              <a:gd name="adj" fmla="val 4380"/>
            </a:avLst>
          </a:prstGeom>
          <a:no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13203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BF0686-E4C2-2E86-76D4-87F49F489896}"/>
              </a:ext>
            </a:extLst>
          </p:cNvPr>
          <p:cNvSpPr>
            <a:spLocks noGrp="1"/>
          </p:cNvSpPr>
          <p:nvPr>
            <p:ph type="title"/>
          </p:nvPr>
        </p:nvSpPr>
        <p:spPr>
          <a:xfrm>
            <a:off x="825909" y="808055"/>
            <a:ext cx="3979205" cy="1453363"/>
          </a:xfrm>
        </p:spPr>
        <p:txBody>
          <a:bodyPr>
            <a:normAutofit/>
          </a:bodyPr>
          <a:lstStyle/>
          <a:p>
            <a:pPr>
              <a:lnSpc>
                <a:spcPct val="90000"/>
              </a:lnSpc>
            </a:pPr>
            <a:r>
              <a:rPr lang="en-GB" sz="3300" b="1">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rPr>
              <a:t>Language Awareness Competencies</a:t>
            </a:r>
            <a:endParaRPr lang="en-IN" sz="3300" b="1">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EEBF7505-0C64-586B-636C-8982898B09A3}"/>
              </a:ext>
            </a:extLst>
          </p:cNvPr>
          <p:cNvSpPr>
            <a:spLocks noGrp="1"/>
          </p:cNvSpPr>
          <p:nvPr>
            <p:ph idx="1"/>
          </p:nvPr>
        </p:nvSpPr>
        <p:spPr>
          <a:xfrm>
            <a:off x="802178" y="2261420"/>
            <a:ext cx="4002936" cy="3637935"/>
          </a:xfrm>
        </p:spPr>
        <p:txBody>
          <a:bodyPr>
            <a:normAutofit/>
          </a:bodyPr>
          <a:lstStyle/>
          <a:p>
            <a:pPr marL="0" indent="0">
              <a:lnSpc>
                <a:spcPct val="90000"/>
              </a:lnSpc>
              <a:spcAft>
                <a:spcPts val="800"/>
              </a:spcAft>
              <a:buNone/>
            </a:pPr>
            <a:r>
              <a:rPr lang="en-GB" sz="1100" kern="100">
                <a:effectLst/>
                <a:latin typeface="Times New Roman" panose="02020603050405020304" pitchFamily="18" charset="0"/>
                <a:ea typeface="Calibri" panose="020F0502020204030204" pitchFamily="34" charset="0"/>
              </a:rPr>
              <a:t>Language awareness competencies include: </a:t>
            </a:r>
            <a:endParaRPr lang="en-IN" sz="1100" kern="100">
              <a:effectLst/>
              <a:latin typeface="Times New Roman" panose="02020603050405020304" pitchFamily="18" charset="0"/>
              <a:ea typeface="Calibri" panose="020F0502020204030204" pitchFamily="34" charset="0"/>
            </a:endParaRPr>
          </a:p>
          <a:p>
            <a:pPr marL="342900" lvl="0" indent="-342900">
              <a:lnSpc>
                <a:spcPct val="90000"/>
              </a:lnSpc>
              <a:buFont typeface="Symbol" panose="05050102010706020507" pitchFamily="18" charset="2"/>
              <a:buBlip>
                <a:blip r:embed="rId4"/>
              </a:buBlip>
            </a:pPr>
            <a:r>
              <a:rPr lang="en-GB" sz="1100" kern="100">
                <a:effectLst/>
                <a:latin typeface="Times New Roman" panose="02020603050405020304" pitchFamily="18" charset="0"/>
                <a:ea typeface="Calibri" panose="020F0502020204030204" pitchFamily="34" charset="0"/>
              </a:rPr>
              <a:t>Understanding of culture (Ahn </a:t>
            </a:r>
            <a:r>
              <a:rPr lang="en-GB" sz="1100" i="1" kern="100">
                <a:effectLst/>
                <a:latin typeface="Times New Roman" panose="02020603050405020304" pitchFamily="18" charset="0"/>
                <a:ea typeface="Calibri" panose="020F0502020204030204" pitchFamily="34" charset="0"/>
              </a:rPr>
              <a:t>et al., </a:t>
            </a:r>
            <a:r>
              <a:rPr lang="en-GB" sz="1100" kern="100">
                <a:effectLst/>
                <a:latin typeface="Times New Roman" panose="02020603050405020304" pitchFamily="18" charset="0"/>
                <a:ea typeface="Calibri" panose="020F0502020204030204" pitchFamily="34" charset="0"/>
              </a:rPr>
              <a:t>2021).</a:t>
            </a:r>
            <a:endParaRPr lang="en-IN" sz="1100" kern="100">
              <a:effectLst/>
              <a:latin typeface="Times New Roman" panose="02020603050405020304" pitchFamily="18" charset="0"/>
              <a:ea typeface="Calibri" panose="020F0502020204030204" pitchFamily="34" charset="0"/>
            </a:endParaRPr>
          </a:p>
          <a:p>
            <a:pPr marL="342900" lvl="0" indent="-342900">
              <a:lnSpc>
                <a:spcPct val="90000"/>
              </a:lnSpc>
              <a:buFont typeface="Symbol" panose="05050102010706020507" pitchFamily="18" charset="2"/>
              <a:buBlip>
                <a:blip r:embed="rId4"/>
              </a:buBlip>
            </a:pPr>
            <a:r>
              <a:rPr lang="en-GB" sz="1100" kern="100">
                <a:effectLst/>
                <a:latin typeface="Times New Roman" panose="02020603050405020304" pitchFamily="18" charset="0"/>
                <a:ea typeface="Calibri" panose="020F0502020204030204" pitchFamily="34" charset="0"/>
              </a:rPr>
              <a:t>Multicultural education.</a:t>
            </a:r>
            <a:endParaRPr lang="en-IN" sz="1100" kern="100">
              <a:effectLst/>
              <a:latin typeface="Times New Roman" panose="02020603050405020304" pitchFamily="18" charset="0"/>
              <a:ea typeface="Calibri" panose="020F0502020204030204" pitchFamily="34" charset="0"/>
            </a:endParaRPr>
          </a:p>
          <a:p>
            <a:pPr marL="342900" lvl="0" indent="-342900">
              <a:lnSpc>
                <a:spcPct val="90000"/>
              </a:lnSpc>
              <a:spcAft>
                <a:spcPts val="800"/>
              </a:spcAft>
              <a:buFont typeface="Symbol" panose="05050102010706020507" pitchFamily="18" charset="2"/>
              <a:buBlip>
                <a:blip r:embed="rId4"/>
              </a:buBlip>
            </a:pPr>
            <a:r>
              <a:rPr lang="en-GB" sz="1100" kern="100">
                <a:effectLst/>
                <a:latin typeface="Times New Roman" panose="02020603050405020304" pitchFamily="18" charset="0"/>
                <a:ea typeface="Calibri" panose="020F0502020204030204" pitchFamily="34" charset="0"/>
              </a:rPr>
              <a:t>Business etiquette.</a:t>
            </a:r>
            <a:endParaRPr lang="en-IN" sz="1100" kern="100">
              <a:effectLst/>
              <a:latin typeface="Times New Roman" panose="02020603050405020304" pitchFamily="18" charset="0"/>
              <a:ea typeface="Calibri" panose="020F0502020204030204" pitchFamily="34" charset="0"/>
            </a:endParaRPr>
          </a:p>
          <a:p>
            <a:pPr marL="0" indent="0">
              <a:lnSpc>
                <a:spcPct val="90000"/>
              </a:lnSpc>
              <a:spcAft>
                <a:spcPts val="800"/>
              </a:spcAft>
              <a:buNone/>
            </a:pPr>
            <a:r>
              <a:rPr lang="en-GB" sz="1100" kern="100">
                <a:effectLst/>
                <a:latin typeface="Times New Roman" panose="02020603050405020304" pitchFamily="18" charset="0"/>
                <a:ea typeface="Calibri" panose="020F0502020204030204" pitchFamily="34" charset="0"/>
              </a:rPr>
              <a:t>In addition, language awareness competencies give them the tools they need to converse politely with visitors and prevent miscommunications or offences. </a:t>
            </a:r>
          </a:p>
          <a:p>
            <a:pPr marL="0" indent="0">
              <a:lnSpc>
                <a:spcPct val="90000"/>
              </a:lnSpc>
              <a:spcAft>
                <a:spcPts val="800"/>
              </a:spcAft>
              <a:buNone/>
            </a:pPr>
            <a:r>
              <a:rPr lang="en-GB" sz="1100" kern="100">
                <a:effectLst/>
                <a:latin typeface="Times New Roman" panose="02020603050405020304" pitchFamily="18" charset="0"/>
                <a:ea typeface="Calibri" panose="020F0502020204030204" pitchFamily="34" charset="0"/>
              </a:rPr>
              <a:t>Language competencies indicates:</a:t>
            </a:r>
            <a:endParaRPr lang="en-IN" sz="1100" kern="100">
              <a:effectLst/>
              <a:latin typeface="Times New Roman" panose="02020603050405020304" pitchFamily="18" charset="0"/>
              <a:ea typeface="Calibri" panose="020F0502020204030204" pitchFamily="34" charset="0"/>
            </a:endParaRPr>
          </a:p>
          <a:p>
            <a:pPr marL="342900" lvl="0" indent="-342900">
              <a:lnSpc>
                <a:spcPct val="90000"/>
              </a:lnSpc>
              <a:buFont typeface="Symbol" panose="05050102010706020507" pitchFamily="18" charset="2"/>
              <a:buChar char=""/>
            </a:pPr>
            <a:r>
              <a:rPr lang="en-GB" sz="1100" kern="100">
                <a:effectLst/>
                <a:latin typeface="Times New Roman" panose="02020603050405020304" pitchFamily="18" charset="0"/>
                <a:ea typeface="Calibri" panose="020F0502020204030204" pitchFamily="34" charset="0"/>
              </a:rPr>
              <a:t>Staff members need multicultural education in order to be aware of cultural conventions, and to comprehend civility (Watson </a:t>
            </a:r>
            <a:r>
              <a:rPr lang="en-GB" sz="1100" i="1" kern="100">
                <a:effectLst/>
                <a:latin typeface="Times New Roman" panose="02020603050405020304" pitchFamily="18" charset="0"/>
                <a:ea typeface="Calibri" panose="020F0502020204030204" pitchFamily="34" charset="0"/>
              </a:rPr>
              <a:t>et al., </a:t>
            </a:r>
            <a:r>
              <a:rPr lang="en-GB" sz="1100" kern="100">
                <a:effectLst/>
                <a:latin typeface="Times New Roman" panose="02020603050405020304" pitchFamily="18" charset="0"/>
                <a:ea typeface="Calibri" panose="020F0502020204030204" pitchFamily="34" charset="0"/>
              </a:rPr>
              <a:t>2019). </a:t>
            </a:r>
            <a:endParaRPr lang="en-IN" sz="1100" kern="100">
              <a:effectLst/>
              <a:latin typeface="Times New Roman" panose="02020603050405020304" pitchFamily="18" charset="0"/>
              <a:ea typeface="Calibri" panose="020F0502020204030204" pitchFamily="34" charset="0"/>
            </a:endParaRPr>
          </a:p>
          <a:p>
            <a:pPr marL="342900" lvl="0" indent="-342900">
              <a:lnSpc>
                <a:spcPct val="90000"/>
              </a:lnSpc>
              <a:buFont typeface="Symbol" panose="05050102010706020507" pitchFamily="18" charset="2"/>
              <a:buChar char=""/>
            </a:pPr>
            <a:r>
              <a:rPr lang="en-GB" sz="1100" kern="100">
                <a:effectLst/>
                <a:latin typeface="Times New Roman" panose="02020603050405020304" pitchFamily="18" charset="0"/>
                <a:ea typeface="Calibri" panose="020F0502020204030204" pitchFamily="34" charset="0"/>
              </a:rPr>
              <a:t>The hotel personnel must possess essential bilingual abilities. </a:t>
            </a:r>
            <a:endParaRPr lang="en-IN" sz="1100" kern="100">
              <a:effectLst/>
              <a:latin typeface="Times New Roman" panose="02020603050405020304" pitchFamily="18" charset="0"/>
              <a:ea typeface="Calibri" panose="020F0502020204030204" pitchFamily="34" charset="0"/>
            </a:endParaRPr>
          </a:p>
          <a:p>
            <a:pPr marL="342900" lvl="0" indent="-342900">
              <a:lnSpc>
                <a:spcPct val="90000"/>
              </a:lnSpc>
              <a:spcAft>
                <a:spcPts val="800"/>
              </a:spcAft>
              <a:buFont typeface="Symbol" panose="05050102010706020507" pitchFamily="18" charset="2"/>
              <a:buChar char=""/>
            </a:pPr>
            <a:r>
              <a:rPr lang="en-GB" sz="1100" kern="100">
                <a:effectLst/>
                <a:latin typeface="Times New Roman" panose="02020603050405020304" pitchFamily="18" charset="0"/>
                <a:ea typeface="Calibri" panose="020F0502020204030204" pitchFamily="34" charset="0"/>
              </a:rPr>
              <a:t>Hence, it is said that understanding the language is key. </a:t>
            </a:r>
            <a:endParaRPr lang="en-IN" sz="1100" kern="100">
              <a:effectLst/>
              <a:latin typeface="Times New Roman" panose="02020603050405020304" pitchFamily="18" charset="0"/>
              <a:ea typeface="Calibri" panose="020F0502020204030204" pitchFamily="34" charset="0"/>
            </a:endParaRPr>
          </a:p>
          <a:p>
            <a:pPr>
              <a:lnSpc>
                <a:spcPct val="90000"/>
              </a:lnSpc>
            </a:pPr>
            <a:endParaRPr lang="en-IN" sz="1100"/>
          </a:p>
        </p:txBody>
      </p:sp>
      <p:pic>
        <p:nvPicPr>
          <p:cNvPr id="4" name="Picture 3" descr="A group of flags in front of a building&#10;&#10;Description automatically generated">
            <a:extLst>
              <a:ext uri="{FF2B5EF4-FFF2-40B4-BE49-F238E27FC236}">
                <a16:creationId xmlns:a16="http://schemas.microsoft.com/office/drawing/2014/main" id="{D1123CED-A031-9E6D-7006-C789AC0B9BA7}"/>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p:blipFill>
        <p:spPr>
          <a:xfrm>
            <a:off x="5289752" y="1313480"/>
            <a:ext cx="6095593" cy="4068808"/>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3415505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C42BBD-9359-9134-1C7C-647D1B60C506}"/>
              </a:ext>
            </a:extLst>
          </p:cNvPr>
          <p:cNvSpPr>
            <a:spLocks noGrp="1"/>
          </p:cNvSpPr>
          <p:nvPr>
            <p:ph type="title"/>
          </p:nvPr>
        </p:nvSpPr>
        <p:spPr>
          <a:xfrm>
            <a:off x="825909" y="808055"/>
            <a:ext cx="3979205" cy="1453363"/>
          </a:xfrm>
        </p:spPr>
        <p:txBody>
          <a:bodyPr>
            <a:normAutofit/>
          </a:bodyPr>
          <a:lstStyle/>
          <a:p>
            <a:pPr>
              <a:lnSpc>
                <a:spcPct val="90000"/>
              </a:lnSpc>
            </a:pPr>
            <a:r>
              <a:rPr lang="en-GB" sz="3100" b="1">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rPr>
              <a:t>A Contemporary European Language</a:t>
            </a:r>
            <a:endParaRPr lang="en-IN" sz="3100" b="1">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939C8B45-464F-1301-C82A-C41D1351F7BB}"/>
              </a:ext>
            </a:extLst>
          </p:cNvPr>
          <p:cNvSpPr>
            <a:spLocks noGrp="1"/>
          </p:cNvSpPr>
          <p:nvPr>
            <p:ph idx="1"/>
          </p:nvPr>
        </p:nvSpPr>
        <p:spPr>
          <a:xfrm>
            <a:off x="802178" y="2261420"/>
            <a:ext cx="4002936" cy="3637935"/>
          </a:xfrm>
        </p:spPr>
        <p:txBody>
          <a:bodyPr>
            <a:normAutofit/>
          </a:bodyPr>
          <a:lstStyle/>
          <a:p>
            <a:pPr marL="342900" lvl="0" indent="-342900">
              <a:lnSpc>
                <a:spcPct val="90000"/>
              </a:lnSpc>
              <a:buFont typeface="Symbol" panose="05050102010706020507" pitchFamily="18" charset="2"/>
              <a:buChar char=""/>
            </a:pPr>
            <a:r>
              <a:rPr lang="en-GB" sz="1500" kern="100">
                <a:effectLst/>
                <a:latin typeface="Times New Roman" panose="02020603050405020304" pitchFamily="18" charset="0"/>
                <a:ea typeface="Calibri" panose="020F0502020204030204" pitchFamily="34" charset="0"/>
              </a:rPr>
              <a:t>French is used in this case as the concerned European language (Lakshman and Gonzalez, 2023).</a:t>
            </a:r>
            <a:endParaRPr lang="en-IN" sz="1500" kern="100">
              <a:effectLst/>
              <a:latin typeface="Times New Roman" panose="02020603050405020304" pitchFamily="18" charset="0"/>
              <a:ea typeface="Calibri" panose="020F0502020204030204" pitchFamily="34" charset="0"/>
            </a:endParaRPr>
          </a:p>
          <a:p>
            <a:pPr marL="342900" lvl="0" indent="-342900">
              <a:lnSpc>
                <a:spcPct val="90000"/>
              </a:lnSpc>
              <a:buFont typeface="Symbol" panose="05050102010706020507" pitchFamily="18" charset="2"/>
              <a:buChar char=""/>
            </a:pPr>
            <a:r>
              <a:rPr lang="en-GB" sz="1500" kern="100">
                <a:effectLst/>
                <a:latin typeface="Times New Roman" panose="02020603050405020304" pitchFamily="18" charset="0"/>
                <a:ea typeface="Calibri" panose="020F0502020204030204" pitchFamily="34" charset="0"/>
              </a:rPr>
              <a:t>However, in the given context, there are various difficulties in learning.</a:t>
            </a:r>
            <a:endParaRPr lang="en-IN" sz="1500" kern="100">
              <a:effectLst/>
              <a:latin typeface="Times New Roman" panose="02020603050405020304" pitchFamily="18" charset="0"/>
              <a:ea typeface="Calibri" panose="020F0502020204030204" pitchFamily="34" charset="0"/>
            </a:endParaRPr>
          </a:p>
          <a:p>
            <a:pPr marL="342900" lvl="0" indent="-342900">
              <a:lnSpc>
                <a:spcPct val="90000"/>
              </a:lnSpc>
              <a:buFont typeface="Symbol" panose="05050102010706020507" pitchFamily="18" charset="2"/>
              <a:buChar char=""/>
            </a:pPr>
            <a:r>
              <a:rPr lang="en-GB" sz="1500" kern="100">
                <a:effectLst/>
                <a:latin typeface="Times New Roman" panose="02020603050405020304" pitchFamily="18" charset="0"/>
                <a:ea typeface="Calibri" panose="020F0502020204030204" pitchFamily="34" charset="0"/>
              </a:rPr>
              <a:t>The French language is an excellent illustration. The difficulty of learning French fluctuates, but it is achievable with dedication. </a:t>
            </a:r>
            <a:endParaRPr lang="en-IN" sz="1500" kern="100">
              <a:effectLst/>
              <a:latin typeface="Times New Roman" panose="02020603050405020304" pitchFamily="18" charset="0"/>
              <a:ea typeface="Calibri" panose="020F0502020204030204" pitchFamily="34" charset="0"/>
            </a:endParaRPr>
          </a:p>
          <a:p>
            <a:pPr marL="342900" lvl="0" indent="-342900">
              <a:lnSpc>
                <a:spcPct val="90000"/>
              </a:lnSpc>
              <a:spcAft>
                <a:spcPts val="800"/>
              </a:spcAft>
              <a:buFont typeface="Symbol" panose="05050102010706020507" pitchFamily="18" charset="2"/>
              <a:buChar char=""/>
            </a:pPr>
            <a:r>
              <a:rPr lang="en-GB" sz="1500" kern="100">
                <a:effectLst/>
                <a:latin typeface="Times New Roman" panose="02020603050405020304" pitchFamily="18" charset="0"/>
                <a:ea typeface="Calibri" panose="020F0502020204030204" pitchFamily="34" charset="0"/>
              </a:rPr>
              <a:t>French widely spoken not just in France, but also in nations like Belgium, Canada, Switzerland, and a number of other nations (Watson </a:t>
            </a:r>
            <a:r>
              <a:rPr lang="en-GB" sz="1500" i="1" kern="100">
                <a:effectLst/>
                <a:latin typeface="Times New Roman" panose="02020603050405020304" pitchFamily="18" charset="0"/>
                <a:ea typeface="Calibri" panose="020F0502020204030204" pitchFamily="34" charset="0"/>
              </a:rPr>
              <a:t>et al., </a:t>
            </a:r>
            <a:r>
              <a:rPr lang="en-GB" sz="1500" kern="100">
                <a:effectLst/>
                <a:latin typeface="Times New Roman" panose="02020603050405020304" pitchFamily="18" charset="0"/>
                <a:ea typeface="Calibri" panose="020F0502020204030204" pitchFamily="34" charset="0"/>
              </a:rPr>
              <a:t>2019).</a:t>
            </a:r>
            <a:endParaRPr lang="en-IN" sz="1500" kern="100">
              <a:effectLst/>
              <a:latin typeface="Times New Roman" panose="02020603050405020304" pitchFamily="18" charset="0"/>
              <a:ea typeface="Calibri" panose="020F0502020204030204" pitchFamily="34" charset="0"/>
            </a:endParaRPr>
          </a:p>
          <a:p>
            <a:pPr>
              <a:lnSpc>
                <a:spcPct val="90000"/>
              </a:lnSpc>
            </a:pPr>
            <a:endParaRPr lang="en-IN" sz="1500"/>
          </a:p>
        </p:txBody>
      </p:sp>
      <p:pic>
        <p:nvPicPr>
          <p:cNvPr id="2050" name="Picture 2" descr="Learn French Languages with free Courses online | Download free books ...">
            <a:extLst>
              <a:ext uri="{FF2B5EF4-FFF2-40B4-BE49-F238E27FC236}">
                <a16:creationId xmlns:a16="http://schemas.microsoft.com/office/drawing/2014/main" id="{607E8A3F-69A4-D205-DAB4-9B182F722B40}"/>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5289752" y="1313480"/>
            <a:ext cx="6095593" cy="4068808"/>
          </a:xfrm>
          <a:prstGeom prst="roundRect">
            <a:avLst>
              <a:gd name="adj" fmla="val 4380"/>
            </a:avLst>
          </a:prstGeom>
          <a:no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136410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4BADAD-5113-9108-F91C-161363F9B002}"/>
              </a:ext>
            </a:extLst>
          </p:cNvPr>
          <p:cNvSpPr>
            <a:spLocks noGrp="1"/>
          </p:cNvSpPr>
          <p:nvPr>
            <p:ph type="title"/>
          </p:nvPr>
        </p:nvSpPr>
        <p:spPr>
          <a:xfrm>
            <a:off x="685801" y="609600"/>
            <a:ext cx="5219699" cy="1456267"/>
          </a:xfrm>
        </p:spPr>
        <p:txBody>
          <a:bodyPr>
            <a:normAutofit/>
          </a:bodyPr>
          <a:lstStyle/>
          <a:p>
            <a:r>
              <a:rPr lang="en-GB" sz="3300" b="1">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rPr>
              <a:t>Courtesy in a Work Environment</a:t>
            </a:r>
            <a:endParaRPr lang="en-IN" sz="3300" b="1">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3E175F71-BD8F-01E0-B6DA-2A0A4A040180}"/>
              </a:ext>
            </a:extLst>
          </p:cNvPr>
          <p:cNvSpPr>
            <a:spLocks noGrp="1"/>
          </p:cNvSpPr>
          <p:nvPr>
            <p:ph idx="1"/>
          </p:nvPr>
        </p:nvSpPr>
        <p:spPr>
          <a:xfrm>
            <a:off x="685801" y="2142067"/>
            <a:ext cx="5219699" cy="3649133"/>
          </a:xfrm>
        </p:spPr>
        <p:txBody>
          <a:bodyPr>
            <a:normAutofit/>
          </a:bodyPr>
          <a:lstStyle/>
          <a:p>
            <a:pPr marL="342900" lvl="0" indent="-342900">
              <a:buFont typeface="Symbol" panose="05050102010706020507" pitchFamily="18" charset="2"/>
              <a:buChar char=""/>
            </a:pPr>
            <a:r>
              <a:rPr lang="en-GB" kern="100">
                <a:effectLst/>
                <a:latin typeface="Times New Roman" panose="02020603050405020304" pitchFamily="18" charset="0"/>
                <a:ea typeface="Calibri" panose="020F0502020204030204" pitchFamily="34" charset="0"/>
              </a:rPr>
              <a:t>For conversations with guests, it’s important to comprehend some language subtleties. </a:t>
            </a:r>
            <a:endParaRPr lang="en-IN" kern="100">
              <a:effectLst/>
              <a:latin typeface="Times New Roman" panose="02020603050405020304" pitchFamily="18" charset="0"/>
              <a:ea typeface="Calibri" panose="020F0502020204030204" pitchFamily="34" charset="0"/>
            </a:endParaRPr>
          </a:p>
          <a:p>
            <a:pPr marL="342900" lvl="0" indent="-342900">
              <a:buFont typeface="Symbol" panose="05050102010706020507" pitchFamily="18" charset="2"/>
              <a:buChar char=""/>
            </a:pPr>
            <a:r>
              <a:rPr lang="en-GB" kern="100">
                <a:effectLst/>
                <a:latin typeface="Times New Roman" panose="02020603050405020304" pitchFamily="18" charset="0"/>
                <a:ea typeface="Calibri" panose="020F0502020204030204" pitchFamily="34" charset="0"/>
              </a:rPr>
              <a:t>In France, being polite in a professional setting entail employing titles, salutations such “Bonjour” or “Bonsoir,” using official vocabulary (“</a:t>
            </a:r>
            <a:r>
              <a:rPr lang="en-GB" kern="100" err="1">
                <a:effectLst/>
                <a:latin typeface="Times New Roman" panose="02020603050405020304" pitchFamily="18" charset="0"/>
                <a:ea typeface="Calibri" panose="020F0502020204030204" pitchFamily="34" charset="0"/>
              </a:rPr>
              <a:t>vous</a:t>
            </a:r>
            <a:r>
              <a:rPr lang="en-GB" kern="100">
                <a:effectLst/>
                <a:latin typeface="Times New Roman" panose="02020603050405020304" pitchFamily="18" charset="0"/>
                <a:ea typeface="Calibri" panose="020F0502020204030204" pitchFamily="34" charset="0"/>
              </a:rPr>
              <a:t>”) to convey regard. </a:t>
            </a:r>
            <a:endParaRPr lang="en-IN" kern="100">
              <a:effectLst/>
              <a:latin typeface="Times New Roman" panose="02020603050405020304" pitchFamily="18" charset="0"/>
              <a:ea typeface="Calibri" panose="020F0502020204030204" pitchFamily="34" charset="0"/>
            </a:endParaRPr>
          </a:p>
          <a:p>
            <a:pPr marL="342900" lvl="0" indent="-342900">
              <a:spcAft>
                <a:spcPts val="800"/>
              </a:spcAft>
              <a:buFont typeface="Symbol" panose="05050102010706020507" pitchFamily="18" charset="2"/>
              <a:buChar char=""/>
            </a:pPr>
            <a:r>
              <a:rPr lang="en-GB" kern="100">
                <a:effectLst/>
                <a:latin typeface="Times New Roman" panose="02020603050405020304" pitchFamily="18" charset="0"/>
                <a:ea typeface="Calibri" panose="020F0502020204030204" pitchFamily="34" charset="0"/>
              </a:rPr>
              <a:t>In the hotel setting, Mr. and Mrs. are included in the salutation (Chiu, 2019).</a:t>
            </a:r>
            <a:endParaRPr lang="en-IN" kern="100">
              <a:effectLst/>
              <a:latin typeface="Times New Roman" panose="02020603050405020304" pitchFamily="18" charset="0"/>
              <a:ea typeface="Calibri" panose="020F0502020204030204" pitchFamily="34" charset="0"/>
            </a:endParaRPr>
          </a:p>
          <a:p>
            <a:endParaRPr lang="en-IN" dirty="0"/>
          </a:p>
        </p:txBody>
      </p:sp>
      <p:pic>
        <p:nvPicPr>
          <p:cNvPr id="4" name="Picture 3">
            <a:extLst>
              <a:ext uri="{FF2B5EF4-FFF2-40B4-BE49-F238E27FC236}">
                <a16:creationId xmlns:a16="http://schemas.microsoft.com/office/drawing/2014/main" id="{DF5B90C6-A97F-9B2B-CB46-04B6CCA2AEE7}"/>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24187" r="6565" b="2"/>
          <a:stretch/>
        </p:blipFill>
        <p:spPr>
          <a:xfrm>
            <a:off x="6198830" y="639097"/>
            <a:ext cx="5447070" cy="5250425"/>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2228332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D9A56D-8CB2-8326-DB2C-E510269E57B2}"/>
              </a:ext>
            </a:extLst>
          </p:cNvPr>
          <p:cNvSpPr>
            <a:spLocks noGrp="1"/>
          </p:cNvSpPr>
          <p:nvPr>
            <p:ph type="title"/>
          </p:nvPr>
        </p:nvSpPr>
        <p:spPr>
          <a:xfrm>
            <a:off x="685801" y="609600"/>
            <a:ext cx="5219699" cy="1456267"/>
          </a:xfrm>
        </p:spPr>
        <p:txBody>
          <a:bodyPr>
            <a:normAutofit/>
          </a:bodyPr>
          <a:lstStyle/>
          <a:p>
            <a:r>
              <a:rPr lang="en-GB" b="1">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rPr>
              <a:t>Example of the Hotel Industry</a:t>
            </a:r>
            <a:endParaRPr lang="en-IN" b="1">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33645EF1-226F-726D-D8BD-07B4F4DE55F9}"/>
              </a:ext>
            </a:extLst>
          </p:cNvPr>
          <p:cNvSpPr>
            <a:spLocks noGrp="1"/>
          </p:cNvSpPr>
          <p:nvPr>
            <p:ph idx="1"/>
          </p:nvPr>
        </p:nvSpPr>
        <p:spPr>
          <a:xfrm>
            <a:off x="685801" y="2142067"/>
            <a:ext cx="5219699" cy="3649133"/>
          </a:xfrm>
        </p:spPr>
        <p:txBody>
          <a:bodyPr>
            <a:normAutofit/>
          </a:bodyPr>
          <a:lstStyle/>
          <a:p>
            <a:pPr marL="342900" lvl="0" indent="-342900">
              <a:lnSpc>
                <a:spcPct val="90000"/>
              </a:lnSpc>
              <a:buFont typeface="Symbol" panose="05050102010706020507" pitchFamily="18" charset="2"/>
              <a:buChar char=""/>
            </a:pPr>
            <a:r>
              <a:rPr lang="en-GB" sz="1500" kern="100">
                <a:effectLst/>
                <a:latin typeface="Times New Roman" panose="02020603050405020304" pitchFamily="18" charset="0"/>
                <a:ea typeface="Calibri" panose="020F0502020204030204" pitchFamily="34" charset="0"/>
              </a:rPr>
              <a:t>French greetings for visitors is a great example of multilingualism in the hotel industry (Sinha, 2023).</a:t>
            </a:r>
            <a:endParaRPr lang="en-IN" sz="1500" kern="100">
              <a:effectLst/>
              <a:latin typeface="Times New Roman" panose="02020603050405020304" pitchFamily="18" charset="0"/>
              <a:ea typeface="Calibri" panose="020F0502020204030204" pitchFamily="34" charset="0"/>
            </a:endParaRPr>
          </a:p>
          <a:p>
            <a:pPr marL="342900" lvl="0" indent="-342900">
              <a:lnSpc>
                <a:spcPct val="90000"/>
              </a:lnSpc>
              <a:buFont typeface="Symbol" panose="05050102010706020507" pitchFamily="18" charset="2"/>
              <a:buChar char=""/>
            </a:pPr>
            <a:r>
              <a:rPr lang="en-GB" sz="1500" kern="100">
                <a:effectLst/>
                <a:latin typeface="Times New Roman" panose="02020603050405020304" pitchFamily="18" charset="0"/>
                <a:ea typeface="Calibri" panose="020F0502020204030204" pitchFamily="34" charset="0"/>
              </a:rPr>
              <a:t>The French language and manners are used to guarantee a wonderful visitor experience. </a:t>
            </a:r>
            <a:endParaRPr lang="en-IN" sz="1500" kern="100">
              <a:effectLst/>
              <a:latin typeface="Times New Roman" panose="02020603050405020304" pitchFamily="18" charset="0"/>
              <a:ea typeface="Calibri" panose="020F0502020204030204" pitchFamily="34" charset="0"/>
            </a:endParaRPr>
          </a:p>
          <a:p>
            <a:pPr marL="342900" lvl="0" indent="-342900">
              <a:lnSpc>
                <a:spcPct val="90000"/>
              </a:lnSpc>
              <a:buFont typeface="Symbol" panose="05050102010706020507" pitchFamily="18" charset="2"/>
              <a:buChar char=""/>
            </a:pPr>
            <a:r>
              <a:rPr lang="en-GB" sz="1500" kern="100">
                <a:effectLst/>
                <a:latin typeface="Times New Roman" panose="02020603050405020304" pitchFamily="18" charset="0"/>
                <a:ea typeface="Calibri" panose="020F0502020204030204" pitchFamily="34" charset="0"/>
              </a:rPr>
              <a:t>The use of titles when acknowledging guests and retaining civility throughout service encounters are examples of how the hotel employs these vocabulary and manners abilities (Watson </a:t>
            </a:r>
            <a:r>
              <a:rPr lang="en-GB" sz="1500" i="1" kern="100">
                <a:effectLst/>
                <a:latin typeface="Times New Roman" panose="02020603050405020304" pitchFamily="18" charset="0"/>
                <a:ea typeface="Calibri" panose="020F0502020204030204" pitchFamily="34" charset="0"/>
              </a:rPr>
              <a:t>et al., </a:t>
            </a:r>
            <a:r>
              <a:rPr lang="en-GB" sz="1500" kern="100">
                <a:effectLst/>
                <a:latin typeface="Times New Roman" panose="02020603050405020304" pitchFamily="18" charset="0"/>
                <a:ea typeface="Calibri" panose="020F0502020204030204" pitchFamily="34" charset="0"/>
              </a:rPr>
              <a:t>2019). </a:t>
            </a:r>
            <a:endParaRPr lang="en-IN" sz="1500" kern="100">
              <a:effectLst/>
              <a:latin typeface="Times New Roman" panose="02020603050405020304" pitchFamily="18" charset="0"/>
              <a:ea typeface="Calibri" panose="020F0502020204030204" pitchFamily="34" charset="0"/>
            </a:endParaRPr>
          </a:p>
          <a:p>
            <a:pPr marL="342900" lvl="0" indent="-342900">
              <a:lnSpc>
                <a:spcPct val="90000"/>
              </a:lnSpc>
              <a:buFont typeface="Symbol" panose="05050102010706020507" pitchFamily="18" charset="2"/>
              <a:buChar char=""/>
            </a:pPr>
            <a:r>
              <a:rPr lang="en-GB" sz="1500" kern="100">
                <a:effectLst/>
                <a:latin typeface="Times New Roman" panose="02020603050405020304" pitchFamily="18" charset="0"/>
                <a:ea typeface="Calibri" panose="020F0502020204030204" pitchFamily="34" charset="0"/>
              </a:rPr>
              <a:t>In addition to enhancing the client experience, supporting multilingualism and encouraging linguistic capabilities among our team also reflects the dedication to diversity and outstanding service. </a:t>
            </a:r>
            <a:endParaRPr lang="en-IN" sz="1500" kern="100">
              <a:effectLst/>
              <a:latin typeface="Times New Roman" panose="02020603050405020304" pitchFamily="18" charset="0"/>
              <a:ea typeface="Calibri" panose="020F0502020204030204" pitchFamily="34" charset="0"/>
            </a:endParaRPr>
          </a:p>
          <a:p>
            <a:pPr marL="342900" lvl="0" indent="-342900">
              <a:lnSpc>
                <a:spcPct val="90000"/>
              </a:lnSpc>
              <a:spcAft>
                <a:spcPts val="800"/>
              </a:spcAft>
              <a:buFont typeface="Symbol" panose="05050102010706020507" pitchFamily="18" charset="2"/>
              <a:buChar char=""/>
            </a:pPr>
            <a:r>
              <a:rPr lang="en-GB" sz="1500" kern="100">
                <a:effectLst/>
                <a:latin typeface="Times New Roman" panose="02020603050405020304" pitchFamily="18" charset="0"/>
                <a:ea typeface="Calibri" panose="020F0502020204030204" pitchFamily="34" charset="0"/>
              </a:rPr>
              <a:t>People at </a:t>
            </a:r>
            <a:r>
              <a:rPr lang="en-GB" sz="1500" i="1" kern="100">
                <a:effectLst/>
                <a:latin typeface="Times New Roman" panose="02020603050405020304" pitchFamily="18" charset="0"/>
                <a:ea typeface="Calibri" panose="020F0502020204030204" pitchFamily="34" charset="0"/>
              </a:rPr>
              <a:t>Diverse Hotel &amp; Spa London</a:t>
            </a:r>
            <a:r>
              <a:rPr lang="en-GB" sz="1500" kern="100">
                <a:effectLst/>
                <a:latin typeface="Times New Roman" panose="02020603050405020304" pitchFamily="18" charset="0"/>
                <a:ea typeface="Calibri" panose="020F0502020204030204" pitchFamily="34" charset="0"/>
              </a:rPr>
              <a:t> want to make sure that all of the visitors feel at home. </a:t>
            </a:r>
            <a:endParaRPr lang="en-IN" sz="1500" kern="100">
              <a:effectLst/>
              <a:latin typeface="Times New Roman" panose="02020603050405020304" pitchFamily="18" charset="0"/>
              <a:ea typeface="Calibri" panose="020F0502020204030204" pitchFamily="34" charset="0"/>
            </a:endParaRPr>
          </a:p>
          <a:p>
            <a:pPr>
              <a:lnSpc>
                <a:spcPct val="90000"/>
              </a:lnSpc>
            </a:pPr>
            <a:endParaRPr lang="en-IN" sz="1500"/>
          </a:p>
        </p:txBody>
      </p:sp>
      <p:pic>
        <p:nvPicPr>
          <p:cNvPr id="4" name="Picture 3">
            <a:extLst>
              <a:ext uri="{FF2B5EF4-FFF2-40B4-BE49-F238E27FC236}">
                <a16:creationId xmlns:a16="http://schemas.microsoft.com/office/drawing/2014/main" id="{C084DA81-DEE9-C163-7C61-0383FBF7F82F}"/>
              </a:ext>
            </a:extLst>
          </p:cNvPr>
          <p:cNvPicPr>
            <a:picLocks noChangeAspect="1"/>
          </p:cNvPicPr>
          <p:nvPr/>
        </p:nvPicPr>
        <p:blipFill rotWithShape="1">
          <a:blip r:embed="rId4"/>
          <a:srcRect l="24652" r="17249" b="-2"/>
          <a:stretch/>
        </p:blipFill>
        <p:spPr>
          <a:xfrm>
            <a:off x="6198830" y="639097"/>
            <a:ext cx="5447070" cy="5250425"/>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31814393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0E53EDA-3B94-4F6B-9E86-D3BB9EBB96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9D53A0-065C-18E8-75E7-CF9419A660A1}"/>
              </a:ext>
            </a:extLst>
          </p:cNvPr>
          <p:cNvSpPr>
            <a:spLocks noGrp="1"/>
          </p:cNvSpPr>
          <p:nvPr>
            <p:ph type="title"/>
          </p:nvPr>
        </p:nvSpPr>
        <p:spPr>
          <a:xfrm>
            <a:off x="685799" y="1150076"/>
            <a:ext cx="3659389" cy="4557849"/>
          </a:xfrm>
        </p:spPr>
        <p:txBody>
          <a:bodyPr vert="horz" lIns="91440" tIns="45720" rIns="91440" bIns="45720" rtlCol="0" anchor="ctr">
            <a:normAutofit/>
          </a:bodyPr>
          <a:lstStyle/>
          <a:p>
            <a:pPr algn="r"/>
            <a:r>
              <a:rPr lang="en-US" b="1"/>
              <a:t>References</a:t>
            </a:r>
          </a:p>
        </p:txBody>
      </p:sp>
      <p:cxnSp>
        <p:nvCxnSpPr>
          <p:cNvPr id="11" name="Straight Connector 10">
            <a:extLst>
              <a:ext uri="{FF2B5EF4-FFF2-40B4-BE49-F238E27FC236}">
                <a16:creationId xmlns:a16="http://schemas.microsoft.com/office/drawing/2014/main" id="{30EFD79F-7790-479B-B7DB-BD0D8C101D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66923" y="1668780"/>
            <a:ext cx="0" cy="3520440"/>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42CAF7EC-4D76-AFC2-6DBC-A53E9E1EF68B}"/>
              </a:ext>
            </a:extLst>
          </p:cNvPr>
          <p:cNvSpPr txBox="1"/>
          <p:nvPr/>
        </p:nvSpPr>
        <p:spPr>
          <a:xfrm>
            <a:off x="4988658" y="1150076"/>
            <a:ext cx="6517543" cy="4557849"/>
          </a:xfrm>
          <a:prstGeom prst="rect">
            <a:avLst/>
          </a:prstGeom>
        </p:spPr>
        <p:txBody>
          <a:bodyPr vert="horz" lIns="91440" tIns="45720" rIns="91440" bIns="45720" rtlCol="0" anchor="ctr">
            <a:normAutofit/>
          </a:bodyPr>
          <a:lstStyle/>
          <a:p>
            <a:pPr>
              <a:lnSpc>
                <a:spcPct val="90000"/>
              </a:lnSpc>
              <a:spcAft>
                <a:spcPts val="1000"/>
              </a:spcAft>
              <a:buClr>
                <a:schemeClr val="tx1"/>
              </a:buClr>
              <a:buSzPct val="100000"/>
              <a:buFont typeface="Arial"/>
              <a:buChar char="•"/>
            </a:pPr>
            <a:r>
              <a:rPr lang="en-US" sz="1400"/>
              <a:t>Ahn, H., Choi, N., and Kiaer, J. (2021). Multilingual “native” speakers of the English language: The perceptions of university students from the United Kingdom, Singapore and South Korea. </a:t>
            </a:r>
            <a:r>
              <a:rPr lang="en-US" sz="1400" i="1"/>
              <a:t>Journal of Language, Identity &amp; Education</a:t>
            </a:r>
            <a:r>
              <a:rPr lang="en-US" sz="1400"/>
              <a:t>, 1-15.</a:t>
            </a:r>
          </a:p>
          <a:p>
            <a:pPr>
              <a:lnSpc>
                <a:spcPct val="90000"/>
              </a:lnSpc>
              <a:spcAft>
                <a:spcPts val="1000"/>
              </a:spcAft>
              <a:buClr>
                <a:schemeClr val="tx1"/>
              </a:buClr>
              <a:buSzPct val="100000"/>
              <a:buFont typeface="Arial"/>
              <a:buChar char="•"/>
            </a:pPr>
            <a:r>
              <a:rPr lang="en-US" sz="1400"/>
              <a:t>Belamaric, E. (2023). The Interrelation of Politeness, Culture, and Speech Acts in Multilingual Corporate Communication. </a:t>
            </a:r>
            <a:r>
              <a:rPr lang="en-US" sz="1400" i="1"/>
              <a:t>Business and Professional Communication Quarterly</a:t>
            </a:r>
            <a:r>
              <a:rPr lang="en-US" sz="1400"/>
              <a:t>, 23294906231176516.</a:t>
            </a:r>
          </a:p>
          <a:p>
            <a:pPr>
              <a:lnSpc>
                <a:spcPct val="90000"/>
              </a:lnSpc>
              <a:spcAft>
                <a:spcPts val="1000"/>
              </a:spcAft>
              <a:buClr>
                <a:schemeClr val="tx1"/>
              </a:buClr>
              <a:buSzPct val="100000"/>
              <a:buFont typeface="Arial"/>
              <a:buChar char="•"/>
            </a:pPr>
            <a:r>
              <a:rPr lang="en-US" sz="1400"/>
              <a:t>Chiu, S. K. (2019). Innovative experiential learning experience: Pedagogical adopting Kolb’s learning cycle at higher education in Hong Kong. </a:t>
            </a:r>
            <a:r>
              <a:rPr lang="en-US" sz="1400" i="1"/>
              <a:t>Cogent Education</a:t>
            </a:r>
            <a:r>
              <a:rPr lang="en-US" sz="1400"/>
              <a:t>, </a:t>
            </a:r>
            <a:r>
              <a:rPr lang="en-US" sz="1400" i="1"/>
              <a:t>6</a:t>
            </a:r>
            <a:r>
              <a:rPr lang="en-US" sz="1400"/>
              <a:t>(1), 1644720.</a:t>
            </a:r>
          </a:p>
          <a:p>
            <a:pPr>
              <a:lnSpc>
                <a:spcPct val="90000"/>
              </a:lnSpc>
              <a:spcAft>
                <a:spcPts val="1000"/>
              </a:spcAft>
              <a:buClr>
                <a:schemeClr val="tx1"/>
              </a:buClr>
              <a:buSzPct val="100000"/>
              <a:buFont typeface="Arial"/>
              <a:buChar char="•"/>
            </a:pPr>
            <a:r>
              <a:rPr lang="en-US" sz="1400"/>
              <a:t>Lakshman, C., and Gonzalez, J. (2023). From TMT multiculturalism to strategic agility: business model innovation in MNEs. </a:t>
            </a:r>
            <a:r>
              <a:rPr lang="en-US" sz="1400" i="1"/>
              <a:t>Multinational Business Review</a:t>
            </a:r>
            <a:r>
              <a:rPr lang="en-US" sz="1400"/>
              <a:t>.</a:t>
            </a:r>
          </a:p>
          <a:p>
            <a:pPr>
              <a:lnSpc>
                <a:spcPct val="90000"/>
              </a:lnSpc>
              <a:spcAft>
                <a:spcPts val="1000"/>
              </a:spcAft>
              <a:buClr>
                <a:schemeClr val="tx1"/>
              </a:buClr>
              <a:buSzPct val="100000"/>
              <a:buFont typeface="Arial"/>
              <a:buChar char="•"/>
            </a:pPr>
            <a:r>
              <a:rPr lang="en-US" sz="1400"/>
              <a:t>Sinha, E. (2023). ‘Co-creating’ experiential learning in the metaverse-extending the Kolb's learning cycle and identifying potential challenges. </a:t>
            </a:r>
            <a:r>
              <a:rPr lang="en-US" sz="1400" i="1"/>
              <a:t>The International Journal of Management Education</a:t>
            </a:r>
            <a:r>
              <a:rPr lang="en-US" sz="1400"/>
              <a:t>, </a:t>
            </a:r>
            <a:r>
              <a:rPr lang="en-US" sz="1400" i="1"/>
              <a:t>21</a:t>
            </a:r>
            <a:r>
              <a:rPr lang="en-US" sz="1400"/>
              <a:t>(3), 100875.</a:t>
            </a:r>
          </a:p>
          <a:p>
            <a:pPr>
              <a:lnSpc>
                <a:spcPct val="90000"/>
              </a:lnSpc>
              <a:spcAft>
                <a:spcPts val="1000"/>
              </a:spcAft>
              <a:buClr>
                <a:schemeClr val="tx1"/>
              </a:buClr>
              <a:buSzPct val="100000"/>
              <a:buFont typeface="Arial"/>
              <a:buChar char="•"/>
            </a:pPr>
            <a:r>
              <a:rPr lang="en-US" sz="1400"/>
              <a:t>Watson, M. K., Pelkey, J., Noyes, C., and Rodgers, M. O. (2019). Using Kolb’s learning cycle to improve student sustainability knowledge. </a:t>
            </a:r>
            <a:r>
              <a:rPr lang="en-US" sz="1400" i="1"/>
              <a:t>Sustainability</a:t>
            </a:r>
            <a:r>
              <a:rPr lang="en-US" sz="1400"/>
              <a:t>, </a:t>
            </a:r>
            <a:r>
              <a:rPr lang="en-US" sz="1400" i="1"/>
              <a:t>11</a:t>
            </a:r>
            <a:r>
              <a:rPr lang="en-US" sz="1400"/>
              <a:t>(17), 4602.</a:t>
            </a:r>
          </a:p>
          <a:p>
            <a:pPr>
              <a:lnSpc>
                <a:spcPct val="90000"/>
              </a:lnSpc>
              <a:spcAft>
                <a:spcPts val="1000"/>
              </a:spcAft>
              <a:buClr>
                <a:schemeClr val="tx1"/>
              </a:buClr>
              <a:buSzPct val="100000"/>
              <a:buFont typeface="Arial"/>
              <a:buChar char="•"/>
            </a:pPr>
            <a:endParaRPr lang="en-US" sz="1400"/>
          </a:p>
        </p:txBody>
      </p:sp>
    </p:spTree>
    <p:extLst>
      <p:ext uri="{BB962C8B-B14F-4D97-AF65-F5344CB8AC3E}">
        <p14:creationId xmlns:p14="http://schemas.microsoft.com/office/powerpoint/2010/main" val="408464037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04C7E"/>
      </a:dk2>
      <a:lt2>
        <a:srgbClr val="EBEBEB"/>
      </a:lt2>
      <a:accent1>
        <a:srgbClr val="94CE67"/>
      </a:accent1>
      <a:accent2>
        <a:srgbClr val="49D1CD"/>
      </a:accent2>
      <a:accent3>
        <a:srgbClr val="61A5D6"/>
      </a:accent3>
      <a:accent4>
        <a:srgbClr val="9D8CD3"/>
      </a:accent4>
      <a:accent5>
        <a:srgbClr val="E45C8A"/>
      </a:accent5>
      <a:accent6>
        <a:srgbClr val="F98C61"/>
      </a:accent6>
      <a:hlink>
        <a:srgbClr val="AAF172"/>
      </a:hlink>
      <a:folHlink>
        <a:srgbClr val="E7F19A"/>
      </a:folHlink>
    </a:clrScheme>
    <a:fontScheme name="Times New Roman-Arial">
      <a:majorFont>
        <a:latin typeface="Times New Roman" panose="02020603050405020304"/>
        <a:ea typeface=""/>
        <a:cs typeface=""/>
        <a:font script="Jpan" typeface="ＭＳ Ｐ明朝"/>
        <a:font script="Hang" typeface="바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E44E6A2F-09CD-4BE0-B42D-107FF03CEED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Celestial</Template>
  <TotalTime>2067</TotalTime>
  <Words>1260</Words>
  <Application>Microsoft Office PowerPoint</Application>
  <PresentationFormat>Widescreen</PresentationFormat>
  <Paragraphs>57</Paragraphs>
  <Slides>7</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Arial</vt:lpstr>
      <vt:lpstr>Calibri</vt:lpstr>
      <vt:lpstr>Symbol</vt:lpstr>
      <vt:lpstr>Times New Roman</vt:lpstr>
      <vt:lpstr>Celestial</vt:lpstr>
      <vt:lpstr>Critical reflection on self-development</vt:lpstr>
      <vt:lpstr>Benefits of Language Learning</vt:lpstr>
      <vt:lpstr>Language Awareness Competencies</vt:lpstr>
      <vt:lpstr>A Contemporary European Language</vt:lpstr>
      <vt:lpstr>Courtesy in a Work Environment</vt:lpstr>
      <vt:lpstr>Example of the Hotel Industry</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 reflection on self-development</dc:title>
  <dc:creator>Hannah Kendall</dc:creator>
  <cp:lastModifiedBy>Hannah Kendall</cp:lastModifiedBy>
  <cp:revision>2</cp:revision>
  <dcterms:created xsi:type="dcterms:W3CDTF">2023-10-17T02:10:16Z</dcterms:created>
  <dcterms:modified xsi:type="dcterms:W3CDTF">2023-10-26T18:19:13Z</dcterms:modified>
</cp:coreProperties>
</file>