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2" r:id="rId1"/>
    <p:sldMasterId id="2147483720" r:id="rId2"/>
    <p:sldMasterId id="2147483672" r:id="rId3"/>
  </p:sldMasterIdLst>
  <p:sldIdLst>
    <p:sldId id="264" r:id="rId4"/>
    <p:sldId id="266" r:id="rId5"/>
    <p:sldId id="267" r:id="rId6"/>
    <p:sldId id="268" r:id="rId7"/>
    <p:sldId id="269" r:id="rId8"/>
    <p:sldId id="270" r:id="rId9"/>
    <p:sldId id="271" r:id="rId10"/>
    <p:sldId id="272" r:id="rId11"/>
    <p:sldId id="273" r:id="rId12"/>
    <p:sldId id="274" r:id="rId13"/>
    <p:sldId id="275" r:id="rId14"/>
    <p:sldId id="276" r:id="rId15"/>
    <p:sldId id="256" r:id="rId16"/>
    <p:sldId id="257" r:id="rId17"/>
    <p:sldId id="258" r:id="rId18"/>
    <p:sldId id="259" r:id="rId19"/>
    <p:sldId id="260" r:id="rId20"/>
    <p:sldId id="261" r:id="rId21"/>
    <p:sldId id="262" r:id="rId22"/>
    <p:sldId id="263"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64A0FF-B5FF-49ED-9E59-F769A3594757}" v="25" dt="2025-10-05T21:21:26.2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microsoft.com/office/2016/11/relationships/changesInfo" Target="changesInfos/changesInfo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ckeria Neckesha Nash Korylco (2509257)" userId="S::2509257@student.uwtsd.ac.uk::682546da-2432-4a25-b158-048576c9a167" providerId="AD" clId="Web-{B764A0FF-B5FF-49ED-9E59-F769A3594757}"/>
    <pc:docChg chg="addSld delSld sldOrd addMainMaster">
      <pc:chgData name="Shackeria Neckesha Nash Korylco (2509257)" userId="S::2509257@student.uwtsd.ac.uk::682546da-2432-4a25-b158-048576c9a167" providerId="AD" clId="Web-{B764A0FF-B5FF-49ED-9E59-F769A3594757}" dt="2025-10-05T21:21:26.256" v="24"/>
      <pc:docMkLst>
        <pc:docMk/>
      </pc:docMkLst>
      <pc:sldChg chg="add del ord">
        <pc:chgData name="Shackeria Neckesha Nash Korylco (2509257)" userId="S::2509257@student.uwtsd.ac.uk::682546da-2432-4a25-b158-048576c9a167" providerId="AD" clId="Web-{B764A0FF-B5FF-49ED-9E59-F769A3594757}" dt="2025-10-05T21:09:08.798" v="9"/>
        <pc:sldMkLst>
          <pc:docMk/>
          <pc:sldMk cId="2457896280" sldId="264"/>
        </pc:sldMkLst>
      </pc:sldChg>
      <pc:sldChg chg="add del">
        <pc:chgData name="Shackeria Neckesha Nash Korylco (2509257)" userId="S::2509257@student.uwtsd.ac.uk::682546da-2432-4a25-b158-048576c9a167" providerId="AD" clId="Web-{B764A0FF-B5FF-49ED-9E59-F769A3594757}" dt="2025-10-05T21:12:11.023" v="14"/>
        <pc:sldMkLst>
          <pc:docMk/>
          <pc:sldMk cId="3745512480" sldId="265"/>
        </pc:sldMkLst>
      </pc:sldChg>
      <pc:sldChg chg="add">
        <pc:chgData name="Shackeria Neckesha Nash Korylco (2509257)" userId="S::2509257@student.uwtsd.ac.uk::682546da-2432-4a25-b158-048576c9a167" providerId="AD" clId="Web-{B764A0FF-B5FF-49ED-9E59-F769A3594757}" dt="2025-10-05T21:12:02.882" v="13"/>
        <pc:sldMkLst>
          <pc:docMk/>
          <pc:sldMk cId="1140231112" sldId="266"/>
        </pc:sldMkLst>
      </pc:sldChg>
      <pc:sldChg chg="add">
        <pc:chgData name="Shackeria Neckesha Nash Korylco (2509257)" userId="S::2509257@student.uwtsd.ac.uk::682546da-2432-4a25-b158-048576c9a167" providerId="AD" clId="Web-{B764A0FF-B5FF-49ED-9E59-F769A3594757}" dt="2025-10-05T21:12:28.807" v="15"/>
        <pc:sldMkLst>
          <pc:docMk/>
          <pc:sldMk cId="2307434293" sldId="267"/>
        </pc:sldMkLst>
      </pc:sldChg>
      <pc:sldChg chg="add">
        <pc:chgData name="Shackeria Neckesha Nash Korylco (2509257)" userId="S::2509257@student.uwtsd.ac.uk::682546da-2432-4a25-b158-048576c9a167" providerId="AD" clId="Web-{B764A0FF-B5FF-49ED-9E59-F769A3594757}" dt="2025-10-05T21:12:47.449" v="16"/>
        <pc:sldMkLst>
          <pc:docMk/>
          <pc:sldMk cId="3271516890" sldId="268"/>
        </pc:sldMkLst>
      </pc:sldChg>
      <pc:sldChg chg="add">
        <pc:chgData name="Shackeria Neckesha Nash Korylco (2509257)" userId="S::2509257@student.uwtsd.ac.uk::682546da-2432-4a25-b158-048576c9a167" providerId="AD" clId="Web-{B764A0FF-B5FF-49ED-9E59-F769A3594757}" dt="2025-10-05T21:13:26.421" v="17"/>
        <pc:sldMkLst>
          <pc:docMk/>
          <pc:sldMk cId="1416214595" sldId="269"/>
        </pc:sldMkLst>
      </pc:sldChg>
      <pc:sldChg chg="add">
        <pc:chgData name="Shackeria Neckesha Nash Korylco (2509257)" userId="S::2509257@student.uwtsd.ac.uk::682546da-2432-4a25-b158-048576c9a167" providerId="AD" clId="Web-{B764A0FF-B5FF-49ED-9E59-F769A3594757}" dt="2025-10-05T21:13:57.143" v="18"/>
        <pc:sldMkLst>
          <pc:docMk/>
          <pc:sldMk cId="3576436819" sldId="270"/>
        </pc:sldMkLst>
      </pc:sldChg>
      <pc:sldChg chg="add">
        <pc:chgData name="Shackeria Neckesha Nash Korylco (2509257)" userId="S::2509257@student.uwtsd.ac.uk::682546da-2432-4a25-b158-048576c9a167" providerId="AD" clId="Web-{B764A0FF-B5FF-49ED-9E59-F769A3594757}" dt="2025-10-05T21:14:18.191" v="19"/>
        <pc:sldMkLst>
          <pc:docMk/>
          <pc:sldMk cId="2264144029" sldId="271"/>
        </pc:sldMkLst>
      </pc:sldChg>
      <pc:sldChg chg="add">
        <pc:chgData name="Shackeria Neckesha Nash Korylco (2509257)" userId="S::2509257@student.uwtsd.ac.uk::682546da-2432-4a25-b158-048576c9a167" providerId="AD" clId="Web-{B764A0FF-B5FF-49ED-9E59-F769A3594757}" dt="2025-10-05T21:14:41.693" v="20"/>
        <pc:sldMkLst>
          <pc:docMk/>
          <pc:sldMk cId="1124239798" sldId="272"/>
        </pc:sldMkLst>
      </pc:sldChg>
      <pc:sldChg chg="add">
        <pc:chgData name="Shackeria Neckesha Nash Korylco (2509257)" userId="S::2509257@student.uwtsd.ac.uk::682546da-2432-4a25-b158-048576c9a167" providerId="AD" clId="Web-{B764A0FF-B5FF-49ED-9E59-F769A3594757}" dt="2025-10-05T21:15:21.930" v="21"/>
        <pc:sldMkLst>
          <pc:docMk/>
          <pc:sldMk cId="2497108024" sldId="273"/>
        </pc:sldMkLst>
      </pc:sldChg>
      <pc:sldChg chg="add">
        <pc:chgData name="Shackeria Neckesha Nash Korylco (2509257)" userId="S::2509257@student.uwtsd.ac.uk::682546da-2432-4a25-b158-048576c9a167" providerId="AD" clId="Web-{B764A0FF-B5FF-49ED-9E59-F769A3594757}" dt="2025-10-05T21:15:39.040" v="22"/>
        <pc:sldMkLst>
          <pc:docMk/>
          <pc:sldMk cId="1321471501" sldId="274"/>
        </pc:sldMkLst>
      </pc:sldChg>
      <pc:sldChg chg="add">
        <pc:chgData name="Shackeria Neckesha Nash Korylco (2509257)" userId="S::2509257@student.uwtsd.ac.uk::682546da-2432-4a25-b158-048576c9a167" providerId="AD" clId="Web-{B764A0FF-B5FF-49ED-9E59-F769A3594757}" dt="2025-10-05T21:20:59.990" v="23"/>
        <pc:sldMkLst>
          <pc:docMk/>
          <pc:sldMk cId="2388497043" sldId="275"/>
        </pc:sldMkLst>
      </pc:sldChg>
      <pc:sldChg chg="add">
        <pc:chgData name="Shackeria Neckesha Nash Korylco (2509257)" userId="S::2509257@student.uwtsd.ac.uk::682546da-2432-4a25-b158-048576c9a167" providerId="AD" clId="Web-{B764A0FF-B5FF-49ED-9E59-F769A3594757}" dt="2025-10-05T21:21:26.256" v="24"/>
        <pc:sldMkLst>
          <pc:docMk/>
          <pc:sldMk cId="3384672444" sldId="276"/>
        </pc:sldMkLst>
      </pc:sldChg>
      <pc:sldMasterChg chg="add addSldLayout">
        <pc:chgData name="Shackeria Neckesha Nash Korylco (2509257)" userId="S::2509257@student.uwtsd.ac.uk::682546da-2432-4a25-b158-048576c9a167" providerId="AD" clId="Web-{B764A0FF-B5FF-49ED-9E59-F769A3594757}" dt="2025-10-05T21:14:18.191" v="19"/>
        <pc:sldMasterMkLst>
          <pc:docMk/>
          <pc:sldMasterMk cId="2717564584" sldId="2147483672"/>
        </pc:sldMasterMkLst>
        <pc:sldLayoutChg chg="add">
          <pc:chgData name="Shackeria Neckesha Nash Korylco (2509257)" userId="S::2509257@student.uwtsd.ac.uk::682546da-2432-4a25-b158-048576c9a167" providerId="AD" clId="Web-{B764A0FF-B5FF-49ED-9E59-F769A3594757}" dt="2025-10-05T21:14:18.191" v="19"/>
          <pc:sldLayoutMkLst>
            <pc:docMk/>
            <pc:sldMasterMk cId="2717564584" sldId="2147483672"/>
            <pc:sldLayoutMk cId="2646097363" sldId="2147483673"/>
          </pc:sldLayoutMkLst>
        </pc:sldLayoutChg>
        <pc:sldLayoutChg chg="add">
          <pc:chgData name="Shackeria Neckesha Nash Korylco (2509257)" userId="S::2509257@student.uwtsd.ac.uk::682546da-2432-4a25-b158-048576c9a167" providerId="AD" clId="Web-{B764A0FF-B5FF-49ED-9E59-F769A3594757}" dt="2025-10-05T21:14:18.191" v="19"/>
          <pc:sldLayoutMkLst>
            <pc:docMk/>
            <pc:sldMasterMk cId="2717564584" sldId="2147483672"/>
            <pc:sldLayoutMk cId="1021601107" sldId="2147483674"/>
          </pc:sldLayoutMkLst>
        </pc:sldLayoutChg>
        <pc:sldLayoutChg chg="add">
          <pc:chgData name="Shackeria Neckesha Nash Korylco (2509257)" userId="S::2509257@student.uwtsd.ac.uk::682546da-2432-4a25-b158-048576c9a167" providerId="AD" clId="Web-{B764A0FF-B5FF-49ED-9E59-F769A3594757}" dt="2025-10-05T21:14:18.191" v="19"/>
          <pc:sldLayoutMkLst>
            <pc:docMk/>
            <pc:sldMasterMk cId="2717564584" sldId="2147483672"/>
            <pc:sldLayoutMk cId="3964445583" sldId="2147483675"/>
          </pc:sldLayoutMkLst>
        </pc:sldLayoutChg>
        <pc:sldLayoutChg chg="add">
          <pc:chgData name="Shackeria Neckesha Nash Korylco (2509257)" userId="S::2509257@student.uwtsd.ac.uk::682546da-2432-4a25-b158-048576c9a167" providerId="AD" clId="Web-{B764A0FF-B5FF-49ED-9E59-F769A3594757}" dt="2025-10-05T21:14:18.191" v="19"/>
          <pc:sldLayoutMkLst>
            <pc:docMk/>
            <pc:sldMasterMk cId="2717564584" sldId="2147483672"/>
            <pc:sldLayoutMk cId="1612834283" sldId="2147483676"/>
          </pc:sldLayoutMkLst>
        </pc:sldLayoutChg>
        <pc:sldLayoutChg chg="add">
          <pc:chgData name="Shackeria Neckesha Nash Korylco (2509257)" userId="S::2509257@student.uwtsd.ac.uk::682546da-2432-4a25-b158-048576c9a167" providerId="AD" clId="Web-{B764A0FF-B5FF-49ED-9E59-F769A3594757}" dt="2025-10-05T21:14:18.191" v="19"/>
          <pc:sldLayoutMkLst>
            <pc:docMk/>
            <pc:sldMasterMk cId="2717564584" sldId="2147483672"/>
            <pc:sldLayoutMk cId="572145799" sldId="2147483677"/>
          </pc:sldLayoutMkLst>
        </pc:sldLayoutChg>
        <pc:sldLayoutChg chg="add">
          <pc:chgData name="Shackeria Neckesha Nash Korylco (2509257)" userId="S::2509257@student.uwtsd.ac.uk::682546da-2432-4a25-b158-048576c9a167" providerId="AD" clId="Web-{B764A0FF-B5FF-49ED-9E59-F769A3594757}" dt="2025-10-05T21:14:18.191" v="19"/>
          <pc:sldLayoutMkLst>
            <pc:docMk/>
            <pc:sldMasterMk cId="2717564584" sldId="2147483672"/>
            <pc:sldLayoutMk cId="4215263750" sldId="2147483678"/>
          </pc:sldLayoutMkLst>
        </pc:sldLayoutChg>
        <pc:sldLayoutChg chg="add">
          <pc:chgData name="Shackeria Neckesha Nash Korylco (2509257)" userId="S::2509257@student.uwtsd.ac.uk::682546da-2432-4a25-b158-048576c9a167" providerId="AD" clId="Web-{B764A0FF-B5FF-49ED-9E59-F769A3594757}" dt="2025-10-05T21:14:18.191" v="19"/>
          <pc:sldLayoutMkLst>
            <pc:docMk/>
            <pc:sldMasterMk cId="2717564584" sldId="2147483672"/>
            <pc:sldLayoutMk cId="213994159" sldId="2147483679"/>
          </pc:sldLayoutMkLst>
        </pc:sldLayoutChg>
        <pc:sldLayoutChg chg="add">
          <pc:chgData name="Shackeria Neckesha Nash Korylco (2509257)" userId="S::2509257@student.uwtsd.ac.uk::682546da-2432-4a25-b158-048576c9a167" providerId="AD" clId="Web-{B764A0FF-B5FF-49ED-9E59-F769A3594757}" dt="2025-10-05T21:14:18.191" v="19"/>
          <pc:sldLayoutMkLst>
            <pc:docMk/>
            <pc:sldMasterMk cId="2717564584" sldId="2147483672"/>
            <pc:sldLayoutMk cId="1405209110" sldId="2147483680"/>
          </pc:sldLayoutMkLst>
        </pc:sldLayoutChg>
        <pc:sldLayoutChg chg="add">
          <pc:chgData name="Shackeria Neckesha Nash Korylco (2509257)" userId="S::2509257@student.uwtsd.ac.uk::682546da-2432-4a25-b158-048576c9a167" providerId="AD" clId="Web-{B764A0FF-B5FF-49ED-9E59-F769A3594757}" dt="2025-10-05T21:14:18.191" v="19"/>
          <pc:sldLayoutMkLst>
            <pc:docMk/>
            <pc:sldMasterMk cId="2717564584" sldId="2147483672"/>
            <pc:sldLayoutMk cId="694589976" sldId="2147483681"/>
          </pc:sldLayoutMkLst>
        </pc:sldLayoutChg>
        <pc:sldLayoutChg chg="add">
          <pc:chgData name="Shackeria Neckesha Nash Korylco (2509257)" userId="S::2509257@student.uwtsd.ac.uk::682546da-2432-4a25-b158-048576c9a167" providerId="AD" clId="Web-{B764A0FF-B5FF-49ED-9E59-F769A3594757}" dt="2025-10-05T21:14:18.191" v="19"/>
          <pc:sldLayoutMkLst>
            <pc:docMk/>
            <pc:sldMasterMk cId="2717564584" sldId="2147483672"/>
            <pc:sldLayoutMk cId="3124098250" sldId="2147483682"/>
          </pc:sldLayoutMkLst>
        </pc:sldLayoutChg>
        <pc:sldLayoutChg chg="add">
          <pc:chgData name="Shackeria Neckesha Nash Korylco (2509257)" userId="S::2509257@student.uwtsd.ac.uk::682546da-2432-4a25-b158-048576c9a167" providerId="AD" clId="Web-{B764A0FF-B5FF-49ED-9E59-F769A3594757}" dt="2025-10-05T21:14:18.191" v="19"/>
          <pc:sldLayoutMkLst>
            <pc:docMk/>
            <pc:sldMasterMk cId="2717564584" sldId="2147483672"/>
            <pc:sldLayoutMk cId="2622950362" sldId="2147483683"/>
          </pc:sldLayoutMkLst>
        </pc:sldLayoutChg>
      </pc:sldMasterChg>
      <pc:sldMasterChg chg="add addSldLayout">
        <pc:chgData name="Shackeria Neckesha Nash Korylco (2509257)" userId="S::2509257@student.uwtsd.ac.uk::682546da-2432-4a25-b158-048576c9a167" providerId="AD" clId="Web-{B764A0FF-B5FF-49ED-9E59-F769A3594757}" dt="2025-10-05T21:12:02.882" v="13"/>
        <pc:sldMasterMkLst>
          <pc:docMk/>
          <pc:sldMasterMk cId="4165965166" sldId="2147483720"/>
        </pc:sldMasterMkLst>
        <pc:sldLayoutChg chg="add">
          <pc:chgData name="Shackeria Neckesha Nash Korylco (2509257)" userId="S::2509257@student.uwtsd.ac.uk::682546da-2432-4a25-b158-048576c9a167" providerId="AD" clId="Web-{B764A0FF-B5FF-49ED-9E59-F769A3594757}" dt="2025-10-05T21:12:02.882" v="13"/>
          <pc:sldLayoutMkLst>
            <pc:docMk/>
            <pc:sldMasterMk cId="4165965166" sldId="2147483720"/>
            <pc:sldLayoutMk cId="905137324" sldId="2147483721"/>
          </pc:sldLayoutMkLst>
        </pc:sldLayoutChg>
        <pc:sldLayoutChg chg="add">
          <pc:chgData name="Shackeria Neckesha Nash Korylco (2509257)" userId="S::2509257@student.uwtsd.ac.uk::682546da-2432-4a25-b158-048576c9a167" providerId="AD" clId="Web-{B764A0FF-B5FF-49ED-9E59-F769A3594757}" dt="2025-10-05T21:12:02.882" v="13"/>
          <pc:sldLayoutMkLst>
            <pc:docMk/>
            <pc:sldMasterMk cId="4165965166" sldId="2147483720"/>
            <pc:sldLayoutMk cId="3612856352" sldId="2147483722"/>
          </pc:sldLayoutMkLst>
        </pc:sldLayoutChg>
        <pc:sldLayoutChg chg="add">
          <pc:chgData name="Shackeria Neckesha Nash Korylco (2509257)" userId="S::2509257@student.uwtsd.ac.uk::682546da-2432-4a25-b158-048576c9a167" providerId="AD" clId="Web-{B764A0FF-B5FF-49ED-9E59-F769A3594757}" dt="2025-10-05T21:12:02.882" v="13"/>
          <pc:sldLayoutMkLst>
            <pc:docMk/>
            <pc:sldMasterMk cId="4165965166" sldId="2147483720"/>
            <pc:sldLayoutMk cId="244431137" sldId="2147483723"/>
          </pc:sldLayoutMkLst>
        </pc:sldLayoutChg>
        <pc:sldLayoutChg chg="add">
          <pc:chgData name="Shackeria Neckesha Nash Korylco (2509257)" userId="S::2509257@student.uwtsd.ac.uk::682546da-2432-4a25-b158-048576c9a167" providerId="AD" clId="Web-{B764A0FF-B5FF-49ED-9E59-F769A3594757}" dt="2025-10-05T21:12:02.882" v="13"/>
          <pc:sldLayoutMkLst>
            <pc:docMk/>
            <pc:sldMasterMk cId="4165965166" sldId="2147483720"/>
            <pc:sldLayoutMk cId="720361104" sldId="2147483724"/>
          </pc:sldLayoutMkLst>
        </pc:sldLayoutChg>
        <pc:sldLayoutChg chg="add">
          <pc:chgData name="Shackeria Neckesha Nash Korylco (2509257)" userId="S::2509257@student.uwtsd.ac.uk::682546da-2432-4a25-b158-048576c9a167" providerId="AD" clId="Web-{B764A0FF-B5FF-49ED-9E59-F769A3594757}" dt="2025-10-05T21:12:02.882" v="13"/>
          <pc:sldLayoutMkLst>
            <pc:docMk/>
            <pc:sldMasterMk cId="4165965166" sldId="2147483720"/>
            <pc:sldLayoutMk cId="1312053634" sldId="2147483725"/>
          </pc:sldLayoutMkLst>
        </pc:sldLayoutChg>
        <pc:sldLayoutChg chg="add">
          <pc:chgData name="Shackeria Neckesha Nash Korylco (2509257)" userId="S::2509257@student.uwtsd.ac.uk::682546da-2432-4a25-b158-048576c9a167" providerId="AD" clId="Web-{B764A0FF-B5FF-49ED-9E59-F769A3594757}" dt="2025-10-05T21:12:02.882" v="13"/>
          <pc:sldLayoutMkLst>
            <pc:docMk/>
            <pc:sldMasterMk cId="4165965166" sldId="2147483720"/>
            <pc:sldLayoutMk cId="3879704965" sldId="2147483726"/>
          </pc:sldLayoutMkLst>
        </pc:sldLayoutChg>
        <pc:sldLayoutChg chg="add">
          <pc:chgData name="Shackeria Neckesha Nash Korylco (2509257)" userId="S::2509257@student.uwtsd.ac.uk::682546da-2432-4a25-b158-048576c9a167" providerId="AD" clId="Web-{B764A0FF-B5FF-49ED-9E59-F769A3594757}" dt="2025-10-05T21:12:02.882" v="13"/>
          <pc:sldLayoutMkLst>
            <pc:docMk/>
            <pc:sldMasterMk cId="4165965166" sldId="2147483720"/>
            <pc:sldLayoutMk cId="496463136" sldId="2147483727"/>
          </pc:sldLayoutMkLst>
        </pc:sldLayoutChg>
        <pc:sldLayoutChg chg="add">
          <pc:chgData name="Shackeria Neckesha Nash Korylco (2509257)" userId="S::2509257@student.uwtsd.ac.uk::682546da-2432-4a25-b158-048576c9a167" providerId="AD" clId="Web-{B764A0FF-B5FF-49ED-9E59-F769A3594757}" dt="2025-10-05T21:12:02.882" v="13"/>
          <pc:sldLayoutMkLst>
            <pc:docMk/>
            <pc:sldMasterMk cId="4165965166" sldId="2147483720"/>
            <pc:sldLayoutMk cId="1196126761" sldId="2147483728"/>
          </pc:sldLayoutMkLst>
        </pc:sldLayoutChg>
        <pc:sldLayoutChg chg="add">
          <pc:chgData name="Shackeria Neckesha Nash Korylco (2509257)" userId="S::2509257@student.uwtsd.ac.uk::682546da-2432-4a25-b158-048576c9a167" providerId="AD" clId="Web-{B764A0FF-B5FF-49ED-9E59-F769A3594757}" dt="2025-10-05T21:12:02.882" v="13"/>
          <pc:sldLayoutMkLst>
            <pc:docMk/>
            <pc:sldMasterMk cId="4165965166" sldId="2147483720"/>
            <pc:sldLayoutMk cId="131981039" sldId="2147483729"/>
          </pc:sldLayoutMkLst>
        </pc:sldLayoutChg>
        <pc:sldLayoutChg chg="add">
          <pc:chgData name="Shackeria Neckesha Nash Korylco (2509257)" userId="S::2509257@student.uwtsd.ac.uk::682546da-2432-4a25-b158-048576c9a167" providerId="AD" clId="Web-{B764A0FF-B5FF-49ED-9E59-F769A3594757}" dt="2025-10-05T21:12:02.882" v="13"/>
          <pc:sldLayoutMkLst>
            <pc:docMk/>
            <pc:sldMasterMk cId="4165965166" sldId="2147483720"/>
            <pc:sldLayoutMk cId="4024548653" sldId="2147483730"/>
          </pc:sldLayoutMkLst>
        </pc:sldLayoutChg>
        <pc:sldLayoutChg chg="add">
          <pc:chgData name="Shackeria Neckesha Nash Korylco (2509257)" userId="S::2509257@student.uwtsd.ac.uk::682546da-2432-4a25-b158-048576c9a167" providerId="AD" clId="Web-{B764A0FF-B5FF-49ED-9E59-F769A3594757}" dt="2025-10-05T21:12:02.882" v="13"/>
          <pc:sldLayoutMkLst>
            <pc:docMk/>
            <pc:sldMasterMk cId="4165965166" sldId="2147483720"/>
            <pc:sldLayoutMk cId="717483271" sldId="2147483731"/>
          </pc:sldLayoutMkLst>
        </pc:sldLayoutChg>
      </pc:sldMasterChg>
    </pc:docChg>
  </pc:docChgLst>
  <pc:docChgLst>
    <pc:chgData name="Shackeria Neckesha Nash Korylco (2509257)" userId="S::2509257@student.uwtsd.ac.uk::682546da-2432-4a25-b158-048576c9a167" providerId="AD" clId="Web-{9BE17759-3337-37E6-3D80-9C8DCA62957C}"/>
    <pc:docChg chg="modSld">
      <pc:chgData name="Shackeria Neckesha Nash Korylco (2509257)" userId="S::2509257@student.uwtsd.ac.uk::682546da-2432-4a25-b158-048576c9a167" providerId="AD" clId="Web-{9BE17759-3337-37E6-3D80-9C8DCA62957C}" dt="2025-10-02T19:37:49.268" v="63" actId="20577"/>
      <pc:docMkLst>
        <pc:docMk/>
      </pc:docMkLst>
      <pc:sldChg chg="modSp">
        <pc:chgData name="Shackeria Neckesha Nash Korylco (2509257)" userId="S::2509257@student.uwtsd.ac.uk::682546da-2432-4a25-b158-048576c9a167" providerId="AD" clId="Web-{9BE17759-3337-37E6-3D80-9C8DCA62957C}" dt="2025-10-02T19:36:18.531" v="58" actId="20577"/>
        <pc:sldMkLst>
          <pc:docMk/>
          <pc:sldMk cId="461441012" sldId="257"/>
        </pc:sldMkLst>
        <pc:spChg chg="mod">
          <ac:chgData name="Shackeria Neckesha Nash Korylco (2509257)" userId="S::2509257@student.uwtsd.ac.uk::682546da-2432-4a25-b158-048576c9a167" providerId="AD" clId="Web-{9BE17759-3337-37E6-3D80-9C8DCA62957C}" dt="2025-10-02T19:35:13.497" v="51" actId="20577"/>
          <ac:spMkLst>
            <pc:docMk/>
            <pc:sldMk cId="461441012" sldId="257"/>
            <ac:spMk id="2" creationId="{E6945F79-7613-F608-5576-B16865583371}"/>
          </ac:spMkLst>
        </pc:spChg>
        <pc:spChg chg="mod">
          <ac:chgData name="Shackeria Neckesha Nash Korylco (2509257)" userId="S::2509257@student.uwtsd.ac.uk::682546da-2432-4a25-b158-048576c9a167" providerId="AD" clId="Web-{9BE17759-3337-37E6-3D80-9C8DCA62957C}" dt="2025-10-02T19:36:18.531" v="58" actId="20577"/>
          <ac:spMkLst>
            <pc:docMk/>
            <pc:sldMk cId="461441012" sldId="257"/>
            <ac:spMk id="3" creationId="{C17D5966-21E8-CC53-3AEA-8558194CFD56}"/>
          </ac:spMkLst>
        </pc:spChg>
      </pc:sldChg>
      <pc:sldChg chg="modSp">
        <pc:chgData name="Shackeria Neckesha Nash Korylco (2509257)" userId="S::2509257@student.uwtsd.ac.uk::682546da-2432-4a25-b158-048576c9a167" providerId="AD" clId="Web-{9BE17759-3337-37E6-3D80-9C8DCA62957C}" dt="2025-10-02T19:35:21.810" v="52" actId="20577"/>
        <pc:sldMkLst>
          <pc:docMk/>
          <pc:sldMk cId="2773330045" sldId="258"/>
        </pc:sldMkLst>
        <pc:spChg chg="mod">
          <ac:chgData name="Shackeria Neckesha Nash Korylco (2509257)" userId="S::2509257@student.uwtsd.ac.uk::682546da-2432-4a25-b158-048576c9a167" providerId="AD" clId="Web-{9BE17759-3337-37E6-3D80-9C8DCA62957C}" dt="2025-10-02T19:35:21.810" v="52" actId="20577"/>
          <ac:spMkLst>
            <pc:docMk/>
            <pc:sldMk cId="2773330045" sldId="258"/>
            <ac:spMk id="2" creationId="{BAC258B9-BBDF-10BD-54F8-7B7D31927687}"/>
          </ac:spMkLst>
        </pc:spChg>
      </pc:sldChg>
      <pc:sldChg chg="modSp">
        <pc:chgData name="Shackeria Neckesha Nash Korylco (2509257)" userId="S::2509257@student.uwtsd.ac.uk::682546da-2432-4a25-b158-048576c9a167" providerId="AD" clId="Web-{9BE17759-3337-37E6-3D80-9C8DCA62957C}" dt="2025-10-02T19:35:53.342" v="54" actId="20577"/>
        <pc:sldMkLst>
          <pc:docMk/>
          <pc:sldMk cId="2776959624" sldId="259"/>
        </pc:sldMkLst>
        <pc:spChg chg="mod">
          <ac:chgData name="Shackeria Neckesha Nash Korylco (2509257)" userId="S::2509257@student.uwtsd.ac.uk::682546da-2432-4a25-b158-048576c9a167" providerId="AD" clId="Web-{9BE17759-3337-37E6-3D80-9C8DCA62957C}" dt="2025-10-02T19:35:53.342" v="54" actId="20577"/>
          <ac:spMkLst>
            <pc:docMk/>
            <pc:sldMk cId="2776959624" sldId="259"/>
            <ac:spMk id="2" creationId="{63123FFE-88F2-6F58-2776-A909B7DD285F}"/>
          </ac:spMkLst>
        </pc:spChg>
      </pc:sldChg>
      <pc:sldChg chg="modSp">
        <pc:chgData name="Shackeria Neckesha Nash Korylco (2509257)" userId="S::2509257@student.uwtsd.ac.uk::682546da-2432-4a25-b158-048576c9a167" providerId="AD" clId="Web-{9BE17759-3337-37E6-3D80-9C8DCA62957C}" dt="2025-10-02T19:36:51.985" v="62" actId="14100"/>
        <pc:sldMkLst>
          <pc:docMk/>
          <pc:sldMk cId="577923426" sldId="262"/>
        </pc:sldMkLst>
        <pc:spChg chg="mod">
          <ac:chgData name="Shackeria Neckesha Nash Korylco (2509257)" userId="S::2509257@student.uwtsd.ac.uk::682546da-2432-4a25-b158-048576c9a167" providerId="AD" clId="Web-{9BE17759-3337-37E6-3D80-9C8DCA62957C}" dt="2025-10-02T19:36:51.985" v="62" actId="14100"/>
          <ac:spMkLst>
            <pc:docMk/>
            <pc:sldMk cId="577923426" sldId="262"/>
            <ac:spMk id="3" creationId="{0E17B6FB-F8ED-555F-2497-04041DD219BD}"/>
          </ac:spMkLst>
        </pc:spChg>
      </pc:sldChg>
      <pc:sldChg chg="modSp">
        <pc:chgData name="Shackeria Neckesha Nash Korylco (2509257)" userId="S::2509257@student.uwtsd.ac.uk::682546da-2432-4a25-b158-048576c9a167" providerId="AD" clId="Web-{9BE17759-3337-37E6-3D80-9C8DCA62957C}" dt="2025-10-02T19:37:49.268" v="63" actId="20577"/>
        <pc:sldMkLst>
          <pc:docMk/>
          <pc:sldMk cId="3439683814" sldId="263"/>
        </pc:sldMkLst>
        <pc:spChg chg="mod">
          <ac:chgData name="Shackeria Neckesha Nash Korylco (2509257)" userId="S::2509257@student.uwtsd.ac.uk::682546da-2432-4a25-b158-048576c9a167" providerId="AD" clId="Web-{9BE17759-3337-37E6-3D80-9C8DCA62957C}" dt="2025-10-02T19:37:49.268" v="63" actId="20577"/>
          <ac:spMkLst>
            <pc:docMk/>
            <pc:sldMk cId="3439683814" sldId="263"/>
            <ac:spMk id="3" creationId="{3580DF1E-C643-2F97-E2FE-A336EC497848}"/>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FE6052-6D50-4211-8D7F-8CB016F65CC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F4FAA73-76F7-456F-B09F-A52963103129}">
      <dgm:prSet/>
      <dgm:spPr/>
      <dgm:t>
        <a:bodyPr/>
        <a:lstStyle/>
        <a:p>
          <a:pPr>
            <a:lnSpc>
              <a:spcPct val="100000"/>
            </a:lnSpc>
          </a:pPr>
          <a:r>
            <a:rPr lang="en-GB"/>
            <a:t>Sunrise Residential care (for older and dementia patients).</a:t>
          </a:r>
          <a:endParaRPr lang="en-US"/>
        </a:p>
      </dgm:t>
    </dgm:pt>
    <dgm:pt modelId="{17743EA3-9B73-42BD-807D-52803A2A484A}" type="parTrans" cxnId="{EAB4BFB8-395E-4D5B-998E-5B44AA8DFE1D}">
      <dgm:prSet/>
      <dgm:spPr/>
      <dgm:t>
        <a:bodyPr/>
        <a:lstStyle/>
        <a:p>
          <a:endParaRPr lang="en-US"/>
        </a:p>
      </dgm:t>
    </dgm:pt>
    <dgm:pt modelId="{C0028175-1F1B-4F6D-89D8-D61DCD3855F8}" type="sibTrans" cxnId="{EAB4BFB8-395E-4D5B-998E-5B44AA8DFE1D}">
      <dgm:prSet/>
      <dgm:spPr/>
      <dgm:t>
        <a:bodyPr/>
        <a:lstStyle/>
        <a:p>
          <a:endParaRPr lang="en-US"/>
        </a:p>
      </dgm:t>
    </dgm:pt>
    <dgm:pt modelId="{E18A23C9-04FF-4AED-833E-2671BBE24E80}">
      <dgm:prSet/>
      <dgm:spPr/>
      <dgm:t>
        <a:bodyPr/>
        <a:lstStyle/>
        <a:p>
          <a:pPr>
            <a:lnSpc>
              <a:spcPct val="100000"/>
            </a:lnSpc>
          </a:pPr>
          <a:r>
            <a:rPr lang="en-GB"/>
            <a:t>We plan to introduce digital tools to improve the quality and efficiency of care.</a:t>
          </a:r>
          <a:endParaRPr lang="en-US"/>
        </a:p>
      </dgm:t>
    </dgm:pt>
    <dgm:pt modelId="{08A97391-2A0E-4D14-88F0-722106879CE3}" type="parTrans" cxnId="{52AEF2D2-3110-4FA2-9D3D-513B38B29C81}">
      <dgm:prSet/>
      <dgm:spPr/>
      <dgm:t>
        <a:bodyPr/>
        <a:lstStyle/>
        <a:p>
          <a:endParaRPr lang="en-US"/>
        </a:p>
      </dgm:t>
    </dgm:pt>
    <dgm:pt modelId="{38EAE9B4-9C8B-434E-B19C-3E230EA11508}" type="sibTrans" cxnId="{52AEF2D2-3110-4FA2-9D3D-513B38B29C81}">
      <dgm:prSet/>
      <dgm:spPr/>
      <dgm:t>
        <a:bodyPr/>
        <a:lstStyle/>
        <a:p>
          <a:endParaRPr lang="en-US"/>
        </a:p>
      </dgm:t>
    </dgm:pt>
    <dgm:pt modelId="{274537F4-DD7D-4C21-8F8E-7B79792BC308}">
      <dgm:prSet/>
      <dgm:spPr/>
      <dgm:t>
        <a:bodyPr/>
        <a:lstStyle/>
        <a:p>
          <a:pPr>
            <a:lnSpc>
              <a:spcPct val="100000"/>
            </a:lnSpc>
          </a:pPr>
          <a:r>
            <a:rPr lang="en-GB"/>
            <a:t>To develop staff confidence in using its fall range of applications in Microsoft 365.</a:t>
          </a:r>
          <a:endParaRPr lang="en-US"/>
        </a:p>
      </dgm:t>
    </dgm:pt>
    <dgm:pt modelId="{53B3C835-1E72-4D53-9164-14BF9C110F72}" type="parTrans" cxnId="{C07DAC1B-FE39-4EFF-B8D5-5D9DDCC3B2CA}">
      <dgm:prSet/>
      <dgm:spPr/>
      <dgm:t>
        <a:bodyPr/>
        <a:lstStyle/>
        <a:p>
          <a:endParaRPr lang="en-US"/>
        </a:p>
      </dgm:t>
    </dgm:pt>
    <dgm:pt modelId="{C2018E3E-C768-43FC-9EC3-2E40F4966884}" type="sibTrans" cxnId="{C07DAC1B-FE39-4EFF-B8D5-5D9DDCC3B2CA}">
      <dgm:prSet/>
      <dgm:spPr/>
      <dgm:t>
        <a:bodyPr/>
        <a:lstStyle/>
        <a:p>
          <a:endParaRPr lang="en-US"/>
        </a:p>
      </dgm:t>
    </dgm:pt>
    <dgm:pt modelId="{2CA80F3A-0860-4806-A385-05EA204283FA}">
      <dgm:prSet/>
      <dgm:spPr/>
      <dgm:t>
        <a:bodyPr/>
        <a:lstStyle/>
        <a:p>
          <a:pPr>
            <a:lnSpc>
              <a:spcPct val="100000"/>
            </a:lnSpc>
          </a:pPr>
          <a:r>
            <a:rPr lang="en-GB"/>
            <a:t>Staff range from a team of nurses, care workers, admin teams and visiting health professionals.</a:t>
          </a:r>
          <a:endParaRPr lang="en-US"/>
        </a:p>
      </dgm:t>
    </dgm:pt>
    <dgm:pt modelId="{30F1CC7A-5659-4E6C-AE27-EF2BB0499C9D}" type="parTrans" cxnId="{069BBF6E-EF4E-4EA5-B496-786DEC2C1521}">
      <dgm:prSet/>
      <dgm:spPr/>
      <dgm:t>
        <a:bodyPr/>
        <a:lstStyle/>
        <a:p>
          <a:endParaRPr lang="en-US"/>
        </a:p>
      </dgm:t>
    </dgm:pt>
    <dgm:pt modelId="{05E6FA28-6990-4E92-9B0C-4F785BF68FFC}" type="sibTrans" cxnId="{069BBF6E-EF4E-4EA5-B496-786DEC2C1521}">
      <dgm:prSet/>
      <dgm:spPr/>
      <dgm:t>
        <a:bodyPr/>
        <a:lstStyle/>
        <a:p>
          <a:endParaRPr lang="en-US"/>
        </a:p>
      </dgm:t>
    </dgm:pt>
    <dgm:pt modelId="{7870AF5B-47E0-44E3-A187-3CDC2461DB13}" type="pres">
      <dgm:prSet presAssocID="{20FE6052-6D50-4211-8D7F-8CB016F65CCD}" presName="root" presStyleCnt="0">
        <dgm:presLayoutVars>
          <dgm:dir/>
          <dgm:resizeHandles val="exact"/>
        </dgm:presLayoutVars>
      </dgm:prSet>
      <dgm:spPr/>
    </dgm:pt>
    <dgm:pt modelId="{3FD32450-5D02-4C82-A847-78249D53B138}" type="pres">
      <dgm:prSet presAssocID="{CF4FAA73-76F7-456F-B09F-A52963103129}" presName="compNode" presStyleCnt="0"/>
      <dgm:spPr/>
    </dgm:pt>
    <dgm:pt modelId="{4ABC9B60-996E-488A-AD32-2E818CCB885F}" type="pres">
      <dgm:prSet presAssocID="{CF4FAA73-76F7-456F-B09F-A52963103129}" presName="bgRect" presStyleLbl="bgShp" presStyleIdx="0" presStyleCnt="4"/>
      <dgm:spPr/>
    </dgm:pt>
    <dgm:pt modelId="{6C2B093B-95E1-4191-A7F1-C1079F8F56DD}" type="pres">
      <dgm:prSet presAssocID="{CF4FAA73-76F7-456F-B09F-A5296310312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unset scene"/>
        </a:ext>
      </dgm:extLst>
    </dgm:pt>
    <dgm:pt modelId="{F5440051-D37C-4DF8-8A04-21B9277A43C9}" type="pres">
      <dgm:prSet presAssocID="{CF4FAA73-76F7-456F-B09F-A52963103129}" presName="spaceRect" presStyleCnt="0"/>
      <dgm:spPr/>
    </dgm:pt>
    <dgm:pt modelId="{4E507BD3-1D87-47FE-AB6B-6365966C9FC1}" type="pres">
      <dgm:prSet presAssocID="{CF4FAA73-76F7-456F-B09F-A52963103129}" presName="parTx" presStyleLbl="revTx" presStyleIdx="0" presStyleCnt="4">
        <dgm:presLayoutVars>
          <dgm:chMax val="0"/>
          <dgm:chPref val="0"/>
        </dgm:presLayoutVars>
      </dgm:prSet>
      <dgm:spPr/>
    </dgm:pt>
    <dgm:pt modelId="{8ABED758-03DD-4E17-A772-72134FD8A6B4}" type="pres">
      <dgm:prSet presAssocID="{C0028175-1F1B-4F6D-89D8-D61DCD3855F8}" presName="sibTrans" presStyleCnt="0"/>
      <dgm:spPr/>
    </dgm:pt>
    <dgm:pt modelId="{D04D37D9-1FC4-4E12-ABB2-C7D45E6EC8B9}" type="pres">
      <dgm:prSet presAssocID="{E18A23C9-04FF-4AED-833E-2671BBE24E80}" presName="compNode" presStyleCnt="0"/>
      <dgm:spPr/>
    </dgm:pt>
    <dgm:pt modelId="{AC231B4F-0662-4273-AC7B-F5E5CF8E4AEE}" type="pres">
      <dgm:prSet presAssocID="{E18A23C9-04FF-4AED-833E-2671BBE24E80}" presName="bgRect" presStyleLbl="bgShp" presStyleIdx="1" presStyleCnt="4"/>
      <dgm:spPr/>
    </dgm:pt>
    <dgm:pt modelId="{59C559D3-29CE-4962-B749-A0C78A68F6B2}" type="pres">
      <dgm:prSet presAssocID="{E18A23C9-04FF-4AED-833E-2671BBE24E8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ears"/>
        </a:ext>
      </dgm:extLst>
    </dgm:pt>
    <dgm:pt modelId="{65B9F087-F657-44C9-A305-6504947FE1A4}" type="pres">
      <dgm:prSet presAssocID="{E18A23C9-04FF-4AED-833E-2671BBE24E80}" presName="spaceRect" presStyleCnt="0"/>
      <dgm:spPr/>
    </dgm:pt>
    <dgm:pt modelId="{5EA93DB1-E902-4AF3-A356-CDA47EEB9140}" type="pres">
      <dgm:prSet presAssocID="{E18A23C9-04FF-4AED-833E-2671BBE24E80}" presName="parTx" presStyleLbl="revTx" presStyleIdx="1" presStyleCnt="4">
        <dgm:presLayoutVars>
          <dgm:chMax val="0"/>
          <dgm:chPref val="0"/>
        </dgm:presLayoutVars>
      </dgm:prSet>
      <dgm:spPr/>
    </dgm:pt>
    <dgm:pt modelId="{5CD92E71-C8ED-47E8-A67E-0047EDAF19D3}" type="pres">
      <dgm:prSet presAssocID="{38EAE9B4-9C8B-434E-B19C-3E230EA11508}" presName="sibTrans" presStyleCnt="0"/>
      <dgm:spPr/>
    </dgm:pt>
    <dgm:pt modelId="{97FADE05-6428-45CB-B333-2D5DD9064D16}" type="pres">
      <dgm:prSet presAssocID="{274537F4-DD7D-4C21-8F8E-7B79792BC308}" presName="compNode" presStyleCnt="0"/>
      <dgm:spPr/>
    </dgm:pt>
    <dgm:pt modelId="{DB280B46-4F47-4D68-9C17-BF255251CF37}" type="pres">
      <dgm:prSet presAssocID="{274537F4-DD7D-4C21-8F8E-7B79792BC308}" presName="bgRect" presStyleLbl="bgShp" presStyleIdx="2" presStyleCnt="4"/>
      <dgm:spPr/>
    </dgm:pt>
    <dgm:pt modelId="{6A7DC303-2A36-4574-91DD-5F0C32756526}" type="pres">
      <dgm:prSet presAssocID="{274537F4-DD7D-4C21-8F8E-7B79792BC30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oud Computing"/>
        </a:ext>
      </dgm:extLst>
    </dgm:pt>
    <dgm:pt modelId="{36C1C7E0-2DFE-4FE7-A569-0F5FD099E30F}" type="pres">
      <dgm:prSet presAssocID="{274537F4-DD7D-4C21-8F8E-7B79792BC308}" presName="spaceRect" presStyleCnt="0"/>
      <dgm:spPr/>
    </dgm:pt>
    <dgm:pt modelId="{9AD63DBE-6284-4ED6-81CC-E88AC812A598}" type="pres">
      <dgm:prSet presAssocID="{274537F4-DD7D-4C21-8F8E-7B79792BC308}" presName="parTx" presStyleLbl="revTx" presStyleIdx="2" presStyleCnt="4">
        <dgm:presLayoutVars>
          <dgm:chMax val="0"/>
          <dgm:chPref val="0"/>
        </dgm:presLayoutVars>
      </dgm:prSet>
      <dgm:spPr/>
    </dgm:pt>
    <dgm:pt modelId="{77FC0B30-E61C-4B31-A387-631FBB180972}" type="pres">
      <dgm:prSet presAssocID="{C2018E3E-C768-43FC-9EC3-2E40F4966884}" presName="sibTrans" presStyleCnt="0"/>
      <dgm:spPr/>
    </dgm:pt>
    <dgm:pt modelId="{405855F1-5130-43FB-A02F-68F215A692B4}" type="pres">
      <dgm:prSet presAssocID="{2CA80F3A-0860-4806-A385-05EA204283FA}" presName="compNode" presStyleCnt="0"/>
      <dgm:spPr/>
    </dgm:pt>
    <dgm:pt modelId="{301DB340-0F55-466E-97CF-65C00836E941}" type="pres">
      <dgm:prSet presAssocID="{2CA80F3A-0860-4806-A385-05EA204283FA}" presName="bgRect" presStyleLbl="bgShp" presStyleIdx="3" presStyleCnt="4"/>
      <dgm:spPr/>
    </dgm:pt>
    <dgm:pt modelId="{26B031B3-2E57-49EE-BC95-51E814722543}" type="pres">
      <dgm:prSet presAssocID="{2CA80F3A-0860-4806-A385-05EA204283F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octor"/>
        </a:ext>
      </dgm:extLst>
    </dgm:pt>
    <dgm:pt modelId="{87F6663E-F40D-484B-AAFE-151F9A908595}" type="pres">
      <dgm:prSet presAssocID="{2CA80F3A-0860-4806-A385-05EA204283FA}" presName="spaceRect" presStyleCnt="0"/>
      <dgm:spPr/>
    </dgm:pt>
    <dgm:pt modelId="{D27B3D48-43AB-4454-A025-7AF6AB8F0F9B}" type="pres">
      <dgm:prSet presAssocID="{2CA80F3A-0860-4806-A385-05EA204283FA}" presName="parTx" presStyleLbl="revTx" presStyleIdx="3" presStyleCnt="4">
        <dgm:presLayoutVars>
          <dgm:chMax val="0"/>
          <dgm:chPref val="0"/>
        </dgm:presLayoutVars>
      </dgm:prSet>
      <dgm:spPr/>
    </dgm:pt>
  </dgm:ptLst>
  <dgm:cxnLst>
    <dgm:cxn modelId="{3A030D1B-1542-49C4-980B-87E463547859}" type="presOf" srcId="{2CA80F3A-0860-4806-A385-05EA204283FA}" destId="{D27B3D48-43AB-4454-A025-7AF6AB8F0F9B}" srcOrd="0" destOrd="0" presId="urn:microsoft.com/office/officeart/2018/2/layout/IconVerticalSolidList"/>
    <dgm:cxn modelId="{C07DAC1B-FE39-4EFF-B8D5-5D9DDCC3B2CA}" srcId="{20FE6052-6D50-4211-8D7F-8CB016F65CCD}" destId="{274537F4-DD7D-4C21-8F8E-7B79792BC308}" srcOrd="2" destOrd="0" parTransId="{53B3C835-1E72-4D53-9164-14BF9C110F72}" sibTransId="{C2018E3E-C768-43FC-9EC3-2E40F4966884}"/>
    <dgm:cxn modelId="{069BBF6E-EF4E-4EA5-B496-786DEC2C1521}" srcId="{20FE6052-6D50-4211-8D7F-8CB016F65CCD}" destId="{2CA80F3A-0860-4806-A385-05EA204283FA}" srcOrd="3" destOrd="0" parTransId="{30F1CC7A-5659-4E6C-AE27-EF2BB0499C9D}" sibTransId="{05E6FA28-6990-4E92-9B0C-4F785BF68FFC}"/>
    <dgm:cxn modelId="{DCE3A58C-3811-4756-A265-A3744DC36453}" type="presOf" srcId="{CF4FAA73-76F7-456F-B09F-A52963103129}" destId="{4E507BD3-1D87-47FE-AB6B-6365966C9FC1}" srcOrd="0" destOrd="0" presId="urn:microsoft.com/office/officeart/2018/2/layout/IconVerticalSolidList"/>
    <dgm:cxn modelId="{3E88F7A8-C25B-4053-B270-34451B85D555}" type="presOf" srcId="{E18A23C9-04FF-4AED-833E-2671BBE24E80}" destId="{5EA93DB1-E902-4AF3-A356-CDA47EEB9140}" srcOrd="0" destOrd="0" presId="urn:microsoft.com/office/officeart/2018/2/layout/IconVerticalSolidList"/>
    <dgm:cxn modelId="{EAB4BFB8-395E-4D5B-998E-5B44AA8DFE1D}" srcId="{20FE6052-6D50-4211-8D7F-8CB016F65CCD}" destId="{CF4FAA73-76F7-456F-B09F-A52963103129}" srcOrd="0" destOrd="0" parTransId="{17743EA3-9B73-42BD-807D-52803A2A484A}" sibTransId="{C0028175-1F1B-4F6D-89D8-D61DCD3855F8}"/>
    <dgm:cxn modelId="{F18B50B9-5A82-4C36-A4E4-527CB3FF5776}" type="presOf" srcId="{20FE6052-6D50-4211-8D7F-8CB016F65CCD}" destId="{7870AF5B-47E0-44E3-A187-3CDC2461DB13}" srcOrd="0" destOrd="0" presId="urn:microsoft.com/office/officeart/2018/2/layout/IconVerticalSolidList"/>
    <dgm:cxn modelId="{CFD3A2BC-B802-48BB-8BB3-9D40D6775A87}" type="presOf" srcId="{274537F4-DD7D-4C21-8F8E-7B79792BC308}" destId="{9AD63DBE-6284-4ED6-81CC-E88AC812A598}" srcOrd="0" destOrd="0" presId="urn:microsoft.com/office/officeart/2018/2/layout/IconVerticalSolidList"/>
    <dgm:cxn modelId="{52AEF2D2-3110-4FA2-9D3D-513B38B29C81}" srcId="{20FE6052-6D50-4211-8D7F-8CB016F65CCD}" destId="{E18A23C9-04FF-4AED-833E-2671BBE24E80}" srcOrd="1" destOrd="0" parTransId="{08A97391-2A0E-4D14-88F0-722106879CE3}" sibTransId="{38EAE9B4-9C8B-434E-B19C-3E230EA11508}"/>
    <dgm:cxn modelId="{8914B52D-6561-4291-B841-6D3BB138EAB7}" type="presParOf" srcId="{7870AF5B-47E0-44E3-A187-3CDC2461DB13}" destId="{3FD32450-5D02-4C82-A847-78249D53B138}" srcOrd="0" destOrd="0" presId="urn:microsoft.com/office/officeart/2018/2/layout/IconVerticalSolidList"/>
    <dgm:cxn modelId="{78B7820C-17AD-426D-A78B-0735C602751F}" type="presParOf" srcId="{3FD32450-5D02-4C82-A847-78249D53B138}" destId="{4ABC9B60-996E-488A-AD32-2E818CCB885F}" srcOrd="0" destOrd="0" presId="urn:microsoft.com/office/officeart/2018/2/layout/IconVerticalSolidList"/>
    <dgm:cxn modelId="{5D0F15D2-84E9-4A71-A353-1695FA1E9791}" type="presParOf" srcId="{3FD32450-5D02-4C82-A847-78249D53B138}" destId="{6C2B093B-95E1-4191-A7F1-C1079F8F56DD}" srcOrd="1" destOrd="0" presId="urn:microsoft.com/office/officeart/2018/2/layout/IconVerticalSolidList"/>
    <dgm:cxn modelId="{939E0C11-38C6-4F85-AB28-8DFCC910FCE5}" type="presParOf" srcId="{3FD32450-5D02-4C82-A847-78249D53B138}" destId="{F5440051-D37C-4DF8-8A04-21B9277A43C9}" srcOrd="2" destOrd="0" presId="urn:microsoft.com/office/officeart/2018/2/layout/IconVerticalSolidList"/>
    <dgm:cxn modelId="{C8E495E8-8415-4CDF-91E3-EF7676B74BB5}" type="presParOf" srcId="{3FD32450-5D02-4C82-A847-78249D53B138}" destId="{4E507BD3-1D87-47FE-AB6B-6365966C9FC1}" srcOrd="3" destOrd="0" presId="urn:microsoft.com/office/officeart/2018/2/layout/IconVerticalSolidList"/>
    <dgm:cxn modelId="{A596E290-238E-4285-AE39-049461A14321}" type="presParOf" srcId="{7870AF5B-47E0-44E3-A187-3CDC2461DB13}" destId="{8ABED758-03DD-4E17-A772-72134FD8A6B4}" srcOrd="1" destOrd="0" presId="urn:microsoft.com/office/officeart/2018/2/layout/IconVerticalSolidList"/>
    <dgm:cxn modelId="{CE72264D-69F8-4295-A80D-D642D1F5CFC4}" type="presParOf" srcId="{7870AF5B-47E0-44E3-A187-3CDC2461DB13}" destId="{D04D37D9-1FC4-4E12-ABB2-C7D45E6EC8B9}" srcOrd="2" destOrd="0" presId="urn:microsoft.com/office/officeart/2018/2/layout/IconVerticalSolidList"/>
    <dgm:cxn modelId="{A99414D8-2CCF-4B67-9E94-FB8795444BF0}" type="presParOf" srcId="{D04D37D9-1FC4-4E12-ABB2-C7D45E6EC8B9}" destId="{AC231B4F-0662-4273-AC7B-F5E5CF8E4AEE}" srcOrd="0" destOrd="0" presId="urn:microsoft.com/office/officeart/2018/2/layout/IconVerticalSolidList"/>
    <dgm:cxn modelId="{61F4C395-D5C2-4A52-A3DF-BC45DB9312BC}" type="presParOf" srcId="{D04D37D9-1FC4-4E12-ABB2-C7D45E6EC8B9}" destId="{59C559D3-29CE-4962-B749-A0C78A68F6B2}" srcOrd="1" destOrd="0" presId="urn:microsoft.com/office/officeart/2018/2/layout/IconVerticalSolidList"/>
    <dgm:cxn modelId="{2A2B8FD0-FBEF-4532-9795-FE44A48FC1EA}" type="presParOf" srcId="{D04D37D9-1FC4-4E12-ABB2-C7D45E6EC8B9}" destId="{65B9F087-F657-44C9-A305-6504947FE1A4}" srcOrd="2" destOrd="0" presId="urn:microsoft.com/office/officeart/2018/2/layout/IconVerticalSolidList"/>
    <dgm:cxn modelId="{646E0114-A546-4716-A6F7-6E3D7CE14786}" type="presParOf" srcId="{D04D37D9-1FC4-4E12-ABB2-C7D45E6EC8B9}" destId="{5EA93DB1-E902-4AF3-A356-CDA47EEB9140}" srcOrd="3" destOrd="0" presId="urn:microsoft.com/office/officeart/2018/2/layout/IconVerticalSolidList"/>
    <dgm:cxn modelId="{2C773318-9202-4C2A-9DA9-0C4BACC262ED}" type="presParOf" srcId="{7870AF5B-47E0-44E3-A187-3CDC2461DB13}" destId="{5CD92E71-C8ED-47E8-A67E-0047EDAF19D3}" srcOrd="3" destOrd="0" presId="urn:microsoft.com/office/officeart/2018/2/layout/IconVerticalSolidList"/>
    <dgm:cxn modelId="{1C4BA6A5-D3EB-467C-95DC-4D9D7E45B4B8}" type="presParOf" srcId="{7870AF5B-47E0-44E3-A187-3CDC2461DB13}" destId="{97FADE05-6428-45CB-B333-2D5DD9064D16}" srcOrd="4" destOrd="0" presId="urn:microsoft.com/office/officeart/2018/2/layout/IconVerticalSolidList"/>
    <dgm:cxn modelId="{B0A5A090-1A86-43A4-9CE2-1899B5488C3D}" type="presParOf" srcId="{97FADE05-6428-45CB-B333-2D5DD9064D16}" destId="{DB280B46-4F47-4D68-9C17-BF255251CF37}" srcOrd="0" destOrd="0" presId="urn:microsoft.com/office/officeart/2018/2/layout/IconVerticalSolidList"/>
    <dgm:cxn modelId="{B4C7F38C-6475-43E0-BFBB-5229A21A09F1}" type="presParOf" srcId="{97FADE05-6428-45CB-B333-2D5DD9064D16}" destId="{6A7DC303-2A36-4574-91DD-5F0C32756526}" srcOrd="1" destOrd="0" presId="urn:microsoft.com/office/officeart/2018/2/layout/IconVerticalSolidList"/>
    <dgm:cxn modelId="{16FECEEB-3920-4CA4-B4A1-F9A7C27DB80D}" type="presParOf" srcId="{97FADE05-6428-45CB-B333-2D5DD9064D16}" destId="{36C1C7E0-2DFE-4FE7-A569-0F5FD099E30F}" srcOrd="2" destOrd="0" presId="urn:microsoft.com/office/officeart/2018/2/layout/IconVerticalSolidList"/>
    <dgm:cxn modelId="{3671276B-1599-4EF3-8D58-098F427BB118}" type="presParOf" srcId="{97FADE05-6428-45CB-B333-2D5DD9064D16}" destId="{9AD63DBE-6284-4ED6-81CC-E88AC812A598}" srcOrd="3" destOrd="0" presId="urn:microsoft.com/office/officeart/2018/2/layout/IconVerticalSolidList"/>
    <dgm:cxn modelId="{77B724E6-FB3E-4CF7-BF19-392FA83734B2}" type="presParOf" srcId="{7870AF5B-47E0-44E3-A187-3CDC2461DB13}" destId="{77FC0B30-E61C-4B31-A387-631FBB180972}" srcOrd="5" destOrd="0" presId="urn:microsoft.com/office/officeart/2018/2/layout/IconVerticalSolidList"/>
    <dgm:cxn modelId="{5D575111-2C3F-4F8E-B4B7-00D80002BE5B}" type="presParOf" srcId="{7870AF5B-47E0-44E3-A187-3CDC2461DB13}" destId="{405855F1-5130-43FB-A02F-68F215A692B4}" srcOrd="6" destOrd="0" presId="urn:microsoft.com/office/officeart/2018/2/layout/IconVerticalSolidList"/>
    <dgm:cxn modelId="{9E40E9EE-1C22-4B90-9889-E04AE89A8913}" type="presParOf" srcId="{405855F1-5130-43FB-A02F-68F215A692B4}" destId="{301DB340-0F55-466E-97CF-65C00836E941}" srcOrd="0" destOrd="0" presId="urn:microsoft.com/office/officeart/2018/2/layout/IconVerticalSolidList"/>
    <dgm:cxn modelId="{2CCE721B-A595-42C7-A1AA-5A18F5A3C974}" type="presParOf" srcId="{405855F1-5130-43FB-A02F-68F215A692B4}" destId="{26B031B3-2E57-49EE-BC95-51E814722543}" srcOrd="1" destOrd="0" presId="urn:microsoft.com/office/officeart/2018/2/layout/IconVerticalSolidList"/>
    <dgm:cxn modelId="{BDA90E73-FADF-4A3B-9A49-3081AF3C40AA}" type="presParOf" srcId="{405855F1-5130-43FB-A02F-68F215A692B4}" destId="{87F6663E-F40D-484B-AAFE-151F9A908595}" srcOrd="2" destOrd="0" presId="urn:microsoft.com/office/officeart/2018/2/layout/IconVerticalSolidList"/>
    <dgm:cxn modelId="{324AB124-7782-451E-8EEE-DAEEB9200B31}" type="presParOf" srcId="{405855F1-5130-43FB-A02F-68F215A692B4}" destId="{D27B3D48-43AB-4454-A025-7AF6AB8F0F9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551408-627A-4AE7-B1B0-9844AF5069F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C4D8103-849E-4E6B-B30C-1E45E364C9CA}">
      <dgm:prSet/>
      <dgm:spPr/>
      <dgm:t>
        <a:bodyPr/>
        <a:lstStyle/>
        <a:p>
          <a:r>
            <a:rPr lang="en-GB"/>
            <a:t>Only Microsoft Entra work, or school accounts are supported for external participants.</a:t>
          </a:r>
          <a:endParaRPr lang="en-US"/>
        </a:p>
      </dgm:t>
    </dgm:pt>
    <dgm:pt modelId="{7F44A765-BD22-49AE-9146-C8C4288E0880}" type="parTrans" cxnId="{AAF70380-05D4-4826-A41E-624D4EFCD633}">
      <dgm:prSet/>
      <dgm:spPr/>
      <dgm:t>
        <a:bodyPr/>
        <a:lstStyle/>
        <a:p>
          <a:endParaRPr lang="en-US"/>
        </a:p>
      </dgm:t>
    </dgm:pt>
    <dgm:pt modelId="{A5BADDE3-D049-4673-BF66-E11AACD55E48}" type="sibTrans" cxnId="{AAF70380-05D4-4826-A41E-624D4EFCD633}">
      <dgm:prSet/>
      <dgm:spPr/>
      <dgm:t>
        <a:bodyPr/>
        <a:lstStyle/>
        <a:p>
          <a:endParaRPr lang="en-US"/>
        </a:p>
      </dgm:t>
    </dgm:pt>
    <dgm:pt modelId="{0A58F6C9-8392-4DE8-BC44-49DD5F5559A5}">
      <dgm:prSet/>
      <dgm:spPr/>
      <dgm:t>
        <a:bodyPr/>
        <a:lstStyle/>
        <a:p>
          <a:r>
            <a:rPr lang="en-GB"/>
            <a:t>Shared channel do not support some app, including stream planner and forms</a:t>
          </a:r>
          <a:endParaRPr lang="en-US"/>
        </a:p>
      </dgm:t>
    </dgm:pt>
    <dgm:pt modelId="{2D0EBC57-3CF1-40B2-AEAA-B04EEB95CC6F}" type="parTrans" cxnId="{24EDFA89-72BE-4A83-9457-E24F4A2FFDD8}">
      <dgm:prSet/>
      <dgm:spPr/>
      <dgm:t>
        <a:bodyPr/>
        <a:lstStyle/>
        <a:p>
          <a:endParaRPr lang="en-US"/>
        </a:p>
      </dgm:t>
    </dgm:pt>
    <dgm:pt modelId="{3959735C-F7E7-472A-B452-80BCE3BBF8FD}" type="sibTrans" cxnId="{24EDFA89-72BE-4A83-9457-E24F4A2FFDD8}">
      <dgm:prSet/>
      <dgm:spPr/>
      <dgm:t>
        <a:bodyPr/>
        <a:lstStyle/>
        <a:p>
          <a:endParaRPr lang="en-US"/>
        </a:p>
      </dgm:t>
    </dgm:pt>
    <dgm:pt modelId="{E6CEC0D9-EF5A-4AF7-80A9-E89EF66430A1}">
      <dgm:prSet/>
      <dgm:spPr/>
      <dgm:t>
        <a:bodyPr/>
        <a:lstStyle/>
        <a:p>
          <a:r>
            <a:rPr lang="en-GB"/>
            <a:t>When creating a team from an existing team, shared channel in the original team shared channels in the existing team are not copied over.</a:t>
          </a:r>
          <a:endParaRPr lang="en-US"/>
        </a:p>
      </dgm:t>
    </dgm:pt>
    <dgm:pt modelId="{68E04E1E-F674-4021-B805-7AE1AB53200A}" type="parTrans" cxnId="{A69BA112-4B4D-40A3-8AB7-E552DC7C318E}">
      <dgm:prSet/>
      <dgm:spPr/>
      <dgm:t>
        <a:bodyPr/>
        <a:lstStyle/>
        <a:p>
          <a:endParaRPr lang="en-US"/>
        </a:p>
      </dgm:t>
    </dgm:pt>
    <dgm:pt modelId="{49AC5404-3429-4DA9-A092-22895C4FB83D}" type="sibTrans" cxnId="{A69BA112-4B4D-40A3-8AB7-E552DC7C318E}">
      <dgm:prSet/>
      <dgm:spPr/>
      <dgm:t>
        <a:bodyPr/>
        <a:lstStyle/>
        <a:p>
          <a:endParaRPr lang="en-US"/>
        </a:p>
      </dgm:t>
    </dgm:pt>
    <dgm:pt modelId="{82982E22-32CC-462A-86AF-2455570EE9F0}" type="pres">
      <dgm:prSet presAssocID="{EE551408-627A-4AE7-B1B0-9844AF5069F5}" presName="linear" presStyleCnt="0">
        <dgm:presLayoutVars>
          <dgm:animLvl val="lvl"/>
          <dgm:resizeHandles val="exact"/>
        </dgm:presLayoutVars>
      </dgm:prSet>
      <dgm:spPr/>
    </dgm:pt>
    <dgm:pt modelId="{B9DEB0B2-F39C-44D5-9BCA-9D7825347729}" type="pres">
      <dgm:prSet presAssocID="{3C4D8103-849E-4E6B-B30C-1E45E364C9CA}" presName="parentText" presStyleLbl="node1" presStyleIdx="0" presStyleCnt="3">
        <dgm:presLayoutVars>
          <dgm:chMax val="0"/>
          <dgm:bulletEnabled val="1"/>
        </dgm:presLayoutVars>
      </dgm:prSet>
      <dgm:spPr/>
    </dgm:pt>
    <dgm:pt modelId="{7309E434-003C-4D05-B653-AB4CC2212057}" type="pres">
      <dgm:prSet presAssocID="{A5BADDE3-D049-4673-BF66-E11AACD55E48}" presName="spacer" presStyleCnt="0"/>
      <dgm:spPr/>
    </dgm:pt>
    <dgm:pt modelId="{B668B695-ED48-45E2-A541-340224889343}" type="pres">
      <dgm:prSet presAssocID="{0A58F6C9-8392-4DE8-BC44-49DD5F5559A5}" presName="parentText" presStyleLbl="node1" presStyleIdx="1" presStyleCnt="3">
        <dgm:presLayoutVars>
          <dgm:chMax val="0"/>
          <dgm:bulletEnabled val="1"/>
        </dgm:presLayoutVars>
      </dgm:prSet>
      <dgm:spPr/>
    </dgm:pt>
    <dgm:pt modelId="{76B73615-797D-4408-AF27-3CAA0748735B}" type="pres">
      <dgm:prSet presAssocID="{3959735C-F7E7-472A-B452-80BCE3BBF8FD}" presName="spacer" presStyleCnt="0"/>
      <dgm:spPr/>
    </dgm:pt>
    <dgm:pt modelId="{3E078EDC-B139-4D71-898C-A11D017471C3}" type="pres">
      <dgm:prSet presAssocID="{E6CEC0D9-EF5A-4AF7-80A9-E89EF66430A1}" presName="parentText" presStyleLbl="node1" presStyleIdx="2" presStyleCnt="3">
        <dgm:presLayoutVars>
          <dgm:chMax val="0"/>
          <dgm:bulletEnabled val="1"/>
        </dgm:presLayoutVars>
      </dgm:prSet>
      <dgm:spPr/>
    </dgm:pt>
  </dgm:ptLst>
  <dgm:cxnLst>
    <dgm:cxn modelId="{A69BA112-4B4D-40A3-8AB7-E552DC7C318E}" srcId="{EE551408-627A-4AE7-B1B0-9844AF5069F5}" destId="{E6CEC0D9-EF5A-4AF7-80A9-E89EF66430A1}" srcOrd="2" destOrd="0" parTransId="{68E04E1E-F674-4021-B805-7AE1AB53200A}" sibTransId="{49AC5404-3429-4DA9-A092-22895C4FB83D}"/>
    <dgm:cxn modelId="{4C4B7753-4C75-49EB-B543-3B5F3F00279A}" type="presOf" srcId="{EE551408-627A-4AE7-B1B0-9844AF5069F5}" destId="{82982E22-32CC-462A-86AF-2455570EE9F0}" srcOrd="0" destOrd="0" presId="urn:microsoft.com/office/officeart/2005/8/layout/vList2"/>
    <dgm:cxn modelId="{E338CA7A-C7BA-4CA5-A570-A4831ABFA2CF}" type="presOf" srcId="{3C4D8103-849E-4E6B-B30C-1E45E364C9CA}" destId="{B9DEB0B2-F39C-44D5-9BCA-9D7825347729}" srcOrd="0" destOrd="0" presId="urn:microsoft.com/office/officeart/2005/8/layout/vList2"/>
    <dgm:cxn modelId="{AAF70380-05D4-4826-A41E-624D4EFCD633}" srcId="{EE551408-627A-4AE7-B1B0-9844AF5069F5}" destId="{3C4D8103-849E-4E6B-B30C-1E45E364C9CA}" srcOrd="0" destOrd="0" parTransId="{7F44A765-BD22-49AE-9146-C8C4288E0880}" sibTransId="{A5BADDE3-D049-4673-BF66-E11AACD55E48}"/>
    <dgm:cxn modelId="{24EDFA89-72BE-4A83-9457-E24F4A2FFDD8}" srcId="{EE551408-627A-4AE7-B1B0-9844AF5069F5}" destId="{0A58F6C9-8392-4DE8-BC44-49DD5F5559A5}" srcOrd="1" destOrd="0" parTransId="{2D0EBC57-3CF1-40B2-AEAA-B04EEB95CC6F}" sibTransId="{3959735C-F7E7-472A-B452-80BCE3BBF8FD}"/>
    <dgm:cxn modelId="{4B0BEDA9-1933-4EB8-B80C-7CEA5B732B78}" type="presOf" srcId="{E6CEC0D9-EF5A-4AF7-80A9-E89EF66430A1}" destId="{3E078EDC-B139-4D71-898C-A11D017471C3}" srcOrd="0" destOrd="0" presId="urn:microsoft.com/office/officeart/2005/8/layout/vList2"/>
    <dgm:cxn modelId="{BA3034B1-F045-4DF9-BA19-1ECF1DDABD10}" type="presOf" srcId="{0A58F6C9-8392-4DE8-BC44-49DD5F5559A5}" destId="{B668B695-ED48-45E2-A541-340224889343}" srcOrd="0" destOrd="0" presId="urn:microsoft.com/office/officeart/2005/8/layout/vList2"/>
    <dgm:cxn modelId="{83F59076-EBEE-482F-9026-FCAB6AE232D2}" type="presParOf" srcId="{82982E22-32CC-462A-86AF-2455570EE9F0}" destId="{B9DEB0B2-F39C-44D5-9BCA-9D7825347729}" srcOrd="0" destOrd="0" presId="urn:microsoft.com/office/officeart/2005/8/layout/vList2"/>
    <dgm:cxn modelId="{D7CCA032-1EB9-4129-9F03-4DED2DB61F6C}" type="presParOf" srcId="{82982E22-32CC-462A-86AF-2455570EE9F0}" destId="{7309E434-003C-4D05-B653-AB4CC2212057}" srcOrd="1" destOrd="0" presId="urn:microsoft.com/office/officeart/2005/8/layout/vList2"/>
    <dgm:cxn modelId="{D03AE376-9AE3-48D1-A10A-F1CEFCD2B57C}" type="presParOf" srcId="{82982E22-32CC-462A-86AF-2455570EE9F0}" destId="{B668B695-ED48-45E2-A541-340224889343}" srcOrd="2" destOrd="0" presId="urn:microsoft.com/office/officeart/2005/8/layout/vList2"/>
    <dgm:cxn modelId="{70A12EDE-E04B-46BC-9C60-E65D8E0E189E}" type="presParOf" srcId="{82982E22-32CC-462A-86AF-2455570EE9F0}" destId="{76B73615-797D-4408-AF27-3CAA0748735B}" srcOrd="3" destOrd="0" presId="urn:microsoft.com/office/officeart/2005/8/layout/vList2"/>
    <dgm:cxn modelId="{77F57AC5-6550-48CD-AA33-7577A2C799F0}" type="presParOf" srcId="{82982E22-32CC-462A-86AF-2455570EE9F0}" destId="{3E078EDC-B139-4D71-898C-A11D017471C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BC9B60-996E-488A-AD32-2E818CCB885F}">
      <dsp:nvSpPr>
        <dsp:cNvPr id="0" name=""/>
        <dsp:cNvSpPr/>
      </dsp:nvSpPr>
      <dsp:spPr>
        <a:xfrm>
          <a:off x="0" y="1681"/>
          <a:ext cx="5129784" cy="8520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2B093B-95E1-4191-A7F1-C1079F8F56DD}">
      <dsp:nvSpPr>
        <dsp:cNvPr id="0" name=""/>
        <dsp:cNvSpPr/>
      </dsp:nvSpPr>
      <dsp:spPr>
        <a:xfrm>
          <a:off x="257757" y="193401"/>
          <a:ext cx="468649" cy="4686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507BD3-1D87-47FE-AB6B-6365966C9FC1}">
      <dsp:nvSpPr>
        <dsp:cNvPr id="0" name=""/>
        <dsp:cNvSpPr/>
      </dsp:nvSpPr>
      <dsp:spPr>
        <a:xfrm>
          <a:off x="984164" y="1681"/>
          <a:ext cx="4145619" cy="852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80" tIns="90180" rIns="90180" bIns="90180" numCol="1" spcCol="1270" anchor="ctr" anchorCtr="0">
          <a:noAutofit/>
        </a:bodyPr>
        <a:lstStyle/>
        <a:p>
          <a:pPr marL="0" lvl="0" indent="0" algn="l" defTabSz="622300">
            <a:lnSpc>
              <a:spcPct val="100000"/>
            </a:lnSpc>
            <a:spcBef>
              <a:spcPct val="0"/>
            </a:spcBef>
            <a:spcAft>
              <a:spcPct val="35000"/>
            </a:spcAft>
            <a:buNone/>
          </a:pPr>
          <a:r>
            <a:rPr lang="en-GB" sz="1400" kern="1200"/>
            <a:t>Sunrise Residential care (for older and dementia patients).</a:t>
          </a:r>
          <a:endParaRPr lang="en-US" sz="1400" kern="1200"/>
        </a:p>
      </dsp:txBody>
      <dsp:txXfrm>
        <a:off x="984164" y="1681"/>
        <a:ext cx="4145619" cy="852090"/>
      </dsp:txXfrm>
    </dsp:sp>
    <dsp:sp modelId="{AC231B4F-0662-4273-AC7B-F5E5CF8E4AEE}">
      <dsp:nvSpPr>
        <dsp:cNvPr id="0" name=""/>
        <dsp:cNvSpPr/>
      </dsp:nvSpPr>
      <dsp:spPr>
        <a:xfrm>
          <a:off x="0" y="1066794"/>
          <a:ext cx="5129784" cy="8520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C559D3-29CE-4962-B749-A0C78A68F6B2}">
      <dsp:nvSpPr>
        <dsp:cNvPr id="0" name=""/>
        <dsp:cNvSpPr/>
      </dsp:nvSpPr>
      <dsp:spPr>
        <a:xfrm>
          <a:off x="257757" y="1258514"/>
          <a:ext cx="468649" cy="4686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A93DB1-E902-4AF3-A356-CDA47EEB9140}">
      <dsp:nvSpPr>
        <dsp:cNvPr id="0" name=""/>
        <dsp:cNvSpPr/>
      </dsp:nvSpPr>
      <dsp:spPr>
        <a:xfrm>
          <a:off x="984164" y="1066794"/>
          <a:ext cx="4145619" cy="852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80" tIns="90180" rIns="90180" bIns="90180" numCol="1" spcCol="1270" anchor="ctr" anchorCtr="0">
          <a:noAutofit/>
        </a:bodyPr>
        <a:lstStyle/>
        <a:p>
          <a:pPr marL="0" lvl="0" indent="0" algn="l" defTabSz="622300">
            <a:lnSpc>
              <a:spcPct val="100000"/>
            </a:lnSpc>
            <a:spcBef>
              <a:spcPct val="0"/>
            </a:spcBef>
            <a:spcAft>
              <a:spcPct val="35000"/>
            </a:spcAft>
            <a:buNone/>
          </a:pPr>
          <a:r>
            <a:rPr lang="en-GB" sz="1400" kern="1200"/>
            <a:t>We plan to introduce digital tools to improve the quality and efficiency of care.</a:t>
          </a:r>
          <a:endParaRPr lang="en-US" sz="1400" kern="1200"/>
        </a:p>
      </dsp:txBody>
      <dsp:txXfrm>
        <a:off x="984164" y="1066794"/>
        <a:ext cx="4145619" cy="852090"/>
      </dsp:txXfrm>
    </dsp:sp>
    <dsp:sp modelId="{DB280B46-4F47-4D68-9C17-BF255251CF37}">
      <dsp:nvSpPr>
        <dsp:cNvPr id="0" name=""/>
        <dsp:cNvSpPr/>
      </dsp:nvSpPr>
      <dsp:spPr>
        <a:xfrm>
          <a:off x="0" y="2131907"/>
          <a:ext cx="5129784" cy="8520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7DC303-2A36-4574-91DD-5F0C32756526}">
      <dsp:nvSpPr>
        <dsp:cNvPr id="0" name=""/>
        <dsp:cNvSpPr/>
      </dsp:nvSpPr>
      <dsp:spPr>
        <a:xfrm>
          <a:off x="257757" y="2323627"/>
          <a:ext cx="468649" cy="4686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D63DBE-6284-4ED6-81CC-E88AC812A598}">
      <dsp:nvSpPr>
        <dsp:cNvPr id="0" name=""/>
        <dsp:cNvSpPr/>
      </dsp:nvSpPr>
      <dsp:spPr>
        <a:xfrm>
          <a:off x="984164" y="2131907"/>
          <a:ext cx="4145619" cy="852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80" tIns="90180" rIns="90180" bIns="90180" numCol="1" spcCol="1270" anchor="ctr" anchorCtr="0">
          <a:noAutofit/>
        </a:bodyPr>
        <a:lstStyle/>
        <a:p>
          <a:pPr marL="0" lvl="0" indent="0" algn="l" defTabSz="622300">
            <a:lnSpc>
              <a:spcPct val="100000"/>
            </a:lnSpc>
            <a:spcBef>
              <a:spcPct val="0"/>
            </a:spcBef>
            <a:spcAft>
              <a:spcPct val="35000"/>
            </a:spcAft>
            <a:buNone/>
          </a:pPr>
          <a:r>
            <a:rPr lang="en-GB" sz="1400" kern="1200"/>
            <a:t>To develop staff confidence in using its fall range of applications in Microsoft 365.</a:t>
          </a:r>
          <a:endParaRPr lang="en-US" sz="1400" kern="1200"/>
        </a:p>
      </dsp:txBody>
      <dsp:txXfrm>
        <a:off x="984164" y="2131907"/>
        <a:ext cx="4145619" cy="852090"/>
      </dsp:txXfrm>
    </dsp:sp>
    <dsp:sp modelId="{301DB340-0F55-466E-97CF-65C00836E941}">
      <dsp:nvSpPr>
        <dsp:cNvPr id="0" name=""/>
        <dsp:cNvSpPr/>
      </dsp:nvSpPr>
      <dsp:spPr>
        <a:xfrm>
          <a:off x="0" y="3197020"/>
          <a:ext cx="5129784" cy="8520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B031B3-2E57-49EE-BC95-51E814722543}">
      <dsp:nvSpPr>
        <dsp:cNvPr id="0" name=""/>
        <dsp:cNvSpPr/>
      </dsp:nvSpPr>
      <dsp:spPr>
        <a:xfrm>
          <a:off x="257757" y="3388740"/>
          <a:ext cx="468649" cy="4686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7B3D48-43AB-4454-A025-7AF6AB8F0F9B}">
      <dsp:nvSpPr>
        <dsp:cNvPr id="0" name=""/>
        <dsp:cNvSpPr/>
      </dsp:nvSpPr>
      <dsp:spPr>
        <a:xfrm>
          <a:off x="984164" y="3197020"/>
          <a:ext cx="4145619" cy="852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80" tIns="90180" rIns="90180" bIns="90180" numCol="1" spcCol="1270" anchor="ctr" anchorCtr="0">
          <a:noAutofit/>
        </a:bodyPr>
        <a:lstStyle/>
        <a:p>
          <a:pPr marL="0" lvl="0" indent="0" algn="l" defTabSz="622300">
            <a:lnSpc>
              <a:spcPct val="100000"/>
            </a:lnSpc>
            <a:spcBef>
              <a:spcPct val="0"/>
            </a:spcBef>
            <a:spcAft>
              <a:spcPct val="35000"/>
            </a:spcAft>
            <a:buNone/>
          </a:pPr>
          <a:r>
            <a:rPr lang="en-GB" sz="1400" kern="1200"/>
            <a:t>Staff range from a team of nurses, care workers, admin teams and visiting health professionals.</a:t>
          </a:r>
          <a:endParaRPr lang="en-US" sz="1400" kern="1200"/>
        </a:p>
      </dsp:txBody>
      <dsp:txXfrm>
        <a:off x="984164" y="3197020"/>
        <a:ext cx="4145619" cy="8520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DEB0B2-F39C-44D5-9BCA-9D7825347729}">
      <dsp:nvSpPr>
        <dsp:cNvPr id="0" name=""/>
        <dsp:cNvSpPr/>
      </dsp:nvSpPr>
      <dsp:spPr>
        <a:xfrm>
          <a:off x="0" y="106947"/>
          <a:ext cx="6666833" cy="170059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Only Microsoft Entra work, or school accounts are supported for external participants.</a:t>
          </a:r>
          <a:endParaRPr lang="en-US" sz="2400" kern="1200"/>
        </a:p>
      </dsp:txBody>
      <dsp:txXfrm>
        <a:off x="83016" y="189963"/>
        <a:ext cx="6500801" cy="1534563"/>
      </dsp:txXfrm>
    </dsp:sp>
    <dsp:sp modelId="{B668B695-ED48-45E2-A541-340224889343}">
      <dsp:nvSpPr>
        <dsp:cNvPr id="0" name=""/>
        <dsp:cNvSpPr/>
      </dsp:nvSpPr>
      <dsp:spPr>
        <a:xfrm>
          <a:off x="0" y="1876662"/>
          <a:ext cx="6666833" cy="1700595"/>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Shared channel do not support some app, including stream planner and forms</a:t>
          </a:r>
          <a:endParaRPr lang="en-US" sz="2400" kern="1200"/>
        </a:p>
      </dsp:txBody>
      <dsp:txXfrm>
        <a:off x="83016" y="1959678"/>
        <a:ext cx="6500801" cy="1534563"/>
      </dsp:txXfrm>
    </dsp:sp>
    <dsp:sp modelId="{3E078EDC-B139-4D71-898C-A11D017471C3}">
      <dsp:nvSpPr>
        <dsp:cNvPr id="0" name=""/>
        <dsp:cNvSpPr/>
      </dsp:nvSpPr>
      <dsp:spPr>
        <a:xfrm>
          <a:off x="0" y="3646377"/>
          <a:ext cx="6666833" cy="1700595"/>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When creating a team from an existing team, shared channel in the original team shared channels in the existing team are not copied over.</a:t>
          </a:r>
          <a:endParaRPr lang="en-US" sz="2400" kern="1200"/>
        </a:p>
      </dsp:txBody>
      <dsp:txXfrm>
        <a:off x="83016" y="3729393"/>
        <a:ext cx="6500801" cy="153456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10/5/2025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91021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10/5/2025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78486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10/5/2025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23778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10/5/2025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00911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10/5/2025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37893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10/5/2025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59347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10/5/2025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49393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10/5/2025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890597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10/5/2025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42344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10/5/2025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64131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10/5/2025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524778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10/5/2025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90513732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10/5/2025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6128563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10/5/2025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44311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10/5/2025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7203611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10/5/2025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3120536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10/5/2025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8797049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10/5/2025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964631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10/5/2025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1961267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10/5/2025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319810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10/5/2025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0245486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10/5/2025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7174832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460973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216011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644455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128342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7214579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152637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99415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052091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9458997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240982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22950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10/5/2025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49666985"/>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75" r:id="rId6"/>
    <p:sldLayoutId id="2147483871" r:id="rId7"/>
    <p:sldLayoutId id="2147483872" r:id="rId8"/>
    <p:sldLayoutId id="2147483873" r:id="rId9"/>
    <p:sldLayoutId id="2147483874" r:id="rId10"/>
    <p:sldLayoutId id="2147483876"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10/5/2025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416596516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10/5/2025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7175645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lthub.ubc.ca/guides/microsoft-teams-instructor-guide/" TargetMode="Externa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hyperlink" Target="https://jldexcelsp.blogspot.com/2006/07/validacin-de-datos-en-excel-agregar.html?m=0"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1.jpeg"/><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hyperlink" Target="https://www.bing.com/search?q=BENEFITS+OF+EXCEL+IN+A+CARE+SETING&amp;cvid=14739dca2e0746e097e525f8847c69cd&amp;gs_lcrp=EgRlZGdlKgYIAhBFGD" TargetMode="External"/><Relationship Id="rId2" Type="http://schemas.openxmlformats.org/officeDocument/2006/relationships/hyperlink" Target="http://hicalhealthcare.org.uk/2024/10/23/is-microsoft-365-the-key-to-nhs-efficiency" TargetMode="External"/><Relationship Id="rId1" Type="http://schemas.openxmlformats.org/officeDocument/2006/relationships/slideLayout" Target="../slideLayouts/slideLayout13.xml"/><Relationship Id="rId4" Type="http://schemas.openxmlformats.org/officeDocument/2006/relationships/hyperlink" Target="https://www.this.nhs.uk/insights/article/microsoft-office-365-benefit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8" Type="http://schemas.openxmlformats.org/officeDocument/2006/relationships/hyperlink" Target="https://pmc.ncbi.nlm.nih.gov/articles/PMC12058752/" TargetMode="External"/><Relationship Id="rId3" Type="http://schemas.openxmlformats.org/officeDocument/2006/relationships/hyperlink" Target="https://digital.nhs.uk/data-and-information/looking-after-information/data-security-and-information-governance/codes-of-practice-for-handling-information-in-health-and-care/a-guide-to-confidentiality-in-health-and-social-care/a-guide-to-confidentiality/rule-2" TargetMode="External"/><Relationship Id="rId7" Type="http://schemas.openxmlformats.org/officeDocument/2006/relationships/hyperlink" Target="https://www.cmu.edu/iso/news/2025/the-dangers-of-not-updating-software.html" TargetMode="External"/><Relationship Id="rId2" Type="http://schemas.openxmlformats.org/officeDocument/2006/relationships/hyperlink" Target="https://www.aiveda.co.uk/service/residential-care/" TargetMode="External"/><Relationship Id="rId1" Type="http://schemas.openxmlformats.org/officeDocument/2006/relationships/slideLayout" Target="../slideLayouts/slideLayout3.xml"/><Relationship Id="rId6" Type="http://schemas.openxmlformats.org/officeDocument/2006/relationships/hyperlink" Target="https://gijn.org/resource/digital-security/" TargetMode="External"/><Relationship Id="rId5" Type="http://schemas.openxmlformats.org/officeDocument/2006/relationships/hyperlink" Target="https://www.skillsforcare.org.uk/Support-for-leaders-and-managers/Managing-a-service/Digital-technology-and-social-care/Digital-technology-in-social-care.aspx" TargetMode="External"/><Relationship Id="rId4" Type="http://schemas.openxmlformats.org/officeDocument/2006/relationships/hyperlink" Target="https://www.passwordboss.com/pros-and-cons-of-using-a-password-manager/" TargetMode="External"/><Relationship Id="rId9" Type="http://schemas.openxmlformats.org/officeDocument/2006/relationships/hyperlink" Target="https://www.iproov.com/blog/forgotten-passwords-increasing-websites-abandonment-rate"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1394E-0744-251A-4AF1-E51ED2B9B98F}"/>
              </a:ext>
            </a:extLst>
          </p:cNvPr>
          <p:cNvSpPr>
            <a:spLocks noGrp="1"/>
          </p:cNvSpPr>
          <p:nvPr>
            <p:ph type="title"/>
          </p:nvPr>
        </p:nvSpPr>
        <p:spPr>
          <a:xfrm>
            <a:off x="597877" y="597878"/>
            <a:ext cx="10609385" cy="1961293"/>
          </a:xfrm>
        </p:spPr>
        <p:txBody>
          <a:bodyPr>
            <a:normAutofit fontScale="90000"/>
          </a:bodyPr>
          <a:lstStyle/>
          <a:p>
            <a:r>
              <a:rPr lang="en-GB" b="1">
                <a:latin typeface="Arial"/>
                <a:cs typeface="Arial"/>
              </a:rPr>
              <a:t>DIGITAL SKILLS </a:t>
            </a:r>
            <a:br>
              <a:rPr lang="en-GB" b="1">
                <a:latin typeface="Arial"/>
                <a:cs typeface="Arial"/>
              </a:rPr>
            </a:br>
            <a:r>
              <a:rPr lang="en-GB" b="1">
                <a:latin typeface="Arial"/>
                <a:cs typeface="Arial"/>
              </a:rPr>
              <a:t>AND</a:t>
            </a:r>
            <a:br>
              <a:rPr lang="en-GB" b="1">
                <a:latin typeface="Arial"/>
                <a:cs typeface="Arial"/>
              </a:rPr>
            </a:br>
            <a:r>
              <a:rPr lang="en-GB" b="1">
                <a:latin typeface="Arial"/>
                <a:cs typeface="Arial"/>
              </a:rPr>
              <a:t>RESEARCH METHODS</a:t>
            </a:r>
            <a:r>
              <a:rPr lang="en-GB">
                <a:latin typeface="Arial"/>
                <a:cs typeface="Arial"/>
              </a:rPr>
              <a:t> LCHS4007</a:t>
            </a:r>
            <a:br>
              <a:rPr lang="en-GB" b="1">
                <a:latin typeface="Arial"/>
                <a:cs typeface="Arial"/>
              </a:rPr>
            </a:br>
            <a:br>
              <a:rPr lang="en-GB" b="1">
                <a:latin typeface="Arial"/>
                <a:cs typeface="Arial"/>
              </a:rPr>
            </a:br>
            <a:br>
              <a:rPr lang="en-GB" b="1">
                <a:latin typeface="Arial"/>
                <a:cs typeface="Arial"/>
              </a:rPr>
            </a:br>
            <a:r>
              <a:rPr lang="en-GB" sz="2400" b="0">
                <a:latin typeface="Arial"/>
                <a:cs typeface="Arial"/>
              </a:rPr>
              <a:t>LECTURER;</a:t>
            </a:r>
            <a:br>
              <a:rPr lang="en-GB" sz="2400" b="0">
                <a:latin typeface="Arial"/>
                <a:cs typeface="Arial"/>
              </a:rPr>
            </a:br>
            <a:r>
              <a:rPr lang="en-GB" sz="2400" b="0">
                <a:latin typeface="Arial"/>
                <a:cs typeface="Arial"/>
              </a:rPr>
              <a:t> ANIKA TAHSIN AHMED.</a:t>
            </a:r>
            <a:br>
              <a:rPr lang="en-GB" sz="2400" b="0">
                <a:latin typeface="Arial"/>
                <a:cs typeface="Arial"/>
              </a:rPr>
            </a:br>
            <a:r>
              <a:rPr lang="en-GB" sz="2400" b="0">
                <a:latin typeface="Arial"/>
                <a:cs typeface="Arial"/>
              </a:rPr>
              <a:t> </a:t>
            </a:r>
            <a:br>
              <a:rPr lang="en-GB" sz="2400" b="0">
                <a:latin typeface="Arial"/>
                <a:cs typeface="Arial"/>
              </a:rPr>
            </a:br>
            <a:r>
              <a:rPr lang="en-GB" sz="2400" b="0">
                <a:latin typeface="Arial"/>
                <a:cs typeface="Arial"/>
              </a:rPr>
              <a:t>NATASHA FERNCOMBE (2512316)</a:t>
            </a:r>
            <a:br>
              <a:rPr lang="en-GB" sz="2400" b="0">
                <a:latin typeface="Arial"/>
                <a:cs typeface="Arial"/>
              </a:rPr>
            </a:br>
            <a:r>
              <a:rPr lang="en-GB" sz="2400" b="0">
                <a:latin typeface="Arial"/>
                <a:cs typeface="Arial"/>
              </a:rPr>
              <a:t>SHACKERIA NASH KORYLCO (2509257)</a:t>
            </a:r>
            <a:br>
              <a:rPr lang="en-GB" sz="2400" b="0">
                <a:latin typeface="Arial"/>
                <a:cs typeface="Arial"/>
              </a:rPr>
            </a:br>
            <a:r>
              <a:rPr lang="en-GB" sz="2400" b="0">
                <a:latin typeface="Arial"/>
                <a:cs typeface="Arial"/>
              </a:rPr>
              <a:t>RAJINI DEVI (2508602)</a:t>
            </a:r>
            <a:br>
              <a:rPr lang="en-GB">
                <a:latin typeface="Arial"/>
                <a:cs typeface="Arial"/>
              </a:rPr>
            </a:br>
            <a:br>
              <a:rPr lang="en-GB">
                <a:latin typeface="Arial"/>
                <a:cs typeface="Arial"/>
              </a:rPr>
            </a:br>
            <a:br>
              <a:rPr lang="en-GB">
                <a:latin typeface="Arial"/>
                <a:cs typeface="Arial"/>
              </a:rPr>
            </a:br>
            <a:endParaRPr lang="en-GB" b="1">
              <a:latin typeface="Arial"/>
              <a:cs typeface="Arial"/>
            </a:endParaRPr>
          </a:p>
        </p:txBody>
      </p:sp>
      <p:sp>
        <p:nvSpPr>
          <p:cNvPr id="4" name="Date Placeholder 3">
            <a:extLst>
              <a:ext uri="{FF2B5EF4-FFF2-40B4-BE49-F238E27FC236}">
                <a16:creationId xmlns:a16="http://schemas.microsoft.com/office/drawing/2014/main" id="{309FCFDA-CCAE-79C3-790B-5892137736C3}"/>
              </a:ext>
            </a:extLst>
          </p:cNvPr>
          <p:cNvSpPr>
            <a:spLocks noGrp="1"/>
          </p:cNvSpPr>
          <p:nvPr>
            <p:ph type="dt" sz="half" idx="10"/>
          </p:nvPr>
        </p:nvSpPr>
        <p:spPr/>
        <p:txBody>
          <a:bodyPr/>
          <a:lstStyle/>
          <a:p>
            <a:fld id="{DEAD0EB5-2690-4070-8555-2092D4BE5E61}" type="datetime1">
              <a:t>10/5/2025</a:t>
            </a:fld>
            <a:endParaRPr lang="en-US"/>
          </a:p>
        </p:txBody>
      </p:sp>
      <p:sp>
        <p:nvSpPr>
          <p:cNvPr id="5" name="Footer Placeholder 4">
            <a:extLst>
              <a:ext uri="{FF2B5EF4-FFF2-40B4-BE49-F238E27FC236}">
                <a16:creationId xmlns:a16="http://schemas.microsoft.com/office/drawing/2014/main" id="{F83BF7E3-3E2E-EA6B-9849-701177D28CF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53EB434-A6A6-C7CB-0D62-F87D7945E052}"/>
              </a:ext>
            </a:extLst>
          </p:cNvPr>
          <p:cNvSpPr>
            <a:spLocks noGrp="1"/>
          </p:cNvSpPr>
          <p:nvPr>
            <p:ph type="sldNum" sz="quarter" idx="12"/>
          </p:nvPr>
        </p:nvSpPr>
        <p:spPr/>
        <p:txBody>
          <a:bodyPr/>
          <a:lstStyle/>
          <a:p>
            <a:fld id="{70C12960-6E85-460F-B6E3-5B82CB31AF3D}" type="slidenum">
              <a:rPr lang="en-US" dirty="0"/>
              <a:t>1</a:t>
            </a:fld>
            <a:endParaRPr lang="en-US"/>
          </a:p>
        </p:txBody>
      </p:sp>
      <p:pic>
        <p:nvPicPr>
          <p:cNvPr id="7" name="Picture 6" descr="A logo of a company&#10;&#10;AI-generated content may be incorrect.">
            <a:extLst>
              <a:ext uri="{FF2B5EF4-FFF2-40B4-BE49-F238E27FC236}">
                <a16:creationId xmlns:a16="http://schemas.microsoft.com/office/drawing/2014/main" id="{21DC291C-F7F8-B346-BCE9-53E71904206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60325" y="317069"/>
            <a:ext cx="3188402" cy="2969217"/>
          </a:xfrm>
          <a:prstGeom prst="rect">
            <a:avLst/>
          </a:prstGeom>
        </p:spPr>
      </p:pic>
      <p:sp>
        <p:nvSpPr>
          <p:cNvPr id="8" name="TextBox 7">
            <a:extLst>
              <a:ext uri="{FF2B5EF4-FFF2-40B4-BE49-F238E27FC236}">
                <a16:creationId xmlns:a16="http://schemas.microsoft.com/office/drawing/2014/main" id="{6645E350-AC06-9C2E-7C48-DA91FABF8B29}"/>
              </a:ext>
            </a:extLst>
          </p:cNvPr>
          <p:cNvSpPr txBox="1"/>
          <p:nvPr/>
        </p:nvSpPr>
        <p:spPr>
          <a:xfrm>
            <a:off x="8460837" y="3531675"/>
            <a:ext cx="3187378" cy="72111"/>
          </a:xfrm>
          <a:prstGeom prst="rect">
            <a:avLst/>
          </a:prstGeom>
        </p:spPr>
        <p:txBody>
          <a:bodyPr>
            <a:normAutofit fontScale="25000" lnSpcReduction="20000"/>
          </a:bodyPr>
          <a:lstStyle/>
          <a:p>
            <a:r>
              <a:rPr lang="en-US"/>
              <a:t>ThePhoto by PhotoAuthor is licensed under CCYYSA.</a:t>
            </a:r>
          </a:p>
        </p:txBody>
      </p:sp>
      <p:pic>
        <p:nvPicPr>
          <p:cNvPr id="10" name="Picture 9">
            <a:extLst>
              <a:ext uri="{FF2B5EF4-FFF2-40B4-BE49-F238E27FC236}">
                <a16:creationId xmlns:a16="http://schemas.microsoft.com/office/drawing/2014/main" id="{1D5F90D0-64EC-DB5B-857F-AC194190E49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047760" y="4284864"/>
            <a:ext cx="5015279" cy="1434029"/>
          </a:xfrm>
          <a:prstGeom prst="rect">
            <a:avLst/>
          </a:prstGeom>
        </p:spPr>
      </p:pic>
      <p:sp>
        <p:nvSpPr>
          <p:cNvPr id="11" name="TextBox 10">
            <a:extLst>
              <a:ext uri="{FF2B5EF4-FFF2-40B4-BE49-F238E27FC236}">
                <a16:creationId xmlns:a16="http://schemas.microsoft.com/office/drawing/2014/main" id="{7AA4AD98-62CA-8A1F-2BF7-1BA9BBBBC45A}"/>
              </a:ext>
            </a:extLst>
          </p:cNvPr>
          <p:cNvSpPr txBox="1"/>
          <p:nvPr/>
        </p:nvSpPr>
        <p:spPr>
          <a:xfrm>
            <a:off x="4972777" y="5849238"/>
            <a:ext cx="6715125" cy="175433"/>
          </a:xfrm>
          <a:prstGeom prst="rect">
            <a:avLst/>
          </a:prstGeom>
        </p:spPr>
        <p:txBody>
          <a:bodyPr>
            <a:normAutofit fontScale="32500" lnSpcReduction="20000"/>
          </a:bodyPr>
          <a:lstStyle/>
          <a:p>
            <a:r>
              <a:rPr lang="en-US"/>
              <a:t>ThePhoto by PhotoAuthor is licensed under CCYYSA.</a:t>
            </a:r>
          </a:p>
        </p:txBody>
      </p:sp>
    </p:spTree>
    <p:extLst>
      <p:ext uri="{BB962C8B-B14F-4D97-AF65-F5344CB8AC3E}">
        <p14:creationId xmlns:p14="http://schemas.microsoft.com/office/powerpoint/2010/main" val="2457896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DA3D6-2D82-7C26-45A9-946D9ED13B2E}"/>
              </a:ext>
            </a:extLst>
          </p:cNvPr>
          <p:cNvSpPr>
            <a:spLocks noGrp="1"/>
          </p:cNvSpPr>
          <p:nvPr>
            <p:ph type="title"/>
          </p:nvPr>
        </p:nvSpPr>
        <p:spPr/>
        <p:txBody>
          <a:bodyPr>
            <a:normAutofit fontScale="90000"/>
          </a:bodyPr>
          <a:lstStyle/>
          <a:p>
            <a:r>
              <a:rPr lang="en-GB">
                <a:latin typeface="Arial"/>
                <a:ea typeface="Calibri"/>
                <a:cs typeface="Arial"/>
              </a:rPr>
              <a:t>CONTENT PAGE.</a:t>
            </a:r>
            <a:br>
              <a:rPr lang="en-GB">
                <a:latin typeface="Arial"/>
                <a:ea typeface="Calibri"/>
                <a:cs typeface="Arial"/>
              </a:rPr>
            </a:br>
            <a:br>
              <a:rPr lang="en-GB">
                <a:latin typeface="Arial"/>
                <a:ea typeface="Calibri"/>
                <a:cs typeface="Arial"/>
              </a:rPr>
            </a:br>
            <a:br>
              <a:rPr lang="en-GB">
                <a:latin typeface="Arial"/>
                <a:ea typeface="Calibri"/>
                <a:cs typeface="Arial"/>
              </a:rPr>
            </a:br>
            <a:endParaRPr lang="en-GB">
              <a:latin typeface="Arial"/>
              <a:ea typeface="Calibri"/>
              <a:cs typeface="Arial"/>
            </a:endParaRPr>
          </a:p>
        </p:txBody>
      </p:sp>
      <p:sp>
        <p:nvSpPr>
          <p:cNvPr id="3" name="Content Placeholder 2">
            <a:extLst>
              <a:ext uri="{FF2B5EF4-FFF2-40B4-BE49-F238E27FC236}">
                <a16:creationId xmlns:a16="http://schemas.microsoft.com/office/drawing/2014/main" id="{FFD2B068-3480-244D-E708-6A1F31C80EE1}"/>
              </a:ext>
            </a:extLst>
          </p:cNvPr>
          <p:cNvSpPr>
            <a:spLocks noGrp="1"/>
          </p:cNvSpPr>
          <p:nvPr>
            <p:ph idx="1"/>
          </p:nvPr>
        </p:nvSpPr>
        <p:spPr/>
        <p:txBody>
          <a:bodyPr vert="horz" lIns="91440" tIns="45720" rIns="91440" bIns="45720" rtlCol="0" anchor="t">
            <a:normAutofit/>
          </a:bodyPr>
          <a:lstStyle/>
          <a:p>
            <a:r>
              <a:rPr lang="en-GB" sz="2400">
                <a:latin typeface="Arial"/>
                <a:cs typeface="Arial"/>
              </a:rPr>
              <a:t>PAGE 1- TITLE PAGE.</a:t>
            </a:r>
          </a:p>
          <a:p>
            <a:r>
              <a:rPr lang="en-GB" sz="2400">
                <a:latin typeface="Arial"/>
                <a:cs typeface="Arial"/>
              </a:rPr>
              <a:t>PAGE 2- CONTENTS PAGE.</a:t>
            </a:r>
          </a:p>
          <a:p>
            <a:r>
              <a:rPr lang="en-GB" sz="2400">
                <a:latin typeface="Arial"/>
                <a:cs typeface="Arial"/>
              </a:rPr>
              <a:t>PAGE 3- INTRODUCTION</a:t>
            </a:r>
          </a:p>
          <a:p>
            <a:r>
              <a:rPr lang="en-GB" sz="2400">
                <a:latin typeface="Arial"/>
                <a:cs typeface="Arial"/>
              </a:rPr>
              <a:t>PAGE 4- BENEFITS OF USING EXCEL IN A CARE SETTING.</a:t>
            </a:r>
          </a:p>
          <a:p>
            <a:r>
              <a:rPr lang="en-GB" sz="2400">
                <a:latin typeface="Arial"/>
                <a:cs typeface="Arial"/>
              </a:rPr>
              <a:t>PAGE 4- BENEFITS OF USING TEAMS IN A CARE SETTING.</a:t>
            </a:r>
          </a:p>
          <a:p>
            <a:r>
              <a:rPr lang="en-GB" sz="2400">
                <a:latin typeface="Arial"/>
                <a:cs typeface="Arial"/>
              </a:rPr>
              <a:t>PAGE 5- REFERENCES</a:t>
            </a:r>
          </a:p>
          <a:p>
            <a:endParaRPr lang="en-GB" sz="2400">
              <a:latin typeface="Arial"/>
              <a:cs typeface="Arial"/>
            </a:endParaRPr>
          </a:p>
        </p:txBody>
      </p:sp>
      <p:sp>
        <p:nvSpPr>
          <p:cNvPr id="4" name="Date Placeholder 3">
            <a:extLst>
              <a:ext uri="{FF2B5EF4-FFF2-40B4-BE49-F238E27FC236}">
                <a16:creationId xmlns:a16="http://schemas.microsoft.com/office/drawing/2014/main" id="{502AEF4F-22F5-5653-59E2-938BD6AC9A7D}"/>
              </a:ext>
            </a:extLst>
          </p:cNvPr>
          <p:cNvSpPr>
            <a:spLocks noGrp="1"/>
          </p:cNvSpPr>
          <p:nvPr>
            <p:ph type="dt" sz="half" idx="10"/>
          </p:nvPr>
        </p:nvSpPr>
        <p:spPr/>
        <p:txBody>
          <a:bodyPr/>
          <a:lstStyle/>
          <a:p>
            <a:fld id="{4729D176-7B87-4C6E-9C3D-C23C3FA2B3A1}" type="datetime1">
              <a:t>10/5/2025</a:t>
            </a:fld>
            <a:endParaRPr lang="en-US"/>
          </a:p>
        </p:txBody>
      </p:sp>
      <p:sp>
        <p:nvSpPr>
          <p:cNvPr id="5" name="Footer Placeholder 4">
            <a:extLst>
              <a:ext uri="{FF2B5EF4-FFF2-40B4-BE49-F238E27FC236}">
                <a16:creationId xmlns:a16="http://schemas.microsoft.com/office/drawing/2014/main" id="{8B59A110-C703-97C4-2630-1BF46A20AE5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04853AA-391A-5E4D-A598-C866052B2A05}"/>
              </a:ext>
            </a:extLst>
          </p:cNvPr>
          <p:cNvSpPr>
            <a:spLocks noGrp="1"/>
          </p:cNvSpPr>
          <p:nvPr>
            <p:ph type="sldNum" sz="quarter" idx="12"/>
          </p:nvPr>
        </p:nvSpPr>
        <p:spPr/>
        <p:txBody>
          <a:bodyPr/>
          <a:lstStyle/>
          <a:p>
            <a:fld id="{70C12960-6E85-460F-B6E3-5B82CB31AF3D}" type="slidenum">
              <a:rPr lang="en-US" dirty="0"/>
              <a:t>2</a:t>
            </a:fld>
            <a:endParaRPr lang="en-US"/>
          </a:p>
        </p:txBody>
      </p:sp>
    </p:spTree>
    <p:extLst>
      <p:ext uri="{BB962C8B-B14F-4D97-AF65-F5344CB8AC3E}">
        <p14:creationId xmlns:p14="http://schemas.microsoft.com/office/powerpoint/2010/main" val="1140231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BA81-6308-8061-A616-3155C9C30AE2}"/>
              </a:ext>
            </a:extLst>
          </p:cNvPr>
          <p:cNvSpPr>
            <a:spLocks noGrp="1"/>
          </p:cNvSpPr>
          <p:nvPr>
            <p:ph type="title"/>
          </p:nvPr>
        </p:nvSpPr>
        <p:spPr>
          <a:xfrm>
            <a:off x="521208" y="978408"/>
            <a:ext cx="11155680" cy="1115568"/>
          </a:xfrm>
        </p:spPr>
        <p:txBody>
          <a:bodyPr>
            <a:normAutofit fontScale="90000"/>
          </a:bodyPr>
          <a:lstStyle/>
          <a:p>
            <a:pPr>
              <a:lnSpc>
                <a:spcPct val="90000"/>
              </a:lnSpc>
            </a:pPr>
            <a:r>
              <a:rPr lang="en-GB" sz="3200">
                <a:latin typeface="Arial"/>
                <a:cs typeface="Arial"/>
              </a:rPr>
              <a:t>Introduction</a:t>
            </a:r>
            <a:br>
              <a:rPr lang="en-GB" sz="1800"/>
            </a:br>
            <a:br>
              <a:rPr lang="en-GB" sz="1800"/>
            </a:br>
            <a:br>
              <a:rPr lang="en-GB" sz="1800"/>
            </a:br>
            <a:endParaRPr lang="en-GB" sz="2800"/>
          </a:p>
        </p:txBody>
      </p:sp>
      <p:graphicFrame>
        <p:nvGraphicFramePr>
          <p:cNvPr id="15" name="Content Placeholder 2">
            <a:extLst>
              <a:ext uri="{FF2B5EF4-FFF2-40B4-BE49-F238E27FC236}">
                <a16:creationId xmlns:a16="http://schemas.microsoft.com/office/drawing/2014/main" id="{9DB6D03F-F0AF-8AC5-67D2-D23702499988}"/>
              </a:ext>
            </a:extLst>
          </p:cNvPr>
          <p:cNvGraphicFramePr>
            <a:graphicFrameLocks noGrp="1"/>
          </p:cNvGraphicFramePr>
          <p:nvPr>
            <p:ph idx="1"/>
          </p:nvPr>
        </p:nvGraphicFramePr>
        <p:xfrm>
          <a:off x="6547104" y="2304288"/>
          <a:ext cx="5129784" cy="4050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Old Nursing Home Free Stock Photo - Public Domain Pictures">
            <a:extLst>
              <a:ext uri="{FF2B5EF4-FFF2-40B4-BE49-F238E27FC236}">
                <a16:creationId xmlns:a16="http://schemas.microsoft.com/office/drawing/2014/main" id="{7C5D0E50-D09D-D4DB-B577-17AF7CED2002}"/>
              </a:ext>
            </a:extLst>
          </p:cNvPr>
          <p:cNvPicPr>
            <a:picLocks noChangeAspect="1"/>
          </p:cNvPicPr>
          <p:nvPr/>
        </p:nvPicPr>
        <p:blipFill>
          <a:blip r:embed="rId7"/>
          <a:stretch>
            <a:fillRect/>
          </a:stretch>
        </p:blipFill>
        <p:spPr>
          <a:xfrm>
            <a:off x="517868" y="2111874"/>
            <a:ext cx="5545306" cy="3756215"/>
          </a:xfrm>
          <a:prstGeom prst="rect">
            <a:avLst/>
          </a:prstGeom>
        </p:spPr>
      </p:pic>
      <p:sp>
        <p:nvSpPr>
          <p:cNvPr id="6" name="TextBox 5">
            <a:extLst>
              <a:ext uri="{FF2B5EF4-FFF2-40B4-BE49-F238E27FC236}">
                <a16:creationId xmlns:a16="http://schemas.microsoft.com/office/drawing/2014/main" id="{0F637841-63E4-A2C9-25AC-99E178C267CA}"/>
              </a:ext>
            </a:extLst>
          </p:cNvPr>
          <p:cNvSpPr txBox="1"/>
          <p:nvPr/>
        </p:nvSpPr>
        <p:spPr>
          <a:xfrm>
            <a:off x="705646" y="5981191"/>
            <a:ext cx="30746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Bing (N.D) Picture of care setting. (Assessed 2nd October 2025.)</a:t>
            </a:r>
          </a:p>
        </p:txBody>
      </p:sp>
    </p:spTree>
    <p:extLst>
      <p:ext uri="{BB962C8B-B14F-4D97-AF65-F5344CB8AC3E}">
        <p14:creationId xmlns:p14="http://schemas.microsoft.com/office/powerpoint/2010/main" val="2307434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E6370-356C-C022-BDF1-71EFDF6844F0}"/>
              </a:ext>
            </a:extLst>
          </p:cNvPr>
          <p:cNvSpPr>
            <a:spLocks noGrp="1"/>
          </p:cNvSpPr>
          <p:nvPr>
            <p:ph type="title"/>
          </p:nvPr>
        </p:nvSpPr>
        <p:spPr/>
        <p:txBody>
          <a:bodyPr/>
          <a:lstStyle/>
          <a:p>
            <a:r>
              <a:rPr lang="en-GB"/>
              <a:t>THE BENEFITS OF EXCEL!</a:t>
            </a:r>
          </a:p>
        </p:txBody>
      </p:sp>
      <p:sp>
        <p:nvSpPr>
          <p:cNvPr id="3" name="Content Placeholder 2">
            <a:extLst>
              <a:ext uri="{FF2B5EF4-FFF2-40B4-BE49-F238E27FC236}">
                <a16:creationId xmlns:a16="http://schemas.microsoft.com/office/drawing/2014/main" id="{F597420A-EDD2-430A-4F11-269F6FC93F66}"/>
              </a:ext>
            </a:extLst>
          </p:cNvPr>
          <p:cNvSpPr>
            <a:spLocks noGrp="1"/>
          </p:cNvSpPr>
          <p:nvPr>
            <p:ph idx="1"/>
          </p:nvPr>
        </p:nvSpPr>
        <p:spPr>
          <a:xfrm>
            <a:off x="612647" y="1293501"/>
            <a:ext cx="10653579" cy="5015858"/>
          </a:xfrm>
        </p:spPr>
        <p:txBody>
          <a:bodyPr vert="horz" lIns="91440" tIns="45720" rIns="91440" bIns="45720" rtlCol="0" anchor="t">
            <a:normAutofit/>
          </a:bodyPr>
          <a:lstStyle/>
          <a:p>
            <a:r>
              <a:rPr lang="en-GB"/>
              <a:t>DATA MANAGEMENT.</a:t>
            </a:r>
          </a:p>
          <a:p>
            <a:pPr marL="0" indent="0">
              <a:buNone/>
            </a:pPr>
            <a:r>
              <a:rPr lang="en-GB"/>
              <a:t>This can help with managing and organising patient data, care plans etc.</a:t>
            </a:r>
          </a:p>
          <a:p>
            <a:pPr marL="342900" indent="-342900"/>
            <a:r>
              <a:rPr lang="en-GB"/>
              <a:t>STAFF ROTAS</a:t>
            </a:r>
          </a:p>
          <a:p>
            <a:pPr marL="0" indent="0">
              <a:buNone/>
            </a:pPr>
            <a:r>
              <a:rPr lang="en-GB"/>
              <a:t>So all staff no when they are on shift.</a:t>
            </a:r>
          </a:p>
          <a:p>
            <a:pPr marL="342900" indent="-342900"/>
            <a:r>
              <a:rPr lang="en-GB"/>
              <a:t>MEDICATION LOGS</a:t>
            </a:r>
          </a:p>
          <a:p>
            <a:pPr marL="0" indent="0">
              <a:buNone/>
            </a:pPr>
            <a:r>
              <a:rPr lang="en-GB"/>
              <a:t>Keep track of all medication given times and dates.</a:t>
            </a:r>
          </a:p>
          <a:p>
            <a:pPr marL="342900" indent="-342900"/>
            <a:r>
              <a:rPr lang="en-GB"/>
              <a:t>INCIDENT REPORTS</a:t>
            </a:r>
          </a:p>
          <a:p>
            <a:pPr marL="0" indent="0">
              <a:buNone/>
            </a:pPr>
            <a:r>
              <a:rPr lang="en-GB"/>
              <a:t>Keep track of all incidents and injuries.</a:t>
            </a:r>
          </a:p>
          <a:p>
            <a:pPr marL="342900" indent="-342900"/>
            <a:r>
              <a:rPr lang="en-GB"/>
              <a:t>BUDGETING </a:t>
            </a:r>
          </a:p>
          <a:p>
            <a:pPr marL="0" indent="0">
              <a:buNone/>
            </a:pPr>
            <a:r>
              <a:rPr lang="en-GB"/>
              <a:t>Keep track of budgets and managing costs.</a:t>
            </a:r>
          </a:p>
          <a:p>
            <a:pPr marL="342900" indent="-342900"/>
            <a:endParaRPr lang="en-GB"/>
          </a:p>
        </p:txBody>
      </p:sp>
      <p:sp>
        <p:nvSpPr>
          <p:cNvPr id="4" name="Date Placeholder 3">
            <a:extLst>
              <a:ext uri="{FF2B5EF4-FFF2-40B4-BE49-F238E27FC236}">
                <a16:creationId xmlns:a16="http://schemas.microsoft.com/office/drawing/2014/main" id="{5579FE1B-7034-4A8D-18C5-CACDBCA44EE0}"/>
              </a:ext>
            </a:extLst>
          </p:cNvPr>
          <p:cNvSpPr>
            <a:spLocks noGrp="1"/>
          </p:cNvSpPr>
          <p:nvPr>
            <p:ph type="dt" sz="half" idx="10"/>
          </p:nvPr>
        </p:nvSpPr>
        <p:spPr/>
        <p:txBody>
          <a:bodyPr/>
          <a:lstStyle/>
          <a:p>
            <a:fld id="{2004312B-B102-4AC0-9892-058D5DBA96DC}" type="datetime1">
              <a:t>10/5/2025</a:t>
            </a:fld>
            <a:endParaRPr lang="en-US"/>
          </a:p>
        </p:txBody>
      </p:sp>
      <p:sp>
        <p:nvSpPr>
          <p:cNvPr id="5" name="Footer Placeholder 4">
            <a:extLst>
              <a:ext uri="{FF2B5EF4-FFF2-40B4-BE49-F238E27FC236}">
                <a16:creationId xmlns:a16="http://schemas.microsoft.com/office/drawing/2014/main" id="{0D9F9CF0-ED54-B6AF-D136-BD0D6F9388D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0E0F70-E2C8-6AB4-13C8-1EC7A5E41A27}"/>
              </a:ext>
            </a:extLst>
          </p:cNvPr>
          <p:cNvSpPr>
            <a:spLocks noGrp="1"/>
          </p:cNvSpPr>
          <p:nvPr>
            <p:ph type="sldNum" sz="quarter" idx="12"/>
          </p:nvPr>
        </p:nvSpPr>
        <p:spPr/>
        <p:txBody>
          <a:bodyPr/>
          <a:lstStyle/>
          <a:p>
            <a:fld id="{CC057153-B650-4DEB-B370-79DDCFDCE934}" type="slidenum">
              <a:rPr lang="en-US" dirty="0"/>
              <a:t>4</a:t>
            </a:fld>
            <a:endParaRPr lang="en-US"/>
          </a:p>
        </p:txBody>
      </p:sp>
    </p:spTree>
    <p:extLst>
      <p:ext uri="{BB962C8B-B14F-4D97-AF65-F5344CB8AC3E}">
        <p14:creationId xmlns:p14="http://schemas.microsoft.com/office/powerpoint/2010/main" val="3271516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09B04-EDFA-5ABF-5BDD-5BDE9AD2BD4C}"/>
              </a:ext>
            </a:extLst>
          </p:cNvPr>
          <p:cNvSpPr>
            <a:spLocks noGrp="1"/>
          </p:cNvSpPr>
          <p:nvPr>
            <p:ph type="title"/>
          </p:nvPr>
        </p:nvSpPr>
        <p:spPr/>
        <p:txBody>
          <a:bodyPr/>
          <a:lstStyle/>
          <a:p>
            <a:r>
              <a:rPr lang="en-GB"/>
              <a:t>BENEFITS OF TEAMS!</a:t>
            </a:r>
          </a:p>
        </p:txBody>
      </p:sp>
      <p:sp>
        <p:nvSpPr>
          <p:cNvPr id="3" name="Content Placeholder 2">
            <a:extLst>
              <a:ext uri="{FF2B5EF4-FFF2-40B4-BE49-F238E27FC236}">
                <a16:creationId xmlns:a16="http://schemas.microsoft.com/office/drawing/2014/main" id="{A36BE097-4D54-67F3-39DA-6C95FA6D1C60}"/>
              </a:ext>
            </a:extLst>
          </p:cNvPr>
          <p:cNvSpPr>
            <a:spLocks noGrp="1"/>
          </p:cNvSpPr>
          <p:nvPr>
            <p:ph idx="1"/>
          </p:nvPr>
        </p:nvSpPr>
        <p:spPr>
          <a:xfrm>
            <a:off x="612647" y="1293502"/>
            <a:ext cx="10653579" cy="5015858"/>
          </a:xfrm>
        </p:spPr>
        <p:txBody>
          <a:bodyPr vert="horz" lIns="91440" tIns="45720" rIns="91440" bIns="45720" rtlCol="0" anchor="t">
            <a:normAutofit/>
          </a:bodyPr>
          <a:lstStyle/>
          <a:p>
            <a:r>
              <a:rPr lang="en-GB"/>
              <a:t>INSTANT COMMUNICATION.</a:t>
            </a:r>
          </a:p>
          <a:p>
            <a:pPr marL="0" indent="0">
              <a:buNone/>
            </a:pPr>
            <a:r>
              <a:rPr lang="en-GB"/>
              <a:t>All staff can communicate with each other.</a:t>
            </a:r>
          </a:p>
          <a:p>
            <a:r>
              <a:rPr lang="en-GB"/>
              <a:t>SECURE MESSAGING.</a:t>
            </a:r>
          </a:p>
          <a:p>
            <a:pPr marL="0" indent="0">
              <a:buNone/>
            </a:pPr>
            <a:r>
              <a:rPr lang="en-GB"/>
              <a:t>All messages and patient data are kept safe.</a:t>
            </a:r>
          </a:p>
          <a:p>
            <a:r>
              <a:rPr lang="en-GB"/>
              <a:t>VERTURAL DOCTORS APPOINTMENTS.</a:t>
            </a:r>
          </a:p>
          <a:p>
            <a:pPr marL="0" indent="0">
              <a:buNone/>
            </a:pPr>
            <a:r>
              <a:rPr lang="en-GB"/>
              <a:t>So patients that are not mobile can have their appointment.</a:t>
            </a:r>
          </a:p>
          <a:p>
            <a:r>
              <a:rPr lang="en-GB"/>
              <a:t>STAFF MEETINGS.</a:t>
            </a:r>
          </a:p>
          <a:p>
            <a:pPr marL="0" indent="0">
              <a:buNone/>
            </a:pPr>
            <a:r>
              <a:rPr lang="en-GB"/>
              <a:t>Staff that are not on shift can still take part in meetings.</a:t>
            </a:r>
          </a:p>
          <a:p>
            <a:pPr marL="0" indent="0">
              <a:buNone/>
            </a:pPr>
            <a:endParaRPr lang="en-GB"/>
          </a:p>
        </p:txBody>
      </p:sp>
      <p:sp>
        <p:nvSpPr>
          <p:cNvPr id="4" name="Date Placeholder 3">
            <a:extLst>
              <a:ext uri="{FF2B5EF4-FFF2-40B4-BE49-F238E27FC236}">
                <a16:creationId xmlns:a16="http://schemas.microsoft.com/office/drawing/2014/main" id="{EF298B0B-337F-9F32-7E52-1112CDE65D69}"/>
              </a:ext>
            </a:extLst>
          </p:cNvPr>
          <p:cNvSpPr>
            <a:spLocks noGrp="1"/>
          </p:cNvSpPr>
          <p:nvPr>
            <p:ph type="dt" sz="half" idx="10"/>
          </p:nvPr>
        </p:nvSpPr>
        <p:spPr/>
        <p:txBody>
          <a:bodyPr/>
          <a:lstStyle/>
          <a:p>
            <a:fld id="{6615687C-5998-42AF-8954-D3E504CA1A79}" type="datetime1">
              <a:t>10/5/2025</a:t>
            </a:fld>
            <a:endParaRPr lang="en-US"/>
          </a:p>
        </p:txBody>
      </p:sp>
      <p:sp>
        <p:nvSpPr>
          <p:cNvPr id="5" name="Footer Placeholder 4">
            <a:extLst>
              <a:ext uri="{FF2B5EF4-FFF2-40B4-BE49-F238E27FC236}">
                <a16:creationId xmlns:a16="http://schemas.microsoft.com/office/drawing/2014/main" id="{B5DC3D25-AD1B-19BA-533C-339E63556DC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C129EAC-A48F-A9E5-BD46-E65027A7BBE0}"/>
              </a:ext>
            </a:extLst>
          </p:cNvPr>
          <p:cNvSpPr>
            <a:spLocks noGrp="1"/>
          </p:cNvSpPr>
          <p:nvPr>
            <p:ph type="sldNum" sz="quarter" idx="12"/>
          </p:nvPr>
        </p:nvSpPr>
        <p:spPr/>
        <p:txBody>
          <a:bodyPr/>
          <a:lstStyle/>
          <a:p>
            <a:fld id="{CC057153-B650-4DEB-B370-79DDCFDCE934}" type="slidenum">
              <a:rPr lang="en-US" dirty="0"/>
              <a:t>5</a:t>
            </a:fld>
            <a:endParaRPr lang="en-US"/>
          </a:p>
        </p:txBody>
      </p:sp>
    </p:spTree>
    <p:extLst>
      <p:ext uri="{BB962C8B-B14F-4D97-AF65-F5344CB8AC3E}">
        <p14:creationId xmlns:p14="http://schemas.microsoft.com/office/powerpoint/2010/main" val="1416214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C06A7-B7DC-2E3A-D4C7-D8C92843628C}"/>
              </a:ext>
            </a:extLst>
          </p:cNvPr>
          <p:cNvSpPr>
            <a:spLocks noGrp="1"/>
          </p:cNvSpPr>
          <p:nvPr>
            <p:ph type="title"/>
          </p:nvPr>
        </p:nvSpPr>
        <p:spPr/>
        <p:txBody>
          <a:bodyPr/>
          <a:lstStyle/>
          <a:p>
            <a:r>
              <a:rPr lang="en-GB"/>
              <a:t>REFERNCES.</a:t>
            </a:r>
          </a:p>
        </p:txBody>
      </p:sp>
      <p:sp>
        <p:nvSpPr>
          <p:cNvPr id="3" name="Content Placeholder 2">
            <a:extLst>
              <a:ext uri="{FF2B5EF4-FFF2-40B4-BE49-F238E27FC236}">
                <a16:creationId xmlns:a16="http://schemas.microsoft.com/office/drawing/2014/main" id="{30478E53-7A57-61D1-488D-DBE785833E1E}"/>
              </a:ext>
            </a:extLst>
          </p:cNvPr>
          <p:cNvSpPr>
            <a:spLocks noGrp="1"/>
          </p:cNvSpPr>
          <p:nvPr>
            <p:ph idx="1"/>
          </p:nvPr>
        </p:nvSpPr>
        <p:spPr/>
        <p:txBody>
          <a:bodyPr vert="horz" lIns="91440" tIns="45720" rIns="91440" bIns="45720" rtlCol="0" anchor="t">
            <a:normAutofit/>
          </a:bodyPr>
          <a:lstStyle/>
          <a:p>
            <a:r>
              <a:rPr lang="en-GB">
                <a:ea typeface="+mn-lt"/>
                <a:cs typeface="+mn-lt"/>
                <a:hlinkClick r:id="rId2"/>
              </a:rPr>
              <a:t>http://hicalhealthcare.org.uk/2024/10/23/is-microsoft-365-the-key-to-nhs-efficiency</a:t>
            </a:r>
            <a:endParaRPr lang="en-GB">
              <a:ea typeface="+mn-lt"/>
              <a:cs typeface="+mn-lt"/>
            </a:endParaRPr>
          </a:p>
          <a:p>
            <a:r>
              <a:rPr lang="en-GB">
                <a:ea typeface="+mn-lt"/>
                <a:cs typeface="+mn-lt"/>
                <a:hlinkClick r:id="rId3"/>
              </a:rPr>
              <a:t>https://www.bing.com/search?q=BENEFITS+OF+EXCEL+IN+A+CARE+SETING&amp;cvid=14739dca2e0746e097e525f8847c69cd&amp;gs_lcrp=EgRlZGdlKgYIAhBFGD</a:t>
            </a:r>
            <a:endParaRPr lang="en-GB">
              <a:ea typeface="+mn-lt"/>
              <a:cs typeface="+mn-lt"/>
            </a:endParaRPr>
          </a:p>
          <a:p>
            <a:r>
              <a:rPr lang="en-GB">
                <a:ea typeface="+mn-lt"/>
                <a:cs typeface="+mn-lt"/>
                <a:hlinkClick r:id="rId4"/>
              </a:rPr>
              <a:t>Using Microsoft in Healthcare - The Health Informatics Service Website</a:t>
            </a:r>
            <a:endParaRPr lang="en-GB"/>
          </a:p>
        </p:txBody>
      </p:sp>
      <p:sp>
        <p:nvSpPr>
          <p:cNvPr id="4" name="Date Placeholder 3">
            <a:extLst>
              <a:ext uri="{FF2B5EF4-FFF2-40B4-BE49-F238E27FC236}">
                <a16:creationId xmlns:a16="http://schemas.microsoft.com/office/drawing/2014/main" id="{A0E72D27-EA4C-08D8-C6D8-01D71C56EA7A}"/>
              </a:ext>
            </a:extLst>
          </p:cNvPr>
          <p:cNvSpPr>
            <a:spLocks noGrp="1"/>
          </p:cNvSpPr>
          <p:nvPr>
            <p:ph type="dt" sz="half" idx="10"/>
          </p:nvPr>
        </p:nvSpPr>
        <p:spPr/>
        <p:txBody>
          <a:bodyPr/>
          <a:lstStyle/>
          <a:p>
            <a:fld id="{9B4A28C1-54C1-44EB-B7B2-94316146053A}" type="datetime1">
              <a:t>10/5/2025</a:t>
            </a:fld>
            <a:endParaRPr lang="en-US"/>
          </a:p>
        </p:txBody>
      </p:sp>
      <p:sp>
        <p:nvSpPr>
          <p:cNvPr id="5" name="Footer Placeholder 4">
            <a:extLst>
              <a:ext uri="{FF2B5EF4-FFF2-40B4-BE49-F238E27FC236}">
                <a16:creationId xmlns:a16="http://schemas.microsoft.com/office/drawing/2014/main" id="{BD671065-6DB2-347B-338A-81A3FC6C5EB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5F49050-8BC0-F75B-A345-D04C01C0FCD8}"/>
              </a:ext>
            </a:extLst>
          </p:cNvPr>
          <p:cNvSpPr>
            <a:spLocks noGrp="1"/>
          </p:cNvSpPr>
          <p:nvPr>
            <p:ph type="sldNum" sz="quarter" idx="12"/>
          </p:nvPr>
        </p:nvSpPr>
        <p:spPr/>
        <p:txBody>
          <a:bodyPr/>
          <a:lstStyle/>
          <a:p>
            <a:fld id="{CC057153-B650-4DEB-B370-79DDCFDCE934}" type="slidenum">
              <a:rPr lang="en-US" dirty="0"/>
              <a:t>6</a:t>
            </a:fld>
            <a:endParaRPr lang="en-US"/>
          </a:p>
        </p:txBody>
      </p:sp>
    </p:spTree>
    <p:extLst>
      <p:ext uri="{BB962C8B-B14F-4D97-AF65-F5344CB8AC3E}">
        <p14:creationId xmlns:p14="http://schemas.microsoft.com/office/powerpoint/2010/main" val="3576436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E0442C-2A4E-ACDD-2630-7BD4D5513D72}"/>
              </a:ext>
            </a:extLst>
          </p:cNvPr>
          <p:cNvSpPr>
            <a:spLocks noGrp="1"/>
          </p:cNvSpPr>
          <p:nvPr>
            <p:ph type="ctrTitle"/>
          </p:nvPr>
        </p:nvSpPr>
        <p:spPr>
          <a:xfrm>
            <a:off x="1314824" y="735106"/>
            <a:ext cx="10053763" cy="2928470"/>
          </a:xfrm>
        </p:spPr>
        <p:txBody>
          <a:bodyPr anchor="b">
            <a:normAutofit/>
          </a:bodyPr>
          <a:lstStyle/>
          <a:p>
            <a:pPr algn="l"/>
            <a:br>
              <a:rPr lang="en-GB" sz="2300">
                <a:solidFill>
                  <a:srgbClr val="FFFFFF"/>
                </a:solidFill>
              </a:rPr>
            </a:br>
            <a:br>
              <a:rPr lang="en-GB" sz="2300">
                <a:solidFill>
                  <a:srgbClr val="FFFFFF"/>
                </a:solidFill>
              </a:rPr>
            </a:br>
            <a:br>
              <a:rPr lang="en-GB" sz="2300">
                <a:solidFill>
                  <a:srgbClr val="FFFFFF"/>
                </a:solidFill>
              </a:rPr>
            </a:br>
            <a:br>
              <a:rPr lang="en-GB" sz="2300">
                <a:solidFill>
                  <a:srgbClr val="FFFFFF"/>
                </a:solidFill>
              </a:rPr>
            </a:br>
            <a:br>
              <a:rPr lang="en-GB" sz="2300">
                <a:solidFill>
                  <a:srgbClr val="FFFFFF"/>
                </a:solidFill>
              </a:rPr>
            </a:br>
            <a:br>
              <a:rPr lang="en-GB" sz="2300">
                <a:solidFill>
                  <a:srgbClr val="FFFFFF"/>
                </a:solidFill>
              </a:rPr>
            </a:br>
            <a:r>
              <a:rPr lang="en-GB" sz="2300">
                <a:solidFill>
                  <a:srgbClr val="FFFFFF"/>
                </a:solidFill>
              </a:rPr>
              <a:t>excel</a:t>
            </a:r>
            <a:br>
              <a:rPr lang="en-GB" sz="2300">
                <a:solidFill>
                  <a:srgbClr val="FFFFFF"/>
                </a:solidFill>
              </a:rPr>
            </a:br>
            <a:endParaRPr lang="en-GB" sz="2300">
              <a:solidFill>
                <a:srgbClr val="FFFFFF"/>
              </a:solidFill>
            </a:endParaRPr>
          </a:p>
        </p:txBody>
      </p:sp>
      <p:sp>
        <p:nvSpPr>
          <p:cNvPr id="3" name="Subtitle 2">
            <a:extLst>
              <a:ext uri="{FF2B5EF4-FFF2-40B4-BE49-F238E27FC236}">
                <a16:creationId xmlns:a16="http://schemas.microsoft.com/office/drawing/2014/main" id="{1E1B15DD-C6EF-DDB0-8ED7-BBCDAAD3D38B}"/>
              </a:ext>
            </a:extLst>
          </p:cNvPr>
          <p:cNvSpPr>
            <a:spLocks noGrp="1"/>
          </p:cNvSpPr>
          <p:nvPr>
            <p:ph type="subTitle" idx="1"/>
          </p:nvPr>
        </p:nvSpPr>
        <p:spPr>
          <a:xfrm>
            <a:off x="1350682" y="4870824"/>
            <a:ext cx="10005951" cy="1458258"/>
          </a:xfrm>
        </p:spPr>
        <p:txBody>
          <a:bodyPr vert="horz" lIns="91440" tIns="45720" rIns="91440" bIns="45720" rtlCol="0" anchor="ctr">
            <a:normAutofit/>
          </a:bodyPr>
          <a:lstStyle/>
          <a:p>
            <a:pPr algn="l"/>
            <a:r>
              <a:rPr lang="en-GB" sz="1100">
                <a:latin typeface="Arial"/>
                <a:cs typeface="Arial"/>
              </a:rPr>
              <a:t>We know excel provide us with many benefit , but we should also </a:t>
            </a:r>
            <a:endParaRPr lang="en-US" sz="1100">
              <a:latin typeface="Arial"/>
              <a:cs typeface="Arial"/>
            </a:endParaRPr>
          </a:p>
          <a:p>
            <a:pPr algn="l"/>
            <a:r>
              <a:rPr lang="en-GB" sz="1100">
                <a:latin typeface="Arial"/>
                <a:cs typeface="Arial"/>
              </a:rPr>
              <a:t>Be aware of its weakness.by understanding them, we can use excel</a:t>
            </a:r>
          </a:p>
          <a:p>
            <a:pPr algn="l"/>
            <a:r>
              <a:rPr lang="en-GB" sz="1100">
                <a:latin typeface="Arial"/>
                <a:cs typeface="Arial"/>
              </a:rPr>
              <a:t> more effectively in our work.</a:t>
            </a:r>
          </a:p>
        </p:txBody>
      </p:sp>
    </p:spTree>
    <p:extLst>
      <p:ext uri="{BB962C8B-B14F-4D97-AF65-F5344CB8AC3E}">
        <p14:creationId xmlns:p14="http://schemas.microsoft.com/office/powerpoint/2010/main" val="2264144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D1562-DB57-6F58-D7C0-AE99AA15961F}"/>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b="1" kern="1200" dirty="0">
                <a:latin typeface="+mj-lt"/>
                <a:ea typeface="+mj-ea"/>
                <a:cs typeface="+mj-cs"/>
              </a:rPr>
              <a:t>EXCEL </a:t>
            </a:r>
            <a:r>
              <a:rPr lang="en-US" sz="5400" b="1" dirty="0"/>
              <a:t>LIMITATIONS</a:t>
            </a:r>
            <a:endParaRPr lang="en-US" sz="5400" b="1"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742830EC-EF2B-06D1-F23D-F507AC55303A}"/>
              </a:ext>
            </a:extLst>
          </p:cNvPr>
          <p:cNvSpPr>
            <a:spLocks noGrp="1"/>
          </p:cNvSpPr>
          <p:nvPr>
            <p:ph type="body" idx="1"/>
          </p:nvPr>
        </p:nvSpPr>
        <p:spPr>
          <a:xfrm>
            <a:off x="1113809" y="953037"/>
            <a:ext cx="4036333" cy="1709849"/>
          </a:xfrm>
        </p:spPr>
        <p:txBody>
          <a:bodyPr vert="horz" lIns="91440" tIns="45720" rIns="91440" bIns="45720" rtlCol="0" anchor="b">
            <a:normAutofit/>
          </a:bodyPr>
          <a:lstStyle/>
          <a:p>
            <a:r>
              <a:rPr lang="en-US" sz="700" b="1" kern="1200">
                <a:solidFill>
                  <a:schemeClr val="tx1"/>
                </a:solidFill>
                <a:latin typeface="+mn-lt"/>
                <a:ea typeface="+mn-ea"/>
                <a:cs typeface="+mn-cs"/>
              </a:rPr>
              <a:t>The technical boundaries of excel-Microsoft has outline excels technical constraints .For instance a sheet can handle over 17 billion cells, comprising 1,048,576 rows and 16,384collumns.In reality ,using such vast sheet is virtually unmanageable .your workbook's capacity to hold sheet is only limited by your computer's memory, but pushing these limit's can make your task process dauntingly slow.</a:t>
            </a:r>
          </a:p>
          <a:p>
            <a:r>
              <a:rPr lang="en-US" sz="700" b="1" kern="1200">
                <a:solidFill>
                  <a:schemeClr val="tx1"/>
                </a:solidFill>
                <a:latin typeface="+mn-lt"/>
                <a:ea typeface="+mn-ea"/>
                <a:cs typeface="+mn-cs"/>
              </a:rPr>
              <a:t>Version control nightmares- managing multiple version of your spreadsheet is a challenging endeavour the chance of confusion multiply with every addition collaborator .situation like unexpected system crashes . Power losses or even minor internet connectivity issues can lead to version conflicts arise from safety  feature meant to prevent data loss.</a:t>
            </a:r>
          </a:p>
          <a:p>
            <a:r>
              <a:rPr lang="en-US" sz="700" b="1" kern="1200">
                <a:solidFill>
                  <a:schemeClr val="tx1"/>
                </a:solidFill>
                <a:latin typeface="+mn-lt"/>
                <a:ea typeface="+mn-ea"/>
                <a:cs typeface="+mn-cs"/>
              </a:rPr>
              <a:t>Shortcoming of excel online-opting for the online version of excel presents its own set of problem. The web- based variant, although useful ,pales in comparison to its desktop counterpart. Key functions, data such as controls, data connections, data validation and  workbook protection, are either lacking or starkly limited .even the potential to use add –ins. Which are crucial foe enhancing excel's  utility, is notably restricted online.</a:t>
            </a:r>
          </a:p>
          <a:p>
            <a:endParaRPr lang="en-US" sz="700" b="1" kern="1200">
              <a:solidFill>
                <a:schemeClr val="tx1"/>
              </a:solidFill>
              <a:latin typeface="+mn-lt"/>
              <a:ea typeface="+mn-ea"/>
              <a:cs typeface="+mn-cs"/>
            </a:endParaRPr>
          </a:p>
          <a:p>
            <a:endParaRPr lang="en-US" sz="700" kern="1200">
              <a:solidFill>
                <a:schemeClr val="tx1"/>
              </a:solidFill>
              <a:latin typeface="+mn-lt"/>
              <a:ea typeface="+mn-ea"/>
              <a:cs typeface="+mn-cs"/>
            </a:endParaRPr>
          </a:p>
        </p:txBody>
      </p:sp>
      <p:grpSp>
        <p:nvGrpSpPr>
          <p:cNvPr id="54" name="Group 53">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47" name="Rectangle 46">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 name="Rectangle 50">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ock numbers on a digital display">
            <a:extLst>
              <a:ext uri="{FF2B5EF4-FFF2-40B4-BE49-F238E27FC236}">
                <a16:creationId xmlns:a16="http://schemas.microsoft.com/office/drawing/2014/main" id="{88D7E3F4-8269-6CFA-76A6-401F08936091}"/>
              </a:ext>
            </a:extLst>
          </p:cNvPr>
          <p:cNvPicPr>
            <a:picLocks noChangeAspect="1"/>
          </p:cNvPicPr>
          <p:nvPr/>
        </p:nvPicPr>
        <p:blipFill>
          <a:blip r:embed="rId2"/>
          <a:srcRect l="20875" r="20874" b="-1"/>
          <a:stretch>
            <a:fillRect/>
          </a:stretch>
        </p:blipFill>
        <p:spPr>
          <a:xfrm>
            <a:off x="5957577" y="666728"/>
            <a:ext cx="5465830" cy="5465791"/>
          </a:xfrm>
          <a:prstGeom prst="rect">
            <a:avLst/>
          </a:prstGeom>
        </p:spPr>
      </p:pic>
    </p:spTree>
    <p:extLst>
      <p:ext uri="{BB962C8B-B14F-4D97-AF65-F5344CB8AC3E}">
        <p14:creationId xmlns:p14="http://schemas.microsoft.com/office/powerpoint/2010/main" val="1124239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F2E36A-F94C-F336-AEF7-916F3A6C816E}"/>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Microsoft Teams</a:t>
            </a:r>
          </a:p>
        </p:txBody>
      </p:sp>
      <p:sp>
        <p:nvSpPr>
          <p:cNvPr id="3" name="Content Placeholder 2">
            <a:extLst>
              <a:ext uri="{FF2B5EF4-FFF2-40B4-BE49-F238E27FC236}">
                <a16:creationId xmlns:a16="http://schemas.microsoft.com/office/drawing/2014/main" id="{6A14F894-7B90-7ECA-D095-ECE02105DBCA}"/>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000"/>
              <a:t>Microsoft teams is a highly useful platform for team collaboration, providing a centralized, fast ,and easy-to-use environment. however, it is important to be aware of its limitation to use effectively.</a:t>
            </a:r>
          </a:p>
        </p:txBody>
      </p:sp>
    </p:spTree>
    <p:extLst>
      <p:ext uri="{BB962C8B-B14F-4D97-AF65-F5344CB8AC3E}">
        <p14:creationId xmlns:p14="http://schemas.microsoft.com/office/powerpoint/2010/main" val="2497108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4CD94C-465E-29AE-905C-CE26397D4C14}"/>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Microsoft team limitations</a:t>
            </a:r>
            <a:endParaRPr lang="en-US" sz="4000" dirty="0">
              <a:solidFill>
                <a:srgbClr val="FFFFFF"/>
              </a:solidFill>
            </a:endParaRPr>
          </a:p>
        </p:txBody>
      </p:sp>
      <p:graphicFrame>
        <p:nvGraphicFramePr>
          <p:cNvPr id="5" name="Content Placeholder 2">
            <a:extLst>
              <a:ext uri="{FF2B5EF4-FFF2-40B4-BE49-F238E27FC236}">
                <a16:creationId xmlns:a16="http://schemas.microsoft.com/office/drawing/2014/main" id="{CA7B982B-2FD8-5B88-3567-C746FE6708D9}"/>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1471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1E61B6F-E652-91F1-B32E-6A8D851893A4}"/>
              </a:ext>
            </a:extLst>
          </p:cNvPr>
          <p:cNvSpPr>
            <a:spLocks noGrp="1"/>
          </p:cNvSpPr>
          <p:nvPr>
            <p:ph type="ctrTitle"/>
          </p:nvPr>
        </p:nvSpPr>
        <p:spPr>
          <a:xfrm>
            <a:off x="1314824" y="735106"/>
            <a:ext cx="10053763" cy="2928470"/>
          </a:xfrm>
        </p:spPr>
        <p:txBody>
          <a:bodyPr anchor="b">
            <a:normAutofit/>
          </a:bodyPr>
          <a:lstStyle/>
          <a:p>
            <a:pPr algn="l"/>
            <a:r>
              <a:rPr lang="en-GB" sz="4800">
                <a:solidFill>
                  <a:srgbClr val="FFFFFF"/>
                </a:solidFill>
              </a:rPr>
              <a:t>reference</a:t>
            </a:r>
          </a:p>
        </p:txBody>
      </p:sp>
      <p:sp>
        <p:nvSpPr>
          <p:cNvPr id="3" name="Text Placeholder 2">
            <a:extLst>
              <a:ext uri="{FF2B5EF4-FFF2-40B4-BE49-F238E27FC236}">
                <a16:creationId xmlns:a16="http://schemas.microsoft.com/office/drawing/2014/main" id="{339B489B-E04E-8C54-19F5-9833CFCA2B74}"/>
              </a:ext>
            </a:extLst>
          </p:cNvPr>
          <p:cNvSpPr>
            <a:spLocks noGrp="1"/>
          </p:cNvSpPr>
          <p:nvPr>
            <p:ph type="subTitle" idx="1"/>
          </p:nvPr>
        </p:nvSpPr>
        <p:spPr>
          <a:xfrm>
            <a:off x="1692605" y="4616824"/>
            <a:ext cx="10005951" cy="1458258"/>
          </a:xfrm>
        </p:spPr>
        <p:txBody>
          <a:bodyPr vert="horz" lIns="91440" tIns="45720" rIns="91440" bIns="45720" rtlCol="0" anchor="ctr">
            <a:normAutofit/>
          </a:bodyPr>
          <a:lstStyle/>
          <a:p>
            <a:pPr algn="l"/>
            <a:r>
              <a:rPr lang="en-GB"/>
              <a:t>Whiteheart, R.(2023)</a:t>
            </a:r>
            <a:r>
              <a:rPr lang="en-GB">
                <a:latin typeface="Arial"/>
                <a:cs typeface="Arial"/>
              </a:rPr>
              <a:t>data training insights.</a:t>
            </a:r>
            <a:r>
              <a:rPr lang="en-GB"/>
              <a:t> </a:t>
            </a:r>
            <a:r>
              <a:rPr lang="en-GB" i="1"/>
              <a:t>Institute of Analytics</a:t>
            </a:r>
            <a:r>
              <a:rPr lang="en-GB"/>
              <a:t> –the global body for analytics. Available at: http://ioaglobal.org/blog/(accessed:3october 2025</a:t>
            </a:r>
          </a:p>
        </p:txBody>
      </p:sp>
    </p:spTree>
    <p:extLst>
      <p:ext uri="{BB962C8B-B14F-4D97-AF65-F5344CB8AC3E}">
        <p14:creationId xmlns:p14="http://schemas.microsoft.com/office/powerpoint/2010/main" val="2388497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0613E3-C878-5C96-CE39-ABD0E8F764B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a:t>
            </a:r>
          </a:p>
        </p:txBody>
      </p:sp>
      <p:sp>
        <p:nvSpPr>
          <p:cNvPr id="3" name="Content Placeholder 2">
            <a:extLst>
              <a:ext uri="{FF2B5EF4-FFF2-40B4-BE49-F238E27FC236}">
                <a16:creationId xmlns:a16="http://schemas.microsoft.com/office/drawing/2014/main" id="{BA4F0977-FBC7-2BA5-F82F-29EA0ADA3214}"/>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2000"/>
              <a:t>Microsoft team.(2025</a:t>
            </a:r>
            <a:r>
              <a:rPr lang="en-GB" sz="2000" i="1"/>
              <a:t>)limits and specification for Microsoft teams</a:t>
            </a:r>
            <a:r>
              <a:rPr lang="en-GB" sz="2000"/>
              <a:t>.[online]</a:t>
            </a:r>
            <a:endParaRPr lang="en-US" sz="2000"/>
          </a:p>
          <a:p>
            <a:pPr marL="0" indent="0">
              <a:buNone/>
            </a:pPr>
            <a:r>
              <a:rPr lang="en-GB" sz="2000"/>
              <a:t>Available at :https//learn.microsoft.com/</a:t>
            </a:r>
            <a:r>
              <a:rPr lang="en-GB" sz="2000" err="1"/>
              <a:t>en</a:t>
            </a:r>
            <a:r>
              <a:rPr lang="en-GB" sz="2000"/>
              <a:t>-us/Microsoft teams/limits-specification-teams</a:t>
            </a:r>
          </a:p>
          <a:p>
            <a:pPr marL="0" indent="0">
              <a:buNone/>
            </a:pPr>
            <a:r>
              <a:rPr lang="en-GB" sz="2000"/>
              <a:t>(accessed:4october2025)</a:t>
            </a:r>
          </a:p>
        </p:txBody>
      </p:sp>
    </p:spTree>
    <p:extLst>
      <p:ext uri="{BB962C8B-B14F-4D97-AF65-F5344CB8AC3E}">
        <p14:creationId xmlns:p14="http://schemas.microsoft.com/office/powerpoint/2010/main" val="33846724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 name="Rectangle 97">
            <a:extLst>
              <a:ext uri="{FF2B5EF4-FFF2-40B4-BE49-F238E27FC236}">
                <a16:creationId xmlns:a16="http://schemas.microsoft.com/office/drawing/2014/main" id="{5820888B-4EA5-E0E8-6D52-7733E1E77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1208" y="978408"/>
            <a:ext cx="3397649" cy="3303764"/>
          </a:xfrm>
        </p:spPr>
        <p:txBody>
          <a:bodyPr vert="horz" lIns="91440" tIns="45720" rIns="91440" bIns="45720" rtlCol="0" anchor="t">
            <a:normAutofit/>
          </a:bodyPr>
          <a:lstStyle/>
          <a:p>
            <a:pPr>
              <a:lnSpc>
                <a:spcPct val="90000"/>
              </a:lnSpc>
            </a:pPr>
            <a:r>
              <a:rPr lang="en-US" sz="3700" b="1" kern="1200" dirty="0">
                <a:latin typeface="Arial"/>
                <a:cs typeface="Arial"/>
              </a:rPr>
              <a:t>LCHS4007</a:t>
            </a:r>
            <a:br>
              <a:rPr lang="en-US" sz="3700" b="1" kern="1200" dirty="0">
                <a:latin typeface="Arial"/>
              </a:rPr>
            </a:br>
            <a:r>
              <a:rPr lang="en-US" sz="3700" b="1" kern="1200" dirty="0">
                <a:latin typeface="Arial"/>
                <a:cs typeface="Arial"/>
              </a:rPr>
              <a:t>Digital Skills &amp; Research Methods</a:t>
            </a:r>
            <a:br>
              <a:rPr lang="en-US" sz="3700" b="1" kern="1200" dirty="0">
                <a:latin typeface="Arial"/>
              </a:rPr>
            </a:br>
            <a:r>
              <a:rPr lang="en-US" sz="3700" b="1" kern="1200" dirty="0">
                <a:latin typeface="Arial"/>
                <a:cs typeface="Arial"/>
              </a:rPr>
              <a:t>Assessment 1</a:t>
            </a:r>
          </a:p>
        </p:txBody>
      </p:sp>
      <p:sp>
        <p:nvSpPr>
          <p:cNvPr id="3" name="Subtitle 2"/>
          <p:cNvSpPr>
            <a:spLocks noGrp="1"/>
          </p:cNvSpPr>
          <p:nvPr>
            <p:ph type="subTitle" idx="1"/>
          </p:nvPr>
        </p:nvSpPr>
        <p:spPr>
          <a:xfrm>
            <a:off x="1113" y="4040156"/>
            <a:ext cx="4546696" cy="2819295"/>
          </a:xfrm>
        </p:spPr>
        <p:txBody>
          <a:bodyPr vert="horz" lIns="91440" tIns="45720" rIns="91440" bIns="45720" rtlCol="0" anchor="t">
            <a:noAutofit/>
          </a:bodyPr>
          <a:lstStyle/>
          <a:p>
            <a:pPr>
              <a:lnSpc>
                <a:spcPct val="100000"/>
              </a:lnSpc>
            </a:pPr>
            <a:r>
              <a:rPr lang="en-US" sz="2400" i="0" dirty="0">
                <a:latin typeface="Arial"/>
                <a:cs typeface="Arial"/>
              </a:rPr>
              <a:t>Lecturer: Anika Tahsin Ahmed</a:t>
            </a:r>
          </a:p>
          <a:p>
            <a:pPr>
              <a:lnSpc>
                <a:spcPct val="100000"/>
              </a:lnSpc>
            </a:pPr>
            <a:r>
              <a:rPr lang="en-US" sz="2400" i="0" err="1">
                <a:latin typeface="Arial"/>
                <a:cs typeface="Arial"/>
              </a:rPr>
              <a:t>Shackeria</a:t>
            </a:r>
            <a:r>
              <a:rPr lang="en-US" sz="2400" i="0" dirty="0">
                <a:latin typeface="Arial"/>
                <a:cs typeface="Arial"/>
              </a:rPr>
              <a:t> Nash </a:t>
            </a:r>
            <a:r>
              <a:rPr lang="en-US" sz="2400" i="0" err="1">
                <a:latin typeface="Arial"/>
                <a:cs typeface="Arial"/>
              </a:rPr>
              <a:t>Korylco</a:t>
            </a:r>
            <a:r>
              <a:rPr lang="en-US" sz="2400" i="0" dirty="0">
                <a:latin typeface="Arial"/>
                <a:cs typeface="Arial"/>
              </a:rPr>
              <a:t> (2509257)</a:t>
            </a:r>
          </a:p>
          <a:p>
            <a:pPr>
              <a:lnSpc>
                <a:spcPct val="100000"/>
              </a:lnSpc>
            </a:pPr>
            <a:r>
              <a:rPr lang="en-US" sz="2400" i="0" dirty="0">
                <a:latin typeface="Arial"/>
                <a:cs typeface="Arial"/>
              </a:rPr>
              <a:t>Natasha </a:t>
            </a:r>
            <a:r>
              <a:rPr lang="en-US" sz="2400" i="0" err="1">
                <a:latin typeface="Arial"/>
                <a:cs typeface="Arial"/>
              </a:rPr>
              <a:t>ferncombe</a:t>
            </a:r>
            <a:r>
              <a:rPr lang="en-US" sz="2400" i="0" dirty="0">
                <a:latin typeface="Arial"/>
                <a:cs typeface="Arial"/>
              </a:rPr>
              <a:t> (2512316)</a:t>
            </a:r>
          </a:p>
          <a:p>
            <a:pPr>
              <a:lnSpc>
                <a:spcPct val="100000"/>
              </a:lnSpc>
            </a:pPr>
            <a:r>
              <a:rPr lang="en-US" sz="2400" i="0" dirty="0">
                <a:latin typeface="Arial"/>
                <a:cs typeface="Arial"/>
              </a:rPr>
              <a:t>Rajni devi (2508602)</a:t>
            </a:r>
          </a:p>
        </p:txBody>
      </p:sp>
      <p:sp>
        <p:nvSpPr>
          <p:cNvPr id="99" name="Freeform: Shape 82">
            <a:extLst>
              <a:ext uri="{FF2B5EF4-FFF2-40B4-BE49-F238E27FC236}">
                <a16:creationId xmlns:a16="http://schemas.microsoft.com/office/drawing/2014/main" id="{06B5A8BF-0680-F9A7-27B1-3971EC934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Colorized light photo effects">
            <a:extLst>
              <a:ext uri="{FF2B5EF4-FFF2-40B4-BE49-F238E27FC236}">
                <a16:creationId xmlns:a16="http://schemas.microsoft.com/office/drawing/2014/main" id="{A9A3718C-F526-8422-E963-A4F927DDAA9E}"/>
              </a:ext>
            </a:extLst>
          </p:cNvPr>
          <p:cNvPicPr>
            <a:picLocks noChangeAspect="1"/>
          </p:cNvPicPr>
          <p:nvPr/>
        </p:nvPicPr>
        <p:blipFill>
          <a:blip r:embed="rId2"/>
          <a:srcRect r="16996" b="2"/>
          <a:stretch>
            <a:fillRect/>
          </a:stretch>
        </p:blipFill>
        <p:spPr>
          <a:xfrm>
            <a:off x="4549856" y="965741"/>
            <a:ext cx="6690526" cy="538026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45F79-7613-F608-5576-B16865583371}"/>
              </a:ext>
            </a:extLst>
          </p:cNvPr>
          <p:cNvSpPr>
            <a:spLocks noGrp="1"/>
          </p:cNvSpPr>
          <p:nvPr>
            <p:ph type="title"/>
          </p:nvPr>
        </p:nvSpPr>
        <p:spPr>
          <a:xfrm>
            <a:off x="521208" y="978408"/>
            <a:ext cx="11155680" cy="729795"/>
          </a:xfrm>
        </p:spPr>
        <p:txBody>
          <a:bodyPr>
            <a:normAutofit fontScale="90000"/>
          </a:bodyPr>
          <a:lstStyle/>
          <a:p>
            <a:r>
              <a:rPr lang="en-GB" sz="2400" dirty="0">
                <a:latin typeface="Arial"/>
                <a:cs typeface="Arial"/>
              </a:rPr>
              <a:t>Content</a:t>
            </a:r>
            <a:br>
              <a:rPr lang="en-GB" dirty="0"/>
            </a:br>
            <a:br>
              <a:rPr lang="en-GB" dirty="0"/>
            </a:br>
            <a:endParaRPr lang="en-GB" sz="2000">
              <a:latin typeface="Arial"/>
              <a:cs typeface="Arial"/>
            </a:endParaRPr>
          </a:p>
        </p:txBody>
      </p:sp>
      <p:sp>
        <p:nvSpPr>
          <p:cNvPr id="3" name="Content Placeholder 2">
            <a:extLst>
              <a:ext uri="{FF2B5EF4-FFF2-40B4-BE49-F238E27FC236}">
                <a16:creationId xmlns:a16="http://schemas.microsoft.com/office/drawing/2014/main" id="{C17D5966-21E8-CC53-3AEA-8558194CFD56}"/>
              </a:ext>
            </a:extLst>
          </p:cNvPr>
          <p:cNvSpPr>
            <a:spLocks noGrp="1"/>
          </p:cNvSpPr>
          <p:nvPr>
            <p:ph idx="1"/>
          </p:nvPr>
        </p:nvSpPr>
        <p:spPr>
          <a:xfrm>
            <a:off x="363057" y="1960115"/>
            <a:ext cx="7834511" cy="3249743"/>
          </a:xfrm>
        </p:spPr>
        <p:txBody>
          <a:bodyPr vert="horz" lIns="91440" tIns="45720" rIns="91440" bIns="45720" rtlCol="0" anchor="t">
            <a:normAutofit/>
          </a:bodyPr>
          <a:lstStyle/>
          <a:p>
            <a:pPr marL="285750" indent="-285750"/>
            <a:r>
              <a:rPr lang="en-GB" sz="1400" b="1">
                <a:latin typeface="Arial"/>
                <a:cs typeface="Arial"/>
              </a:rPr>
              <a:t>Introduction</a:t>
            </a:r>
            <a:endParaRPr lang="en-GB" sz="1400" b="1" dirty="0">
              <a:latin typeface="Arial"/>
              <a:cs typeface="Arial"/>
            </a:endParaRPr>
          </a:p>
          <a:p>
            <a:r>
              <a:rPr lang="en-GB" sz="1400" b="1" dirty="0">
                <a:latin typeface="Arial"/>
                <a:cs typeface="Arial"/>
              </a:rPr>
              <a:t>Impact of limited digital skills using Excel</a:t>
            </a:r>
            <a:endParaRPr lang="en-GB" sz="1400">
              <a:latin typeface="Arial"/>
              <a:cs typeface="Arial"/>
            </a:endParaRPr>
          </a:p>
          <a:p>
            <a:r>
              <a:rPr lang="en-GB" sz="1400" b="1" dirty="0">
                <a:latin typeface="Arial"/>
                <a:cs typeface="Arial"/>
              </a:rPr>
              <a:t>Impact of limited digital skills using Excel</a:t>
            </a:r>
          </a:p>
          <a:p>
            <a:r>
              <a:rPr lang="en-GB" sz="1400" b="1" dirty="0">
                <a:latin typeface="Arial"/>
                <a:cs typeface="Arial"/>
              </a:rPr>
              <a:t>Digital safety practice</a:t>
            </a:r>
          </a:p>
          <a:p>
            <a:r>
              <a:rPr lang="en-GB" sz="1400" b="1" dirty="0">
                <a:latin typeface="Arial"/>
                <a:cs typeface="Arial"/>
              </a:rPr>
              <a:t>References</a:t>
            </a:r>
          </a:p>
          <a:p>
            <a:r>
              <a:rPr lang="en-GB" sz="1400" b="1" dirty="0">
                <a:latin typeface="Arial"/>
                <a:cs typeface="Arial"/>
              </a:rPr>
              <a:t>Citations</a:t>
            </a:r>
          </a:p>
          <a:p>
            <a:endParaRPr lang="en-GB" sz="1400" b="1" dirty="0">
              <a:latin typeface="Arial"/>
              <a:cs typeface="Arial"/>
            </a:endParaRPr>
          </a:p>
          <a:p>
            <a:endParaRPr lang="en-GB" sz="1400" b="1" dirty="0">
              <a:latin typeface="Arial"/>
              <a:cs typeface="Arial"/>
            </a:endParaRPr>
          </a:p>
        </p:txBody>
      </p:sp>
    </p:spTree>
    <p:extLst>
      <p:ext uri="{BB962C8B-B14F-4D97-AF65-F5344CB8AC3E}">
        <p14:creationId xmlns:p14="http://schemas.microsoft.com/office/powerpoint/2010/main" val="4614410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258B9-BBDF-10BD-54F8-7B7D31927687}"/>
              </a:ext>
            </a:extLst>
          </p:cNvPr>
          <p:cNvSpPr>
            <a:spLocks noGrp="1"/>
          </p:cNvSpPr>
          <p:nvPr>
            <p:ph type="title"/>
          </p:nvPr>
        </p:nvSpPr>
        <p:spPr>
          <a:xfrm>
            <a:off x="521208" y="978408"/>
            <a:ext cx="5020056" cy="972426"/>
          </a:xfrm>
        </p:spPr>
        <p:txBody>
          <a:bodyPr>
            <a:normAutofit/>
          </a:bodyPr>
          <a:lstStyle/>
          <a:p>
            <a:r>
              <a:rPr lang="en-GB" sz="2400" dirty="0">
                <a:latin typeface="Arial"/>
                <a:cs typeface="Arial"/>
              </a:rPr>
              <a:t>Introduction</a:t>
            </a:r>
          </a:p>
        </p:txBody>
      </p:sp>
      <p:sp>
        <p:nvSpPr>
          <p:cNvPr id="5" name="Text Placeholder 4">
            <a:extLst>
              <a:ext uri="{FF2B5EF4-FFF2-40B4-BE49-F238E27FC236}">
                <a16:creationId xmlns:a16="http://schemas.microsoft.com/office/drawing/2014/main" id="{319DC9FB-D82E-EECE-7DE1-A2508C9B46CC}"/>
              </a:ext>
            </a:extLst>
          </p:cNvPr>
          <p:cNvSpPr>
            <a:spLocks noGrp="1"/>
          </p:cNvSpPr>
          <p:nvPr>
            <p:ph type="body" idx="1"/>
          </p:nvPr>
        </p:nvSpPr>
        <p:spPr>
          <a:xfrm>
            <a:off x="163" y="1952963"/>
            <a:ext cx="6098356" cy="4581568"/>
          </a:xfrm>
        </p:spPr>
        <p:txBody>
          <a:bodyPr vert="horz" lIns="91440" tIns="45720" rIns="91440" bIns="45720" rtlCol="0" anchor="b">
            <a:noAutofit/>
          </a:bodyPr>
          <a:lstStyle/>
          <a:p>
            <a:pPr marL="342900" indent="-342900">
              <a:buChar char="•"/>
            </a:pPr>
            <a:r>
              <a:rPr lang="en-GB" sz="1400" i="0" dirty="0">
                <a:solidFill>
                  <a:srgbClr val="000000"/>
                </a:solidFill>
                <a:latin typeface="Arial"/>
                <a:cs typeface="Arial"/>
              </a:rPr>
              <a:t>Sunrise residential care (For older and dementia patients)</a:t>
            </a:r>
            <a:endParaRPr lang="en-US" sz="1400">
              <a:latin typeface="Arial"/>
              <a:cs typeface="Arial"/>
            </a:endParaRPr>
          </a:p>
          <a:p>
            <a:pPr marL="342900" indent="-342900">
              <a:buChar char="•"/>
            </a:pPr>
            <a:r>
              <a:rPr lang="en-GB" sz="1400" i="0" dirty="0">
                <a:solidFill>
                  <a:srgbClr val="000000"/>
                </a:solidFill>
                <a:latin typeface="Arial"/>
                <a:cs typeface="Arial"/>
              </a:rPr>
              <a:t>We plan to introduce digital tools to improve quality and efficiency of care.</a:t>
            </a:r>
          </a:p>
          <a:p>
            <a:pPr marL="342900" indent="-342900">
              <a:buChar char="•"/>
            </a:pPr>
            <a:r>
              <a:rPr lang="en-GB" sz="1400" i="0" dirty="0">
                <a:solidFill>
                  <a:srgbClr val="000000"/>
                </a:solidFill>
                <a:latin typeface="Arial"/>
                <a:cs typeface="Arial"/>
              </a:rPr>
              <a:t>Developing staff confidence using Microsoft 365 software for better access and communication.</a:t>
            </a:r>
          </a:p>
          <a:p>
            <a:pPr marL="342900" indent="-342900">
              <a:buChar char="•"/>
            </a:pPr>
            <a:r>
              <a:rPr lang="en-GB" sz="1400" i="0" dirty="0">
                <a:solidFill>
                  <a:srgbClr val="000000"/>
                </a:solidFill>
                <a:latin typeface="Arial"/>
                <a:cs typeface="Arial"/>
              </a:rPr>
              <a:t>Discussing the benefits and limitation on using Microsoft software</a:t>
            </a:r>
          </a:p>
          <a:p>
            <a:pPr marL="342900" indent="-342900">
              <a:buChar char="•"/>
            </a:pPr>
            <a:endParaRPr lang="en-GB" sz="1400" i="0" dirty="0">
              <a:solidFill>
                <a:srgbClr val="000000"/>
              </a:solidFill>
              <a:latin typeface="Arial"/>
              <a:cs typeface="Arial"/>
            </a:endParaRPr>
          </a:p>
          <a:p>
            <a:pPr marL="342900" indent="-342900">
              <a:buChar char="•"/>
            </a:pPr>
            <a:endParaRPr lang="en-GB" sz="1800" i="0" dirty="0">
              <a:solidFill>
                <a:srgbClr val="000000"/>
              </a:solidFill>
              <a:latin typeface="Arial"/>
              <a:cs typeface="Arial"/>
            </a:endParaRPr>
          </a:p>
          <a:p>
            <a:pPr marL="342900" indent="-342900">
              <a:buChar char="•"/>
            </a:pPr>
            <a:endParaRPr lang="en-GB" sz="1800" i="0" dirty="0">
              <a:solidFill>
                <a:srgbClr val="000000"/>
              </a:solidFill>
              <a:latin typeface="Arial"/>
              <a:cs typeface="Arial"/>
            </a:endParaRPr>
          </a:p>
          <a:p>
            <a:pPr marL="342900" indent="-342900">
              <a:buChar char="•"/>
            </a:pPr>
            <a:endParaRPr lang="en-GB" sz="1800" i="0" dirty="0">
              <a:solidFill>
                <a:srgbClr val="000000"/>
              </a:solidFill>
              <a:latin typeface="Arial"/>
              <a:cs typeface="Arial"/>
            </a:endParaRPr>
          </a:p>
          <a:p>
            <a:pPr marL="342900" indent="-342900">
              <a:buChar char="•"/>
            </a:pPr>
            <a:endParaRPr lang="en-GB" sz="1800" i="0" dirty="0">
              <a:solidFill>
                <a:srgbClr val="000000"/>
              </a:solidFill>
              <a:latin typeface="Arial"/>
              <a:cs typeface="Arial"/>
            </a:endParaRPr>
          </a:p>
        </p:txBody>
      </p:sp>
      <p:sp>
        <p:nvSpPr>
          <p:cNvPr id="6" name="Text Placeholder 2">
            <a:extLst>
              <a:ext uri="{FF2B5EF4-FFF2-40B4-BE49-F238E27FC236}">
                <a16:creationId xmlns:a16="http://schemas.microsoft.com/office/drawing/2014/main" id="{BF638728-1DD7-64B2-9688-15FF8481CA72}"/>
              </a:ext>
            </a:extLst>
          </p:cNvPr>
          <p:cNvSpPr>
            <a:spLocks noGrp="1"/>
          </p:cNvSpPr>
          <p:nvPr/>
        </p:nvSpPr>
        <p:spPr>
          <a:xfrm>
            <a:off x="690541" y="1710944"/>
            <a:ext cx="8618389" cy="3557579"/>
          </a:xfrm>
          <a:prstGeom prst="rect">
            <a:avLst/>
          </a:prstGeom>
        </p:spPr>
        <p:txBody>
          <a:bodyPr vert="horz" lIns="91440" tIns="45720" rIns="91440" bIns="45720" rtlCol="0" anchor="b">
            <a:normAutofit/>
          </a:bodyPr>
          <a:lstStyle>
            <a:lvl1pPr marL="0" indent="0" algn="l" defTabSz="914400" rtl="0" eaLnBrk="1" latinLnBrk="0" hangingPunct="1">
              <a:lnSpc>
                <a:spcPct val="110000"/>
              </a:lnSpc>
              <a:spcBef>
                <a:spcPts val="1000"/>
              </a:spcBef>
              <a:buFont typeface="Arial" panose="020B0604020202020204" pitchFamily="34" charset="0"/>
              <a:buNone/>
              <a:defRPr sz="2200" i="1" kern="1200">
                <a:solidFill>
                  <a:schemeClr val="tx1">
                    <a:tint val="82000"/>
                  </a:schemeClr>
                </a:solidFill>
                <a:latin typeface="+mn-lt"/>
                <a:ea typeface="+mn-ea"/>
                <a:cs typeface="+mn-cs"/>
              </a:defRPr>
            </a:lvl1pPr>
            <a:lvl2pPr marL="457200" indent="0" algn="l" defTabSz="914400" rtl="0" eaLnBrk="1" latinLnBrk="0" hangingPunct="1">
              <a:lnSpc>
                <a:spcPct val="110000"/>
              </a:lnSpc>
              <a:spcBef>
                <a:spcPts val="500"/>
              </a:spcBef>
              <a:buFont typeface="Arial" panose="020B0604020202020204" pitchFamily="34" charset="0"/>
              <a:buNone/>
              <a:defRPr sz="2000" kern="1200">
                <a:solidFill>
                  <a:schemeClr val="tx1">
                    <a:tint val="82000"/>
                  </a:schemeClr>
                </a:solidFill>
                <a:latin typeface="+mn-lt"/>
                <a:ea typeface="+mn-ea"/>
                <a:cs typeface="+mn-cs"/>
              </a:defRPr>
            </a:lvl2pPr>
            <a:lvl3pPr marL="914400" indent="0" algn="l" defTabSz="914400" rtl="0" eaLnBrk="1" latinLnBrk="0" hangingPunct="1">
              <a:lnSpc>
                <a:spcPct val="110000"/>
              </a:lnSpc>
              <a:spcBef>
                <a:spcPts val="500"/>
              </a:spcBef>
              <a:buFont typeface="Arial" panose="020B0604020202020204" pitchFamily="34" charset="0"/>
              <a:buNone/>
              <a:defRPr sz="1800" kern="1200">
                <a:solidFill>
                  <a:schemeClr val="tx1">
                    <a:tint val="82000"/>
                  </a:schemeClr>
                </a:solidFill>
                <a:latin typeface="+mn-lt"/>
                <a:ea typeface="+mn-ea"/>
                <a:cs typeface="+mn-cs"/>
              </a:defRPr>
            </a:lvl3pPr>
            <a:lvl4pPr marL="1371600" indent="0" algn="l" defTabSz="914400" rtl="0" eaLnBrk="1" latinLnBrk="0" hangingPunct="1">
              <a:lnSpc>
                <a:spcPct val="110000"/>
              </a:lnSpc>
              <a:spcBef>
                <a:spcPts val="500"/>
              </a:spcBef>
              <a:buFont typeface="Arial" panose="020B0604020202020204" pitchFamily="34" charset="0"/>
              <a:buNone/>
              <a:defRPr sz="1600" kern="1200">
                <a:solidFill>
                  <a:schemeClr val="tx1">
                    <a:tint val="82000"/>
                  </a:schemeClr>
                </a:solidFill>
                <a:latin typeface="+mn-lt"/>
                <a:ea typeface="+mn-ea"/>
                <a:cs typeface="+mn-cs"/>
              </a:defRPr>
            </a:lvl4pPr>
            <a:lvl5pPr marL="1828800" indent="0" algn="l" defTabSz="914400" rtl="0" eaLnBrk="1" latinLnBrk="0" hangingPunct="1">
              <a:lnSpc>
                <a:spcPct val="110000"/>
              </a:lnSpc>
              <a:spcBef>
                <a:spcPts val="500"/>
              </a:spcBef>
              <a:buFont typeface="Arial" panose="020B0604020202020204" pitchFamily="34" charset="0"/>
              <a:buNone/>
              <a:defRPr sz="1600" kern="1200">
                <a:solidFill>
                  <a:schemeClr val="tx1">
                    <a:tint val="82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82000"/>
                  </a:schemeClr>
                </a:solidFill>
                <a:latin typeface="+mn-lt"/>
                <a:ea typeface="+mn-ea"/>
                <a:cs typeface="+mn-cs"/>
              </a:defRPr>
            </a:lvl9pPr>
          </a:lstStyle>
          <a:p>
            <a:endParaRPr lang="en-US"/>
          </a:p>
        </p:txBody>
      </p:sp>
      <p:pic>
        <p:nvPicPr>
          <p:cNvPr id="7" name="Picture 6" descr="Residential Care - Aiveda">
            <a:extLst>
              <a:ext uri="{FF2B5EF4-FFF2-40B4-BE49-F238E27FC236}">
                <a16:creationId xmlns:a16="http://schemas.microsoft.com/office/drawing/2014/main" id="{79553531-F8F4-B00A-F283-C79E87C51A9E}"/>
              </a:ext>
            </a:extLst>
          </p:cNvPr>
          <p:cNvPicPr>
            <a:picLocks noChangeAspect="1"/>
          </p:cNvPicPr>
          <p:nvPr/>
        </p:nvPicPr>
        <p:blipFill>
          <a:blip r:embed="rId2"/>
          <a:stretch>
            <a:fillRect/>
          </a:stretch>
        </p:blipFill>
        <p:spPr>
          <a:xfrm>
            <a:off x="6292478" y="706597"/>
            <a:ext cx="5580571" cy="3986301"/>
          </a:xfrm>
          <a:prstGeom prst="rect">
            <a:avLst/>
          </a:prstGeom>
        </p:spPr>
      </p:pic>
      <p:sp>
        <p:nvSpPr>
          <p:cNvPr id="3" name="TextBox 2">
            <a:extLst>
              <a:ext uri="{FF2B5EF4-FFF2-40B4-BE49-F238E27FC236}">
                <a16:creationId xmlns:a16="http://schemas.microsoft.com/office/drawing/2014/main" id="{5196E892-B776-8231-4F0C-B1632881E7BA}"/>
              </a:ext>
            </a:extLst>
          </p:cNvPr>
          <p:cNvSpPr txBox="1"/>
          <p:nvPr/>
        </p:nvSpPr>
        <p:spPr>
          <a:xfrm>
            <a:off x="6094403" y="4897088"/>
            <a:ext cx="61035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err="1">
                <a:latin typeface="Arial"/>
                <a:cs typeface="Arial"/>
              </a:rPr>
              <a:t>Aivedo</a:t>
            </a:r>
            <a:r>
              <a:rPr lang="en-GB" sz="1400" dirty="0">
                <a:latin typeface="Arial"/>
                <a:cs typeface="Arial"/>
              </a:rPr>
              <a:t> (2023) Picture of elderly in a care home</a:t>
            </a:r>
            <a:r>
              <a:rPr lang="en-GB" dirty="0">
                <a:latin typeface="Arial"/>
                <a:cs typeface="Arial"/>
              </a:rPr>
              <a:t>. </a:t>
            </a:r>
            <a:endParaRPr lang="en-GB" dirty="0">
              <a:latin typeface="Bierstadt"/>
              <a:cs typeface="Arial"/>
            </a:endParaRPr>
          </a:p>
        </p:txBody>
      </p:sp>
    </p:spTree>
    <p:extLst>
      <p:ext uri="{BB962C8B-B14F-4D97-AF65-F5344CB8AC3E}">
        <p14:creationId xmlns:p14="http://schemas.microsoft.com/office/powerpoint/2010/main" val="27733300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23FFE-88F2-6F58-2776-A909B7DD285F}"/>
              </a:ext>
            </a:extLst>
          </p:cNvPr>
          <p:cNvSpPr>
            <a:spLocks noGrp="1"/>
          </p:cNvSpPr>
          <p:nvPr>
            <p:ph type="title"/>
          </p:nvPr>
        </p:nvSpPr>
        <p:spPr>
          <a:xfrm>
            <a:off x="521208" y="805880"/>
            <a:ext cx="7737376" cy="579179"/>
          </a:xfrm>
        </p:spPr>
        <p:txBody>
          <a:bodyPr>
            <a:normAutofit/>
          </a:bodyPr>
          <a:lstStyle/>
          <a:p>
            <a:r>
              <a:rPr lang="en-GB" sz="1400" dirty="0">
                <a:latin typeface="Arial"/>
                <a:cs typeface="Arial"/>
              </a:rPr>
              <a:t>Impact of limited digital skills using Excel</a:t>
            </a:r>
            <a:endParaRPr lang="en-US" sz="1400" dirty="0"/>
          </a:p>
        </p:txBody>
      </p:sp>
      <p:sp>
        <p:nvSpPr>
          <p:cNvPr id="3" name="Text Placeholder 2">
            <a:extLst>
              <a:ext uri="{FF2B5EF4-FFF2-40B4-BE49-F238E27FC236}">
                <a16:creationId xmlns:a16="http://schemas.microsoft.com/office/drawing/2014/main" id="{16B2EC02-24CF-9C05-FDAB-9E6B9AC15F9E}"/>
              </a:ext>
            </a:extLst>
          </p:cNvPr>
          <p:cNvSpPr>
            <a:spLocks noGrp="1"/>
          </p:cNvSpPr>
          <p:nvPr>
            <p:ph type="body" idx="1"/>
          </p:nvPr>
        </p:nvSpPr>
        <p:spPr>
          <a:xfrm>
            <a:off x="3623" y="1100440"/>
            <a:ext cx="12191959" cy="5458851"/>
          </a:xfrm>
        </p:spPr>
        <p:txBody>
          <a:bodyPr>
            <a:normAutofit fontScale="92500" lnSpcReduction="10000"/>
          </a:bodyPr>
          <a:lstStyle/>
          <a:p>
            <a:pPr marL="285750" indent="-285750">
              <a:lnSpc>
                <a:spcPct val="150000"/>
              </a:lnSpc>
              <a:buFont typeface="Arial"/>
              <a:buChar char="•"/>
            </a:pPr>
            <a:r>
              <a:rPr lang="en-GB" sz="1400" i="0" dirty="0">
                <a:solidFill>
                  <a:srgbClr val="000000"/>
                </a:solidFill>
                <a:latin typeface="Arial"/>
                <a:cs typeface="Arial"/>
              </a:rPr>
              <a:t>Limited digital skills using Excel can hinder career progression which means that staff will be unable to progress further in their career because </a:t>
            </a:r>
          </a:p>
          <a:p>
            <a:pPr>
              <a:lnSpc>
                <a:spcPct val="150000"/>
              </a:lnSpc>
            </a:pPr>
            <a:r>
              <a:rPr lang="en-GB" sz="1400" i="0" dirty="0">
                <a:solidFill>
                  <a:srgbClr val="000000"/>
                </a:solidFill>
                <a:latin typeface="Arial"/>
                <a:cs typeface="Arial"/>
              </a:rPr>
              <a:t>they will lack the skills to carry out tasks that would be require of them to use digital tools. This could result in errors accruing more frequently.</a:t>
            </a:r>
          </a:p>
          <a:p>
            <a:pPr marL="285750" indent="-285750">
              <a:lnSpc>
                <a:spcPct val="150000"/>
              </a:lnSpc>
              <a:buFont typeface="Arial"/>
              <a:buChar char="•"/>
            </a:pPr>
            <a:r>
              <a:rPr lang="en-GB" sz="1400" i="0" dirty="0">
                <a:solidFill>
                  <a:srgbClr val="000000"/>
                </a:solidFill>
                <a:latin typeface="Arial"/>
                <a:cs typeface="Arial"/>
              </a:rPr>
              <a:t>Lacking in digital skills can limit the care home from moving forward -reason why because technology is on the rise and majority of companies </a:t>
            </a:r>
            <a:endParaRPr lang="en-US" sz="1400" i="0" dirty="0">
              <a:solidFill>
                <a:srgbClr val="000000"/>
              </a:solidFill>
              <a:latin typeface="Arial"/>
              <a:cs typeface="Arial"/>
            </a:endParaRPr>
          </a:p>
          <a:p>
            <a:pPr>
              <a:lnSpc>
                <a:spcPct val="150000"/>
              </a:lnSpc>
            </a:pPr>
            <a:r>
              <a:rPr lang="en-GB" sz="1400" i="0" dirty="0">
                <a:solidFill>
                  <a:srgbClr val="000000"/>
                </a:solidFill>
                <a:latin typeface="Arial"/>
                <a:cs typeface="Arial"/>
              </a:rPr>
              <a:t>are using more computer software in their organizations. This can affect both staff and affect the care given to patients.</a:t>
            </a:r>
            <a:endParaRPr lang="en-US" sz="1400" i="0" dirty="0">
              <a:solidFill>
                <a:srgbClr val="000000"/>
              </a:solidFill>
              <a:latin typeface="Arial"/>
              <a:cs typeface="Arial"/>
            </a:endParaRPr>
          </a:p>
          <a:p>
            <a:pPr marL="285750" indent="-285750">
              <a:lnSpc>
                <a:spcPct val="150000"/>
              </a:lnSpc>
              <a:buFont typeface="Arial"/>
              <a:buChar char="•"/>
            </a:pPr>
            <a:r>
              <a:rPr lang="en-GB" sz="1400" i="0" dirty="0">
                <a:solidFill>
                  <a:srgbClr val="000000"/>
                </a:solidFill>
                <a:latin typeface="Arial"/>
                <a:cs typeface="Arial"/>
              </a:rPr>
              <a:t>Staff may struggle with demands and tasks like data analysis which could lead to slowing down of the care patients receiving and this could lead to mistakes been made which could have a massive impact on the residential care home.</a:t>
            </a:r>
            <a:endParaRPr lang="en-US" sz="1400" i="0" dirty="0">
              <a:solidFill>
                <a:srgbClr val="000000"/>
              </a:solidFill>
              <a:latin typeface="Arial"/>
              <a:cs typeface="Arial"/>
            </a:endParaRPr>
          </a:p>
          <a:p>
            <a:pPr marL="285750" indent="-285750">
              <a:lnSpc>
                <a:spcPct val="150000"/>
              </a:lnSpc>
              <a:buFont typeface="Arial"/>
              <a:buChar char="•"/>
            </a:pPr>
            <a:r>
              <a:rPr lang="en-GB" sz="1400" i="0" dirty="0">
                <a:solidFill>
                  <a:srgbClr val="000000"/>
                </a:solidFill>
                <a:latin typeface="Arial"/>
                <a:cs typeface="Arial"/>
              </a:rPr>
              <a:t>Staff may feel reluctant to take on new responsibilities which could lead to stress and lack in confidence.</a:t>
            </a:r>
            <a:endParaRPr lang="en-US" sz="1400" i="0" dirty="0">
              <a:solidFill>
                <a:srgbClr val="000000"/>
              </a:solidFill>
              <a:latin typeface="Arial"/>
              <a:cs typeface="Arial"/>
            </a:endParaRPr>
          </a:p>
          <a:p>
            <a:pPr marL="285750" indent="-285750">
              <a:lnSpc>
                <a:spcPct val="150000"/>
              </a:lnSpc>
              <a:buFont typeface="Arial"/>
              <a:buChar char="•"/>
            </a:pPr>
            <a:r>
              <a:rPr lang="en-GB" sz="1400" i="0" dirty="0">
                <a:solidFill>
                  <a:srgbClr val="000000"/>
                </a:solidFill>
                <a:latin typeface="Arial"/>
                <a:cs typeface="Arial"/>
              </a:rPr>
              <a:t>It would be more likely tasked would be missed and incomplete because staff don’t understand or comprehend to adapt to digital information </a:t>
            </a:r>
            <a:endParaRPr lang="en-US" sz="1400" i="0" dirty="0">
              <a:solidFill>
                <a:srgbClr val="000000"/>
              </a:solidFill>
              <a:latin typeface="Arial"/>
              <a:cs typeface="Arial"/>
            </a:endParaRPr>
          </a:p>
          <a:p>
            <a:pPr>
              <a:lnSpc>
                <a:spcPct val="150000"/>
              </a:lnSpc>
            </a:pPr>
            <a:r>
              <a:rPr lang="en-GB" sz="1400" i="0" dirty="0">
                <a:solidFill>
                  <a:srgbClr val="000000"/>
                </a:solidFill>
                <a:latin typeface="Arial"/>
                <a:cs typeface="Arial"/>
              </a:rPr>
              <a:t>which could lead to staff feeling overwhelmed, overlooked and undermined.</a:t>
            </a:r>
            <a:endParaRPr lang="en-US" sz="1400" i="0" dirty="0">
              <a:solidFill>
                <a:srgbClr val="000000"/>
              </a:solidFill>
              <a:latin typeface="Arial"/>
              <a:cs typeface="Arial"/>
            </a:endParaRPr>
          </a:p>
          <a:p>
            <a:pPr marL="285750" indent="-285750">
              <a:lnSpc>
                <a:spcPct val="150000"/>
              </a:lnSpc>
              <a:buFont typeface="Arial"/>
              <a:buChar char="•"/>
            </a:pPr>
            <a:r>
              <a:rPr lang="en-GB" sz="1400" i="0" dirty="0">
                <a:solidFill>
                  <a:srgbClr val="000000"/>
                </a:solidFill>
                <a:latin typeface="Arial"/>
                <a:cs typeface="Arial"/>
              </a:rPr>
              <a:t>Staff may potentially feel excluded and incompetent.</a:t>
            </a:r>
            <a:endParaRPr lang="en-US" sz="1400" i="0" dirty="0">
              <a:solidFill>
                <a:srgbClr val="000000"/>
              </a:solidFill>
              <a:latin typeface="Arial"/>
              <a:cs typeface="Arial"/>
            </a:endParaRPr>
          </a:p>
          <a:p>
            <a:pPr>
              <a:lnSpc>
                <a:spcPct val="150000"/>
              </a:lnSpc>
            </a:pPr>
            <a:r>
              <a:rPr lang="en-GB" sz="1400" i="0" dirty="0">
                <a:solidFill>
                  <a:srgbClr val="000000"/>
                </a:solidFill>
                <a:latin typeface="Arial"/>
                <a:cs typeface="Arial"/>
              </a:rPr>
              <a:t>'in the current digital era, healthcare professionals and their leaders are expected to develop proficiency in digital literacy, data management, cybersecurity and ethnical consideration to harness the full potential of digital innovation (Jarva et al.,2023;Kontilla et.,2019)</a:t>
            </a:r>
            <a:endParaRPr lang="en-US" sz="1400" i="0" dirty="0">
              <a:solidFill>
                <a:srgbClr val="000000"/>
              </a:solidFill>
              <a:latin typeface="Arial"/>
              <a:cs typeface="Arial"/>
            </a:endParaRPr>
          </a:p>
          <a:p>
            <a:pPr>
              <a:lnSpc>
                <a:spcPct val="150000"/>
              </a:lnSpc>
            </a:pPr>
            <a:r>
              <a:rPr lang="en-GB" sz="1400" i="0" dirty="0">
                <a:solidFill>
                  <a:srgbClr val="000000"/>
                </a:solidFill>
                <a:latin typeface="Arial"/>
                <a:cs typeface="Arial"/>
              </a:rPr>
              <a:t>'Digital skills needs to be situated within a clear pay and progression framework! And are undermined by limited career progression for care workers' As noted by (</a:t>
            </a:r>
            <a:r>
              <a:rPr lang="en-GB" sz="1400" i="0" err="1">
                <a:solidFill>
                  <a:srgbClr val="000000"/>
                </a:solidFill>
                <a:latin typeface="Arial"/>
                <a:cs typeface="Arial"/>
              </a:rPr>
              <a:t>Ounget</a:t>
            </a:r>
            <a:r>
              <a:rPr lang="en-GB" sz="1400" i="0" dirty="0">
                <a:solidFill>
                  <a:srgbClr val="000000"/>
                </a:solidFill>
                <a:latin typeface="Arial"/>
                <a:cs typeface="Arial"/>
              </a:rPr>
              <a:t> Al, 2021)</a:t>
            </a:r>
            <a:endParaRPr lang="en-US" sz="1400" i="0" dirty="0">
              <a:solidFill>
                <a:srgbClr val="000000"/>
              </a:solidFill>
              <a:latin typeface="Arial"/>
              <a:cs typeface="Arial"/>
            </a:endParaRPr>
          </a:p>
        </p:txBody>
      </p:sp>
    </p:spTree>
    <p:extLst>
      <p:ext uri="{BB962C8B-B14F-4D97-AF65-F5344CB8AC3E}">
        <p14:creationId xmlns:p14="http://schemas.microsoft.com/office/powerpoint/2010/main" val="27769596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0F2D4-F05B-BBC9-2264-494D0624FE14}"/>
              </a:ext>
            </a:extLst>
          </p:cNvPr>
          <p:cNvSpPr>
            <a:spLocks noGrp="1"/>
          </p:cNvSpPr>
          <p:nvPr>
            <p:ph type="title"/>
          </p:nvPr>
        </p:nvSpPr>
        <p:spPr>
          <a:xfrm>
            <a:off x="248038" y="1194069"/>
            <a:ext cx="11417980" cy="5668761"/>
          </a:xfrm>
        </p:spPr>
        <p:txBody>
          <a:bodyPr/>
          <a:lstStyle/>
          <a:p>
            <a:pPr marL="285750" indent="-285750">
              <a:lnSpc>
                <a:spcPct val="150000"/>
              </a:lnSpc>
              <a:spcBef>
                <a:spcPts val="1000"/>
              </a:spcBef>
              <a:buFont typeface="Arial,Sans-Serif"/>
              <a:buChar char="•"/>
            </a:pPr>
            <a:r>
              <a:rPr lang="en-GB" sz="1400" b="0" dirty="0">
                <a:latin typeface="Arial"/>
                <a:cs typeface="Arial"/>
              </a:rPr>
              <a:t>The impact of limited digital skills using</a:t>
            </a:r>
            <a:r>
              <a:rPr lang="en-GB" sz="1400" dirty="0">
                <a:latin typeface="Arial"/>
                <a:cs typeface="Arial"/>
              </a:rPr>
              <a:t>  Teams</a:t>
            </a:r>
            <a:r>
              <a:rPr lang="en-GB" sz="1400" b="0" dirty="0">
                <a:latin typeface="Arial"/>
                <a:cs typeface="Arial"/>
              </a:rPr>
              <a:t> can lead to poor coordination in care that the patients will receive which therefore could potentially increase the risk to patient.</a:t>
            </a:r>
            <a:endParaRPr lang="en-US" sz="1400" b="0" dirty="0">
              <a:latin typeface="Arial"/>
              <a:cs typeface="Arial"/>
            </a:endParaRPr>
          </a:p>
          <a:p>
            <a:pPr marL="285750" indent="-285750">
              <a:lnSpc>
                <a:spcPct val="150000"/>
              </a:lnSpc>
              <a:spcBef>
                <a:spcPts val="1000"/>
              </a:spcBef>
              <a:buFont typeface="Arial,Sans-Serif"/>
              <a:buChar char="•"/>
            </a:pPr>
            <a:r>
              <a:rPr lang="en-GB" sz="1400" b="0" dirty="0">
                <a:latin typeface="Arial"/>
                <a:cs typeface="Arial"/>
              </a:rPr>
              <a:t>Critical information may not be stored professionally which could lead to communication gaps and delay in care.</a:t>
            </a:r>
            <a:endParaRPr lang="en-US" sz="1400" b="0" dirty="0">
              <a:latin typeface="Arial"/>
              <a:cs typeface="Arial"/>
            </a:endParaRPr>
          </a:p>
          <a:p>
            <a:pPr marL="285750" indent="-285750">
              <a:lnSpc>
                <a:spcPct val="150000"/>
              </a:lnSpc>
              <a:spcBef>
                <a:spcPts val="1000"/>
              </a:spcBef>
              <a:buFont typeface="Arial,Sans-Serif"/>
              <a:buChar char="•"/>
            </a:pPr>
            <a:r>
              <a:rPr lang="en-GB" sz="1400" b="0" dirty="0">
                <a:latin typeface="Arial"/>
                <a:cs typeface="Arial"/>
              </a:rPr>
              <a:t>Lack of digital confidence using teams can hinder confidence or competence to carry out effective teamwork and the ability to share necessary information relating to patient care and staff.</a:t>
            </a:r>
            <a:endParaRPr lang="en-US" sz="1400" b="0" dirty="0">
              <a:latin typeface="Arial"/>
              <a:cs typeface="Arial"/>
            </a:endParaRPr>
          </a:p>
          <a:p>
            <a:pPr marL="285750" indent="-285750">
              <a:lnSpc>
                <a:spcPct val="150000"/>
              </a:lnSpc>
              <a:spcBef>
                <a:spcPts val="1000"/>
              </a:spcBef>
              <a:buFont typeface="Arial,Sans-Serif"/>
              <a:buChar char="•"/>
            </a:pPr>
            <a:r>
              <a:rPr lang="en-GB" sz="1400" b="0" dirty="0">
                <a:latin typeface="Arial"/>
                <a:cs typeface="Arial"/>
              </a:rPr>
              <a:t>Staff that have limited digital skills can decrease the ability for staff to focus and providing direct care which would be challenging.</a:t>
            </a:r>
            <a:endParaRPr lang="en-US" sz="1400" b="0" dirty="0">
              <a:latin typeface="Arial"/>
              <a:cs typeface="Arial"/>
            </a:endParaRPr>
          </a:p>
          <a:p>
            <a:pPr marL="285750" indent="-285750">
              <a:lnSpc>
                <a:spcPct val="150000"/>
              </a:lnSpc>
              <a:spcBef>
                <a:spcPts val="1000"/>
              </a:spcBef>
              <a:buFont typeface="Arial,Sans-Serif"/>
              <a:buChar char="•"/>
            </a:pPr>
            <a:r>
              <a:rPr lang="en-GB" sz="1400" b="0" dirty="0">
                <a:latin typeface="Arial"/>
                <a:cs typeface="Arial"/>
              </a:rPr>
              <a:t>They may feel a loss of control over care for the patient because they cannot effectively use digital tools to access information or to communicate</a:t>
            </a:r>
            <a:endParaRPr lang="en-US" sz="1400" b="0" dirty="0">
              <a:latin typeface="Arial"/>
              <a:cs typeface="Arial"/>
            </a:endParaRPr>
          </a:p>
          <a:p>
            <a:pPr>
              <a:lnSpc>
                <a:spcPct val="150000"/>
              </a:lnSpc>
              <a:spcBef>
                <a:spcPts val="1000"/>
              </a:spcBef>
            </a:pPr>
            <a:r>
              <a:rPr lang="en-GB" sz="1400" b="0" dirty="0">
                <a:latin typeface="Arial"/>
                <a:cs typeface="Arial"/>
              </a:rPr>
              <a:t> their needs.</a:t>
            </a:r>
            <a:endParaRPr lang="en-US" sz="1400" b="0" dirty="0">
              <a:latin typeface="Arial"/>
              <a:cs typeface="Arial"/>
            </a:endParaRPr>
          </a:p>
          <a:p>
            <a:pPr marL="285750" indent="-285750">
              <a:lnSpc>
                <a:spcPct val="150000"/>
              </a:lnSpc>
              <a:spcBef>
                <a:spcPts val="1000"/>
              </a:spcBef>
              <a:buFont typeface="Arial,Sans-Serif"/>
              <a:buChar char="•"/>
            </a:pPr>
            <a:r>
              <a:rPr lang="en-GB" sz="1400" b="0" dirty="0">
                <a:latin typeface="Arial"/>
                <a:cs typeface="Arial"/>
              </a:rPr>
              <a:t>Staff may feel a sense of isolation, frustration, confusion and exclusion because they are unable to keep on top of what is expected of them to do regarding the skills that are needed</a:t>
            </a:r>
            <a:endParaRPr lang="en-US" sz="1400" b="0" dirty="0">
              <a:latin typeface="Arial"/>
              <a:cs typeface="Arial"/>
            </a:endParaRPr>
          </a:p>
          <a:p>
            <a:pPr marL="285750" indent="-285750">
              <a:lnSpc>
                <a:spcPct val="150000"/>
              </a:lnSpc>
              <a:spcBef>
                <a:spcPts val="1000"/>
              </a:spcBef>
              <a:buFont typeface="Arial,Sans-Serif"/>
              <a:buChar char="•"/>
            </a:pPr>
            <a:r>
              <a:rPr lang="en-GB" sz="1400" b="0" dirty="0">
                <a:latin typeface="Arial"/>
                <a:cs typeface="Arial"/>
              </a:rPr>
              <a:t>Limited skills could lead to communication breakdown which can be a potential safety risk due to difficulties in sharing information regarding patient care.</a:t>
            </a:r>
            <a:endParaRPr lang="en-US" sz="1400" b="0" dirty="0">
              <a:latin typeface="Arial"/>
              <a:cs typeface="Arial"/>
            </a:endParaRPr>
          </a:p>
          <a:p>
            <a:endParaRPr lang="en-GB" dirty="0"/>
          </a:p>
        </p:txBody>
      </p:sp>
      <p:sp>
        <p:nvSpPr>
          <p:cNvPr id="3" name="Text Placeholder 2">
            <a:extLst>
              <a:ext uri="{FF2B5EF4-FFF2-40B4-BE49-F238E27FC236}">
                <a16:creationId xmlns:a16="http://schemas.microsoft.com/office/drawing/2014/main" id="{851D83D8-888F-C669-1201-BCEEC21FFE05}"/>
              </a:ext>
            </a:extLst>
          </p:cNvPr>
          <p:cNvSpPr>
            <a:spLocks noGrp="1"/>
          </p:cNvSpPr>
          <p:nvPr>
            <p:ph type="body" idx="1"/>
          </p:nvPr>
        </p:nvSpPr>
        <p:spPr>
          <a:xfrm>
            <a:off x="563807" y="851231"/>
            <a:ext cx="8657527" cy="671193"/>
          </a:xfrm>
        </p:spPr>
        <p:txBody>
          <a:bodyPr/>
          <a:lstStyle/>
          <a:p>
            <a:r>
              <a:rPr lang="en-GB" sz="1400" b="1" i="0" dirty="0">
                <a:solidFill>
                  <a:srgbClr val="000000"/>
                </a:solidFill>
                <a:latin typeface="Arial"/>
                <a:cs typeface="Arial"/>
              </a:rPr>
              <a:t>Impact of limited digital skills using Teams</a:t>
            </a:r>
            <a:endParaRPr lang="en-GB" sz="1400" i="0" dirty="0">
              <a:solidFill>
                <a:srgbClr val="000000"/>
              </a:solidFill>
              <a:latin typeface="Arial"/>
              <a:cs typeface="Arial"/>
            </a:endParaRPr>
          </a:p>
          <a:p>
            <a:endParaRPr lang="en-GB" sz="1400" b="1" i="0" dirty="0">
              <a:solidFill>
                <a:srgbClr val="000000"/>
              </a:solidFill>
              <a:latin typeface="Arial"/>
              <a:cs typeface="Arial"/>
            </a:endParaRPr>
          </a:p>
        </p:txBody>
      </p:sp>
    </p:spTree>
    <p:extLst>
      <p:ext uri="{BB962C8B-B14F-4D97-AF65-F5344CB8AC3E}">
        <p14:creationId xmlns:p14="http://schemas.microsoft.com/office/powerpoint/2010/main" val="21117928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0B02D-5478-0A74-7D2F-A742812BC832}"/>
              </a:ext>
            </a:extLst>
          </p:cNvPr>
          <p:cNvSpPr>
            <a:spLocks noGrp="1"/>
          </p:cNvSpPr>
          <p:nvPr>
            <p:ph type="title"/>
          </p:nvPr>
        </p:nvSpPr>
        <p:spPr>
          <a:xfrm>
            <a:off x="3624" y="2114219"/>
            <a:ext cx="11964319" cy="4748611"/>
          </a:xfrm>
        </p:spPr>
        <p:txBody>
          <a:bodyPr/>
          <a:lstStyle/>
          <a:p>
            <a:endParaRPr lang="en-GB"/>
          </a:p>
        </p:txBody>
      </p:sp>
      <p:sp>
        <p:nvSpPr>
          <p:cNvPr id="3" name="Text Placeholder 2">
            <a:extLst>
              <a:ext uri="{FF2B5EF4-FFF2-40B4-BE49-F238E27FC236}">
                <a16:creationId xmlns:a16="http://schemas.microsoft.com/office/drawing/2014/main" id="{5324BF9F-EAA2-BF4B-9BD4-BABE37496C99}"/>
              </a:ext>
            </a:extLst>
          </p:cNvPr>
          <p:cNvSpPr>
            <a:spLocks noGrp="1"/>
          </p:cNvSpPr>
          <p:nvPr>
            <p:ph type="body" idx="1"/>
          </p:nvPr>
        </p:nvSpPr>
        <p:spPr>
          <a:xfrm>
            <a:off x="127162" y="750855"/>
            <a:ext cx="9002583" cy="829345"/>
          </a:xfrm>
        </p:spPr>
        <p:txBody>
          <a:bodyPr>
            <a:normAutofit/>
          </a:bodyPr>
          <a:lstStyle/>
          <a:p>
            <a:pPr>
              <a:lnSpc>
                <a:spcPct val="150000"/>
              </a:lnSpc>
            </a:pPr>
            <a:r>
              <a:rPr lang="en-GB" sz="1400" b="1" i="0" dirty="0">
                <a:solidFill>
                  <a:srgbClr val="000000"/>
                </a:solidFill>
                <a:latin typeface="Arial"/>
                <a:cs typeface="Arial"/>
              </a:rPr>
              <a:t>Digital safety practice</a:t>
            </a:r>
            <a:endParaRPr lang="en-US" sz="1400" i="0">
              <a:solidFill>
                <a:srgbClr val="000000"/>
              </a:solidFill>
              <a:latin typeface="Arial"/>
              <a:cs typeface="Arial"/>
            </a:endParaRPr>
          </a:p>
          <a:p>
            <a:pPr>
              <a:lnSpc>
                <a:spcPct val="150000"/>
              </a:lnSpc>
            </a:pPr>
            <a:r>
              <a:rPr lang="en-GB" sz="1400" i="0" dirty="0">
                <a:solidFill>
                  <a:srgbClr val="000000"/>
                </a:solidFill>
                <a:latin typeface="Arial"/>
                <a:cs typeface="Arial"/>
              </a:rPr>
              <a:t>Practice that Sunrise Residential Care Home could use to create safety practice are;</a:t>
            </a:r>
            <a:endParaRPr lang="en-US" sz="1400" i="0">
              <a:solidFill>
                <a:srgbClr val="000000"/>
              </a:solidFill>
              <a:latin typeface="Arial"/>
              <a:cs typeface="Arial"/>
            </a:endParaRPr>
          </a:p>
        </p:txBody>
      </p:sp>
      <p:graphicFrame>
        <p:nvGraphicFramePr>
          <p:cNvPr id="4" name="Table 3">
            <a:extLst>
              <a:ext uri="{FF2B5EF4-FFF2-40B4-BE49-F238E27FC236}">
                <a16:creationId xmlns:a16="http://schemas.microsoft.com/office/drawing/2014/main" id="{BD51A1A1-D221-6BD4-41A5-68BCD564748F}"/>
              </a:ext>
            </a:extLst>
          </p:cNvPr>
          <p:cNvGraphicFramePr>
            <a:graphicFrameLocks noGrp="1"/>
          </p:cNvGraphicFramePr>
          <p:nvPr>
            <p:extLst>
              <p:ext uri="{D42A27DB-BD31-4B8C-83A1-F6EECF244321}">
                <p14:modId xmlns:p14="http://schemas.microsoft.com/office/powerpoint/2010/main" val="1396488639"/>
              </p:ext>
            </p:extLst>
          </p:nvPr>
        </p:nvGraphicFramePr>
        <p:xfrm>
          <a:off x="-14378" y="1653396"/>
          <a:ext cx="12006888" cy="5141400"/>
        </p:xfrm>
        <a:graphic>
          <a:graphicData uri="http://schemas.openxmlformats.org/drawingml/2006/table">
            <a:tbl>
              <a:tblPr firstRow="1" bandRow="1">
                <a:tableStyleId>{5C22544A-7EE6-4342-B048-85BDC9FD1C3A}</a:tableStyleId>
              </a:tblPr>
              <a:tblGrid>
                <a:gridCol w="6053666">
                  <a:extLst>
                    <a:ext uri="{9D8B030D-6E8A-4147-A177-3AD203B41FA5}">
                      <a16:colId xmlns:a16="http://schemas.microsoft.com/office/drawing/2014/main" val="1408604660"/>
                    </a:ext>
                  </a:extLst>
                </a:gridCol>
                <a:gridCol w="5953222">
                  <a:extLst>
                    <a:ext uri="{9D8B030D-6E8A-4147-A177-3AD203B41FA5}">
                      <a16:colId xmlns:a16="http://schemas.microsoft.com/office/drawing/2014/main" val="78839303"/>
                    </a:ext>
                  </a:extLst>
                </a:gridCol>
              </a:tblGrid>
              <a:tr h="444425">
                <a:tc>
                  <a:txBody>
                    <a:bodyPr/>
                    <a:lstStyle/>
                    <a:p>
                      <a:pPr lvl="0">
                        <a:buNone/>
                      </a:pPr>
                      <a:r>
                        <a:rPr lang="en-GB" sz="1400" b="1" i="0" u="none" strike="noStrike" noProof="0" dirty="0">
                          <a:solidFill>
                            <a:srgbClr val="0070C0"/>
                          </a:solidFill>
                          <a:latin typeface="Arial"/>
                        </a:rPr>
                        <a:t>                                        Strengths </a:t>
                      </a:r>
                      <a:endParaRPr lang="en-US" dirty="0"/>
                    </a:p>
                  </a:txBody>
                  <a:tcPr/>
                </a:tc>
                <a:tc>
                  <a:txBody>
                    <a:bodyPr/>
                    <a:lstStyle/>
                    <a:p>
                      <a:pPr lvl="0">
                        <a:buNone/>
                      </a:pPr>
                      <a:r>
                        <a:rPr lang="en-GB" sz="1400" b="1" i="0" u="none" strike="noStrike" noProof="0" dirty="0">
                          <a:solidFill>
                            <a:srgbClr val="0070C0"/>
                          </a:solidFill>
                          <a:latin typeface="Arial"/>
                        </a:rPr>
                        <a:t>                            Limitations</a:t>
                      </a:r>
                      <a:endParaRPr lang="en-US" dirty="0"/>
                    </a:p>
                  </a:txBody>
                  <a:tcPr/>
                </a:tc>
                <a:extLst>
                  <a:ext uri="{0D108BD9-81ED-4DB2-BD59-A6C34878D82A}">
                    <a16:rowId xmlns:a16="http://schemas.microsoft.com/office/drawing/2014/main" val="2611934436"/>
                  </a:ext>
                </a:extLst>
              </a:tr>
              <a:tr h="1536446">
                <a:tc>
                  <a:txBody>
                    <a:bodyPr/>
                    <a:lstStyle/>
                    <a:p>
                      <a:pPr lvl="0">
                        <a:lnSpc>
                          <a:spcPct val="150000"/>
                        </a:lnSpc>
                        <a:buNone/>
                      </a:pPr>
                      <a:r>
                        <a:rPr lang="en-GB" sz="1400" b="0" i="0" u="none" strike="noStrike" noProof="0" dirty="0">
                          <a:solidFill>
                            <a:schemeClr val="tx1"/>
                          </a:solidFill>
                          <a:latin typeface="Arial"/>
                        </a:rPr>
                        <a:t>Creating strong passwords</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chemeClr val="tx1"/>
                          </a:solidFill>
                          <a:latin typeface="Arial"/>
                        </a:rPr>
                        <a:t>This should include unique passwords using mix up upper case and lower-case letters and also special symbols.</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chemeClr val="tx1"/>
                          </a:solidFill>
                          <a:latin typeface="Arial"/>
                        </a:rPr>
                        <a:t>Passwords should not be easy to remember and difficult to guess.</a:t>
                      </a:r>
                      <a:endParaRPr lang="en-GB" sz="1400">
                        <a:latin typeface="Arial"/>
                      </a:endParaRPr>
                    </a:p>
                  </a:txBody>
                  <a:tcPr/>
                </a:tc>
                <a:tc>
                  <a:txBody>
                    <a:bodyPr/>
                    <a:lstStyle/>
                    <a:p>
                      <a:pPr lvl="0">
                        <a:buNone/>
                      </a:pPr>
                      <a:r>
                        <a:rPr lang="en-GB" sz="1400" b="0" i="0" u="none" strike="noStrike" noProof="0" dirty="0">
                          <a:solidFill>
                            <a:srgbClr val="000000"/>
                          </a:solidFill>
                          <a:latin typeface="Arial"/>
                        </a:rPr>
                        <a:t>Passwords can be shared, guessed, or stolen, which means they aren't secure</a:t>
                      </a:r>
                      <a:endParaRPr lang="en-US" sz="1400">
                        <a:latin typeface="Arial"/>
                      </a:endParaRPr>
                    </a:p>
                  </a:txBody>
                  <a:tcPr/>
                </a:tc>
                <a:extLst>
                  <a:ext uri="{0D108BD9-81ED-4DB2-BD59-A6C34878D82A}">
                    <a16:rowId xmlns:a16="http://schemas.microsoft.com/office/drawing/2014/main" val="3068549049"/>
                  </a:ext>
                </a:extLst>
              </a:tr>
              <a:tr h="1244388">
                <a:tc>
                  <a:txBody>
                    <a:bodyPr/>
                    <a:lstStyle/>
                    <a:p>
                      <a:pPr lvl="0">
                        <a:lnSpc>
                          <a:spcPct val="150000"/>
                        </a:lnSpc>
                        <a:buNone/>
                      </a:pPr>
                      <a:r>
                        <a:rPr lang="en-GB" sz="1400" b="0" i="0" u="none" strike="noStrike" noProof="0" dirty="0">
                          <a:solidFill>
                            <a:srgbClr val="000000"/>
                          </a:solidFill>
                          <a:latin typeface="Arial"/>
                        </a:rPr>
                        <a:t>Using a password manager</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rgbClr val="000000"/>
                          </a:solidFill>
                          <a:latin typeface="Arial"/>
                        </a:rPr>
                        <a:t>Don’t use the same password across different accounts.</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rgbClr val="000000"/>
                          </a:solidFill>
                          <a:latin typeface="Arial"/>
                        </a:rPr>
                        <a:t>Store and generate strong passwords.</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rgbClr val="000000"/>
                          </a:solidFill>
                          <a:latin typeface="Arial"/>
                        </a:rPr>
                        <a:t>Report incidents</a:t>
                      </a:r>
                      <a:endParaRPr lang="en-GB" sz="1400">
                        <a:latin typeface="Arial"/>
                      </a:endParaRPr>
                    </a:p>
                  </a:txBody>
                  <a:tcPr/>
                </a:tc>
                <a:tc>
                  <a:txBody>
                    <a:bodyPr/>
                    <a:lstStyle/>
                    <a:p>
                      <a:pPr lvl="0">
                        <a:lnSpc>
                          <a:spcPct val="150000"/>
                        </a:lnSpc>
                        <a:buNone/>
                      </a:pPr>
                      <a:r>
                        <a:rPr lang="en-GB" sz="1400" b="0" i="0" u="none" strike="noStrike" noProof="0" dirty="0">
                          <a:solidFill>
                            <a:srgbClr val="333333"/>
                          </a:solidFill>
                          <a:latin typeface="Arial"/>
                        </a:rPr>
                        <a:t>They could lose access to all of their passwords all at once</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rgbClr val="333333"/>
                          </a:solidFill>
                          <a:latin typeface="Arial"/>
                        </a:rPr>
                        <a:t>Some password managers do not work correctly on all websites</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rgbClr val="333333"/>
                          </a:solidFill>
                          <a:latin typeface="Arial"/>
                        </a:rPr>
                        <a:t>It doesn’t eliminate the need for other cybersecurity measure.</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rgbClr val="000000"/>
                          </a:solidFill>
                          <a:latin typeface="Arial"/>
                        </a:rPr>
                        <a:t>Any suspicious emails </a:t>
                      </a:r>
                      <a:endParaRPr lang="en-GB" sz="1400">
                        <a:latin typeface="Arial"/>
                      </a:endParaRPr>
                    </a:p>
                  </a:txBody>
                  <a:tcPr/>
                </a:tc>
                <a:extLst>
                  <a:ext uri="{0D108BD9-81ED-4DB2-BD59-A6C34878D82A}">
                    <a16:rowId xmlns:a16="http://schemas.microsoft.com/office/drawing/2014/main" val="2873737084"/>
                  </a:ext>
                </a:extLst>
              </a:tr>
              <a:tr h="1828489">
                <a:tc>
                  <a:txBody>
                    <a:bodyPr/>
                    <a:lstStyle/>
                    <a:p>
                      <a:pPr lvl="0">
                        <a:lnSpc>
                          <a:spcPct val="150000"/>
                        </a:lnSpc>
                        <a:buNone/>
                      </a:pPr>
                      <a:r>
                        <a:rPr lang="en-GB" sz="1400" b="0" i="0" u="none" strike="noStrike" noProof="0" dirty="0">
                          <a:solidFill>
                            <a:srgbClr val="000000"/>
                          </a:solidFill>
                          <a:latin typeface="Arial"/>
                        </a:rPr>
                        <a:t>Updating software and devices</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rgbClr val="000000"/>
                          </a:solidFill>
                          <a:latin typeface="Arial"/>
                        </a:rPr>
                        <a:t>Update software regularly and remove unrecognized IP address</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rgbClr val="000000"/>
                          </a:solidFill>
                          <a:latin typeface="Arial"/>
                        </a:rPr>
                        <a:t>Using secure Wi-Fi networks</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rgbClr val="000000"/>
                          </a:solidFill>
                          <a:latin typeface="Arial"/>
                        </a:rPr>
                        <a:t>Updating staff regarding new software and give training to staff regularly. Develop new digital safety training across the care home</a:t>
                      </a:r>
                      <a:endParaRPr lang="en-GB" sz="1400">
                        <a:latin typeface="Arial"/>
                      </a:endParaRPr>
                    </a:p>
                  </a:txBody>
                  <a:tcPr/>
                </a:tc>
                <a:tc>
                  <a:txBody>
                    <a:bodyPr/>
                    <a:lstStyle/>
                    <a:p>
                      <a:pPr lvl="0">
                        <a:lnSpc>
                          <a:spcPct val="150000"/>
                        </a:lnSpc>
                        <a:buNone/>
                      </a:pPr>
                      <a:r>
                        <a:rPr lang="en-GB" sz="1400" b="0" i="0" u="none" strike="noStrike" noProof="0" dirty="0">
                          <a:solidFill>
                            <a:srgbClr val="4D5051"/>
                          </a:solidFill>
                          <a:latin typeface="Arial"/>
                        </a:rPr>
                        <a:t>Outdated software can become a gateway for these malicious actors, leading to data leaks, compromised personal information, and disrupted academic operations. </a:t>
                      </a:r>
                      <a:endParaRPr lang="en-US" sz="1400" b="0" i="0" u="none" strike="noStrike" noProof="0">
                        <a:solidFill>
                          <a:srgbClr val="000000"/>
                        </a:solidFill>
                        <a:latin typeface="Arial"/>
                      </a:endParaRPr>
                    </a:p>
                    <a:p>
                      <a:pPr lvl="0">
                        <a:lnSpc>
                          <a:spcPct val="150000"/>
                        </a:lnSpc>
                        <a:buNone/>
                      </a:pPr>
                      <a:r>
                        <a:rPr lang="en-GB" sz="1400" b="0" i="0" u="none" strike="noStrike" noProof="0" dirty="0">
                          <a:solidFill>
                            <a:srgbClr val="000000"/>
                          </a:solidFill>
                          <a:latin typeface="Arial"/>
                        </a:rPr>
                        <a:t>Be aware of using unsecure networks </a:t>
                      </a:r>
                      <a:endParaRPr lang="en-GB" sz="1400">
                        <a:latin typeface="Arial"/>
                      </a:endParaRPr>
                    </a:p>
                  </a:txBody>
                  <a:tcPr/>
                </a:tc>
                <a:extLst>
                  <a:ext uri="{0D108BD9-81ED-4DB2-BD59-A6C34878D82A}">
                    <a16:rowId xmlns:a16="http://schemas.microsoft.com/office/drawing/2014/main" val="451522763"/>
                  </a:ext>
                </a:extLst>
              </a:tr>
            </a:tbl>
          </a:graphicData>
        </a:graphic>
      </p:graphicFrame>
      <p:pic>
        <p:nvPicPr>
          <p:cNvPr id="5" name="Picture 4" descr="Digital Security – Global Investigative ...">
            <a:extLst>
              <a:ext uri="{FF2B5EF4-FFF2-40B4-BE49-F238E27FC236}">
                <a16:creationId xmlns:a16="http://schemas.microsoft.com/office/drawing/2014/main" id="{E673E486-8C13-8FA9-6AE7-4C19F1168D3B}"/>
              </a:ext>
            </a:extLst>
          </p:cNvPr>
          <p:cNvPicPr>
            <a:picLocks noChangeAspect="1"/>
          </p:cNvPicPr>
          <p:nvPr/>
        </p:nvPicPr>
        <p:blipFill>
          <a:blip r:embed="rId2"/>
          <a:stretch>
            <a:fillRect/>
          </a:stretch>
        </p:blipFill>
        <p:spPr>
          <a:xfrm>
            <a:off x="7956927" y="-737"/>
            <a:ext cx="1896807" cy="1489993"/>
          </a:xfrm>
          <a:prstGeom prst="rect">
            <a:avLst/>
          </a:prstGeom>
        </p:spPr>
      </p:pic>
      <p:sp>
        <p:nvSpPr>
          <p:cNvPr id="7" name="TextBox 6">
            <a:extLst>
              <a:ext uri="{FF2B5EF4-FFF2-40B4-BE49-F238E27FC236}">
                <a16:creationId xmlns:a16="http://schemas.microsoft.com/office/drawing/2014/main" id="{7C2F3F09-B853-2910-6F3D-2C41CB7406BD}"/>
              </a:ext>
            </a:extLst>
          </p:cNvPr>
          <p:cNvSpPr txBox="1"/>
          <p:nvPr/>
        </p:nvSpPr>
        <p:spPr>
          <a:xfrm>
            <a:off x="9849556" y="846666"/>
            <a:ext cx="234244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err="1">
                <a:latin typeface="Arial"/>
                <a:cs typeface="Arial"/>
              </a:rPr>
              <a:t>Gijn</a:t>
            </a:r>
            <a:r>
              <a:rPr lang="en-GB" sz="1400" dirty="0">
                <a:latin typeface="Arial"/>
                <a:cs typeface="Arial"/>
              </a:rPr>
              <a:t> (2013) Picture of digital safety</a:t>
            </a:r>
          </a:p>
        </p:txBody>
      </p:sp>
    </p:spTree>
    <p:extLst>
      <p:ext uri="{BB962C8B-B14F-4D97-AF65-F5344CB8AC3E}">
        <p14:creationId xmlns:p14="http://schemas.microsoft.com/office/powerpoint/2010/main" val="27831471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667AD-4C93-ED95-FCFB-87C5084E5EFD}"/>
              </a:ext>
            </a:extLst>
          </p:cNvPr>
          <p:cNvSpPr>
            <a:spLocks noGrp="1"/>
          </p:cNvSpPr>
          <p:nvPr>
            <p:ph type="title"/>
          </p:nvPr>
        </p:nvSpPr>
        <p:spPr>
          <a:xfrm>
            <a:off x="3623" y="791502"/>
            <a:ext cx="1425716" cy="478537"/>
          </a:xfrm>
        </p:spPr>
        <p:txBody>
          <a:bodyPr>
            <a:normAutofit fontScale="90000"/>
          </a:bodyPr>
          <a:lstStyle/>
          <a:p>
            <a:r>
              <a:rPr lang="en-GB" sz="1300" dirty="0">
                <a:latin typeface="Arial"/>
                <a:cs typeface="Arial"/>
              </a:rPr>
              <a:t>References </a:t>
            </a:r>
            <a:br>
              <a:rPr lang="en-GB" sz="1300" dirty="0">
                <a:latin typeface="Arial"/>
                <a:cs typeface="Arial"/>
              </a:rPr>
            </a:br>
            <a:br>
              <a:rPr lang="en-GB" sz="1300" dirty="0">
                <a:latin typeface="Arial"/>
                <a:cs typeface="Arial"/>
              </a:rPr>
            </a:br>
            <a:endParaRPr lang="en-GB" sz="1300" dirty="0">
              <a:latin typeface="Arial"/>
              <a:cs typeface="Arial"/>
            </a:endParaRPr>
          </a:p>
        </p:txBody>
      </p:sp>
      <p:sp>
        <p:nvSpPr>
          <p:cNvPr id="3" name="Text Placeholder 2">
            <a:extLst>
              <a:ext uri="{FF2B5EF4-FFF2-40B4-BE49-F238E27FC236}">
                <a16:creationId xmlns:a16="http://schemas.microsoft.com/office/drawing/2014/main" id="{0E17B6FB-F8ED-555F-2497-04041DD219BD}"/>
              </a:ext>
            </a:extLst>
          </p:cNvPr>
          <p:cNvSpPr>
            <a:spLocks noGrp="1"/>
          </p:cNvSpPr>
          <p:nvPr>
            <p:ph type="body" idx="1"/>
          </p:nvPr>
        </p:nvSpPr>
        <p:spPr>
          <a:xfrm>
            <a:off x="3624" y="536794"/>
            <a:ext cx="12036206" cy="6220851"/>
          </a:xfrm>
        </p:spPr>
        <p:txBody>
          <a:bodyPr>
            <a:normAutofit/>
          </a:bodyPr>
          <a:lstStyle/>
          <a:p>
            <a:pPr>
              <a:lnSpc>
                <a:spcPct val="150000"/>
              </a:lnSpc>
            </a:pPr>
            <a:endParaRPr lang="en-GB" sz="1400" i="0" dirty="0">
              <a:solidFill>
                <a:srgbClr val="000000"/>
              </a:solidFill>
              <a:latin typeface="Arial"/>
              <a:cs typeface="Arial"/>
            </a:endParaRPr>
          </a:p>
          <a:p>
            <a:pPr>
              <a:lnSpc>
                <a:spcPct val="150000"/>
              </a:lnSpc>
            </a:pPr>
            <a:r>
              <a:rPr lang="en-GB" sz="1400" i="0" err="1">
                <a:solidFill>
                  <a:srgbClr val="000000"/>
                </a:solidFill>
                <a:latin typeface="Arial"/>
                <a:cs typeface="Arial"/>
              </a:rPr>
              <a:t>Aivedo</a:t>
            </a:r>
            <a:r>
              <a:rPr lang="en-GB" sz="1400" i="0" dirty="0">
                <a:solidFill>
                  <a:srgbClr val="000000"/>
                </a:solidFill>
                <a:latin typeface="Arial"/>
                <a:cs typeface="Arial"/>
              </a:rPr>
              <a:t> (2023) Picture of elderly in a care home. </a:t>
            </a:r>
            <a:r>
              <a:rPr lang="en-GB" sz="1400" i="0" err="1">
                <a:solidFill>
                  <a:srgbClr val="000000"/>
                </a:solidFill>
                <a:latin typeface="Arial"/>
                <a:cs typeface="Arial"/>
              </a:rPr>
              <a:t>Availble</a:t>
            </a:r>
            <a:r>
              <a:rPr lang="en-GB" sz="1400" i="0" dirty="0">
                <a:solidFill>
                  <a:srgbClr val="000000"/>
                </a:solidFill>
                <a:latin typeface="Arial"/>
                <a:cs typeface="Arial"/>
              </a:rPr>
              <a:t> at </a:t>
            </a:r>
            <a:r>
              <a:rPr lang="en-GB" sz="1400" i="0" dirty="0">
                <a:solidFill>
                  <a:srgbClr val="000000"/>
                </a:solidFill>
                <a:latin typeface="Arial"/>
                <a:cs typeface="Arial"/>
                <a:hlinkClick r:id="rId2"/>
              </a:rPr>
              <a:t>https://www.aiveda.co.uk/service/residential-care/</a:t>
            </a:r>
            <a:r>
              <a:rPr lang="en-GB" sz="1400" i="0" dirty="0">
                <a:solidFill>
                  <a:srgbClr val="000000"/>
                </a:solidFill>
                <a:latin typeface="Arial"/>
                <a:cs typeface="Arial"/>
              </a:rPr>
              <a:t> (Accessed 2nd October 2025.)</a:t>
            </a:r>
            <a:endParaRPr lang="en-GB" sz="1400" i="0">
              <a:solidFill>
                <a:srgbClr val="000000"/>
              </a:solidFill>
              <a:latin typeface="Arial"/>
              <a:cs typeface="Arial"/>
            </a:endParaRPr>
          </a:p>
          <a:p>
            <a:pPr>
              <a:lnSpc>
                <a:spcPct val="150000"/>
              </a:lnSpc>
            </a:pPr>
            <a:r>
              <a:rPr lang="en-GB" sz="1400" i="0" dirty="0">
                <a:solidFill>
                  <a:srgbClr val="000000"/>
                </a:solidFill>
                <a:latin typeface="Arial"/>
                <a:cs typeface="Arial"/>
              </a:rPr>
              <a:t>Confidential information (2024)  </a:t>
            </a:r>
            <a:r>
              <a:rPr lang="en-GB" sz="1400" i="0" dirty="0">
                <a:solidFill>
                  <a:srgbClr val="000000"/>
                </a:solidFill>
                <a:latin typeface="Arial"/>
                <a:cs typeface="Arial"/>
                <a:hlinkClick r:id="rId3"/>
              </a:rPr>
              <a:t>https://digital.nhs.uk/data-and-information/looking-after-information/data-security-and-information-governance/codes-of-practice-for-handling-information-in-health-and-care/a-guide-to-confidentiality-in-health-and-social-care/a-guide-to-confidentiality/rule-2</a:t>
            </a:r>
            <a:r>
              <a:rPr lang="en-GB" sz="1400" i="0" dirty="0">
                <a:solidFill>
                  <a:srgbClr val="000000"/>
                </a:solidFill>
                <a:latin typeface="Arial"/>
                <a:cs typeface="Arial"/>
              </a:rPr>
              <a:t> (Accessed 2nd October 2025)</a:t>
            </a:r>
            <a:endParaRPr lang="en-GB" sz="1400">
              <a:latin typeface="Arial"/>
              <a:cs typeface="Arial"/>
            </a:endParaRPr>
          </a:p>
          <a:p>
            <a:pPr>
              <a:lnSpc>
                <a:spcPct val="150000"/>
              </a:lnSpc>
            </a:pPr>
            <a:r>
              <a:rPr lang="en-GB" sz="1400" i="0" dirty="0">
                <a:solidFill>
                  <a:srgbClr val="000000"/>
                </a:solidFill>
                <a:latin typeface="Arial"/>
                <a:cs typeface="Arial"/>
              </a:rPr>
              <a:t>Cons of using password manager (2025) </a:t>
            </a:r>
            <a:r>
              <a:rPr lang="en-GB" sz="1400" i="0" dirty="0">
                <a:solidFill>
                  <a:srgbClr val="000000"/>
                </a:solidFill>
                <a:latin typeface="Arial"/>
                <a:cs typeface="Arial"/>
                <a:hlinkClick r:id="rId4"/>
              </a:rPr>
              <a:t>https://www.passwordboss.com/pros-and-cons-of-using-a-password-manager/</a:t>
            </a:r>
            <a:r>
              <a:rPr lang="en-GB" sz="1400" i="0" dirty="0">
                <a:solidFill>
                  <a:srgbClr val="000000"/>
                </a:solidFill>
                <a:latin typeface="Arial"/>
                <a:cs typeface="Arial"/>
              </a:rPr>
              <a:t> (Accessed 2nd October 2025)</a:t>
            </a:r>
            <a:endParaRPr lang="en-GB" sz="1400">
              <a:latin typeface="Arial"/>
              <a:cs typeface="Arial"/>
            </a:endParaRPr>
          </a:p>
          <a:p>
            <a:pPr>
              <a:lnSpc>
                <a:spcPct val="150000"/>
              </a:lnSpc>
            </a:pPr>
            <a:r>
              <a:rPr lang="en-GB" sz="1400" i="0" dirty="0">
                <a:solidFill>
                  <a:srgbClr val="000000"/>
                </a:solidFill>
                <a:latin typeface="Arial"/>
                <a:cs typeface="Arial"/>
              </a:rPr>
              <a:t>Digital technology in social care (2025) Avaible at: </a:t>
            </a:r>
            <a:r>
              <a:rPr lang="en-GB" sz="1400" i="0" dirty="0">
                <a:solidFill>
                  <a:srgbClr val="000000"/>
                </a:solidFill>
                <a:latin typeface="Arial"/>
                <a:cs typeface="Arial"/>
                <a:hlinkClick r:id="rId5"/>
              </a:rPr>
              <a:t>https://www.skillsforcare.org.uk/Support-for-leaders-and-managers/Managing-a-service/Digital-technology-and-social-care/Digital-technology-in-social-care.aspx</a:t>
            </a:r>
            <a:r>
              <a:rPr lang="en-GB" sz="1400" i="0" dirty="0">
                <a:solidFill>
                  <a:srgbClr val="000000"/>
                </a:solidFill>
                <a:latin typeface="Arial"/>
                <a:cs typeface="Arial"/>
              </a:rPr>
              <a:t> (Accessed on 2nd October 2025)</a:t>
            </a:r>
            <a:endParaRPr lang="en-GB" sz="1400">
              <a:latin typeface="Arial"/>
              <a:cs typeface="Arial"/>
            </a:endParaRPr>
          </a:p>
          <a:p>
            <a:pPr>
              <a:lnSpc>
                <a:spcPct val="150000"/>
              </a:lnSpc>
            </a:pPr>
            <a:r>
              <a:rPr lang="en-GB" sz="1400" i="0" err="1">
                <a:solidFill>
                  <a:srgbClr val="000000"/>
                </a:solidFill>
                <a:latin typeface="Arial"/>
                <a:cs typeface="Arial"/>
              </a:rPr>
              <a:t>Gijn</a:t>
            </a:r>
            <a:r>
              <a:rPr lang="en-GB" sz="1400" i="0" dirty="0">
                <a:solidFill>
                  <a:srgbClr val="000000"/>
                </a:solidFill>
                <a:latin typeface="Arial"/>
                <a:cs typeface="Arial"/>
              </a:rPr>
              <a:t> (2013) Picture of digital safety. Available at </a:t>
            </a:r>
            <a:r>
              <a:rPr lang="en-GB" sz="1400" i="0" dirty="0">
                <a:solidFill>
                  <a:srgbClr val="000000"/>
                </a:solidFill>
                <a:latin typeface="Arial"/>
                <a:cs typeface="Arial"/>
                <a:hlinkClick r:id="rId6"/>
              </a:rPr>
              <a:t>https://gijn.org/resource/digital-security/</a:t>
            </a:r>
            <a:endParaRPr lang="en-GB" sz="1400">
              <a:latin typeface="Arial"/>
              <a:cs typeface="Arial"/>
            </a:endParaRPr>
          </a:p>
          <a:p>
            <a:pPr>
              <a:lnSpc>
                <a:spcPct val="150000"/>
              </a:lnSpc>
            </a:pPr>
            <a:r>
              <a:rPr lang="en-GB" sz="1400" i="0" dirty="0">
                <a:solidFill>
                  <a:srgbClr val="000000"/>
                </a:solidFill>
                <a:latin typeface="Arial"/>
                <a:cs typeface="Arial"/>
              </a:rPr>
              <a:t>Information Security Office (2025) </a:t>
            </a:r>
            <a:r>
              <a:rPr lang="en-GB" sz="1400" i="0" dirty="0">
                <a:solidFill>
                  <a:srgbClr val="000000"/>
                </a:solidFill>
                <a:latin typeface="Arial"/>
                <a:cs typeface="Arial"/>
                <a:hlinkClick r:id="rId7"/>
              </a:rPr>
              <a:t>https://www.cmu.edu/iso/news/2025/the-dangers-of-not-updating-software.html</a:t>
            </a:r>
            <a:r>
              <a:rPr lang="en-GB" sz="1400" i="0" dirty="0">
                <a:solidFill>
                  <a:srgbClr val="000000"/>
                </a:solidFill>
                <a:latin typeface="Arial"/>
                <a:cs typeface="Arial"/>
              </a:rPr>
              <a:t> (Accessed on the 2nd October 2025)</a:t>
            </a:r>
            <a:endParaRPr lang="en-GB" sz="1400">
              <a:latin typeface="Arial"/>
              <a:cs typeface="Arial"/>
            </a:endParaRPr>
          </a:p>
          <a:p>
            <a:pPr>
              <a:lnSpc>
                <a:spcPct val="150000"/>
              </a:lnSpc>
            </a:pPr>
            <a:r>
              <a:rPr lang="en-GB" sz="1400" i="0" dirty="0">
                <a:solidFill>
                  <a:srgbClr val="000000"/>
                </a:solidFill>
                <a:latin typeface="Arial"/>
                <a:cs typeface="Arial"/>
              </a:rPr>
              <a:t>Impact of limited skills (2024). Available at: </a:t>
            </a:r>
            <a:r>
              <a:rPr lang="en-GB" sz="1400" i="0" dirty="0">
                <a:solidFill>
                  <a:srgbClr val="000000"/>
                </a:solidFill>
                <a:latin typeface="Arial"/>
                <a:cs typeface="Arial"/>
                <a:hlinkClick r:id="rId8"/>
              </a:rPr>
              <a:t>https://pmc.ncbi.nlm.nih.gov/articles/PMC12058752/</a:t>
            </a:r>
            <a:r>
              <a:rPr lang="en-GB" sz="1400" i="0" dirty="0">
                <a:solidFill>
                  <a:srgbClr val="000000"/>
                </a:solidFill>
                <a:latin typeface="Arial"/>
                <a:cs typeface="Arial"/>
              </a:rPr>
              <a:t> (Accessed on 2nd October (2025)</a:t>
            </a:r>
            <a:endParaRPr lang="en-US" sz="1400" i="0">
              <a:solidFill>
                <a:srgbClr val="000000"/>
              </a:solidFill>
              <a:latin typeface="Arial"/>
              <a:cs typeface="Arial"/>
            </a:endParaRPr>
          </a:p>
          <a:p>
            <a:pPr>
              <a:lnSpc>
                <a:spcPct val="150000"/>
              </a:lnSpc>
            </a:pPr>
            <a:r>
              <a:rPr lang="en-GB" sz="1400" i="0" dirty="0">
                <a:solidFill>
                  <a:srgbClr val="000000"/>
                </a:solidFill>
                <a:latin typeface="Arial"/>
                <a:cs typeface="Arial"/>
              </a:rPr>
              <a:t>Limitation of using passwords (2025). Available at </a:t>
            </a:r>
            <a:r>
              <a:rPr lang="en-GB" sz="1400" i="0" dirty="0">
                <a:solidFill>
                  <a:srgbClr val="000000"/>
                </a:solidFill>
                <a:latin typeface="Arial"/>
                <a:cs typeface="Arial"/>
                <a:hlinkClick r:id="rId9"/>
              </a:rPr>
              <a:t>https://www.iproov.com/blog/forgotten-passwords-increasing-websites-abandonment-rate</a:t>
            </a:r>
            <a:r>
              <a:rPr lang="en-GB" sz="1400" i="0" dirty="0">
                <a:solidFill>
                  <a:srgbClr val="000000"/>
                </a:solidFill>
                <a:latin typeface="Arial"/>
                <a:cs typeface="Arial"/>
              </a:rPr>
              <a:t> (</a:t>
            </a:r>
            <a:endParaRPr lang="en-US" sz="1400" i="0">
              <a:solidFill>
                <a:srgbClr val="000000"/>
              </a:solidFill>
              <a:latin typeface="Arial"/>
              <a:cs typeface="Arial"/>
            </a:endParaRPr>
          </a:p>
          <a:p>
            <a:pPr>
              <a:lnSpc>
                <a:spcPct val="150000"/>
              </a:lnSpc>
            </a:pPr>
            <a:r>
              <a:rPr lang="en-GB" sz="1400" i="0" dirty="0">
                <a:solidFill>
                  <a:srgbClr val="000000"/>
                </a:solidFill>
                <a:latin typeface="Arial"/>
                <a:cs typeface="Arial"/>
              </a:rPr>
              <a:t>Accessed 2nd October 2025)</a:t>
            </a:r>
            <a:endParaRPr lang="en-GB" sz="1400" i="0">
              <a:solidFill>
                <a:srgbClr val="000000"/>
              </a:solidFill>
              <a:latin typeface="Arial"/>
              <a:cs typeface="Arial"/>
            </a:endParaRPr>
          </a:p>
        </p:txBody>
      </p:sp>
    </p:spTree>
    <p:extLst>
      <p:ext uri="{BB962C8B-B14F-4D97-AF65-F5344CB8AC3E}">
        <p14:creationId xmlns:p14="http://schemas.microsoft.com/office/powerpoint/2010/main" val="5779234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058D9-F622-FBAE-D2C6-4E00F48BDA00}"/>
              </a:ext>
            </a:extLst>
          </p:cNvPr>
          <p:cNvSpPr>
            <a:spLocks noGrp="1"/>
          </p:cNvSpPr>
          <p:nvPr>
            <p:ph type="title"/>
          </p:nvPr>
        </p:nvSpPr>
        <p:spPr>
          <a:xfrm>
            <a:off x="521208" y="978408"/>
            <a:ext cx="1598245" cy="881103"/>
          </a:xfrm>
        </p:spPr>
        <p:txBody>
          <a:bodyPr>
            <a:normAutofit/>
          </a:bodyPr>
          <a:lstStyle/>
          <a:p>
            <a:r>
              <a:rPr lang="en-GB" sz="1400" dirty="0">
                <a:latin typeface="Arial"/>
                <a:cs typeface="Arial"/>
              </a:rPr>
              <a:t>Citations</a:t>
            </a:r>
          </a:p>
        </p:txBody>
      </p:sp>
      <p:sp>
        <p:nvSpPr>
          <p:cNvPr id="3" name="Text Placeholder 2">
            <a:extLst>
              <a:ext uri="{FF2B5EF4-FFF2-40B4-BE49-F238E27FC236}">
                <a16:creationId xmlns:a16="http://schemas.microsoft.com/office/drawing/2014/main" id="{3580DF1E-C643-2F97-E2FE-A336EC497848}"/>
              </a:ext>
            </a:extLst>
          </p:cNvPr>
          <p:cNvSpPr>
            <a:spLocks noGrp="1"/>
          </p:cNvSpPr>
          <p:nvPr>
            <p:ph type="body" idx="1"/>
          </p:nvPr>
        </p:nvSpPr>
        <p:spPr>
          <a:xfrm>
            <a:off x="521208" y="1859510"/>
            <a:ext cx="10584093" cy="4366173"/>
          </a:xfrm>
        </p:spPr>
        <p:txBody>
          <a:bodyPr>
            <a:normAutofit/>
          </a:bodyPr>
          <a:lstStyle/>
          <a:p>
            <a:pPr>
              <a:lnSpc>
                <a:spcPct val="150000"/>
              </a:lnSpc>
            </a:pPr>
            <a:r>
              <a:rPr lang="en-GB" sz="1400" i="0" dirty="0">
                <a:solidFill>
                  <a:srgbClr val="000000"/>
                </a:solidFill>
                <a:latin typeface="Arial"/>
                <a:cs typeface="Arial"/>
              </a:rPr>
              <a:t>'In the current digital era, healthcare professionals and their leaders are expected to develop proficiency in digital literacy, data management, cybersecurity and ethnical consideration to harness the full potential of digital innovation (Jarva et al.,2023;Kontilla et.,2019)</a:t>
            </a:r>
            <a:endParaRPr lang="en-US" sz="1400" i="0">
              <a:solidFill>
                <a:srgbClr val="000000"/>
              </a:solidFill>
              <a:latin typeface="Arial"/>
              <a:cs typeface="Arial"/>
            </a:endParaRPr>
          </a:p>
          <a:p>
            <a:pPr>
              <a:lnSpc>
                <a:spcPct val="150000"/>
              </a:lnSpc>
            </a:pPr>
            <a:r>
              <a:rPr lang="en-GB" sz="1400" i="0" dirty="0">
                <a:solidFill>
                  <a:srgbClr val="000000"/>
                </a:solidFill>
                <a:latin typeface="Arial"/>
                <a:cs typeface="Arial"/>
              </a:rPr>
              <a:t>'Digital skills needs to be situated within a clear pay and progression framework! And are undermined by limited career progression for care workers' As noted by (</a:t>
            </a:r>
            <a:r>
              <a:rPr lang="en-GB" sz="1400" i="0" err="1">
                <a:solidFill>
                  <a:srgbClr val="000000"/>
                </a:solidFill>
                <a:latin typeface="Arial"/>
                <a:cs typeface="Arial"/>
              </a:rPr>
              <a:t>Ounget</a:t>
            </a:r>
            <a:r>
              <a:rPr lang="en-GB" sz="1400" i="0" dirty="0">
                <a:solidFill>
                  <a:srgbClr val="000000"/>
                </a:solidFill>
                <a:latin typeface="Arial"/>
                <a:cs typeface="Arial"/>
              </a:rPr>
              <a:t> Al, 2021)</a:t>
            </a:r>
          </a:p>
          <a:p>
            <a:pPr>
              <a:lnSpc>
                <a:spcPct val="150000"/>
              </a:lnSpc>
            </a:pPr>
            <a:r>
              <a:rPr lang="en-GB" sz="1400" i="0" dirty="0">
                <a:solidFill>
                  <a:srgbClr val="000000"/>
                </a:solidFill>
                <a:latin typeface="Arial"/>
                <a:cs typeface="Arial"/>
              </a:rPr>
              <a:t>The concept of digital skills is also argued to be 'fuzzy' as it is used in ways that overlap with related concepts, such as digital competencies, capabilities and literacies'. (Kispeter, E 2018)</a:t>
            </a:r>
            <a:endParaRPr lang="en-US" sz="1400" i="0">
              <a:solidFill>
                <a:srgbClr val="000000"/>
              </a:solidFill>
              <a:latin typeface="Arial"/>
              <a:cs typeface="Arial"/>
            </a:endParaRPr>
          </a:p>
          <a:p>
            <a:pPr>
              <a:lnSpc>
                <a:spcPct val="150000"/>
              </a:lnSpc>
            </a:pPr>
            <a:r>
              <a:rPr lang="en-GB" sz="1400" i="0" dirty="0">
                <a:solidFill>
                  <a:srgbClr val="000000"/>
                </a:solidFill>
                <a:latin typeface="Arial"/>
                <a:cs typeface="Arial"/>
              </a:rPr>
              <a:t>'Employers can enable workers to better use their existing skills to improve performance, through creating an environment that provides opportunities to learn and use digital skills and motivates workers (Warhurst and </a:t>
            </a:r>
            <a:r>
              <a:rPr lang="en-GB" sz="1400" i="0" err="1">
                <a:solidFill>
                  <a:srgbClr val="000000"/>
                </a:solidFill>
                <a:latin typeface="Arial"/>
                <a:cs typeface="Arial"/>
              </a:rPr>
              <a:t>Luchinskaya</a:t>
            </a:r>
            <a:r>
              <a:rPr lang="en-GB" sz="1400" i="0" dirty="0">
                <a:solidFill>
                  <a:srgbClr val="000000"/>
                </a:solidFill>
                <a:latin typeface="Arial"/>
                <a:cs typeface="Arial"/>
              </a:rPr>
              <a:t>, 2018)</a:t>
            </a:r>
          </a:p>
          <a:p>
            <a:pPr>
              <a:lnSpc>
                <a:spcPct val="150000"/>
              </a:lnSpc>
            </a:pPr>
            <a:endParaRPr lang="en-GB" sz="1400" i="0" dirty="0">
              <a:solidFill>
                <a:srgbClr val="000000"/>
              </a:solidFill>
              <a:latin typeface="Arial"/>
              <a:cs typeface="Arial"/>
            </a:endParaRPr>
          </a:p>
          <a:p>
            <a:pPr>
              <a:lnSpc>
                <a:spcPct val="150000"/>
              </a:lnSpc>
            </a:pPr>
            <a:endParaRPr lang="en-GB" sz="1400" i="0" dirty="0">
              <a:solidFill>
                <a:srgbClr val="000000"/>
              </a:solidFill>
              <a:latin typeface="Arial"/>
              <a:cs typeface="Arial"/>
            </a:endParaRPr>
          </a:p>
        </p:txBody>
      </p:sp>
    </p:spTree>
    <p:extLst>
      <p:ext uri="{BB962C8B-B14F-4D97-AF65-F5344CB8AC3E}">
        <p14:creationId xmlns:p14="http://schemas.microsoft.com/office/powerpoint/2010/main" val="3439683814"/>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20</Slides>
  <Notes>0</Notes>
  <HiddenSlides>0</HiddenSlides>
  <MMClips>0</MMClips>
  <ScaleCrop>false</ScaleCrop>
  <HeadingPairs>
    <vt:vector size="4" baseType="variant">
      <vt:variant>
        <vt:lpstr>Theme</vt:lpstr>
      </vt:variant>
      <vt:variant>
        <vt:i4>3</vt:i4>
      </vt:variant>
      <vt:variant>
        <vt:lpstr>Slide Titles</vt:lpstr>
      </vt:variant>
      <vt:variant>
        <vt:i4>20</vt:i4>
      </vt:variant>
    </vt:vector>
  </HeadingPairs>
  <TitlesOfParts>
    <vt:vector size="23" baseType="lpstr">
      <vt:lpstr>GestaltVTI</vt:lpstr>
      <vt:lpstr>VanillaVTI</vt:lpstr>
      <vt:lpstr>Office Theme</vt:lpstr>
      <vt:lpstr>DIGITAL SKILLS  AND RESEARCH METHODS LCHS4007   LECTURER;  ANIKA TAHSIN AHMED.   NATASHA FERNCOMBE (2512316) SHACKERIA NASH KORYLCO (2509257) RAJINI DEVI (2508602)   </vt:lpstr>
      <vt:lpstr>CONTENT PAGE.   </vt:lpstr>
      <vt:lpstr>Introduction   </vt:lpstr>
      <vt:lpstr>THE BENEFITS OF EXCEL!</vt:lpstr>
      <vt:lpstr>BENEFITS OF TEAMS!</vt:lpstr>
      <vt:lpstr>REFERNCES.</vt:lpstr>
      <vt:lpstr>      excel </vt:lpstr>
      <vt:lpstr>EXCEL LIMITATIONS</vt:lpstr>
      <vt:lpstr>Microsoft Teams</vt:lpstr>
      <vt:lpstr>Microsoft team limitations</vt:lpstr>
      <vt:lpstr>reference</vt:lpstr>
      <vt:lpstr>reference</vt:lpstr>
      <vt:lpstr>LCHS4007 Digital Skills &amp; Research Methods Assessment 1</vt:lpstr>
      <vt:lpstr>Content  </vt:lpstr>
      <vt:lpstr>Introduction</vt:lpstr>
      <vt:lpstr>Impact of limited digital skills using Excel</vt:lpstr>
      <vt:lpstr>The impact of limited digital skills using  Teams can lead to poor coordination in care that the patients will receive which therefore could potentially increase the risk to patient. Critical information may not be stored professionally which could lead to communication gaps and delay in care. Lack of digital confidence using teams can hinder confidence or competence to carry out effective teamwork and the ability to share necessary information relating to patient care and staff. Staff that have limited digital skills can decrease the ability for staff to focus and providing direct care which would be challenging. They may feel a loss of control over care for the patient because they cannot effectively use digital tools to access information or to communicate  their needs. Staff may feel a sense of isolation, frustration, confusion and exclusion because they are unable to keep on top of what is expected of them to do regarding the skills that are needed Limited skills could lead to communication breakdown which can be a potential safety risk due to difficulties in sharing information regarding patient care. </vt:lpstr>
      <vt:lpstr>PowerPoint Presentation</vt:lpstr>
      <vt:lpstr>References   </vt:lpstr>
      <vt:lpstr>Citations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545</cp:revision>
  <dcterms:created xsi:type="dcterms:W3CDTF">2025-10-02T08:34:02Z</dcterms:created>
  <dcterms:modified xsi:type="dcterms:W3CDTF">2025-10-05T21:21:26Z</dcterms:modified>
</cp:coreProperties>
</file>