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6" r:id="rId2"/>
  </p:sldMasterIdLst>
  <p:notesMasterIdLst>
    <p:notesMasterId r:id="rId19"/>
  </p:notesMasterIdLst>
  <p:sldIdLst>
    <p:sldId id="262" r:id="rId3"/>
    <p:sldId id="257" r:id="rId4"/>
    <p:sldId id="318" r:id="rId5"/>
    <p:sldId id="321" r:id="rId6"/>
    <p:sldId id="325" r:id="rId7"/>
    <p:sldId id="367" r:id="rId8"/>
    <p:sldId id="334" r:id="rId9"/>
    <p:sldId id="273" r:id="rId10"/>
    <p:sldId id="258" r:id="rId11"/>
    <p:sldId id="369" r:id="rId12"/>
    <p:sldId id="261" r:id="rId13"/>
    <p:sldId id="259" r:id="rId14"/>
    <p:sldId id="370" r:id="rId15"/>
    <p:sldId id="260" r:id="rId16"/>
    <p:sldId id="368" r:id="rId17"/>
    <p:sldId id="25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7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B30F81-71D5-6C46-B016-55E8F09ED960}" type="doc">
      <dgm:prSet loTypeId="urn:microsoft.com/office/officeart/2005/8/layout/hChevron3" loCatId="" qsTypeId="urn:microsoft.com/office/officeart/2005/8/quickstyle/3d3" qsCatId="3D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65DAD9-3831-8745-9571-3712FC73AB22}">
      <dgm:prSet/>
      <dgm:spPr/>
      <dgm:t>
        <a:bodyPr/>
        <a:lstStyle/>
        <a:p>
          <a:pPr rtl="0"/>
          <a:r>
            <a:rPr lang="en-US" b="1"/>
            <a:t>Oral Stage</a:t>
          </a:r>
          <a:r>
            <a:rPr lang="en-US"/>
            <a:t> (birth to 18 months)</a:t>
          </a:r>
        </a:p>
      </dgm:t>
    </dgm:pt>
    <dgm:pt modelId="{7E74FD06-6C2D-064A-AE8B-64E0D763C552}" type="parTrans" cxnId="{44735B1D-D003-2C48-9F20-B4F855B0C561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CCF5D78A-A531-2844-A348-25C57260B23A}" type="sibTrans" cxnId="{44735B1D-D003-2C48-9F20-B4F855B0C561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7DE8FEE5-2731-CF4D-9D1D-0DA0FDEF1AD4}">
      <dgm:prSet/>
      <dgm:spPr/>
      <dgm:t>
        <a:bodyPr/>
        <a:lstStyle/>
        <a:p>
          <a:pPr rtl="0"/>
          <a:r>
            <a:rPr lang="en-US" b="1" dirty="0"/>
            <a:t>Anal Stage</a:t>
          </a:r>
          <a:r>
            <a:rPr lang="en-US" dirty="0"/>
            <a:t> (18 months to 3 years)</a:t>
          </a:r>
        </a:p>
      </dgm:t>
    </dgm:pt>
    <dgm:pt modelId="{64CCF6A4-C3A7-2C44-826C-2A489B3536FB}" type="parTrans" cxnId="{8861F7E0-24A6-124B-9C2E-548AA49809B0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782F90E7-7AE8-FD4C-8CD9-EAAC696812E9}" type="sibTrans" cxnId="{8861F7E0-24A6-124B-9C2E-548AA49809B0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441CB449-C3DA-904D-BF89-761B9382A36D}">
      <dgm:prSet/>
      <dgm:spPr/>
      <dgm:t>
        <a:bodyPr/>
        <a:lstStyle/>
        <a:p>
          <a:pPr rtl="0"/>
          <a:r>
            <a:rPr lang="en-US" b="1"/>
            <a:t>Phallic Stage</a:t>
          </a:r>
          <a:r>
            <a:rPr lang="en-US"/>
            <a:t> (3 to 6 years)</a:t>
          </a:r>
          <a:endParaRPr lang="en-US" dirty="0"/>
        </a:p>
      </dgm:t>
    </dgm:pt>
    <dgm:pt modelId="{025EC3A8-63D0-0647-80BE-7940EC86B876}" type="parTrans" cxnId="{37CDABC7-F939-654A-A81A-CF4EB4332966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4014896E-A6AA-BE40-AA8F-4063B7F81F2D}" type="sibTrans" cxnId="{37CDABC7-F939-654A-A81A-CF4EB4332966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5E91E4CD-B40B-1C47-B2C7-BB09BD89FA3C}">
      <dgm:prSet/>
      <dgm:spPr/>
      <dgm:t>
        <a:bodyPr/>
        <a:lstStyle/>
        <a:p>
          <a:pPr rtl="0"/>
          <a:r>
            <a:rPr lang="en-US" b="1"/>
            <a:t>Latency Stage</a:t>
          </a:r>
          <a:r>
            <a:rPr lang="en-US"/>
            <a:t> (6 years to puberty)</a:t>
          </a:r>
          <a:endParaRPr lang="en-US" dirty="0"/>
        </a:p>
      </dgm:t>
    </dgm:pt>
    <dgm:pt modelId="{8D58DDF1-9761-5742-83E5-17757D20660D}" type="parTrans" cxnId="{4D9D0C42-9150-604C-BE6A-F168EA5FB349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946B8D17-967F-5142-8B40-C8ED50C477D8}" type="sibTrans" cxnId="{4D9D0C42-9150-604C-BE6A-F168EA5FB349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A48EE2F2-83B4-7340-B931-EBC5C997A741}">
      <dgm:prSet/>
      <dgm:spPr/>
      <dgm:t>
        <a:bodyPr/>
        <a:lstStyle/>
        <a:p>
          <a:pPr rtl="0"/>
          <a:r>
            <a:rPr lang="en-US" b="1"/>
            <a:t>Genital Stage</a:t>
          </a:r>
          <a:r>
            <a:rPr lang="en-US"/>
            <a:t> (puberty to adulthood)</a:t>
          </a:r>
          <a:endParaRPr lang="en-US" dirty="0"/>
        </a:p>
      </dgm:t>
    </dgm:pt>
    <dgm:pt modelId="{0416712D-3D79-7543-B5A6-4180EE97DD28}" type="parTrans" cxnId="{15CCF4BB-94D4-2944-85E8-43D62955F72E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56AFAA58-6802-3242-B025-234D7F4C4438}" type="sibTrans" cxnId="{15CCF4BB-94D4-2944-85E8-43D62955F72E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570D95CF-CEE0-2A4B-A92E-02A3182F8467}" type="pres">
      <dgm:prSet presAssocID="{BFB30F81-71D5-6C46-B016-55E8F09ED960}" presName="Name0" presStyleCnt="0">
        <dgm:presLayoutVars>
          <dgm:dir/>
          <dgm:resizeHandles val="exact"/>
        </dgm:presLayoutVars>
      </dgm:prSet>
      <dgm:spPr/>
    </dgm:pt>
    <dgm:pt modelId="{B1ADD178-A69A-764F-8383-E3C3E1C98100}" type="pres">
      <dgm:prSet presAssocID="{C065DAD9-3831-8745-9571-3712FC73AB22}" presName="parTxOnly" presStyleLbl="node1" presStyleIdx="0" presStyleCnt="5">
        <dgm:presLayoutVars>
          <dgm:bulletEnabled val="1"/>
        </dgm:presLayoutVars>
      </dgm:prSet>
      <dgm:spPr/>
    </dgm:pt>
    <dgm:pt modelId="{0FDC5F4F-0817-7E43-88A1-E720620C6699}" type="pres">
      <dgm:prSet presAssocID="{CCF5D78A-A531-2844-A348-25C57260B23A}" presName="parSpace" presStyleCnt="0"/>
      <dgm:spPr/>
    </dgm:pt>
    <dgm:pt modelId="{01C51BA6-2BE9-904E-92B7-E2D73AD177AF}" type="pres">
      <dgm:prSet presAssocID="{7DE8FEE5-2731-CF4D-9D1D-0DA0FDEF1AD4}" presName="parTxOnly" presStyleLbl="node1" presStyleIdx="1" presStyleCnt="5">
        <dgm:presLayoutVars>
          <dgm:bulletEnabled val="1"/>
        </dgm:presLayoutVars>
      </dgm:prSet>
      <dgm:spPr/>
    </dgm:pt>
    <dgm:pt modelId="{2AF02919-F7F9-5343-A042-5C5B12241130}" type="pres">
      <dgm:prSet presAssocID="{782F90E7-7AE8-FD4C-8CD9-EAAC696812E9}" presName="parSpace" presStyleCnt="0"/>
      <dgm:spPr/>
    </dgm:pt>
    <dgm:pt modelId="{3D16800E-E596-9A4E-9554-14A2E5B2ACD7}" type="pres">
      <dgm:prSet presAssocID="{441CB449-C3DA-904D-BF89-761B9382A36D}" presName="parTxOnly" presStyleLbl="node1" presStyleIdx="2" presStyleCnt="5">
        <dgm:presLayoutVars>
          <dgm:bulletEnabled val="1"/>
        </dgm:presLayoutVars>
      </dgm:prSet>
      <dgm:spPr/>
    </dgm:pt>
    <dgm:pt modelId="{773B6858-D507-4840-99AB-7B052BDFE923}" type="pres">
      <dgm:prSet presAssocID="{4014896E-A6AA-BE40-AA8F-4063B7F81F2D}" presName="parSpace" presStyleCnt="0"/>
      <dgm:spPr/>
    </dgm:pt>
    <dgm:pt modelId="{87CB6027-7E58-ED46-B2D1-9E241FD9A312}" type="pres">
      <dgm:prSet presAssocID="{5E91E4CD-B40B-1C47-B2C7-BB09BD89FA3C}" presName="parTxOnly" presStyleLbl="node1" presStyleIdx="3" presStyleCnt="5">
        <dgm:presLayoutVars>
          <dgm:bulletEnabled val="1"/>
        </dgm:presLayoutVars>
      </dgm:prSet>
      <dgm:spPr/>
    </dgm:pt>
    <dgm:pt modelId="{C159449D-9425-6646-9006-BD6A0B70C130}" type="pres">
      <dgm:prSet presAssocID="{946B8D17-967F-5142-8B40-C8ED50C477D8}" presName="parSpace" presStyleCnt="0"/>
      <dgm:spPr/>
    </dgm:pt>
    <dgm:pt modelId="{29419812-0E1D-2C40-8AC5-DE841285A758}" type="pres">
      <dgm:prSet presAssocID="{A48EE2F2-83B4-7340-B931-EBC5C997A741}" presName="parTxOnly" presStyleLbl="node1" presStyleIdx="4" presStyleCnt="5">
        <dgm:presLayoutVars>
          <dgm:bulletEnabled val="1"/>
        </dgm:presLayoutVars>
      </dgm:prSet>
      <dgm:spPr/>
    </dgm:pt>
  </dgm:ptLst>
  <dgm:cxnLst>
    <dgm:cxn modelId="{44735B1D-D003-2C48-9F20-B4F855B0C561}" srcId="{BFB30F81-71D5-6C46-B016-55E8F09ED960}" destId="{C065DAD9-3831-8745-9571-3712FC73AB22}" srcOrd="0" destOrd="0" parTransId="{7E74FD06-6C2D-064A-AE8B-64E0D763C552}" sibTransId="{CCF5D78A-A531-2844-A348-25C57260B23A}"/>
    <dgm:cxn modelId="{B227F21F-C283-4A6B-8F18-7FC3AF688394}" type="presOf" srcId="{C065DAD9-3831-8745-9571-3712FC73AB22}" destId="{B1ADD178-A69A-764F-8383-E3C3E1C98100}" srcOrd="0" destOrd="0" presId="urn:microsoft.com/office/officeart/2005/8/layout/hChevron3"/>
    <dgm:cxn modelId="{29D9332F-47D6-4C24-A5F7-EC70DEEAE6EC}" type="presOf" srcId="{441CB449-C3DA-904D-BF89-761B9382A36D}" destId="{3D16800E-E596-9A4E-9554-14A2E5B2ACD7}" srcOrd="0" destOrd="0" presId="urn:microsoft.com/office/officeart/2005/8/layout/hChevron3"/>
    <dgm:cxn modelId="{5C05ED3D-6617-4C94-8C20-A49C946F9D2A}" type="presOf" srcId="{BFB30F81-71D5-6C46-B016-55E8F09ED960}" destId="{570D95CF-CEE0-2A4B-A92E-02A3182F8467}" srcOrd="0" destOrd="0" presId="urn:microsoft.com/office/officeart/2005/8/layout/hChevron3"/>
    <dgm:cxn modelId="{746F1160-DF78-4104-AFF9-E0F60B8811FA}" type="presOf" srcId="{A48EE2F2-83B4-7340-B931-EBC5C997A741}" destId="{29419812-0E1D-2C40-8AC5-DE841285A758}" srcOrd="0" destOrd="0" presId="urn:microsoft.com/office/officeart/2005/8/layout/hChevron3"/>
    <dgm:cxn modelId="{4D9D0C42-9150-604C-BE6A-F168EA5FB349}" srcId="{BFB30F81-71D5-6C46-B016-55E8F09ED960}" destId="{5E91E4CD-B40B-1C47-B2C7-BB09BD89FA3C}" srcOrd="3" destOrd="0" parTransId="{8D58DDF1-9761-5742-83E5-17757D20660D}" sibTransId="{946B8D17-967F-5142-8B40-C8ED50C477D8}"/>
    <dgm:cxn modelId="{D0632856-15B8-4F05-81CF-A232B5838129}" type="presOf" srcId="{7DE8FEE5-2731-CF4D-9D1D-0DA0FDEF1AD4}" destId="{01C51BA6-2BE9-904E-92B7-E2D73AD177AF}" srcOrd="0" destOrd="0" presId="urn:microsoft.com/office/officeart/2005/8/layout/hChevron3"/>
    <dgm:cxn modelId="{15CCF4BB-94D4-2944-85E8-43D62955F72E}" srcId="{BFB30F81-71D5-6C46-B016-55E8F09ED960}" destId="{A48EE2F2-83B4-7340-B931-EBC5C997A741}" srcOrd="4" destOrd="0" parTransId="{0416712D-3D79-7543-B5A6-4180EE97DD28}" sibTransId="{56AFAA58-6802-3242-B025-234D7F4C4438}"/>
    <dgm:cxn modelId="{37CDABC7-F939-654A-A81A-CF4EB4332966}" srcId="{BFB30F81-71D5-6C46-B016-55E8F09ED960}" destId="{441CB449-C3DA-904D-BF89-761B9382A36D}" srcOrd="2" destOrd="0" parTransId="{025EC3A8-63D0-0647-80BE-7940EC86B876}" sibTransId="{4014896E-A6AA-BE40-AA8F-4063B7F81F2D}"/>
    <dgm:cxn modelId="{D0B1F2D1-B8C6-4D0A-A7A8-1F8F39BECA7A}" type="presOf" srcId="{5E91E4CD-B40B-1C47-B2C7-BB09BD89FA3C}" destId="{87CB6027-7E58-ED46-B2D1-9E241FD9A312}" srcOrd="0" destOrd="0" presId="urn:microsoft.com/office/officeart/2005/8/layout/hChevron3"/>
    <dgm:cxn modelId="{8861F7E0-24A6-124B-9C2E-548AA49809B0}" srcId="{BFB30F81-71D5-6C46-B016-55E8F09ED960}" destId="{7DE8FEE5-2731-CF4D-9D1D-0DA0FDEF1AD4}" srcOrd="1" destOrd="0" parTransId="{64CCF6A4-C3A7-2C44-826C-2A489B3536FB}" sibTransId="{782F90E7-7AE8-FD4C-8CD9-EAAC696812E9}"/>
    <dgm:cxn modelId="{8796BB91-79A5-4D15-B246-BA6E3F733F30}" type="presParOf" srcId="{570D95CF-CEE0-2A4B-A92E-02A3182F8467}" destId="{B1ADD178-A69A-764F-8383-E3C3E1C98100}" srcOrd="0" destOrd="0" presId="urn:microsoft.com/office/officeart/2005/8/layout/hChevron3"/>
    <dgm:cxn modelId="{B8F06F13-D636-4AB6-9C5D-5A91C970BA4C}" type="presParOf" srcId="{570D95CF-CEE0-2A4B-A92E-02A3182F8467}" destId="{0FDC5F4F-0817-7E43-88A1-E720620C6699}" srcOrd="1" destOrd="0" presId="urn:microsoft.com/office/officeart/2005/8/layout/hChevron3"/>
    <dgm:cxn modelId="{794785AB-6259-4586-BE58-5E2F5A9F0975}" type="presParOf" srcId="{570D95CF-CEE0-2A4B-A92E-02A3182F8467}" destId="{01C51BA6-2BE9-904E-92B7-E2D73AD177AF}" srcOrd="2" destOrd="0" presId="urn:microsoft.com/office/officeart/2005/8/layout/hChevron3"/>
    <dgm:cxn modelId="{F8B46085-8F67-4EEC-B2A3-78B2E76D67DF}" type="presParOf" srcId="{570D95CF-CEE0-2A4B-A92E-02A3182F8467}" destId="{2AF02919-F7F9-5343-A042-5C5B12241130}" srcOrd="3" destOrd="0" presId="urn:microsoft.com/office/officeart/2005/8/layout/hChevron3"/>
    <dgm:cxn modelId="{05EFF022-5990-4640-AAD9-8E311D18BBF0}" type="presParOf" srcId="{570D95CF-CEE0-2A4B-A92E-02A3182F8467}" destId="{3D16800E-E596-9A4E-9554-14A2E5B2ACD7}" srcOrd="4" destOrd="0" presId="urn:microsoft.com/office/officeart/2005/8/layout/hChevron3"/>
    <dgm:cxn modelId="{682FD00D-1C79-40B0-AF05-56C0E40A73CE}" type="presParOf" srcId="{570D95CF-CEE0-2A4B-A92E-02A3182F8467}" destId="{773B6858-D507-4840-99AB-7B052BDFE923}" srcOrd="5" destOrd="0" presId="urn:microsoft.com/office/officeart/2005/8/layout/hChevron3"/>
    <dgm:cxn modelId="{B735BEB0-8B3E-4251-8854-FD69C5B4AFB7}" type="presParOf" srcId="{570D95CF-CEE0-2A4B-A92E-02A3182F8467}" destId="{87CB6027-7E58-ED46-B2D1-9E241FD9A312}" srcOrd="6" destOrd="0" presId="urn:microsoft.com/office/officeart/2005/8/layout/hChevron3"/>
    <dgm:cxn modelId="{B578B9DE-A049-45A7-A5F3-1C9A363AB4FA}" type="presParOf" srcId="{570D95CF-CEE0-2A4B-A92E-02A3182F8467}" destId="{C159449D-9425-6646-9006-BD6A0B70C130}" srcOrd="7" destOrd="0" presId="urn:microsoft.com/office/officeart/2005/8/layout/hChevron3"/>
    <dgm:cxn modelId="{77535307-4744-4A0F-8BE5-AA5044A155A8}" type="presParOf" srcId="{570D95CF-CEE0-2A4B-A92E-02A3182F8467}" destId="{29419812-0E1D-2C40-8AC5-DE841285A758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DD178-A69A-764F-8383-E3C3E1C98100}">
      <dsp:nvSpPr>
        <dsp:cNvPr id="0" name=""/>
        <dsp:cNvSpPr/>
      </dsp:nvSpPr>
      <dsp:spPr>
        <a:xfrm>
          <a:off x="1488" y="2553930"/>
          <a:ext cx="2902148" cy="1160859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7348" tIns="58674" rIns="29337" bIns="5867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Oral Stage</a:t>
          </a:r>
          <a:r>
            <a:rPr lang="en-US" sz="2200" kern="1200"/>
            <a:t> (birth to 18 months)</a:t>
          </a:r>
        </a:p>
      </dsp:txBody>
      <dsp:txXfrm>
        <a:off x="1488" y="2553930"/>
        <a:ext cx="2611933" cy="1160859"/>
      </dsp:txXfrm>
    </dsp:sp>
    <dsp:sp modelId="{01C51BA6-2BE9-904E-92B7-E2D73AD177AF}">
      <dsp:nvSpPr>
        <dsp:cNvPr id="0" name=""/>
        <dsp:cNvSpPr/>
      </dsp:nvSpPr>
      <dsp:spPr>
        <a:xfrm>
          <a:off x="2323207" y="2553930"/>
          <a:ext cx="2902148" cy="1160859"/>
        </a:xfrm>
        <a:prstGeom prst="chevron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Anal Stage</a:t>
          </a:r>
          <a:r>
            <a:rPr lang="en-US" sz="2200" kern="1200" dirty="0"/>
            <a:t> (18 months to 3 years)</a:t>
          </a:r>
        </a:p>
      </dsp:txBody>
      <dsp:txXfrm>
        <a:off x="2903637" y="2553930"/>
        <a:ext cx="1741289" cy="1160859"/>
      </dsp:txXfrm>
    </dsp:sp>
    <dsp:sp modelId="{3D16800E-E596-9A4E-9554-14A2E5B2ACD7}">
      <dsp:nvSpPr>
        <dsp:cNvPr id="0" name=""/>
        <dsp:cNvSpPr/>
      </dsp:nvSpPr>
      <dsp:spPr>
        <a:xfrm>
          <a:off x="4644925" y="2553930"/>
          <a:ext cx="2902148" cy="1160859"/>
        </a:xfrm>
        <a:prstGeom prst="chevron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Phallic Stage</a:t>
          </a:r>
          <a:r>
            <a:rPr lang="en-US" sz="2200" kern="1200"/>
            <a:t> (3 to 6 years)</a:t>
          </a:r>
          <a:endParaRPr lang="en-US" sz="2200" kern="1200" dirty="0"/>
        </a:p>
      </dsp:txBody>
      <dsp:txXfrm>
        <a:off x="5225355" y="2553930"/>
        <a:ext cx="1741289" cy="1160859"/>
      </dsp:txXfrm>
    </dsp:sp>
    <dsp:sp modelId="{87CB6027-7E58-ED46-B2D1-9E241FD9A312}">
      <dsp:nvSpPr>
        <dsp:cNvPr id="0" name=""/>
        <dsp:cNvSpPr/>
      </dsp:nvSpPr>
      <dsp:spPr>
        <a:xfrm>
          <a:off x="6966644" y="2553930"/>
          <a:ext cx="2902148" cy="1160859"/>
        </a:xfrm>
        <a:prstGeom prst="chevron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Latency Stage</a:t>
          </a:r>
          <a:r>
            <a:rPr lang="en-US" sz="2200" kern="1200"/>
            <a:t> (6 years to puberty)</a:t>
          </a:r>
          <a:endParaRPr lang="en-US" sz="2200" kern="1200" dirty="0"/>
        </a:p>
      </dsp:txBody>
      <dsp:txXfrm>
        <a:off x="7547074" y="2553930"/>
        <a:ext cx="1741289" cy="1160859"/>
      </dsp:txXfrm>
    </dsp:sp>
    <dsp:sp modelId="{29419812-0E1D-2C40-8AC5-DE841285A758}">
      <dsp:nvSpPr>
        <dsp:cNvPr id="0" name=""/>
        <dsp:cNvSpPr/>
      </dsp:nvSpPr>
      <dsp:spPr>
        <a:xfrm>
          <a:off x="9288363" y="2553930"/>
          <a:ext cx="2902148" cy="1160859"/>
        </a:xfrm>
        <a:prstGeom prst="chevron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Genital Stage</a:t>
          </a:r>
          <a:r>
            <a:rPr lang="en-US" sz="2200" kern="1200"/>
            <a:t> (puberty to adulthood)</a:t>
          </a:r>
          <a:endParaRPr lang="en-US" sz="2200" kern="1200" dirty="0"/>
        </a:p>
      </dsp:txBody>
      <dsp:txXfrm>
        <a:off x="9868793" y="2553930"/>
        <a:ext cx="1741289" cy="11608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E6E2AE-7C74-465E-BD54-851E2A67FA51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5F8A86-2BA1-4B3F-8952-B2E37F8A4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343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096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>
              <a:latin typeface="Calibri" charset="0"/>
            </a:endParaRPr>
          </a:p>
        </p:txBody>
      </p:sp>
      <p:sp>
        <p:nvSpPr>
          <p:cNvPr id="409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D400155E-98A0-FA40-9769-39A776670DBE}" type="slidenum">
              <a:rPr lang="en-US" sz="1200">
                <a:solidFill>
                  <a:prstClr val="black"/>
                </a:solidFill>
              </a:rPr>
              <a:pPr eaLnBrk="1" hangingPunct="1"/>
              <a:t>7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351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352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115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356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479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234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359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327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297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807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256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373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436169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38114"/>
      </p:ext>
    </p:extLst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087597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48497"/>
      </p:ext>
    </p:extLst>
  </p:cSld>
  <p:clrMapOvr>
    <a:masterClrMapping/>
  </p:clrMapOvr>
  <p:transition spd="med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806833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20774"/>
      </p:ext>
    </p:extLst>
  </p:cSld>
  <p:clrMapOvr>
    <a:masterClrMapping/>
  </p:clrMapOvr>
  <p:transition spd="med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01428"/>
      </p:ext>
    </p:extLst>
  </p:cSld>
  <p:clrMapOvr>
    <a:masterClrMapping/>
  </p:clrMapOvr>
  <p:transition spd="med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970804"/>
      </p:ext>
    </p:extLst>
  </p:cSld>
  <p:clrMapOvr>
    <a:masterClrMapping/>
  </p:clrMapOvr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024688"/>
      </p:ext>
    </p:extLst>
  </p:cSld>
  <p:clrMapOvr>
    <a:masterClrMapping/>
  </p:clrMapOvr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963230"/>
      </p:ext>
    </p:extLst>
  </p:cSld>
  <p:clrMapOvr>
    <a:masterClrMapping/>
  </p:clrMapOvr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08741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96EB1-FCF2-4883-9500-450E9E3E27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051FE-B6DC-4178-88DA-DBA9A56B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71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3C6082-CF6A-4FCA-BC7C-DFB94DD0BF7E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919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 spd="med">
    <p:fade/>
  </p:transition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freud.org.uk/learn/discover-sigmund-freud/sigmund-freud-a-life-in-psychoanalysis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596481"/>
            <a:ext cx="12106656" cy="84544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147179" y="322435"/>
            <a:ext cx="3886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chemeClr val="bg1"/>
                </a:solidFill>
              </a:rPr>
              <a:t>Being fair to Freud</a:t>
            </a:r>
          </a:p>
        </p:txBody>
      </p:sp>
    </p:spTree>
    <p:extLst>
      <p:ext uri="{BB962C8B-B14F-4D97-AF65-F5344CB8AC3E}">
        <p14:creationId xmlns:p14="http://schemas.microsoft.com/office/powerpoint/2010/main" val="3617603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>
                <a:solidFill>
                  <a:schemeClr val="bg1"/>
                </a:solidFill>
              </a:rPr>
              <a:t>Objectives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2097552"/>
            <a:ext cx="10596239" cy="3913156"/>
          </a:xfrm>
          <a:solidFill>
            <a:srgbClr val="7030A0"/>
          </a:solidFill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Sigmund Freud (1856-1939) </a:t>
            </a:r>
          </a:p>
          <a:p>
            <a:r>
              <a:rPr lang="en-GB" sz="4400" dirty="0">
                <a:solidFill>
                  <a:schemeClr val="bg1"/>
                </a:solidFill>
              </a:rPr>
              <a:t>Key elements of Psychoanalysis</a:t>
            </a:r>
          </a:p>
          <a:p>
            <a:r>
              <a:rPr lang="en-GB" sz="4400" dirty="0">
                <a:solidFill>
                  <a:schemeClr val="bg1"/>
                </a:solidFill>
              </a:rPr>
              <a:t>Oedipus Complex</a:t>
            </a:r>
          </a:p>
          <a:p>
            <a:r>
              <a:rPr lang="en-GB" sz="4400" dirty="0">
                <a:solidFill>
                  <a:schemeClr val="bg1"/>
                </a:solidFill>
              </a:rPr>
              <a:t>Little Hans (Herbert Graf)</a:t>
            </a:r>
          </a:p>
          <a:p>
            <a:r>
              <a:rPr lang="en-GB" sz="4400" dirty="0">
                <a:solidFill>
                  <a:schemeClr val="bg1"/>
                </a:solidFill>
              </a:rPr>
              <a:t>Sigmund Freud: a life in psychoanalysis</a:t>
            </a:r>
          </a:p>
        </p:txBody>
      </p:sp>
    </p:spTree>
    <p:extLst>
      <p:ext uri="{BB962C8B-B14F-4D97-AF65-F5344CB8AC3E}">
        <p14:creationId xmlns:p14="http://schemas.microsoft.com/office/powerpoint/2010/main" val="1790790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740664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21303" y="0"/>
            <a:ext cx="4589417" cy="147732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3000" dirty="0"/>
              <a:t>We have access to this aspect of our minds in the present (STM)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21300" y="1536174"/>
            <a:ext cx="4589417" cy="147732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3000" dirty="0"/>
              <a:t>We have access to this aspect of our minds through conscious retrieval (LTM)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 flipH="1">
            <a:off x="3346704" y="875211"/>
            <a:ext cx="3798679" cy="761565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 flipH="1">
            <a:off x="3493009" y="2805467"/>
            <a:ext cx="3913632" cy="486374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3" name="Straight Connector 12"/>
          <p:cNvCxnSpPr/>
          <p:nvPr/>
        </p:nvCxnSpPr>
        <p:spPr bwMode="auto">
          <a:xfrm flipH="1">
            <a:off x="3846576" y="4820194"/>
            <a:ext cx="3560065" cy="2307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7521300" y="3048654"/>
            <a:ext cx="4589417" cy="378565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sz="3000" dirty="0"/>
              <a:t>Hidden deep, this is the part of our minds that we cannot freely access</a:t>
            </a:r>
          </a:p>
          <a:p>
            <a:r>
              <a:rPr lang="en-GB" sz="3000" dirty="0"/>
              <a:t>Freud believed this contains the primary motivations for all of our actions, feelings and biological instinctual  drives (e.g. food and sex)</a:t>
            </a:r>
          </a:p>
        </p:txBody>
      </p:sp>
    </p:spTree>
    <p:extLst>
      <p:ext uri="{BB962C8B-B14F-4D97-AF65-F5344CB8AC3E}">
        <p14:creationId xmlns:p14="http://schemas.microsoft.com/office/powerpoint/2010/main" val="922520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536" y="-8243"/>
            <a:ext cx="9153143" cy="68648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542067" y="2529520"/>
            <a:ext cx="903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97968" y="1209471"/>
            <a:ext cx="1309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Ego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645664" y="2529520"/>
            <a:ext cx="25489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Superego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60757F8-C851-43C4-AAE3-0AEE253EEF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3738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691431" cy="1460499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Defence mechanisms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2016943"/>
            <a:ext cx="9841637" cy="1112884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Conflicting demands can result in us becoming anxious when we cannot see a way to resolve the conflict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60757F8-C851-43C4-AAE3-0AEE253EEF8A}" type="slidenum">
              <a:rPr lang="en-GB" smtClean="0"/>
              <a:t>5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38199" y="3313166"/>
            <a:ext cx="97528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To prevent us becoming overcome with anxiety the ego uses what Freud called </a:t>
            </a:r>
            <a:r>
              <a:rPr lang="en-GB" sz="3200" b="1" dirty="0">
                <a:solidFill>
                  <a:schemeClr val="bg1"/>
                </a:solidFill>
              </a:rPr>
              <a:t>defence mechanisms</a:t>
            </a:r>
          </a:p>
          <a:p>
            <a:endParaRPr lang="en-GB" sz="3200" b="1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 way to distort reality and protect us from anxiety – self-deception</a:t>
            </a:r>
          </a:p>
        </p:txBody>
      </p:sp>
    </p:spTree>
    <p:extLst>
      <p:ext uri="{BB962C8B-B14F-4D97-AF65-F5344CB8AC3E}">
        <p14:creationId xmlns:p14="http://schemas.microsoft.com/office/powerpoint/2010/main" val="37166028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3-11-04 at 1.06.09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942938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 bwMode="auto">
          <a:xfrm>
            <a:off x="1746504" y="1271016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4" name="Rectangle 3"/>
          <p:cNvSpPr/>
          <p:nvPr/>
        </p:nvSpPr>
        <p:spPr bwMode="auto">
          <a:xfrm>
            <a:off x="1746504" y="2542032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1746504" y="3139440"/>
            <a:ext cx="3465576" cy="720852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746504" y="3979164"/>
            <a:ext cx="3465576" cy="7239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1746504" y="4855464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1746504" y="5483352"/>
            <a:ext cx="3465576" cy="661416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1746504" y="6263640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1746504" y="1906524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5344721" y="1271016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5364480" y="2542032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5364480" y="3148584"/>
            <a:ext cx="3465576" cy="69646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4" name="Rectangle 13"/>
          <p:cNvSpPr/>
          <p:nvPr/>
        </p:nvSpPr>
        <p:spPr bwMode="auto">
          <a:xfrm>
            <a:off x="5364480" y="3997452"/>
            <a:ext cx="3465576" cy="736092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5" name="Rectangle 14"/>
          <p:cNvSpPr/>
          <p:nvPr/>
        </p:nvSpPr>
        <p:spPr bwMode="auto">
          <a:xfrm>
            <a:off x="5364480" y="4873752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5344721" y="5483352"/>
            <a:ext cx="3465576" cy="661416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7" name="Rectangle 16"/>
          <p:cNvSpPr/>
          <p:nvPr/>
        </p:nvSpPr>
        <p:spPr bwMode="auto">
          <a:xfrm>
            <a:off x="5364480" y="6284976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5364480" y="1898904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8105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790382" cy="1669505"/>
          </a:xfrm>
        </p:spPr>
        <p:txBody>
          <a:bodyPr>
            <a:no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Freudian Classical Psychoanalytic Theory of Personality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034630"/>
            <a:ext cx="10515600" cy="4351338"/>
          </a:xfrm>
        </p:spPr>
        <p:txBody>
          <a:bodyPr/>
          <a:lstStyle/>
          <a:p>
            <a:r>
              <a:rPr lang="en-US" sz="3600" b="1" dirty="0">
                <a:solidFill>
                  <a:schemeClr val="bg1"/>
                </a:solidFill>
              </a:rPr>
              <a:t>Unhealthy personalities</a:t>
            </a:r>
          </a:p>
          <a:p>
            <a:pPr lvl="1"/>
            <a:r>
              <a:rPr lang="en-US" sz="3600" dirty="0">
                <a:solidFill>
                  <a:schemeClr val="bg1"/>
                </a:solidFill>
              </a:rPr>
              <a:t>Develop when one is too dependent on </a:t>
            </a:r>
            <a:r>
              <a:rPr lang="en-US" sz="3600" dirty="0" err="1">
                <a:solidFill>
                  <a:schemeClr val="bg1"/>
                </a:solidFill>
              </a:rPr>
              <a:t>defence</a:t>
            </a:r>
            <a:r>
              <a:rPr lang="en-US" sz="3600" dirty="0">
                <a:solidFill>
                  <a:schemeClr val="bg1"/>
                </a:solidFill>
              </a:rPr>
              <a:t> mechanisms and when the id or superego is unusually strong or the ego unusually weak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Healthy personalities</a:t>
            </a:r>
          </a:p>
          <a:p>
            <a:pPr lvl="1"/>
            <a:r>
              <a:rPr lang="en-US" sz="3600" dirty="0">
                <a:solidFill>
                  <a:schemeClr val="bg1"/>
                </a:solidFill>
              </a:rPr>
              <a:t>Develop when none of the three personality structures dominate and all systems act in harmonious way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29839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>
          <a:xfrm>
            <a:off x="1554480" y="0"/>
            <a:ext cx="10515600" cy="928098"/>
          </a:xfrm>
        </p:spPr>
        <p:txBody>
          <a:bodyPr>
            <a:normAutofit/>
          </a:bodyPr>
          <a:lstStyle/>
          <a:p>
            <a:r>
              <a:rPr lang="en-US" sz="6000" dirty="0"/>
              <a:t>Five Psychosexual Stages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0" y="-1568372"/>
          <a:ext cx="12192000" cy="6268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0" y="2305899"/>
            <a:ext cx="2377440" cy="4493538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Sucking, biting, chewing</a:t>
            </a:r>
          </a:p>
          <a:p>
            <a:r>
              <a:rPr lang="en-GB" sz="2200" b="1" dirty="0">
                <a:solidFill>
                  <a:schemeClr val="bg1"/>
                </a:solidFill>
              </a:rPr>
              <a:t>Fixation</a:t>
            </a:r>
            <a:r>
              <a:rPr lang="en-GB" sz="2200" dirty="0">
                <a:solidFill>
                  <a:schemeClr val="bg1"/>
                </a:solidFill>
              </a:rPr>
              <a:t> could lead to preoccupation with oral behaviours like smoking, chewing gum, over-eating, talking too much</a:t>
            </a:r>
          </a:p>
          <a:p>
            <a:pPr marL="342900" indent="-342900">
              <a:buFontTx/>
              <a:buChar char="-"/>
            </a:pPr>
            <a:r>
              <a:rPr lang="en-GB" sz="2200" dirty="0">
                <a:solidFill>
                  <a:schemeClr val="bg1"/>
                </a:solidFill>
              </a:rPr>
              <a:t>Or to mistrust</a:t>
            </a:r>
          </a:p>
          <a:p>
            <a:pPr marL="342900" indent="-342900">
              <a:buFontTx/>
              <a:buChar char="-"/>
            </a:pPr>
            <a:endParaRPr lang="en-GB" sz="22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387600" y="2407920"/>
            <a:ext cx="2346960" cy="440120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Having/ withholding bowel movements</a:t>
            </a:r>
          </a:p>
          <a:p>
            <a:r>
              <a:rPr lang="en-GB" sz="2000" dirty="0">
                <a:solidFill>
                  <a:schemeClr val="bg1"/>
                </a:solidFill>
              </a:rPr>
              <a:t>Toilet training, control &amp; parent’s approach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Anal-retention</a:t>
            </a:r>
            <a:r>
              <a:rPr lang="en-GB" sz="2000" dirty="0">
                <a:solidFill>
                  <a:schemeClr val="bg1"/>
                </a:solidFill>
              </a:rPr>
              <a:t>: orderly, neat, stingy &amp; stubborn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Anal-expulsive</a:t>
            </a:r>
            <a:r>
              <a:rPr lang="en-GB" sz="2000" dirty="0">
                <a:solidFill>
                  <a:schemeClr val="bg1"/>
                </a:solidFill>
              </a:rPr>
              <a:t>: poo anywhere – sloppy, disorderly, destructive, cruel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34560" y="2407920"/>
            <a:ext cx="2433320" cy="440120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Genital stimulation &amp; psychological conflict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Oedipus conflict</a:t>
            </a:r>
            <a:r>
              <a:rPr lang="en-GB" sz="2000" dirty="0">
                <a:solidFill>
                  <a:schemeClr val="bg1"/>
                </a:solidFill>
              </a:rPr>
              <a:t>: sexual attraction to mother, fear of father will find out and castrate (less confident with Elektra &amp; penis envy)</a:t>
            </a:r>
          </a:p>
          <a:p>
            <a:r>
              <a:rPr lang="en-GB" sz="2000" dirty="0">
                <a:solidFill>
                  <a:schemeClr val="bg1"/>
                </a:solidFill>
              </a:rPr>
              <a:t>Identification &amp; conflicted gender identity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67880" y="2407919"/>
            <a:ext cx="2357120" cy="440120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No erogenous zone, sexual drives less active with the focus on cognitive and social development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School, sports hobbies, friendships with children of the same sex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525000" y="2407919"/>
            <a:ext cx="2545080" cy="440120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Back to the genitals with a vengeance!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‘Freud believed a person develops sexual relationships in a move towards intimate adult relationships.’ 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Griggs (2014: 324)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45722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ADD178-A69A-764F-8383-E3C3E1C981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B1ADD178-A69A-764F-8383-E3C3E1C981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C51BA6-2BE9-904E-92B7-E2D73AD177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01C51BA6-2BE9-904E-92B7-E2D73AD177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16800E-E596-9A4E-9554-14A2E5B2AC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3D16800E-E596-9A4E-9554-14A2E5B2AC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CB6027-7E58-ED46-B2D1-9E241FD9A3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87CB6027-7E58-ED46-B2D1-9E241FD9A3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419812-0E1D-2C40-8AC5-DE841285A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29419812-0E1D-2C40-8AC5-DE841285A7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4850" y="128017"/>
            <a:ext cx="3005047" cy="1325563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Oedipus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696" y="1392155"/>
            <a:ext cx="8090154" cy="53378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Baby Oedipus, the son of the king and queen of Thebes (Laius and Jocasta), is left to die on a mountain by his father who had been told by the Oracle at Delphi that the baby would one day kill him and marry his wife</a:t>
            </a:r>
          </a:p>
          <a:p>
            <a:r>
              <a:rPr lang="en-GB" dirty="0">
                <a:solidFill>
                  <a:schemeClr val="bg1"/>
                </a:solidFill>
              </a:rPr>
              <a:t>Oedipus hears of this prophesy and does his best to keep his distance</a:t>
            </a:r>
          </a:p>
          <a:p>
            <a:r>
              <a:rPr lang="en-GB" dirty="0">
                <a:solidFill>
                  <a:schemeClr val="bg1"/>
                </a:solidFill>
              </a:rPr>
              <a:t>Destiny intervenes. He meets dad and his charioteer at a narrow crossroads and after debate about right of way, Oedipus kills both of them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4850" y="1375219"/>
            <a:ext cx="3867150" cy="461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54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5901" y="66592"/>
            <a:ext cx="3005047" cy="1325563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Oedipus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696" y="1819747"/>
            <a:ext cx="8090154" cy="49102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Sphinx at the gates of Thebes poses a riddle which Oedipus answers and she throws herself to her death</a:t>
            </a:r>
          </a:p>
          <a:p>
            <a:r>
              <a:rPr lang="en-GB" dirty="0">
                <a:solidFill>
                  <a:schemeClr val="bg1"/>
                </a:solidFill>
              </a:rPr>
              <a:t>As reward Oedipus is offered the vacant throne of Thebes and the hand of the queen who bore his four children</a:t>
            </a:r>
          </a:p>
          <a:p>
            <a:r>
              <a:rPr lang="en-GB" dirty="0">
                <a:solidFill>
                  <a:schemeClr val="bg1"/>
                </a:solidFill>
              </a:rPr>
              <a:t>The truth is discovered. Jocasta hangs herself and Oedipus gouges his own eyes out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4850" y="1375219"/>
            <a:ext cx="3867150" cy="461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652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3982" y="365125"/>
            <a:ext cx="10515600" cy="1325563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The riddle of the Sphinx</a:t>
            </a:r>
          </a:p>
        </p:txBody>
      </p:sp>
      <p:pic>
        <p:nvPicPr>
          <p:cNvPr id="1026" name="Picture 2" descr="Oedipu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1590707"/>
            <a:ext cx="364256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5257800" y="1690688"/>
            <a:ext cx="6096000" cy="430887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b="0" i="0" dirty="0">
                <a:solidFill>
                  <a:schemeClr val="bg1"/>
                </a:solidFill>
                <a:effectLst/>
                <a:latin typeface="Open Sans"/>
              </a:rPr>
              <a:t>“What walks on four feet in the morning, two in the afternoon, and three at night?” </a:t>
            </a:r>
          </a:p>
          <a:p>
            <a:endParaRPr lang="en-GB" sz="3200" dirty="0">
              <a:solidFill>
                <a:schemeClr val="bg1"/>
              </a:solidFill>
              <a:latin typeface="Open Sans"/>
            </a:endParaRPr>
          </a:p>
          <a:p>
            <a:r>
              <a:rPr lang="en-GB" sz="3200" b="1" i="0" dirty="0">
                <a:solidFill>
                  <a:schemeClr val="bg1"/>
                </a:solidFill>
                <a:effectLst/>
                <a:latin typeface="Open Sans"/>
              </a:rPr>
              <a:t>Mankind</a:t>
            </a:r>
            <a:r>
              <a:rPr lang="en-GB" sz="3200" b="0" i="0" dirty="0">
                <a:solidFill>
                  <a:schemeClr val="bg1"/>
                </a:solidFill>
                <a:effectLst/>
                <a:latin typeface="Open Sans"/>
              </a:rPr>
              <a:t>: babies on all fours, adults on two legs and with the help of a walking stick in old 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753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38582"/>
            <a:ext cx="4983619" cy="1325563"/>
          </a:xfrm>
        </p:spPr>
        <p:txBody>
          <a:bodyPr>
            <a:noAutofit/>
          </a:bodyPr>
          <a:lstStyle/>
          <a:p>
            <a:r>
              <a:rPr lang="en-GB" sz="6000" dirty="0"/>
              <a:t>Little Hans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64145"/>
            <a:ext cx="5932055" cy="4764670"/>
          </a:xfrm>
        </p:spPr>
        <p:txBody>
          <a:bodyPr>
            <a:normAutofit/>
          </a:bodyPr>
          <a:lstStyle/>
          <a:p>
            <a:r>
              <a:rPr lang="en-GB" dirty="0"/>
              <a:t>Freud was contacted by the father of a 5-year-old boy with a phobia of horses. Freud suggested questions to ask the boy</a:t>
            </a:r>
          </a:p>
          <a:p>
            <a:r>
              <a:rPr lang="en-GB" dirty="0"/>
              <a:t>What led to this phobia and how could it be improved?</a:t>
            </a:r>
          </a:p>
          <a:p>
            <a:r>
              <a:rPr lang="en-GB" dirty="0"/>
              <a:t>At 3, Hans developed an interest in his ‘</a:t>
            </a:r>
            <a:r>
              <a:rPr lang="en-GB" dirty="0" err="1"/>
              <a:t>widdler</a:t>
            </a:r>
            <a:r>
              <a:rPr lang="en-GB" dirty="0"/>
              <a:t>’ and other people’s. He would ask who had one and did not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0183" y="1101363"/>
            <a:ext cx="4025072" cy="525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17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3637" y="433700"/>
            <a:ext cx="5488709" cy="1325563"/>
          </a:xfrm>
        </p:spPr>
        <p:txBody>
          <a:bodyPr>
            <a:noAutofit/>
          </a:bodyPr>
          <a:lstStyle/>
          <a:p>
            <a:r>
              <a:rPr lang="en-GB" sz="6000" dirty="0"/>
              <a:t>Little Hans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15126"/>
            <a:ext cx="5765800" cy="3297383"/>
          </a:xfrm>
        </p:spPr>
        <p:txBody>
          <a:bodyPr>
            <a:normAutofit/>
          </a:bodyPr>
          <a:lstStyle/>
          <a:p>
            <a:r>
              <a:rPr lang="en-GB" dirty="0"/>
              <a:t>Mum told him not to touch it … or the doctor might have to chop it off!</a:t>
            </a:r>
          </a:p>
          <a:p>
            <a:r>
              <a:rPr lang="en-GB" dirty="0"/>
              <a:t>Hans had noticed the anatomy of horses and become very fearful of them! Particularly concerned about the black bit in the horses mouths, and blinkers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189" y="802196"/>
            <a:ext cx="4025072" cy="525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265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/>
              <a:t>Little Hans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290" y="467879"/>
            <a:ext cx="7326746" cy="6089939"/>
          </a:xfrm>
        </p:spPr>
        <p:txBody>
          <a:bodyPr>
            <a:normAutofit/>
          </a:bodyPr>
          <a:lstStyle/>
          <a:p>
            <a:r>
              <a:rPr lang="en-GB" dirty="0"/>
              <a:t>Freud concluded that the horse was symbolic of his father: moustache and spectacles</a:t>
            </a:r>
          </a:p>
          <a:p>
            <a:r>
              <a:rPr lang="en-GB" dirty="0"/>
              <a:t>He was scared that dad would castrate him for his incestuous attraction to his mother – Oedipus Complex</a:t>
            </a:r>
          </a:p>
          <a:p>
            <a:r>
              <a:rPr lang="en-GB" dirty="0"/>
              <a:t>Hans had made up stories about having children – his dad was the grandfather and his mum their mother</a:t>
            </a:r>
          </a:p>
          <a:p>
            <a:r>
              <a:rPr lang="en-GB" dirty="0"/>
              <a:t>Also made up a story about a plumber removing his bottom and penis and replacing them with larger versions</a:t>
            </a:r>
          </a:p>
          <a:p>
            <a:r>
              <a:rPr lang="en-GB" dirty="0"/>
              <a:t>Dad assured Hans that he had no intention to harm him and his fear of horses subsided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E97D62-13E0-4848-B224-D32F3B09D1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5358" y="2228849"/>
            <a:ext cx="3698442" cy="271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40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9B88EA-E8D4-46ED-ACC3-F7CA7343F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783883"/>
            <a:ext cx="10679545" cy="3290234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en-GB" sz="6000" dirty="0"/>
              <a:t>Perhaps there is much more to Freud than popular, unfair portrayal might have us think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84129A2-B1EA-454E-B24D-94440EB9F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887421"/>
      </p:ext>
    </p:extLst>
  </p:cSld>
  <p:clrMapOvr>
    <a:masterClrMapping/>
  </p:clrMapOvr>
  <p:transition spd="med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2328"/>
            <a:ext cx="12192000" cy="5673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4428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806</Words>
  <Application>Microsoft Office PowerPoint</Application>
  <PresentationFormat>Widescreen</PresentationFormat>
  <Paragraphs>81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Open Sans</vt:lpstr>
      <vt:lpstr>Office Theme</vt:lpstr>
      <vt:lpstr>Office Theme</vt:lpstr>
      <vt:lpstr>PowerPoint Presentation</vt:lpstr>
      <vt:lpstr>Objectives</vt:lpstr>
      <vt:lpstr>PowerPoint Presentation</vt:lpstr>
      <vt:lpstr>PowerPoint Presentation</vt:lpstr>
      <vt:lpstr>Defence mechanisms</vt:lpstr>
      <vt:lpstr>PowerPoint Presentation</vt:lpstr>
      <vt:lpstr>Freudian Classical Psychoanalytic Theory of Personality</vt:lpstr>
      <vt:lpstr>Five Psychosexual Stages</vt:lpstr>
      <vt:lpstr>Oedipus</vt:lpstr>
      <vt:lpstr>Oedipus</vt:lpstr>
      <vt:lpstr>The riddle of the Sphinx</vt:lpstr>
      <vt:lpstr>Little Hans</vt:lpstr>
      <vt:lpstr>Little Hans</vt:lpstr>
      <vt:lpstr>Little Hans</vt:lpstr>
      <vt:lpstr>Perhaps there is much more to Freud than popular, unfair portrayal might have us think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7</cp:revision>
  <dcterms:created xsi:type="dcterms:W3CDTF">2019-02-25T10:29:44Z</dcterms:created>
  <dcterms:modified xsi:type="dcterms:W3CDTF">2022-12-15T13:20:15Z</dcterms:modified>
</cp:coreProperties>
</file>