
<file path=[Content_Types].xml><?xml version="1.0" encoding="utf-8"?>
<Types xmlns="http://schemas.openxmlformats.org/package/2006/content-types">
  <Default Extension="gif" ContentType="image/gif"/>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7"/>
  </p:notesMasterIdLst>
  <p:sldIdLst>
    <p:sldId id="256" r:id="rId2"/>
    <p:sldId id="257" r:id="rId3"/>
    <p:sldId id="258" r:id="rId4"/>
    <p:sldId id="260" r:id="rId5"/>
    <p:sldId id="259" r:id="rId6"/>
    <p:sldId id="341" r:id="rId7"/>
    <p:sldId id="318" r:id="rId8"/>
    <p:sldId id="319" r:id="rId9"/>
    <p:sldId id="261" r:id="rId10"/>
    <p:sldId id="342" r:id="rId11"/>
    <p:sldId id="321" r:id="rId12"/>
    <p:sldId id="270" r:id="rId13"/>
    <p:sldId id="322" r:id="rId14"/>
    <p:sldId id="323" r:id="rId15"/>
    <p:sldId id="271" r:id="rId16"/>
    <p:sldId id="272" r:id="rId17"/>
    <p:sldId id="276" r:id="rId18"/>
    <p:sldId id="273" r:id="rId19"/>
    <p:sldId id="293" r:id="rId20"/>
    <p:sldId id="274" r:id="rId21"/>
    <p:sldId id="287" r:id="rId22"/>
    <p:sldId id="324" r:id="rId23"/>
    <p:sldId id="265" r:id="rId24"/>
    <p:sldId id="325" r:id="rId25"/>
    <p:sldId id="326" r:id="rId26"/>
    <p:sldId id="262" r:id="rId27"/>
    <p:sldId id="263" r:id="rId28"/>
    <p:sldId id="286" r:id="rId29"/>
    <p:sldId id="264" r:id="rId30"/>
    <p:sldId id="339" r:id="rId31"/>
    <p:sldId id="269" r:id="rId32"/>
    <p:sldId id="340" r:id="rId33"/>
    <p:sldId id="328" r:id="rId34"/>
    <p:sldId id="329" r:id="rId35"/>
    <p:sldId id="335" r:id="rId36"/>
    <p:sldId id="336" r:id="rId37"/>
    <p:sldId id="334" r:id="rId38"/>
    <p:sldId id="338" r:id="rId39"/>
    <p:sldId id="337" r:id="rId40"/>
    <p:sldId id="330" r:id="rId41"/>
    <p:sldId id="331" r:id="rId42"/>
    <p:sldId id="332" r:id="rId43"/>
    <p:sldId id="275" r:id="rId44"/>
    <p:sldId id="333" r:id="rId45"/>
    <p:sldId id="327"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71093" autoAdjust="0"/>
  </p:normalViewPr>
  <p:slideViewPr>
    <p:cSldViewPr snapToGrid="0">
      <p:cViewPr varScale="1">
        <p:scale>
          <a:sx n="81" d="100"/>
          <a:sy n="81" d="100"/>
        </p:scale>
        <p:origin x="1692" y="84"/>
      </p:cViewPr>
      <p:guideLst/>
    </p:cSldViewPr>
  </p:slideViewPr>
  <p:notesTextViewPr>
    <p:cViewPr>
      <p:scale>
        <a:sx n="1" d="1"/>
        <a:sy n="1" d="1"/>
      </p:scale>
      <p:origin x="0" y="0"/>
    </p:cViewPr>
  </p:notesTextViewPr>
  <p:sorterViewPr>
    <p:cViewPr>
      <p:scale>
        <a:sx n="100" d="100"/>
        <a:sy n="100" d="100"/>
      </p:scale>
      <p:origin x="0" y="-528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1562024-60E1-4BDB-BBA1-1D00D0175B9C}" type="datetimeFigureOut">
              <a:rPr lang="en-GB" smtClean="0"/>
              <a:t>11/12/2018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CB4271E-F92B-4EED-B98C-5C622011C8EA}" type="slidenum">
              <a:rPr lang="en-GB" smtClean="0"/>
              <a:t>‹#›</a:t>
            </a:fld>
            <a:endParaRPr lang="en-GB"/>
          </a:p>
        </p:txBody>
      </p:sp>
    </p:spTree>
    <p:extLst>
      <p:ext uri="{BB962C8B-B14F-4D97-AF65-F5344CB8AC3E}">
        <p14:creationId xmlns:p14="http://schemas.microsoft.com/office/powerpoint/2010/main" val="19455197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www.bbc.co.uk/news/technology-33629465" TargetMode="External"/><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Bureaucracy – hierarchical structure, little flexibility, rules. Civil Service. </a:t>
            </a:r>
          </a:p>
          <a:p>
            <a:r>
              <a:rPr lang="en-GB" altLang="en-US" dirty="0" err="1"/>
              <a:t>Divisionalisation</a:t>
            </a:r>
            <a:r>
              <a:rPr lang="en-GB" altLang="en-US" dirty="0"/>
              <a:t> – similar to above, but some decision making devolved. </a:t>
            </a:r>
            <a:r>
              <a:rPr lang="en-GB" altLang="en-US" dirty="0" err="1"/>
              <a:t>Eg</a:t>
            </a:r>
            <a:r>
              <a:rPr lang="en-GB" altLang="en-US" dirty="0"/>
              <a:t> Multi-nationals, with countries as divisions. </a:t>
            </a:r>
          </a:p>
          <a:p>
            <a:r>
              <a:rPr lang="en-GB" altLang="en-US" dirty="0"/>
              <a:t>Matrix organisations – when organisations run short projects. Manager will report to his functional manager, plus project manager. </a:t>
            </a:r>
          </a:p>
          <a:p>
            <a:r>
              <a:rPr lang="en-GB" altLang="en-US" dirty="0"/>
              <a:t>Networks – similar to matrix, but more informal. Unilever encourages lateral relationships between managers in different divisions. </a:t>
            </a:r>
          </a:p>
          <a:p>
            <a:r>
              <a:rPr lang="en-GB" altLang="en-US" dirty="0"/>
              <a:t>Virtual organisations – physical assets are replaced by computer networks. </a:t>
            </a:r>
            <a:r>
              <a:rPr lang="en-GB" altLang="en-US" dirty="0" err="1"/>
              <a:t>eg</a:t>
            </a:r>
            <a:r>
              <a:rPr lang="en-GB" altLang="en-US" dirty="0"/>
              <a:t> Dell (sending a monitor direct from Sony)</a:t>
            </a:r>
          </a:p>
          <a:p>
            <a:r>
              <a:rPr lang="en-GB" altLang="en-US" dirty="0"/>
              <a:t>Strategic alliances – temporary. </a:t>
            </a:r>
            <a:r>
              <a:rPr lang="en-GB" altLang="en-US" dirty="0" err="1"/>
              <a:t>Eg</a:t>
            </a:r>
            <a:r>
              <a:rPr lang="en-GB" altLang="en-US" dirty="0"/>
              <a:t> Intel and Hewlett-Packard collaborating on a new processor. </a:t>
            </a:r>
          </a:p>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5</a:t>
            </a:fld>
            <a:endParaRPr lang="en-GB"/>
          </a:p>
        </p:txBody>
      </p:sp>
    </p:spTree>
    <p:extLst>
      <p:ext uri="{BB962C8B-B14F-4D97-AF65-F5344CB8AC3E}">
        <p14:creationId xmlns:p14="http://schemas.microsoft.com/office/powerpoint/2010/main" val="23441720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example, Tesco has regional HR officers who rely on managers carrying out HR activities. As there are stores and a head office, they have to consider how to best communicate changes consistently to a large workforce. </a:t>
            </a:r>
          </a:p>
        </p:txBody>
      </p:sp>
      <p:sp>
        <p:nvSpPr>
          <p:cNvPr id="4" name="Slide Number Placeholder 3"/>
          <p:cNvSpPr>
            <a:spLocks noGrp="1"/>
          </p:cNvSpPr>
          <p:nvPr>
            <p:ph type="sldNum" sz="quarter" idx="5"/>
          </p:nvPr>
        </p:nvSpPr>
        <p:spPr/>
        <p:txBody>
          <a:bodyPr/>
          <a:lstStyle/>
          <a:p>
            <a:fld id="{9CB4271E-F92B-4EED-B98C-5C622011C8EA}" type="slidenum">
              <a:rPr lang="en-GB" smtClean="0"/>
              <a:t>6</a:t>
            </a:fld>
            <a:endParaRPr lang="en-GB"/>
          </a:p>
        </p:txBody>
      </p:sp>
    </p:spTree>
    <p:extLst>
      <p:ext uri="{BB962C8B-B14F-4D97-AF65-F5344CB8AC3E}">
        <p14:creationId xmlns:p14="http://schemas.microsoft.com/office/powerpoint/2010/main" val="25348243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Social components – structure, rules and systems, co-ordinating mechanisms and networks </a:t>
            </a:r>
          </a:p>
          <a:p>
            <a:r>
              <a:rPr lang="en-GB" dirty="0"/>
              <a:t>Communication – affects how it functions. Email – fast. Grapevine.</a:t>
            </a:r>
          </a:p>
          <a:p>
            <a:r>
              <a:rPr lang="en-GB" dirty="0"/>
              <a:t>Culture – the way we do things around her, management style.</a:t>
            </a:r>
          </a:p>
          <a:p>
            <a:r>
              <a:rPr lang="en-GB" dirty="0"/>
              <a:t>Three levels - artefacts, values, assumptions (Schein, 1997, cited in Kew and </a:t>
            </a:r>
            <a:r>
              <a:rPr lang="en-GB" dirty="0" err="1"/>
              <a:t>Stredwick</a:t>
            </a:r>
            <a:r>
              <a:rPr lang="en-GB" dirty="0"/>
              <a:t>, 2016) </a:t>
            </a:r>
          </a:p>
          <a:p>
            <a:r>
              <a:rPr lang="en-GB" dirty="0"/>
              <a:t>Artefacts – architecture, interior design, dress code.</a:t>
            </a:r>
          </a:p>
          <a:p>
            <a:r>
              <a:rPr lang="en-GB" dirty="0"/>
              <a:t>Values – norms, beliefs and values.</a:t>
            </a:r>
          </a:p>
          <a:p>
            <a:r>
              <a:rPr lang="en-GB" dirty="0"/>
              <a:t>Assumptions – basic assumptions underpinning the organisation’s values. Example – the seven principles of public life (selflessness, integrity, objectivity, accountability, openness, honesty, leadership). </a:t>
            </a:r>
          </a:p>
          <a:p>
            <a:endParaRPr lang="en-GB" dirty="0"/>
          </a:p>
          <a:p>
            <a:r>
              <a:rPr lang="en-GB" dirty="0"/>
              <a:t>Layout – location, layout of workspaces and equipment, landscaping, internal décor. All have implications for the behaviour of stakeholders</a:t>
            </a:r>
          </a:p>
          <a:p>
            <a:r>
              <a:rPr lang="en-GB" dirty="0"/>
              <a:t>Technological Innovation – materials and processes used in transforming organisational inputs into outputs, as well as the skills, knowledge and human resources incorporated in this process</a:t>
            </a:r>
          </a:p>
          <a:p>
            <a:r>
              <a:rPr lang="en-GB" dirty="0"/>
              <a:t>Power, conflict and control – sources of power, mitigate conflict and retain control over resources</a:t>
            </a:r>
          </a:p>
        </p:txBody>
      </p:sp>
      <p:sp>
        <p:nvSpPr>
          <p:cNvPr id="4" name="Slide Number Placeholder 3"/>
          <p:cNvSpPr>
            <a:spLocks noGrp="1"/>
          </p:cNvSpPr>
          <p:nvPr>
            <p:ph type="sldNum" sz="quarter" idx="10"/>
          </p:nvPr>
        </p:nvSpPr>
        <p:spPr/>
        <p:txBody>
          <a:bodyPr/>
          <a:lstStyle/>
          <a:p>
            <a:fld id="{4394529F-49CB-4A20-A0BC-CE5B1A3A230C}" type="slidenum">
              <a:rPr lang="en-GB" smtClean="0"/>
              <a:t>7</a:t>
            </a:fld>
            <a:endParaRPr lang="en-GB"/>
          </a:p>
        </p:txBody>
      </p:sp>
    </p:spTree>
    <p:extLst>
      <p:ext uri="{BB962C8B-B14F-4D97-AF65-F5344CB8AC3E}">
        <p14:creationId xmlns:p14="http://schemas.microsoft.com/office/powerpoint/2010/main" val="7371758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Mindtools:</a:t>
            </a:r>
          </a:p>
          <a:p>
            <a:endParaRPr lang="en-GB" dirty="0"/>
          </a:p>
          <a:p>
            <a:r>
              <a:rPr lang="en-GB" dirty="0"/>
              <a:t>We use the Cultural Web firstly to look at organisational culture as it is now, secondly to look at how we want the culture to be, and thirdly to identify the differences between the two. These differences are the changes we need to make to achieve the high-performance culture that we want.</a:t>
            </a:r>
          </a:p>
          <a:p>
            <a:endParaRPr lang="en-GB" dirty="0"/>
          </a:p>
          <a:p>
            <a:r>
              <a:rPr lang="en-GB" dirty="0"/>
              <a:t>The Cultural Web identifies six interrelated elements that help to make up what Johnson and Scholes call the "paradigm" – the pattern or model – of the work environment. By analysing the factors in each, you can begin to see the bigger picture of your culture: what is working, what isn't working, and what needs to be changed. The six elements are:</a:t>
            </a:r>
          </a:p>
          <a:p>
            <a:r>
              <a:rPr lang="en-GB" b="1" dirty="0"/>
              <a:t>Stories</a:t>
            </a:r>
            <a:r>
              <a:rPr lang="en-GB" dirty="0"/>
              <a:t> – The past events and people talked about inside and outside the company. Who and what the company chooses to immortalize says a great deal about what it values, and perceives as great behaviour.</a:t>
            </a:r>
          </a:p>
          <a:p>
            <a:r>
              <a:rPr lang="en-GB" b="1" dirty="0"/>
              <a:t>Rituals and Routines</a:t>
            </a:r>
            <a:r>
              <a:rPr lang="en-GB" dirty="0"/>
              <a:t> – The daily behaviour and actions of people that signal acceptable behaviour. This determines what is expected to happen in given situations, and what is valued by management.</a:t>
            </a:r>
          </a:p>
          <a:p>
            <a:r>
              <a:rPr lang="en-GB" b="1" dirty="0"/>
              <a:t>Symbols</a:t>
            </a:r>
            <a:r>
              <a:rPr lang="en-GB" dirty="0"/>
              <a:t> – The visual representations of the company including logos, how plush the offices are, and the formal or informal dress codes.</a:t>
            </a:r>
          </a:p>
          <a:p>
            <a:r>
              <a:rPr lang="en-GB" b="1" dirty="0"/>
              <a:t>Organizational Structure</a:t>
            </a:r>
            <a:r>
              <a:rPr lang="en-GB" dirty="0"/>
              <a:t> – This includes both the structure defined by the organisation chart, and the unwritten lines of power and influence that indicate whose contributions are most valued.</a:t>
            </a:r>
          </a:p>
          <a:p>
            <a:r>
              <a:rPr lang="en-GB" b="1" dirty="0"/>
              <a:t>Control Systems</a:t>
            </a:r>
            <a:r>
              <a:rPr lang="en-GB" dirty="0"/>
              <a:t> – The ways that the organisation is controlled. These include financial systems, quality systems, and rewards (including the way they are measured and distributed within the organisation).</a:t>
            </a:r>
          </a:p>
          <a:p>
            <a:r>
              <a:rPr lang="en-GB" b="1" dirty="0"/>
              <a:t>Power Structures</a:t>
            </a:r>
            <a:r>
              <a:rPr lang="en-GB" dirty="0"/>
              <a:t> – The pockets of real power in the company. This may involve one or two key senior executives, a whole group of executives, or even a department. The key is that these people have the greatest amount of influence on decisions, operations, and strategic direction.</a:t>
            </a:r>
          </a:p>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10</a:t>
            </a:fld>
            <a:endParaRPr lang="en-GB"/>
          </a:p>
        </p:txBody>
      </p:sp>
    </p:spTree>
    <p:extLst>
      <p:ext uri="{BB962C8B-B14F-4D97-AF65-F5344CB8AC3E}">
        <p14:creationId xmlns:p14="http://schemas.microsoft.com/office/powerpoint/2010/main" val="1707064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Rational/Classical – senior managers undertake a continual appraisal of both the external and internal environments using tools such as SWOT and use this information to formulate goals, aims or objectives for the organisation. Then gather together resources (raw materials, technology, capital, people). They appraise different strategic courses of action, evaluate them and then make a choice. </a:t>
            </a:r>
          </a:p>
          <a:p>
            <a:r>
              <a:rPr lang="en-GB" dirty="0"/>
              <a:t>Emergent/logical incrementalism – strategy can be influenced by external factors as time goes on which influence its direction (Quinn, 1980 – idea of emergent strategies).</a:t>
            </a:r>
          </a:p>
          <a:p>
            <a:r>
              <a:rPr lang="en-GB" dirty="0"/>
              <a:t>Symbolic/radical – try things first before formulating strategy. A symbolic action designed to give an organisation gravitas and credibility. </a:t>
            </a:r>
          </a:p>
          <a:p>
            <a:endParaRPr lang="en-GB" dirty="0"/>
          </a:p>
        </p:txBody>
      </p:sp>
      <p:sp>
        <p:nvSpPr>
          <p:cNvPr id="4" name="Slide Number Placeholder 3"/>
          <p:cNvSpPr>
            <a:spLocks noGrp="1"/>
          </p:cNvSpPr>
          <p:nvPr>
            <p:ph type="sldNum" sz="quarter" idx="10"/>
          </p:nvPr>
        </p:nvSpPr>
        <p:spPr/>
        <p:txBody>
          <a:bodyPr/>
          <a:lstStyle/>
          <a:p>
            <a:fld id="{E153B431-3B6E-4840-86C0-9079EB9077A1}" type="slidenum">
              <a:rPr lang="en-GB" smtClean="0"/>
              <a:t>13</a:t>
            </a:fld>
            <a:endParaRPr lang="en-GB"/>
          </a:p>
        </p:txBody>
      </p:sp>
    </p:spTree>
    <p:extLst>
      <p:ext uri="{BB962C8B-B14F-4D97-AF65-F5344CB8AC3E}">
        <p14:creationId xmlns:p14="http://schemas.microsoft.com/office/powerpoint/2010/main" val="18959002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Organisations are becoming increasingly complex and environments increasingly fast-changing, hence greater uncertainty and ‘discontinuity’; hence the fall of traditional, rational approaches to strategy formation. </a:t>
            </a:r>
          </a:p>
        </p:txBody>
      </p:sp>
      <p:sp>
        <p:nvSpPr>
          <p:cNvPr id="4" name="Slide Number Placeholder 3"/>
          <p:cNvSpPr>
            <a:spLocks noGrp="1"/>
          </p:cNvSpPr>
          <p:nvPr>
            <p:ph type="sldNum" sz="quarter" idx="10"/>
          </p:nvPr>
        </p:nvSpPr>
        <p:spPr/>
        <p:txBody>
          <a:bodyPr/>
          <a:lstStyle/>
          <a:p>
            <a:fld id="{E153B431-3B6E-4840-86C0-9079EB9077A1}" type="slidenum">
              <a:rPr lang="en-GB" smtClean="0"/>
              <a:t>14</a:t>
            </a:fld>
            <a:endParaRPr lang="en-GB"/>
          </a:p>
        </p:txBody>
      </p:sp>
    </p:spTree>
    <p:extLst>
      <p:ext uri="{BB962C8B-B14F-4D97-AF65-F5344CB8AC3E}">
        <p14:creationId xmlns:p14="http://schemas.microsoft.com/office/powerpoint/2010/main" val="42308936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Nationwide (2018):</a:t>
            </a:r>
          </a:p>
          <a:p>
            <a:r>
              <a:rPr lang="en-GB" dirty="0"/>
              <a:t>We’ve had the same purpose now for over 130 years: to help ordinary people buy their own homes and save for their futures. Put simply, those who save with us help those who mortgage through us.</a:t>
            </a:r>
          </a:p>
          <a:p>
            <a:r>
              <a:rPr lang="en-GB" dirty="0"/>
              <a:t>That’s what being a mutual building society means. And as we’re owned by you, our members, we listen to what you want. It’s this that shapes our future – and helps us build society, nationwide.</a:t>
            </a:r>
          </a:p>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15</a:t>
            </a:fld>
            <a:endParaRPr lang="en-GB"/>
          </a:p>
        </p:txBody>
      </p:sp>
    </p:spTree>
    <p:extLst>
      <p:ext uri="{BB962C8B-B14F-4D97-AF65-F5344CB8AC3E}">
        <p14:creationId xmlns:p14="http://schemas.microsoft.com/office/powerpoint/2010/main" val="38802263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Top-down approach – senior managers</a:t>
            </a:r>
          </a:p>
          <a:p>
            <a:r>
              <a:rPr lang="en-GB" dirty="0"/>
              <a:t>Bottom up approach – from business units and approved by senior managers</a:t>
            </a:r>
          </a:p>
          <a:p>
            <a:r>
              <a:rPr lang="en-GB" dirty="0"/>
              <a:t>Interactive approach – formulated together</a:t>
            </a:r>
          </a:p>
          <a:p>
            <a:r>
              <a:rPr lang="en-GB" dirty="0"/>
              <a:t>Semi-autonomous approach – formulated separately</a:t>
            </a:r>
          </a:p>
        </p:txBody>
      </p:sp>
      <p:sp>
        <p:nvSpPr>
          <p:cNvPr id="4" name="Slide Number Placeholder 3"/>
          <p:cNvSpPr>
            <a:spLocks noGrp="1"/>
          </p:cNvSpPr>
          <p:nvPr>
            <p:ph type="sldNum" sz="quarter" idx="10"/>
          </p:nvPr>
        </p:nvSpPr>
        <p:spPr/>
        <p:txBody>
          <a:bodyPr/>
          <a:lstStyle/>
          <a:p>
            <a:fld id="{E153B431-3B6E-4840-86C0-9079EB9077A1}" type="slidenum">
              <a:rPr lang="en-GB" smtClean="0"/>
              <a:t>16</a:t>
            </a:fld>
            <a:endParaRPr lang="en-GB"/>
          </a:p>
        </p:txBody>
      </p:sp>
    </p:spTree>
    <p:extLst>
      <p:ext uri="{BB962C8B-B14F-4D97-AF65-F5344CB8AC3E}">
        <p14:creationId xmlns:p14="http://schemas.microsoft.com/office/powerpoint/2010/main" val="28069007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External constraints set by company law, reports, regulatory bodies such as the FSA, targets and controls set by government such as best value for local authorities.</a:t>
            </a:r>
          </a:p>
          <a:p>
            <a:r>
              <a:rPr lang="en-GB" dirty="0"/>
              <a:t>Stakeholders – power/interest</a:t>
            </a:r>
          </a:p>
          <a:p>
            <a:r>
              <a:rPr lang="en-GB" dirty="0"/>
              <a:t>Ethics – general policy/how it interprets its CSR, behaviour of employees.</a:t>
            </a:r>
          </a:p>
          <a:p>
            <a:r>
              <a:rPr lang="en-GB" dirty="0"/>
              <a:t>Culture – values, beliefs (policies) and assumptions (way things are done around here, which may conflict with values expressed higher up). </a:t>
            </a:r>
          </a:p>
        </p:txBody>
      </p:sp>
      <p:sp>
        <p:nvSpPr>
          <p:cNvPr id="4" name="Slide Number Placeholder 3"/>
          <p:cNvSpPr>
            <a:spLocks noGrp="1"/>
          </p:cNvSpPr>
          <p:nvPr>
            <p:ph type="sldNum" sz="quarter" idx="5"/>
          </p:nvPr>
        </p:nvSpPr>
        <p:spPr/>
        <p:txBody>
          <a:bodyPr/>
          <a:lstStyle/>
          <a:p>
            <a:fld id="{E153B431-3B6E-4840-86C0-9079EB9077A1}" type="slidenum">
              <a:rPr lang="en-GB" smtClean="0"/>
              <a:t>19</a:t>
            </a:fld>
            <a:endParaRPr lang="en-GB"/>
          </a:p>
        </p:txBody>
      </p:sp>
    </p:spTree>
    <p:extLst>
      <p:ext uri="{BB962C8B-B14F-4D97-AF65-F5344CB8AC3E}">
        <p14:creationId xmlns:p14="http://schemas.microsoft.com/office/powerpoint/2010/main" val="42576975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 of information on labour markets and other benchmarking data plus internal information (HR metrics) regarding human resources to determine feasibility of vision, mission and goals.</a:t>
            </a:r>
          </a:p>
          <a:p>
            <a:r>
              <a:rPr lang="en-GB" dirty="0"/>
              <a:t>Use of tools (PESTLE, SWOT, Porter’s Five forces) to assist with determination of objectives and strategy formulation. Workforce planning – demand forecasting, supply forecasting, analysing the gap. Providing information on current skills and capability of workforce. Influencing approach to talent and knowledge management. Assist with consultation of workforce regarding future strategy. Promote ethics and accountability. </a:t>
            </a:r>
          </a:p>
          <a:p>
            <a:r>
              <a:rPr lang="en-GB" dirty="0"/>
              <a:t>Assist with communication, consultation and involvement at implementation stage. Develop policies to assist with implementation.</a:t>
            </a:r>
          </a:p>
          <a:p>
            <a:r>
              <a:rPr lang="en-GB" dirty="0"/>
              <a:t>Use HR metrics to assist with evaluation and control. </a:t>
            </a:r>
          </a:p>
          <a:p>
            <a:endParaRPr lang="en-GB" dirty="0"/>
          </a:p>
          <a:p>
            <a:r>
              <a:rPr lang="en-GB" dirty="0"/>
              <a:t>See previous lecture on managing change – training and development, multi-skilling – enhancing organisation’s ability to adapt to change, encourage a culture that accepts change. HR as a change agent – modelling and communicating the change, engaging others and providing support. </a:t>
            </a:r>
          </a:p>
        </p:txBody>
      </p:sp>
      <p:sp>
        <p:nvSpPr>
          <p:cNvPr id="4" name="Slide Number Placeholder 3"/>
          <p:cNvSpPr>
            <a:spLocks noGrp="1"/>
          </p:cNvSpPr>
          <p:nvPr>
            <p:ph type="sldNum" sz="quarter" idx="10"/>
          </p:nvPr>
        </p:nvSpPr>
        <p:spPr/>
        <p:txBody>
          <a:bodyPr/>
          <a:lstStyle/>
          <a:p>
            <a:fld id="{E153B431-3B6E-4840-86C0-9079EB9077A1}" type="slidenum">
              <a:rPr lang="en-GB" smtClean="0"/>
              <a:t>20</a:t>
            </a:fld>
            <a:endParaRPr lang="en-GB"/>
          </a:p>
        </p:txBody>
      </p:sp>
    </p:spTree>
    <p:extLst>
      <p:ext uri="{BB962C8B-B14F-4D97-AF65-F5344CB8AC3E}">
        <p14:creationId xmlns:p14="http://schemas.microsoft.com/office/powerpoint/2010/main" val="17265946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(See also – management of change and HR’s role – CIPD Factsheet). </a:t>
            </a:r>
          </a:p>
        </p:txBody>
      </p:sp>
      <p:sp>
        <p:nvSpPr>
          <p:cNvPr id="4" name="Slide Number Placeholder 3"/>
          <p:cNvSpPr>
            <a:spLocks noGrp="1"/>
          </p:cNvSpPr>
          <p:nvPr>
            <p:ph type="sldNum" sz="quarter" idx="5"/>
          </p:nvPr>
        </p:nvSpPr>
        <p:spPr/>
        <p:txBody>
          <a:bodyPr/>
          <a:lstStyle/>
          <a:p>
            <a:fld id="{9CB4271E-F92B-4EED-B98C-5C622011C8EA}" type="slidenum">
              <a:rPr lang="en-GB" smtClean="0"/>
              <a:t>21</a:t>
            </a:fld>
            <a:endParaRPr lang="en-GB"/>
          </a:p>
        </p:txBody>
      </p:sp>
    </p:spTree>
    <p:extLst>
      <p:ext uri="{BB962C8B-B14F-4D97-AF65-F5344CB8AC3E}">
        <p14:creationId xmlns:p14="http://schemas.microsoft.com/office/powerpoint/2010/main" val="228324849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example if you recruit someone as they are self motivated and expect pay for performance, the reward system must be performance related to be effective. </a:t>
            </a:r>
          </a:p>
          <a:p>
            <a:r>
              <a:rPr lang="en-GB" dirty="0"/>
              <a:t>Critics of this approach say it may cause an organisation to be inflexible – for example promoting certain culture which prevents employees adopting different behaviours  in response to changing market demands. </a:t>
            </a:r>
          </a:p>
        </p:txBody>
      </p:sp>
      <p:sp>
        <p:nvSpPr>
          <p:cNvPr id="4" name="Slide Number Placeholder 3"/>
          <p:cNvSpPr>
            <a:spLocks noGrp="1"/>
          </p:cNvSpPr>
          <p:nvPr>
            <p:ph type="sldNum" sz="quarter" idx="10"/>
          </p:nvPr>
        </p:nvSpPr>
        <p:spPr/>
        <p:txBody>
          <a:bodyPr/>
          <a:lstStyle/>
          <a:p>
            <a:fld id="{E153B431-3B6E-4840-86C0-9079EB9077A1}" type="slidenum">
              <a:rPr lang="en-GB" smtClean="0"/>
              <a:t>24</a:t>
            </a:fld>
            <a:endParaRPr lang="en-GB"/>
          </a:p>
        </p:txBody>
      </p:sp>
    </p:spTree>
    <p:extLst>
      <p:ext uri="{BB962C8B-B14F-4D97-AF65-F5344CB8AC3E}">
        <p14:creationId xmlns:p14="http://schemas.microsoft.com/office/powerpoint/2010/main" val="21898656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Porter argues that an organisation has a choice of three major strategies to use in order to compete effectively: it can produce goods and services that are cheaper or higher quality or that are more innovative.</a:t>
            </a:r>
          </a:p>
          <a:p>
            <a:r>
              <a:rPr lang="en-GB" dirty="0"/>
              <a:t>There is evidence that hybrid policies work (Amazon – cost leadership and differentiation). </a:t>
            </a:r>
          </a:p>
          <a:p>
            <a:r>
              <a:rPr lang="en-GB" dirty="0"/>
              <a:t>HR policies:</a:t>
            </a:r>
          </a:p>
          <a:p>
            <a:r>
              <a:rPr lang="en-GB" dirty="0"/>
              <a:t>Cost leadership – keep wage bill low. Paying below market rates and managing the implications for morale, retention, recruitment. Or paying above, but requiring high productivity. Tends to be associated with bureaucracy, low levels of involvement and a lack of sophisticated HR practices. </a:t>
            </a:r>
          </a:p>
          <a:p>
            <a:r>
              <a:rPr lang="en-GB" dirty="0"/>
              <a:t>Differentiation – innovation - recruit those with specialist skills and encourage risk taking, share ideas and think creatively. Quality – high pay, genuine involvement, good training and development, consultative management style – to enable employees to meet highest customer expectations. </a:t>
            </a:r>
          </a:p>
          <a:p>
            <a:endParaRPr lang="en-GB" dirty="0"/>
          </a:p>
        </p:txBody>
      </p:sp>
      <p:sp>
        <p:nvSpPr>
          <p:cNvPr id="4" name="Slide Number Placeholder 3"/>
          <p:cNvSpPr>
            <a:spLocks noGrp="1"/>
          </p:cNvSpPr>
          <p:nvPr>
            <p:ph type="sldNum" sz="quarter" idx="10"/>
          </p:nvPr>
        </p:nvSpPr>
        <p:spPr/>
        <p:txBody>
          <a:bodyPr/>
          <a:lstStyle/>
          <a:p>
            <a:fld id="{E153B431-3B6E-4840-86C0-9079EB9077A1}" type="slidenum">
              <a:rPr lang="en-GB" smtClean="0"/>
              <a:t>25</a:t>
            </a:fld>
            <a:endParaRPr lang="en-GB"/>
          </a:p>
        </p:txBody>
      </p:sp>
    </p:spTree>
    <p:extLst>
      <p:ext uri="{BB962C8B-B14F-4D97-AF65-F5344CB8AC3E}">
        <p14:creationId xmlns:p14="http://schemas.microsoft.com/office/powerpoint/2010/main" val="4577218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Boston Consulting Model (Purcell, 1989) – suggests how HR practices should vary depending on an organisation’s relative market share and whether or not its markets are growing or in decline.</a:t>
            </a:r>
          </a:p>
          <a:p>
            <a:r>
              <a:rPr lang="en-GB" dirty="0"/>
              <a:t>Miles and Snow (1978) – model identifies the appropriate HR practices for different types of competitive strategy – defensive, prospecting or analysing.</a:t>
            </a:r>
          </a:p>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26</a:t>
            </a:fld>
            <a:endParaRPr lang="en-GB"/>
          </a:p>
        </p:txBody>
      </p:sp>
    </p:spTree>
    <p:extLst>
      <p:ext uri="{BB962C8B-B14F-4D97-AF65-F5344CB8AC3E}">
        <p14:creationId xmlns:p14="http://schemas.microsoft.com/office/powerpoint/2010/main" val="232499824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Different studies</a:t>
            </a:r>
            <a:r>
              <a:rPr lang="en-GB" baseline="0" dirty="0"/>
              <a:t> have identified different practices. This is just one example of possibilities. Others have identified 16 (</a:t>
            </a:r>
            <a:r>
              <a:rPr lang="en-GB" baseline="0" dirty="0" err="1"/>
              <a:t>Pfeffer</a:t>
            </a:r>
            <a:r>
              <a:rPr lang="en-GB" baseline="0" dirty="0"/>
              <a:t> 1994) and the CIPD 11 that are most likely to be important.</a:t>
            </a:r>
          </a:p>
          <a:p>
            <a:endParaRPr lang="en-GB" baseline="0" dirty="0"/>
          </a:p>
          <a:p>
            <a:r>
              <a:rPr lang="en-GB" baseline="0" dirty="0"/>
              <a:t>You can see that there is no consensus!</a:t>
            </a: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28</a:t>
            </a:fld>
            <a:endParaRPr lang="en-GB"/>
          </a:p>
        </p:txBody>
      </p:sp>
    </p:spTree>
    <p:extLst>
      <p:ext uri="{BB962C8B-B14F-4D97-AF65-F5344CB8AC3E}">
        <p14:creationId xmlns:p14="http://schemas.microsoft.com/office/powerpoint/2010/main" val="113785153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PESTLE (Political, Economic, Sociological, Technological, Legal, Environmental) analysis is an audit of an organisation's environmental influences, with the purpose of using this information to guide strategic decision-making (CIPD, 2015). </a:t>
            </a:r>
          </a:p>
          <a:p>
            <a:r>
              <a:rPr lang="en-GB" dirty="0">
                <a:effectLst/>
              </a:rPr>
              <a:t>A PESTLE analysis is a useful tool for understanding the ‘big picture’ of the environment in which an organisation is operating. Specifically a PESTLE analysis is a useful tool for understanding risks associated with market (the need for a product or service) growth or decline, and as such the position, potential and direction for an individual business or organisation.</a:t>
            </a:r>
          </a:p>
          <a:p>
            <a:r>
              <a:rPr lang="en-GB" dirty="0">
                <a:effectLst/>
              </a:rPr>
              <a:t>PESTLE analysis can be used for business and strategic planning, marketing planning, organisational change, business and product development and research reports. It can also be used from a departmental or individual perspective to look at what you deliver, to whom and how you do it.</a:t>
            </a:r>
            <a:endParaRPr lang="en-GB" dirty="0"/>
          </a:p>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33</a:t>
            </a:fld>
            <a:endParaRPr lang="en-GB"/>
          </a:p>
        </p:txBody>
      </p:sp>
    </p:spTree>
    <p:extLst>
      <p:ext uri="{BB962C8B-B14F-4D97-AF65-F5344CB8AC3E}">
        <p14:creationId xmlns:p14="http://schemas.microsoft.com/office/powerpoint/2010/main" val="142487341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effectLst/>
              </a:rPr>
              <a:t>Political</a:t>
            </a:r>
            <a:r>
              <a:rPr lang="en-GB" dirty="0">
                <a:effectLst/>
              </a:rPr>
              <a:t>: what is happening politically in the environment in which you operate, including areas such as tax policy, employment laws, environmental regulations, trade restrictions and reform, tariffs and political stability.</a:t>
            </a:r>
          </a:p>
          <a:p>
            <a:r>
              <a:rPr lang="en-GB" b="1" dirty="0">
                <a:effectLst/>
              </a:rPr>
              <a:t>Economic</a:t>
            </a:r>
            <a:r>
              <a:rPr lang="en-GB" dirty="0">
                <a:effectLst/>
              </a:rPr>
              <a:t>: what is happening within the economy, for example; economic growth/ decline, interest rates, exchange rates and inflation rate, wage rates, minimum wage, working hours, unemployment (local and national), credit availability, cost of living etc.</a:t>
            </a:r>
          </a:p>
          <a:p>
            <a:r>
              <a:rPr lang="en-GB" b="1" dirty="0">
                <a:effectLst/>
              </a:rPr>
              <a:t>Sociological</a:t>
            </a:r>
            <a:r>
              <a:rPr lang="en-GB" dirty="0">
                <a:effectLst/>
              </a:rPr>
              <a:t>: what is occurring socially in the markets in which you operate or expect to operate, cultural norms and expectations, health consciousness, population growth rate, age distribution, career attitudes, emphasis on safety, global warming.</a:t>
            </a:r>
          </a:p>
          <a:p>
            <a:r>
              <a:rPr lang="en-GB" b="1" dirty="0">
                <a:effectLst/>
              </a:rPr>
              <a:t>Technological</a:t>
            </a:r>
            <a:r>
              <a:rPr lang="en-GB" dirty="0">
                <a:effectLst/>
              </a:rPr>
              <a:t>: what is happening technology-wise which can impact what you do, technology is leaping every two years, how will this impact your products or services, things that were not possible five years ago are now mainstream, for example mobile phone technology, Web 2.0, blogs and micro-blogs (Twitter), social networking websites. New technologies are continually being developed and the rate of change itself is increasing. There are also changes to barriers to entry in given markets, and changes to financial decisions like outsourcing and insourcing.</a:t>
            </a:r>
          </a:p>
          <a:p>
            <a:r>
              <a:rPr lang="en-GB" b="1" dirty="0">
                <a:effectLst/>
              </a:rPr>
              <a:t>Legal</a:t>
            </a:r>
            <a:r>
              <a:rPr lang="en-GB" dirty="0">
                <a:effectLst/>
              </a:rPr>
              <a:t>: what is happening with changes to legislation. This may impact employment, access to materials, quotas, resources, imports/ exports, taxation etc.</a:t>
            </a:r>
          </a:p>
          <a:p>
            <a:r>
              <a:rPr lang="en-GB" b="1" dirty="0">
                <a:effectLst/>
              </a:rPr>
              <a:t>Environmental</a:t>
            </a:r>
            <a:r>
              <a:rPr lang="en-GB" dirty="0">
                <a:effectLst/>
              </a:rPr>
              <a:t>: what is happening with respect to ecological and environmental issues. Many of these factors will be economic or social in nature.</a:t>
            </a:r>
          </a:p>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34</a:t>
            </a:fld>
            <a:endParaRPr lang="en-GB"/>
          </a:p>
        </p:txBody>
      </p:sp>
    </p:spTree>
    <p:extLst>
      <p:ext uri="{BB962C8B-B14F-4D97-AF65-F5344CB8AC3E}">
        <p14:creationId xmlns:p14="http://schemas.microsoft.com/office/powerpoint/2010/main" val="275480740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What makes a job susceptible to automation?</a:t>
            </a:r>
          </a:p>
          <a:p>
            <a:r>
              <a:rPr lang="en-GB" dirty="0"/>
              <a:t>Certain aspects of a job are simpler to </a:t>
            </a:r>
            <a:r>
              <a:rPr lang="en-GB" dirty="0">
                <a:hlinkClick r:id="rId3"/>
              </a:rPr>
              <a:t>automate than others</a:t>
            </a:r>
            <a:r>
              <a:rPr lang="en-GB" dirty="0"/>
              <a:t>.</a:t>
            </a:r>
          </a:p>
          <a:p>
            <a:r>
              <a:rPr lang="en-GB" dirty="0"/>
              <a:t>Social workers, nurses, therapists and psychologists are among the least likely occupations to be taken over as assisting and caring for others, which involves empathy, is a crucial part of the job.</a:t>
            </a:r>
          </a:p>
          <a:p>
            <a:r>
              <a:rPr lang="en-GB" dirty="0"/>
              <a:t>Roles requiring employees to think on their feet and come up with creative and original ideas, for example artists, designers or engineers, hold a significant advantage in the face of automation.</a:t>
            </a:r>
          </a:p>
          <a:p>
            <a:r>
              <a:rPr lang="en-GB" dirty="0"/>
              <a:t>Additionally, occupations involving tasks that require a high degree of social intelligence and negotiating skills, like managerial positions, are considerably less at risk from machines according to the study.</a:t>
            </a:r>
          </a:p>
          <a:p>
            <a:r>
              <a:rPr lang="en-GB" dirty="0"/>
              <a:t>In contrast, while certain sales jobs like telemarketers and bank clerks may involve interactive tasks they do not necessarily need a high degree of social intelligence, leaving them exposed to automation.</a:t>
            </a:r>
          </a:p>
          <a:p>
            <a:r>
              <a:rPr lang="en-GB" dirty="0"/>
              <a:t>As more advanced industrial robots gain improved senses and the ability to make more coordinated finger and hand movements to manipulate and assemble objects, they will be able to perform a wider range of increasingly complex manual tasks. </a:t>
            </a:r>
          </a:p>
          <a:p>
            <a:r>
              <a:rPr lang="en-GB" dirty="0"/>
              <a:t>However, manipulation in unstructured environments — like the tasks that must be performed by a house cleaner — are still beyond the scope of automation for the foreseeable future.</a:t>
            </a:r>
          </a:p>
          <a:p>
            <a:r>
              <a:rPr lang="en-GB" dirty="0"/>
              <a:t>Sophisticated algorithms are challenging a number of office and administrative support roles, particularly in legal and financial services. </a:t>
            </a:r>
          </a:p>
          <a:p>
            <a:r>
              <a:rPr lang="en-GB" dirty="0"/>
              <a:t>Machines are already beginning to take on a number of tasks carried out by legal professionals by scanning thousands of documents to assist in pre-trial research. </a:t>
            </a:r>
          </a:p>
          <a:p>
            <a:r>
              <a:rPr lang="en-GB" b="1" dirty="0"/>
              <a:t>(BBC, 2015)</a:t>
            </a:r>
          </a:p>
          <a:p>
            <a:endParaRPr lang="en-GB" dirty="0"/>
          </a:p>
        </p:txBody>
      </p:sp>
      <p:sp>
        <p:nvSpPr>
          <p:cNvPr id="4" name="Slide Number Placeholder 3"/>
          <p:cNvSpPr>
            <a:spLocks noGrp="1"/>
          </p:cNvSpPr>
          <p:nvPr>
            <p:ph type="sldNum" sz="quarter" idx="10"/>
          </p:nvPr>
        </p:nvSpPr>
        <p:spPr/>
        <p:txBody>
          <a:bodyPr/>
          <a:lstStyle/>
          <a:p>
            <a:fld id="{59829CEF-6ABC-4F70-BF35-E0FE7C740C09}" type="slidenum">
              <a:rPr lang="en-GB" smtClean="0"/>
              <a:t>39</a:t>
            </a:fld>
            <a:endParaRPr lang="en-GB"/>
          </a:p>
        </p:txBody>
      </p:sp>
    </p:spTree>
    <p:extLst>
      <p:ext uri="{BB962C8B-B14F-4D97-AF65-F5344CB8AC3E}">
        <p14:creationId xmlns:p14="http://schemas.microsoft.com/office/powerpoint/2010/main" val="161818118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effectLst/>
              </a:rPr>
              <a:t>Strengths</a:t>
            </a:r>
            <a:r>
              <a:rPr lang="en-GB" dirty="0">
                <a:effectLst/>
              </a:rPr>
              <a:t>: positive tangible and intangible attributes, internal to an organisation and within the organisation’s control</a:t>
            </a:r>
          </a:p>
          <a:p>
            <a:r>
              <a:rPr lang="en-GB" b="1" dirty="0">
                <a:effectLst/>
              </a:rPr>
              <a:t>Weaknesses</a:t>
            </a:r>
            <a:r>
              <a:rPr lang="en-GB" dirty="0">
                <a:effectLst/>
              </a:rPr>
              <a:t>: internal factors within an organisation’s control that detract from the organisation’s ability to attain the desired goal. Which areas might the organisation improve?</a:t>
            </a:r>
          </a:p>
          <a:p>
            <a:r>
              <a:rPr lang="en-GB" b="1" dirty="0">
                <a:effectLst/>
              </a:rPr>
              <a:t>Opportunities</a:t>
            </a:r>
            <a:r>
              <a:rPr lang="en-GB" dirty="0">
                <a:effectLst/>
              </a:rPr>
              <a:t>: external attractive factors that represent the reason for an organisation to exist and develop. What opportunities exist in the environment, which will propel the organisation? Identify them by their ‘time frames’.</a:t>
            </a:r>
          </a:p>
          <a:p>
            <a:r>
              <a:rPr lang="en-GB" b="1" dirty="0">
                <a:effectLst/>
              </a:rPr>
              <a:t>Threats</a:t>
            </a:r>
            <a:r>
              <a:rPr lang="en-GB" dirty="0">
                <a:effectLst/>
              </a:rPr>
              <a:t>: external factors beyond the organisation’s control which could place the organisation mission or operation at risk. The organisation may benefit by having contingency plans to address them if they should occur. Classify them by their severity and probability of occurrence.</a:t>
            </a:r>
          </a:p>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41</a:t>
            </a:fld>
            <a:endParaRPr lang="en-GB"/>
          </a:p>
        </p:txBody>
      </p:sp>
    </p:spTree>
    <p:extLst>
      <p:ext uri="{BB962C8B-B14F-4D97-AF65-F5344CB8AC3E}">
        <p14:creationId xmlns:p14="http://schemas.microsoft.com/office/powerpoint/2010/main" val="259590385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4B4AC248-0CF1-48D4-AC85-EACF871FD432}" type="datetimeFigureOut">
              <a:rPr lang="en-GB" smtClean="0"/>
              <a:t>11/12/2018</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F0EE20B9-07D7-407A-84FB-D7EA1F27C97A}" type="slidenum">
              <a:rPr lang="en-GB" smtClean="0"/>
              <a:t>‹#›</a:t>
            </a:fld>
            <a:endParaRPr lang="en-GB"/>
          </a:p>
        </p:txBody>
      </p:sp>
    </p:spTree>
    <p:extLst>
      <p:ext uri="{BB962C8B-B14F-4D97-AF65-F5344CB8AC3E}">
        <p14:creationId xmlns:p14="http://schemas.microsoft.com/office/powerpoint/2010/main" val="18299526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B4AC248-0CF1-48D4-AC85-EACF871FD432}" type="datetimeFigureOut">
              <a:rPr lang="en-GB" smtClean="0"/>
              <a:t>11/12/2018</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F0EE20B9-07D7-407A-84FB-D7EA1F27C97A}" type="slidenum">
              <a:rPr lang="en-GB" smtClean="0"/>
              <a:t>‹#›</a:t>
            </a:fld>
            <a:endParaRPr lang="en-GB"/>
          </a:p>
        </p:txBody>
      </p:sp>
    </p:spTree>
    <p:extLst>
      <p:ext uri="{BB962C8B-B14F-4D97-AF65-F5344CB8AC3E}">
        <p14:creationId xmlns:p14="http://schemas.microsoft.com/office/powerpoint/2010/main" val="26323458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B4AC248-0CF1-48D4-AC85-EACF871FD432}" type="datetimeFigureOut">
              <a:rPr lang="en-GB" smtClean="0"/>
              <a:t>11/12/2018</a:t>
            </a:fld>
            <a:endParaRPr lang="en-GB"/>
          </a:p>
        </p:txBody>
      </p:sp>
      <p:sp>
        <p:nvSpPr>
          <p:cNvPr id="6" name="Slide Number Placeholder 5"/>
          <p:cNvSpPr>
            <a:spLocks noGrp="1"/>
          </p:cNvSpPr>
          <p:nvPr>
            <p:ph type="sldNum" sz="quarter" idx="12"/>
          </p:nvPr>
        </p:nvSpPr>
        <p:spPr/>
        <p:txBody>
          <a:bodyPr/>
          <a:lstStyle/>
          <a:p>
            <a:fld id="{F0EE20B9-07D7-407A-84FB-D7EA1F27C97A}" type="slidenum">
              <a:rPr lang="en-GB" smtClean="0"/>
              <a:t>‹#›</a:t>
            </a:fld>
            <a:endParaRPr lang="en-GB"/>
          </a:p>
        </p:txBody>
      </p:sp>
    </p:spTree>
    <p:extLst>
      <p:ext uri="{BB962C8B-B14F-4D97-AF65-F5344CB8AC3E}">
        <p14:creationId xmlns:p14="http://schemas.microsoft.com/office/powerpoint/2010/main" val="24000701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B4AC248-0CF1-48D4-AC85-EACF871FD432}" type="datetimeFigureOut">
              <a:rPr lang="en-GB" smtClean="0"/>
              <a:t>11/12/2018</a:t>
            </a:fld>
            <a:endParaRPr lang="en-GB"/>
          </a:p>
        </p:txBody>
      </p:sp>
      <p:sp>
        <p:nvSpPr>
          <p:cNvPr id="7" name="Slide Number Placeholder 6"/>
          <p:cNvSpPr>
            <a:spLocks noGrp="1"/>
          </p:cNvSpPr>
          <p:nvPr>
            <p:ph type="sldNum" sz="quarter" idx="12"/>
          </p:nvPr>
        </p:nvSpPr>
        <p:spPr/>
        <p:txBody>
          <a:bodyPr/>
          <a:lstStyle/>
          <a:p>
            <a:fld id="{F0EE20B9-07D7-407A-84FB-D7EA1F27C97A}" type="slidenum">
              <a:rPr lang="en-GB" smtClean="0"/>
              <a:t>‹#›</a:t>
            </a:fld>
            <a:endParaRPr lang="en-GB"/>
          </a:p>
        </p:txBody>
      </p:sp>
    </p:spTree>
    <p:extLst>
      <p:ext uri="{BB962C8B-B14F-4D97-AF65-F5344CB8AC3E}">
        <p14:creationId xmlns:p14="http://schemas.microsoft.com/office/powerpoint/2010/main" val="22043996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B4AC248-0CF1-48D4-AC85-EACF871FD432}" type="datetimeFigureOut">
              <a:rPr lang="en-GB" smtClean="0"/>
              <a:t>11/12/2018</a:t>
            </a:fld>
            <a:endParaRPr lang="en-GB"/>
          </a:p>
        </p:txBody>
      </p:sp>
      <p:sp>
        <p:nvSpPr>
          <p:cNvPr id="9" name="Slide Number Placeholder 8"/>
          <p:cNvSpPr>
            <a:spLocks noGrp="1"/>
          </p:cNvSpPr>
          <p:nvPr>
            <p:ph type="sldNum" sz="quarter" idx="12"/>
          </p:nvPr>
        </p:nvSpPr>
        <p:spPr/>
        <p:txBody>
          <a:bodyPr/>
          <a:lstStyle/>
          <a:p>
            <a:fld id="{F0EE20B9-07D7-407A-84FB-D7EA1F27C97A}" type="slidenum">
              <a:rPr lang="en-GB" smtClean="0"/>
              <a:t>‹#›</a:t>
            </a:fld>
            <a:endParaRPr lang="en-GB"/>
          </a:p>
        </p:txBody>
      </p:sp>
    </p:spTree>
    <p:extLst>
      <p:ext uri="{BB962C8B-B14F-4D97-AF65-F5344CB8AC3E}">
        <p14:creationId xmlns:p14="http://schemas.microsoft.com/office/powerpoint/2010/main" val="21475803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B4AC248-0CF1-48D4-AC85-EACF871FD432}" type="datetimeFigureOut">
              <a:rPr lang="en-GB" smtClean="0"/>
              <a:t>11/12/2018</a:t>
            </a:fld>
            <a:endParaRPr lang="en-GB"/>
          </a:p>
        </p:txBody>
      </p:sp>
      <p:sp>
        <p:nvSpPr>
          <p:cNvPr id="5" name="Slide Number Placeholder 4"/>
          <p:cNvSpPr>
            <a:spLocks noGrp="1"/>
          </p:cNvSpPr>
          <p:nvPr>
            <p:ph type="sldNum" sz="quarter" idx="12"/>
          </p:nvPr>
        </p:nvSpPr>
        <p:spPr/>
        <p:txBody>
          <a:bodyPr/>
          <a:lstStyle/>
          <a:p>
            <a:fld id="{F0EE20B9-07D7-407A-84FB-D7EA1F27C97A}" type="slidenum">
              <a:rPr lang="en-GB" smtClean="0"/>
              <a:t>‹#›</a:t>
            </a:fld>
            <a:endParaRPr lang="en-GB"/>
          </a:p>
        </p:txBody>
      </p:sp>
    </p:spTree>
    <p:extLst>
      <p:ext uri="{BB962C8B-B14F-4D97-AF65-F5344CB8AC3E}">
        <p14:creationId xmlns:p14="http://schemas.microsoft.com/office/powerpoint/2010/main" val="26281903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B4AC248-0CF1-48D4-AC85-EACF871FD432}" type="datetimeFigureOut">
              <a:rPr lang="en-GB" smtClean="0"/>
              <a:t>11/12/2018</a:t>
            </a:fld>
            <a:endParaRPr lang="en-GB"/>
          </a:p>
        </p:txBody>
      </p:sp>
      <p:sp>
        <p:nvSpPr>
          <p:cNvPr id="4" name="Slide Number Placeholder 3"/>
          <p:cNvSpPr>
            <a:spLocks noGrp="1"/>
          </p:cNvSpPr>
          <p:nvPr>
            <p:ph type="sldNum" sz="quarter" idx="12"/>
          </p:nvPr>
        </p:nvSpPr>
        <p:spPr/>
        <p:txBody>
          <a:bodyPr/>
          <a:lstStyle/>
          <a:p>
            <a:fld id="{F0EE20B9-07D7-407A-84FB-D7EA1F27C97A}" type="slidenum">
              <a:rPr lang="en-GB" smtClean="0"/>
              <a:t>‹#›</a:t>
            </a:fld>
            <a:endParaRPr lang="en-GB"/>
          </a:p>
        </p:txBody>
      </p:sp>
    </p:spTree>
    <p:extLst>
      <p:ext uri="{BB962C8B-B14F-4D97-AF65-F5344CB8AC3E}">
        <p14:creationId xmlns:p14="http://schemas.microsoft.com/office/powerpoint/2010/main" val="22578017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B4AC248-0CF1-48D4-AC85-EACF871FD432}" type="datetimeFigureOut">
              <a:rPr lang="en-GB" smtClean="0"/>
              <a:t>11/12/2018</a:t>
            </a:fld>
            <a:endParaRPr lang="en-GB"/>
          </a:p>
        </p:txBody>
      </p:sp>
      <p:sp>
        <p:nvSpPr>
          <p:cNvPr id="7" name="Slide Number Placeholder 6"/>
          <p:cNvSpPr>
            <a:spLocks noGrp="1"/>
          </p:cNvSpPr>
          <p:nvPr>
            <p:ph type="sldNum" sz="quarter" idx="12"/>
          </p:nvPr>
        </p:nvSpPr>
        <p:spPr/>
        <p:txBody>
          <a:bodyPr/>
          <a:lstStyle/>
          <a:p>
            <a:fld id="{F0EE20B9-07D7-407A-84FB-D7EA1F27C97A}" type="slidenum">
              <a:rPr lang="en-GB" smtClean="0"/>
              <a:t>‹#›</a:t>
            </a:fld>
            <a:endParaRPr lang="en-GB"/>
          </a:p>
        </p:txBody>
      </p:sp>
    </p:spTree>
    <p:extLst>
      <p:ext uri="{BB962C8B-B14F-4D97-AF65-F5344CB8AC3E}">
        <p14:creationId xmlns:p14="http://schemas.microsoft.com/office/powerpoint/2010/main" val="28569702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B4AC248-0CF1-48D4-AC85-EACF871FD432}" type="datetimeFigureOut">
              <a:rPr lang="en-GB" smtClean="0"/>
              <a:t>11/12/2018</a:t>
            </a:fld>
            <a:endParaRPr lang="en-GB"/>
          </a:p>
        </p:txBody>
      </p:sp>
      <p:sp>
        <p:nvSpPr>
          <p:cNvPr id="7" name="Slide Number Placeholder 6"/>
          <p:cNvSpPr>
            <a:spLocks noGrp="1"/>
          </p:cNvSpPr>
          <p:nvPr>
            <p:ph type="sldNum" sz="quarter" idx="12"/>
          </p:nvPr>
        </p:nvSpPr>
        <p:spPr/>
        <p:txBody>
          <a:bodyPr/>
          <a:lstStyle/>
          <a:p>
            <a:fld id="{F0EE20B9-07D7-407A-84FB-D7EA1F27C97A}" type="slidenum">
              <a:rPr lang="en-GB" smtClean="0"/>
              <a:t>‹#›</a:t>
            </a:fld>
            <a:endParaRPr lang="en-GB"/>
          </a:p>
        </p:txBody>
      </p:sp>
    </p:spTree>
    <p:extLst>
      <p:ext uri="{BB962C8B-B14F-4D97-AF65-F5344CB8AC3E}">
        <p14:creationId xmlns:p14="http://schemas.microsoft.com/office/powerpoint/2010/main" val="22960928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B4AC248-0CF1-48D4-AC85-EACF871FD432}" type="datetimeFigureOut">
              <a:rPr lang="en-GB" smtClean="0"/>
              <a:t>11/12/2018</a:t>
            </a:fld>
            <a:endParaRPr lang="en-GB"/>
          </a:p>
        </p:txBody>
      </p:sp>
      <p:sp>
        <p:nvSpPr>
          <p:cNvPr id="6" name="Slide Number Placeholder 5"/>
          <p:cNvSpPr>
            <a:spLocks noGrp="1"/>
          </p:cNvSpPr>
          <p:nvPr>
            <p:ph type="sldNum" sz="quarter" idx="12"/>
          </p:nvPr>
        </p:nvSpPr>
        <p:spPr/>
        <p:txBody>
          <a:bodyPr/>
          <a:lstStyle/>
          <a:p>
            <a:fld id="{F0EE20B9-07D7-407A-84FB-D7EA1F27C97A}" type="slidenum">
              <a:rPr lang="en-GB" smtClean="0"/>
              <a:t>‹#›</a:t>
            </a:fld>
            <a:endParaRPr lang="en-GB"/>
          </a:p>
        </p:txBody>
      </p:sp>
    </p:spTree>
    <p:extLst>
      <p:ext uri="{BB962C8B-B14F-4D97-AF65-F5344CB8AC3E}">
        <p14:creationId xmlns:p14="http://schemas.microsoft.com/office/powerpoint/2010/main" val="12105613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B4AC248-0CF1-48D4-AC85-EACF871FD432}" type="datetimeFigureOut">
              <a:rPr lang="en-GB" smtClean="0"/>
              <a:t>11/12/2018</a:t>
            </a:fld>
            <a:endParaRPr lang="en-GB"/>
          </a:p>
        </p:txBody>
      </p:sp>
      <p:sp>
        <p:nvSpPr>
          <p:cNvPr id="6" name="Slide Number Placeholder 5"/>
          <p:cNvSpPr>
            <a:spLocks noGrp="1"/>
          </p:cNvSpPr>
          <p:nvPr>
            <p:ph type="sldNum" sz="quarter" idx="12"/>
          </p:nvPr>
        </p:nvSpPr>
        <p:spPr/>
        <p:txBody>
          <a:bodyPr/>
          <a:lstStyle/>
          <a:p>
            <a:fld id="{F0EE20B9-07D7-407A-84FB-D7EA1F27C97A}" type="slidenum">
              <a:rPr lang="en-GB" smtClean="0"/>
              <a:t>‹#›</a:t>
            </a:fld>
            <a:endParaRPr lang="en-GB"/>
          </a:p>
        </p:txBody>
      </p:sp>
    </p:spTree>
    <p:extLst>
      <p:ext uri="{BB962C8B-B14F-4D97-AF65-F5344CB8AC3E}">
        <p14:creationId xmlns:p14="http://schemas.microsoft.com/office/powerpoint/2010/main" val="20919226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114300" y="-261938"/>
            <a:ext cx="3329517"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540779" y="1586674"/>
            <a:ext cx="11091776"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4"/>
            <a:ext cx="1108964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14529868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4B4AC248-0CF1-48D4-AC85-EACF871FD432}" type="datetimeFigureOut">
              <a:rPr lang="en-GB" smtClean="0"/>
              <a:t>11/12/2018</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F0EE20B9-07D7-407A-84FB-D7EA1F27C97A}" type="slidenum">
              <a:rPr lang="en-GB" smtClean="0"/>
              <a:t>‹#›</a:t>
            </a:fld>
            <a:endParaRPr lang="en-GB"/>
          </a:p>
        </p:txBody>
      </p:sp>
    </p:spTree>
    <p:extLst>
      <p:ext uri="{BB962C8B-B14F-4D97-AF65-F5344CB8AC3E}">
        <p14:creationId xmlns:p14="http://schemas.microsoft.com/office/powerpoint/2010/main" val="136442105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hyperlink" Target="https://www.cipd.co.uk/knowledge/strategy/organisational-development/pestle-analysis-factsheet"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hyperlink" Target="https://www.youtube.com/watch?v=khjY5LWF3tg" TargetMode="Externa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hyperlink" Target="https://youtu.be/_IaBZmB09RE" TargetMode="Externa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7D292-2C34-4A2A-9129-8B28D90346C8}"/>
              </a:ext>
            </a:extLst>
          </p:cNvPr>
          <p:cNvSpPr>
            <a:spLocks noGrp="1"/>
          </p:cNvSpPr>
          <p:nvPr>
            <p:ph type="ctrTitle"/>
          </p:nvPr>
        </p:nvSpPr>
        <p:spPr/>
        <p:txBody>
          <a:bodyPr/>
          <a:lstStyle/>
          <a:p>
            <a:r>
              <a:rPr lang="en-GB" dirty="0"/>
              <a:t>Understanding the Business Context of Human Resources</a:t>
            </a:r>
          </a:p>
        </p:txBody>
      </p:sp>
      <p:sp>
        <p:nvSpPr>
          <p:cNvPr id="3" name="Subtitle 2">
            <a:extLst>
              <a:ext uri="{FF2B5EF4-FFF2-40B4-BE49-F238E27FC236}">
                <a16:creationId xmlns:a16="http://schemas.microsoft.com/office/drawing/2014/main" id="{A6BC5D8C-D27E-4854-984C-696607058727}"/>
              </a:ext>
            </a:extLst>
          </p:cNvPr>
          <p:cNvSpPr>
            <a:spLocks noGrp="1"/>
          </p:cNvSpPr>
          <p:nvPr>
            <p:ph type="subTitle" idx="1"/>
          </p:nvPr>
        </p:nvSpPr>
        <p:spPr/>
        <p:txBody>
          <a:bodyPr/>
          <a:lstStyle/>
          <a:p>
            <a:r>
              <a:rPr lang="en-GB" dirty="0"/>
              <a:t>Julie Thomas</a:t>
            </a:r>
          </a:p>
          <a:p>
            <a:r>
              <a:rPr lang="en-GB" dirty="0"/>
              <a:t>12</a:t>
            </a:r>
            <a:r>
              <a:rPr lang="en-GB" baseline="30000" dirty="0"/>
              <a:t>th</a:t>
            </a:r>
            <a:r>
              <a:rPr lang="en-GB" dirty="0"/>
              <a:t> December 2018</a:t>
            </a:r>
          </a:p>
        </p:txBody>
      </p:sp>
    </p:spTree>
    <p:extLst>
      <p:ext uri="{BB962C8B-B14F-4D97-AF65-F5344CB8AC3E}">
        <p14:creationId xmlns:p14="http://schemas.microsoft.com/office/powerpoint/2010/main" val="2146007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322BDB-D627-4CD6-809F-6EDD8F136081}"/>
              </a:ext>
            </a:extLst>
          </p:cNvPr>
          <p:cNvSpPr>
            <a:spLocks noGrp="1"/>
          </p:cNvSpPr>
          <p:nvPr>
            <p:ph type="title"/>
          </p:nvPr>
        </p:nvSpPr>
        <p:spPr>
          <a:xfrm>
            <a:off x="609600" y="274638"/>
            <a:ext cx="10972800" cy="857876"/>
          </a:xfrm>
        </p:spPr>
        <p:txBody>
          <a:bodyPr/>
          <a:lstStyle/>
          <a:p>
            <a:r>
              <a:rPr lang="en-GB" dirty="0"/>
              <a:t>Learning Outcomes</a:t>
            </a:r>
          </a:p>
        </p:txBody>
      </p:sp>
      <p:sp>
        <p:nvSpPr>
          <p:cNvPr id="3" name="Content Placeholder 2">
            <a:extLst>
              <a:ext uri="{FF2B5EF4-FFF2-40B4-BE49-F238E27FC236}">
                <a16:creationId xmlns:a16="http://schemas.microsoft.com/office/drawing/2014/main" id="{DE7A75AF-3837-4DE8-9353-4C77749253EC}"/>
              </a:ext>
            </a:extLst>
          </p:cNvPr>
          <p:cNvSpPr>
            <a:spLocks noGrp="1"/>
          </p:cNvSpPr>
          <p:nvPr>
            <p:ph idx="1"/>
          </p:nvPr>
        </p:nvSpPr>
        <p:spPr>
          <a:xfrm>
            <a:off x="838200" y="1417639"/>
            <a:ext cx="10515600" cy="3355698"/>
          </a:xfrm>
        </p:spPr>
        <p:txBody>
          <a:bodyPr>
            <a:noAutofit/>
          </a:bodyPr>
          <a:lstStyle/>
          <a:p>
            <a:r>
              <a:rPr lang="en-GB" sz="3600" dirty="0"/>
              <a:t>Understand organisational factors which impact on the human resources (HR) function.</a:t>
            </a:r>
          </a:p>
          <a:p>
            <a:pPr lvl="0"/>
            <a:r>
              <a:rPr lang="en-GB" sz="3600" dirty="0"/>
              <a:t>Understand external factors which impact on the organisation’s business and their HR function.</a:t>
            </a:r>
          </a:p>
          <a:p>
            <a:r>
              <a:rPr lang="en-GB" sz="3600" dirty="0"/>
              <a:t>Understand how organisational and HR strategies and practices are shaped and developed.</a:t>
            </a:r>
            <a:br>
              <a:rPr lang="en-GB" sz="3600" dirty="0"/>
            </a:br>
            <a:endParaRPr lang="en-GB" sz="3600" dirty="0"/>
          </a:p>
        </p:txBody>
      </p:sp>
    </p:spTree>
    <p:extLst>
      <p:ext uri="{BB962C8B-B14F-4D97-AF65-F5344CB8AC3E}">
        <p14:creationId xmlns:p14="http://schemas.microsoft.com/office/powerpoint/2010/main" val="10086436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BA3AB-A6BE-4091-B9AA-A2C1039B16B7}"/>
              </a:ext>
            </a:extLst>
          </p:cNvPr>
          <p:cNvSpPr>
            <a:spLocks noGrp="1"/>
          </p:cNvSpPr>
          <p:nvPr>
            <p:ph type="title"/>
          </p:nvPr>
        </p:nvSpPr>
        <p:spPr/>
        <p:txBody>
          <a:bodyPr/>
          <a:lstStyle/>
          <a:p>
            <a:r>
              <a:rPr lang="en-GB" dirty="0"/>
              <a:t>Today’s Schedule</a:t>
            </a:r>
          </a:p>
        </p:txBody>
      </p:sp>
      <p:sp>
        <p:nvSpPr>
          <p:cNvPr id="3" name="Content Placeholder 2">
            <a:extLst>
              <a:ext uri="{FF2B5EF4-FFF2-40B4-BE49-F238E27FC236}">
                <a16:creationId xmlns:a16="http://schemas.microsoft.com/office/drawing/2014/main" id="{56E22744-0E3F-44FC-971F-0F37AA99196C}"/>
              </a:ext>
            </a:extLst>
          </p:cNvPr>
          <p:cNvSpPr>
            <a:spLocks noGrp="1"/>
          </p:cNvSpPr>
          <p:nvPr>
            <p:ph idx="1"/>
          </p:nvPr>
        </p:nvSpPr>
        <p:spPr/>
        <p:txBody>
          <a:bodyPr>
            <a:normAutofit fontScale="85000" lnSpcReduction="20000"/>
          </a:bodyPr>
          <a:lstStyle/>
          <a:p>
            <a:pPr marL="0" indent="0">
              <a:buNone/>
            </a:pPr>
            <a:r>
              <a:rPr lang="en-GB" dirty="0"/>
              <a:t>9:30am – Organisations/internal factors and effect on HR</a:t>
            </a:r>
          </a:p>
          <a:p>
            <a:pPr marL="0" indent="0">
              <a:buNone/>
            </a:pPr>
            <a:r>
              <a:rPr lang="en-GB" dirty="0"/>
              <a:t>10:15am – Strategy and HR’s role</a:t>
            </a:r>
          </a:p>
          <a:p>
            <a:pPr marL="0" indent="0">
              <a:buNone/>
            </a:pPr>
            <a:r>
              <a:rPr lang="en-GB" dirty="0"/>
              <a:t>12pm – Brief look at assessment</a:t>
            </a:r>
          </a:p>
          <a:p>
            <a:pPr marL="0" indent="0">
              <a:buNone/>
            </a:pPr>
            <a:r>
              <a:rPr lang="en-GB" dirty="0"/>
              <a:t>12:30pm- Lunch</a:t>
            </a:r>
          </a:p>
          <a:p>
            <a:pPr marL="0" indent="0">
              <a:buNone/>
            </a:pPr>
            <a:r>
              <a:rPr lang="en-GB" dirty="0"/>
              <a:t>1pm (Roisin Mullins will be joining us)</a:t>
            </a:r>
          </a:p>
          <a:p>
            <a:pPr marL="0" indent="0">
              <a:buNone/>
            </a:pPr>
            <a:r>
              <a:rPr lang="en-GB" dirty="0"/>
              <a:t>1-2pm – External factors</a:t>
            </a:r>
          </a:p>
          <a:p>
            <a:pPr marL="0" indent="0">
              <a:buNone/>
            </a:pPr>
            <a:r>
              <a:rPr lang="en-GB" dirty="0"/>
              <a:t>2-3pm – Activity (forms part of assessment)</a:t>
            </a:r>
          </a:p>
          <a:p>
            <a:pPr marL="0" indent="0">
              <a:buNone/>
            </a:pPr>
            <a:r>
              <a:rPr lang="en-GB" dirty="0"/>
              <a:t>3pm – Ellie Downes, Librarian (Refresher on resources and referencing)</a:t>
            </a:r>
          </a:p>
          <a:p>
            <a:pPr marL="0" indent="0">
              <a:buNone/>
            </a:pPr>
            <a:r>
              <a:rPr lang="en-GB" dirty="0"/>
              <a:t>4pm – Close for Staff/Student Committee Meeting</a:t>
            </a:r>
          </a:p>
        </p:txBody>
      </p:sp>
    </p:spTree>
    <p:extLst>
      <p:ext uri="{BB962C8B-B14F-4D97-AF65-F5344CB8AC3E}">
        <p14:creationId xmlns:p14="http://schemas.microsoft.com/office/powerpoint/2010/main" val="10829968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76E967-7960-4BD6-942B-32A37B4C17F6}"/>
              </a:ext>
            </a:extLst>
          </p:cNvPr>
          <p:cNvSpPr>
            <a:spLocks noGrp="1"/>
          </p:cNvSpPr>
          <p:nvPr>
            <p:ph type="title"/>
          </p:nvPr>
        </p:nvSpPr>
        <p:spPr/>
        <p:txBody>
          <a:bodyPr/>
          <a:lstStyle/>
          <a:p>
            <a:r>
              <a:rPr lang="en-GB" dirty="0"/>
              <a:t>Types of Organisation (Recap)</a:t>
            </a:r>
          </a:p>
        </p:txBody>
      </p:sp>
      <p:sp>
        <p:nvSpPr>
          <p:cNvPr id="3" name="Content Placeholder 2">
            <a:extLst>
              <a:ext uri="{FF2B5EF4-FFF2-40B4-BE49-F238E27FC236}">
                <a16:creationId xmlns:a16="http://schemas.microsoft.com/office/drawing/2014/main" id="{06643588-A2F8-4161-A48D-89431D752A1B}"/>
              </a:ext>
            </a:extLst>
          </p:cNvPr>
          <p:cNvSpPr>
            <a:spLocks noGrp="1"/>
          </p:cNvSpPr>
          <p:nvPr>
            <p:ph idx="1"/>
          </p:nvPr>
        </p:nvSpPr>
        <p:spPr>
          <a:xfrm>
            <a:off x="609600" y="1600201"/>
            <a:ext cx="10972800" cy="2746168"/>
          </a:xfrm>
        </p:spPr>
        <p:txBody>
          <a:bodyPr/>
          <a:lstStyle/>
          <a:p>
            <a:r>
              <a:rPr lang="en-GB" dirty="0"/>
              <a:t>Sector – Public, private, third</a:t>
            </a:r>
          </a:p>
          <a:p>
            <a:r>
              <a:rPr lang="en-GB" dirty="0"/>
              <a:t>Size – small, SME, large</a:t>
            </a:r>
          </a:p>
          <a:p>
            <a:r>
              <a:rPr lang="en-GB" dirty="0"/>
              <a:t>Orientation – service/product plus primary/secondary/tertiary</a:t>
            </a:r>
          </a:p>
          <a:p>
            <a:endParaRPr lang="en-GB" dirty="0"/>
          </a:p>
        </p:txBody>
      </p:sp>
    </p:spTree>
    <p:extLst>
      <p:ext uri="{BB962C8B-B14F-4D97-AF65-F5344CB8AC3E}">
        <p14:creationId xmlns:p14="http://schemas.microsoft.com/office/powerpoint/2010/main" val="42148755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7A8BA-614B-4B0A-8526-C3D0375AA648}"/>
              </a:ext>
            </a:extLst>
          </p:cNvPr>
          <p:cNvSpPr>
            <a:spLocks noGrp="1"/>
          </p:cNvSpPr>
          <p:nvPr>
            <p:ph type="title"/>
          </p:nvPr>
        </p:nvSpPr>
        <p:spPr/>
        <p:txBody>
          <a:bodyPr/>
          <a:lstStyle/>
          <a:p>
            <a:r>
              <a:rPr lang="en-GB" altLang="en-US" dirty="0"/>
              <a:t>Models of Organisational Structure</a:t>
            </a:r>
            <a:endParaRPr lang="en-GB" dirty="0"/>
          </a:p>
        </p:txBody>
      </p:sp>
      <p:sp>
        <p:nvSpPr>
          <p:cNvPr id="3" name="Content Placeholder 2">
            <a:extLst>
              <a:ext uri="{FF2B5EF4-FFF2-40B4-BE49-F238E27FC236}">
                <a16:creationId xmlns:a16="http://schemas.microsoft.com/office/drawing/2014/main" id="{8FF14FC3-D94A-4275-8943-ECC50FA24B7A}"/>
              </a:ext>
            </a:extLst>
          </p:cNvPr>
          <p:cNvSpPr>
            <a:spLocks noGrp="1"/>
          </p:cNvSpPr>
          <p:nvPr>
            <p:ph idx="1"/>
          </p:nvPr>
        </p:nvSpPr>
        <p:spPr/>
        <p:txBody>
          <a:bodyPr>
            <a:normAutofit fontScale="92500" lnSpcReduction="20000"/>
          </a:bodyPr>
          <a:lstStyle/>
          <a:p>
            <a:r>
              <a:rPr lang="en-GB" altLang="en-US" dirty="0"/>
              <a:t>Bureaucracy</a:t>
            </a:r>
          </a:p>
          <a:p>
            <a:r>
              <a:rPr lang="en-GB" altLang="en-US" dirty="0" err="1"/>
              <a:t>Divisionalisation</a:t>
            </a:r>
            <a:endParaRPr lang="en-GB" altLang="en-US" dirty="0"/>
          </a:p>
          <a:p>
            <a:r>
              <a:rPr lang="en-GB" altLang="en-US" dirty="0"/>
              <a:t>Matrix organisations</a:t>
            </a:r>
          </a:p>
          <a:p>
            <a:r>
              <a:rPr lang="en-GB" altLang="en-US" dirty="0"/>
              <a:t>Networks</a:t>
            </a:r>
          </a:p>
          <a:p>
            <a:r>
              <a:rPr lang="en-GB" altLang="en-US" dirty="0"/>
              <a:t>Virtual organisations</a:t>
            </a:r>
          </a:p>
          <a:p>
            <a:r>
              <a:rPr lang="en-GB" altLang="en-US" dirty="0"/>
              <a:t>Strategic Alliances</a:t>
            </a:r>
          </a:p>
          <a:p>
            <a:pPr marL="0" indent="0">
              <a:buNone/>
            </a:pPr>
            <a:endParaRPr lang="en-GB" altLang="en-US" dirty="0"/>
          </a:p>
          <a:p>
            <a:pPr marL="0" indent="0">
              <a:buNone/>
            </a:pPr>
            <a:r>
              <a:rPr lang="en-GB" altLang="en-US" dirty="0"/>
              <a:t>(Kew and </a:t>
            </a:r>
            <a:r>
              <a:rPr lang="en-GB" altLang="en-US" dirty="0" err="1"/>
              <a:t>Stredwick</a:t>
            </a:r>
            <a:r>
              <a:rPr lang="en-GB" altLang="en-US" dirty="0"/>
              <a:t>, 2016)</a:t>
            </a:r>
          </a:p>
          <a:p>
            <a:endParaRPr lang="en-GB" dirty="0"/>
          </a:p>
        </p:txBody>
      </p:sp>
    </p:spTree>
    <p:extLst>
      <p:ext uri="{BB962C8B-B14F-4D97-AF65-F5344CB8AC3E}">
        <p14:creationId xmlns:p14="http://schemas.microsoft.com/office/powerpoint/2010/main" val="7428686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62B12E-7AB6-43B3-99A5-2A58B3EFFA6B}"/>
              </a:ext>
            </a:extLst>
          </p:cNvPr>
          <p:cNvSpPr>
            <a:spLocks noGrp="1"/>
          </p:cNvSpPr>
          <p:nvPr>
            <p:ph type="title"/>
          </p:nvPr>
        </p:nvSpPr>
        <p:spPr/>
        <p:txBody>
          <a:bodyPr/>
          <a:lstStyle/>
          <a:p>
            <a:r>
              <a:rPr lang="en-GB" dirty="0"/>
              <a:t>Activity (in groups)</a:t>
            </a:r>
          </a:p>
        </p:txBody>
      </p:sp>
      <p:sp>
        <p:nvSpPr>
          <p:cNvPr id="3" name="Content Placeholder 2">
            <a:extLst>
              <a:ext uri="{FF2B5EF4-FFF2-40B4-BE49-F238E27FC236}">
                <a16:creationId xmlns:a16="http://schemas.microsoft.com/office/drawing/2014/main" id="{5FBBFFB9-E4D8-4704-A9A3-3227BC578427}"/>
              </a:ext>
            </a:extLst>
          </p:cNvPr>
          <p:cNvSpPr>
            <a:spLocks noGrp="1"/>
          </p:cNvSpPr>
          <p:nvPr>
            <p:ph idx="1"/>
          </p:nvPr>
        </p:nvSpPr>
        <p:spPr/>
        <p:txBody>
          <a:bodyPr>
            <a:normAutofit/>
          </a:bodyPr>
          <a:lstStyle/>
          <a:p>
            <a:r>
              <a:rPr lang="en-GB" dirty="0"/>
              <a:t>Compile a list of internal factors that have an effect on HR. For example, the sector, but also factors such as the location of sites/layout of office. These factors may have an influence on HR’s structure, agenda and practices. Think of examples to illustrate your points. </a:t>
            </a:r>
          </a:p>
        </p:txBody>
      </p:sp>
    </p:spTree>
    <p:extLst>
      <p:ext uri="{BB962C8B-B14F-4D97-AF65-F5344CB8AC3E}">
        <p14:creationId xmlns:p14="http://schemas.microsoft.com/office/powerpoint/2010/main" val="391893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8759" y="188640"/>
            <a:ext cx="11625942" cy="792088"/>
          </a:xfrm>
        </p:spPr>
        <p:txBody>
          <a:bodyPr>
            <a:normAutofit fontScale="90000"/>
          </a:bodyPr>
          <a:lstStyle/>
          <a:p>
            <a:r>
              <a:rPr lang="en-GB" dirty="0"/>
              <a:t>Internal Factors that affect Organisations and HR</a:t>
            </a:r>
          </a:p>
        </p:txBody>
      </p:sp>
      <p:sp>
        <p:nvSpPr>
          <p:cNvPr id="3" name="Content Placeholder 2"/>
          <p:cNvSpPr>
            <a:spLocks noGrp="1"/>
          </p:cNvSpPr>
          <p:nvPr>
            <p:ph idx="1"/>
          </p:nvPr>
        </p:nvSpPr>
        <p:spPr>
          <a:xfrm>
            <a:off x="1981200" y="1052736"/>
            <a:ext cx="8229600" cy="4752528"/>
          </a:xfrm>
        </p:spPr>
        <p:txBody>
          <a:bodyPr>
            <a:normAutofit/>
          </a:bodyPr>
          <a:lstStyle/>
          <a:p>
            <a:r>
              <a:rPr lang="en-GB" dirty="0"/>
              <a:t>Social components</a:t>
            </a:r>
          </a:p>
          <a:p>
            <a:r>
              <a:rPr lang="en-GB" dirty="0"/>
              <a:t>Communication</a:t>
            </a:r>
          </a:p>
          <a:p>
            <a:r>
              <a:rPr lang="en-GB" dirty="0"/>
              <a:t>Culture – the way we do things around here, management style</a:t>
            </a:r>
          </a:p>
          <a:p>
            <a:r>
              <a:rPr lang="en-GB" dirty="0"/>
              <a:t>Layout</a:t>
            </a:r>
          </a:p>
          <a:p>
            <a:r>
              <a:rPr lang="en-GB" dirty="0"/>
              <a:t>Technological Innovation</a:t>
            </a:r>
          </a:p>
          <a:p>
            <a:r>
              <a:rPr lang="en-GB" dirty="0"/>
              <a:t>Power, conflict and control </a:t>
            </a:r>
          </a:p>
          <a:p>
            <a:r>
              <a:rPr lang="en-GB" dirty="0"/>
              <a:t>Financial health of the organisation</a:t>
            </a:r>
          </a:p>
          <a:p>
            <a:endParaRPr lang="en-GB" dirty="0"/>
          </a:p>
          <a:p>
            <a:endParaRPr lang="en-GB" dirty="0"/>
          </a:p>
        </p:txBody>
      </p:sp>
    </p:spTree>
    <p:extLst>
      <p:ext uri="{BB962C8B-B14F-4D97-AF65-F5344CB8AC3E}">
        <p14:creationId xmlns:p14="http://schemas.microsoft.com/office/powerpoint/2010/main" val="41481560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7D085E-D07B-4C01-B78D-2D698CB46467}"/>
              </a:ext>
            </a:extLst>
          </p:cNvPr>
          <p:cNvSpPr>
            <a:spLocks noGrp="1"/>
          </p:cNvSpPr>
          <p:nvPr>
            <p:ph type="title"/>
          </p:nvPr>
        </p:nvSpPr>
        <p:spPr/>
        <p:txBody>
          <a:bodyPr/>
          <a:lstStyle/>
          <a:p>
            <a:r>
              <a:rPr lang="en-GB" dirty="0"/>
              <a:t>Culture Types (Harrison, 1972)</a:t>
            </a:r>
          </a:p>
        </p:txBody>
      </p:sp>
      <p:sp>
        <p:nvSpPr>
          <p:cNvPr id="3" name="Content Placeholder 2">
            <a:extLst>
              <a:ext uri="{FF2B5EF4-FFF2-40B4-BE49-F238E27FC236}">
                <a16:creationId xmlns:a16="http://schemas.microsoft.com/office/drawing/2014/main" id="{3053550C-68F6-405F-B0AC-60B075DC18A2}"/>
              </a:ext>
            </a:extLst>
          </p:cNvPr>
          <p:cNvSpPr>
            <a:spLocks noGrp="1"/>
          </p:cNvSpPr>
          <p:nvPr>
            <p:ph idx="1"/>
          </p:nvPr>
        </p:nvSpPr>
        <p:spPr/>
        <p:txBody>
          <a:bodyPr/>
          <a:lstStyle/>
          <a:p>
            <a:r>
              <a:rPr lang="en-GB" dirty="0"/>
              <a:t>Power-orientated (competitive, responsive to personality rather than expertise)</a:t>
            </a:r>
          </a:p>
          <a:p>
            <a:r>
              <a:rPr lang="en-GB" dirty="0"/>
              <a:t>People-orientated (consensual, management control rejected)</a:t>
            </a:r>
          </a:p>
          <a:p>
            <a:r>
              <a:rPr lang="en-GB" dirty="0"/>
              <a:t>Task-orientated (focus on competency, dynamic)</a:t>
            </a:r>
          </a:p>
          <a:p>
            <a:r>
              <a:rPr lang="en-GB" dirty="0"/>
              <a:t>Role-orientated (focus on legality, legitimacy, bureaucratic)</a:t>
            </a:r>
          </a:p>
        </p:txBody>
      </p:sp>
    </p:spTree>
    <p:extLst>
      <p:ext uri="{BB962C8B-B14F-4D97-AF65-F5344CB8AC3E}">
        <p14:creationId xmlns:p14="http://schemas.microsoft.com/office/powerpoint/2010/main" val="39506845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AF07CB-A748-4B67-B4D0-FC623559EFC1}"/>
              </a:ext>
            </a:extLst>
          </p:cNvPr>
          <p:cNvSpPr>
            <a:spLocks noGrp="1"/>
          </p:cNvSpPr>
          <p:nvPr>
            <p:ph type="title"/>
          </p:nvPr>
        </p:nvSpPr>
        <p:spPr>
          <a:xfrm>
            <a:off x="609600" y="167760"/>
            <a:ext cx="10972800" cy="449757"/>
          </a:xfrm>
        </p:spPr>
        <p:txBody>
          <a:bodyPr>
            <a:normAutofit fontScale="90000"/>
          </a:bodyPr>
          <a:lstStyle/>
          <a:p>
            <a:r>
              <a:rPr lang="en-GB" dirty="0"/>
              <a:t>Implications for HR</a:t>
            </a:r>
          </a:p>
        </p:txBody>
      </p:sp>
      <p:sp>
        <p:nvSpPr>
          <p:cNvPr id="3" name="Content Placeholder 2">
            <a:extLst>
              <a:ext uri="{FF2B5EF4-FFF2-40B4-BE49-F238E27FC236}">
                <a16:creationId xmlns:a16="http://schemas.microsoft.com/office/drawing/2014/main" id="{A90EF276-1431-4427-B1D7-A073B71BBAEE}"/>
              </a:ext>
            </a:extLst>
          </p:cNvPr>
          <p:cNvSpPr>
            <a:spLocks noGrp="1"/>
          </p:cNvSpPr>
          <p:nvPr>
            <p:ph idx="1"/>
          </p:nvPr>
        </p:nvSpPr>
        <p:spPr>
          <a:xfrm>
            <a:off x="609600" y="938151"/>
            <a:ext cx="10972800" cy="4579082"/>
          </a:xfrm>
        </p:spPr>
        <p:txBody>
          <a:bodyPr>
            <a:normAutofit fontScale="77500" lnSpcReduction="20000"/>
          </a:bodyPr>
          <a:lstStyle/>
          <a:p>
            <a:r>
              <a:rPr lang="en-GB" dirty="0"/>
              <a:t>Organisational development activities should be based on an understanding of how the organisation functions (both formally and informally) </a:t>
            </a:r>
          </a:p>
          <a:p>
            <a:r>
              <a:rPr lang="en-GB" dirty="0"/>
              <a:t>Embedded cultures exert considerable influence on organisational behaviour and therefore performance. HR should support effective cultures and attempt to change inappropriate cultures.</a:t>
            </a:r>
          </a:p>
          <a:p>
            <a:r>
              <a:rPr lang="en-GB" dirty="0"/>
              <a:t>Organisational climate (employee perceptions) should be monitored, assessed and acted upon. </a:t>
            </a:r>
          </a:p>
          <a:p>
            <a:r>
              <a:rPr lang="en-GB" dirty="0"/>
              <a:t>The social processes of interaction, networking, communication, group behaviour, leadership, power, politics and conflict need to be considered when considering ways of improving organisational effectiveness (the ability of an organisation to achieve its goals by making effective use of the resources available to it). </a:t>
            </a:r>
          </a:p>
          <a:p>
            <a:endParaRPr lang="en-GB" dirty="0"/>
          </a:p>
        </p:txBody>
      </p:sp>
    </p:spTree>
    <p:extLst>
      <p:ext uri="{BB962C8B-B14F-4D97-AF65-F5344CB8AC3E}">
        <p14:creationId xmlns:p14="http://schemas.microsoft.com/office/powerpoint/2010/main" val="25403945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97355-DF69-42CA-B87A-6D3C1E28626A}"/>
              </a:ext>
            </a:extLst>
          </p:cNvPr>
          <p:cNvSpPr>
            <a:spLocks noGrp="1"/>
          </p:cNvSpPr>
          <p:nvPr>
            <p:ph type="title"/>
          </p:nvPr>
        </p:nvSpPr>
        <p:spPr>
          <a:xfrm>
            <a:off x="609600" y="-152874"/>
            <a:ext cx="10972800" cy="1143000"/>
          </a:xfrm>
        </p:spPr>
        <p:txBody>
          <a:bodyPr>
            <a:normAutofit/>
          </a:bodyPr>
          <a:lstStyle/>
          <a:p>
            <a:r>
              <a:rPr lang="en-GB" dirty="0"/>
              <a:t>The Cultural Web (Johnson et al, 2012)</a:t>
            </a:r>
          </a:p>
        </p:txBody>
      </p:sp>
      <p:pic>
        <p:nvPicPr>
          <p:cNvPr id="5" name="Content Placeholder 4" descr="A close up of a logo&#10;&#10;Description automatically generated">
            <a:extLst>
              <a:ext uri="{FF2B5EF4-FFF2-40B4-BE49-F238E27FC236}">
                <a16:creationId xmlns:a16="http://schemas.microsoft.com/office/drawing/2014/main" id="{43F718D1-E3A6-4765-92C0-319633AB4294}"/>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811980" y="990126"/>
            <a:ext cx="4227615" cy="4244655"/>
          </a:xfrm>
        </p:spPr>
      </p:pic>
    </p:spTree>
    <p:extLst>
      <p:ext uri="{BB962C8B-B14F-4D97-AF65-F5344CB8AC3E}">
        <p14:creationId xmlns:p14="http://schemas.microsoft.com/office/powerpoint/2010/main" val="1281809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490066"/>
          </a:xfrm>
        </p:spPr>
        <p:txBody>
          <a:bodyPr>
            <a:normAutofit fontScale="90000"/>
          </a:bodyPr>
          <a:lstStyle/>
          <a:p>
            <a:r>
              <a:rPr lang="en-GB" dirty="0"/>
              <a:t>Internal Contexts</a:t>
            </a:r>
          </a:p>
        </p:txBody>
      </p:sp>
      <p:sp>
        <p:nvSpPr>
          <p:cNvPr id="3" name="Content Placeholder 2"/>
          <p:cNvSpPr>
            <a:spLocks noGrp="1"/>
          </p:cNvSpPr>
          <p:nvPr>
            <p:ph idx="1"/>
          </p:nvPr>
        </p:nvSpPr>
        <p:spPr>
          <a:xfrm>
            <a:off x="1981200" y="836712"/>
            <a:ext cx="8229600" cy="5544616"/>
          </a:xfrm>
        </p:spPr>
        <p:txBody>
          <a:bodyPr>
            <a:normAutofit fontScale="70000" lnSpcReduction="20000"/>
          </a:bodyPr>
          <a:lstStyle/>
          <a:p>
            <a:pPr marL="0" indent="0">
              <a:buNone/>
            </a:pPr>
            <a:r>
              <a:rPr lang="en-GB" dirty="0"/>
              <a:t>Kew and </a:t>
            </a:r>
            <a:r>
              <a:rPr lang="en-GB" dirty="0" err="1"/>
              <a:t>Stredwick</a:t>
            </a:r>
            <a:r>
              <a:rPr lang="en-GB" dirty="0"/>
              <a:t> (2016). HR needs to:</a:t>
            </a:r>
          </a:p>
          <a:p>
            <a:pPr marL="0" indent="0">
              <a:buNone/>
            </a:pPr>
            <a:endParaRPr lang="en-GB" dirty="0"/>
          </a:p>
          <a:p>
            <a:r>
              <a:rPr lang="en-GB" dirty="0"/>
              <a:t>Understand the management systems and identify the power structure so they are able to use their influence selectively and effectively to improve organisational performance</a:t>
            </a:r>
          </a:p>
          <a:p>
            <a:r>
              <a:rPr lang="en-GB" dirty="0"/>
              <a:t>Be regarded as experts in conflict handling so that people issues can be resolved fully and in the best interests of all stakeholders</a:t>
            </a:r>
          </a:p>
          <a:p>
            <a:r>
              <a:rPr lang="en-GB" dirty="0"/>
              <a:t>Be aware of the options available for the structure of HR and be able to recommend the best option depending on the organisational context</a:t>
            </a:r>
          </a:p>
          <a:p>
            <a:r>
              <a:rPr lang="en-GB" dirty="0"/>
              <a:t>Use their influence to improve employee understanding of importance of systems of customer care and quality assurance</a:t>
            </a:r>
          </a:p>
          <a:p>
            <a:r>
              <a:rPr lang="en-GB" dirty="0"/>
              <a:t>Act in the best interests of organisation in facilitating change, ensuring employees willingly support the changes</a:t>
            </a:r>
          </a:p>
          <a:p>
            <a:pPr marL="0" indent="0">
              <a:buNone/>
            </a:pPr>
            <a:endParaRPr lang="en-GB" dirty="0"/>
          </a:p>
        </p:txBody>
      </p:sp>
    </p:spTree>
    <p:extLst>
      <p:ext uri="{BB962C8B-B14F-4D97-AF65-F5344CB8AC3E}">
        <p14:creationId xmlns:p14="http://schemas.microsoft.com/office/powerpoint/2010/main" val="2139451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Strategy?</a:t>
            </a:r>
          </a:p>
        </p:txBody>
      </p:sp>
      <p:sp>
        <p:nvSpPr>
          <p:cNvPr id="3" name="Content Placeholder 2"/>
          <p:cNvSpPr>
            <a:spLocks noGrp="1"/>
          </p:cNvSpPr>
          <p:nvPr>
            <p:ph idx="1"/>
          </p:nvPr>
        </p:nvSpPr>
        <p:spPr>
          <a:xfrm>
            <a:off x="1981200" y="1268761"/>
            <a:ext cx="8229600" cy="4248473"/>
          </a:xfrm>
        </p:spPr>
        <p:txBody>
          <a:bodyPr>
            <a:normAutofit fontScale="70000" lnSpcReduction="20000"/>
          </a:bodyPr>
          <a:lstStyle/>
          <a:p>
            <a:pPr marL="0" indent="0">
              <a:buNone/>
            </a:pPr>
            <a:r>
              <a:rPr lang="en-GB" dirty="0"/>
              <a:t>Quinn (1980):</a:t>
            </a:r>
          </a:p>
          <a:p>
            <a:pPr marL="0" indent="0">
              <a:buNone/>
            </a:pPr>
            <a:endParaRPr lang="en-GB" dirty="0"/>
          </a:p>
          <a:p>
            <a:pPr marL="0" indent="0">
              <a:buNone/>
            </a:pPr>
            <a:r>
              <a:rPr lang="en-GB" dirty="0"/>
              <a:t>A strategy is the pattern or plan that integrates an organisation’s major goals, policies and actions into a coherent whole. </a:t>
            </a:r>
          </a:p>
          <a:p>
            <a:pPr marL="0" indent="0">
              <a:buNone/>
            </a:pPr>
            <a:endParaRPr lang="en-GB" dirty="0"/>
          </a:p>
          <a:p>
            <a:pPr marL="0" indent="0">
              <a:buNone/>
            </a:pPr>
            <a:r>
              <a:rPr lang="en-GB" dirty="0"/>
              <a:t>Formal strategies contain 4 main elements:</a:t>
            </a:r>
          </a:p>
          <a:p>
            <a:pPr>
              <a:buFont typeface="Wingdings" panose="05000000000000000000" pitchFamily="2" charset="2"/>
              <a:buChar char="Ø"/>
            </a:pPr>
            <a:r>
              <a:rPr lang="en-GB" dirty="0"/>
              <a:t>Most important goals to be achieved, policy guidelines for action and programmes to accomplish defined goals</a:t>
            </a:r>
          </a:p>
          <a:p>
            <a:pPr>
              <a:buFont typeface="Wingdings" panose="05000000000000000000" pitchFamily="2" charset="2"/>
              <a:buChar char="Ø"/>
            </a:pPr>
            <a:r>
              <a:rPr lang="en-GB" dirty="0"/>
              <a:t>Effective strategies develop around a few key concepts</a:t>
            </a:r>
          </a:p>
          <a:p>
            <a:pPr>
              <a:buFont typeface="Wingdings" panose="05000000000000000000" pitchFamily="2" charset="2"/>
              <a:buChar char="Ø"/>
            </a:pPr>
            <a:r>
              <a:rPr lang="en-GB" dirty="0"/>
              <a:t>They deal with the unpredictable and unknowable</a:t>
            </a:r>
          </a:p>
          <a:p>
            <a:pPr>
              <a:buFont typeface="Wingdings" panose="05000000000000000000" pitchFamily="2" charset="2"/>
              <a:buChar char="Ø"/>
            </a:pPr>
            <a:r>
              <a:rPr lang="en-GB" dirty="0"/>
              <a:t>Organisations have a number of hierarchic and mutually related supporting strategies</a:t>
            </a:r>
          </a:p>
          <a:p>
            <a:pPr marL="0" indent="0">
              <a:buNone/>
            </a:pPr>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12</a:t>
            </a:fld>
            <a:endParaRPr lang="en-GB"/>
          </a:p>
        </p:txBody>
      </p:sp>
    </p:spTree>
    <p:extLst>
      <p:ext uri="{BB962C8B-B14F-4D97-AF65-F5344CB8AC3E}">
        <p14:creationId xmlns:p14="http://schemas.microsoft.com/office/powerpoint/2010/main" val="29806177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31504" y="274638"/>
            <a:ext cx="9036496" cy="1143000"/>
          </a:xfrm>
        </p:spPr>
        <p:txBody>
          <a:bodyPr>
            <a:normAutofit/>
          </a:bodyPr>
          <a:lstStyle/>
          <a:p>
            <a:r>
              <a:rPr lang="en-GB" sz="3200" dirty="0"/>
              <a:t>Approaches to Formulating Business Strategy</a:t>
            </a:r>
          </a:p>
        </p:txBody>
      </p:sp>
      <p:sp>
        <p:nvSpPr>
          <p:cNvPr id="3" name="Content Placeholder 2"/>
          <p:cNvSpPr>
            <a:spLocks noGrp="1"/>
          </p:cNvSpPr>
          <p:nvPr>
            <p:ph idx="1"/>
          </p:nvPr>
        </p:nvSpPr>
        <p:spPr>
          <a:xfrm>
            <a:off x="1981200" y="2132856"/>
            <a:ext cx="8229600" cy="3384377"/>
          </a:xfrm>
        </p:spPr>
        <p:txBody>
          <a:bodyPr/>
          <a:lstStyle/>
          <a:p>
            <a:r>
              <a:rPr lang="en-GB" dirty="0"/>
              <a:t>Rational/Classical</a:t>
            </a:r>
          </a:p>
          <a:p>
            <a:r>
              <a:rPr lang="en-GB" dirty="0"/>
              <a:t>Emergent/logical incrementalism</a:t>
            </a:r>
          </a:p>
          <a:p>
            <a:r>
              <a:rPr lang="en-GB" dirty="0"/>
              <a:t>Symbolic/radical</a:t>
            </a:r>
          </a:p>
        </p:txBody>
      </p:sp>
      <p:sp>
        <p:nvSpPr>
          <p:cNvPr id="4" name="Slide Number Placeholder 3"/>
          <p:cNvSpPr>
            <a:spLocks noGrp="1"/>
          </p:cNvSpPr>
          <p:nvPr>
            <p:ph type="sldNum" sz="quarter" idx="12"/>
          </p:nvPr>
        </p:nvSpPr>
        <p:spPr/>
        <p:txBody>
          <a:bodyPr/>
          <a:lstStyle/>
          <a:p>
            <a:fld id="{AC82685A-BD3A-4230-8D85-804689F67293}" type="slidenum">
              <a:rPr lang="en-GB" smtClean="0"/>
              <a:t>13</a:t>
            </a:fld>
            <a:endParaRPr lang="en-GB"/>
          </a:p>
        </p:txBody>
      </p:sp>
    </p:spTree>
    <p:extLst>
      <p:ext uri="{BB962C8B-B14F-4D97-AF65-F5344CB8AC3E}">
        <p14:creationId xmlns:p14="http://schemas.microsoft.com/office/powerpoint/2010/main" val="5050156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Mintzberg</a:t>
            </a:r>
            <a:r>
              <a:rPr lang="en-GB" dirty="0"/>
              <a:t> (1994)</a:t>
            </a:r>
          </a:p>
        </p:txBody>
      </p:sp>
      <p:sp>
        <p:nvSpPr>
          <p:cNvPr id="3" name="Content Placeholder 2"/>
          <p:cNvSpPr>
            <a:spLocks noGrp="1"/>
          </p:cNvSpPr>
          <p:nvPr>
            <p:ph idx="1"/>
          </p:nvPr>
        </p:nvSpPr>
        <p:spPr/>
        <p:txBody>
          <a:bodyPr>
            <a:normAutofit fontScale="92500" lnSpcReduction="10000"/>
          </a:bodyPr>
          <a:lstStyle/>
          <a:p>
            <a:r>
              <a:rPr lang="en-GB" dirty="0"/>
              <a:t>Most influential thinker in this area.</a:t>
            </a:r>
          </a:p>
          <a:p>
            <a:r>
              <a:rPr lang="en-GB" dirty="0"/>
              <a:t>Formulated a contingency model which sets out the circumstances when the types of strategy formulation process are appropriate.</a:t>
            </a:r>
          </a:p>
          <a:p>
            <a:r>
              <a:rPr lang="en-GB" dirty="0"/>
              <a:t>The key variables are the complexity of the organisation and its environment and the rate of change in that environment. </a:t>
            </a:r>
          </a:p>
          <a:p>
            <a:r>
              <a:rPr lang="en-GB" dirty="0"/>
              <a:t>These can be different for different organisations at different times.</a:t>
            </a:r>
          </a:p>
        </p:txBody>
      </p:sp>
      <p:sp>
        <p:nvSpPr>
          <p:cNvPr id="4" name="Slide Number Placeholder 3"/>
          <p:cNvSpPr>
            <a:spLocks noGrp="1"/>
          </p:cNvSpPr>
          <p:nvPr>
            <p:ph type="sldNum" sz="quarter" idx="12"/>
          </p:nvPr>
        </p:nvSpPr>
        <p:spPr/>
        <p:txBody>
          <a:bodyPr/>
          <a:lstStyle/>
          <a:p>
            <a:fld id="{AC82685A-BD3A-4230-8D85-804689F67293}" type="slidenum">
              <a:rPr lang="en-GB" smtClean="0"/>
              <a:t>14</a:t>
            </a:fld>
            <a:endParaRPr lang="en-GB"/>
          </a:p>
        </p:txBody>
      </p:sp>
    </p:spTree>
    <p:extLst>
      <p:ext uri="{BB962C8B-B14F-4D97-AF65-F5344CB8AC3E}">
        <p14:creationId xmlns:p14="http://schemas.microsoft.com/office/powerpoint/2010/main" val="24215230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16632"/>
            <a:ext cx="8229600" cy="560262"/>
          </a:xfrm>
        </p:spPr>
        <p:txBody>
          <a:bodyPr>
            <a:normAutofit fontScale="90000"/>
          </a:bodyPr>
          <a:lstStyle/>
          <a:p>
            <a:r>
              <a:rPr lang="en-GB" dirty="0"/>
              <a:t>Linear, Sequential View</a:t>
            </a:r>
          </a:p>
        </p:txBody>
      </p:sp>
      <p:sp>
        <p:nvSpPr>
          <p:cNvPr id="3" name="Content Placeholder 2"/>
          <p:cNvSpPr>
            <a:spLocks noGrp="1"/>
          </p:cNvSpPr>
          <p:nvPr>
            <p:ph idx="1"/>
          </p:nvPr>
        </p:nvSpPr>
        <p:spPr>
          <a:xfrm>
            <a:off x="451262" y="878774"/>
            <a:ext cx="11435938" cy="4821382"/>
          </a:xfrm>
        </p:spPr>
        <p:txBody>
          <a:bodyPr>
            <a:normAutofit fontScale="62500" lnSpcReduction="20000"/>
          </a:bodyPr>
          <a:lstStyle/>
          <a:p>
            <a:pPr marL="0" indent="0">
              <a:buNone/>
            </a:pPr>
            <a:r>
              <a:rPr lang="en-GB" dirty="0"/>
              <a:t>A logical, rationalist approach using a systems model of inputs, processes and outputs.</a:t>
            </a:r>
          </a:p>
          <a:p>
            <a:pPr marL="0" indent="0">
              <a:buNone/>
            </a:pPr>
            <a:endParaRPr lang="en-GB" dirty="0"/>
          </a:p>
          <a:p>
            <a:pPr marL="0" indent="0">
              <a:buNone/>
            </a:pPr>
            <a:r>
              <a:rPr lang="en-GB" dirty="0"/>
              <a:t>Higgins and </a:t>
            </a:r>
            <a:r>
              <a:rPr lang="en-GB" dirty="0" err="1"/>
              <a:t>Vincze</a:t>
            </a:r>
            <a:r>
              <a:rPr lang="en-GB" dirty="0"/>
              <a:t>, 1993 – five stage model of strategic management for determining objectives and formulating strategy:</a:t>
            </a:r>
          </a:p>
          <a:p>
            <a:r>
              <a:rPr lang="en-GB" dirty="0"/>
              <a:t>Formulation of </a:t>
            </a:r>
            <a:r>
              <a:rPr lang="en-GB" b="1" dirty="0"/>
              <a:t>vision</a:t>
            </a:r>
            <a:r>
              <a:rPr lang="en-GB" dirty="0"/>
              <a:t> statement</a:t>
            </a:r>
            <a:r>
              <a:rPr lang="en-GB" b="1" dirty="0"/>
              <a:t>, mission </a:t>
            </a:r>
            <a:r>
              <a:rPr lang="en-GB" dirty="0"/>
              <a:t>statement and </a:t>
            </a:r>
            <a:r>
              <a:rPr lang="en-GB" b="1" dirty="0"/>
              <a:t>goals</a:t>
            </a:r>
          </a:p>
          <a:p>
            <a:r>
              <a:rPr lang="en-GB" dirty="0"/>
              <a:t>Determination of strategic </a:t>
            </a:r>
            <a:r>
              <a:rPr lang="en-GB" b="1" dirty="0"/>
              <a:t>objectives</a:t>
            </a:r>
          </a:p>
          <a:p>
            <a:r>
              <a:rPr lang="en-GB" b="1" dirty="0"/>
              <a:t>Formulation</a:t>
            </a:r>
            <a:r>
              <a:rPr lang="en-GB" dirty="0"/>
              <a:t> of strategies</a:t>
            </a:r>
          </a:p>
          <a:p>
            <a:r>
              <a:rPr lang="en-GB" b="1" dirty="0"/>
              <a:t>Implementation</a:t>
            </a:r>
            <a:r>
              <a:rPr lang="en-GB" dirty="0"/>
              <a:t> of strategies</a:t>
            </a:r>
          </a:p>
          <a:p>
            <a:r>
              <a:rPr lang="en-GB" b="1" dirty="0"/>
              <a:t>Evaluation and control </a:t>
            </a:r>
            <a:r>
              <a:rPr lang="en-GB" dirty="0"/>
              <a:t>of strategies</a:t>
            </a:r>
          </a:p>
          <a:p>
            <a:pPr marL="0" indent="0">
              <a:buNone/>
            </a:pPr>
            <a:endParaRPr lang="en-GB" dirty="0"/>
          </a:p>
          <a:p>
            <a:pPr marL="0" indent="0">
              <a:buNone/>
            </a:pPr>
            <a:r>
              <a:rPr lang="en-GB" dirty="0"/>
              <a:t>Involves taking account of mission, internal and external analyses and assessment of organisation’s strengths, weaknesses, opportunities and threats.</a:t>
            </a:r>
          </a:p>
          <a:p>
            <a:pPr marL="0" indent="0">
              <a:buNone/>
            </a:pPr>
            <a:endParaRPr lang="en-GB" dirty="0"/>
          </a:p>
          <a:p>
            <a:pPr marL="0" indent="0">
              <a:buNone/>
            </a:pPr>
            <a:r>
              <a:rPr lang="en-GB" dirty="0"/>
              <a:t>David, 2013 – three stages in strategic management process – formulation, implementation and evaluation. Takes place at corporate, divisional or strategic business unit and functional levels in large organisations. </a:t>
            </a:r>
          </a:p>
          <a:p>
            <a:pPr marL="0" indent="0">
              <a:buNone/>
            </a:pPr>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15</a:t>
            </a:fld>
            <a:endParaRPr lang="en-GB"/>
          </a:p>
        </p:txBody>
      </p:sp>
    </p:spTree>
    <p:extLst>
      <p:ext uri="{BB962C8B-B14F-4D97-AF65-F5344CB8AC3E}">
        <p14:creationId xmlns:p14="http://schemas.microsoft.com/office/powerpoint/2010/main" val="26691703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Formulation</a:t>
            </a:r>
          </a:p>
        </p:txBody>
      </p:sp>
      <p:sp>
        <p:nvSpPr>
          <p:cNvPr id="3" name="Content Placeholder 2"/>
          <p:cNvSpPr>
            <a:spLocks noGrp="1"/>
          </p:cNvSpPr>
          <p:nvPr>
            <p:ph idx="1"/>
          </p:nvPr>
        </p:nvSpPr>
        <p:spPr>
          <a:xfrm>
            <a:off x="1981200" y="1268761"/>
            <a:ext cx="8229600" cy="4248473"/>
          </a:xfrm>
        </p:spPr>
        <p:txBody>
          <a:bodyPr>
            <a:normAutofit fontScale="92500"/>
          </a:bodyPr>
          <a:lstStyle/>
          <a:p>
            <a:pPr marL="0" indent="0">
              <a:buNone/>
            </a:pPr>
            <a:r>
              <a:rPr lang="en-GB" dirty="0"/>
              <a:t>Organisations approach the task of strategy formulation differently depending on the type of markets they operate in, their culture, management style, external context etc.</a:t>
            </a:r>
          </a:p>
          <a:p>
            <a:r>
              <a:rPr lang="en-GB" dirty="0"/>
              <a:t>Top-down approach</a:t>
            </a:r>
          </a:p>
          <a:p>
            <a:r>
              <a:rPr lang="en-GB" dirty="0"/>
              <a:t>Bottom up approach </a:t>
            </a:r>
          </a:p>
          <a:p>
            <a:r>
              <a:rPr lang="en-GB" dirty="0"/>
              <a:t>Interactive approach</a:t>
            </a:r>
          </a:p>
          <a:p>
            <a:r>
              <a:rPr lang="en-GB" dirty="0"/>
              <a:t>Semi-autonomous approach</a:t>
            </a:r>
          </a:p>
        </p:txBody>
      </p:sp>
      <p:sp>
        <p:nvSpPr>
          <p:cNvPr id="4" name="Slide Number Placeholder 3"/>
          <p:cNvSpPr>
            <a:spLocks noGrp="1"/>
          </p:cNvSpPr>
          <p:nvPr>
            <p:ph type="sldNum" sz="quarter" idx="12"/>
          </p:nvPr>
        </p:nvSpPr>
        <p:spPr/>
        <p:txBody>
          <a:bodyPr/>
          <a:lstStyle/>
          <a:p>
            <a:fld id="{AC82685A-BD3A-4230-8D85-804689F67293}" type="slidenum">
              <a:rPr lang="en-GB" smtClean="0"/>
              <a:t>16</a:t>
            </a:fld>
            <a:endParaRPr lang="en-GB"/>
          </a:p>
        </p:txBody>
      </p:sp>
    </p:spTree>
    <p:extLst>
      <p:ext uri="{BB962C8B-B14F-4D97-AF65-F5344CB8AC3E}">
        <p14:creationId xmlns:p14="http://schemas.microsoft.com/office/powerpoint/2010/main" val="40072680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Evaluation of Choice of Strategy</a:t>
            </a:r>
          </a:p>
        </p:txBody>
      </p:sp>
      <p:sp>
        <p:nvSpPr>
          <p:cNvPr id="3" name="Content Placeholder 2"/>
          <p:cNvSpPr>
            <a:spLocks noGrp="1"/>
          </p:cNvSpPr>
          <p:nvPr>
            <p:ph idx="1"/>
          </p:nvPr>
        </p:nvSpPr>
        <p:spPr/>
        <p:txBody>
          <a:bodyPr/>
          <a:lstStyle/>
          <a:p>
            <a:r>
              <a:rPr lang="en-GB" dirty="0"/>
              <a:t>Suitability – outcome of SWOT analysis</a:t>
            </a:r>
          </a:p>
          <a:p>
            <a:r>
              <a:rPr lang="en-GB" dirty="0"/>
              <a:t>Acceptability – to internal and external stakeholders</a:t>
            </a:r>
          </a:p>
          <a:p>
            <a:r>
              <a:rPr lang="en-GB" dirty="0"/>
              <a:t>Feasibility – given resources</a:t>
            </a:r>
          </a:p>
        </p:txBody>
      </p:sp>
      <p:sp>
        <p:nvSpPr>
          <p:cNvPr id="4" name="Slide Number Placeholder 3"/>
          <p:cNvSpPr>
            <a:spLocks noGrp="1"/>
          </p:cNvSpPr>
          <p:nvPr>
            <p:ph type="sldNum" sz="quarter" idx="12"/>
          </p:nvPr>
        </p:nvSpPr>
        <p:spPr/>
        <p:txBody>
          <a:bodyPr/>
          <a:lstStyle/>
          <a:p>
            <a:fld id="{AC82685A-BD3A-4230-8D85-804689F67293}" type="slidenum">
              <a:rPr lang="en-GB" smtClean="0"/>
              <a:t>17</a:t>
            </a:fld>
            <a:endParaRPr lang="en-GB"/>
          </a:p>
        </p:txBody>
      </p:sp>
    </p:spTree>
    <p:extLst>
      <p:ext uri="{BB962C8B-B14F-4D97-AF65-F5344CB8AC3E}">
        <p14:creationId xmlns:p14="http://schemas.microsoft.com/office/powerpoint/2010/main" val="21776336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Implementing Strategy</a:t>
            </a:r>
          </a:p>
        </p:txBody>
      </p:sp>
      <p:sp>
        <p:nvSpPr>
          <p:cNvPr id="3" name="Content Placeholder 2"/>
          <p:cNvSpPr>
            <a:spLocks noGrp="1"/>
          </p:cNvSpPr>
          <p:nvPr>
            <p:ph idx="1"/>
          </p:nvPr>
        </p:nvSpPr>
        <p:spPr>
          <a:xfrm>
            <a:off x="1981200" y="1600201"/>
            <a:ext cx="8229600" cy="4061047"/>
          </a:xfrm>
        </p:spPr>
        <p:txBody>
          <a:bodyPr>
            <a:normAutofit fontScale="85000" lnSpcReduction="20000"/>
          </a:bodyPr>
          <a:lstStyle/>
          <a:p>
            <a:pPr marL="0" indent="0">
              <a:buNone/>
            </a:pPr>
            <a:r>
              <a:rPr lang="en-GB" dirty="0"/>
              <a:t>Use of Budget – HR can advise regarding individual and group needs so that the budget aids motivation</a:t>
            </a:r>
          </a:p>
          <a:p>
            <a:endParaRPr lang="en-GB" dirty="0"/>
          </a:p>
          <a:p>
            <a:pPr marL="0" indent="0">
              <a:buNone/>
            </a:pPr>
            <a:r>
              <a:rPr lang="en-GB" dirty="0"/>
              <a:t>Alexander (1985) identifies 5 main features of successful strategy implementation:</a:t>
            </a:r>
          </a:p>
          <a:p>
            <a:r>
              <a:rPr lang="en-GB" dirty="0"/>
              <a:t>Communicating</a:t>
            </a:r>
          </a:p>
          <a:p>
            <a:r>
              <a:rPr lang="en-GB" dirty="0"/>
              <a:t>Starting with a good idea</a:t>
            </a:r>
          </a:p>
          <a:p>
            <a:r>
              <a:rPr lang="en-GB" dirty="0"/>
              <a:t>Gaining employee commitment and involvement</a:t>
            </a:r>
          </a:p>
          <a:p>
            <a:r>
              <a:rPr lang="en-GB" dirty="0"/>
              <a:t>Providing sufficient resources</a:t>
            </a:r>
          </a:p>
          <a:p>
            <a:r>
              <a:rPr lang="en-GB" dirty="0"/>
              <a:t>Developing an implementation plan</a:t>
            </a:r>
          </a:p>
        </p:txBody>
      </p:sp>
      <p:sp>
        <p:nvSpPr>
          <p:cNvPr id="4" name="Slide Number Placeholder 3"/>
          <p:cNvSpPr>
            <a:spLocks noGrp="1"/>
          </p:cNvSpPr>
          <p:nvPr>
            <p:ph type="sldNum" sz="quarter" idx="12"/>
          </p:nvPr>
        </p:nvSpPr>
        <p:spPr/>
        <p:txBody>
          <a:bodyPr/>
          <a:lstStyle/>
          <a:p>
            <a:fld id="{AC82685A-BD3A-4230-8D85-804689F67293}" type="slidenum">
              <a:rPr lang="en-GB" smtClean="0"/>
              <a:t>18</a:t>
            </a:fld>
            <a:endParaRPr lang="en-GB"/>
          </a:p>
        </p:txBody>
      </p:sp>
    </p:spTree>
    <p:extLst>
      <p:ext uri="{BB962C8B-B14F-4D97-AF65-F5344CB8AC3E}">
        <p14:creationId xmlns:p14="http://schemas.microsoft.com/office/powerpoint/2010/main" val="11621169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78452-1C60-4276-970A-BDAB55B4E0A4}"/>
              </a:ext>
            </a:extLst>
          </p:cNvPr>
          <p:cNvSpPr>
            <a:spLocks noGrp="1"/>
          </p:cNvSpPr>
          <p:nvPr>
            <p:ph type="title"/>
          </p:nvPr>
        </p:nvSpPr>
        <p:spPr>
          <a:xfrm>
            <a:off x="1981200" y="274638"/>
            <a:ext cx="8229600" cy="1930226"/>
          </a:xfrm>
        </p:spPr>
        <p:txBody>
          <a:bodyPr>
            <a:normAutofit fontScale="90000"/>
          </a:bodyPr>
          <a:lstStyle/>
          <a:p>
            <a:r>
              <a:rPr lang="en-GB" sz="4000" dirty="0"/>
              <a:t>Constraints on Strategy </a:t>
            </a:r>
            <a:br>
              <a:rPr lang="en-GB" sz="3600" dirty="0"/>
            </a:br>
            <a:br>
              <a:rPr lang="en-GB" sz="3600" dirty="0"/>
            </a:br>
            <a:r>
              <a:rPr lang="en-GB" sz="2400" dirty="0"/>
              <a:t>(Johnson et al, 2011, cited in Kew and </a:t>
            </a:r>
            <a:r>
              <a:rPr lang="en-GB" sz="2400" dirty="0" err="1"/>
              <a:t>Stredwick</a:t>
            </a:r>
            <a:r>
              <a:rPr lang="en-GB" sz="2400" dirty="0"/>
              <a:t>, 2016, p.431)</a:t>
            </a:r>
          </a:p>
        </p:txBody>
      </p:sp>
      <p:sp>
        <p:nvSpPr>
          <p:cNvPr id="3" name="Content Placeholder 2">
            <a:extLst>
              <a:ext uri="{FF2B5EF4-FFF2-40B4-BE49-F238E27FC236}">
                <a16:creationId xmlns:a16="http://schemas.microsoft.com/office/drawing/2014/main" id="{7EE02A7E-7D0B-4F64-84E1-A391DD17E691}"/>
              </a:ext>
            </a:extLst>
          </p:cNvPr>
          <p:cNvSpPr>
            <a:spLocks noGrp="1"/>
          </p:cNvSpPr>
          <p:nvPr>
            <p:ph idx="1"/>
          </p:nvPr>
        </p:nvSpPr>
        <p:spPr>
          <a:xfrm>
            <a:off x="1847528" y="2348880"/>
            <a:ext cx="8229600" cy="4364992"/>
          </a:xfrm>
        </p:spPr>
        <p:txBody>
          <a:bodyPr/>
          <a:lstStyle/>
          <a:p>
            <a:r>
              <a:rPr lang="en-GB" dirty="0"/>
              <a:t>Corporate Governance</a:t>
            </a:r>
          </a:p>
          <a:p>
            <a:r>
              <a:rPr lang="en-GB" dirty="0"/>
              <a:t>Stakeholders</a:t>
            </a:r>
          </a:p>
          <a:p>
            <a:r>
              <a:rPr lang="en-GB" dirty="0"/>
              <a:t>Business Ethics</a:t>
            </a:r>
          </a:p>
          <a:p>
            <a:r>
              <a:rPr lang="en-GB" dirty="0"/>
              <a:t>Culture</a:t>
            </a:r>
          </a:p>
        </p:txBody>
      </p:sp>
      <p:sp>
        <p:nvSpPr>
          <p:cNvPr id="4" name="Slide Number Placeholder 3">
            <a:extLst>
              <a:ext uri="{FF2B5EF4-FFF2-40B4-BE49-F238E27FC236}">
                <a16:creationId xmlns:a16="http://schemas.microsoft.com/office/drawing/2014/main" id="{7066899E-F378-43EE-B030-537D3C4E259C}"/>
              </a:ext>
            </a:extLst>
          </p:cNvPr>
          <p:cNvSpPr>
            <a:spLocks noGrp="1"/>
          </p:cNvSpPr>
          <p:nvPr>
            <p:ph type="sldNum" sz="quarter" idx="12"/>
          </p:nvPr>
        </p:nvSpPr>
        <p:spPr/>
        <p:txBody>
          <a:bodyPr/>
          <a:lstStyle/>
          <a:p>
            <a:fld id="{AC82685A-BD3A-4230-8D85-804689F67293}" type="slidenum">
              <a:rPr lang="en-GB" smtClean="0"/>
              <a:t>19</a:t>
            </a:fld>
            <a:endParaRPr lang="en-GB"/>
          </a:p>
        </p:txBody>
      </p:sp>
    </p:spTree>
    <p:extLst>
      <p:ext uri="{BB962C8B-B14F-4D97-AF65-F5344CB8AC3E}">
        <p14:creationId xmlns:p14="http://schemas.microsoft.com/office/powerpoint/2010/main" val="4800688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16632"/>
            <a:ext cx="8229600" cy="720080"/>
          </a:xfrm>
        </p:spPr>
        <p:txBody>
          <a:bodyPr>
            <a:normAutofit fontScale="90000"/>
          </a:bodyPr>
          <a:lstStyle/>
          <a:p>
            <a:r>
              <a:rPr lang="en-GB" dirty="0"/>
              <a:t>Activity</a:t>
            </a:r>
          </a:p>
        </p:txBody>
      </p:sp>
      <p:sp>
        <p:nvSpPr>
          <p:cNvPr id="3" name="Content Placeholder 2"/>
          <p:cNvSpPr>
            <a:spLocks noGrp="1"/>
          </p:cNvSpPr>
          <p:nvPr>
            <p:ph idx="1"/>
          </p:nvPr>
        </p:nvSpPr>
        <p:spPr>
          <a:xfrm>
            <a:off x="1990215" y="908720"/>
            <a:ext cx="8229600" cy="4968552"/>
          </a:xfrm>
        </p:spPr>
        <p:txBody>
          <a:bodyPr>
            <a:normAutofit fontScale="77500" lnSpcReduction="20000"/>
          </a:bodyPr>
          <a:lstStyle/>
          <a:p>
            <a:pPr marL="0" indent="0">
              <a:buNone/>
            </a:pPr>
            <a:r>
              <a:rPr lang="en-GB" dirty="0"/>
              <a:t>In your groups discuss and agree on the role of HR in each of the following stages of strategy formulation:</a:t>
            </a:r>
          </a:p>
          <a:p>
            <a:pPr marL="0" indent="0">
              <a:buNone/>
            </a:pPr>
            <a:endParaRPr lang="en-GB" dirty="0"/>
          </a:p>
          <a:p>
            <a:pPr marL="0" indent="0">
              <a:buNone/>
            </a:pPr>
            <a:r>
              <a:rPr lang="en-GB" dirty="0"/>
              <a:t>Formulation of vision (future direction), mission (purpose), values</a:t>
            </a:r>
          </a:p>
          <a:p>
            <a:pPr marL="0" indent="0">
              <a:buNone/>
            </a:pPr>
            <a:r>
              <a:rPr lang="en-GB" dirty="0"/>
              <a:t>Determination of strategic objectives (financial, marketing, customer service, investment in HR, operational costs)</a:t>
            </a:r>
          </a:p>
          <a:p>
            <a:pPr marL="0" indent="0">
              <a:buNone/>
            </a:pPr>
            <a:r>
              <a:rPr lang="en-GB" dirty="0"/>
              <a:t>Formulation of strategies</a:t>
            </a:r>
          </a:p>
          <a:p>
            <a:pPr marL="0" indent="0">
              <a:buNone/>
            </a:pPr>
            <a:r>
              <a:rPr lang="en-GB" dirty="0"/>
              <a:t>Implementation of strategies</a:t>
            </a:r>
          </a:p>
          <a:p>
            <a:pPr marL="0" indent="0">
              <a:buNone/>
            </a:pPr>
            <a:r>
              <a:rPr lang="en-GB" dirty="0"/>
              <a:t>Evaluation and control of strategies</a:t>
            </a:r>
          </a:p>
          <a:p>
            <a:pPr marL="0" indent="0">
              <a:buNone/>
            </a:pPr>
            <a:endParaRPr lang="en-GB" dirty="0"/>
          </a:p>
          <a:p>
            <a:pPr marL="0" indent="0">
              <a:buNone/>
            </a:pPr>
            <a:r>
              <a:rPr lang="en-GB" dirty="0"/>
              <a:t> (20 minutes, then feedback)</a:t>
            </a:r>
          </a:p>
        </p:txBody>
      </p:sp>
      <p:sp>
        <p:nvSpPr>
          <p:cNvPr id="4" name="Slide Number Placeholder 3"/>
          <p:cNvSpPr>
            <a:spLocks noGrp="1"/>
          </p:cNvSpPr>
          <p:nvPr>
            <p:ph type="sldNum" sz="quarter" idx="12"/>
          </p:nvPr>
        </p:nvSpPr>
        <p:spPr/>
        <p:txBody>
          <a:bodyPr/>
          <a:lstStyle/>
          <a:p>
            <a:fld id="{AC82685A-BD3A-4230-8D85-804689F67293}" type="slidenum">
              <a:rPr lang="en-GB" smtClean="0"/>
              <a:t>20</a:t>
            </a:fld>
            <a:endParaRPr lang="en-GB"/>
          </a:p>
        </p:txBody>
      </p:sp>
    </p:spTree>
    <p:extLst>
      <p:ext uri="{BB962C8B-B14F-4D97-AF65-F5344CB8AC3E}">
        <p14:creationId xmlns:p14="http://schemas.microsoft.com/office/powerpoint/2010/main" val="32211870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3C21F-DC02-41B2-A32D-1A8047DEDBFB}"/>
              </a:ext>
            </a:extLst>
          </p:cNvPr>
          <p:cNvSpPr>
            <a:spLocks noGrp="1"/>
          </p:cNvSpPr>
          <p:nvPr>
            <p:ph type="title"/>
          </p:nvPr>
        </p:nvSpPr>
        <p:spPr/>
        <p:txBody>
          <a:bodyPr>
            <a:normAutofit fontScale="90000"/>
          </a:bodyPr>
          <a:lstStyle/>
          <a:p>
            <a:r>
              <a:rPr lang="en-GB" dirty="0"/>
              <a:t>How HR can contribute to formulating organisational strategy</a:t>
            </a:r>
          </a:p>
        </p:txBody>
      </p:sp>
      <p:sp>
        <p:nvSpPr>
          <p:cNvPr id="3" name="Content Placeholder 2">
            <a:extLst>
              <a:ext uri="{FF2B5EF4-FFF2-40B4-BE49-F238E27FC236}">
                <a16:creationId xmlns:a16="http://schemas.microsoft.com/office/drawing/2014/main" id="{566D7CE5-522F-4105-983E-40D4D6E7E69F}"/>
              </a:ext>
            </a:extLst>
          </p:cNvPr>
          <p:cNvSpPr>
            <a:spLocks noGrp="1"/>
          </p:cNvSpPr>
          <p:nvPr>
            <p:ph idx="1"/>
          </p:nvPr>
        </p:nvSpPr>
        <p:spPr/>
        <p:txBody>
          <a:bodyPr>
            <a:normAutofit fontScale="92500"/>
          </a:bodyPr>
          <a:lstStyle/>
          <a:p>
            <a:r>
              <a:rPr lang="en-GB" dirty="0"/>
              <a:t>Participation at different levels (board member, facilitator, adviser)</a:t>
            </a:r>
          </a:p>
          <a:p>
            <a:r>
              <a:rPr lang="en-GB" dirty="0"/>
              <a:t>Provision of organisational insights and hard information.</a:t>
            </a:r>
          </a:p>
          <a:p>
            <a:r>
              <a:rPr lang="en-GB" dirty="0"/>
              <a:t>Analysing and interpreting business and performance data.</a:t>
            </a:r>
          </a:p>
          <a:p>
            <a:r>
              <a:rPr lang="en-GB" dirty="0"/>
              <a:t>Identifying obstacles and risks.</a:t>
            </a:r>
          </a:p>
          <a:p>
            <a:r>
              <a:rPr lang="en-GB" dirty="0"/>
              <a:t>Preparing position and policy papers</a:t>
            </a:r>
          </a:p>
          <a:p>
            <a:r>
              <a:rPr lang="en-GB" dirty="0"/>
              <a:t>Communicating with senior, middle managers and staff</a:t>
            </a:r>
          </a:p>
        </p:txBody>
      </p:sp>
      <p:sp>
        <p:nvSpPr>
          <p:cNvPr id="4" name="Slide Number Placeholder 3">
            <a:extLst>
              <a:ext uri="{FF2B5EF4-FFF2-40B4-BE49-F238E27FC236}">
                <a16:creationId xmlns:a16="http://schemas.microsoft.com/office/drawing/2014/main" id="{2070F72E-6992-41E7-8B88-066E82B0428E}"/>
              </a:ext>
            </a:extLst>
          </p:cNvPr>
          <p:cNvSpPr>
            <a:spLocks noGrp="1"/>
          </p:cNvSpPr>
          <p:nvPr>
            <p:ph type="sldNum" sz="quarter" idx="12"/>
          </p:nvPr>
        </p:nvSpPr>
        <p:spPr/>
        <p:txBody>
          <a:bodyPr/>
          <a:lstStyle/>
          <a:p>
            <a:fld id="{AC82685A-BD3A-4230-8D85-804689F67293}" type="slidenum">
              <a:rPr lang="en-GB" smtClean="0"/>
              <a:t>21</a:t>
            </a:fld>
            <a:endParaRPr lang="en-GB"/>
          </a:p>
        </p:txBody>
      </p:sp>
    </p:spTree>
    <p:extLst>
      <p:ext uri="{BB962C8B-B14F-4D97-AF65-F5344CB8AC3E}">
        <p14:creationId xmlns:p14="http://schemas.microsoft.com/office/powerpoint/2010/main" val="19898835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What is HR Strategy?</a:t>
            </a:r>
          </a:p>
        </p:txBody>
      </p:sp>
      <p:sp>
        <p:nvSpPr>
          <p:cNvPr id="3" name="Content Placeholder 2"/>
          <p:cNvSpPr>
            <a:spLocks noGrp="1"/>
          </p:cNvSpPr>
          <p:nvPr>
            <p:ph idx="1"/>
          </p:nvPr>
        </p:nvSpPr>
        <p:spPr>
          <a:xfrm>
            <a:off x="2320752" y="1988840"/>
            <a:ext cx="7550496" cy="3240360"/>
          </a:xfrm>
        </p:spPr>
        <p:txBody>
          <a:bodyPr>
            <a:normAutofit fontScale="77500" lnSpcReduction="20000"/>
          </a:bodyPr>
          <a:lstStyle/>
          <a:p>
            <a:pPr marL="0" indent="0">
              <a:buNone/>
            </a:pPr>
            <a:r>
              <a:rPr lang="en-GB" dirty="0"/>
              <a:t>‘A set of ideas, policies and practices which management adopt in order to achieve a people management objective.’ (Tyson, 1995)</a:t>
            </a:r>
          </a:p>
          <a:p>
            <a:pPr marL="0" indent="0">
              <a:buNone/>
            </a:pPr>
            <a:endParaRPr lang="en-GB" dirty="0"/>
          </a:p>
          <a:p>
            <a:r>
              <a:rPr lang="en-GB" dirty="0"/>
              <a:t>Seen as an incremental process rather than a detailed document</a:t>
            </a:r>
          </a:p>
          <a:p>
            <a:r>
              <a:rPr lang="en-GB" dirty="0"/>
              <a:t>Aimed at influencing practices promoting improved performance and competitive advantage at work</a:t>
            </a:r>
          </a:p>
        </p:txBody>
      </p:sp>
      <p:sp>
        <p:nvSpPr>
          <p:cNvPr id="4" name="Slide Number Placeholder 3"/>
          <p:cNvSpPr>
            <a:spLocks noGrp="1"/>
          </p:cNvSpPr>
          <p:nvPr>
            <p:ph type="sldNum" sz="quarter" idx="12"/>
          </p:nvPr>
        </p:nvSpPr>
        <p:spPr/>
        <p:txBody>
          <a:bodyPr/>
          <a:lstStyle/>
          <a:p>
            <a:fld id="{AC82685A-BD3A-4230-8D85-804689F67293}" type="slidenum">
              <a:rPr lang="en-GB" smtClean="0"/>
              <a:t>22</a:t>
            </a:fld>
            <a:endParaRPr lang="en-GB"/>
          </a:p>
        </p:txBody>
      </p:sp>
    </p:spTree>
    <p:extLst>
      <p:ext uri="{BB962C8B-B14F-4D97-AF65-F5344CB8AC3E}">
        <p14:creationId xmlns:p14="http://schemas.microsoft.com/office/powerpoint/2010/main" val="194746328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Approaches to Formation of HR Strategy</a:t>
            </a:r>
          </a:p>
        </p:txBody>
      </p:sp>
      <p:sp>
        <p:nvSpPr>
          <p:cNvPr id="3" name="Content Placeholder 2"/>
          <p:cNvSpPr>
            <a:spLocks noGrp="1"/>
          </p:cNvSpPr>
          <p:nvPr>
            <p:ph idx="1"/>
          </p:nvPr>
        </p:nvSpPr>
        <p:spPr>
          <a:xfrm>
            <a:off x="1981200" y="1988840"/>
            <a:ext cx="8229600" cy="3528393"/>
          </a:xfrm>
        </p:spPr>
        <p:txBody>
          <a:bodyPr/>
          <a:lstStyle/>
          <a:p>
            <a:r>
              <a:rPr lang="en-GB" dirty="0"/>
              <a:t>Best fit/Contingency</a:t>
            </a:r>
          </a:p>
          <a:p>
            <a:r>
              <a:rPr lang="en-GB" dirty="0"/>
              <a:t>Best Practice/High Commitment</a:t>
            </a:r>
          </a:p>
          <a:p>
            <a:r>
              <a:rPr lang="en-GB" dirty="0"/>
              <a:t>Resource Based thinking</a:t>
            </a:r>
          </a:p>
        </p:txBody>
      </p:sp>
      <p:sp>
        <p:nvSpPr>
          <p:cNvPr id="4" name="Slide Number Placeholder 3"/>
          <p:cNvSpPr>
            <a:spLocks noGrp="1"/>
          </p:cNvSpPr>
          <p:nvPr>
            <p:ph type="sldNum" sz="quarter" idx="12"/>
          </p:nvPr>
        </p:nvSpPr>
        <p:spPr/>
        <p:txBody>
          <a:bodyPr/>
          <a:lstStyle/>
          <a:p>
            <a:fld id="{AC82685A-BD3A-4230-8D85-804689F67293}" type="slidenum">
              <a:rPr lang="en-GB" smtClean="0"/>
              <a:t>23</a:t>
            </a:fld>
            <a:endParaRPr lang="en-GB"/>
          </a:p>
        </p:txBody>
      </p:sp>
    </p:spTree>
    <p:extLst>
      <p:ext uri="{BB962C8B-B14F-4D97-AF65-F5344CB8AC3E}">
        <p14:creationId xmlns:p14="http://schemas.microsoft.com/office/powerpoint/2010/main" val="34499597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Horizontal and Vertical Integration (Best Fit)</a:t>
            </a:r>
          </a:p>
        </p:txBody>
      </p:sp>
      <p:sp>
        <p:nvSpPr>
          <p:cNvPr id="3" name="Content Placeholder 2"/>
          <p:cNvSpPr>
            <a:spLocks noGrp="1"/>
          </p:cNvSpPr>
          <p:nvPr>
            <p:ph idx="1"/>
          </p:nvPr>
        </p:nvSpPr>
        <p:spPr>
          <a:xfrm>
            <a:off x="1981200" y="1600201"/>
            <a:ext cx="8229600" cy="3989039"/>
          </a:xfrm>
        </p:spPr>
        <p:txBody>
          <a:bodyPr>
            <a:normAutofit fontScale="85000" lnSpcReduction="20000"/>
          </a:bodyPr>
          <a:lstStyle/>
          <a:p>
            <a:r>
              <a:rPr lang="en-GB" dirty="0"/>
              <a:t>Main characteristic of HR strategy is its integration with business strategy</a:t>
            </a:r>
          </a:p>
          <a:p>
            <a:r>
              <a:rPr lang="en-GB" dirty="0"/>
              <a:t>HR Strategies need to have external fit with business strategies and be vertically integrated with them</a:t>
            </a:r>
          </a:p>
          <a:p>
            <a:r>
              <a:rPr lang="en-GB" dirty="0"/>
              <a:t>There needs to be horizontal integration with all aspects of HR strategy (internal fit). HR practices must support each other</a:t>
            </a:r>
          </a:p>
          <a:p>
            <a:r>
              <a:rPr lang="en-GB" dirty="0"/>
              <a:t>The greater the degree of vertical and horizontal integration within an organisation, the more effective HR strategy will be</a:t>
            </a:r>
          </a:p>
        </p:txBody>
      </p:sp>
      <p:sp>
        <p:nvSpPr>
          <p:cNvPr id="4" name="Slide Number Placeholder 3"/>
          <p:cNvSpPr>
            <a:spLocks noGrp="1"/>
          </p:cNvSpPr>
          <p:nvPr>
            <p:ph type="sldNum" sz="quarter" idx="12"/>
          </p:nvPr>
        </p:nvSpPr>
        <p:spPr/>
        <p:txBody>
          <a:bodyPr/>
          <a:lstStyle/>
          <a:p>
            <a:fld id="{AC82685A-BD3A-4230-8D85-804689F67293}" type="slidenum">
              <a:rPr lang="en-GB" smtClean="0"/>
              <a:t>24</a:t>
            </a:fld>
            <a:endParaRPr lang="en-GB"/>
          </a:p>
        </p:txBody>
      </p:sp>
    </p:spTree>
    <p:extLst>
      <p:ext uri="{BB962C8B-B14F-4D97-AF65-F5344CB8AC3E}">
        <p14:creationId xmlns:p14="http://schemas.microsoft.com/office/powerpoint/2010/main" val="42283894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Contingency Thinking</a:t>
            </a:r>
          </a:p>
        </p:txBody>
      </p:sp>
      <p:sp>
        <p:nvSpPr>
          <p:cNvPr id="3" name="Content Placeholder 2"/>
          <p:cNvSpPr>
            <a:spLocks noGrp="1"/>
          </p:cNvSpPr>
          <p:nvPr>
            <p:ph idx="1"/>
          </p:nvPr>
        </p:nvSpPr>
        <p:spPr>
          <a:xfrm>
            <a:off x="1981200" y="1417638"/>
            <a:ext cx="8229600" cy="4315618"/>
          </a:xfrm>
        </p:spPr>
        <p:txBody>
          <a:bodyPr>
            <a:normAutofit fontScale="70000" lnSpcReduction="20000"/>
          </a:bodyPr>
          <a:lstStyle/>
          <a:p>
            <a:pPr marL="0" indent="0">
              <a:buNone/>
            </a:pPr>
            <a:r>
              <a:rPr lang="en-GB" dirty="0"/>
              <a:t>For many years managers have used contingency thinking and models to help them align HR strategies with business strategies</a:t>
            </a:r>
          </a:p>
          <a:p>
            <a:pPr marL="0" indent="0">
              <a:buNone/>
            </a:pPr>
            <a:endParaRPr lang="en-GB" dirty="0"/>
          </a:p>
          <a:p>
            <a:pPr marL="0" indent="0">
              <a:buNone/>
            </a:pPr>
            <a:r>
              <a:rPr lang="en-GB" dirty="0"/>
              <a:t>Porter’s model (1985) – identified three core alternative strategies that firms follow: </a:t>
            </a:r>
          </a:p>
          <a:p>
            <a:pPr marL="0" indent="0">
              <a:buNone/>
            </a:pPr>
            <a:endParaRPr lang="en-GB" dirty="0"/>
          </a:p>
          <a:p>
            <a:r>
              <a:rPr lang="en-GB" dirty="0"/>
              <a:t>Cost leadership (value for money)</a:t>
            </a:r>
          </a:p>
          <a:p>
            <a:r>
              <a:rPr lang="en-GB" dirty="0"/>
              <a:t>Differentiation (via quality enhancement or innovation)</a:t>
            </a:r>
          </a:p>
          <a:p>
            <a:r>
              <a:rPr lang="en-GB" dirty="0"/>
              <a:t>Focus (using cost leadership or differentiation in a niche market)</a:t>
            </a:r>
          </a:p>
          <a:p>
            <a:pPr marL="0" indent="0">
              <a:buNone/>
            </a:pPr>
            <a:endParaRPr lang="en-GB" dirty="0"/>
          </a:p>
          <a:p>
            <a:pPr marL="0" indent="0">
              <a:buNone/>
            </a:pPr>
            <a:r>
              <a:rPr lang="en-GB" dirty="0"/>
              <a:t>The kinds of HR policies and practices that need to be in place in order to effectively support the three will be different. </a:t>
            </a:r>
          </a:p>
        </p:txBody>
      </p:sp>
      <p:sp>
        <p:nvSpPr>
          <p:cNvPr id="4" name="Slide Number Placeholder 3"/>
          <p:cNvSpPr>
            <a:spLocks noGrp="1"/>
          </p:cNvSpPr>
          <p:nvPr>
            <p:ph type="sldNum" sz="quarter" idx="12"/>
          </p:nvPr>
        </p:nvSpPr>
        <p:spPr/>
        <p:txBody>
          <a:bodyPr/>
          <a:lstStyle/>
          <a:p>
            <a:fld id="{AC82685A-BD3A-4230-8D85-804689F67293}" type="slidenum">
              <a:rPr lang="en-GB" smtClean="0"/>
              <a:t>25</a:t>
            </a:fld>
            <a:endParaRPr lang="en-GB"/>
          </a:p>
        </p:txBody>
      </p:sp>
    </p:spTree>
    <p:extLst>
      <p:ext uri="{BB962C8B-B14F-4D97-AF65-F5344CB8AC3E}">
        <p14:creationId xmlns:p14="http://schemas.microsoft.com/office/powerpoint/2010/main" val="75860981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Other Contingency Models</a:t>
            </a:r>
          </a:p>
        </p:txBody>
      </p:sp>
      <p:sp>
        <p:nvSpPr>
          <p:cNvPr id="3" name="Content Placeholder 2"/>
          <p:cNvSpPr>
            <a:spLocks noGrp="1"/>
          </p:cNvSpPr>
          <p:nvPr>
            <p:ph idx="1"/>
          </p:nvPr>
        </p:nvSpPr>
        <p:spPr/>
        <p:txBody>
          <a:bodyPr>
            <a:normAutofit fontScale="92500" lnSpcReduction="10000"/>
          </a:bodyPr>
          <a:lstStyle/>
          <a:p>
            <a:r>
              <a:rPr lang="en-GB" dirty="0"/>
              <a:t>Boston Consulting Model (Purcell, 1989)</a:t>
            </a:r>
          </a:p>
          <a:p>
            <a:r>
              <a:rPr lang="en-GB" dirty="0"/>
              <a:t>Miles and Snow (1978)</a:t>
            </a:r>
          </a:p>
          <a:p>
            <a:pPr marL="0" indent="0">
              <a:buNone/>
            </a:pPr>
            <a:endParaRPr lang="en-GB" dirty="0"/>
          </a:p>
          <a:p>
            <a:pPr marL="0" indent="0">
              <a:buNone/>
            </a:pPr>
            <a:r>
              <a:rPr lang="en-GB" dirty="0"/>
              <a:t>These models are effective guides that help HR function to think strategically about their activities and how best to add value but do not take account of variables that may make a different strategic approach more appropriate – for example when there is a tight labour market (Taylor and Woodhams, 2016)</a:t>
            </a:r>
          </a:p>
        </p:txBody>
      </p:sp>
      <p:sp>
        <p:nvSpPr>
          <p:cNvPr id="4" name="Slide Number Placeholder 3"/>
          <p:cNvSpPr>
            <a:spLocks noGrp="1"/>
          </p:cNvSpPr>
          <p:nvPr>
            <p:ph type="sldNum" sz="quarter" idx="12"/>
          </p:nvPr>
        </p:nvSpPr>
        <p:spPr/>
        <p:txBody>
          <a:bodyPr/>
          <a:lstStyle/>
          <a:p>
            <a:fld id="{AC82685A-BD3A-4230-8D85-804689F67293}" type="slidenum">
              <a:rPr lang="en-GB" smtClean="0"/>
              <a:t>26</a:t>
            </a:fld>
            <a:endParaRPr lang="en-GB"/>
          </a:p>
        </p:txBody>
      </p:sp>
    </p:spTree>
    <p:extLst>
      <p:ext uri="{BB962C8B-B14F-4D97-AF65-F5344CB8AC3E}">
        <p14:creationId xmlns:p14="http://schemas.microsoft.com/office/powerpoint/2010/main" val="56868074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Best Practice Model</a:t>
            </a:r>
          </a:p>
        </p:txBody>
      </p:sp>
      <p:sp>
        <p:nvSpPr>
          <p:cNvPr id="3" name="Content Placeholder 2"/>
          <p:cNvSpPr>
            <a:spLocks noGrp="1"/>
          </p:cNvSpPr>
          <p:nvPr>
            <p:ph idx="1"/>
          </p:nvPr>
        </p:nvSpPr>
        <p:spPr/>
        <p:txBody>
          <a:bodyPr/>
          <a:lstStyle/>
          <a:p>
            <a:pPr marL="0" indent="0">
              <a:buNone/>
            </a:pPr>
            <a:r>
              <a:rPr lang="en-GB" dirty="0"/>
              <a:t>Whatever the strategy an organisation adopts, the same basic bundles of HR practices need to be adopted to enhance its chances of success (Pfeffer, 1994, </a:t>
            </a:r>
            <a:r>
              <a:rPr lang="en-GB" dirty="0" err="1"/>
              <a:t>Huselid</a:t>
            </a:r>
            <a:r>
              <a:rPr lang="en-GB" dirty="0"/>
              <a:t>, 1995, Purcell et al 2003). </a:t>
            </a:r>
          </a:p>
        </p:txBody>
      </p:sp>
      <p:sp>
        <p:nvSpPr>
          <p:cNvPr id="4" name="Slide Number Placeholder 3"/>
          <p:cNvSpPr>
            <a:spLocks noGrp="1"/>
          </p:cNvSpPr>
          <p:nvPr>
            <p:ph type="sldNum" sz="quarter" idx="12"/>
          </p:nvPr>
        </p:nvSpPr>
        <p:spPr/>
        <p:txBody>
          <a:bodyPr/>
          <a:lstStyle/>
          <a:p>
            <a:fld id="{AC82685A-BD3A-4230-8D85-804689F67293}" type="slidenum">
              <a:rPr lang="en-GB" smtClean="0"/>
              <a:t>27</a:t>
            </a:fld>
            <a:endParaRPr lang="en-GB"/>
          </a:p>
        </p:txBody>
      </p:sp>
    </p:spTree>
    <p:extLst>
      <p:ext uri="{BB962C8B-B14F-4D97-AF65-F5344CB8AC3E}">
        <p14:creationId xmlns:p14="http://schemas.microsoft.com/office/powerpoint/2010/main" val="49120585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type="body" orient="vert" idx="1"/>
          </p:nvPr>
        </p:nvSpPr>
        <p:spPr>
          <a:xfrm>
            <a:off x="1929584" y="1340769"/>
            <a:ext cx="8318832" cy="4176464"/>
          </a:xfrm>
        </p:spPr>
        <p:txBody>
          <a:bodyPr>
            <a:normAutofit fontScale="70000" lnSpcReduction="20000"/>
          </a:bodyPr>
          <a:lstStyle/>
          <a:p>
            <a:pPr marL="0" indent="0">
              <a:buNone/>
            </a:pPr>
            <a:r>
              <a:rPr lang="en-GB" dirty="0">
                <a:latin typeface="Arial" panose="020B0604020202020204" pitchFamily="34" charset="0"/>
                <a:cs typeface="Arial" panose="020B0604020202020204" pitchFamily="34" charset="0"/>
              </a:rPr>
              <a:t>Kew and Stredwick (2016) identified 10 ‘best practices’ as being linked to high levels of employee commitment/involvement:</a:t>
            </a:r>
          </a:p>
          <a:p>
            <a:pPr>
              <a:buFontTx/>
              <a:buChar char="-"/>
            </a:pPr>
            <a:r>
              <a:rPr lang="en-GB" dirty="0">
                <a:latin typeface="Arial" panose="020B0604020202020204" pitchFamily="34" charset="0"/>
                <a:cs typeface="Arial" panose="020B0604020202020204" pitchFamily="34" charset="0"/>
              </a:rPr>
              <a:t>Flexibility/team working</a:t>
            </a:r>
          </a:p>
          <a:p>
            <a:pPr>
              <a:buFontTx/>
              <a:buChar char="-"/>
            </a:pPr>
            <a:r>
              <a:rPr lang="en-GB" dirty="0">
                <a:latin typeface="Arial" panose="020B0604020202020204" pitchFamily="34" charset="0"/>
                <a:cs typeface="Arial" panose="020B0604020202020204" pitchFamily="34" charset="0"/>
              </a:rPr>
              <a:t>Employee involvement</a:t>
            </a:r>
          </a:p>
          <a:p>
            <a:pPr>
              <a:buFontTx/>
              <a:buChar char="-"/>
            </a:pPr>
            <a:r>
              <a:rPr lang="en-GB" dirty="0">
                <a:latin typeface="Arial" panose="020B0604020202020204" pitchFamily="34" charset="0"/>
                <a:cs typeface="Arial" panose="020B0604020202020204" pitchFamily="34" charset="0"/>
              </a:rPr>
              <a:t>Employee voice</a:t>
            </a:r>
          </a:p>
          <a:p>
            <a:pPr>
              <a:buFontTx/>
              <a:buChar char="-"/>
            </a:pPr>
            <a:r>
              <a:rPr lang="en-GB" dirty="0">
                <a:latin typeface="Arial" panose="020B0604020202020204" pitchFamily="34" charset="0"/>
                <a:cs typeface="Arial" panose="020B0604020202020204" pitchFamily="34" charset="0"/>
              </a:rPr>
              <a:t>Performance related reward</a:t>
            </a:r>
          </a:p>
          <a:p>
            <a:pPr>
              <a:buFontTx/>
              <a:buChar char="-"/>
            </a:pPr>
            <a:r>
              <a:rPr lang="en-GB" dirty="0">
                <a:latin typeface="Arial" panose="020B0604020202020204" pitchFamily="34" charset="0"/>
                <a:cs typeface="Arial" panose="020B0604020202020204" pitchFamily="34" charset="0"/>
              </a:rPr>
              <a:t>Employee ownership</a:t>
            </a:r>
          </a:p>
          <a:p>
            <a:pPr>
              <a:buFontTx/>
              <a:buChar char="-"/>
            </a:pPr>
            <a:r>
              <a:rPr lang="en-GB" dirty="0">
                <a:latin typeface="Arial" panose="020B0604020202020204" pitchFamily="34" charset="0"/>
                <a:cs typeface="Arial" panose="020B0604020202020204" pitchFamily="34" charset="0"/>
              </a:rPr>
              <a:t>Sophisticated selection</a:t>
            </a:r>
          </a:p>
          <a:p>
            <a:pPr>
              <a:buFontTx/>
              <a:buChar char="-"/>
            </a:pPr>
            <a:r>
              <a:rPr lang="en-GB" dirty="0">
                <a:latin typeface="Arial" panose="020B0604020202020204" pitchFamily="34" charset="0"/>
                <a:cs typeface="Arial" panose="020B0604020202020204" pitchFamily="34" charset="0"/>
              </a:rPr>
              <a:t>Internal promotion</a:t>
            </a:r>
          </a:p>
          <a:p>
            <a:pPr>
              <a:buFontTx/>
              <a:buChar char="-"/>
            </a:pPr>
            <a:r>
              <a:rPr lang="en-GB" dirty="0">
                <a:latin typeface="Arial" panose="020B0604020202020204" pitchFamily="34" charset="0"/>
                <a:cs typeface="Arial" panose="020B0604020202020204" pitchFamily="34" charset="0"/>
              </a:rPr>
              <a:t>Employment security</a:t>
            </a:r>
          </a:p>
          <a:p>
            <a:pPr>
              <a:buFontTx/>
              <a:buChar char="-"/>
            </a:pPr>
            <a:r>
              <a:rPr lang="en-GB" dirty="0">
                <a:latin typeface="Arial" panose="020B0604020202020204" pitchFamily="34" charset="0"/>
                <a:cs typeface="Arial" panose="020B0604020202020204" pitchFamily="34" charset="0"/>
              </a:rPr>
              <a:t>Commitment to learning</a:t>
            </a:r>
          </a:p>
          <a:p>
            <a:pPr>
              <a:buFontTx/>
              <a:buChar char="-"/>
            </a:pPr>
            <a:r>
              <a:rPr lang="en-GB" dirty="0">
                <a:latin typeface="Arial" panose="020B0604020202020204" pitchFamily="34" charset="0"/>
                <a:cs typeface="Arial" panose="020B0604020202020204" pitchFamily="34" charset="0"/>
              </a:rPr>
              <a:t>Harmonisation of terms and conditions</a:t>
            </a:r>
          </a:p>
        </p:txBody>
      </p:sp>
      <p:sp>
        <p:nvSpPr>
          <p:cNvPr id="2" name="Vertical Text Placeholder 1"/>
          <p:cNvSpPr>
            <a:spLocks noGrp="1"/>
          </p:cNvSpPr>
          <p:nvPr>
            <p:ph type="body" orient="vert" idx="13"/>
          </p:nvPr>
        </p:nvSpPr>
        <p:spPr>
          <a:xfrm>
            <a:off x="1951298" y="548681"/>
            <a:ext cx="8317230" cy="369741"/>
          </a:xfrm>
        </p:spPr>
        <p:txBody>
          <a:bodyPr/>
          <a:lstStyle/>
          <a:p>
            <a:pPr marL="0" indent="0">
              <a:buNone/>
            </a:pPr>
            <a:r>
              <a:rPr lang="en-GB" dirty="0"/>
              <a:t>What are the best practices?</a:t>
            </a:r>
          </a:p>
        </p:txBody>
      </p:sp>
    </p:spTree>
    <p:extLst>
      <p:ext uri="{BB962C8B-B14F-4D97-AF65-F5344CB8AC3E}">
        <p14:creationId xmlns:p14="http://schemas.microsoft.com/office/powerpoint/2010/main" val="283738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Resource Based Thinking</a:t>
            </a:r>
          </a:p>
        </p:txBody>
      </p:sp>
      <p:sp>
        <p:nvSpPr>
          <p:cNvPr id="3" name="Content Placeholder 2"/>
          <p:cNvSpPr>
            <a:spLocks noGrp="1"/>
          </p:cNvSpPr>
          <p:nvPr>
            <p:ph idx="1"/>
          </p:nvPr>
        </p:nvSpPr>
        <p:spPr/>
        <p:txBody>
          <a:bodyPr>
            <a:normAutofit fontScale="92500" lnSpcReduction="10000"/>
          </a:bodyPr>
          <a:lstStyle/>
          <a:p>
            <a:r>
              <a:rPr lang="en-GB" dirty="0"/>
              <a:t>‘inside out’ thinking (contingency = ‘outside-in’)</a:t>
            </a:r>
          </a:p>
          <a:p>
            <a:r>
              <a:rPr lang="en-GB" dirty="0"/>
              <a:t>Starts with audit of existing resources in terms of their key competitive strengths. Examples – certain individuals, culture, knowledge, reputation, skills</a:t>
            </a:r>
          </a:p>
          <a:p>
            <a:r>
              <a:rPr lang="en-GB" dirty="0"/>
              <a:t>Strategy to protect, enhance and reinforce strengths, in order to build towards sustained competitive strength over time</a:t>
            </a:r>
          </a:p>
          <a:p>
            <a:r>
              <a:rPr lang="en-GB" dirty="0"/>
              <a:t>Focus on which resources are most valuable, rare, hard to imitate, non-substitutable (Barney, 1991)</a:t>
            </a:r>
          </a:p>
        </p:txBody>
      </p:sp>
      <p:sp>
        <p:nvSpPr>
          <p:cNvPr id="4" name="Slide Number Placeholder 3"/>
          <p:cNvSpPr>
            <a:spLocks noGrp="1"/>
          </p:cNvSpPr>
          <p:nvPr>
            <p:ph type="sldNum" sz="quarter" idx="12"/>
          </p:nvPr>
        </p:nvSpPr>
        <p:spPr/>
        <p:txBody>
          <a:bodyPr/>
          <a:lstStyle/>
          <a:p>
            <a:fld id="{AC82685A-BD3A-4230-8D85-804689F67293}" type="slidenum">
              <a:rPr lang="en-GB" smtClean="0"/>
              <a:t>29</a:t>
            </a:fld>
            <a:endParaRPr lang="en-GB"/>
          </a:p>
        </p:txBody>
      </p:sp>
    </p:spTree>
    <p:extLst>
      <p:ext uri="{BB962C8B-B14F-4D97-AF65-F5344CB8AC3E}">
        <p14:creationId xmlns:p14="http://schemas.microsoft.com/office/powerpoint/2010/main" val="13108468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1434BD-E49D-4FA8-A08F-FE0A208CBDCA}"/>
              </a:ext>
            </a:extLst>
          </p:cNvPr>
          <p:cNvSpPr>
            <a:spLocks noGrp="1"/>
          </p:cNvSpPr>
          <p:nvPr>
            <p:ph type="title"/>
          </p:nvPr>
        </p:nvSpPr>
        <p:spPr>
          <a:xfrm>
            <a:off x="609600" y="178130"/>
            <a:ext cx="10972800" cy="700644"/>
          </a:xfrm>
        </p:spPr>
        <p:txBody>
          <a:bodyPr>
            <a:normAutofit fontScale="90000"/>
          </a:bodyPr>
          <a:lstStyle/>
          <a:p>
            <a:r>
              <a:rPr lang="en-GB" dirty="0"/>
              <a:t>Forces Shaping HR</a:t>
            </a:r>
          </a:p>
        </p:txBody>
      </p:sp>
      <p:sp>
        <p:nvSpPr>
          <p:cNvPr id="3" name="Content Placeholder 2">
            <a:extLst>
              <a:ext uri="{FF2B5EF4-FFF2-40B4-BE49-F238E27FC236}">
                <a16:creationId xmlns:a16="http://schemas.microsoft.com/office/drawing/2014/main" id="{C263E495-2E0C-4BEF-A5C1-D81BF77CF34C}"/>
              </a:ext>
            </a:extLst>
          </p:cNvPr>
          <p:cNvSpPr>
            <a:spLocks noGrp="1"/>
          </p:cNvSpPr>
          <p:nvPr>
            <p:ph idx="1"/>
          </p:nvPr>
        </p:nvSpPr>
        <p:spPr>
          <a:xfrm>
            <a:off x="609600" y="1306286"/>
            <a:ext cx="10972800" cy="4210947"/>
          </a:xfrm>
        </p:spPr>
        <p:txBody>
          <a:bodyPr>
            <a:normAutofit fontScale="70000" lnSpcReduction="20000"/>
          </a:bodyPr>
          <a:lstStyle/>
          <a:p>
            <a:pPr marL="0" indent="0">
              <a:buNone/>
            </a:pPr>
            <a:r>
              <a:rPr lang="en-GB" dirty="0"/>
              <a:t>Evolution of HR from Personnel to HRM to SHRM.</a:t>
            </a:r>
          </a:p>
          <a:p>
            <a:pPr marL="0" indent="0">
              <a:buNone/>
            </a:pPr>
            <a:endParaRPr lang="en-GB" dirty="0"/>
          </a:p>
          <a:p>
            <a:r>
              <a:rPr lang="en-GB" dirty="0"/>
              <a:t>Globalisation</a:t>
            </a:r>
          </a:p>
          <a:p>
            <a:r>
              <a:rPr lang="en-GB" dirty="0"/>
              <a:t>Market/Competitive forces</a:t>
            </a:r>
          </a:p>
          <a:p>
            <a:r>
              <a:rPr lang="en-GB" dirty="0"/>
              <a:t>Labour markets</a:t>
            </a:r>
          </a:p>
          <a:p>
            <a:r>
              <a:rPr lang="en-GB" dirty="0"/>
              <a:t>Regulation – more legislation, EU law</a:t>
            </a:r>
          </a:p>
          <a:p>
            <a:r>
              <a:rPr lang="en-GB" dirty="0"/>
              <a:t>Flexibility and fragmentation of work</a:t>
            </a:r>
          </a:p>
          <a:p>
            <a:r>
              <a:rPr lang="en-GB" dirty="0"/>
              <a:t>Public policy</a:t>
            </a:r>
          </a:p>
          <a:p>
            <a:r>
              <a:rPr lang="en-GB" dirty="0"/>
              <a:t>External institutions – trade unions, ACAS</a:t>
            </a:r>
          </a:p>
          <a:p>
            <a:pPr marL="0" indent="0">
              <a:buNone/>
            </a:pPr>
            <a:endParaRPr lang="en-GB" dirty="0"/>
          </a:p>
          <a:p>
            <a:pPr marL="0" indent="0">
              <a:buNone/>
            </a:pPr>
            <a:r>
              <a:rPr lang="en-GB" dirty="0"/>
              <a:t>This has resulted in a need for HR to be more strategic and business focussed. </a:t>
            </a:r>
          </a:p>
        </p:txBody>
      </p:sp>
    </p:spTree>
    <p:extLst>
      <p:ext uri="{BB962C8B-B14F-4D97-AF65-F5344CB8AC3E}">
        <p14:creationId xmlns:p14="http://schemas.microsoft.com/office/powerpoint/2010/main" val="174252395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CIPD Viewpoint:</a:t>
            </a:r>
          </a:p>
        </p:txBody>
      </p:sp>
      <p:sp>
        <p:nvSpPr>
          <p:cNvPr id="3" name="Content Placeholder 2"/>
          <p:cNvSpPr>
            <a:spLocks noGrp="1"/>
          </p:cNvSpPr>
          <p:nvPr>
            <p:ph idx="1"/>
          </p:nvPr>
        </p:nvSpPr>
        <p:spPr>
          <a:xfrm>
            <a:off x="1981200" y="1417638"/>
            <a:ext cx="8229600" cy="4171602"/>
          </a:xfrm>
        </p:spPr>
        <p:txBody>
          <a:bodyPr>
            <a:normAutofit fontScale="70000" lnSpcReduction="20000"/>
          </a:bodyPr>
          <a:lstStyle/>
          <a:p>
            <a:pPr marL="0" indent="0">
              <a:buNone/>
            </a:pPr>
            <a:r>
              <a:rPr lang="en-GB" dirty="0"/>
              <a:t>“As the world of work grows ever more complex, diverse and ambiguous, traditional models of working are starting to give way to more flexible forms of organisation and employment. </a:t>
            </a:r>
            <a:r>
              <a:rPr lang="en-GB" b="1" dirty="0"/>
              <a:t>Technology, globalisation, changing workforce demographics and skills shortages </a:t>
            </a:r>
            <a:r>
              <a:rPr lang="en-GB" dirty="0"/>
              <a:t>add to the challenges facing organisations. In this context the role of HR must evolve and grow to play a greater part in developing organisations for the future. As widely accepted norms for managing the employment relationship change, so the pressure will grow for HR professionals to develop a deeper understanding of the global context, business needs and strategy, and to innovate more to be not just efficient, but more effective.” (Changing HR Operating Models, 2015)</a:t>
            </a:r>
          </a:p>
          <a:p>
            <a:endParaRPr lang="en-GB" dirty="0"/>
          </a:p>
        </p:txBody>
      </p:sp>
    </p:spTree>
    <p:extLst>
      <p:ext uri="{BB962C8B-B14F-4D97-AF65-F5344CB8AC3E}">
        <p14:creationId xmlns:p14="http://schemas.microsoft.com/office/powerpoint/2010/main" val="108265887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0ED8E-73B4-4AA0-9FDA-D6BFAE08B63B}"/>
              </a:ext>
            </a:extLst>
          </p:cNvPr>
          <p:cNvSpPr>
            <a:spLocks noGrp="1"/>
          </p:cNvSpPr>
          <p:nvPr>
            <p:ph type="title"/>
          </p:nvPr>
        </p:nvSpPr>
        <p:spPr/>
        <p:txBody>
          <a:bodyPr/>
          <a:lstStyle/>
          <a:p>
            <a:r>
              <a:rPr lang="en-GB" dirty="0"/>
              <a:t>Analysing External Factors</a:t>
            </a:r>
          </a:p>
        </p:txBody>
      </p:sp>
      <p:sp>
        <p:nvSpPr>
          <p:cNvPr id="3" name="Content Placeholder 2">
            <a:extLst>
              <a:ext uri="{FF2B5EF4-FFF2-40B4-BE49-F238E27FC236}">
                <a16:creationId xmlns:a16="http://schemas.microsoft.com/office/drawing/2014/main" id="{336DE24F-8544-4422-B87A-B65EF2457011}"/>
              </a:ext>
            </a:extLst>
          </p:cNvPr>
          <p:cNvSpPr>
            <a:spLocks noGrp="1"/>
          </p:cNvSpPr>
          <p:nvPr>
            <p:ph idx="1"/>
          </p:nvPr>
        </p:nvSpPr>
        <p:spPr/>
        <p:txBody>
          <a:bodyPr/>
          <a:lstStyle/>
          <a:p>
            <a:r>
              <a:rPr lang="en-GB" dirty="0"/>
              <a:t>To inform strategy</a:t>
            </a:r>
          </a:p>
          <a:p>
            <a:r>
              <a:rPr lang="en-GB" dirty="0"/>
              <a:t>To remain competitive </a:t>
            </a:r>
          </a:p>
          <a:p>
            <a:r>
              <a:rPr lang="en-GB" dirty="0"/>
              <a:t>To ensure sustainable organisational performance</a:t>
            </a:r>
          </a:p>
        </p:txBody>
      </p:sp>
    </p:spTree>
    <p:extLst>
      <p:ext uri="{BB962C8B-B14F-4D97-AF65-F5344CB8AC3E}">
        <p14:creationId xmlns:p14="http://schemas.microsoft.com/office/powerpoint/2010/main" val="3177870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PESTLE Analysis</a:t>
            </a:r>
          </a:p>
        </p:txBody>
      </p:sp>
      <p:sp>
        <p:nvSpPr>
          <p:cNvPr id="3" name="Content Placeholder 2"/>
          <p:cNvSpPr>
            <a:spLocks noGrp="1"/>
          </p:cNvSpPr>
          <p:nvPr>
            <p:ph idx="1"/>
          </p:nvPr>
        </p:nvSpPr>
        <p:spPr/>
        <p:txBody>
          <a:bodyPr>
            <a:normAutofit/>
          </a:bodyPr>
          <a:lstStyle/>
          <a:p>
            <a:r>
              <a:rPr lang="en-GB" dirty="0"/>
              <a:t>A PESTLE analysis is an audit of an organisation's environmental influences, with the purpose of using this information to guide strategic decision-making (CIPD, 2015). </a:t>
            </a:r>
          </a:p>
        </p:txBody>
      </p:sp>
    </p:spTree>
    <p:extLst>
      <p:ext uri="{BB962C8B-B14F-4D97-AF65-F5344CB8AC3E}">
        <p14:creationId xmlns:p14="http://schemas.microsoft.com/office/powerpoint/2010/main" val="269485450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260649"/>
            <a:ext cx="7886700" cy="463746"/>
          </a:xfrm>
        </p:spPr>
        <p:txBody>
          <a:bodyPr>
            <a:normAutofit fontScale="90000"/>
          </a:bodyPr>
          <a:lstStyle/>
          <a:p>
            <a:r>
              <a:rPr lang="en-GB" dirty="0"/>
              <a:t>PESTLE</a:t>
            </a:r>
          </a:p>
        </p:txBody>
      </p:sp>
      <p:sp>
        <p:nvSpPr>
          <p:cNvPr id="3" name="Content Placeholder 2"/>
          <p:cNvSpPr>
            <a:spLocks noGrp="1"/>
          </p:cNvSpPr>
          <p:nvPr>
            <p:ph idx="1"/>
          </p:nvPr>
        </p:nvSpPr>
        <p:spPr>
          <a:xfrm>
            <a:off x="653143" y="985652"/>
            <a:ext cx="11055927" cy="4548250"/>
          </a:xfrm>
        </p:spPr>
        <p:txBody>
          <a:bodyPr>
            <a:normAutofit/>
          </a:bodyPr>
          <a:lstStyle/>
          <a:p>
            <a:r>
              <a:rPr lang="en-GB" b="1" dirty="0">
                <a:effectLst/>
              </a:rPr>
              <a:t>Political</a:t>
            </a:r>
          </a:p>
          <a:p>
            <a:r>
              <a:rPr lang="en-GB" b="1" dirty="0">
                <a:effectLst/>
              </a:rPr>
              <a:t>Economic</a:t>
            </a:r>
          </a:p>
          <a:p>
            <a:r>
              <a:rPr lang="en-GB" b="1" dirty="0">
                <a:effectLst/>
              </a:rPr>
              <a:t>Sociological</a:t>
            </a:r>
          </a:p>
          <a:p>
            <a:r>
              <a:rPr lang="en-GB" b="1" dirty="0">
                <a:effectLst/>
              </a:rPr>
              <a:t>Technological</a:t>
            </a:r>
          </a:p>
          <a:p>
            <a:r>
              <a:rPr lang="en-GB" b="1" dirty="0">
                <a:effectLst/>
              </a:rPr>
              <a:t>Legal</a:t>
            </a:r>
          </a:p>
          <a:p>
            <a:r>
              <a:rPr lang="en-GB" b="1" dirty="0">
                <a:effectLst/>
              </a:rPr>
              <a:t>Environmental</a:t>
            </a:r>
          </a:p>
        </p:txBody>
      </p:sp>
    </p:spTree>
    <p:extLst>
      <p:ext uri="{BB962C8B-B14F-4D97-AF65-F5344CB8AC3E}">
        <p14:creationId xmlns:p14="http://schemas.microsoft.com/office/powerpoint/2010/main" val="197108581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4880C-7C22-4739-B1C6-68D5BEA743B7}"/>
              </a:ext>
            </a:extLst>
          </p:cNvPr>
          <p:cNvSpPr>
            <a:spLocks noGrp="1"/>
          </p:cNvSpPr>
          <p:nvPr>
            <p:ph type="title"/>
          </p:nvPr>
        </p:nvSpPr>
        <p:spPr/>
        <p:txBody>
          <a:bodyPr/>
          <a:lstStyle/>
          <a:p>
            <a:r>
              <a:rPr lang="en-GB" dirty="0"/>
              <a:t>Video - PESTLE</a:t>
            </a:r>
          </a:p>
        </p:txBody>
      </p:sp>
      <p:sp>
        <p:nvSpPr>
          <p:cNvPr id="3" name="Content Placeholder 2">
            <a:extLst>
              <a:ext uri="{FF2B5EF4-FFF2-40B4-BE49-F238E27FC236}">
                <a16:creationId xmlns:a16="http://schemas.microsoft.com/office/drawing/2014/main" id="{EC1C7ED2-44F8-48A9-ADDC-E0F2DBA0FF78}"/>
              </a:ext>
            </a:extLst>
          </p:cNvPr>
          <p:cNvSpPr>
            <a:spLocks noGrp="1"/>
          </p:cNvSpPr>
          <p:nvPr>
            <p:ph idx="1"/>
          </p:nvPr>
        </p:nvSpPr>
        <p:spPr/>
        <p:txBody>
          <a:bodyPr/>
          <a:lstStyle/>
          <a:p>
            <a:r>
              <a:rPr lang="en-GB" dirty="0">
                <a:hlinkClick r:id="rId2"/>
              </a:rPr>
              <a:t>https://www.cipd.co.uk/knowledge/strategy/organisational-development/pestle-analysis-factsheet</a:t>
            </a:r>
            <a:endParaRPr lang="en-GB" dirty="0"/>
          </a:p>
          <a:p>
            <a:endParaRPr lang="en-GB" dirty="0"/>
          </a:p>
        </p:txBody>
      </p:sp>
    </p:spTree>
    <p:extLst>
      <p:ext uri="{BB962C8B-B14F-4D97-AF65-F5344CB8AC3E}">
        <p14:creationId xmlns:p14="http://schemas.microsoft.com/office/powerpoint/2010/main" val="142006907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95DD41-1B8F-4FF3-8CC5-7CC1E93A6853}"/>
              </a:ext>
            </a:extLst>
          </p:cNvPr>
          <p:cNvSpPr>
            <a:spLocks noGrp="1"/>
          </p:cNvSpPr>
          <p:nvPr>
            <p:ph type="title"/>
          </p:nvPr>
        </p:nvSpPr>
        <p:spPr>
          <a:xfrm>
            <a:off x="609600" y="-99116"/>
            <a:ext cx="10972800" cy="1143000"/>
          </a:xfrm>
        </p:spPr>
        <p:txBody>
          <a:bodyPr/>
          <a:lstStyle/>
          <a:p>
            <a:r>
              <a:rPr lang="en-GB" dirty="0"/>
              <a:t>Activity (20 minutes)</a:t>
            </a:r>
          </a:p>
        </p:txBody>
      </p:sp>
      <p:sp>
        <p:nvSpPr>
          <p:cNvPr id="3" name="Content Placeholder 2">
            <a:extLst>
              <a:ext uri="{FF2B5EF4-FFF2-40B4-BE49-F238E27FC236}">
                <a16:creationId xmlns:a16="http://schemas.microsoft.com/office/drawing/2014/main" id="{9342BA35-31BC-491A-B6BB-A438C2A1CE46}"/>
              </a:ext>
            </a:extLst>
          </p:cNvPr>
          <p:cNvSpPr>
            <a:spLocks noGrp="1"/>
          </p:cNvSpPr>
          <p:nvPr>
            <p:ph idx="1"/>
          </p:nvPr>
        </p:nvSpPr>
        <p:spPr>
          <a:xfrm>
            <a:off x="704603" y="1208315"/>
            <a:ext cx="10972800" cy="4254334"/>
          </a:xfrm>
        </p:spPr>
        <p:txBody>
          <a:bodyPr>
            <a:normAutofit fontScale="77500" lnSpcReduction="20000"/>
          </a:bodyPr>
          <a:lstStyle/>
          <a:p>
            <a:r>
              <a:rPr lang="en-GB" dirty="0"/>
              <a:t>In your groups decide what the HR implications could be for each factor.</a:t>
            </a:r>
          </a:p>
          <a:p>
            <a:endParaRPr lang="en-GB" dirty="0"/>
          </a:p>
          <a:p>
            <a:r>
              <a:rPr lang="en-GB" dirty="0"/>
              <a:t>Example 1 – </a:t>
            </a:r>
            <a:r>
              <a:rPr lang="en-GB" altLang="en-US" dirty="0"/>
              <a:t>A social trend is the ageing population. Possible HR implications for the NHS – need to train staff in elderly patient care; increase number of staff in certain wards; offer flexible working opportunities to encourage older workers into the workforce/retain them.</a:t>
            </a:r>
            <a:r>
              <a:rPr lang="en-GB" dirty="0"/>
              <a:t> </a:t>
            </a:r>
          </a:p>
          <a:p>
            <a:r>
              <a:rPr lang="en-GB" dirty="0"/>
              <a:t>Example 2 - Brexit (political factor) has resulted in less people migrating to this country which has already affected vacancy levels in some organisations. In the NHS this means finding alternative ways of filling those vacancies – for example by encouraging more men to go into the nursing profession.</a:t>
            </a:r>
            <a:r>
              <a:rPr lang="en-GB" altLang="en-US" dirty="0"/>
              <a:t> </a:t>
            </a:r>
          </a:p>
          <a:p>
            <a:endParaRPr lang="en-GB" dirty="0"/>
          </a:p>
        </p:txBody>
      </p:sp>
    </p:spTree>
    <p:extLst>
      <p:ext uri="{BB962C8B-B14F-4D97-AF65-F5344CB8AC3E}">
        <p14:creationId xmlns:p14="http://schemas.microsoft.com/office/powerpoint/2010/main" val="384941680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97767"/>
            <a:ext cx="10972800" cy="479128"/>
          </a:xfrm>
        </p:spPr>
        <p:txBody>
          <a:bodyPr>
            <a:normAutofit fontScale="90000"/>
          </a:bodyPr>
          <a:lstStyle/>
          <a:p>
            <a:r>
              <a:rPr lang="en-GB" sz="2800" dirty="0"/>
              <a:t>External Context Trends and Effect on HR Strategy</a:t>
            </a:r>
          </a:p>
        </p:txBody>
      </p:sp>
      <p:sp>
        <p:nvSpPr>
          <p:cNvPr id="3" name="Content Placeholder 2"/>
          <p:cNvSpPr>
            <a:spLocks noGrp="1"/>
          </p:cNvSpPr>
          <p:nvPr>
            <p:ph idx="1"/>
          </p:nvPr>
        </p:nvSpPr>
        <p:spPr>
          <a:xfrm>
            <a:off x="609600" y="831273"/>
            <a:ext cx="11135096" cy="4928259"/>
          </a:xfrm>
        </p:spPr>
        <p:txBody>
          <a:bodyPr>
            <a:normAutofit fontScale="70000" lnSpcReduction="20000"/>
          </a:bodyPr>
          <a:lstStyle/>
          <a:p>
            <a:r>
              <a:rPr lang="en-GB" b="1" dirty="0"/>
              <a:t>Political</a:t>
            </a:r>
            <a:r>
              <a:rPr lang="en-GB" dirty="0"/>
              <a:t> – UK parliament and devolved assemblies, local government, privatisation, marketisation. Government involvement in labour markets. Need to reward staff to retain them, compete for staff in open labour market. Implications of Brexit. </a:t>
            </a:r>
          </a:p>
          <a:p>
            <a:r>
              <a:rPr lang="en-GB" b="1" dirty="0"/>
              <a:t>Economic </a:t>
            </a:r>
            <a:r>
              <a:rPr lang="en-GB" dirty="0"/>
              <a:t>– globalisation, downturn to be followed by upturn, demand for skilled workers, less manufacturing more service orientated businesses, EU single market. Free movement of labour, impact on recruitment strategy.</a:t>
            </a:r>
          </a:p>
          <a:p>
            <a:r>
              <a:rPr lang="en-GB" b="1" dirty="0"/>
              <a:t>Socio-Cultural</a:t>
            </a:r>
            <a:r>
              <a:rPr lang="en-GB" dirty="0"/>
              <a:t> – ageing population, growing population, inequality, trends such a single person household – affect supply and demand for labour, has resulted in demand for flexible working, job mobility, less union involvement, individual orientated HR policies.</a:t>
            </a:r>
          </a:p>
          <a:p>
            <a:r>
              <a:rPr lang="en-GB" b="1" dirty="0"/>
              <a:t>Technological</a:t>
            </a:r>
            <a:r>
              <a:rPr lang="en-GB" dirty="0"/>
              <a:t> – internet, email, HR databases, Google’s search engine, Wikipedia, BBC </a:t>
            </a:r>
            <a:r>
              <a:rPr lang="en-GB" dirty="0" err="1"/>
              <a:t>iplayer</a:t>
            </a:r>
            <a:r>
              <a:rPr lang="en-GB" dirty="0"/>
              <a:t>, Social Media, medical advances – changing ways people are managed and how long they are in the labour market for.</a:t>
            </a:r>
          </a:p>
          <a:p>
            <a:r>
              <a:rPr lang="en-GB" b="1" dirty="0"/>
              <a:t>Legal </a:t>
            </a:r>
            <a:r>
              <a:rPr lang="en-GB" dirty="0"/>
              <a:t>– UK, EU law.</a:t>
            </a:r>
          </a:p>
          <a:p>
            <a:r>
              <a:rPr lang="en-GB" b="1" dirty="0"/>
              <a:t>Environmental</a:t>
            </a:r>
            <a:r>
              <a:rPr lang="en-GB" dirty="0"/>
              <a:t> – sustainability, acting ethically. Moral rules apply to business behaviour. Green HR policies such as teleconferencing over travel. </a:t>
            </a:r>
          </a:p>
          <a:p>
            <a:endParaRPr lang="en-GB" dirty="0"/>
          </a:p>
        </p:txBody>
      </p:sp>
    </p:spTree>
    <p:extLst>
      <p:ext uri="{BB962C8B-B14F-4D97-AF65-F5344CB8AC3E}">
        <p14:creationId xmlns:p14="http://schemas.microsoft.com/office/powerpoint/2010/main" val="116783504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CB20B-90FE-4D46-B335-5337C4588773}"/>
              </a:ext>
            </a:extLst>
          </p:cNvPr>
          <p:cNvSpPr>
            <a:spLocks noGrp="1"/>
          </p:cNvSpPr>
          <p:nvPr>
            <p:ph type="title"/>
          </p:nvPr>
        </p:nvSpPr>
        <p:spPr/>
        <p:txBody>
          <a:bodyPr/>
          <a:lstStyle/>
          <a:p>
            <a:r>
              <a:rPr lang="en-GB" dirty="0"/>
              <a:t>The Fourth Industrial Revolution</a:t>
            </a:r>
          </a:p>
        </p:txBody>
      </p:sp>
      <p:sp>
        <p:nvSpPr>
          <p:cNvPr id="3" name="Content Placeholder 2">
            <a:extLst>
              <a:ext uri="{FF2B5EF4-FFF2-40B4-BE49-F238E27FC236}">
                <a16:creationId xmlns:a16="http://schemas.microsoft.com/office/drawing/2014/main" id="{CA5DD509-6730-4AB9-B713-13792C084712}"/>
              </a:ext>
            </a:extLst>
          </p:cNvPr>
          <p:cNvSpPr>
            <a:spLocks noGrp="1"/>
          </p:cNvSpPr>
          <p:nvPr>
            <p:ph idx="1"/>
          </p:nvPr>
        </p:nvSpPr>
        <p:spPr/>
        <p:txBody>
          <a:bodyPr/>
          <a:lstStyle/>
          <a:p>
            <a:r>
              <a:rPr lang="en-GB" dirty="0"/>
              <a:t>2 views – pessimistic/optimistic</a:t>
            </a:r>
          </a:p>
          <a:p>
            <a:r>
              <a:rPr lang="en-GB" dirty="0"/>
              <a:t>Likely – a time lag between jobs going and jobs being created</a:t>
            </a:r>
          </a:p>
          <a:p>
            <a:endParaRPr lang="en-GB" dirty="0"/>
          </a:p>
          <a:p>
            <a:pPr marL="0" indent="0">
              <a:buNone/>
            </a:pPr>
            <a:r>
              <a:rPr lang="en-GB" dirty="0">
                <a:hlinkClick r:id="rId2"/>
              </a:rPr>
              <a:t>https://www.youtube.com/watch?v=khjY5LWF3tg</a:t>
            </a:r>
            <a:endParaRPr lang="en-GB" dirty="0"/>
          </a:p>
          <a:p>
            <a:pPr marL="0" indent="0">
              <a:buNone/>
            </a:pPr>
            <a:endParaRPr lang="en-GB" dirty="0"/>
          </a:p>
        </p:txBody>
      </p:sp>
    </p:spTree>
    <p:extLst>
      <p:ext uri="{BB962C8B-B14F-4D97-AF65-F5344CB8AC3E}">
        <p14:creationId xmlns:p14="http://schemas.microsoft.com/office/powerpoint/2010/main" val="271607947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A9844-8290-4290-8096-57F14C7BB06C}"/>
              </a:ext>
            </a:extLst>
          </p:cNvPr>
          <p:cNvSpPr>
            <a:spLocks noGrp="1"/>
          </p:cNvSpPr>
          <p:nvPr>
            <p:ph type="title"/>
          </p:nvPr>
        </p:nvSpPr>
        <p:spPr/>
        <p:txBody>
          <a:bodyPr>
            <a:normAutofit fontScale="90000"/>
          </a:bodyPr>
          <a:lstStyle/>
          <a:p>
            <a:r>
              <a:rPr lang="en-GB" dirty="0"/>
              <a:t>What makes a job susceptible to Automation?</a:t>
            </a:r>
          </a:p>
        </p:txBody>
      </p:sp>
      <p:pic>
        <p:nvPicPr>
          <p:cNvPr id="9" name="Content Placeholder 8" descr="A close up of a device&#10;&#10;Description generated with high confidence">
            <a:extLst>
              <a:ext uri="{FF2B5EF4-FFF2-40B4-BE49-F238E27FC236}">
                <a16:creationId xmlns:a16="http://schemas.microsoft.com/office/drawing/2014/main" id="{65829816-53D0-4480-A801-6B0AAAC4D991}"/>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825828" y="1600200"/>
            <a:ext cx="2540343" cy="3916363"/>
          </a:xfrm>
        </p:spPr>
      </p:pic>
    </p:spTree>
    <p:extLst>
      <p:ext uri="{BB962C8B-B14F-4D97-AF65-F5344CB8AC3E}">
        <p14:creationId xmlns:p14="http://schemas.microsoft.com/office/powerpoint/2010/main" val="388211569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SWOT analysis</a:t>
            </a:r>
          </a:p>
        </p:txBody>
      </p:sp>
      <p:sp>
        <p:nvSpPr>
          <p:cNvPr id="3" name="Content Placeholder 2"/>
          <p:cNvSpPr>
            <a:spLocks noGrp="1"/>
          </p:cNvSpPr>
          <p:nvPr>
            <p:ph idx="1"/>
          </p:nvPr>
        </p:nvSpPr>
        <p:spPr/>
        <p:txBody>
          <a:bodyPr>
            <a:normAutofit fontScale="92500" lnSpcReduction="10000"/>
          </a:bodyPr>
          <a:lstStyle/>
          <a:p>
            <a:r>
              <a:rPr lang="en-GB" dirty="0">
                <a:effectLst/>
              </a:rPr>
              <a:t>A SWOT analysis is a planning tool used to understand the Strengths, Weaknesses, Opportunities, and Threats involved in a project or in a business. It involves stating the objective of the business or project and identifying the internal and external factors that are either supportive or unfavourable to achieving that objective. SWOT is often used as part of a strategic or business planning process, but can be useful in understanding an organisation or situation and decision-making for all sorts of situations.</a:t>
            </a:r>
            <a:endParaRPr lang="en-GB" dirty="0"/>
          </a:p>
        </p:txBody>
      </p:sp>
    </p:spTree>
    <p:extLst>
      <p:ext uri="{BB962C8B-B14F-4D97-AF65-F5344CB8AC3E}">
        <p14:creationId xmlns:p14="http://schemas.microsoft.com/office/powerpoint/2010/main" val="203936697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SWOT</a:t>
            </a:r>
          </a:p>
        </p:txBody>
      </p:sp>
      <p:sp>
        <p:nvSpPr>
          <p:cNvPr id="3" name="Content Placeholder 2"/>
          <p:cNvSpPr>
            <a:spLocks noGrp="1"/>
          </p:cNvSpPr>
          <p:nvPr>
            <p:ph idx="1"/>
          </p:nvPr>
        </p:nvSpPr>
        <p:spPr/>
        <p:txBody>
          <a:bodyPr>
            <a:normAutofit/>
          </a:bodyPr>
          <a:lstStyle/>
          <a:p>
            <a:r>
              <a:rPr lang="en-GB" b="1" dirty="0">
                <a:effectLst/>
              </a:rPr>
              <a:t>Strengths (internal factor)</a:t>
            </a:r>
            <a:endParaRPr lang="en-GB" dirty="0">
              <a:effectLst/>
            </a:endParaRPr>
          </a:p>
          <a:p>
            <a:r>
              <a:rPr lang="en-GB" b="1" dirty="0">
                <a:effectLst/>
              </a:rPr>
              <a:t>Weaknesses (internal factor)</a:t>
            </a:r>
          </a:p>
          <a:p>
            <a:r>
              <a:rPr lang="en-GB" b="1" dirty="0">
                <a:effectLst/>
              </a:rPr>
              <a:t>Opportunities (external factor)</a:t>
            </a:r>
          </a:p>
          <a:p>
            <a:r>
              <a:rPr lang="en-GB" b="1" dirty="0">
                <a:effectLst/>
              </a:rPr>
              <a:t>Threats (external factor)</a:t>
            </a:r>
            <a:endParaRPr lang="en-GB" dirty="0"/>
          </a:p>
        </p:txBody>
      </p:sp>
    </p:spTree>
    <p:extLst>
      <p:ext uri="{BB962C8B-B14F-4D97-AF65-F5344CB8AC3E}">
        <p14:creationId xmlns:p14="http://schemas.microsoft.com/office/powerpoint/2010/main" val="314392355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PRIMO-F – analysing the internal environment</a:t>
            </a:r>
          </a:p>
        </p:txBody>
      </p:sp>
      <p:sp>
        <p:nvSpPr>
          <p:cNvPr id="3" name="Content Placeholder 2"/>
          <p:cNvSpPr>
            <a:spLocks noGrp="1"/>
          </p:cNvSpPr>
          <p:nvPr>
            <p:ph idx="1"/>
          </p:nvPr>
        </p:nvSpPr>
        <p:spPr/>
        <p:txBody>
          <a:bodyPr>
            <a:normAutofit fontScale="92500" lnSpcReduction="20000"/>
          </a:bodyPr>
          <a:lstStyle/>
          <a:p>
            <a:r>
              <a:rPr lang="en-GB" b="1" dirty="0">
                <a:effectLst/>
              </a:rPr>
              <a:t>P</a:t>
            </a:r>
            <a:r>
              <a:rPr lang="en-GB" dirty="0">
                <a:effectLst/>
              </a:rPr>
              <a:t>eople: what do they do, do they have the skills the organisation needs?</a:t>
            </a:r>
          </a:p>
          <a:p>
            <a:r>
              <a:rPr lang="en-GB" b="1" dirty="0">
                <a:effectLst/>
              </a:rPr>
              <a:t>R</a:t>
            </a:r>
            <a:r>
              <a:rPr lang="en-GB" dirty="0">
                <a:effectLst/>
              </a:rPr>
              <a:t>esources: does the organisation have the right and adequate resources?</a:t>
            </a:r>
          </a:p>
          <a:p>
            <a:r>
              <a:rPr lang="en-GB" b="1" dirty="0">
                <a:effectLst/>
              </a:rPr>
              <a:t>I</a:t>
            </a:r>
            <a:r>
              <a:rPr lang="en-GB" dirty="0">
                <a:effectLst/>
              </a:rPr>
              <a:t>nnovation: are new ideas important to us in all parts of the organisation?</a:t>
            </a:r>
          </a:p>
          <a:p>
            <a:r>
              <a:rPr lang="en-GB" b="1" dirty="0">
                <a:effectLst/>
              </a:rPr>
              <a:t>M</a:t>
            </a:r>
            <a:r>
              <a:rPr lang="en-GB" dirty="0">
                <a:effectLst/>
              </a:rPr>
              <a:t>arketing: how do they know what the organisation does?</a:t>
            </a:r>
          </a:p>
          <a:p>
            <a:r>
              <a:rPr lang="en-GB" b="1" dirty="0">
                <a:effectLst/>
              </a:rPr>
              <a:t>O</a:t>
            </a:r>
            <a:r>
              <a:rPr lang="en-GB" dirty="0">
                <a:effectLst/>
              </a:rPr>
              <a:t>perations: how is all this managed?</a:t>
            </a:r>
          </a:p>
          <a:p>
            <a:r>
              <a:rPr lang="en-GB" b="1" dirty="0">
                <a:effectLst/>
              </a:rPr>
              <a:t>F</a:t>
            </a:r>
            <a:r>
              <a:rPr lang="en-GB" dirty="0">
                <a:effectLst/>
              </a:rPr>
              <a:t>inance: what are the prices, costs and investments?</a:t>
            </a:r>
          </a:p>
          <a:p>
            <a:endParaRPr lang="en-GB" dirty="0"/>
          </a:p>
        </p:txBody>
      </p:sp>
    </p:spTree>
    <p:extLst>
      <p:ext uri="{BB962C8B-B14F-4D97-AF65-F5344CB8AC3E}">
        <p14:creationId xmlns:p14="http://schemas.microsoft.com/office/powerpoint/2010/main" val="414435949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Porter’s Five Forces Analysis -  </a:t>
            </a:r>
            <a:r>
              <a:rPr lang="en-GB" sz="2025" dirty="0"/>
              <a:t>five forces that determine the competitive intensity and therefore attractiveness (profitability) of an Industry</a:t>
            </a:r>
          </a:p>
        </p:txBody>
      </p:sp>
      <p:pic>
        <p:nvPicPr>
          <p:cNvPr id="7" name="Content Placeholder 6"/>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029270" y="2004917"/>
            <a:ext cx="3698483" cy="3485057"/>
          </a:xfrm>
        </p:spPr>
      </p:pic>
    </p:spTree>
    <p:extLst>
      <p:ext uri="{BB962C8B-B14F-4D97-AF65-F5344CB8AC3E}">
        <p14:creationId xmlns:p14="http://schemas.microsoft.com/office/powerpoint/2010/main" val="56268116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An Explanation of Porter’s Five Forces</a:t>
            </a:r>
          </a:p>
        </p:txBody>
      </p:sp>
      <p:sp>
        <p:nvSpPr>
          <p:cNvPr id="3" name="Content Placeholder 2"/>
          <p:cNvSpPr>
            <a:spLocks noGrp="1"/>
          </p:cNvSpPr>
          <p:nvPr>
            <p:ph idx="1"/>
          </p:nvPr>
        </p:nvSpPr>
        <p:spPr/>
        <p:txBody>
          <a:bodyPr/>
          <a:lstStyle/>
          <a:p>
            <a:pPr marL="0" indent="0">
              <a:buNone/>
            </a:pPr>
            <a:r>
              <a:rPr lang="en-GB" dirty="0">
                <a:hlinkClick r:id="rId2"/>
              </a:rPr>
              <a:t>https://youtu.be/_IaBZmB09RE</a:t>
            </a:r>
            <a:endParaRPr lang="en-GB" dirty="0"/>
          </a:p>
        </p:txBody>
      </p:sp>
    </p:spTree>
    <p:extLst>
      <p:ext uri="{BB962C8B-B14F-4D97-AF65-F5344CB8AC3E}">
        <p14:creationId xmlns:p14="http://schemas.microsoft.com/office/powerpoint/2010/main" val="7650669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F3881-6FCE-4858-BCC7-8A41AB9B33A7}"/>
              </a:ext>
            </a:extLst>
          </p:cNvPr>
          <p:cNvSpPr>
            <a:spLocks noGrp="1"/>
          </p:cNvSpPr>
          <p:nvPr>
            <p:ph type="title"/>
          </p:nvPr>
        </p:nvSpPr>
        <p:spPr>
          <a:xfrm>
            <a:off x="609600" y="178130"/>
            <a:ext cx="10972800" cy="866899"/>
          </a:xfrm>
        </p:spPr>
        <p:txBody>
          <a:bodyPr>
            <a:normAutofit/>
          </a:bodyPr>
          <a:lstStyle/>
          <a:p>
            <a:r>
              <a:rPr lang="en-GB" dirty="0"/>
              <a:t>Group Activity (pairs or 3’s) – 1 hour</a:t>
            </a:r>
          </a:p>
        </p:txBody>
      </p:sp>
      <p:sp>
        <p:nvSpPr>
          <p:cNvPr id="3" name="Content Placeholder 2">
            <a:extLst>
              <a:ext uri="{FF2B5EF4-FFF2-40B4-BE49-F238E27FC236}">
                <a16:creationId xmlns:a16="http://schemas.microsoft.com/office/drawing/2014/main" id="{D87F3422-16F6-4CC0-AC20-4A3191026996}"/>
              </a:ext>
            </a:extLst>
          </p:cNvPr>
          <p:cNvSpPr>
            <a:spLocks noGrp="1"/>
          </p:cNvSpPr>
          <p:nvPr>
            <p:ph idx="1"/>
          </p:nvPr>
        </p:nvSpPr>
        <p:spPr>
          <a:xfrm>
            <a:off x="609600" y="1223158"/>
            <a:ext cx="10972800" cy="4726380"/>
          </a:xfrm>
        </p:spPr>
        <p:txBody>
          <a:bodyPr>
            <a:normAutofit fontScale="92500" lnSpcReduction="20000"/>
          </a:bodyPr>
          <a:lstStyle/>
          <a:p>
            <a:pPr marL="0" lvl="0" indent="0">
              <a:buNone/>
            </a:pPr>
            <a:r>
              <a:rPr lang="en-GB" dirty="0"/>
              <a:t>1. Identify an organisation of your choice, and using 2 analysis techniques, such as PESTLE or SWOT, identify the current external factors impacting on the organisation. Your analysis should, as a minimum, consider market forces, social trends, technological developments, legislation and globalisation/ international factors.</a:t>
            </a:r>
          </a:p>
          <a:p>
            <a:pPr marL="0" lvl="0" indent="0">
              <a:buNone/>
            </a:pPr>
            <a:endParaRPr lang="en-GB" dirty="0"/>
          </a:p>
          <a:p>
            <a:pPr marL="0" lvl="0" indent="0">
              <a:buNone/>
            </a:pPr>
            <a:r>
              <a:rPr lang="en-GB" dirty="0"/>
              <a:t>2. When you have completed stage 1 of the analysis (point 1 above), you should further consider how the specific forces impacting on the organisation, might affect the organisation’s HR function.</a:t>
            </a:r>
          </a:p>
          <a:p>
            <a:endParaRPr lang="en-GB" dirty="0"/>
          </a:p>
        </p:txBody>
      </p:sp>
    </p:spTree>
    <p:extLst>
      <p:ext uri="{BB962C8B-B14F-4D97-AF65-F5344CB8AC3E}">
        <p14:creationId xmlns:p14="http://schemas.microsoft.com/office/powerpoint/2010/main" val="1933327245"/>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ThemeUWTSD</Template>
  <TotalTime>616</TotalTime>
  <Words>4914</Words>
  <Application>Microsoft Office PowerPoint</Application>
  <PresentationFormat>Widescreen</PresentationFormat>
  <Paragraphs>372</Paragraphs>
  <Slides>45</Slides>
  <Notes>19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45</vt:i4>
      </vt:variant>
    </vt:vector>
  </HeadingPairs>
  <TitlesOfParts>
    <vt:vector size="50" baseType="lpstr">
      <vt:lpstr>Arial</vt:lpstr>
      <vt:lpstr>Calibri</vt:lpstr>
      <vt:lpstr>Myriad Pro</vt:lpstr>
      <vt:lpstr>Wingdings</vt:lpstr>
      <vt:lpstr>ThemeUWTSD</vt:lpstr>
      <vt:lpstr>Understanding the Business Context of Human Resources</vt:lpstr>
      <vt:lpstr>Learning Outcomes</vt:lpstr>
      <vt:lpstr>Today’s Schedule</vt:lpstr>
      <vt:lpstr>Types of Organisation (Recap)</vt:lpstr>
      <vt:lpstr>Models of Organisational Structure</vt:lpstr>
      <vt:lpstr>Activity (in groups)</vt:lpstr>
      <vt:lpstr>Internal Factors that affect Organisations and HR</vt:lpstr>
      <vt:lpstr>Culture Types (Harrison, 1972)</vt:lpstr>
      <vt:lpstr>Implications for HR</vt:lpstr>
      <vt:lpstr>The Cultural Web (Johnson et al, 2012)</vt:lpstr>
      <vt:lpstr>Internal Contexts</vt:lpstr>
      <vt:lpstr>What is Strategy?</vt:lpstr>
      <vt:lpstr>Approaches to Formulating Business Strategy</vt:lpstr>
      <vt:lpstr>Mintzberg (1994)</vt:lpstr>
      <vt:lpstr>Linear, Sequential View</vt:lpstr>
      <vt:lpstr> Formulation</vt:lpstr>
      <vt:lpstr>Evaluation of Choice of Strategy</vt:lpstr>
      <vt:lpstr>Implementing Strategy</vt:lpstr>
      <vt:lpstr>Constraints on Strategy   (Johnson et al, 2011, cited in Kew and Stredwick, 2016, p.431)</vt:lpstr>
      <vt:lpstr>Activity</vt:lpstr>
      <vt:lpstr>How HR can contribute to formulating organisational strategy</vt:lpstr>
      <vt:lpstr>What is HR Strategy?</vt:lpstr>
      <vt:lpstr>Approaches to Formation of HR Strategy</vt:lpstr>
      <vt:lpstr>Horizontal and Vertical Integration (Best Fit)</vt:lpstr>
      <vt:lpstr>Contingency Thinking</vt:lpstr>
      <vt:lpstr>Other Contingency Models</vt:lpstr>
      <vt:lpstr>Best Practice Model</vt:lpstr>
      <vt:lpstr>PowerPoint Presentation</vt:lpstr>
      <vt:lpstr>Resource Based Thinking</vt:lpstr>
      <vt:lpstr>Forces Shaping HR</vt:lpstr>
      <vt:lpstr>CIPD Viewpoint:</vt:lpstr>
      <vt:lpstr>Analysing External Factors</vt:lpstr>
      <vt:lpstr>PESTLE Analysis</vt:lpstr>
      <vt:lpstr>PESTLE</vt:lpstr>
      <vt:lpstr>Video - PESTLE</vt:lpstr>
      <vt:lpstr>Activity (20 minutes)</vt:lpstr>
      <vt:lpstr>External Context Trends and Effect on HR Strategy</vt:lpstr>
      <vt:lpstr>The Fourth Industrial Revolution</vt:lpstr>
      <vt:lpstr>What makes a job susceptible to Automation?</vt:lpstr>
      <vt:lpstr>SWOT analysis</vt:lpstr>
      <vt:lpstr>SWOT</vt:lpstr>
      <vt:lpstr>PRIMO-F – analysing the internal environment</vt:lpstr>
      <vt:lpstr>Porter’s Five Forces Analysis -  five forces that determine the competitive intensity and therefore attractiveness (profitability) of an Industry</vt:lpstr>
      <vt:lpstr>An Explanation of Porter’s Five Forces</vt:lpstr>
      <vt:lpstr>Group Activity (pairs or 3’s) – 1 hour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the Business Context of Human Resources</dc:title>
  <dc:creator>Julie Thomas</dc:creator>
  <cp:lastModifiedBy>Julie Thomas</cp:lastModifiedBy>
  <cp:revision>35</cp:revision>
  <dcterms:created xsi:type="dcterms:W3CDTF">2018-11-27T15:51:10Z</dcterms:created>
  <dcterms:modified xsi:type="dcterms:W3CDTF">2018-12-11T15:41:42Z</dcterms:modified>
</cp:coreProperties>
</file>