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20" r:id="rId1"/>
  </p:sldMasterIdLst>
  <p:notesMasterIdLst>
    <p:notesMasterId r:id="rId14"/>
  </p:notesMasterIdLst>
  <p:sldIdLst>
    <p:sldId id="256" r:id="rId2"/>
    <p:sldId id="257" r:id="rId3"/>
    <p:sldId id="258" r:id="rId4"/>
    <p:sldId id="259" r:id="rId5"/>
    <p:sldId id="260" r:id="rId6"/>
    <p:sldId id="261" r:id="rId7"/>
    <p:sldId id="263" r:id="rId8"/>
    <p:sldId id="262" r:id="rId9"/>
    <p:sldId id="264" r:id="rId10"/>
    <p:sldId id="265" r:id="rId11"/>
    <p:sldId id="266" r:id="rId12"/>
    <p:sldId id="267"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varScale="1">
        <p:scale>
          <a:sx n="61" d="100"/>
          <a:sy n="61" d="100"/>
        </p:scale>
        <p:origin x="-1344" y="-5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2651FF8-CC6C-48AB-B2B6-256C3CB7B06E}" type="datetimeFigureOut">
              <a:rPr lang="en-US" smtClean="0"/>
              <a:t>2/8/2023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DB670D6-C881-49E0-9A40-47273E28BBB3}"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7DB670D6-C881-49E0-9A40-47273E28BBB3}"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7DB670D6-C881-49E0-9A40-47273E28BBB3}"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7DB670D6-C881-49E0-9A40-47273E28BBB3}" type="slidenum">
              <a:rPr lang="en-US" smtClean="0"/>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7DB670D6-C881-49E0-9A40-47273E28BBB3}" type="slidenum">
              <a:rPr lang="en-US" smtClean="0"/>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7DB670D6-C881-49E0-9A40-47273E28BBB3}" type="slidenum">
              <a:rPr lang="en-US" smtClean="0"/>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7DB670D6-C881-49E0-9A40-47273E28BBB3}" type="slidenum">
              <a:rPr lang="en-US" smtClean="0"/>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7DB670D6-C881-49E0-9A40-47273E28BBB3}" type="slidenum">
              <a:rPr lang="en-US" smtClean="0"/>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7DB670D6-C881-49E0-9A40-47273E28BBB3}" type="slidenum">
              <a:rPr lang="en-US" smtClean="0"/>
              <a:t>8</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7DB670D6-C881-49E0-9A40-47273E28BBB3}" type="slidenum">
              <a:rPr lang="en-US" smtClean="0"/>
              <a:t>9</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7DB670D6-C881-49E0-9A40-47273E28BBB3}" type="slidenum">
              <a:rPr lang="en-US" smtClean="0"/>
              <a:t>10</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7DB670D6-C881-49E0-9A40-47273E28BBB3}" type="slidenum">
              <a:rPr lang="en-US" smtClean="0"/>
              <a:t>11</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7DB670D6-C881-49E0-9A40-47273E28BBB3}" type="slidenum">
              <a:rPr lang="en-US" smtClean="0"/>
              <a:t>12</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7104C78F-5E13-4060-A1D7-D2EFEDF1E8B2}" type="datetimeFigureOut">
              <a:rPr lang="en-US" smtClean="0"/>
              <a:t>2/8/2023</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2F7212CC-445A-42CA-8B2B-44474C191575}"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7104C78F-5E13-4060-A1D7-D2EFEDF1E8B2}" type="datetimeFigureOut">
              <a:rPr lang="en-US" smtClean="0"/>
              <a:t>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F7212CC-445A-42CA-8B2B-44474C191575}"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7104C78F-5E13-4060-A1D7-D2EFEDF1E8B2}" type="datetimeFigureOut">
              <a:rPr lang="en-US" smtClean="0"/>
              <a:t>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F7212CC-445A-42CA-8B2B-44474C191575}"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7104C78F-5E13-4060-A1D7-D2EFEDF1E8B2}" type="datetimeFigureOut">
              <a:rPr lang="en-US" smtClean="0"/>
              <a:t>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F7212CC-445A-42CA-8B2B-44474C191575}"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7104C78F-5E13-4060-A1D7-D2EFEDF1E8B2}" type="datetimeFigureOut">
              <a:rPr lang="en-US" smtClean="0"/>
              <a:t>2/8/2023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F7212CC-445A-42CA-8B2B-44474C191575}"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7104C78F-5E13-4060-A1D7-D2EFEDF1E8B2}" type="datetimeFigureOut">
              <a:rPr lang="en-US" smtClean="0"/>
              <a:t>2/8/2023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F7212CC-445A-42CA-8B2B-44474C191575}"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104C78F-5E13-4060-A1D7-D2EFEDF1E8B2}" type="datetimeFigureOut">
              <a:rPr lang="en-US" smtClean="0"/>
              <a:t>2/8/2023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F7212CC-445A-42CA-8B2B-44474C191575}"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7104C78F-5E13-4060-A1D7-D2EFEDF1E8B2}" type="datetimeFigureOut">
              <a:rPr lang="en-US" smtClean="0"/>
              <a:t>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F7212CC-445A-42CA-8B2B-44474C191575}"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7104C78F-5E13-4060-A1D7-D2EFEDF1E8B2}" type="datetimeFigureOut">
              <a:rPr lang="en-US" smtClean="0"/>
              <a:t>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2F7212CC-445A-42CA-8B2B-44474C191575}" type="slidenum">
              <a:rPr lang="en-US" smtClean="0"/>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7104C78F-5E13-4060-A1D7-D2EFEDF1E8B2}" type="datetimeFigureOut">
              <a:rPr lang="en-US" smtClean="0"/>
              <a:t>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F7212CC-445A-42CA-8B2B-44474C191575}"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7104C78F-5E13-4060-A1D7-D2EFEDF1E8B2}" type="datetimeFigureOut">
              <a:rPr lang="en-US" smtClean="0"/>
              <a:t>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F7212CC-445A-42CA-8B2B-44474C191575}"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7104C78F-5E13-4060-A1D7-D2EFEDF1E8B2}" type="datetimeFigureOut">
              <a:rPr lang="en-US" smtClean="0"/>
              <a:t>2/8/2023</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2F7212CC-445A-42CA-8B2B-44474C191575}" type="slidenum">
              <a:rPr lang="en-US" smtClean="0"/>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doi.org/10.1080/19368623.2023.2166186"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dirty="0" smtClean="0"/>
              <a:t>The Role &amp; Importance of Hospitality &amp; Guest Services within the Hotel Industry – Case of Marriott Hotel</a:t>
            </a:r>
            <a:endParaRPr lang="en-US" dirty="0"/>
          </a:p>
        </p:txBody>
      </p:sp>
      <p:sp>
        <p:nvSpPr>
          <p:cNvPr id="3" name="Subtitle 2"/>
          <p:cNvSpPr>
            <a:spLocks noGrp="1"/>
          </p:cNvSpPr>
          <p:nvPr>
            <p:ph type="subTitle" idx="1"/>
          </p:nvPr>
        </p:nvSpPr>
        <p:spPr/>
        <p:txBody>
          <a:bodyPr/>
          <a:lstStyle/>
          <a:p>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smtClean="0"/>
              <a:t>Introduction</a:t>
            </a:r>
            <a:endParaRPr lang="en-US" dirty="0"/>
          </a:p>
        </p:txBody>
      </p:sp>
      <p:sp>
        <p:nvSpPr>
          <p:cNvPr id="3" name="Content Placeholder 2"/>
          <p:cNvSpPr>
            <a:spLocks noGrp="1"/>
          </p:cNvSpPr>
          <p:nvPr>
            <p:ph idx="1"/>
          </p:nvPr>
        </p:nvSpPr>
        <p:spPr/>
        <p:txBody>
          <a:bodyPr>
            <a:normAutofit/>
          </a:bodyPr>
          <a:lstStyle/>
          <a:p>
            <a:r>
              <a:rPr lang="en-US" dirty="0"/>
              <a:t>Hospitality and guest services have a  greater  role to play in the hospitality industry. </a:t>
            </a:r>
            <a:endParaRPr lang="en-US" dirty="0" smtClean="0"/>
          </a:p>
          <a:p>
            <a:r>
              <a:rPr lang="en-US" dirty="0" smtClean="0"/>
              <a:t>There </a:t>
            </a:r>
            <a:r>
              <a:rPr lang="en-US" dirty="0"/>
              <a:t>are various advantages to  providing high quality  services  to the guests. </a:t>
            </a:r>
            <a:endParaRPr lang="en-US" dirty="0" smtClean="0"/>
          </a:p>
          <a:p>
            <a:r>
              <a:rPr lang="en-US" dirty="0" smtClean="0"/>
              <a:t>However</a:t>
            </a:r>
            <a:r>
              <a:rPr lang="en-US" dirty="0"/>
              <a:t>,   </a:t>
            </a:r>
            <a:r>
              <a:rPr lang="en-US" dirty="0" err="1"/>
              <a:t>organisations</a:t>
            </a:r>
            <a:r>
              <a:rPr lang="en-US" dirty="0"/>
              <a:t> also witness  an increase in  costs </a:t>
            </a:r>
            <a:r>
              <a:rPr lang="en-GB" dirty="0" smtClean="0"/>
              <a:t>and</a:t>
            </a:r>
            <a:r>
              <a:rPr lang="en-US" dirty="0" smtClean="0"/>
              <a:t> </a:t>
            </a:r>
            <a:r>
              <a:rPr lang="en-US" dirty="0"/>
              <a:t>complexity  while delivering  high quality   hospitality and guest services. </a:t>
            </a:r>
            <a:endParaRPr lang="en-US" dirty="0" smtClean="0"/>
          </a:p>
          <a:p>
            <a:r>
              <a:rPr lang="en-IN" dirty="0" smtClean="0"/>
              <a:t>Marriott has to take the advantages and disadvantages into account before investing in the hospitality and guest services.</a:t>
            </a: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Improved guest experience</a:t>
            </a:r>
            <a:endParaRPr lang="en-US" dirty="0"/>
          </a:p>
        </p:txBody>
      </p:sp>
      <p:sp>
        <p:nvSpPr>
          <p:cNvPr id="3" name="Content Placeholder 2"/>
          <p:cNvSpPr>
            <a:spLocks noGrp="1"/>
          </p:cNvSpPr>
          <p:nvPr>
            <p:ph idx="1"/>
          </p:nvPr>
        </p:nvSpPr>
        <p:spPr/>
        <p:txBody>
          <a:bodyPr/>
          <a:lstStyle/>
          <a:p>
            <a:pPr lvl="0"/>
            <a:r>
              <a:rPr lang="en-US" dirty="0" smtClean="0"/>
              <a:t>Hospitality </a:t>
            </a:r>
            <a:r>
              <a:rPr lang="en-US" dirty="0"/>
              <a:t>and guest services play a critical role in providing guests with a comfortable and enjoyable stay, which can result in increased customer satisfaction and </a:t>
            </a:r>
            <a:r>
              <a:rPr lang="en-US" dirty="0" smtClean="0"/>
              <a:t>loyalty (Ali et al., 2021).</a:t>
            </a:r>
            <a:endParaRPr lang="en-US" dirty="0" smtClean="0"/>
          </a:p>
          <a:p>
            <a:pPr lvl="0"/>
            <a:r>
              <a:rPr lang="en-US" dirty="0" smtClean="0"/>
              <a:t>By offering a warm and welcoming atmosphere, guests feel comfortable and at home (Salem et al., 2022).</a:t>
            </a:r>
            <a:endParaRPr lang="en-US" dirty="0" smtClean="0"/>
          </a:p>
          <a:p>
            <a:pPr lvl="0"/>
            <a:r>
              <a:rPr lang="en-US" dirty="0" smtClean="0"/>
              <a:t>The positive guest </a:t>
            </a:r>
            <a:r>
              <a:rPr lang="en-US" dirty="0" smtClean="0"/>
              <a:t>experience and can help establish a positive reputation for the hotel, encouraging repeat visits and recommendations to others (</a:t>
            </a:r>
            <a:r>
              <a:rPr lang="en-US" dirty="0" err="1" smtClean="0"/>
              <a:t>Baek</a:t>
            </a:r>
            <a:r>
              <a:rPr lang="en-US" dirty="0" smtClean="0"/>
              <a:t> et al., 2019).</a:t>
            </a:r>
            <a:endParaRPr lang="en-US" dirty="0"/>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Increased revenue</a:t>
            </a:r>
            <a:endParaRPr lang="en-US" dirty="0"/>
          </a:p>
        </p:txBody>
      </p:sp>
      <p:sp>
        <p:nvSpPr>
          <p:cNvPr id="3" name="Content Placeholder 2"/>
          <p:cNvSpPr>
            <a:spLocks noGrp="1"/>
          </p:cNvSpPr>
          <p:nvPr>
            <p:ph idx="1"/>
          </p:nvPr>
        </p:nvSpPr>
        <p:spPr/>
        <p:txBody>
          <a:bodyPr>
            <a:normAutofit fontScale="92500" lnSpcReduction="10000"/>
          </a:bodyPr>
          <a:lstStyle/>
          <a:p>
            <a:pPr lvl="0"/>
            <a:r>
              <a:rPr lang="en-US" dirty="0" smtClean="0"/>
              <a:t>By </a:t>
            </a:r>
            <a:r>
              <a:rPr lang="en-US" dirty="0"/>
              <a:t>providing </a:t>
            </a:r>
            <a:r>
              <a:rPr lang="en-GB" dirty="0" smtClean="0"/>
              <a:t>high-quality</a:t>
            </a:r>
            <a:r>
              <a:rPr lang="en-US" dirty="0" smtClean="0"/>
              <a:t> </a:t>
            </a:r>
            <a:r>
              <a:rPr lang="en-US" dirty="0"/>
              <a:t>services and amenities, hotels can charge premium prices and generate higher </a:t>
            </a:r>
            <a:r>
              <a:rPr lang="en-US" dirty="0" smtClean="0"/>
              <a:t>revenue (Li et al., 2020).</a:t>
            </a:r>
            <a:endParaRPr lang="en-US" dirty="0"/>
          </a:p>
          <a:p>
            <a:r>
              <a:rPr lang="en-IN" dirty="0" smtClean="0"/>
              <a:t>However, </a:t>
            </a:r>
            <a:r>
              <a:rPr lang="en-US" dirty="0" smtClean="0"/>
              <a:t>providing </a:t>
            </a:r>
            <a:r>
              <a:rPr lang="en-US" dirty="0" smtClean="0"/>
              <a:t>high-quality services and amenities can be expensive, requiring significant investments in staff, equipment, and technology (Zhang and Jin, 2023).</a:t>
            </a:r>
            <a:endParaRPr lang="en-US" dirty="0" smtClean="0"/>
          </a:p>
          <a:p>
            <a:r>
              <a:rPr lang="en-IN" dirty="0" smtClean="0"/>
              <a:t>Hotels can experience an increase in profits when the costs outweigh the increase in profits.</a:t>
            </a:r>
          </a:p>
          <a:p>
            <a:r>
              <a:rPr lang="en-IN" dirty="0" smtClean="0"/>
              <a:t>A significant challenge can be </a:t>
            </a:r>
            <a:r>
              <a:rPr lang="en-US" dirty="0" smtClean="0"/>
              <a:t>that other hotels </a:t>
            </a:r>
            <a:r>
              <a:rPr lang="en-US" dirty="0" smtClean="0"/>
              <a:t>may also be offering high-quality services and amenities, making it difficult for the hotel to differentiate itself and charge premium prices (Singh et al., 2021).</a:t>
            </a: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Positive word-of-mouth</a:t>
            </a:r>
            <a:endParaRPr lang="en-US" dirty="0"/>
          </a:p>
        </p:txBody>
      </p:sp>
      <p:sp>
        <p:nvSpPr>
          <p:cNvPr id="3" name="Content Placeholder 2"/>
          <p:cNvSpPr>
            <a:spLocks noGrp="1"/>
          </p:cNvSpPr>
          <p:nvPr>
            <p:ph idx="1"/>
          </p:nvPr>
        </p:nvSpPr>
        <p:spPr/>
        <p:txBody>
          <a:bodyPr>
            <a:normAutofit fontScale="92500" lnSpcReduction="10000"/>
          </a:bodyPr>
          <a:lstStyle/>
          <a:p>
            <a:pPr lvl="0"/>
            <a:r>
              <a:rPr lang="en-US" dirty="0" smtClean="0"/>
              <a:t>A </a:t>
            </a:r>
            <a:r>
              <a:rPr lang="en-US" dirty="0"/>
              <a:t>positive guest experience can result in positive word-of-mouth recommendations, attracting more customers and increasing the hotel's reputation</a:t>
            </a:r>
            <a:r>
              <a:rPr lang="en-US" dirty="0" smtClean="0"/>
              <a:t>.</a:t>
            </a:r>
          </a:p>
          <a:p>
            <a:pPr lvl="0"/>
            <a:r>
              <a:rPr lang="en-US" dirty="0" smtClean="0"/>
              <a:t>Positive word-of-mouth recommendations can be a cost-effective form of marketing, as it is generated by satisfied customers rather than paid advertisements (Ali et al., 2021).</a:t>
            </a:r>
            <a:endParaRPr lang="en-US" dirty="0" smtClean="0"/>
          </a:p>
          <a:p>
            <a:pPr lvl="0"/>
            <a:r>
              <a:rPr lang="en-US" dirty="0" smtClean="0"/>
              <a:t>Word-of-mouth recommendations may only reach a limited number of people, and may not be as effective as targeted advertising or promotions</a:t>
            </a:r>
            <a:r>
              <a:rPr lang="en-US" dirty="0" smtClean="0"/>
              <a:t>.</a:t>
            </a:r>
          </a:p>
          <a:p>
            <a:pPr lvl="0"/>
            <a:r>
              <a:rPr lang="en-US" dirty="0" smtClean="0"/>
              <a:t>It can be challenging to measure the impact of word-of-mouth recommendations on the hotel's reputation and business (Salem et al., 2022).</a:t>
            </a:r>
            <a:endParaRPr lang="en-US" dirty="0" smtClean="0"/>
          </a:p>
          <a:p>
            <a:pPr lvl="0"/>
            <a:endParaRPr lang="en-US" dirty="0"/>
          </a:p>
          <a:p>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Efficient operations</a:t>
            </a:r>
            <a:endParaRPr lang="en-US" dirty="0"/>
          </a:p>
        </p:txBody>
      </p:sp>
      <p:sp>
        <p:nvSpPr>
          <p:cNvPr id="3" name="Content Placeholder 2"/>
          <p:cNvSpPr>
            <a:spLocks noGrp="1"/>
          </p:cNvSpPr>
          <p:nvPr>
            <p:ph idx="1"/>
          </p:nvPr>
        </p:nvSpPr>
        <p:spPr/>
        <p:txBody>
          <a:bodyPr>
            <a:normAutofit fontScale="85000" lnSpcReduction="10000"/>
          </a:bodyPr>
          <a:lstStyle/>
          <a:p>
            <a:pPr lvl="0"/>
            <a:r>
              <a:rPr lang="en-US" dirty="0" smtClean="0"/>
              <a:t>A </a:t>
            </a:r>
            <a:r>
              <a:rPr lang="en-US" dirty="0"/>
              <a:t>well-functioning hospitality and guest services team can help improve the overall efficiency of the hotel </a:t>
            </a:r>
            <a:r>
              <a:rPr lang="en-US" dirty="0" smtClean="0"/>
              <a:t>operations (</a:t>
            </a:r>
            <a:r>
              <a:rPr lang="en-US" dirty="0" err="1" smtClean="0"/>
              <a:t>Baek</a:t>
            </a:r>
            <a:r>
              <a:rPr lang="en-US" dirty="0" smtClean="0"/>
              <a:t> et al., 2019).</a:t>
            </a:r>
            <a:endParaRPr lang="en-US" dirty="0" smtClean="0"/>
          </a:p>
          <a:p>
            <a:pPr lvl="0"/>
            <a:r>
              <a:rPr lang="en-US" dirty="0" smtClean="0"/>
              <a:t>A well-functioning team can help streamline hotel operations, such as check-in/check-out procedures and room assignments, reducing wait times and increasing efficiency</a:t>
            </a:r>
            <a:r>
              <a:rPr lang="en-US" dirty="0" smtClean="0"/>
              <a:t>.</a:t>
            </a:r>
          </a:p>
          <a:p>
            <a:pPr lvl="0"/>
            <a:r>
              <a:rPr lang="en-US" dirty="0" smtClean="0"/>
              <a:t>By improving efficiency and reducing waste, a well-functioning hospitality and guest services team can help the hotel save money on operational costs (Li et al., 2020).</a:t>
            </a:r>
            <a:endParaRPr lang="en-US" dirty="0" smtClean="0"/>
          </a:p>
          <a:p>
            <a:pPr lvl="0"/>
            <a:r>
              <a:rPr lang="en-US" dirty="0" smtClean="0"/>
              <a:t>A lack of resources, such as technology, equipment, or budget, can limit the effectiveness of the hospitality and guest services team and negatively impact the overall efficiency of hotel operations (Zhang and Jin, 2023).</a:t>
            </a:r>
            <a:endParaRPr lang="en-US" dirty="0"/>
          </a:p>
          <a:p>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smtClean="0"/>
              <a:t>Limitations</a:t>
            </a:r>
            <a:endParaRPr lang="en-US" dirty="0"/>
          </a:p>
        </p:txBody>
      </p:sp>
      <p:sp>
        <p:nvSpPr>
          <p:cNvPr id="3" name="Content Placeholder 2"/>
          <p:cNvSpPr>
            <a:spLocks noGrp="1"/>
          </p:cNvSpPr>
          <p:nvPr>
            <p:ph idx="1"/>
          </p:nvPr>
        </p:nvSpPr>
        <p:spPr/>
        <p:txBody>
          <a:bodyPr/>
          <a:lstStyle/>
          <a:p>
            <a:r>
              <a:rPr lang="en-IN" dirty="0" smtClean="0"/>
              <a:t>Even though hospitality and guest services can help add value, there are several limitations that can make it difficult for organisations to implement them. </a:t>
            </a:r>
          </a:p>
          <a:p>
            <a:r>
              <a:rPr lang="en-IN" dirty="0" smtClean="0"/>
              <a:t>Major challenges are</a:t>
            </a:r>
          </a:p>
          <a:p>
            <a:pPr lvl="1"/>
            <a:r>
              <a:rPr lang="en-IN" dirty="0" smtClean="0"/>
              <a:t>Cost</a:t>
            </a:r>
          </a:p>
          <a:p>
            <a:pPr lvl="1"/>
            <a:r>
              <a:rPr lang="en-IN" dirty="0" smtClean="0"/>
              <a:t>Staffing challenges</a:t>
            </a:r>
          </a:p>
          <a:p>
            <a:pPr lvl="1"/>
            <a:r>
              <a:rPr lang="en-IN" dirty="0" smtClean="0"/>
              <a:t>Guest expectations</a:t>
            </a: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Cost</a:t>
            </a:r>
            <a:endParaRPr lang="en-US" dirty="0"/>
          </a:p>
        </p:txBody>
      </p:sp>
      <p:sp>
        <p:nvSpPr>
          <p:cNvPr id="3" name="Content Placeholder 2"/>
          <p:cNvSpPr>
            <a:spLocks noGrp="1"/>
          </p:cNvSpPr>
          <p:nvPr>
            <p:ph idx="1"/>
          </p:nvPr>
        </p:nvSpPr>
        <p:spPr/>
        <p:txBody>
          <a:bodyPr>
            <a:normAutofit fontScale="92500"/>
          </a:bodyPr>
          <a:lstStyle/>
          <a:p>
            <a:pPr lvl="0"/>
            <a:r>
              <a:rPr lang="en-US" dirty="0" smtClean="0"/>
              <a:t>Providing </a:t>
            </a:r>
            <a:r>
              <a:rPr lang="en-US" dirty="0"/>
              <a:t>high-quality hospitality and guest services can be expensive, requiring investment in staff training, equipment, and </a:t>
            </a:r>
            <a:r>
              <a:rPr lang="en-US" dirty="0" smtClean="0"/>
              <a:t>technology (Salem et al., 2022).</a:t>
            </a:r>
            <a:endParaRPr lang="en-US" dirty="0" smtClean="0"/>
          </a:p>
          <a:p>
            <a:pPr lvl="0"/>
            <a:r>
              <a:rPr lang="en-US" dirty="0" smtClean="0"/>
              <a:t>The initial costs of investing in staff training, equipment, and technology can be substantial, and may require a significant investment of resources (Zhang and Jin, 2023).</a:t>
            </a:r>
            <a:endParaRPr lang="en-US" dirty="0" smtClean="0"/>
          </a:p>
          <a:p>
            <a:pPr lvl="0"/>
            <a:r>
              <a:rPr lang="en-US" dirty="0" smtClean="0"/>
              <a:t>Technology is constantly evolving, and the hotel may need to continually invest in new equipment or software to remain competitive, increasing the risk of obsolescence and reducing the long-term return on investment (Ali et al., 2021).</a:t>
            </a:r>
            <a:endParaRPr lang="en-US" dirty="0"/>
          </a:p>
          <a:p>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Staffing challenges</a:t>
            </a:r>
            <a:endParaRPr lang="en-US" dirty="0"/>
          </a:p>
        </p:txBody>
      </p:sp>
      <p:sp>
        <p:nvSpPr>
          <p:cNvPr id="3" name="Content Placeholder 2"/>
          <p:cNvSpPr>
            <a:spLocks noGrp="1"/>
          </p:cNvSpPr>
          <p:nvPr>
            <p:ph idx="1"/>
          </p:nvPr>
        </p:nvSpPr>
        <p:spPr/>
        <p:txBody>
          <a:bodyPr>
            <a:normAutofit lnSpcReduction="10000"/>
          </a:bodyPr>
          <a:lstStyle/>
          <a:p>
            <a:pPr lvl="0"/>
            <a:r>
              <a:rPr lang="en-US" dirty="0" smtClean="0"/>
              <a:t>Finding </a:t>
            </a:r>
            <a:r>
              <a:rPr lang="en-US" dirty="0"/>
              <a:t>and retaining high-quality staff can be a challenge in the hospitality and guest services </a:t>
            </a:r>
            <a:r>
              <a:rPr lang="en-US" dirty="0" smtClean="0"/>
              <a:t>industry (Li et al., 2020).</a:t>
            </a:r>
            <a:endParaRPr lang="en-US" dirty="0" smtClean="0"/>
          </a:p>
          <a:p>
            <a:pPr lvl="0"/>
            <a:r>
              <a:rPr lang="en-US" dirty="0" smtClean="0"/>
              <a:t>There is intense competition in the hospitality and guest services industry, and finding and retaining high-quality staff can be difficult, especially in regions with a strong job market (</a:t>
            </a:r>
            <a:r>
              <a:rPr lang="en-US" dirty="0" err="1" smtClean="0"/>
              <a:t>Baek</a:t>
            </a:r>
            <a:r>
              <a:rPr lang="en-US" dirty="0" smtClean="0"/>
              <a:t> et al., 2019).</a:t>
            </a:r>
            <a:endParaRPr lang="en-US" dirty="0" smtClean="0"/>
          </a:p>
          <a:p>
            <a:pPr lvl="0"/>
            <a:r>
              <a:rPr lang="en-US" dirty="0" smtClean="0"/>
              <a:t>The skills and experience required for a successful hospitality and guest services team can be difficult to find, requiring a significant investment in staff training and development (Singh et al., 2021).</a:t>
            </a:r>
            <a:endParaRPr lang="en-US" dirty="0"/>
          </a:p>
          <a:p>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Guest expectations</a:t>
            </a:r>
            <a:endParaRPr lang="en-US" dirty="0"/>
          </a:p>
        </p:txBody>
      </p:sp>
      <p:sp>
        <p:nvSpPr>
          <p:cNvPr id="3" name="Content Placeholder 2"/>
          <p:cNvSpPr>
            <a:spLocks noGrp="1"/>
          </p:cNvSpPr>
          <p:nvPr>
            <p:ph idx="1"/>
          </p:nvPr>
        </p:nvSpPr>
        <p:spPr/>
        <p:txBody>
          <a:bodyPr>
            <a:normAutofit lnSpcReduction="10000"/>
          </a:bodyPr>
          <a:lstStyle/>
          <a:p>
            <a:pPr lvl="0"/>
            <a:r>
              <a:rPr lang="en-US" dirty="0" smtClean="0"/>
              <a:t>Guests </a:t>
            </a:r>
            <a:r>
              <a:rPr lang="en-US" dirty="0"/>
              <a:t>have increasingly high expectations of hotels, and meeting these expectations can be </a:t>
            </a:r>
            <a:r>
              <a:rPr lang="en-US" dirty="0" smtClean="0"/>
              <a:t>challenging (Ali et al., 2021).</a:t>
            </a:r>
            <a:endParaRPr lang="en-US" dirty="0" smtClean="0"/>
          </a:p>
          <a:p>
            <a:pPr lvl="0"/>
            <a:r>
              <a:rPr lang="en-US" dirty="0" smtClean="0"/>
              <a:t>Guest expectations are constantly evolving, and hotels must keep pace with these changes to remain competitive and meet the needs of their guests (Salem et al., 2022).</a:t>
            </a:r>
            <a:endParaRPr lang="en-US" dirty="0" smtClean="0"/>
          </a:p>
          <a:p>
            <a:pPr lvl="0"/>
            <a:r>
              <a:rPr lang="en-US" dirty="0" smtClean="0"/>
              <a:t>Guests expect personalized experiences tailored to their individual needs and preferences, requiring a high degree of customization and attention to detail (</a:t>
            </a:r>
            <a:r>
              <a:rPr lang="en-US" dirty="0" err="1" smtClean="0"/>
              <a:t>Baek</a:t>
            </a:r>
            <a:r>
              <a:rPr lang="en-US" dirty="0" smtClean="0"/>
              <a:t> et al., 2019).</a:t>
            </a:r>
            <a:endParaRPr lang="en-US" dirty="0" smtClean="0"/>
          </a:p>
          <a:p>
            <a:pPr lvl="0"/>
            <a:endParaRPr lang="en-US" dirty="0"/>
          </a:p>
          <a:p>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smtClean="0"/>
              <a:t>Conclusion</a:t>
            </a:r>
            <a:endParaRPr lang="en-US" dirty="0"/>
          </a:p>
        </p:txBody>
      </p:sp>
      <p:sp>
        <p:nvSpPr>
          <p:cNvPr id="3" name="Content Placeholder 2"/>
          <p:cNvSpPr>
            <a:spLocks noGrp="1"/>
          </p:cNvSpPr>
          <p:nvPr>
            <p:ph idx="1"/>
          </p:nvPr>
        </p:nvSpPr>
        <p:spPr/>
        <p:txBody>
          <a:bodyPr>
            <a:normAutofit/>
          </a:bodyPr>
          <a:lstStyle/>
          <a:p>
            <a:r>
              <a:rPr lang="en-US" dirty="0" smtClean="0"/>
              <a:t>Even though hospitality </a:t>
            </a:r>
            <a:r>
              <a:rPr lang="en-US" dirty="0"/>
              <a:t>and guest services play a crucial role in the hotel industry, it is important to manage these functions </a:t>
            </a:r>
            <a:r>
              <a:rPr lang="en-US" dirty="0" smtClean="0"/>
              <a:t>effectively.</a:t>
            </a:r>
          </a:p>
          <a:p>
            <a:r>
              <a:rPr lang="en-US" dirty="0" smtClean="0"/>
              <a:t>Without managing these functions effectively, it may not be possible </a:t>
            </a:r>
            <a:r>
              <a:rPr lang="en-US" dirty="0"/>
              <a:t>to ensure a positive return on investment while balancing the guest experience and operational efficiency</a:t>
            </a:r>
            <a:r>
              <a:rPr lang="en-US" dirty="0" smtClean="0"/>
              <a:t>.</a:t>
            </a:r>
          </a:p>
          <a:p>
            <a:r>
              <a:rPr lang="en-IN" dirty="0" smtClean="0"/>
              <a:t>A cost-benefit analysis can help Marriott choose the optimal level of services that can improve the guest experience without impacting the profits.</a:t>
            </a:r>
          </a:p>
          <a:p>
            <a:endParaRPr lang="en-IN" dirty="0" smtClean="0"/>
          </a:p>
          <a:p>
            <a:endParaRPr lang="en-US" dirty="0"/>
          </a:p>
          <a:p>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smtClean="0"/>
              <a:t>References</a:t>
            </a:r>
            <a:endParaRPr lang="en-US" dirty="0"/>
          </a:p>
        </p:txBody>
      </p:sp>
      <p:sp>
        <p:nvSpPr>
          <p:cNvPr id="3" name="Content Placeholder 2"/>
          <p:cNvSpPr>
            <a:spLocks noGrp="1"/>
          </p:cNvSpPr>
          <p:nvPr>
            <p:ph idx="1"/>
          </p:nvPr>
        </p:nvSpPr>
        <p:spPr/>
        <p:txBody>
          <a:bodyPr>
            <a:normAutofit fontScale="55000" lnSpcReduction="20000"/>
          </a:bodyPr>
          <a:lstStyle/>
          <a:p>
            <a:pPr>
              <a:buNone/>
            </a:pPr>
            <a:r>
              <a:rPr lang="en-US" dirty="0" smtClean="0"/>
              <a:t>Ali, B.J. </a:t>
            </a:r>
            <a:r>
              <a:rPr lang="en-US" i="1" dirty="0" smtClean="0"/>
              <a:t>et al.</a:t>
            </a:r>
            <a:r>
              <a:rPr lang="en-US" dirty="0" smtClean="0"/>
              <a:t> (2021) “Hotel Service Quality: The impact of service quality on customer satisfaction in hospitality,” </a:t>
            </a:r>
            <a:r>
              <a:rPr lang="en-US" i="1" dirty="0" smtClean="0"/>
              <a:t>International Journal of Engineering, Business and Management</a:t>
            </a:r>
            <a:r>
              <a:rPr lang="en-US" dirty="0" smtClean="0"/>
              <a:t>, 5(3), pp. 14–28. Available at: https://doi.org/10.22161/ijebm.5.3.2. </a:t>
            </a:r>
          </a:p>
          <a:p>
            <a:pPr>
              <a:buNone/>
            </a:pPr>
            <a:r>
              <a:rPr lang="en-US" dirty="0" err="1" smtClean="0"/>
              <a:t>Baek</a:t>
            </a:r>
            <a:r>
              <a:rPr lang="en-US" dirty="0" smtClean="0"/>
              <a:t>, J., </a:t>
            </a:r>
            <a:r>
              <a:rPr lang="en-US" dirty="0" err="1" smtClean="0"/>
              <a:t>Choe</a:t>
            </a:r>
            <a:r>
              <a:rPr lang="en-US" dirty="0" smtClean="0"/>
              <a:t>, Y. and Ok, C.M. (2019) “Determinants of hotel guests’ service experiences: An examination of differences between lifestyle and Traditional Hotels,” </a:t>
            </a:r>
            <a:r>
              <a:rPr lang="en-US" i="1" dirty="0" smtClean="0"/>
              <a:t>Journal of Hospitality Marketing &amp; Management</a:t>
            </a:r>
            <a:r>
              <a:rPr lang="en-US" dirty="0" smtClean="0"/>
              <a:t>, 29(1), pp. 88–105. Available at: https://doi.org/10.1080/19368623.2019.1580173. </a:t>
            </a:r>
          </a:p>
          <a:p>
            <a:pPr>
              <a:buNone/>
            </a:pPr>
            <a:r>
              <a:rPr lang="en-US" dirty="0" smtClean="0"/>
              <a:t>Li, H. </a:t>
            </a:r>
            <a:r>
              <a:rPr lang="en-US" i="1" dirty="0" smtClean="0"/>
              <a:t>et al.</a:t>
            </a:r>
            <a:r>
              <a:rPr lang="en-US" dirty="0" smtClean="0"/>
              <a:t> (2020) “Comprehending customer satisfaction with hotels,” </a:t>
            </a:r>
            <a:r>
              <a:rPr lang="en-US" i="1" dirty="0" smtClean="0"/>
              <a:t>International Journal of Contemporary Hospitality Management</a:t>
            </a:r>
            <a:r>
              <a:rPr lang="en-US" dirty="0" smtClean="0"/>
              <a:t>, 32(5), pp. 1713–1735. Available at: https://doi.org/10.1108/ijchm-06-2019-0581. </a:t>
            </a:r>
          </a:p>
          <a:p>
            <a:pPr>
              <a:buNone/>
            </a:pPr>
            <a:r>
              <a:rPr lang="en-US" dirty="0" smtClean="0"/>
              <a:t>Salem, I.E. </a:t>
            </a:r>
            <a:r>
              <a:rPr lang="en-US" i="1" dirty="0" smtClean="0"/>
              <a:t>et al.</a:t>
            </a:r>
            <a:r>
              <a:rPr lang="en-US" dirty="0" smtClean="0"/>
              <a:t> (2022) “Does dysfunctional customer behavior really impact the turnover intention of hotel guest-contact employees? the role of Wisdom Leadership and job </a:t>
            </a:r>
            <a:r>
              <a:rPr lang="en-US" dirty="0" err="1" smtClean="0"/>
              <a:t>embeddedness</a:t>
            </a:r>
            <a:r>
              <a:rPr lang="en-US" dirty="0" smtClean="0"/>
              <a:t>,” </a:t>
            </a:r>
            <a:r>
              <a:rPr lang="en-US" i="1" dirty="0" smtClean="0"/>
              <a:t>Journal of Hospitality Marketing &amp; Management</a:t>
            </a:r>
            <a:r>
              <a:rPr lang="en-US" dirty="0" smtClean="0"/>
              <a:t>, 32(2), pp. 150–173. Available at: https://doi.org/10.1080/19368623.2023.2137721. </a:t>
            </a:r>
          </a:p>
          <a:p>
            <a:pPr>
              <a:buNone/>
            </a:pPr>
            <a:r>
              <a:rPr lang="en-US" dirty="0" smtClean="0"/>
              <a:t>Singh, K. </a:t>
            </a:r>
            <a:r>
              <a:rPr lang="en-US" i="1" dirty="0" smtClean="0"/>
              <a:t>et al.</a:t>
            </a:r>
            <a:r>
              <a:rPr lang="en-US" dirty="0" smtClean="0"/>
              <a:t> (2021) “Service quality and customer satisfaction in Hospitality, leisure, sport and tourism: An assessment of research in web of science,” </a:t>
            </a:r>
            <a:r>
              <a:rPr lang="en-US" i="1" dirty="0" smtClean="0"/>
              <a:t>Journal of Quality Assurance in Hospitality &amp; Tourism</a:t>
            </a:r>
            <a:r>
              <a:rPr lang="en-US" dirty="0" smtClean="0"/>
              <a:t>, 24(1), pp. 24–50. Available at: https://doi.org/10.1080/1528008x.2021.2012735. </a:t>
            </a:r>
          </a:p>
          <a:p>
            <a:pPr>
              <a:buNone/>
            </a:pPr>
            <a:r>
              <a:rPr lang="en-US" dirty="0" smtClean="0"/>
              <a:t>Zhang, X. and Jin, H. (2023) “How does smart technology, Artificial Intelligence, automation, robotics, and Algorithms (STAARA) awareness affect hotel employees’ career perceptions? A disruptive innovation theory perspective,” </a:t>
            </a:r>
            <a:r>
              <a:rPr lang="en-US" i="1" dirty="0" smtClean="0"/>
              <a:t>Journal of Hospitality Marketing &amp; Management</a:t>
            </a:r>
            <a:r>
              <a:rPr lang="en-US" dirty="0" smtClean="0"/>
              <a:t>, 32(2), pp. 264–283. Available at: </a:t>
            </a:r>
            <a:r>
              <a:rPr lang="en-US" dirty="0" smtClean="0">
                <a:hlinkClick r:id="rId3"/>
              </a:rPr>
              <a:t>https://doi.org/10.1080/19368623.2023.2166186</a:t>
            </a:r>
            <a:r>
              <a:rPr lang="en-US" dirty="0" smtClean="0"/>
              <a:t>. </a:t>
            </a:r>
            <a:endParaRPr lang="en-US"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0</TotalTime>
  <Words>1156</Words>
  <Application>Microsoft Office PowerPoint</Application>
  <PresentationFormat>On-screen Show (4:3)</PresentationFormat>
  <Paragraphs>67</Paragraphs>
  <Slides>12</Slides>
  <Notes>12</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Flow</vt:lpstr>
      <vt:lpstr>The Role &amp; Importance of Hospitality &amp; Guest Services within the Hotel Industry – Case of Marriott Hotel</vt:lpstr>
      <vt:lpstr>Introduction</vt:lpstr>
      <vt:lpstr>Improved guest experience</vt:lpstr>
      <vt:lpstr>Increased revenue</vt:lpstr>
      <vt:lpstr>Positive word-of-mouth</vt:lpstr>
      <vt:lpstr>Efficient operations</vt:lpstr>
      <vt:lpstr>Limitations</vt:lpstr>
      <vt:lpstr>Cost</vt:lpstr>
      <vt:lpstr>Staffing challenges</vt:lpstr>
      <vt:lpstr>Guest expectations</vt:lpstr>
      <vt:lpstr>Conclusion</vt:lpstr>
      <vt:lpstr>References</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2023-02-08T10:59:17Z</dcterms:created>
  <dcterms:modified xsi:type="dcterms:W3CDTF">2023-02-08T11:13:24Z</dcterms:modified>
</cp:coreProperties>
</file>