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9"/>
  </p:notesMasterIdLst>
  <p:sldIdLst>
    <p:sldId id="256" r:id="rId2"/>
    <p:sldId id="257" r:id="rId3"/>
    <p:sldId id="259" r:id="rId4"/>
    <p:sldId id="260" r:id="rId5"/>
    <p:sldId id="261" r:id="rId6"/>
    <p:sldId id="262" r:id="rId7"/>
    <p:sldId id="25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6830" autoAdjust="0"/>
  </p:normalViewPr>
  <p:slideViewPr>
    <p:cSldViewPr snapToGrid="0">
      <p:cViewPr varScale="1">
        <p:scale>
          <a:sx n="58" d="100"/>
          <a:sy n="58" d="100"/>
        </p:scale>
        <p:origin x="164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5011AB-FB21-4A6A-8113-6F92C070B01A}" type="datetimeFigureOut">
              <a:rPr lang="en-GB" smtClean="0"/>
              <a:t>05/03/2020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E31216-E497-426E-BED9-0D514532AE11}" type="slidenum">
              <a:rPr lang="en-GB" smtClean="0"/>
              <a:t>‹#›</a:t>
            </a:fld>
            <a:endParaRPr lang="en-GB"/>
          </a:p>
        </p:txBody>
      </p:sp>
    </p:spTree>
    <p:extLst>
      <p:ext uri="{BB962C8B-B14F-4D97-AF65-F5344CB8AC3E}">
        <p14:creationId xmlns:p14="http://schemas.microsoft.com/office/powerpoint/2010/main" val="651502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Quick notes:</a:t>
            </a:r>
          </a:p>
          <a:p>
            <a:pPr marL="171450" indent="-171450">
              <a:buFont typeface="Arial" panose="020B0604020202020204" pitchFamily="34" charset="0"/>
              <a:buChar char="•"/>
            </a:pPr>
            <a:r>
              <a:rPr lang="en-GB" dirty="0" smtClean="0"/>
              <a:t>Religion played a role through</a:t>
            </a:r>
            <a:r>
              <a:rPr lang="en-GB" baseline="0" dirty="0" smtClean="0"/>
              <a:t> history, in all major societies. Does this mean it is a necessity for any society. If so, how can they start out so differently and end up at near the same place, societal wise. </a:t>
            </a:r>
          </a:p>
          <a:p>
            <a:endParaRPr lang="en-GB" baseline="0" dirty="0" smtClean="0"/>
          </a:p>
          <a:p>
            <a:pPr marL="171450" indent="-171450">
              <a:buFont typeface="Arial" panose="020B0604020202020204" pitchFamily="34" charset="0"/>
              <a:buChar char="•"/>
            </a:pPr>
            <a:r>
              <a:rPr lang="en-GB" baseline="0" dirty="0" smtClean="0"/>
              <a:t>Through history religion has taken many different forms. However, it has always been of great importance, triggering wars, causing the deaths of millions, but also bringing out a giving nature, being used to justify helping others less fortunate. </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E.B Taylor would suggest that religion has evolved, from Animism all the way up to monotheism. This however is very reductive and arrogant, as he was from a monotheistic society, causing bias. </a:t>
            </a:r>
          </a:p>
        </p:txBody>
      </p:sp>
      <p:sp>
        <p:nvSpPr>
          <p:cNvPr id="4" name="Slide Number Placeholder 3"/>
          <p:cNvSpPr>
            <a:spLocks noGrp="1"/>
          </p:cNvSpPr>
          <p:nvPr>
            <p:ph type="sldNum" sz="quarter" idx="10"/>
          </p:nvPr>
        </p:nvSpPr>
        <p:spPr/>
        <p:txBody>
          <a:bodyPr/>
          <a:lstStyle/>
          <a:p>
            <a:fld id="{15E31216-E497-426E-BED9-0D514532AE11}" type="slidenum">
              <a:rPr lang="en-GB" smtClean="0"/>
              <a:t>2</a:t>
            </a:fld>
            <a:endParaRPr lang="en-GB"/>
          </a:p>
        </p:txBody>
      </p:sp>
    </p:spTree>
    <p:extLst>
      <p:ext uri="{BB962C8B-B14F-4D97-AF65-F5344CB8AC3E}">
        <p14:creationId xmlns:p14="http://schemas.microsoft.com/office/powerpoint/2010/main" val="1399581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Founded</a:t>
            </a:r>
            <a:r>
              <a:rPr lang="en-GB" baseline="0" dirty="0" smtClean="0"/>
              <a:t> off a belief of people in their community being witches, quite common for someone to be a witch. Quick to assume that something is a witches doing.</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These powers are assumed to be used to cause suffering, which is a core topic and discussed further later. People are interested as it is something that can hurt them and others in the community, almost sounding like a pest problem. It is however part of their heritage and history, the main figures in this belief system have rituals and traditions that play into the culture of the society.</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From reflection of the essay, one could assume that this belief causing personal harm to people is why it’s so important. In a sense it is only logical to look for a cause to your suffering, much like Christianity blaming god for floods and famine.</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The powers are inherited from unilineal descent, however the sex of the witch in a couple means only children of the witches’ sex in that relationship will inherit the powers.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15E31216-E497-426E-BED9-0D514532AE11}" type="slidenum">
              <a:rPr lang="en-GB" smtClean="0"/>
              <a:t>3</a:t>
            </a:fld>
            <a:endParaRPr lang="en-GB"/>
          </a:p>
        </p:txBody>
      </p:sp>
    </p:spTree>
    <p:extLst>
      <p:ext uri="{BB962C8B-B14F-4D97-AF65-F5344CB8AC3E}">
        <p14:creationId xmlns:p14="http://schemas.microsoft.com/office/powerpoint/2010/main" val="1312974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Christianity is based on the teachings and morals from the</a:t>
            </a:r>
            <a:r>
              <a:rPr lang="en-GB" baseline="0" dirty="0" smtClean="0"/>
              <a:t> bible. This allows them to conduct their behaviour in life and allows us to assume how they will react in certain situations. Unlike the Azande who believe that their beliefs are from the physical and psychic members of their community, Christianity is based more so off of historical beliefs of someone in the past.  </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The bible is their doctrine, that they follow and look for meaning in. It has lessons about how deal with most situations one could encounter in modern day, however one must take pieces out to apply to themselves. </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The religion has an air of etherealness to it as it believes in holy objects and figures that have been blessed by God, like Mother Theresa and Saint David. It is rather romantic and has been used in movies and media throughout history, like vampires vs. holy priests. </a:t>
            </a: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15E31216-E497-426E-BED9-0D514532AE11}" type="slidenum">
              <a:rPr lang="en-GB" smtClean="0"/>
              <a:t>4</a:t>
            </a:fld>
            <a:endParaRPr lang="en-GB"/>
          </a:p>
        </p:txBody>
      </p:sp>
    </p:spTree>
    <p:extLst>
      <p:ext uri="{BB962C8B-B14F-4D97-AF65-F5344CB8AC3E}">
        <p14:creationId xmlns:p14="http://schemas.microsoft.com/office/powerpoint/2010/main" val="1319380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Suffering in Christianity is not necessarily as bad as your average day person would perceive it to be, it is almost reward like. This is because Christians aim to model their life after Jesus, therefore whatever he experienced and dealt with is something they also wish to go through</a:t>
            </a:r>
            <a:r>
              <a:rPr lang="en-GB" baseline="0" dirty="0" smtClean="0"/>
              <a:t> and imitate Jesus’ reaction. </a:t>
            </a:r>
          </a:p>
          <a:p>
            <a:pPr marL="0" indent="0">
              <a:buFont typeface="Arial" panose="020B0604020202020204" pitchFamily="34" charset="0"/>
              <a:buNone/>
            </a:pPr>
            <a:endParaRPr lang="en-GB" baseline="0" dirty="0" smtClean="0"/>
          </a:p>
          <a:p>
            <a:pPr marL="171450" indent="-171450">
              <a:buFont typeface="Arial" panose="020B0604020202020204" pitchFamily="34" charset="0"/>
              <a:buChar char="•"/>
            </a:pPr>
            <a:r>
              <a:rPr lang="en-GB" baseline="0" dirty="0" smtClean="0"/>
              <a:t>‘Everyone who wants to live a Godly life in Christ will be persecuted’ (2: Timothy: 3). Quotes like this emphasise that it is a main theme that anyone who accepts Christ will have to endure. Therefore it can be seen as a gift, being able to experience what Jesus did. </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The Azande reinforce their beliefs through their suffering, it is used to explain why they suffer in most ways in life. Suffering is prevalent in all societies, it means that it is in the Azande, they cannot go after someone for being a witch for every problem or there would be no peace amongst them and the society would break down. </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r>
              <a:rPr lang="en-GB" baseline="0" dirty="0" smtClean="0"/>
              <a:t>Therefore they only usually try to find out and speak to a witch about their suffering if it is directed and seems quite serious. It sounds like a romanticised witch-hunt, however when something does go wrong they will use casual phrasing like, </a:t>
            </a:r>
            <a:r>
              <a:rPr lang="en-GB" sz="1200" kern="1200" dirty="0" smtClean="0">
                <a:solidFill>
                  <a:schemeClr val="tx1"/>
                </a:solidFill>
                <a:effectLst/>
                <a:latin typeface="+mn-lt"/>
                <a:ea typeface="+mn-ea"/>
                <a:cs typeface="+mn-cs"/>
              </a:rPr>
              <a:t>‘loss is due to witchcraft’ (Pritchard, 1967, p.35),</a:t>
            </a:r>
            <a:r>
              <a:rPr lang="en-GB" baseline="0" dirty="0" smtClean="0"/>
              <a:t> but this doesn’t induce an intense reaction.</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15E31216-E497-426E-BED9-0D514532AE11}" type="slidenum">
              <a:rPr lang="en-GB" smtClean="0"/>
              <a:t>5</a:t>
            </a:fld>
            <a:endParaRPr lang="en-GB"/>
          </a:p>
        </p:txBody>
      </p:sp>
    </p:spTree>
    <p:extLst>
      <p:ext uri="{BB962C8B-B14F-4D97-AF65-F5344CB8AC3E}">
        <p14:creationId xmlns:p14="http://schemas.microsoft.com/office/powerpoint/2010/main" val="1181958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t>Witch doctor’s are traine</a:t>
            </a:r>
            <a:r>
              <a:rPr lang="en-GB" baseline="0" dirty="0" smtClean="0"/>
              <a:t>d for their position and also have quite a substantial knowledge in medicine (Pritchard, 1967, p.66). Their purpose is to ‘counteract witchcraft’ (Pritchard, 1967, p.66), this would mean that their specific set of powers is designed around the beliefs of witchcraft and that they would be the obvious choice for devious magic that could hurt you or your loved one. </a:t>
            </a:r>
          </a:p>
          <a:p>
            <a:pPr marL="171450" indent="-171450">
              <a:buFont typeface="Arial" panose="020B0604020202020204" pitchFamily="34" charset="0"/>
              <a:buChar char="•"/>
            </a:pPr>
            <a:r>
              <a:rPr lang="en-GB" baseline="0" dirty="0" smtClean="0"/>
              <a:t>From looking at the role of a witch-doctor in comparison to a priest or any main figure in the Christian faith, one can see that the witch-doctor has a much larger role to play in the results for the individual. </a:t>
            </a:r>
          </a:p>
          <a:p>
            <a:pPr marL="171450" indent="-171450">
              <a:buFont typeface="Arial" panose="020B0604020202020204" pitchFamily="34" charset="0"/>
              <a:buChar char="•"/>
            </a:pPr>
            <a:r>
              <a:rPr lang="en-GB" baseline="0" dirty="0" smtClean="0"/>
              <a:t>Witch doctors hold a lot of power in society and are respected, however the most respected member is the poison oracle, who has power even in ‘all serious legal disputes’ (Pritchard, 1967, p. 122). </a:t>
            </a:r>
          </a:p>
          <a:p>
            <a:pPr marL="171450" indent="-171450">
              <a:buFont typeface="Arial" panose="020B0604020202020204" pitchFamily="34" charset="0"/>
              <a:buChar char="•"/>
            </a:pPr>
            <a:r>
              <a:rPr lang="en-GB" baseline="0" dirty="0" smtClean="0"/>
              <a:t>For a priest as rev Green said they have three main duties, to be a representative, example and enabler of God (Green, 2005), this contrasts to a witch-doctor as they are more like an advertiser of the religion instead of a doctor who treats a problem. They can offer people examples from religion, paired with their expertise to try and guide someone in the right direction. However, life is a test in Christianity so people need to make their own paths.</a:t>
            </a:r>
          </a:p>
          <a:p>
            <a:pPr marL="171450" indent="-171450">
              <a:buFont typeface="Arial" panose="020B0604020202020204" pitchFamily="34" charset="0"/>
              <a:buChar char="•"/>
            </a:pPr>
            <a:r>
              <a:rPr lang="en-GB" dirty="0" smtClean="0"/>
              <a:t>As for the power of an important figure, an archbishop would represent a</a:t>
            </a:r>
            <a:r>
              <a:rPr lang="en-GB" baseline="0" dirty="0" smtClean="0"/>
              <a:t> high position. However, the lack of power and basic theatrical importance in society shows the decline of importance of Christianity in modern society. His only basic action that shows power of note is </a:t>
            </a:r>
            <a:r>
              <a:rPr lang="en-GB" sz="1200" kern="1200" dirty="0" smtClean="0">
                <a:solidFill>
                  <a:schemeClr val="tx1"/>
                </a:solidFill>
                <a:effectLst/>
                <a:latin typeface="+mn-lt"/>
                <a:ea typeface="+mn-ea"/>
                <a:cs typeface="+mn-cs"/>
              </a:rPr>
              <a:t>‘crowning the kings and queens of England and ranks immediately after the princes of royal blood’ (Johnson, 2020).</a:t>
            </a:r>
            <a:endParaRPr lang="en-GB" dirty="0"/>
          </a:p>
        </p:txBody>
      </p:sp>
      <p:sp>
        <p:nvSpPr>
          <p:cNvPr id="4" name="Slide Number Placeholder 3"/>
          <p:cNvSpPr>
            <a:spLocks noGrp="1"/>
          </p:cNvSpPr>
          <p:nvPr>
            <p:ph type="sldNum" sz="quarter" idx="10"/>
          </p:nvPr>
        </p:nvSpPr>
        <p:spPr/>
        <p:txBody>
          <a:bodyPr/>
          <a:lstStyle/>
          <a:p>
            <a:fld id="{15E31216-E497-426E-BED9-0D514532AE11}" type="slidenum">
              <a:rPr lang="en-GB" smtClean="0"/>
              <a:t>6</a:t>
            </a:fld>
            <a:endParaRPr lang="en-GB"/>
          </a:p>
        </p:txBody>
      </p:sp>
    </p:spTree>
    <p:extLst>
      <p:ext uri="{BB962C8B-B14F-4D97-AF65-F5344CB8AC3E}">
        <p14:creationId xmlns:p14="http://schemas.microsoft.com/office/powerpoint/2010/main" val="15017808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834CA76E-5BB7-4FA6-A42C-FB01E94C97ED}"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9C06D-7E70-46DB-8982-9273BB88F99D}" type="slidenum">
              <a:rPr lang="en-GB" smtClean="0"/>
              <a:t>‹#›</a:t>
            </a:fld>
            <a:endParaRPr lang="en-GB"/>
          </a:p>
        </p:txBody>
      </p:sp>
      <p:sp>
        <p:nvSpPr>
          <p:cNvPr id="13" name="Rectangle 12"/>
          <p:cNvSpPr/>
          <p:nvPr/>
        </p:nvSpPr>
        <p:spPr>
          <a:xfrm>
            <a:off x="0" y="-1"/>
            <a:ext cx="12192000" cy="4572001"/>
          </a:xfrm>
          <a:prstGeom prst="rect">
            <a:avLst/>
          </a:prstGeom>
          <a:blipFill dpi="0" rotWithShape="1">
            <a:blip r:embed="rId2">
              <a:duotone>
                <a:schemeClr val="accent1">
                  <a:shade val="45000"/>
                  <a:satMod val="135000"/>
                </a:schemeClr>
                <a:prstClr val="white"/>
              </a:duotone>
            </a:blip>
            <a:srcRect/>
            <a:tile tx="25400" ty="6350" sx="71000" sy="71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8399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34CA76E-5BB7-4FA6-A42C-FB01E94C97ED}"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9C06D-7E70-46DB-8982-9273BB88F99D}" type="slidenum">
              <a:rPr lang="en-GB" smtClean="0"/>
              <a:t>‹#›</a:t>
            </a:fld>
            <a:endParaRPr lang="en-GB"/>
          </a:p>
        </p:txBody>
      </p:sp>
    </p:spTree>
    <p:extLst>
      <p:ext uri="{BB962C8B-B14F-4D97-AF65-F5344CB8AC3E}">
        <p14:creationId xmlns:p14="http://schemas.microsoft.com/office/powerpoint/2010/main" val="6021611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34CA76E-5BB7-4FA6-A42C-FB01E94C97ED}"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9C06D-7E70-46DB-8982-9273BB88F99D}" type="slidenum">
              <a:rPr lang="en-GB" smtClean="0"/>
              <a:t>‹#›</a:t>
            </a:fld>
            <a:endParaRPr lang="en-GB"/>
          </a:p>
        </p:txBody>
      </p:sp>
      <p:sp>
        <p:nvSpPr>
          <p:cNvPr id="10" name="Rectangle 9"/>
          <p:cNvSpPr/>
          <p:nvPr/>
        </p:nvSpPr>
        <p:spPr>
          <a:xfrm>
            <a:off x="0" y="-1"/>
            <a:ext cx="12192000" cy="4572000"/>
          </a:xfrm>
          <a:prstGeom prst="rect">
            <a:avLst/>
          </a:prstGeom>
          <a:blipFill dpi="0" rotWithShape="1">
            <a:blip r:embed="rId2">
              <a:duotone>
                <a:schemeClr val="accent3">
                  <a:shade val="45000"/>
                  <a:satMod val="135000"/>
                </a:schemeClr>
                <a:prstClr val="white"/>
              </a:duotone>
            </a:blip>
            <a:srcRect/>
            <a:tile tx="25400" ty="6350" sx="71000" sy="71000" flip="none" algn="tl"/>
          </a:blip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4677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34CA76E-5BB7-4FA6-A42C-FB01E94C97ED}"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9C06D-7E70-46DB-8982-9273BB88F99D}" type="slidenum">
              <a:rPr lang="en-GB" smtClean="0"/>
              <a:t>‹#›</a:t>
            </a:fld>
            <a:endParaRPr lang="en-GB"/>
          </a:p>
        </p:txBody>
      </p:sp>
    </p:spTree>
    <p:extLst>
      <p:ext uri="{BB962C8B-B14F-4D97-AF65-F5344CB8AC3E}">
        <p14:creationId xmlns:p14="http://schemas.microsoft.com/office/powerpoint/2010/main" val="2718327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34CA76E-5BB7-4FA6-A42C-FB01E94C97ED}" type="datetimeFigureOut">
              <a:rPr lang="en-GB" smtClean="0"/>
              <a:t>05/03/2020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99C06D-7E70-46DB-8982-9273BB88F99D}" type="slidenum">
              <a:rPr lang="en-GB" smtClean="0"/>
              <a:t>‹#›</a:t>
            </a:fld>
            <a:endParaRPr lang="en-GB"/>
          </a:p>
        </p:txBody>
      </p:sp>
    </p:spTree>
    <p:extLst>
      <p:ext uri="{BB962C8B-B14F-4D97-AF65-F5344CB8AC3E}">
        <p14:creationId xmlns:p14="http://schemas.microsoft.com/office/powerpoint/2010/main" val="2610687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34CA76E-5BB7-4FA6-A42C-FB01E94C97ED}" type="datetimeFigureOut">
              <a:rPr lang="en-GB" smtClean="0"/>
              <a:t>05/03/2020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99C06D-7E70-46DB-8982-9273BB88F99D}" type="slidenum">
              <a:rPr lang="en-GB" smtClean="0"/>
              <a:t>‹#›</a:t>
            </a:fld>
            <a:endParaRPr lang="en-GB"/>
          </a:p>
        </p:txBody>
      </p:sp>
    </p:spTree>
    <p:extLst>
      <p:ext uri="{BB962C8B-B14F-4D97-AF65-F5344CB8AC3E}">
        <p14:creationId xmlns:p14="http://schemas.microsoft.com/office/powerpoint/2010/main" val="1311187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4CA76E-5BB7-4FA6-A42C-FB01E94C97ED}" type="datetimeFigureOut">
              <a:rPr lang="en-GB" smtClean="0"/>
              <a:t>05/03/2020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99C06D-7E70-46DB-8982-9273BB88F99D}" type="slidenum">
              <a:rPr lang="en-GB" smtClean="0"/>
              <a:t>‹#›</a:t>
            </a:fld>
            <a:endParaRPr lang="en-GB"/>
          </a:p>
        </p:txBody>
      </p:sp>
    </p:spTree>
    <p:extLst>
      <p:ext uri="{BB962C8B-B14F-4D97-AF65-F5344CB8AC3E}">
        <p14:creationId xmlns:p14="http://schemas.microsoft.com/office/powerpoint/2010/main" val="4051335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34CA76E-5BB7-4FA6-A42C-FB01E94C97ED}"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9C06D-7E70-46DB-8982-9273BB88F99D}" type="slidenum">
              <a:rPr lang="en-GB" smtClean="0"/>
              <a:t>‹#›</a:t>
            </a:fld>
            <a:endParaRPr lang="en-GB"/>
          </a:p>
        </p:txBody>
      </p:sp>
    </p:spTree>
    <p:extLst>
      <p:ext uri="{BB962C8B-B14F-4D97-AF65-F5344CB8AC3E}">
        <p14:creationId xmlns:p14="http://schemas.microsoft.com/office/powerpoint/2010/main" val="19583097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34CA76E-5BB7-4FA6-A42C-FB01E94C97ED}" type="datetimeFigureOut">
              <a:rPr lang="en-GB" smtClean="0"/>
              <a:t>05/03/2020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99C06D-7E70-46DB-8982-9273BB88F99D}"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0105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34CA76E-5BB7-4FA6-A42C-FB01E94C97ED}"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9C06D-7E70-46DB-8982-9273BB88F99D}" type="slidenum">
              <a:rPr lang="en-GB" smtClean="0"/>
              <a:t>‹#›</a:t>
            </a:fld>
            <a:endParaRPr lang="en-GB"/>
          </a:p>
        </p:txBody>
      </p:sp>
    </p:spTree>
    <p:extLst>
      <p:ext uri="{BB962C8B-B14F-4D97-AF65-F5344CB8AC3E}">
        <p14:creationId xmlns:p14="http://schemas.microsoft.com/office/powerpoint/2010/main" val="2624467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34CA76E-5BB7-4FA6-A42C-FB01E94C97ED}" type="datetimeFigureOut">
              <a:rPr lang="en-GB" smtClean="0"/>
              <a:t>05/03/2020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99C06D-7E70-46DB-8982-9273BB88F99D}"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4682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34CA76E-5BB7-4FA6-A42C-FB01E94C97ED}" type="datetimeFigureOut">
              <a:rPr lang="en-GB" smtClean="0"/>
              <a:t>05/03/2020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999C06D-7E70-46DB-8982-9273BB88F99D}"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3952617"/>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aatchiart.com/art/Painting-Jesus-Christ/1089305/4265760/view" TargetMode="External"/><Relationship Id="rId2" Type="http://schemas.openxmlformats.org/officeDocument/2006/relationships/hyperlink" Target="https://www.tiki-toki.com/timeline/entry/519456/Timeline-of-Major-Religions/" TargetMode="External"/><Relationship Id="rId1" Type="http://schemas.openxmlformats.org/officeDocument/2006/relationships/slideLayout" Target="../slideLayouts/slideLayout2.xml"/><Relationship Id="rId5" Type="http://schemas.openxmlformats.org/officeDocument/2006/relationships/hyperlink" Target="https://www.historic-uk.com/HistoryUK/HistoryofEngland/Archbishops-of-Canterbury/" TargetMode="External"/><Relationship Id="rId4" Type="http://schemas.openxmlformats.org/officeDocument/2006/relationships/hyperlink" Target="https://www.biblestudytools.com/2-timothy/3.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Social Institutions: </a:t>
            </a:r>
            <a:r>
              <a:rPr lang="en-GB" dirty="0" smtClean="0"/>
              <a:t>Religion </a:t>
            </a:r>
            <a:br>
              <a:rPr lang="en-GB" dirty="0" smtClean="0"/>
            </a:br>
            <a:r>
              <a:rPr lang="en-GB" sz="2400" dirty="0" smtClean="0"/>
              <a:t>(more detailed notes below slides)</a:t>
            </a:r>
            <a:endParaRPr lang="en-GB" sz="2400" dirty="0"/>
          </a:p>
        </p:txBody>
      </p:sp>
      <p:sp>
        <p:nvSpPr>
          <p:cNvPr id="3" name="Subtitle 2"/>
          <p:cNvSpPr>
            <a:spLocks noGrp="1"/>
          </p:cNvSpPr>
          <p:nvPr>
            <p:ph type="subTitle" idx="1"/>
          </p:nvPr>
        </p:nvSpPr>
        <p:spPr/>
        <p:txBody>
          <a:bodyPr/>
          <a:lstStyle/>
          <a:p>
            <a:r>
              <a:rPr lang="en-GB" dirty="0" smtClean="0"/>
              <a:t>By Georgia James</a:t>
            </a:r>
            <a:endParaRPr lang="en-GB" dirty="0"/>
          </a:p>
        </p:txBody>
      </p:sp>
    </p:spTree>
    <p:extLst>
      <p:ext uri="{BB962C8B-B14F-4D97-AF65-F5344CB8AC3E}">
        <p14:creationId xmlns:p14="http://schemas.microsoft.com/office/powerpoint/2010/main" val="154764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Religion as a social institution</a:t>
            </a:r>
            <a:endParaRPr lang="en-GB" dirty="0"/>
          </a:p>
        </p:txBody>
      </p:sp>
      <p:sp>
        <p:nvSpPr>
          <p:cNvPr id="3" name="Content Placeholder 2"/>
          <p:cNvSpPr>
            <a:spLocks noGrp="1"/>
          </p:cNvSpPr>
          <p:nvPr>
            <p:ph idx="1"/>
          </p:nvPr>
        </p:nvSpPr>
        <p:spPr>
          <a:xfrm>
            <a:off x="1024128" y="2286000"/>
            <a:ext cx="3478203" cy="4023360"/>
          </a:xfrm>
        </p:spPr>
        <p:txBody>
          <a:bodyPr/>
          <a:lstStyle/>
          <a:p>
            <a:r>
              <a:rPr lang="en-GB" dirty="0" smtClean="0"/>
              <a:t>Religion: A necessity? </a:t>
            </a:r>
          </a:p>
          <a:p>
            <a:endParaRPr lang="en-GB" dirty="0"/>
          </a:p>
          <a:p>
            <a:r>
              <a:rPr lang="en-GB" dirty="0" smtClean="0"/>
              <a:t>Relevant throughout history</a:t>
            </a:r>
          </a:p>
          <a:p>
            <a:endParaRPr lang="en-GB" dirty="0"/>
          </a:p>
          <a:p>
            <a:r>
              <a:rPr lang="en-GB" dirty="0" smtClean="0"/>
              <a:t>Evolving?</a:t>
            </a:r>
            <a:endParaRPr lang="en-GB" dirty="0" smtClean="0"/>
          </a:p>
          <a:p>
            <a:endParaRPr lang="en-GB" dirty="0"/>
          </a:p>
          <a:p>
            <a:endParaRPr lang="en-GB" dirty="0" smtClean="0"/>
          </a:p>
          <a:p>
            <a:endParaRPr lang="en-GB" dirty="0"/>
          </a:p>
        </p:txBody>
      </p:sp>
      <p:pic>
        <p:nvPicPr>
          <p:cNvPr id="1026" name="Picture 2" descr="Image result for timeline of relig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2802" y="2084832"/>
            <a:ext cx="4262733" cy="415616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851373" y="6240997"/>
            <a:ext cx="2385392" cy="369332"/>
          </a:xfrm>
          <a:prstGeom prst="rect">
            <a:avLst/>
          </a:prstGeom>
          <a:noFill/>
        </p:spPr>
        <p:txBody>
          <a:bodyPr wrap="square" rtlCol="0">
            <a:spAutoFit/>
          </a:bodyPr>
          <a:lstStyle/>
          <a:p>
            <a:r>
              <a:rPr lang="en-GB" dirty="0" smtClean="0"/>
              <a:t>(</a:t>
            </a:r>
            <a:r>
              <a:rPr lang="en-GB" dirty="0" err="1" smtClean="0"/>
              <a:t>Megplatt</a:t>
            </a:r>
            <a:r>
              <a:rPr lang="en-GB" dirty="0" smtClean="0"/>
              <a:t>, </a:t>
            </a:r>
            <a:r>
              <a:rPr lang="en-GB" dirty="0" err="1" smtClean="0"/>
              <a:t>n.d</a:t>
            </a:r>
            <a:r>
              <a:rPr lang="en-GB" dirty="0" smtClean="0"/>
              <a:t>)</a:t>
            </a:r>
            <a:endParaRPr lang="en-GB" dirty="0"/>
          </a:p>
        </p:txBody>
      </p:sp>
    </p:spTree>
    <p:extLst>
      <p:ext uri="{BB962C8B-B14F-4D97-AF65-F5344CB8AC3E}">
        <p14:creationId xmlns:p14="http://schemas.microsoft.com/office/powerpoint/2010/main" val="3076360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beliefs of the azande </a:t>
            </a:r>
            <a:endParaRPr lang="en-GB" dirty="0"/>
          </a:p>
        </p:txBody>
      </p:sp>
      <p:sp>
        <p:nvSpPr>
          <p:cNvPr id="3" name="Content Placeholder 2"/>
          <p:cNvSpPr>
            <a:spLocks noGrp="1"/>
          </p:cNvSpPr>
          <p:nvPr>
            <p:ph idx="1"/>
          </p:nvPr>
        </p:nvSpPr>
        <p:spPr/>
        <p:txBody>
          <a:bodyPr/>
          <a:lstStyle/>
          <a:p>
            <a:pPr marL="0" indent="0">
              <a:buNone/>
            </a:pPr>
            <a:r>
              <a:rPr lang="en-GB" sz="2800" dirty="0" smtClean="0"/>
              <a:t>Certain people in the community are witches</a:t>
            </a:r>
          </a:p>
          <a:p>
            <a:pPr marL="0" indent="0">
              <a:buNone/>
            </a:pPr>
            <a:endParaRPr lang="en-GB" sz="2800" dirty="0"/>
          </a:p>
          <a:p>
            <a:pPr marL="0" indent="0">
              <a:buNone/>
            </a:pPr>
            <a:r>
              <a:rPr lang="en-GB" sz="2800" dirty="0" smtClean="0"/>
              <a:t>How is this power used and why are people interested?</a:t>
            </a:r>
          </a:p>
          <a:p>
            <a:pPr marL="0" indent="0">
              <a:buNone/>
            </a:pPr>
            <a:endParaRPr lang="en-GB" sz="2800" dirty="0"/>
          </a:p>
          <a:p>
            <a:pPr marL="0" indent="0">
              <a:buNone/>
            </a:pPr>
            <a:r>
              <a:rPr lang="en-GB" sz="2800" dirty="0" smtClean="0"/>
              <a:t>Is the fact that it can affect others why it is the core of their beliefs?</a:t>
            </a:r>
          </a:p>
          <a:p>
            <a:pPr marL="0" indent="0">
              <a:buNone/>
            </a:pPr>
            <a:endParaRPr lang="en-GB" sz="2800" dirty="0"/>
          </a:p>
          <a:p>
            <a:pPr marL="0" indent="0">
              <a:buNone/>
            </a:pPr>
            <a:r>
              <a:rPr lang="en-GB" sz="2800" dirty="0" smtClean="0"/>
              <a:t>How do you </a:t>
            </a:r>
            <a:r>
              <a:rPr lang="en-GB" dirty="0" smtClean="0"/>
              <a:t>get these powers?</a:t>
            </a:r>
            <a:endParaRPr lang="en-GB" dirty="0"/>
          </a:p>
        </p:txBody>
      </p:sp>
    </p:spTree>
    <p:extLst>
      <p:ext uri="{BB962C8B-B14F-4D97-AF65-F5344CB8AC3E}">
        <p14:creationId xmlns:p14="http://schemas.microsoft.com/office/powerpoint/2010/main" val="37500858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beliefs of Christianity</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3200" dirty="0" smtClean="0"/>
              <a:t>Teachings and morals</a:t>
            </a:r>
          </a:p>
          <a:p>
            <a:pPr>
              <a:buFont typeface="Arial" panose="020B0604020202020204" pitchFamily="34" charset="0"/>
              <a:buChar char="•"/>
            </a:pPr>
            <a:endParaRPr lang="en-GB" sz="3200" dirty="0"/>
          </a:p>
          <a:p>
            <a:pPr>
              <a:buFont typeface="Arial" panose="020B0604020202020204" pitchFamily="34" charset="0"/>
              <a:buChar char="•"/>
            </a:pPr>
            <a:r>
              <a:rPr lang="en-GB" sz="3200" dirty="0" smtClean="0"/>
              <a:t>Doctrine to follow</a:t>
            </a:r>
          </a:p>
          <a:p>
            <a:pPr>
              <a:buFont typeface="Arial" panose="020B0604020202020204" pitchFamily="34" charset="0"/>
              <a:buChar char="•"/>
            </a:pPr>
            <a:endParaRPr lang="en-GB" sz="3200" dirty="0"/>
          </a:p>
          <a:p>
            <a:pPr>
              <a:buFont typeface="Arial" panose="020B0604020202020204" pitchFamily="34" charset="0"/>
              <a:buChar char="•"/>
            </a:pPr>
            <a:r>
              <a:rPr lang="en-GB" sz="3200" dirty="0" smtClean="0"/>
              <a:t>Etherealness of the religion</a:t>
            </a:r>
            <a:endParaRPr lang="en-GB" sz="3200" dirty="0"/>
          </a:p>
        </p:txBody>
      </p:sp>
      <p:pic>
        <p:nvPicPr>
          <p:cNvPr id="3074" name="Picture 2" descr="Image result for painting of chri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6305" y="585216"/>
            <a:ext cx="3965851" cy="590757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532134" y="6510528"/>
            <a:ext cx="2107096" cy="369332"/>
          </a:xfrm>
          <a:prstGeom prst="rect">
            <a:avLst/>
          </a:prstGeom>
          <a:noFill/>
        </p:spPr>
        <p:txBody>
          <a:bodyPr wrap="square" rtlCol="0">
            <a:spAutoFit/>
          </a:bodyPr>
          <a:lstStyle/>
          <a:p>
            <a:r>
              <a:rPr lang="en-GB" dirty="0" smtClean="0"/>
              <a:t>(</a:t>
            </a:r>
            <a:r>
              <a:rPr lang="en-GB" dirty="0" err="1" smtClean="0"/>
              <a:t>Evgeny</a:t>
            </a:r>
            <a:r>
              <a:rPr lang="en-GB" dirty="0" smtClean="0"/>
              <a:t> </a:t>
            </a:r>
            <a:r>
              <a:rPr lang="en-GB" dirty="0" err="1" smtClean="0"/>
              <a:t>Vypov</a:t>
            </a:r>
            <a:r>
              <a:rPr lang="en-GB" dirty="0" smtClean="0"/>
              <a:t>, </a:t>
            </a:r>
            <a:r>
              <a:rPr lang="en-GB" dirty="0" err="1" smtClean="0"/>
              <a:t>n.d</a:t>
            </a:r>
            <a:r>
              <a:rPr lang="en-GB" dirty="0" smtClean="0"/>
              <a:t>)</a:t>
            </a:r>
            <a:endParaRPr lang="en-GB" dirty="0"/>
          </a:p>
        </p:txBody>
      </p:sp>
    </p:spTree>
    <p:extLst>
      <p:ext uri="{BB962C8B-B14F-4D97-AF65-F5344CB8AC3E}">
        <p14:creationId xmlns:p14="http://schemas.microsoft.com/office/powerpoint/2010/main" val="1258929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Suffering for both beliefs</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smtClean="0"/>
              <a:t>Christianity and it’s basis of hope and a better afterlife.</a:t>
            </a:r>
          </a:p>
          <a:p>
            <a:pPr>
              <a:buFont typeface="Arial" panose="020B0604020202020204" pitchFamily="34" charset="0"/>
              <a:buChar char="•"/>
            </a:pPr>
            <a:r>
              <a:rPr lang="en-GB" dirty="0" smtClean="0"/>
              <a:t>The belief that suffering is a gift from God.</a:t>
            </a:r>
          </a:p>
          <a:p>
            <a:pPr>
              <a:buFont typeface="Arial" panose="020B0604020202020204" pitchFamily="34" charset="0"/>
              <a:buChar char="•"/>
            </a:pPr>
            <a:endParaRPr lang="en-GB" dirty="0"/>
          </a:p>
          <a:p>
            <a:pPr>
              <a:buFont typeface="Arial" panose="020B0604020202020204" pitchFamily="34" charset="0"/>
              <a:buChar char="•"/>
            </a:pPr>
            <a:endParaRPr lang="en-GB" dirty="0" smtClean="0"/>
          </a:p>
          <a:p>
            <a:pPr>
              <a:buFont typeface="Arial" panose="020B0604020202020204" pitchFamily="34" charset="0"/>
              <a:buChar char="•"/>
            </a:pPr>
            <a:endParaRPr lang="en-GB" dirty="0"/>
          </a:p>
          <a:p>
            <a:pPr>
              <a:buFont typeface="Arial" panose="020B0604020202020204" pitchFamily="34" charset="0"/>
              <a:buChar char="•"/>
            </a:pPr>
            <a:r>
              <a:rPr lang="en-GB" dirty="0" smtClean="0"/>
              <a:t>The common role in society that suffering plays, is it always dealt with?</a:t>
            </a:r>
          </a:p>
          <a:p>
            <a:pPr>
              <a:buFont typeface="Arial" panose="020B0604020202020204" pitchFamily="34" charset="0"/>
              <a:buChar char="•"/>
            </a:pPr>
            <a:r>
              <a:rPr lang="en-GB" dirty="0"/>
              <a:t>The azande, witch-hunters?</a:t>
            </a:r>
          </a:p>
          <a:p>
            <a:pPr>
              <a:buFont typeface="Arial" panose="020B0604020202020204" pitchFamily="34" charset="0"/>
              <a:buChar char="•"/>
            </a:pPr>
            <a:endParaRPr lang="en-GB" dirty="0"/>
          </a:p>
        </p:txBody>
      </p:sp>
      <p:pic>
        <p:nvPicPr>
          <p:cNvPr id="2050" name="Picture 2" descr="Image result for crying pers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9558" y="1335024"/>
            <a:ext cx="4372919" cy="328260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0744200" y="4617629"/>
            <a:ext cx="1653071" cy="369332"/>
          </a:xfrm>
          <a:prstGeom prst="rect">
            <a:avLst/>
          </a:prstGeom>
          <a:noFill/>
        </p:spPr>
        <p:txBody>
          <a:bodyPr wrap="square" rtlCol="0">
            <a:spAutoFit/>
          </a:bodyPr>
          <a:lstStyle/>
          <a:p>
            <a:r>
              <a:rPr lang="en-GB" dirty="0" smtClean="0"/>
              <a:t>(anon, 2019)</a:t>
            </a:r>
            <a:endParaRPr lang="en-GB" dirty="0"/>
          </a:p>
        </p:txBody>
      </p:sp>
    </p:spTree>
    <p:extLst>
      <p:ext uri="{BB962C8B-B14F-4D97-AF65-F5344CB8AC3E}">
        <p14:creationId xmlns:p14="http://schemas.microsoft.com/office/powerpoint/2010/main" val="3860379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an important figure from both beliefs </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dirty="0" smtClean="0"/>
              <a:t>Witch doctor</a:t>
            </a:r>
          </a:p>
          <a:p>
            <a:pPr>
              <a:buFont typeface="Arial" panose="020B0604020202020204" pitchFamily="34" charset="0"/>
              <a:buChar char="•"/>
            </a:pPr>
            <a:r>
              <a:rPr lang="en-GB" dirty="0" smtClean="0"/>
              <a:t>Poison oracle</a:t>
            </a:r>
          </a:p>
          <a:p>
            <a:pPr>
              <a:buFont typeface="Arial" panose="020B0604020202020204" pitchFamily="34" charset="0"/>
              <a:buChar char="•"/>
            </a:pPr>
            <a:r>
              <a:rPr lang="en-GB" dirty="0" smtClean="0"/>
              <a:t>What powers does a poison oracle hold and how is this different to Christian power?</a:t>
            </a:r>
            <a:endParaRPr lang="en-GB" dirty="0"/>
          </a:p>
          <a:p>
            <a:endParaRPr lang="en-GB" dirty="0" smtClean="0"/>
          </a:p>
          <a:p>
            <a:pPr>
              <a:buFont typeface="Arial" panose="020B0604020202020204" pitchFamily="34" charset="0"/>
              <a:buChar char="•"/>
            </a:pPr>
            <a:r>
              <a:rPr lang="en-GB" dirty="0" smtClean="0"/>
              <a:t>Priest</a:t>
            </a:r>
            <a:r>
              <a:rPr lang="en-GB" dirty="0"/>
              <a:t>/</a:t>
            </a:r>
            <a:r>
              <a:rPr lang="en-GB" dirty="0" smtClean="0"/>
              <a:t> reverend </a:t>
            </a:r>
          </a:p>
          <a:p>
            <a:pPr>
              <a:buFont typeface="Arial" panose="020B0604020202020204" pitchFamily="34" charset="0"/>
              <a:buChar char="•"/>
            </a:pPr>
            <a:r>
              <a:rPr lang="en-GB" dirty="0" smtClean="0"/>
              <a:t>How do they offer help?</a:t>
            </a:r>
          </a:p>
          <a:p>
            <a:pPr>
              <a:buFont typeface="Arial" panose="020B0604020202020204" pitchFamily="34" charset="0"/>
              <a:buChar char="•"/>
            </a:pPr>
            <a:r>
              <a:rPr lang="en-GB" dirty="0" smtClean="0"/>
              <a:t>Do they hold power, how does this affect the religion in modern day society</a:t>
            </a:r>
            <a:endParaRPr lang="en-GB" dirty="0"/>
          </a:p>
        </p:txBody>
      </p:sp>
    </p:spTree>
    <p:extLst>
      <p:ext uri="{BB962C8B-B14F-4D97-AF65-F5344CB8AC3E}">
        <p14:creationId xmlns:p14="http://schemas.microsoft.com/office/powerpoint/2010/main" val="3802903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92500" lnSpcReduction="10000"/>
          </a:bodyPr>
          <a:lstStyle/>
          <a:p>
            <a:pPr>
              <a:buFont typeface="Arial" panose="020B0604020202020204" pitchFamily="34" charset="0"/>
              <a:buChar char="•"/>
            </a:pPr>
            <a:r>
              <a:rPr lang="en-GB" dirty="0" smtClean="0"/>
              <a:t> </a:t>
            </a:r>
            <a:r>
              <a:rPr lang="en-GB" dirty="0" err="1" smtClean="0"/>
              <a:t>Megplatt</a:t>
            </a:r>
            <a:r>
              <a:rPr lang="en-GB" dirty="0" smtClean="0"/>
              <a:t>. (</a:t>
            </a:r>
            <a:r>
              <a:rPr lang="en-GB" dirty="0" err="1" smtClean="0"/>
              <a:t>n.d</a:t>
            </a:r>
            <a:r>
              <a:rPr lang="en-GB" dirty="0" smtClean="0"/>
              <a:t>). </a:t>
            </a:r>
            <a:r>
              <a:rPr lang="en-GB" i="1" dirty="0" smtClean="0"/>
              <a:t>Timeline of Major Religions. </a:t>
            </a:r>
            <a:r>
              <a:rPr lang="en-GB" dirty="0" smtClean="0"/>
              <a:t>[image]. </a:t>
            </a:r>
            <a:r>
              <a:rPr lang="en-GB" dirty="0"/>
              <a:t>(Accessed 05/03/2020). </a:t>
            </a:r>
            <a:r>
              <a:rPr lang="en-GB" dirty="0">
                <a:hlinkClick r:id="rId2"/>
              </a:rPr>
              <a:t>https://www.tiki-toki.com/timeline/entry/519456/Timeline-of-Major-Religions</a:t>
            </a:r>
            <a:r>
              <a:rPr lang="en-GB" dirty="0" smtClean="0">
                <a:hlinkClick r:id="rId2"/>
              </a:rPr>
              <a:t>/</a:t>
            </a:r>
            <a:endParaRPr lang="en-GB" dirty="0" smtClean="0"/>
          </a:p>
          <a:p>
            <a:pPr>
              <a:buFont typeface="Arial" panose="020B0604020202020204" pitchFamily="34" charset="0"/>
              <a:buChar char="•"/>
            </a:pPr>
            <a:r>
              <a:rPr lang="en-GB" dirty="0" err="1" smtClean="0"/>
              <a:t>Evgeny</a:t>
            </a:r>
            <a:r>
              <a:rPr lang="en-GB" dirty="0" smtClean="0"/>
              <a:t> </a:t>
            </a:r>
            <a:r>
              <a:rPr lang="en-GB" dirty="0" err="1" smtClean="0"/>
              <a:t>Vypov</a:t>
            </a:r>
            <a:r>
              <a:rPr lang="en-GB" dirty="0" smtClean="0"/>
              <a:t>. (</a:t>
            </a:r>
            <a:r>
              <a:rPr lang="en-GB" dirty="0" err="1" smtClean="0"/>
              <a:t>n.d</a:t>
            </a:r>
            <a:r>
              <a:rPr lang="en-GB" dirty="0" smtClean="0"/>
              <a:t>). </a:t>
            </a:r>
            <a:r>
              <a:rPr lang="en-GB" i="1" dirty="0" smtClean="0"/>
              <a:t>Jesus Christ. </a:t>
            </a:r>
            <a:r>
              <a:rPr lang="en-GB" dirty="0" smtClean="0"/>
              <a:t>[image]. </a:t>
            </a:r>
            <a:r>
              <a:rPr lang="en-GB" dirty="0"/>
              <a:t>(Accessed 05/03/2020). </a:t>
            </a:r>
            <a:r>
              <a:rPr lang="en-GB" dirty="0">
                <a:hlinkClick r:id="rId3"/>
              </a:rPr>
              <a:t>https://</a:t>
            </a:r>
            <a:r>
              <a:rPr lang="en-GB" dirty="0" smtClean="0">
                <a:hlinkClick r:id="rId3"/>
              </a:rPr>
              <a:t>www.saatchiart.com/art/Painting-Jesus-Christ/1089305/4265760/view</a:t>
            </a:r>
            <a:r>
              <a:rPr lang="en-GB" dirty="0" smtClean="0"/>
              <a:t> </a:t>
            </a:r>
          </a:p>
          <a:p>
            <a:pPr>
              <a:buFont typeface="Arial" panose="020B0604020202020204" pitchFamily="34" charset="0"/>
              <a:buChar char="•"/>
            </a:pPr>
            <a:r>
              <a:rPr lang="en-GB" dirty="0" smtClean="0"/>
              <a:t>(anon). (2019). </a:t>
            </a:r>
            <a:r>
              <a:rPr lang="en-GB" i="1" dirty="0" smtClean="0"/>
              <a:t>Why do we cry?. </a:t>
            </a:r>
            <a:r>
              <a:rPr lang="en-GB" dirty="0" smtClean="0"/>
              <a:t>[image]. </a:t>
            </a:r>
            <a:r>
              <a:rPr lang="en-GB" dirty="0"/>
              <a:t>(Accessed 05/03/2020). https://gulfnews.com/uae/health/why-do-we-cry-1.61318372 </a:t>
            </a:r>
            <a:endParaRPr lang="en-GB" dirty="0" smtClean="0"/>
          </a:p>
          <a:p>
            <a:pPr>
              <a:buFont typeface="Arial" panose="020B0604020202020204" pitchFamily="34" charset="0"/>
              <a:buChar char="•"/>
            </a:pPr>
            <a:r>
              <a:rPr lang="en-GB" dirty="0"/>
              <a:t> </a:t>
            </a:r>
            <a:r>
              <a:rPr lang="en-GB" dirty="0" err="1"/>
              <a:t>Biblica</a:t>
            </a:r>
            <a:r>
              <a:rPr lang="en-GB" dirty="0"/>
              <a:t>. (2020). The Holy Bible: New International Version.  </a:t>
            </a:r>
            <a:r>
              <a:rPr lang="en-GB" i="1" dirty="0"/>
              <a:t>2 Timothy 3. </a:t>
            </a:r>
            <a:r>
              <a:rPr lang="en-GB" dirty="0"/>
              <a:t>(date accessed </a:t>
            </a:r>
            <a:r>
              <a:rPr lang="en-GB" dirty="0" smtClean="0"/>
              <a:t>05/03/2020</a:t>
            </a:r>
            <a:r>
              <a:rPr lang="en-GB" dirty="0"/>
              <a:t>)</a:t>
            </a:r>
            <a:r>
              <a:rPr lang="en-GB" i="1" dirty="0"/>
              <a:t> </a:t>
            </a:r>
            <a:r>
              <a:rPr lang="en-GB" u="sng" dirty="0">
                <a:hlinkClick r:id="rId4"/>
              </a:rPr>
              <a:t>https://www.biblestudytools.com/2-timothy/3.html</a:t>
            </a:r>
            <a:r>
              <a:rPr lang="en-GB" dirty="0"/>
              <a:t> </a:t>
            </a:r>
            <a:endParaRPr lang="en-GB" dirty="0" smtClean="0"/>
          </a:p>
          <a:p>
            <a:pPr lvl="0">
              <a:buFont typeface="Arial" panose="020B0604020202020204" pitchFamily="34" charset="0"/>
              <a:buChar char="•"/>
            </a:pPr>
            <a:r>
              <a:rPr lang="en-GB" dirty="0"/>
              <a:t>Pritchard, E. (1976). </a:t>
            </a:r>
            <a:r>
              <a:rPr lang="en-GB" i="1" dirty="0"/>
              <a:t>Witchcraft, Oracles and Magic Among the Azande. </a:t>
            </a:r>
            <a:r>
              <a:rPr lang="en-GB" dirty="0"/>
              <a:t>Oxford: Clarendon Press. </a:t>
            </a:r>
            <a:endParaRPr lang="en-GB" dirty="0" smtClean="0"/>
          </a:p>
          <a:p>
            <a:pPr>
              <a:buFont typeface="Arial" panose="020B0604020202020204" pitchFamily="34" charset="0"/>
              <a:buChar char="•"/>
            </a:pPr>
            <a:r>
              <a:rPr lang="en-GB" dirty="0"/>
              <a:t>Johnson, B. (2020). </a:t>
            </a:r>
            <a:r>
              <a:rPr lang="en-GB" i="1" dirty="0"/>
              <a:t>Archbishops of Canterbury. </a:t>
            </a:r>
            <a:r>
              <a:rPr lang="en-GB" dirty="0"/>
              <a:t>(Accessed </a:t>
            </a:r>
            <a:r>
              <a:rPr lang="en-GB" dirty="0" smtClean="0"/>
              <a:t>05/03/2020</a:t>
            </a:r>
            <a:r>
              <a:rPr lang="en-GB" dirty="0"/>
              <a:t>) </a:t>
            </a:r>
            <a:r>
              <a:rPr lang="en-GB" u="sng" dirty="0">
                <a:hlinkClick r:id="rId5"/>
              </a:rPr>
              <a:t>https://www.historic-uk.com/HistoryUK/HistoryofEngland/Archbishops-of-Canterbury/</a:t>
            </a:r>
            <a:endParaRPr lang="en-GB" dirty="0"/>
          </a:p>
          <a:p>
            <a:pPr lvl="0">
              <a:buFont typeface="Arial" panose="020B0604020202020204" pitchFamily="34" charset="0"/>
              <a:buChar char="•"/>
            </a:pPr>
            <a:endParaRPr lang="en-GB"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14440099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A41AC481-B287-49C8-90EF-C669597D2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172</TotalTime>
  <Words>1384</Words>
  <Application>Microsoft Office PowerPoint</Application>
  <PresentationFormat>Widescreen</PresentationFormat>
  <Paragraphs>86</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Tw Cen MT</vt:lpstr>
      <vt:lpstr>Tw Cen MT Condensed</vt:lpstr>
      <vt:lpstr>Wingdings 3</vt:lpstr>
      <vt:lpstr>Integral</vt:lpstr>
      <vt:lpstr>Social Institutions: Religion  (more detailed notes below slides)</vt:lpstr>
      <vt:lpstr>Religion as a social institution</vt:lpstr>
      <vt:lpstr>The beliefs of the azande </vt:lpstr>
      <vt:lpstr>The beliefs of Christianity</vt:lpstr>
      <vt:lpstr>Suffering for both beliefs</vt:lpstr>
      <vt:lpstr>Example of an important figure from both beliefs </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Institutions: Religion</dc:title>
  <dc:creator>UWTSD</dc:creator>
  <cp:lastModifiedBy>UWTSD</cp:lastModifiedBy>
  <cp:revision>10</cp:revision>
  <dcterms:created xsi:type="dcterms:W3CDTF">2020-03-05T01:54:31Z</dcterms:created>
  <dcterms:modified xsi:type="dcterms:W3CDTF">2020-03-05T14:26:42Z</dcterms:modified>
</cp:coreProperties>
</file>