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61" r:id="rId5"/>
    <p:sldId id="271" r:id="rId6"/>
    <p:sldId id="270" r:id="rId7"/>
    <p:sldId id="265" r:id="rId8"/>
    <p:sldId id="262" r:id="rId9"/>
    <p:sldId id="263" r:id="rId10"/>
    <p:sldId id="264" r:id="rId11"/>
    <p:sldId id="266" r:id="rId12"/>
    <p:sldId id="267" r:id="rId13"/>
    <p:sldId id="268" r:id="rId14"/>
    <p:sldId id="269" r:id="rId15"/>
    <p:sldId id="272" r:id="rId16"/>
    <p:sldId id="276" r:id="rId17"/>
    <p:sldId id="277" r:id="rId18"/>
    <p:sldId id="273" r:id="rId19"/>
    <p:sldId id="274" r:id="rId20"/>
    <p:sldId id="275" r:id="rId21"/>
    <p:sldId id="259" r:id="rId22"/>
    <p:sldId id="278" r:id="rId23"/>
    <p:sldId id="279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27D93-EAD2-4959-BDA0-4F021456CA79}" type="datetimeFigureOut">
              <a:rPr lang="en-GB" smtClean="0"/>
              <a:t>10/03/2015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4CE41-63CF-41D5-B315-29E55285D45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27D93-EAD2-4959-BDA0-4F021456CA79}" type="datetimeFigureOut">
              <a:rPr lang="en-GB" smtClean="0"/>
              <a:t>10/03/2015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4CE41-63CF-41D5-B315-29E55285D45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27D93-EAD2-4959-BDA0-4F021456CA79}" type="datetimeFigureOut">
              <a:rPr lang="en-GB" smtClean="0"/>
              <a:t>10/03/2015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1C44CE41-63CF-41D5-B315-29E55285D45A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27D93-EAD2-4959-BDA0-4F021456CA79}" type="datetimeFigureOut">
              <a:rPr lang="en-GB" smtClean="0"/>
              <a:t>10/03/2015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4CE41-63CF-41D5-B315-29E55285D45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27D93-EAD2-4959-BDA0-4F021456CA79}" type="datetimeFigureOut">
              <a:rPr lang="en-GB" smtClean="0"/>
              <a:t>10/03/2015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4CE41-63CF-41D5-B315-29E55285D45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27D93-EAD2-4959-BDA0-4F021456CA79}" type="datetimeFigureOut">
              <a:rPr lang="en-GB" smtClean="0"/>
              <a:t>10/03/2015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4CE41-63CF-41D5-B315-29E55285D45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27D93-EAD2-4959-BDA0-4F021456CA79}" type="datetimeFigureOut">
              <a:rPr lang="en-GB" smtClean="0"/>
              <a:t>10/03/2015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4CE41-63CF-41D5-B315-29E55285D45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27D93-EAD2-4959-BDA0-4F021456CA79}" type="datetimeFigureOut">
              <a:rPr lang="en-GB" smtClean="0"/>
              <a:t>10/03/2015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4CE41-63CF-41D5-B315-29E55285D45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27D93-EAD2-4959-BDA0-4F021456CA79}" type="datetimeFigureOut">
              <a:rPr lang="en-GB" smtClean="0"/>
              <a:t>10/03/2015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4CE41-63CF-41D5-B315-29E55285D45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27D93-EAD2-4959-BDA0-4F021456CA79}" type="datetimeFigureOut">
              <a:rPr lang="en-GB" smtClean="0"/>
              <a:t>10/03/2015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4CE41-63CF-41D5-B315-29E55285D45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27D93-EAD2-4959-BDA0-4F021456CA79}" type="datetimeFigureOut">
              <a:rPr lang="en-GB" smtClean="0"/>
              <a:t>10/03/2015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4CE41-63CF-41D5-B315-29E55285D45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5C27D93-EAD2-4959-BDA0-4F021456CA79}" type="datetimeFigureOut">
              <a:rPr lang="en-GB" smtClean="0"/>
              <a:t>10/03/2015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C44CE41-63CF-41D5-B315-29E55285D45A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randomBar dir="vert"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Ancient Sources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Classics Project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150602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to find ancient sources? ancient evidence?</a:t>
            </a:r>
          </a:p>
          <a:p>
            <a:r>
              <a:rPr lang="en-GB" dirty="0" smtClean="0"/>
              <a:t>How to interpret them?</a:t>
            </a:r>
          </a:p>
          <a:p>
            <a:r>
              <a:rPr lang="en-GB" dirty="0" smtClean="0"/>
              <a:t>How to cite them…?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016513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find ancient sources?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060969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find ancient sources?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Literary sources:</a:t>
            </a:r>
          </a:p>
          <a:p>
            <a:pPr lvl="1"/>
            <a:r>
              <a:rPr lang="en-GB" dirty="0" smtClean="0"/>
              <a:t>In the library!</a:t>
            </a:r>
          </a:p>
          <a:p>
            <a:pPr lvl="1"/>
            <a:r>
              <a:rPr lang="en-GB" dirty="0" smtClean="0"/>
              <a:t>Online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4099" y="3887317"/>
            <a:ext cx="5073030" cy="17198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5657582" y="3487221"/>
            <a:ext cx="33393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http://www.perseus.tufts.edu</a:t>
            </a:r>
            <a:endParaRPr lang="en-GB" dirty="0"/>
          </a:p>
        </p:txBody>
      </p:sp>
      <p:pic>
        <p:nvPicPr>
          <p:cNvPr id="1028" name="Picture 4" descr="http://upload.wikimedia.org/wikipedia/en/b/b4/Loeb_Classical_Library_Hom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1088" y="2991221"/>
            <a:ext cx="2719613" cy="4204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621766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dirty="0"/>
              <a:t>How to find ancient sources?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/>
          <a:lstStyle/>
          <a:p>
            <a:r>
              <a:rPr lang="en-GB" dirty="0" smtClean="0"/>
              <a:t>Literary sources:</a:t>
            </a:r>
          </a:p>
          <a:p>
            <a:pPr lvl="1"/>
            <a:r>
              <a:rPr lang="en-GB" dirty="0" smtClean="0"/>
              <a:t>In the library!</a:t>
            </a:r>
          </a:p>
          <a:p>
            <a:pPr lvl="1"/>
            <a:r>
              <a:rPr lang="en-GB" dirty="0" smtClean="0"/>
              <a:t>Online</a:t>
            </a:r>
            <a:endParaRPr lang="en-GB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4099" y="3887317"/>
            <a:ext cx="5073030" cy="17198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5657582" y="3487221"/>
            <a:ext cx="33393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http://www.perseus.tufts.edu</a:t>
            </a:r>
            <a:endParaRPr lang="en-GB" dirty="0"/>
          </a:p>
        </p:txBody>
      </p:sp>
      <p:pic>
        <p:nvPicPr>
          <p:cNvPr id="8" name="Picture 4" descr="http://upload.wikimedia.org/wikipedia/en/b/b4/Loeb_Classical_Library_Hom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1088" y="2991221"/>
            <a:ext cx="2719613" cy="4204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126" y="3900532"/>
            <a:ext cx="8353425" cy="282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Oval 9"/>
          <p:cNvSpPr/>
          <p:nvPr/>
        </p:nvSpPr>
        <p:spPr>
          <a:xfrm>
            <a:off x="4499992" y="4149080"/>
            <a:ext cx="4248472" cy="201622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74200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find ancient sources?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2" descr="C:\Eigene Dateien\TEACHING MATERIAL\EINFÜHRUNG ALTE GESCHICHTE\Epigraphik\Greek Names TOMBSTONE T3%20lysippandphilon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  <a:lum bright="-12000" contras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052736"/>
            <a:ext cx="3312368" cy="5813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3" descr="C:\Eigene Dateien\TEACHING MATERIAL\EINFÜHRUNG ALTE GESCHICHTE\Epigraphik\Vindolanda 182_1-front_t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D5D5D5"/>
              </a:clrFrom>
              <a:clrTo>
                <a:srgbClr val="D5D5D5">
                  <a:alpha val="0"/>
                </a:srgbClr>
              </a:clrTo>
            </a:clrChange>
            <a:lum contrast="4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2769" y="1556792"/>
            <a:ext cx="4077445" cy="328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 descr="C:\Eigene Dateien\TEACHING MATERIAL\EINFÜHRUNG ALTE GESCHICHTE\Epigraphik\Worms Römer Kavalerie Grabst Inschrift.JPG"/>
          <p:cNvPicPr>
            <a:picLocks noChangeAspect="1" noChangeArrowheads="1"/>
          </p:cNvPicPr>
          <p:nvPr/>
        </p:nvPicPr>
        <p:blipFill>
          <a:blip r:embed="rId4" cstate="print">
            <a:lum bright="-24000" contras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78433"/>
            <a:ext cx="2185379" cy="4725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6" descr="C:\Eigene Dateien\TEACHING MATERIAL\EINFÜHRUNG ALTE GESCHICHTE\Epigraphik\Greek names V2aryballos.jpg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030" y="3418110"/>
            <a:ext cx="2976100" cy="36471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3397211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find ancient sources?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Latin inscriptions</a:t>
            </a:r>
          </a:p>
          <a:p>
            <a:pPr lvl="1"/>
            <a:r>
              <a:rPr lang="en-GB" dirty="0" smtClean="0"/>
              <a:t>C.I.L.</a:t>
            </a:r>
            <a:br>
              <a:rPr lang="en-GB" dirty="0" smtClean="0"/>
            </a:br>
            <a:r>
              <a:rPr lang="en-GB" dirty="0" smtClean="0">
                <a:sym typeface="Wingdings" panose="05000000000000000000" pitchFamily="2" charset="2"/>
              </a:rPr>
              <a:t></a:t>
            </a:r>
            <a:r>
              <a:rPr lang="de-DE" altLang="en-US" b="1" i="1" u="sng" dirty="0">
                <a:solidFill>
                  <a:srgbClr val="CC0000"/>
                </a:solidFill>
                <a:latin typeface="Times New Roman" pitchFamily="18" charset="0"/>
              </a:rPr>
              <a:t>Corpus </a:t>
            </a:r>
            <a:r>
              <a:rPr lang="de-DE" altLang="en-US" b="1" i="1" u="sng" dirty="0" smtClean="0">
                <a:solidFill>
                  <a:srgbClr val="CC0000"/>
                </a:solidFill>
                <a:latin typeface="Times New Roman" pitchFamily="18" charset="0"/>
              </a:rPr>
              <a:t/>
            </a:r>
            <a:br>
              <a:rPr lang="de-DE" altLang="en-US" b="1" i="1" u="sng" dirty="0" smtClean="0">
                <a:solidFill>
                  <a:srgbClr val="CC0000"/>
                </a:solidFill>
                <a:latin typeface="Times New Roman" pitchFamily="18" charset="0"/>
              </a:rPr>
            </a:br>
            <a:r>
              <a:rPr lang="de-DE" altLang="en-US" b="1" i="1" u="sng" dirty="0" smtClean="0">
                <a:solidFill>
                  <a:srgbClr val="CC0000"/>
                </a:solidFill>
                <a:latin typeface="Times New Roman" pitchFamily="18" charset="0"/>
              </a:rPr>
              <a:t>Inscriptionum </a:t>
            </a:r>
            <a:br>
              <a:rPr lang="de-DE" altLang="en-US" b="1" i="1" u="sng" dirty="0" smtClean="0">
                <a:solidFill>
                  <a:srgbClr val="CC0000"/>
                </a:solidFill>
                <a:latin typeface="Times New Roman" pitchFamily="18" charset="0"/>
              </a:rPr>
            </a:br>
            <a:r>
              <a:rPr lang="de-DE" altLang="en-US" b="1" i="1" u="sng" dirty="0" smtClean="0">
                <a:solidFill>
                  <a:srgbClr val="CC0000"/>
                </a:solidFill>
                <a:latin typeface="Times New Roman" pitchFamily="18" charset="0"/>
              </a:rPr>
              <a:t>Latinarum</a:t>
            </a:r>
            <a:r>
              <a:rPr lang="de-DE" altLang="en-US" dirty="0" smtClean="0">
                <a:solidFill>
                  <a:srgbClr val="CC0000"/>
                </a:solidFill>
                <a:latin typeface="Times New Roman" pitchFamily="18" charset="0"/>
              </a:rPr>
              <a:t> </a:t>
            </a:r>
            <a:endParaRPr lang="de-DE" altLang="en-US" dirty="0">
              <a:solidFill>
                <a:srgbClr val="CC0000"/>
              </a:solidFill>
              <a:latin typeface="Times New Roman" pitchFamily="18" charset="0"/>
            </a:endParaRPr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2" descr="C:\Eigene Dateien\TEACHING MATERIAL\EINFÜHRUNG ALTE GESCHICHTE\Epigraphik\cil_seite.gif"/>
          <p:cNvPicPr>
            <a:picLocks noChangeAspect="1" noChangeArrowheads="1"/>
          </p:cNvPicPr>
          <p:nvPr/>
        </p:nvPicPr>
        <p:blipFill>
          <a:blip r:embed="rId2">
            <a:lum bright="-18000" contras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00" y="0"/>
            <a:ext cx="51816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290497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dirty="0"/>
              <a:t>How to find ancient sources?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/>
          <a:lstStyle/>
          <a:p>
            <a:r>
              <a:rPr lang="en-GB" dirty="0" smtClean="0"/>
              <a:t>Latin </a:t>
            </a:r>
            <a:r>
              <a:rPr lang="en-GB" dirty="0"/>
              <a:t>i</a:t>
            </a:r>
            <a:r>
              <a:rPr lang="en-GB" dirty="0" smtClean="0"/>
              <a:t>nscriptions</a:t>
            </a:r>
          </a:p>
          <a:p>
            <a:pPr lvl="1"/>
            <a:endParaRPr lang="en-GB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242198"/>
            <a:ext cx="5940152" cy="4592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4728823" y="1700808"/>
            <a:ext cx="27494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http://manfredclauss.de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695563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3597"/>
            <a:ext cx="9144001" cy="68815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209827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078120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find ancient sources?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Papyri</a:t>
            </a:r>
            <a:endParaRPr lang="en-GB" dirty="0"/>
          </a:p>
        </p:txBody>
      </p:sp>
      <p:pic>
        <p:nvPicPr>
          <p:cNvPr id="4" name="Picture 2050" descr="C:\Eigene Dateien\TEACHING MATERIAL\EINFÜHRUNG ALTE GESCHICHTE\Epigraphik\Papyri Edition both(5457).jpg"/>
          <p:cNvPicPr>
            <a:picLocks noChangeAspect="1" noChangeArrowheads="1"/>
          </p:cNvPicPr>
          <p:nvPr/>
        </p:nvPicPr>
        <p:blipFill>
          <a:blip r:embed="rId2">
            <a:lum bright="-6000" contras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484784"/>
            <a:ext cx="5436096" cy="520959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879342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find ancient sources?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Papyri</a:t>
            </a:r>
          </a:p>
          <a:p>
            <a:endParaRPr lang="en-GB" dirty="0"/>
          </a:p>
        </p:txBody>
      </p:sp>
      <p:pic>
        <p:nvPicPr>
          <p:cNvPr id="4" name="Picture 2" descr="C:\Eigene Dateien\TEACHING MATERIAL\EINFÜHRUNG ALTE GESCHICHTE\Epigraphik\Oxy Publication e3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60648"/>
            <a:ext cx="4889500" cy="653891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000" b="22667"/>
          <a:stretch>
            <a:fillRect/>
          </a:stretch>
        </p:blipFill>
        <p:spPr bwMode="auto">
          <a:xfrm>
            <a:off x="36835" y="2564904"/>
            <a:ext cx="5081822" cy="4038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072812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lum bright="-18000" contras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19297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find ancient sources?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Coins</a:t>
            </a:r>
            <a:endParaRPr lang="en-GB" dirty="0"/>
          </a:p>
        </p:txBody>
      </p:sp>
      <p:pic>
        <p:nvPicPr>
          <p:cNvPr id="4" name="Picture 3076" descr="C:\Eigene Dateien\Worms Geschichte\Worms Römer Münzen Währung von Nida SM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264" y="1124744"/>
            <a:ext cx="8991600" cy="2119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C:\Eigene Dateien\TEACHING MATERIAL\EINFÜHRUNG ALTE GESCHICHTE\Numismatics\Coin Gr Pegasus Corinth 350BC Stater SM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9894" y="2420888"/>
            <a:ext cx="4364594" cy="43508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 descr="C:\Eigene Dateien\TEACHING MATERIAL\EINFÜHRUNG ALTE GESCHICHTE\Numismatics\Coin Social War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826" b="98696" l="6048" r="95680">
                        <a14:foregroundMark x1="6263" y1="37391" x2="6263" y2="37391"/>
                        <a14:foregroundMark x1="16631" y1="59348" x2="16631" y2="59348"/>
                        <a14:foregroundMark x1="10151" y1="70217" x2="10151" y2="70217"/>
                        <a14:foregroundMark x1="35637" y1="94348" x2="35637" y2="94348"/>
                        <a14:foregroundMark x1="96544" y1="53696" x2="96544" y2="53696"/>
                        <a14:foregroundMark x1="94816" y1="65217" x2="94816" y2="65217"/>
                        <a14:foregroundMark x1="71706" y1="90870" x2="71706" y2="90870"/>
                        <a14:foregroundMark x1="65443" y1="96087" x2="65443" y2="96087"/>
                        <a14:foregroundMark x1="55724" y1="98913" x2="55724" y2="98913"/>
                        <a14:foregroundMark x1="58531" y1="5435" x2="58531" y2="5435"/>
                        <a14:foregroundMark x1="53996" y1="2826" x2="53996" y2="2826"/>
                        <a14:foregroundMark x1="13391" y1="21304" x2="13391" y2="2130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294" y="2756918"/>
            <a:ext cx="4038600" cy="4014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7469545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14" presetClass="entr" presetSubtype="5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7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find ancient sources?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Coins: e.g. Roman Imperial Coinage: RIC</a:t>
            </a:r>
            <a:endParaRPr lang="en-GB" dirty="0"/>
          </a:p>
        </p:txBody>
      </p:sp>
      <p:pic>
        <p:nvPicPr>
          <p:cNvPr id="5122" name="Picture 2" descr="http://www.ancientart-online.net/s/cc_images/teaserbox_2446317691.jpg?t=140266449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04864"/>
            <a:ext cx="5735667" cy="382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hookmoor.com/home/wp-content/uploads/2011/11/RIC-Set-picture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95" t="4707"/>
          <a:stretch/>
        </p:blipFill>
        <p:spPr bwMode="auto">
          <a:xfrm>
            <a:off x="3486150" y="3700463"/>
            <a:ext cx="5657850" cy="3157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643569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36361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7078167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6858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664194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find ancient sources?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Iconography</a:t>
            </a:r>
            <a:endParaRPr lang="en-GB" dirty="0"/>
          </a:p>
        </p:txBody>
      </p:sp>
      <p:pic>
        <p:nvPicPr>
          <p:cNvPr id="13314" name="Picture 2" descr="http://ecx.images-amazon.com/images/I/51TUWAzH8d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76616"/>
            <a:ext cx="5508104" cy="464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118936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find ancient sources?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49" y="1772816"/>
            <a:ext cx="10049292" cy="5085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62521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find ancient sources?</a:t>
            </a:r>
          </a:p>
        </p:txBody>
      </p:sp>
      <p:pic>
        <p:nvPicPr>
          <p:cNvPr id="15362" name="Picture 2" descr="http://www.archaeopress.com/ArchaeopressShop/Photos/%7B8BDEFA83-7AE1-48C5-8B49-EDBD4E42D487%7D-201310251016195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6362" y="2348880"/>
            <a:ext cx="3225502" cy="450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http://lw.lsa.umich.edu/kelsey/fwk/img/gallery/second_ex_0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739885"/>
            <a:ext cx="3453011" cy="4473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Archaeolgy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ym typeface="Wingdings" panose="05000000000000000000" pitchFamily="2" charset="2"/>
              </a:rPr>
              <a:t>Excavation reports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(be critical of ‘summaries’)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501816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How to interpret ancient sources?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de-DE" i="1" dirty="0" smtClean="0"/>
              <a:t>A few basic questions you need to ask:</a:t>
            </a:r>
            <a:br>
              <a:rPr lang="de-DE" i="1" dirty="0" smtClean="0"/>
            </a:br>
            <a:endParaRPr lang="de-DE" i="1" dirty="0" smtClean="0"/>
          </a:p>
          <a:p>
            <a:r>
              <a:rPr lang="de-DE" b="1" i="1" u="sng" dirty="0" smtClean="0"/>
              <a:t>a</a:t>
            </a:r>
            <a:r>
              <a:rPr lang="de-DE" b="1" i="1" u="sng" dirty="0"/>
              <a:t>) </a:t>
            </a:r>
            <a:r>
              <a:rPr lang="de-DE" b="1" i="1" u="sng" dirty="0" smtClean="0"/>
              <a:t>The author</a:t>
            </a:r>
            <a:endParaRPr lang="en-GB" dirty="0"/>
          </a:p>
          <a:p>
            <a:pPr lvl="0"/>
            <a:r>
              <a:rPr lang="de-DE" dirty="0" smtClean="0"/>
              <a:t>Who is the author?</a:t>
            </a:r>
            <a:endParaRPr lang="en-GB" dirty="0"/>
          </a:p>
          <a:p>
            <a:pPr lvl="0"/>
            <a:r>
              <a:rPr lang="de-DE" dirty="0" smtClean="0"/>
              <a:t>When did he live?</a:t>
            </a:r>
            <a:endParaRPr lang="en-GB" dirty="0"/>
          </a:p>
          <a:p>
            <a:pPr lvl="0"/>
            <a:r>
              <a:rPr lang="de-DE" dirty="0" smtClean="0"/>
              <a:t>First-hand experience? Contemporary to his report?</a:t>
            </a:r>
            <a:endParaRPr lang="en-GB" dirty="0"/>
          </a:p>
          <a:p>
            <a:pPr lvl="1"/>
            <a:r>
              <a:rPr lang="de-DE" dirty="0" smtClean="0"/>
              <a:t>Who are the author‘s SOURCES?</a:t>
            </a:r>
            <a:endParaRPr lang="en-GB" sz="2800" dirty="0"/>
          </a:p>
          <a:p>
            <a:pPr lvl="2"/>
            <a:r>
              <a:rPr lang="de-DE" sz="2400" dirty="0" smtClean="0"/>
              <a:t>e.g. using other historians, official documents, oral tradition, etc.</a:t>
            </a:r>
            <a:endParaRPr lang="en-GB" sz="2800" dirty="0"/>
          </a:p>
          <a:p>
            <a:pPr lvl="0"/>
            <a:r>
              <a:rPr lang="de-DE" dirty="0" smtClean="0"/>
              <a:t>What does the author write?</a:t>
            </a:r>
            <a:endParaRPr lang="en-GB" dirty="0"/>
          </a:p>
          <a:p>
            <a:pPr lvl="1"/>
            <a:r>
              <a:rPr lang="de-DE" dirty="0" smtClean="0"/>
              <a:t>e.g. history (Herodotos, Livy), biography, epic, poetry, speech, letters, etc.</a:t>
            </a:r>
          </a:p>
          <a:p>
            <a:pPr lvl="0"/>
            <a:r>
              <a:rPr lang="de-DE" dirty="0" smtClean="0"/>
              <a:t>Intention of the author (and intention of the person who might have paid him?)</a:t>
            </a:r>
          </a:p>
        </p:txBody>
      </p:sp>
    </p:spTree>
    <p:extLst>
      <p:ext uri="{BB962C8B-B14F-4D97-AF65-F5344CB8AC3E}">
        <p14:creationId xmlns:p14="http://schemas.microsoft.com/office/powerpoint/2010/main" val="375211783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to interpret ancient sources?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de-DE" b="1" i="1" u="sng" dirty="0" smtClean="0"/>
              <a:t>(b) The source</a:t>
            </a:r>
            <a:endParaRPr lang="en-GB" dirty="0"/>
          </a:p>
          <a:p>
            <a:pPr lvl="1"/>
            <a:r>
              <a:rPr lang="de-DE" dirty="0" smtClean="0"/>
              <a:t>What does it say?</a:t>
            </a:r>
            <a:endParaRPr lang="en-GB" dirty="0"/>
          </a:p>
          <a:p>
            <a:pPr lvl="1"/>
            <a:r>
              <a:rPr lang="de-DE" dirty="0" smtClean="0"/>
              <a:t>What kind of source/evidence?</a:t>
            </a:r>
            <a:endParaRPr lang="en-GB" dirty="0"/>
          </a:p>
          <a:p>
            <a:pPr lvl="2"/>
            <a:r>
              <a:rPr lang="de-DE" dirty="0" smtClean="0"/>
              <a:t>e.g. document, coin, historical accunt, etc.</a:t>
            </a:r>
          </a:p>
          <a:p>
            <a:pPr lvl="1"/>
            <a:r>
              <a:rPr lang="de-DE" dirty="0" smtClean="0"/>
              <a:t>What does the source report?</a:t>
            </a:r>
            <a:endParaRPr lang="en-GB" dirty="0"/>
          </a:p>
          <a:p>
            <a:pPr lvl="2"/>
            <a:r>
              <a:rPr lang="de-DE" dirty="0" smtClean="0"/>
              <a:t>e.g. structure (important terms used by the author, the main aim, the author‘s thought process,...)</a:t>
            </a:r>
            <a:endParaRPr lang="en-GB" sz="2600" dirty="0"/>
          </a:p>
          <a:p>
            <a:pPr lvl="1"/>
            <a:r>
              <a:rPr lang="de-DE" dirty="0" smtClean="0"/>
              <a:t>Can you give a short summary of the source?</a:t>
            </a:r>
            <a:endParaRPr lang="en-GB" sz="2800" dirty="0"/>
          </a:p>
          <a:p>
            <a:pPr lvl="1"/>
            <a:r>
              <a:rPr lang="de-DE" dirty="0" smtClean="0"/>
              <a:t>How was this source created? Context?</a:t>
            </a:r>
            <a:endParaRPr lang="en-GB" dirty="0"/>
          </a:p>
          <a:p>
            <a:pPr lvl="1"/>
            <a:r>
              <a:rPr lang="de-DE" dirty="0" smtClean="0"/>
              <a:t>Biased?</a:t>
            </a:r>
            <a:endParaRPr lang="en-GB" sz="2800" dirty="0"/>
          </a:p>
          <a:p>
            <a:pPr lvl="2"/>
            <a:r>
              <a:rPr lang="de-DE" sz="2400" dirty="0" smtClean="0"/>
              <a:t>What is biased in the source?</a:t>
            </a:r>
          </a:p>
          <a:p>
            <a:pPr lvl="2"/>
            <a:r>
              <a:rPr lang="de-DE" sz="2400" dirty="0" smtClean="0"/>
              <a:t>Key term?</a:t>
            </a:r>
          </a:p>
          <a:p>
            <a:pPr lvl="2"/>
            <a:r>
              <a:rPr lang="de-DE" sz="2400" dirty="0" smtClean="0"/>
              <a:t>Relationship between author and the events/persons he is writing about?</a:t>
            </a:r>
          </a:p>
          <a:p>
            <a:pPr lvl="2"/>
            <a:r>
              <a:rPr lang="de-DE" sz="2400" dirty="0" smtClean="0"/>
              <a:t>Intention?</a:t>
            </a:r>
          </a:p>
          <a:p>
            <a:pPr lvl="2"/>
            <a:r>
              <a:rPr lang="de-DE" sz="2400" dirty="0" smtClean="0"/>
              <a:t>Rhetoric?</a:t>
            </a:r>
            <a:endParaRPr lang="en-GB" sz="4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527386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27584" y="1484784"/>
            <a:ext cx="4572000" cy="233910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de-DE" sz="2400" b="1" dirty="0" smtClean="0"/>
              <a:t>WHO says WHAT, WHERE, under WHICH CONDITION, TO WHOM, WITH WHICH INTENTIONS, and WHICH EFFECT?</a:t>
            </a:r>
          </a:p>
          <a:p>
            <a:r>
              <a:rPr lang="de-DE" sz="800" dirty="0" smtClean="0"/>
              <a:t> </a:t>
            </a:r>
            <a:endParaRPr lang="en-GB" sz="4800" dirty="0" smtClean="0"/>
          </a:p>
          <a:p>
            <a:endParaRPr lang="en-GB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How to interpret ancient sources?</a:t>
            </a:r>
          </a:p>
        </p:txBody>
      </p:sp>
    </p:spTree>
    <p:extLst>
      <p:ext uri="{BB962C8B-B14F-4D97-AF65-F5344CB8AC3E}">
        <p14:creationId xmlns:p14="http://schemas.microsoft.com/office/powerpoint/2010/main" val="287501425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59</TotalTime>
  <Words>292</Words>
  <Application>Microsoft Office PowerPoint</Application>
  <PresentationFormat>On-screen Show (4:3)</PresentationFormat>
  <Paragraphs>66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Apex</vt:lpstr>
      <vt:lpstr>Ancient Sources</vt:lpstr>
      <vt:lpstr>Overview</vt:lpstr>
      <vt:lpstr>How to find ancient sources?</vt:lpstr>
      <vt:lpstr>How to find ancient sources?</vt:lpstr>
      <vt:lpstr>How to find ancient sources?</vt:lpstr>
      <vt:lpstr>How to find ancient sources?</vt:lpstr>
      <vt:lpstr>How to find ancient sources?</vt:lpstr>
      <vt:lpstr>How to find ancient sources?</vt:lpstr>
      <vt:lpstr>PowerPoint Presentation</vt:lpstr>
      <vt:lpstr>PowerPoint Presentation</vt:lpstr>
      <vt:lpstr>How to find ancient sources?</vt:lpstr>
      <vt:lpstr>How to find ancient sources?</vt:lpstr>
      <vt:lpstr>PowerPoint Presentation</vt:lpstr>
      <vt:lpstr>How to find ancient sources?</vt:lpstr>
      <vt:lpstr>How to find ancient sources?</vt:lpstr>
      <vt:lpstr>PowerPoint Presentation</vt:lpstr>
      <vt:lpstr>PowerPoint Presentation</vt:lpstr>
      <vt:lpstr>How to find ancient sources?</vt:lpstr>
      <vt:lpstr>How to find ancient sources?</vt:lpstr>
      <vt:lpstr>How to find ancient sources?</vt:lpstr>
      <vt:lpstr>How to interpret ancient sources?</vt:lpstr>
      <vt:lpstr>How to interpret ancient sources?</vt:lpstr>
      <vt:lpstr>How to interpret ancient sources?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Ancient Sources</dc:title>
  <dc:creator>Ralph</dc:creator>
  <cp:lastModifiedBy>Ralph</cp:lastModifiedBy>
  <cp:revision>35</cp:revision>
  <dcterms:created xsi:type="dcterms:W3CDTF">2015-02-11T08:07:08Z</dcterms:created>
  <dcterms:modified xsi:type="dcterms:W3CDTF">2015-03-10T17:35:17Z</dcterms:modified>
</cp:coreProperties>
</file>