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61" r:id="rId2"/>
    <p:sldId id="268" r:id="rId3"/>
    <p:sldId id="262" r:id="rId4"/>
    <p:sldId id="258" r:id="rId5"/>
    <p:sldId id="269" r:id="rId6"/>
    <p:sldId id="259" r:id="rId7"/>
    <p:sldId id="270" r:id="rId8"/>
    <p:sldId id="260" r:id="rId9"/>
    <p:sldId id="263" r:id="rId10"/>
    <p:sldId id="264" r:id="rId11"/>
    <p:sldId id="265" r:id="rId12"/>
    <p:sldId id="266" r:id="rId13"/>
    <p:sldId id="256" r:id="rId14"/>
    <p:sldId id="26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88" autoAdjust="0"/>
    <p:restoredTop sz="83986" autoAdjust="0"/>
  </p:normalViewPr>
  <p:slideViewPr>
    <p:cSldViewPr snapToGrid="0">
      <p:cViewPr varScale="1">
        <p:scale>
          <a:sx n="69" d="100"/>
          <a:sy n="69" d="100"/>
        </p:scale>
        <p:origin x="1435"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ia - Antonia Tischler" userId="abffdb6b5f9031eb" providerId="LiveId" clId="{D6353D7B-2388-4675-B302-8B5A79CF59D7}"/>
    <pc:docChg chg="undo custSel modSld">
      <pc:chgData name="Daria - Antonia Tischler" userId="abffdb6b5f9031eb" providerId="LiveId" clId="{D6353D7B-2388-4675-B302-8B5A79CF59D7}" dt="2021-11-22T21:59:01.944" v="211" actId="20577"/>
      <pc:docMkLst>
        <pc:docMk/>
      </pc:docMkLst>
      <pc:sldChg chg="modSp mod">
        <pc:chgData name="Daria - Antonia Tischler" userId="abffdb6b5f9031eb" providerId="LiveId" clId="{D6353D7B-2388-4675-B302-8B5A79CF59D7}" dt="2021-11-22T20:25:26.027" v="42" actId="20577"/>
        <pc:sldMkLst>
          <pc:docMk/>
          <pc:sldMk cId="3691353093" sldId="256"/>
        </pc:sldMkLst>
        <pc:graphicFrameChg chg="modGraphic">
          <ac:chgData name="Daria - Antonia Tischler" userId="abffdb6b5f9031eb" providerId="LiveId" clId="{D6353D7B-2388-4675-B302-8B5A79CF59D7}" dt="2021-11-22T20:25:26.027" v="42" actId="20577"/>
          <ac:graphicFrameMkLst>
            <pc:docMk/>
            <pc:sldMk cId="3691353093" sldId="256"/>
            <ac:graphicFrameMk id="4" creationId="{45286591-9DEE-40D6-861B-569E5A9D47E2}"/>
          </ac:graphicFrameMkLst>
        </pc:graphicFrameChg>
      </pc:sldChg>
      <pc:sldChg chg="addSp delSp modSp mod modClrScheme chgLayout">
        <pc:chgData name="Daria - Antonia Tischler" userId="abffdb6b5f9031eb" providerId="LiveId" clId="{D6353D7B-2388-4675-B302-8B5A79CF59D7}" dt="2021-11-22T21:59:01.944" v="211" actId="20577"/>
        <pc:sldMkLst>
          <pc:docMk/>
          <pc:sldMk cId="2225661121" sldId="261"/>
        </pc:sldMkLst>
        <pc:spChg chg="mod ord">
          <ac:chgData name="Daria - Antonia Tischler" userId="abffdb6b5f9031eb" providerId="LiveId" clId="{D6353D7B-2388-4675-B302-8B5A79CF59D7}" dt="2021-11-22T20:25:49.278" v="45" actId="26606"/>
          <ac:spMkLst>
            <pc:docMk/>
            <pc:sldMk cId="2225661121" sldId="261"/>
            <ac:spMk id="2" creationId="{00000000-0000-0000-0000-000000000000}"/>
          </ac:spMkLst>
        </pc:spChg>
        <pc:spChg chg="add del mod ord">
          <ac:chgData name="Daria - Antonia Tischler" userId="abffdb6b5f9031eb" providerId="LiveId" clId="{D6353D7B-2388-4675-B302-8B5A79CF59D7}" dt="2021-11-22T20:25:42.988" v="44" actId="700"/>
          <ac:spMkLst>
            <pc:docMk/>
            <pc:sldMk cId="2225661121" sldId="261"/>
            <ac:spMk id="3" creationId="{A411A91B-BC9E-44EE-A779-14170AB41D80}"/>
          </ac:spMkLst>
        </pc:spChg>
        <pc:spChg chg="add mod">
          <ac:chgData name="Daria - Antonia Tischler" userId="abffdb6b5f9031eb" providerId="LiveId" clId="{D6353D7B-2388-4675-B302-8B5A79CF59D7}" dt="2021-11-22T21:59:01.944" v="211" actId="20577"/>
          <ac:spMkLst>
            <pc:docMk/>
            <pc:sldMk cId="2225661121" sldId="261"/>
            <ac:spMk id="71" creationId="{5F44ED2C-D4DD-447F-B6FC-16E85841BC00}"/>
          </ac:spMkLst>
        </pc:spChg>
        <pc:picChg chg="mod">
          <ac:chgData name="Daria - Antonia Tischler" userId="abffdb6b5f9031eb" providerId="LiveId" clId="{D6353D7B-2388-4675-B302-8B5A79CF59D7}" dt="2021-11-22T20:27:29.065" v="170" actId="26606"/>
          <ac:picMkLst>
            <pc:docMk/>
            <pc:sldMk cId="2225661121" sldId="261"/>
            <ac:picMk id="2050" creationId="{00000000-0000-0000-0000-000000000000}"/>
          </ac:picMkLst>
        </pc:picChg>
      </pc:sldChg>
      <pc:sldChg chg="modSp mod">
        <pc:chgData name="Daria - Antonia Tischler" userId="abffdb6b5f9031eb" providerId="LiveId" clId="{D6353D7B-2388-4675-B302-8B5A79CF59D7}" dt="2021-11-22T21:31:37.303" v="198" actId="20577"/>
        <pc:sldMkLst>
          <pc:docMk/>
          <pc:sldMk cId="2089641991" sldId="268"/>
        </pc:sldMkLst>
        <pc:spChg chg="mod">
          <ac:chgData name="Daria - Antonia Tischler" userId="abffdb6b5f9031eb" providerId="LiveId" clId="{D6353D7B-2388-4675-B302-8B5A79CF59D7}" dt="2021-11-22T21:31:37.303" v="198" actId="20577"/>
          <ac:spMkLst>
            <pc:docMk/>
            <pc:sldMk cId="2089641991" sldId="268"/>
            <ac:spMk id="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31C7A7-B97C-4075-85B2-FBE19EF6F903}" type="datetimeFigureOut">
              <a:rPr lang="en-IN" smtClean="0"/>
              <a:t>22-11-2021</a:t>
            </a:fld>
            <a:endParaRPr lang="en-IN"/>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D56F86-C99D-4C34-AD38-584E1420093C}" type="slidenum">
              <a:rPr lang="en-IN" smtClean="0"/>
              <a:t>‹#›</a:t>
            </a:fld>
            <a:endParaRPr lang="en-IN"/>
          </a:p>
        </p:txBody>
      </p:sp>
    </p:spTree>
    <p:extLst>
      <p:ext uri="{BB962C8B-B14F-4D97-AF65-F5344CB8AC3E}">
        <p14:creationId xmlns:p14="http://schemas.microsoft.com/office/powerpoint/2010/main" val="1067138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chosen firm has shown its priorities over employee's relationships and improved working interface where Communication plays an effective role. The concerned study will highlight different communication strategies, team building theories that should be taken into consideration by the firm. Moreover, different communication channels, different communication barriers, and the impact of effective communication on the organisation. </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85D56F86-C99D-4C34-AD38-584E1420093C}" type="slidenum">
              <a:rPr lang="en-IN" smtClean="0"/>
              <a:t>3</a:t>
            </a:fld>
            <a:endParaRPr lang="en-IN"/>
          </a:p>
        </p:txBody>
      </p:sp>
    </p:spTree>
    <p:extLst>
      <p:ext uri="{BB962C8B-B14F-4D97-AF65-F5344CB8AC3E}">
        <p14:creationId xmlns:p14="http://schemas.microsoft.com/office/powerpoint/2010/main" val="349883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above-identified communication theories have enough impact on the business success of M&amp;S.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85D56F86-C99D-4C34-AD38-584E1420093C}" type="slidenum">
              <a:rPr lang="en-IN" smtClean="0"/>
              <a:t>4</a:t>
            </a:fld>
            <a:endParaRPr lang="en-IN"/>
          </a:p>
        </p:txBody>
      </p:sp>
    </p:spTree>
    <p:extLst>
      <p:ext uri="{BB962C8B-B14F-4D97-AF65-F5344CB8AC3E}">
        <p14:creationId xmlns:p14="http://schemas.microsoft.com/office/powerpoint/2010/main" val="1244375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phenomenon, employees would be able to respect each other and value others. </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85D56F86-C99D-4C34-AD38-584E1420093C}" type="slidenum">
              <a:rPr lang="en-IN" smtClean="0"/>
              <a:t>8</a:t>
            </a:fld>
            <a:endParaRPr lang="en-IN"/>
          </a:p>
        </p:txBody>
      </p:sp>
    </p:spTree>
    <p:extLst>
      <p:ext uri="{BB962C8B-B14F-4D97-AF65-F5344CB8AC3E}">
        <p14:creationId xmlns:p14="http://schemas.microsoft.com/office/powerpoint/2010/main" val="218390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Considering the Pandemic situation through video conferencing, online discussions, meetings, telephonic conversation, and email would be highly effective to have a strong relationship with the workers. </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10"/>
          </p:nvPr>
        </p:nvSpPr>
        <p:spPr/>
        <p:txBody>
          <a:bodyPr/>
          <a:lstStyle/>
          <a:p>
            <a:fld id="{85D56F86-C99D-4C34-AD38-584E1420093C}" type="slidenum">
              <a:rPr lang="en-IN" smtClean="0"/>
              <a:t>9</a:t>
            </a:fld>
            <a:endParaRPr lang="en-IN"/>
          </a:p>
        </p:txBody>
      </p:sp>
    </p:spTree>
    <p:extLst>
      <p:ext uri="{BB962C8B-B14F-4D97-AF65-F5344CB8AC3E}">
        <p14:creationId xmlns:p14="http://schemas.microsoft.com/office/powerpoint/2010/main" val="860205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509872" y="0"/>
            <a:ext cx="13243109"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6081656" y="-21511"/>
            <a:ext cx="4905488"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6198795" y="-21511"/>
            <a:ext cx="46736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11154" y="2708476"/>
            <a:ext cx="4417807"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6311154" y="4421081"/>
            <a:ext cx="4413071"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318325" y="1516829"/>
            <a:ext cx="2844800" cy="750981"/>
          </a:xfrm>
        </p:spPr>
        <p:txBody>
          <a:bodyPr anchor="b"/>
          <a:lstStyle>
            <a:lvl1pPr algn="l">
              <a:defRPr sz="2400"/>
            </a:lvl1pPr>
          </a:lstStyle>
          <a:p>
            <a:fld id="{DBCC1729-8208-4FFE-94C9-868871018AAC}" type="datetimeFigureOut">
              <a:rPr lang="en-GB" smtClean="0"/>
              <a:t>22/11/2021</a:t>
            </a:fld>
            <a:endParaRPr lang="en-GB"/>
          </a:p>
        </p:txBody>
      </p:sp>
      <p:sp>
        <p:nvSpPr>
          <p:cNvPr id="50" name="Rectangle 49"/>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7071360" y="5719967"/>
            <a:ext cx="3775456" cy="365125"/>
          </a:xfrm>
        </p:spPr>
        <p:txBody>
          <a:bodyPr>
            <a:normAutofit/>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a:xfrm>
            <a:off x="6198795" y="5719967"/>
            <a:ext cx="858221" cy="365125"/>
          </a:xfrm>
        </p:spPr>
        <p:txBody>
          <a:bodyPr/>
          <a:lstStyle>
            <a:lvl1pPr>
              <a:defRPr>
                <a:solidFill>
                  <a:schemeClr val="accent1"/>
                </a:solidFill>
              </a:defRPr>
            </a:lvl1pPr>
          </a:lstStyle>
          <a:p>
            <a:fld id="{8F2D5017-739E-42C0-B375-FE72A1EB751B}" type="slidenum">
              <a:rPr lang="en-GB" smtClean="0"/>
              <a:t>‹#›</a:t>
            </a:fld>
            <a:endParaRPr lang="en-GB"/>
          </a:p>
        </p:txBody>
      </p:sp>
      <p:sp>
        <p:nvSpPr>
          <p:cNvPr id="89" name="Rectangle 88"/>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78194" y="2900830"/>
            <a:ext cx="8849957"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678194" y="4267201"/>
            <a:ext cx="8849956"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DBCC1729-8208-4FFE-94C9-868871018AAC}"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2D5017-739E-42C0-B375-FE72A1EB751B}" type="slidenum">
              <a:rPr lang="en-GB" smtClean="0"/>
              <a:t>‹#›</a:t>
            </a:fld>
            <a:endParaRPr lang="en-GB"/>
          </a:p>
        </p:txBody>
      </p:sp>
      <p:sp>
        <p:nvSpPr>
          <p:cNvPr id="9" name="Content Placeholder 8"/>
          <p:cNvSpPr>
            <a:spLocks noGrp="1"/>
          </p:cNvSpPr>
          <p:nvPr>
            <p:ph sz="quarter" idx="13"/>
          </p:nvPr>
        </p:nvSpPr>
        <p:spPr>
          <a:xfrm>
            <a:off x="1389888" y="2313432"/>
            <a:ext cx="4559808"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6193536" y="2313431"/>
            <a:ext cx="4559808"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82815" y="2316009"/>
            <a:ext cx="407619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88961" y="2974695"/>
            <a:ext cx="4559808"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82450" y="2316010"/>
            <a:ext cx="4074289"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536" y="2974695"/>
            <a:ext cx="4559808"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BCC1729-8208-4FFE-94C9-868871018AAC}"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BCC1729-8208-4FFE-94C9-868871018AAC}" type="datetimeFigureOut">
              <a:rPr lang="en-GB" smtClean="0"/>
              <a:t>22/11/2021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CC1729-8208-4FFE-94C9-868871018AAC}" type="datetimeFigureOut">
              <a:rPr lang="en-GB" smtClean="0"/>
              <a:t>22/11/2021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509872" y="0"/>
            <a:ext cx="13243109"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6081656" y="-21511"/>
            <a:ext cx="4905488"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6198795" y="-21510"/>
            <a:ext cx="46736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DBCC1729-8208-4FFE-94C9-868871018AAC}" type="datetimeFigureOut">
              <a:rPr lang="en-GB" smtClean="0"/>
              <a:t>22/11/2021</a:t>
            </a:fld>
            <a:endParaRPr lang="en-GB"/>
          </a:p>
        </p:txBody>
      </p:sp>
      <p:sp>
        <p:nvSpPr>
          <p:cNvPr id="7" name="Slide Number Placeholder 6"/>
          <p:cNvSpPr>
            <a:spLocks noGrp="1"/>
          </p:cNvSpPr>
          <p:nvPr>
            <p:ph type="sldNum" sz="quarter" idx="12"/>
          </p:nvPr>
        </p:nvSpPr>
        <p:spPr/>
        <p:txBody>
          <a:bodyPr/>
          <a:lstStyle/>
          <a:p>
            <a:fld id="{8F2D5017-739E-42C0-B375-FE72A1EB751B}" type="slidenum">
              <a:rPr lang="en-GB" smtClean="0"/>
              <a:t>‹#›</a:t>
            </a:fld>
            <a:endParaRPr lang="en-GB"/>
          </a:p>
        </p:txBody>
      </p:sp>
      <p:sp>
        <p:nvSpPr>
          <p:cNvPr id="58" name="Rectangle 57"/>
          <p:cNvSpPr/>
          <p:nvPr/>
        </p:nvSpPr>
        <p:spPr>
          <a:xfrm>
            <a:off x="1207429" y="601884"/>
            <a:ext cx="4749676"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527859" y="856527"/>
            <a:ext cx="4120587"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6188597" y="5724836"/>
            <a:ext cx="4658219" cy="365125"/>
          </a:xfrm>
        </p:spPr>
        <p:txBody>
          <a:bodyPr>
            <a:normAutofit/>
          </a:bodyPr>
          <a:lstStyle/>
          <a:p>
            <a:endParaRPr lang="en-GB"/>
          </a:p>
        </p:txBody>
      </p:sp>
      <p:sp>
        <p:nvSpPr>
          <p:cNvPr id="2" name="Title 1"/>
          <p:cNvSpPr>
            <a:spLocks noGrp="1"/>
          </p:cNvSpPr>
          <p:nvPr>
            <p:ph type="title"/>
          </p:nvPr>
        </p:nvSpPr>
        <p:spPr>
          <a:xfrm>
            <a:off x="6319777" y="2657435"/>
            <a:ext cx="4406096"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6315456" y="4136994"/>
            <a:ext cx="4398379"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509872" y="0"/>
            <a:ext cx="13243109"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6081656" y="-21511"/>
            <a:ext cx="4905488"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6198795" y="-21510"/>
            <a:ext cx="46736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1207429" y="601884"/>
            <a:ext cx="4749676"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12565" y="2660904"/>
            <a:ext cx="4401312"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340278" y="693795"/>
            <a:ext cx="4479497"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312841" y="4133089"/>
            <a:ext cx="4400764"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CC1729-8208-4FFE-94C9-868871018AAC}" type="datetimeFigureOut">
              <a:rPr lang="en-GB" smtClean="0"/>
              <a:t>22/11/2021</a:t>
            </a:fld>
            <a:endParaRPr lang="en-GB"/>
          </a:p>
        </p:txBody>
      </p:sp>
      <p:sp>
        <p:nvSpPr>
          <p:cNvPr id="6" name="Footer Placeholder 5"/>
          <p:cNvSpPr>
            <a:spLocks noGrp="1"/>
          </p:cNvSpPr>
          <p:nvPr>
            <p:ph type="ftr" sz="quarter" idx="11"/>
          </p:nvPr>
        </p:nvSpPr>
        <p:spPr>
          <a:xfrm>
            <a:off x="6188597" y="5724836"/>
            <a:ext cx="4658219" cy="365125"/>
          </a:xfrm>
        </p:spPr>
        <p:txBody>
          <a:bodyPr>
            <a:normAutofit/>
          </a:bodyPr>
          <a:lstStyle/>
          <a:p>
            <a:endParaRPr lang="en-GB"/>
          </a:p>
        </p:txBody>
      </p:sp>
      <p:sp>
        <p:nvSpPr>
          <p:cNvPr id="7" name="Slide Number Placeholder 6"/>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1" y="1030147"/>
            <a:ext cx="1979271"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404395" y="1030147"/>
            <a:ext cx="7231605"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CC1729-8208-4FFE-94C9-868871018AAC}"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2D5017-739E-42C0-B375-FE72A1EB751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406400" y="0"/>
            <a:ext cx="13243109"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609600" y="333488"/>
            <a:ext cx="109728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6081656" y="-21511"/>
            <a:ext cx="4905488"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6198795" y="-21510"/>
            <a:ext cx="46736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391320" y="1027664"/>
            <a:ext cx="9366325"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391323" y="2323652"/>
            <a:ext cx="9036423"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96517" y="224493"/>
            <a:ext cx="2844800" cy="365125"/>
          </a:xfrm>
          <a:prstGeom prst="rect">
            <a:avLst/>
          </a:prstGeom>
        </p:spPr>
        <p:txBody>
          <a:bodyPr vert="horz" lIns="91440" tIns="45720" rIns="91440" bIns="45720" rtlCol="0" anchor="ctr"/>
          <a:lstStyle>
            <a:lvl1pPr algn="r">
              <a:defRPr sz="1200">
                <a:solidFill>
                  <a:srgbClr val="FEFEFE"/>
                </a:solidFill>
              </a:defRPr>
            </a:lvl1pPr>
          </a:lstStyle>
          <a:p>
            <a:fld id="{DBCC1729-8208-4FFE-94C9-868871018AAC}" type="datetimeFigureOut">
              <a:rPr lang="en-GB" smtClean="0"/>
              <a:t>22/11/2021</a:t>
            </a:fld>
            <a:endParaRPr lang="en-GB"/>
          </a:p>
        </p:txBody>
      </p:sp>
      <p:sp>
        <p:nvSpPr>
          <p:cNvPr id="5" name="Footer Placeholder 4"/>
          <p:cNvSpPr>
            <a:spLocks noGrp="1"/>
          </p:cNvSpPr>
          <p:nvPr>
            <p:ph type="ftr" sz="quarter" idx="3"/>
          </p:nvPr>
        </p:nvSpPr>
        <p:spPr>
          <a:xfrm>
            <a:off x="6188597" y="5852161"/>
            <a:ext cx="4669536" cy="365125"/>
          </a:xfrm>
          <a:prstGeom prst="rect">
            <a:avLst/>
          </a:prstGeom>
        </p:spPr>
        <p:txBody>
          <a:bodyPr vert="horz" lIns="91440" tIns="45720" rIns="91440" bIns="45720" rtlCol="0" anchor="ctr"/>
          <a:lstStyle>
            <a:lvl1pPr algn="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6198795" y="224492"/>
            <a:ext cx="1776208" cy="365125"/>
          </a:xfrm>
          <a:prstGeom prst="rect">
            <a:avLst/>
          </a:prstGeom>
        </p:spPr>
        <p:txBody>
          <a:bodyPr vert="horz" lIns="91440" tIns="45720" rIns="91440" bIns="45720" rtlCol="0" anchor="ctr"/>
          <a:lstStyle>
            <a:lvl1pPr algn="l">
              <a:defRPr sz="1200">
                <a:solidFill>
                  <a:srgbClr val="FEFEFE"/>
                </a:solidFill>
              </a:defRPr>
            </a:lvl1pPr>
          </a:lstStyle>
          <a:p>
            <a:fld id="{8F2D5017-739E-42C0-B375-FE72A1EB751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8" Type="http://schemas.openxmlformats.org/officeDocument/2006/relationships/hyperlink" Target="#_Toc88300675"/><Relationship Id="rId3" Type="http://schemas.openxmlformats.org/officeDocument/2006/relationships/hyperlink" Target="#_Toc88300670"/><Relationship Id="rId7" Type="http://schemas.openxmlformats.org/officeDocument/2006/relationships/hyperlink" Target="#_Toc88300674"/><Relationship Id="rId2" Type="http://schemas.openxmlformats.org/officeDocument/2006/relationships/hyperlink" Target="#_Toc88300669"/><Relationship Id="rId1" Type="http://schemas.openxmlformats.org/officeDocument/2006/relationships/slideLayout" Target="../slideLayouts/slideLayout4.xml"/><Relationship Id="rId6" Type="http://schemas.openxmlformats.org/officeDocument/2006/relationships/hyperlink" Target="#_Toc88300673"/><Relationship Id="rId11" Type="http://schemas.openxmlformats.org/officeDocument/2006/relationships/hyperlink" Target="#_Toc88300678"/><Relationship Id="rId5" Type="http://schemas.openxmlformats.org/officeDocument/2006/relationships/hyperlink" Target="#_Toc88300672"/><Relationship Id="rId10" Type="http://schemas.openxmlformats.org/officeDocument/2006/relationships/hyperlink" Target="#_Toc88300677"/><Relationship Id="rId4" Type="http://schemas.openxmlformats.org/officeDocument/2006/relationships/hyperlink" Target="#_Toc88300671"/><Relationship Id="rId9" Type="http://schemas.openxmlformats.org/officeDocument/2006/relationships/hyperlink" Target="#_Toc88300676"/></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2565" y="2660904"/>
            <a:ext cx="4401312" cy="1463040"/>
          </a:xfrm>
        </p:spPr>
        <p:txBody>
          <a:bodyPr anchor="b">
            <a:normAutofit/>
          </a:bodyPr>
          <a:lstStyle/>
          <a:p>
            <a:pPr>
              <a:lnSpc>
                <a:spcPct val="90000"/>
              </a:lnSpc>
            </a:pPr>
            <a:r>
              <a:rPr lang="en-GB" sz="2400" b="1"/>
              <a:t>PRESENTATION – STRATEGIES FOR EFFECTIVE COMMUNICATION IN A BUSINESS SETTING</a:t>
            </a:r>
            <a:endParaRPr lang="en-IN" sz="2400"/>
          </a:p>
        </p:txBody>
      </p:sp>
      <p:pic>
        <p:nvPicPr>
          <p:cNvPr id="2050" name="Picture 2" descr="9 Effective Communication Strategies to Connect Better with Your Team"/>
          <p:cNvPicPr>
            <a:picLocks noChangeAspect="1" noChangeArrowheads="1" noCrop="1"/>
          </p:cNvPicPr>
          <p:nvPr/>
        </p:nvPicPr>
        <p:blipFill>
          <a:blip r:embed="rId2">
            <a:extLst>
              <a:ext uri="{28A0092B-C50C-407E-A947-70E740481C1C}">
                <a14:useLocalDpi xmlns:a14="http://schemas.microsoft.com/office/drawing/2010/main" val="0"/>
              </a:ext>
            </a:extLst>
          </a:blip>
          <a:stretch>
            <a:fillRect/>
          </a:stretch>
        </p:blipFill>
        <p:spPr bwMode="auto">
          <a:xfrm>
            <a:off x="1340278" y="2167992"/>
            <a:ext cx="4479497" cy="2519717"/>
          </a:xfrm>
          <a:prstGeom prst="rect">
            <a:avLst/>
          </a:prstGeom>
          <a:noFill/>
          <a:ln>
            <a:noFill/>
          </a:ln>
          <a:effectLst>
            <a:softEdge rad="112500"/>
          </a:effectLst>
          <a:extLst>
            <a:ext uri="{909E8E84-426E-40DD-AFC4-6F175D3DCCD1}">
              <a14:hiddenFill xmlns:a14="http://schemas.microsoft.com/office/drawing/2010/main">
                <a:solidFill>
                  <a:srgbClr val="FFFFFF"/>
                </a:solidFill>
              </a14:hiddenFill>
            </a:ext>
          </a:extLst>
        </p:spPr>
      </p:pic>
      <p:sp>
        <p:nvSpPr>
          <p:cNvPr id="71" name="Text Placeholder 3">
            <a:extLst>
              <a:ext uri="{FF2B5EF4-FFF2-40B4-BE49-F238E27FC236}">
                <a16:creationId xmlns:a16="http://schemas.microsoft.com/office/drawing/2014/main" id="{5F44ED2C-D4DD-447F-B6FC-16E85841BC00}"/>
              </a:ext>
            </a:extLst>
          </p:cNvPr>
          <p:cNvSpPr>
            <a:spLocks noGrp="1"/>
          </p:cNvSpPr>
          <p:nvPr>
            <p:ph type="body" sz="half" idx="2"/>
          </p:nvPr>
        </p:nvSpPr>
        <p:spPr>
          <a:xfrm>
            <a:off x="6312841" y="4133089"/>
            <a:ext cx="4400764" cy="1519561"/>
          </a:xfrm>
        </p:spPr>
        <p:txBody>
          <a:bodyPr>
            <a:normAutofit/>
          </a:bodyPr>
          <a:lstStyle/>
          <a:p>
            <a:r>
              <a:rPr lang="en-US" dirty="0"/>
              <a:t>Student number: 1911518</a:t>
            </a:r>
          </a:p>
          <a:p>
            <a:r>
              <a:rPr lang="en-US" dirty="0"/>
              <a:t>Student name: Eduard Valentin Tischler</a:t>
            </a:r>
          </a:p>
          <a:p>
            <a:r>
              <a:rPr lang="en-US" dirty="0"/>
              <a:t>Module</a:t>
            </a:r>
            <a:r>
              <a:rPr lang="en-US"/>
              <a:t>: BMSW 4002</a:t>
            </a:r>
            <a:endParaRPr lang="en-US" dirty="0"/>
          </a:p>
          <a:p>
            <a:r>
              <a:rPr lang="en-US" dirty="0"/>
              <a:t>Lecturer name : Dale Clarke</a:t>
            </a:r>
          </a:p>
        </p:txBody>
      </p:sp>
    </p:spTree>
    <p:extLst>
      <p:ext uri="{BB962C8B-B14F-4D97-AF65-F5344CB8AC3E}">
        <p14:creationId xmlns:p14="http://schemas.microsoft.com/office/powerpoint/2010/main" val="2225661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740723" y="26009"/>
            <a:ext cx="10902344" cy="69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tab pos="5937250" algn="r"/>
              </a:tabLst>
            </a:pPr>
            <a:r>
              <a:rPr kumimoji="0" lang="en-US" altLang="ja-JP" sz="2800" b="1" i="0"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Table of Contents</a:t>
            </a:r>
            <a:endParaRPr kumimoji="0" lang="en-US" altLang="ja-JP" sz="2800" b="0" i="0"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2"/>
              </a:rPr>
              <a:t>Introduction</a:t>
            </a: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rPr>
              <a:t>……………………………………………………………………………..Slide 3</a:t>
            </a: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3"/>
              </a:rPr>
              <a:t>How might the firm use the theories related to the models of Communication?</a:t>
            </a:r>
            <a:r>
              <a:rPr lang="en-GB" altLang="ja-JP" sz="2000" dirty="0">
                <a:latin typeface="Times New Roman" pitchFamily="18" charset="0"/>
                <a:ea typeface="Arial" pitchFamily="34" charset="0"/>
                <a:cs typeface="Times New Roman" pitchFamily="18" charset="0"/>
              </a:rPr>
              <a:t> …………………Slide 4</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4"/>
              </a:rPr>
              <a:t>Theories relating to group dynamics, team working</a:t>
            </a:r>
            <a:r>
              <a:rPr lang="en-GB" altLang="ja-JP" sz="2000" dirty="0">
                <a:latin typeface="Times New Roman" pitchFamily="18" charset="0"/>
                <a:ea typeface="Arial" pitchFamily="34" charset="0"/>
                <a:cs typeface="Times New Roman" pitchFamily="18" charset="0"/>
              </a:rPr>
              <a:t>………………………………………………..Slide 6</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5"/>
              </a:rPr>
              <a:t>The channels of communication that the organisation can use</a:t>
            </a:r>
            <a:r>
              <a:rPr lang="en-GB" altLang="ja-JP" sz="2000" dirty="0">
                <a:latin typeface="Times New Roman" pitchFamily="18" charset="0"/>
                <a:ea typeface="Arial" pitchFamily="34" charset="0"/>
                <a:cs typeface="Times New Roman" pitchFamily="18" charset="0"/>
              </a:rPr>
              <a:t>……………………………………..Slide 8</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6"/>
              </a:rPr>
              <a:t>Channels that can be used to improve Communication</a:t>
            </a:r>
            <a:r>
              <a:rPr lang="en-GB" altLang="ja-JP" sz="2000" dirty="0">
                <a:latin typeface="Times New Roman" pitchFamily="18" charset="0"/>
                <a:ea typeface="Arial" pitchFamily="34" charset="0"/>
                <a:cs typeface="Times New Roman" pitchFamily="18" charset="0"/>
              </a:rPr>
              <a:t>…………………………..………………..Slide 9</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7"/>
              </a:rPr>
              <a:t>Types of barriers that could prevent effective Communication amid the external stakeholders and </a:t>
            </a: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7"/>
              </a:rPr>
              <a:t>organisation</a:t>
            </a:r>
            <a:r>
              <a:rPr lang="en-GB" altLang="ja-JP" sz="2000" dirty="0">
                <a:latin typeface="Times New Roman" pitchFamily="18" charset="0"/>
                <a:ea typeface="Arial" pitchFamily="34" charset="0"/>
                <a:cs typeface="Times New Roman" pitchFamily="18" charset="0"/>
              </a:rPr>
              <a:t>………………………………………………………………………………………..Slide 10</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8"/>
              </a:rPr>
              <a:t>Impact of Effective communication on the business process of the organisation</a:t>
            </a:r>
            <a:r>
              <a:rPr lang="en-GB" altLang="ja-JP" sz="2000" dirty="0">
                <a:latin typeface="Times New Roman" pitchFamily="18" charset="0"/>
                <a:ea typeface="Arial" pitchFamily="34" charset="0"/>
                <a:cs typeface="Times New Roman" pitchFamily="18" charset="0"/>
              </a:rPr>
              <a:t>………………..Slide 11</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9"/>
              </a:rPr>
              <a:t>Conclusion</a:t>
            </a:r>
            <a:r>
              <a:rPr lang="en-GB" altLang="ja-JP" sz="2000" dirty="0">
                <a:latin typeface="Times New Roman" pitchFamily="18" charset="0"/>
                <a:ea typeface="Arial" pitchFamily="34" charset="0"/>
                <a:cs typeface="Times New Roman" pitchFamily="18" charset="0"/>
              </a:rPr>
              <a:t>……………………………………………………………………………………….Slide 12</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10"/>
              </a:rPr>
              <a:t>Teamwork Evaluation</a:t>
            </a:r>
            <a:r>
              <a:rPr lang="en-GB" altLang="ja-JP" sz="2000" dirty="0">
                <a:latin typeface="Times New Roman" pitchFamily="18" charset="0"/>
                <a:ea typeface="Arial" pitchFamily="34" charset="0"/>
                <a:cs typeface="Times New Roman" pitchFamily="18" charset="0"/>
              </a:rPr>
              <a:t>…………………………………………………………………………...Slide 13</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effectLst/>
              <a:latin typeface="Times New Roman" pitchFamily="18" charset="0"/>
              <a:cs typeface="Times New Roman" pitchFamily="18" charset="0"/>
            </a:endParaRPr>
          </a:p>
          <a:p>
            <a:pPr eaLnBrk="0" fontAlgn="base" hangingPunct="0">
              <a:spcBef>
                <a:spcPct val="0"/>
              </a:spcBef>
              <a:spcAft>
                <a:spcPct val="0"/>
              </a:spcAft>
              <a:tabLst>
                <a:tab pos="5937250" algn="r"/>
              </a:tabLst>
            </a:pPr>
            <a:r>
              <a:rPr kumimoji="0" lang="en-GB" altLang="ja-JP" sz="2000" b="0" i="0" strike="noStrike" cap="none" normalizeH="0" baseline="0" dirty="0">
                <a:ln>
                  <a:noFill/>
                </a:ln>
                <a:effectLst/>
                <a:latin typeface="Times New Roman" pitchFamily="18" charset="0"/>
                <a:ea typeface="Arial" pitchFamily="34" charset="0"/>
                <a:cs typeface="Times New Roman" pitchFamily="18" charset="0"/>
                <a:hlinkClick r:id="rId11"/>
              </a:rPr>
              <a:t>References</a:t>
            </a:r>
            <a:r>
              <a:rPr lang="en-GB" altLang="ja-JP" sz="2000" dirty="0">
                <a:latin typeface="Times New Roman" pitchFamily="18" charset="0"/>
                <a:ea typeface="Arial" pitchFamily="34" charset="0"/>
                <a:cs typeface="Times New Roman" pitchFamily="18" charset="0"/>
              </a:rPr>
              <a:t>……………………………………………………………………………………….</a:t>
            </a:r>
            <a:r>
              <a:rPr lang="en-GB" altLang="ja-JP" sz="2000">
                <a:latin typeface="Times New Roman" pitchFamily="18" charset="0"/>
                <a:ea typeface="Arial" pitchFamily="34" charset="0"/>
                <a:cs typeface="Times New Roman" pitchFamily="18" charset="0"/>
              </a:rPr>
              <a:t>Slide 14</a:t>
            </a:r>
            <a:endParaRPr lang="en-GB" altLang="ja-JP" sz="2000" dirty="0">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2000" b="0" i="0" strike="noStrike" cap="none" normalizeH="0" baseline="0" dirty="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5937250" algn="r"/>
              </a:tabLst>
            </a:pPr>
            <a:endParaRPr kumimoji="0" lang="en-GB" altLang="ja-JP"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89641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Introduction</a:t>
            </a:r>
            <a:br>
              <a:rPr lang="en-IN" b="1" dirty="0"/>
            </a:br>
            <a:endParaRPr lang="en-IN" dirty="0"/>
          </a:p>
        </p:txBody>
      </p:sp>
      <p:sp>
        <p:nvSpPr>
          <p:cNvPr id="3" name="Content Placeholder 2"/>
          <p:cNvSpPr>
            <a:spLocks noGrp="1"/>
          </p:cNvSpPr>
          <p:nvPr>
            <p:ph sz="quarter" idx="13"/>
          </p:nvPr>
        </p:nvSpPr>
        <p:spPr>
          <a:xfrm>
            <a:off x="728152" y="1601565"/>
            <a:ext cx="4399387" cy="4886665"/>
          </a:xfrm>
        </p:spPr>
        <p:txBody>
          <a:bodyPr>
            <a:normAutofit fontScale="70000" lnSpcReduction="20000"/>
          </a:bodyPr>
          <a:lstStyle/>
          <a:p>
            <a:pPr lvl="0"/>
            <a:r>
              <a:rPr lang="en-GB" dirty="0"/>
              <a:t>Effective Communication in a team helps to develop a common purpose within different team members that could allow team members to reach individual goals.</a:t>
            </a:r>
            <a:endParaRPr lang="en-IN" dirty="0"/>
          </a:p>
          <a:p>
            <a:pPr lvl="0"/>
            <a:r>
              <a:rPr lang="en-GB" dirty="0"/>
              <a:t>Understanding the importance of effective communication can be stated that it helps the employees form a sense of friendly environment and strong relationship.</a:t>
            </a:r>
            <a:endParaRPr lang="en-IN" dirty="0"/>
          </a:p>
          <a:p>
            <a:pPr lvl="0"/>
            <a:r>
              <a:rPr lang="en-GB" dirty="0"/>
              <a:t>Marks and Spencer is a famous British retailer that keeps its focus on its own labelled business that consists of Clothing and Home, Bank and Service and Food (Home. 2021) </a:t>
            </a:r>
            <a:endParaRPr lang="en-IN" dirty="0"/>
          </a:p>
          <a:p>
            <a:pPr lvl="0"/>
            <a:r>
              <a:rPr lang="en-GB" dirty="0"/>
              <a:t>This firm has spontaneously expanded its market across the country and all around the world.</a:t>
            </a:r>
            <a:endParaRPr lang="en-IN" dirty="0"/>
          </a:p>
        </p:txBody>
      </p:sp>
      <p:pic>
        <p:nvPicPr>
          <p:cNvPr id="3074" name="Picture 2"/>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5260391" y="966068"/>
            <a:ext cx="6295439" cy="480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1324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7803" y="1658284"/>
            <a:ext cx="9366325" cy="1143000"/>
          </a:xfrm>
        </p:spPr>
        <p:txBody>
          <a:bodyPr>
            <a:normAutofit fontScale="90000"/>
          </a:bodyPr>
          <a:lstStyle/>
          <a:p>
            <a:r>
              <a:rPr lang="en-GB" b="1" dirty="0"/>
              <a:t>How might the firm use the theories related to the models of Communication?</a:t>
            </a:r>
            <a:br>
              <a:rPr lang="en-IN" b="1" dirty="0"/>
            </a:br>
            <a:endParaRPr lang="en-IN" dirty="0"/>
          </a:p>
        </p:txBody>
      </p:sp>
      <p:sp>
        <p:nvSpPr>
          <p:cNvPr id="3" name="Content Placeholder 2"/>
          <p:cNvSpPr>
            <a:spLocks noGrp="1"/>
          </p:cNvSpPr>
          <p:nvPr>
            <p:ph sz="quarter" idx="13"/>
          </p:nvPr>
        </p:nvSpPr>
        <p:spPr>
          <a:xfrm>
            <a:off x="857532" y="2313432"/>
            <a:ext cx="5948109" cy="3493008"/>
          </a:xfrm>
        </p:spPr>
        <p:txBody>
          <a:bodyPr vert="horz" lIns="91440" tIns="45720" rIns="91440" bIns="45720" rtlCol="0" anchor="t">
            <a:noAutofit/>
          </a:bodyPr>
          <a:lstStyle/>
          <a:p>
            <a:r>
              <a:rPr lang="en-GB" sz="2000" dirty="0"/>
              <a:t>Several features are coincided within Communication </a:t>
            </a:r>
            <a:endParaRPr lang="en-IN" sz="2000" dirty="0"/>
          </a:p>
          <a:p>
            <a:r>
              <a:rPr lang="en-GB" sz="2000" dirty="0"/>
              <a:t>According to Fraley  and Shaver (2021), Attachment Theory is considered as evolutionary psychological and ethological theory </a:t>
            </a:r>
            <a:endParaRPr lang="en-IN" sz="2000" dirty="0"/>
          </a:p>
          <a:p>
            <a:pPr lvl="0"/>
            <a:r>
              <a:rPr lang="en-GB" sz="2000" dirty="0"/>
              <a:t>It is mostly concerned with individual relationships among the employees</a:t>
            </a:r>
            <a:endParaRPr lang="en-IN" sz="2000" dirty="0"/>
          </a:p>
          <a:p>
            <a:pPr lvl="0"/>
            <a:r>
              <a:rPr lang="en-GB" sz="2000" dirty="0"/>
              <a:t>For instance, M&amp;S always keeps its focus on colleagues, local stakeholders to understand their changing needs (Our Communities. 2021)</a:t>
            </a:r>
            <a:endParaRPr lang="en-IN" sz="2000" dirty="0"/>
          </a:p>
          <a:p>
            <a:pPr lvl="0"/>
            <a:endParaRPr lang="en-IN" sz="2000" dirty="0"/>
          </a:p>
        </p:txBody>
      </p:sp>
      <p:pic>
        <p:nvPicPr>
          <p:cNvPr id="4098" name="Picture 2"/>
          <p:cNvPicPr>
            <a:picLocks noGrp="1" noChangeAspect="1" noChangeArrowheads="1"/>
          </p:cNvPicPr>
          <p:nvPr>
            <p:ph sz="quarter" idx="14"/>
          </p:nvPr>
        </p:nvPicPr>
        <p:blipFill rotWithShape="1">
          <a:blip r:embed="rId3" cstate="print">
            <a:extLst>
              <a:ext uri="{28A0092B-C50C-407E-A947-70E740481C1C}">
                <a14:useLocalDpi xmlns:a14="http://schemas.microsoft.com/office/drawing/2010/main" val="0"/>
              </a:ext>
            </a:extLst>
          </a:blip>
          <a:srcRect l="11297" r="11676"/>
          <a:stretch/>
        </p:blipFill>
        <p:spPr bwMode="auto">
          <a:xfrm>
            <a:off x="7441252" y="2735529"/>
            <a:ext cx="3547241" cy="256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8544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FD51E05-D5BE-4496-A0B7-E15C7EA43431}"/>
              </a:ext>
            </a:extLst>
          </p:cNvPr>
          <p:cNvSpPr txBox="1"/>
          <p:nvPr/>
        </p:nvSpPr>
        <p:spPr>
          <a:xfrm>
            <a:off x="977030" y="1342372"/>
            <a:ext cx="6668021"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GB" sz="2000" dirty="0">
                <a:solidFill>
                  <a:srgbClr val="3E3D2D"/>
                </a:solidFill>
                <a:cs typeface="Arial"/>
              </a:rPr>
              <a:t>On the other hand, Attribution Theory depicts effective concern about the ways by which ordinary people could explain the reasons for events and behaviour</a:t>
            </a:r>
            <a:r>
              <a:rPr lang="en-IN" sz="2000" dirty="0">
                <a:cs typeface="Arial"/>
              </a:rPr>
              <a:t>​</a:t>
            </a:r>
          </a:p>
          <a:p>
            <a:pPr>
              <a:buChar char="•"/>
            </a:pPr>
            <a:endParaRPr lang="en-IN" sz="2000" dirty="0">
              <a:solidFill>
                <a:srgbClr val="000000"/>
              </a:solidFill>
              <a:cs typeface="Arial"/>
            </a:endParaRPr>
          </a:p>
          <a:p>
            <a:pPr>
              <a:buChar char="•"/>
            </a:pPr>
            <a:r>
              <a:rPr lang="en-GB" sz="2000" dirty="0">
                <a:solidFill>
                  <a:srgbClr val="3E3D2D"/>
                </a:solidFill>
                <a:cs typeface="Arial"/>
              </a:rPr>
              <a:t>With its implementation in the company, it can be highlighted that M&amp;S always listen to their stakeholders and successfully identify their shared objectives for business with them </a:t>
            </a:r>
            <a:r>
              <a:rPr lang="en-IN" sz="2000" dirty="0">
                <a:cs typeface="Arial"/>
              </a:rPr>
              <a:t>​</a:t>
            </a:r>
          </a:p>
          <a:p>
            <a:pPr>
              <a:buChar char="•"/>
            </a:pPr>
            <a:endParaRPr lang="en-IN" sz="2000" dirty="0">
              <a:solidFill>
                <a:srgbClr val="000000"/>
              </a:solidFill>
              <a:cs typeface="Arial"/>
            </a:endParaRPr>
          </a:p>
          <a:p>
            <a:pPr>
              <a:buChar char="•"/>
            </a:pPr>
            <a:r>
              <a:rPr lang="en-GB" sz="2000" dirty="0">
                <a:solidFill>
                  <a:srgbClr val="3E3D2D"/>
                </a:solidFill>
                <a:cs typeface="Arial"/>
              </a:rPr>
              <a:t>Communication has played an effective role in M&amp;S</a:t>
            </a:r>
            <a:r>
              <a:rPr lang="en-IN" sz="2000" dirty="0">
                <a:cs typeface="Arial"/>
              </a:rPr>
              <a:t>​</a:t>
            </a:r>
          </a:p>
        </p:txBody>
      </p:sp>
    </p:spTree>
    <p:extLst>
      <p:ext uri="{BB962C8B-B14F-4D97-AF65-F5344CB8AC3E}">
        <p14:creationId xmlns:p14="http://schemas.microsoft.com/office/powerpoint/2010/main" val="2662408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5555" y="1279912"/>
            <a:ext cx="9366325" cy="1143000"/>
          </a:xfrm>
        </p:spPr>
        <p:txBody>
          <a:bodyPr>
            <a:normAutofit fontScale="90000"/>
          </a:bodyPr>
          <a:lstStyle/>
          <a:p>
            <a:r>
              <a:rPr lang="en-GB" b="1" dirty="0"/>
              <a:t>Theories relating to group dynamics, team working</a:t>
            </a:r>
            <a:br>
              <a:rPr lang="en-IN" b="1" dirty="0"/>
            </a:br>
            <a:endParaRPr lang="en-IN" dirty="0"/>
          </a:p>
        </p:txBody>
      </p:sp>
      <p:sp>
        <p:nvSpPr>
          <p:cNvPr id="3" name="Content Placeholder 2"/>
          <p:cNvSpPr>
            <a:spLocks noGrp="1"/>
          </p:cNvSpPr>
          <p:nvPr>
            <p:ph sz="quarter" idx="13"/>
          </p:nvPr>
        </p:nvSpPr>
        <p:spPr>
          <a:xfrm>
            <a:off x="536028" y="1808934"/>
            <a:ext cx="6463862" cy="4682980"/>
          </a:xfrm>
        </p:spPr>
        <p:txBody>
          <a:bodyPr vert="horz" lIns="91440" tIns="45720" rIns="91440" bIns="45720" rtlCol="0" anchor="t">
            <a:noAutofit/>
          </a:bodyPr>
          <a:lstStyle/>
          <a:p>
            <a:pPr lvl="0" algn="just"/>
            <a:r>
              <a:rPr lang="en-GB" sz="1800" dirty="0"/>
              <a:t>Apart from Communication, there are two more important aspects related to organisational growth: Team Working and Group Dynamics.</a:t>
            </a:r>
            <a:endParaRPr lang="en-IN" sz="1800"/>
          </a:p>
          <a:p>
            <a:pPr algn="just"/>
            <a:r>
              <a:rPr lang="en-GB" sz="1800" dirty="0"/>
              <a:t>As opined by Solomon (2020), Tuckman has first introduced the theory of Group Dynamics. </a:t>
            </a:r>
            <a:endParaRPr lang="en-IN" sz="1800"/>
          </a:p>
          <a:p>
            <a:pPr lvl="0" algn="just"/>
            <a:r>
              <a:rPr lang="en-GB" sz="1800" dirty="0"/>
              <a:t>Tuckman's theory has five stages of group development such as forming, norming, storming, adjoining and performing.</a:t>
            </a:r>
            <a:endParaRPr lang="en-IN" sz="1800"/>
          </a:p>
          <a:p>
            <a:pPr lvl="0" algn="just"/>
            <a:r>
              <a:rPr lang="en-GB" sz="1800" dirty="0"/>
              <a:t>Forming determines the purpose and uncertainties that should be addressed similarly; norming depicts individual differences among members.</a:t>
            </a:r>
            <a:endParaRPr lang="en-IN" sz="1800"/>
          </a:p>
          <a:p>
            <a:pPr lvl="0" algn="just"/>
            <a:r>
              <a:rPr lang="en-GB" sz="1800" dirty="0"/>
              <a:t>Storming determines the highest level of conflict and disagreement among team members and in the phase of performing group attains a sense of cohesiveness.</a:t>
            </a:r>
            <a:endParaRPr lang="en-IN" sz="1800" dirty="0"/>
          </a:p>
          <a:p>
            <a:pPr lvl="0"/>
            <a:endParaRPr lang="en-IN" sz="1200" dirty="0"/>
          </a:p>
        </p:txBody>
      </p:sp>
      <p:pic>
        <p:nvPicPr>
          <p:cNvPr id="5122"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7433444" y="2297113"/>
            <a:ext cx="3498899" cy="349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1405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3DD7B28-4D2F-4A52-B8E0-15B5C01CA05B}"/>
              </a:ext>
            </a:extLst>
          </p:cNvPr>
          <p:cNvSpPr txBox="1"/>
          <p:nvPr/>
        </p:nvSpPr>
        <p:spPr>
          <a:xfrm>
            <a:off x="903962" y="695194"/>
            <a:ext cx="8995774"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buChar char="•"/>
            </a:pPr>
            <a:r>
              <a:rPr lang="en-GB" dirty="0">
                <a:solidFill>
                  <a:srgbClr val="3E3D2D"/>
                </a:solidFill>
                <a:cs typeface="Arial"/>
              </a:rPr>
              <a:t>Adjourning determines the deserving outcome and salaries for the members</a:t>
            </a:r>
            <a:r>
              <a:rPr lang="en-IN" dirty="0">
                <a:cs typeface="Arial"/>
              </a:rPr>
              <a:t>​</a:t>
            </a:r>
          </a:p>
          <a:p>
            <a:pPr algn="just">
              <a:buChar char="•"/>
            </a:pPr>
            <a:endParaRPr lang="en-IN" dirty="0">
              <a:solidFill>
                <a:srgbClr val="000000"/>
              </a:solidFill>
              <a:cs typeface="Arial"/>
            </a:endParaRPr>
          </a:p>
          <a:p>
            <a:pPr algn="just">
              <a:buChar char="•"/>
            </a:pPr>
            <a:r>
              <a:rPr lang="en-GB" dirty="0">
                <a:solidFill>
                  <a:srgbClr val="3E3D2D"/>
                </a:solidFill>
                <a:cs typeface="Arial"/>
              </a:rPr>
              <a:t>The implementation of this theory in M&amp;S has helped to initiate different groups of stakeholders </a:t>
            </a:r>
            <a:r>
              <a:rPr lang="en-IN" dirty="0">
                <a:cs typeface="Arial"/>
              </a:rPr>
              <a:t>​</a:t>
            </a:r>
          </a:p>
          <a:p>
            <a:pPr algn="just">
              <a:buChar char="•"/>
            </a:pPr>
            <a:endParaRPr lang="en-IN" dirty="0">
              <a:solidFill>
                <a:srgbClr val="000000"/>
              </a:solidFill>
              <a:cs typeface="Arial"/>
            </a:endParaRPr>
          </a:p>
          <a:p>
            <a:pPr algn="just">
              <a:buChar char="•"/>
            </a:pPr>
            <a:r>
              <a:rPr lang="en-GB" dirty="0">
                <a:solidFill>
                  <a:srgbClr val="3E3D2D"/>
                </a:solidFill>
                <a:cs typeface="Arial"/>
              </a:rPr>
              <a:t>The famous theory of Team Working is Belbin's Theory</a:t>
            </a:r>
            <a:r>
              <a:rPr lang="en-IN" dirty="0">
                <a:cs typeface="Arial"/>
              </a:rPr>
              <a:t>​</a:t>
            </a:r>
          </a:p>
          <a:p>
            <a:pPr algn="just">
              <a:buChar char="•"/>
            </a:pPr>
            <a:endParaRPr lang="en-IN" dirty="0">
              <a:solidFill>
                <a:srgbClr val="000000"/>
              </a:solidFill>
              <a:cs typeface="Arial"/>
            </a:endParaRPr>
          </a:p>
          <a:p>
            <a:pPr algn="just">
              <a:buChar char="•"/>
            </a:pPr>
            <a:r>
              <a:rPr lang="en-GB" dirty="0">
                <a:solidFill>
                  <a:srgbClr val="3E3D2D"/>
                </a:solidFill>
                <a:cs typeface="Arial"/>
              </a:rPr>
              <a:t>It states that by the understanding individual roles of the members in a team, one can boost up the strengths and could deal with the weakness</a:t>
            </a:r>
            <a:r>
              <a:rPr lang="en-IN" dirty="0">
                <a:cs typeface="Arial"/>
              </a:rPr>
              <a:t>​</a:t>
            </a:r>
          </a:p>
          <a:p>
            <a:pPr algn="just">
              <a:buChar char="•"/>
            </a:pPr>
            <a:endParaRPr lang="en-IN" dirty="0">
              <a:solidFill>
                <a:srgbClr val="000000"/>
              </a:solidFill>
              <a:cs typeface="Arial"/>
            </a:endParaRPr>
          </a:p>
          <a:p>
            <a:pPr algn="just">
              <a:buChar char="•"/>
            </a:pPr>
            <a:r>
              <a:rPr lang="en-GB" dirty="0">
                <a:solidFill>
                  <a:srgbClr val="3E3D2D"/>
                </a:solidFill>
                <a:cs typeface="Arial"/>
              </a:rPr>
              <a:t>The company has implemented the theory to integrate team collaboration</a:t>
            </a:r>
            <a:r>
              <a:rPr lang="en-IN" dirty="0">
                <a:cs typeface="Arial"/>
              </a:rPr>
              <a:t>​</a:t>
            </a:r>
          </a:p>
          <a:p>
            <a:pPr algn="just">
              <a:buChar char="•"/>
            </a:pPr>
            <a:endParaRPr lang="en-IN" dirty="0">
              <a:solidFill>
                <a:srgbClr val="000000"/>
              </a:solidFill>
              <a:cs typeface="Arial"/>
            </a:endParaRPr>
          </a:p>
          <a:p>
            <a:pPr algn="just">
              <a:buChar char="•"/>
            </a:pPr>
            <a:r>
              <a:rPr lang="en-GB" dirty="0">
                <a:solidFill>
                  <a:srgbClr val="3E3D2D"/>
                </a:solidFill>
                <a:cs typeface="Arial"/>
              </a:rPr>
              <a:t>For instance, M&amp;S recognise the individual priorities of the employees and offer them safe and healthy workforce </a:t>
            </a:r>
            <a:r>
              <a:rPr lang="en-IN" dirty="0">
                <a:cs typeface="Arial"/>
              </a:rPr>
              <a:t>​</a:t>
            </a:r>
          </a:p>
          <a:p>
            <a:pPr algn="just">
              <a:buChar char="•"/>
            </a:pPr>
            <a:endParaRPr lang="en-IN" dirty="0">
              <a:solidFill>
                <a:srgbClr val="000000"/>
              </a:solidFill>
              <a:cs typeface="Arial"/>
            </a:endParaRPr>
          </a:p>
          <a:p>
            <a:pPr algn="just">
              <a:buChar char="•"/>
            </a:pPr>
            <a:r>
              <a:rPr lang="en-GB" dirty="0">
                <a:solidFill>
                  <a:srgbClr val="3E3D2D"/>
                </a:solidFill>
                <a:cs typeface="Arial"/>
              </a:rPr>
              <a:t>Moreover, by promoting diversity the internal bond among them could be improved by mitigating cultural differences (Our People. 2021)</a:t>
            </a:r>
            <a:r>
              <a:rPr lang="en-IN" dirty="0">
                <a:cs typeface="Arial"/>
              </a:rPr>
              <a:t>​</a:t>
            </a:r>
          </a:p>
          <a:p>
            <a:pPr>
              <a:buChar char="•"/>
            </a:pPr>
            <a:endParaRPr lang="en-IN" dirty="0">
              <a:cs typeface="Arial"/>
            </a:endParaRPr>
          </a:p>
        </p:txBody>
      </p:sp>
    </p:spTree>
    <p:extLst>
      <p:ext uri="{BB962C8B-B14F-4D97-AF65-F5344CB8AC3E}">
        <p14:creationId xmlns:p14="http://schemas.microsoft.com/office/powerpoint/2010/main" val="1140431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8616" y="1342974"/>
            <a:ext cx="9366325" cy="1143000"/>
          </a:xfrm>
        </p:spPr>
        <p:txBody>
          <a:bodyPr>
            <a:normAutofit fontScale="90000"/>
          </a:bodyPr>
          <a:lstStyle/>
          <a:p>
            <a:r>
              <a:rPr lang="en-GB" b="1" dirty="0"/>
              <a:t>The channels of communication that the organisation can use </a:t>
            </a:r>
            <a:br>
              <a:rPr lang="en-IN" b="1" dirty="0"/>
            </a:br>
            <a:endParaRPr lang="en-IN" dirty="0"/>
          </a:p>
        </p:txBody>
      </p:sp>
      <p:sp>
        <p:nvSpPr>
          <p:cNvPr id="3" name="Content Placeholder 2"/>
          <p:cNvSpPr>
            <a:spLocks noGrp="1"/>
          </p:cNvSpPr>
          <p:nvPr>
            <p:ph sz="quarter" idx="13"/>
          </p:nvPr>
        </p:nvSpPr>
        <p:spPr>
          <a:xfrm>
            <a:off x="752249" y="2002617"/>
            <a:ext cx="6180025" cy="4455533"/>
          </a:xfrm>
        </p:spPr>
        <p:txBody>
          <a:bodyPr vert="horz" lIns="91440" tIns="45720" rIns="91440" bIns="45720" rtlCol="0" anchor="t">
            <a:noAutofit/>
          </a:bodyPr>
          <a:lstStyle/>
          <a:p>
            <a:pPr lvl="0"/>
            <a:r>
              <a:rPr lang="en-GB" sz="1600" dirty="0"/>
              <a:t>There are different types of communication channels that M&amp;S can use</a:t>
            </a:r>
            <a:endParaRPr lang="en-IN" sz="1600"/>
          </a:p>
          <a:p>
            <a:r>
              <a:rPr lang="en-GB" sz="1600" dirty="0"/>
              <a:t>Communication channels can be categorised into three types such as written, verbal and non-verbal </a:t>
            </a:r>
            <a:endParaRPr lang="en-IN" sz="1600"/>
          </a:p>
          <a:p>
            <a:pPr lvl="0"/>
            <a:r>
              <a:rPr lang="en-GB" sz="1600" dirty="0"/>
              <a:t>Different individual characteristics make diverse use of different channels</a:t>
            </a:r>
            <a:endParaRPr lang="en-IN" sz="1600"/>
          </a:p>
          <a:p>
            <a:pPr lvl="0"/>
            <a:r>
              <a:rPr lang="en-GB" sz="1600" dirty="0"/>
              <a:t>After examining the individual characteristics, it can be stated that verbal and written Communication is effective</a:t>
            </a:r>
            <a:endParaRPr lang="en-IN" sz="1600"/>
          </a:p>
          <a:p>
            <a:pPr lvl="0"/>
            <a:r>
              <a:rPr lang="en-GB" sz="1600" dirty="0"/>
              <a:t>For instance, in Marks and Spencer, the primary plan is to make people happy and satisfied in coming to work and to offer a workplace that is free of discrimination</a:t>
            </a:r>
            <a:endParaRPr lang="en-IN" sz="1600"/>
          </a:p>
          <a:p>
            <a:pPr lvl="0"/>
            <a:r>
              <a:rPr lang="en-GB" sz="1600" dirty="0"/>
              <a:t>With the help of Verbal Communication, employee relations could be strengthened</a:t>
            </a:r>
            <a:endParaRPr lang="en-IN" sz="1600"/>
          </a:p>
          <a:p>
            <a:pPr lvl="0"/>
            <a:r>
              <a:rPr lang="en-GB" sz="1600" dirty="0"/>
              <a:t>Moreover, with the help of professional appreciation through mail or chats, an effective and sophisticated working environment could be generated as well</a:t>
            </a:r>
            <a:endParaRPr lang="en-IN" sz="1600" dirty="0"/>
          </a:p>
          <a:p>
            <a:endParaRPr lang="en-IN" sz="1400" dirty="0"/>
          </a:p>
        </p:txBody>
      </p:sp>
      <p:pic>
        <p:nvPicPr>
          <p:cNvPr id="6146" name="Picture 2"/>
          <p:cNvPicPr>
            <a:picLocks noGrp="1" noChangeAspect="1" noChangeArrowheads="1"/>
          </p:cNvPicPr>
          <p:nvPr>
            <p:ph sz="quarter" idx="14"/>
          </p:nvPr>
        </p:nvPicPr>
        <p:blipFill>
          <a:blip r:embed="rId3" cstate="print">
            <a:extLst>
              <a:ext uri="{28A0092B-C50C-407E-A947-70E740481C1C}">
                <a14:useLocalDpi xmlns:a14="http://schemas.microsoft.com/office/drawing/2010/main" val="0"/>
              </a:ext>
            </a:extLst>
          </a:blip>
          <a:srcRect/>
          <a:stretch>
            <a:fillRect/>
          </a:stretch>
        </p:blipFill>
        <p:spPr bwMode="auto">
          <a:xfrm>
            <a:off x="6728384" y="1380542"/>
            <a:ext cx="4532530" cy="5028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0522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2493" y="1437568"/>
            <a:ext cx="9366325" cy="1143000"/>
          </a:xfrm>
        </p:spPr>
        <p:txBody>
          <a:bodyPr>
            <a:normAutofit fontScale="90000"/>
          </a:bodyPr>
          <a:lstStyle/>
          <a:p>
            <a:r>
              <a:rPr lang="en-GB" b="1" dirty="0"/>
              <a:t>Channels that can be used to improve Communication</a:t>
            </a:r>
            <a:br>
              <a:rPr lang="en-IN" b="1" dirty="0"/>
            </a:br>
            <a:endParaRPr lang="en-IN" dirty="0"/>
          </a:p>
        </p:txBody>
      </p:sp>
      <p:sp>
        <p:nvSpPr>
          <p:cNvPr id="3" name="Content Placeholder 2"/>
          <p:cNvSpPr>
            <a:spLocks noGrp="1"/>
          </p:cNvSpPr>
          <p:nvPr>
            <p:ph sz="quarter" idx="13"/>
          </p:nvPr>
        </p:nvSpPr>
        <p:spPr>
          <a:xfrm>
            <a:off x="768257" y="2313432"/>
            <a:ext cx="5181439" cy="4144718"/>
          </a:xfrm>
        </p:spPr>
        <p:txBody>
          <a:bodyPr>
            <a:normAutofit fontScale="85000" lnSpcReduction="10000"/>
          </a:bodyPr>
          <a:lstStyle/>
          <a:p>
            <a:pPr lvl="0"/>
            <a:r>
              <a:rPr lang="en-GB" dirty="0"/>
              <a:t>Apart from the above identified communication channels the use of Digital Communication Channels can be used to improve the current situation</a:t>
            </a:r>
            <a:endParaRPr lang="en-IN" dirty="0"/>
          </a:p>
          <a:p>
            <a:pPr lvl="0"/>
            <a:r>
              <a:rPr lang="en-GB" dirty="0"/>
              <a:t>As opined by Blackburn</a:t>
            </a:r>
            <a:r>
              <a:rPr lang="en-GB" i="1" dirty="0"/>
              <a:t> et al. </a:t>
            </a:r>
            <a:r>
              <a:rPr lang="en-GB" dirty="0"/>
              <a:t>(2020), Digital channels extend the communication opportunities among employees from face to face conversation to video conferencing</a:t>
            </a:r>
            <a:endParaRPr lang="en-IN" dirty="0"/>
          </a:p>
          <a:p>
            <a:pPr lvl="0"/>
            <a:r>
              <a:rPr lang="en-GB" dirty="0"/>
              <a:t>M&amp;S has decided to organise online survey annually to note their changing needs and level of interest in doing their jobs</a:t>
            </a:r>
            <a:endParaRPr lang="en-IN" dirty="0"/>
          </a:p>
          <a:p>
            <a:endParaRPr lang="en-IN" dirty="0"/>
          </a:p>
        </p:txBody>
      </p:sp>
      <p:pic>
        <p:nvPicPr>
          <p:cNvPr id="7170" name="Picture 2"/>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6199182" y="1841752"/>
            <a:ext cx="4889093" cy="4195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4389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148" y="1579457"/>
            <a:ext cx="9366325" cy="1143000"/>
          </a:xfrm>
        </p:spPr>
        <p:txBody>
          <a:bodyPr>
            <a:normAutofit fontScale="90000"/>
          </a:bodyPr>
          <a:lstStyle/>
          <a:p>
            <a:r>
              <a:rPr lang="en-GB" b="1" dirty="0"/>
              <a:t>Types of barriers that could prevent effective Communication amid the external stakeholders and organisation</a:t>
            </a:r>
            <a:br>
              <a:rPr lang="en-IN" b="1" dirty="0"/>
            </a:br>
            <a:endParaRPr lang="en-IN" dirty="0"/>
          </a:p>
        </p:txBody>
      </p:sp>
      <p:sp>
        <p:nvSpPr>
          <p:cNvPr id="3" name="Content Placeholder 2"/>
          <p:cNvSpPr>
            <a:spLocks noGrp="1"/>
          </p:cNvSpPr>
          <p:nvPr>
            <p:ph sz="quarter" idx="13"/>
          </p:nvPr>
        </p:nvSpPr>
        <p:spPr>
          <a:xfrm>
            <a:off x="868520" y="2313432"/>
            <a:ext cx="5532360" cy="4084560"/>
          </a:xfrm>
        </p:spPr>
        <p:txBody>
          <a:bodyPr vert="horz" lIns="91440" tIns="45720" rIns="91440" bIns="45720" rtlCol="0" anchor="t">
            <a:normAutofit fontScale="77500" lnSpcReduction="20000"/>
          </a:bodyPr>
          <a:lstStyle/>
          <a:p>
            <a:pPr lvl="0" algn="just"/>
            <a:r>
              <a:rPr lang="en-GB" dirty="0"/>
              <a:t>There are different types of barriers that could impact effective Communication</a:t>
            </a:r>
            <a:endParaRPr lang="en-IN" dirty="0"/>
          </a:p>
          <a:p>
            <a:pPr lvl="0" algn="just"/>
            <a:r>
              <a:rPr lang="en-GB" dirty="0"/>
              <a:t>Lack of trust and transparency among the organisation and stakeholders might create issues in having Communication</a:t>
            </a:r>
            <a:endParaRPr lang="en-IN" dirty="0"/>
          </a:p>
          <a:p>
            <a:pPr lvl="0" algn="just"/>
            <a:r>
              <a:rPr lang="en-GB" dirty="0"/>
              <a:t>Internal conflict in the workplace, level of dissatisfaction and disagreement among the members would create difficulties in having strong Communication</a:t>
            </a:r>
            <a:endParaRPr lang="en-IN" dirty="0"/>
          </a:p>
          <a:p>
            <a:pPr lvl="0" algn="just"/>
            <a:r>
              <a:rPr lang="en-GB" dirty="0"/>
              <a:t>M&amp;S has shown the necessity of developing an application that could enable the team members in tracking the distribution of sales and could supervise individual roles (Microsoft Tech Community Resource </a:t>
            </a:r>
            <a:r>
              <a:rPr lang="en-GB" err="1"/>
              <a:t>Center</a:t>
            </a:r>
            <a:r>
              <a:rPr lang="en-GB" dirty="0"/>
              <a:t>. 2021)</a:t>
            </a:r>
            <a:endParaRPr lang="en-IN" dirty="0"/>
          </a:p>
          <a:p>
            <a:endParaRPr lang="en-IN" dirty="0"/>
          </a:p>
        </p:txBody>
      </p:sp>
      <p:pic>
        <p:nvPicPr>
          <p:cNvPr id="8194"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6623969" y="2464109"/>
            <a:ext cx="4761413" cy="3262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7573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1679" y="1327208"/>
            <a:ext cx="9366325" cy="1143000"/>
          </a:xfrm>
        </p:spPr>
        <p:txBody>
          <a:bodyPr>
            <a:normAutofit fontScale="90000"/>
          </a:bodyPr>
          <a:lstStyle/>
          <a:p>
            <a:r>
              <a:rPr lang="en-GB" b="1" dirty="0"/>
              <a:t>Impact of Effective communication on the business process of the organisation</a:t>
            </a:r>
            <a:br>
              <a:rPr lang="en-IN" b="1" dirty="0"/>
            </a:br>
            <a:endParaRPr lang="en-IN" dirty="0"/>
          </a:p>
        </p:txBody>
      </p:sp>
      <p:sp>
        <p:nvSpPr>
          <p:cNvPr id="3" name="Content Placeholder 2"/>
          <p:cNvSpPr>
            <a:spLocks noGrp="1"/>
          </p:cNvSpPr>
          <p:nvPr>
            <p:ph sz="quarter" idx="13"/>
          </p:nvPr>
        </p:nvSpPr>
        <p:spPr>
          <a:xfrm>
            <a:off x="768257" y="2313432"/>
            <a:ext cx="5181439" cy="3974271"/>
          </a:xfrm>
        </p:spPr>
        <p:txBody>
          <a:bodyPr>
            <a:normAutofit fontScale="85000" lnSpcReduction="20000"/>
          </a:bodyPr>
          <a:lstStyle/>
          <a:p>
            <a:pPr lvl="0"/>
            <a:r>
              <a:rPr lang="en-GB" dirty="0"/>
              <a:t>Effective Communication contributes in the organisational success</a:t>
            </a:r>
            <a:endParaRPr lang="en-IN" dirty="0"/>
          </a:p>
          <a:p>
            <a:pPr lvl="0"/>
            <a:r>
              <a:rPr lang="en-GB" dirty="0"/>
              <a:t>By rendering the followed principles of M&amp;S, it has been recognised that a sense of cultural integration is offered to the employees</a:t>
            </a:r>
            <a:endParaRPr lang="en-IN" dirty="0"/>
          </a:p>
          <a:p>
            <a:pPr lvl="0"/>
            <a:r>
              <a:rPr lang="en-GB" dirty="0"/>
              <a:t>It helps to build employees satisfaction, engagement and morale within the business interface</a:t>
            </a:r>
            <a:endParaRPr lang="en-IN" dirty="0"/>
          </a:p>
          <a:p>
            <a:pPr lvl="0"/>
            <a:r>
              <a:rPr lang="en-GB" dirty="0"/>
              <a:t>Effective Communication helps the workers to understand different terms and conditions of employment</a:t>
            </a:r>
            <a:endParaRPr lang="en-IN" dirty="0"/>
          </a:p>
          <a:p>
            <a:pPr lvl="0"/>
            <a:r>
              <a:rPr lang="en-GB" dirty="0"/>
              <a:t>It could drive loyalty and commitment</a:t>
            </a:r>
            <a:endParaRPr lang="en-IN" dirty="0"/>
          </a:p>
          <a:p>
            <a:endParaRPr lang="en-IN" dirty="0"/>
          </a:p>
        </p:txBody>
      </p:sp>
      <p:pic>
        <p:nvPicPr>
          <p:cNvPr id="9218"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6182812" y="2637035"/>
            <a:ext cx="4570913" cy="3257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7686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Conclusion </a:t>
            </a:r>
            <a:br>
              <a:rPr lang="en-IN" b="1" dirty="0"/>
            </a:br>
            <a:endParaRPr lang="en-IN" dirty="0"/>
          </a:p>
        </p:txBody>
      </p:sp>
      <p:sp>
        <p:nvSpPr>
          <p:cNvPr id="3" name="Content Placeholder 2"/>
          <p:cNvSpPr>
            <a:spLocks noGrp="1"/>
          </p:cNvSpPr>
          <p:nvPr>
            <p:ph sz="quarter" idx="13"/>
          </p:nvPr>
        </p:nvSpPr>
        <p:spPr>
          <a:xfrm>
            <a:off x="678020" y="2313432"/>
            <a:ext cx="5271676" cy="3984297"/>
          </a:xfrm>
        </p:spPr>
        <p:txBody>
          <a:bodyPr>
            <a:normAutofit fontScale="85000" lnSpcReduction="20000"/>
          </a:bodyPr>
          <a:lstStyle/>
          <a:p>
            <a:pPr lvl="0"/>
            <a:r>
              <a:rPr lang="en-GB" dirty="0"/>
              <a:t>It can be concluded that Communication reflects teamwork and workplace success</a:t>
            </a:r>
            <a:endParaRPr lang="en-IN" dirty="0"/>
          </a:p>
          <a:p>
            <a:pPr lvl="0"/>
            <a:r>
              <a:rPr lang="en-GB" dirty="0"/>
              <a:t>Marks and Spencer has taken its prior role in improving principles of Communication</a:t>
            </a:r>
            <a:endParaRPr lang="en-IN" dirty="0"/>
          </a:p>
          <a:p>
            <a:pPr lvl="0"/>
            <a:r>
              <a:rPr lang="en-GB" dirty="0"/>
              <a:t>Workplace diversity and individual relationship with the workers have boost up the growth and development</a:t>
            </a:r>
            <a:endParaRPr lang="en-IN" dirty="0"/>
          </a:p>
          <a:p>
            <a:pPr lvl="0"/>
            <a:r>
              <a:rPr lang="en-GB" dirty="0"/>
              <a:t>Different communication strategies and impacts of effective Communication have been discussed above</a:t>
            </a:r>
            <a:endParaRPr lang="en-IN" dirty="0"/>
          </a:p>
          <a:p>
            <a:endParaRPr lang="en-IN" dirty="0"/>
          </a:p>
        </p:txBody>
      </p:sp>
      <p:pic>
        <p:nvPicPr>
          <p:cNvPr id="10242" name="Picture 2"/>
          <p:cNvPicPr>
            <a:picLocks noGrp="1" noChangeAspect="1" noChangeArrowheads="1"/>
          </p:cNvPicPr>
          <p:nvPr>
            <p:ph sz="quarter" idx="14"/>
          </p:nvPr>
        </p:nvPicPr>
        <p:blipFill>
          <a:blip r:embed="rId2" cstate="print">
            <a:extLst>
              <a:ext uri="{28A0092B-C50C-407E-A947-70E740481C1C}">
                <a14:useLocalDpi xmlns:a14="http://schemas.microsoft.com/office/drawing/2010/main" val="0"/>
              </a:ext>
            </a:extLst>
          </a:blip>
          <a:srcRect/>
          <a:stretch>
            <a:fillRect/>
          </a:stretch>
        </p:blipFill>
        <p:spPr bwMode="auto">
          <a:xfrm>
            <a:off x="6192838" y="2539736"/>
            <a:ext cx="4560887" cy="3040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3512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918261239"/>
              </p:ext>
            </p:extLst>
          </p:nvPr>
        </p:nvGraphicFramePr>
        <p:xfrm>
          <a:off x="889766" y="640838"/>
          <a:ext cx="10101264" cy="5710252"/>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lnSpc>
                          <a:spcPct val="150000"/>
                        </a:lnSpc>
                        <a:spcAft>
                          <a:spcPts val="0"/>
                        </a:spcAft>
                      </a:pPr>
                      <a:r>
                        <a:rPr lang="en-GB" sz="1600" b="1" dirty="0">
                          <a:effectLst/>
                          <a:latin typeface="Times New Roman"/>
                          <a:ea typeface="Times New Roman"/>
                        </a:rPr>
                        <a:t>Teamwork Evaluation </a:t>
                      </a:r>
                      <a:endParaRPr lang="en-IN" sz="1600" dirty="0">
                        <a:effectLst/>
                        <a:latin typeface="Arial"/>
                        <a:ea typeface="Arial"/>
                      </a:endParaRPr>
                    </a:p>
                  </a:txBody>
                  <a:tcPr marL="63500" marR="63500" marT="63500" marB="63500"/>
                </a:tc>
                <a:tc>
                  <a:txBody>
                    <a:bodyPr/>
                    <a:lstStyle/>
                    <a:p>
                      <a:pPr algn="ctr">
                        <a:lnSpc>
                          <a:spcPct val="150000"/>
                        </a:lnSpc>
                        <a:spcAft>
                          <a:spcPts val="0"/>
                        </a:spcAft>
                      </a:pPr>
                      <a:r>
                        <a:rPr lang="en-GB" sz="1600" b="1">
                          <a:effectLst/>
                          <a:latin typeface="Times New Roman"/>
                          <a:ea typeface="Times New Roman"/>
                        </a:rPr>
                        <a:t>Response </a:t>
                      </a:r>
                      <a:endParaRPr lang="en-IN" sz="1600">
                        <a:effectLst/>
                        <a:latin typeface="Arial"/>
                        <a:ea typeface="Arial"/>
                      </a:endParaRPr>
                    </a:p>
                  </a:txBody>
                  <a:tcPr marL="63500" marR="63500" marT="63500" marB="63500"/>
                </a:tc>
                <a:extLst>
                  <a:ext uri="{0D108BD9-81ED-4DB2-BD59-A6C34878D82A}">
                    <a16:rowId xmlns:a16="http://schemas.microsoft.com/office/drawing/2014/main" val="3160018179"/>
                  </a:ext>
                </a:extLst>
              </a:tr>
              <a:tr h="882562">
                <a:tc>
                  <a:txBody>
                    <a:bodyPr/>
                    <a:lstStyle/>
                    <a:p>
                      <a:pPr algn="ctr">
                        <a:lnSpc>
                          <a:spcPct val="150000"/>
                        </a:lnSpc>
                        <a:spcAft>
                          <a:spcPts val="0"/>
                        </a:spcAft>
                      </a:pPr>
                      <a:r>
                        <a:rPr lang="en-GB" sz="2000" b="1">
                          <a:effectLst/>
                          <a:latin typeface="Times New Roman"/>
                          <a:ea typeface="Times New Roman"/>
                        </a:rPr>
                        <a:t>Who was in your team? </a:t>
                      </a:r>
                      <a:endParaRPr lang="en-IN" sz="2000">
                        <a:effectLst/>
                        <a:latin typeface="Arial"/>
                        <a:ea typeface="Arial"/>
                      </a:endParaRPr>
                    </a:p>
                  </a:txBody>
                  <a:tcPr marL="63500" marR="63500" marT="63500" marB="63500"/>
                </a:tc>
                <a:tc>
                  <a:txBody>
                    <a:bodyPr/>
                    <a:lstStyle/>
                    <a:p>
                      <a:pPr algn="ctr">
                        <a:lnSpc>
                          <a:spcPct val="150000"/>
                        </a:lnSpc>
                        <a:spcAft>
                          <a:spcPts val="0"/>
                        </a:spcAft>
                      </a:pPr>
                      <a:r>
                        <a:rPr lang="en-GB" sz="2000" dirty="0">
                          <a:effectLst/>
                          <a:latin typeface="Times New Roman"/>
                          <a:ea typeface="Arial"/>
                        </a:rPr>
                        <a:t>Cristina Florina </a:t>
                      </a:r>
                      <a:r>
                        <a:rPr lang="en-GB" sz="2000" dirty="0" err="1">
                          <a:effectLst/>
                          <a:latin typeface="Times New Roman"/>
                          <a:ea typeface="Arial"/>
                        </a:rPr>
                        <a:t>Simion,Delia</a:t>
                      </a:r>
                      <a:r>
                        <a:rPr lang="en-GB" sz="2000" dirty="0">
                          <a:effectLst/>
                          <a:latin typeface="Times New Roman"/>
                          <a:ea typeface="Arial"/>
                        </a:rPr>
                        <a:t> </a:t>
                      </a:r>
                      <a:r>
                        <a:rPr lang="en-GB" sz="2000" dirty="0" err="1">
                          <a:effectLst/>
                          <a:latin typeface="Times New Roman"/>
                          <a:ea typeface="Arial"/>
                        </a:rPr>
                        <a:t>Miclea</a:t>
                      </a:r>
                      <a:endParaRPr lang="en-IN" sz="2000" dirty="0">
                        <a:effectLst/>
                        <a:latin typeface="Arial"/>
                        <a:ea typeface="Arial"/>
                      </a:endParaRPr>
                    </a:p>
                  </a:txBody>
                  <a:tcPr marL="63500" marR="63500" marT="63500" marB="63500"/>
                </a:tc>
                <a:extLst>
                  <a:ext uri="{0D108BD9-81ED-4DB2-BD59-A6C34878D82A}">
                    <a16:rowId xmlns:a16="http://schemas.microsoft.com/office/drawing/2014/main" val="2318373457"/>
                  </a:ext>
                </a:extLst>
              </a:tr>
              <a:tr h="882562">
                <a:tc>
                  <a:txBody>
                    <a:bodyPr/>
                    <a:lstStyle/>
                    <a:p>
                      <a:pPr algn="ctr">
                        <a:lnSpc>
                          <a:spcPct val="150000"/>
                        </a:lnSpc>
                        <a:spcAft>
                          <a:spcPts val="0"/>
                        </a:spcAft>
                      </a:pPr>
                      <a:r>
                        <a:rPr lang="en-GB" sz="2000" b="1">
                          <a:effectLst/>
                          <a:latin typeface="Times New Roman"/>
                          <a:ea typeface="Times New Roman"/>
                        </a:rPr>
                        <a:t>What were the key strengths of your team? </a:t>
                      </a:r>
                      <a:endParaRPr lang="en-IN" sz="2000">
                        <a:effectLst/>
                        <a:latin typeface="Arial"/>
                        <a:ea typeface="Arial"/>
                      </a:endParaRPr>
                    </a:p>
                  </a:txBody>
                  <a:tcPr marL="63500" marR="63500" marT="63500" marB="63500"/>
                </a:tc>
                <a:tc>
                  <a:txBody>
                    <a:bodyPr/>
                    <a:lstStyle/>
                    <a:p>
                      <a:pPr algn="ctr">
                        <a:lnSpc>
                          <a:spcPct val="150000"/>
                        </a:lnSpc>
                        <a:spcAft>
                          <a:spcPts val="0"/>
                        </a:spcAft>
                      </a:pPr>
                      <a:r>
                        <a:rPr lang="en-GB" sz="2000">
                          <a:effectLst/>
                          <a:latin typeface="Times New Roman"/>
                          <a:ea typeface="Times New Roman"/>
                        </a:rPr>
                        <a:t>Effective Communication, Teamwork</a:t>
                      </a:r>
                      <a:endParaRPr lang="en-IN" sz="2000">
                        <a:effectLst/>
                        <a:latin typeface="Arial"/>
                        <a:ea typeface="Arial"/>
                      </a:endParaRPr>
                    </a:p>
                  </a:txBody>
                  <a:tcPr marL="63500" marR="63500" marT="63500" marB="63500"/>
                </a:tc>
                <a:extLst>
                  <a:ext uri="{0D108BD9-81ED-4DB2-BD59-A6C34878D82A}">
                    <a16:rowId xmlns:a16="http://schemas.microsoft.com/office/drawing/2014/main" val="2507276796"/>
                  </a:ext>
                </a:extLst>
              </a:tr>
              <a:tr h="882562">
                <a:tc>
                  <a:txBody>
                    <a:bodyPr/>
                    <a:lstStyle/>
                    <a:p>
                      <a:pPr algn="ctr">
                        <a:lnSpc>
                          <a:spcPct val="150000"/>
                        </a:lnSpc>
                        <a:spcAft>
                          <a:spcPts val="0"/>
                        </a:spcAft>
                      </a:pPr>
                      <a:r>
                        <a:rPr lang="en-GB" sz="2000" b="1">
                          <a:effectLst/>
                          <a:latin typeface="Times New Roman"/>
                          <a:ea typeface="Times New Roman"/>
                        </a:rPr>
                        <a:t>What were the challenges that you overcame as a team?</a:t>
                      </a:r>
                      <a:endParaRPr lang="en-IN" sz="2000">
                        <a:effectLst/>
                        <a:latin typeface="Arial"/>
                        <a:ea typeface="Arial"/>
                      </a:endParaRPr>
                    </a:p>
                  </a:txBody>
                  <a:tcPr marL="63500" marR="63500" marT="63500" marB="63500"/>
                </a:tc>
                <a:tc>
                  <a:txBody>
                    <a:bodyPr/>
                    <a:lstStyle/>
                    <a:p>
                      <a:pPr algn="ctr">
                        <a:lnSpc>
                          <a:spcPct val="150000"/>
                        </a:lnSpc>
                        <a:spcAft>
                          <a:spcPts val="0"/>
                        </a:spcAft>
                      </a:pPr>
                      <a:r>
                        <a:rPr lang="en-GB" sz="2000">
                          <a:effectLst/>
                          <a:latin typeface="Times New Roman"/>
                          <a:ea typeface="Times New Roman"/>
                        </a:rPr>
                        <a:t>Lack of effective decision making process and lack of understanding </a:t>
                      </a:r>
                      <a:endParaRPr lang="en-IN" sz="2000">
                        <a:effectLst/>
                        <a:latin typeface="Arial"/>
                        <a:ea typeface="Arial"/>
                      </a:endParaRPr>
                    </a:p>
                  </a:txBody>
                  <a:tcPr marL="63500" marR="63500" marT="63500" marB="63500"/>
                </a:tc>
                <a:extLst>
                  <a:ext uri="{0D108BD9-81ED-4DB2-BD59-A6C34878D82A}">
                    <a16:rowId xmlns:a16="http://schemas.microsoft.com/office/drawing/2014/main" val="1913256840"/>
                  </a:ext>
                </a:extLst>
              </a:tr>
              <a:tr h="882562">
                <a:tc>
                  <a:txBody>
                    <a:bodyPr/>
                    <a:lstStyle/>
                    <a:p>
                      <a:pPr algn="ctr">
                        <a:lnSpc>
                          <a:spcPct val="150000"/>
                        </a:lnSpc>
                        <a:spcAft>
                          <a:spcPts val="0"/>
                        </a:spcAft>
                      </a:pPr>
                      <a:r>
                        <a:rPr lang="en-GB" sz="2000" b="1">
                          <a:effectLst/>
                          <a:latin typeface="Times New Roman"/>
                          <a:ea typeface="Times New Roman"/>
                        </a:rPr>
                        <a:t>What would you do differently if you worked as a team again?</a:t>
                      </a:r>
                      <a:endParaRPr lang="en-IN" sz="2000">
                        <a:effectLst/>
                        <a:latin typeface="Arial"/>
                        <a:ea typeface="Arial"/>
                      </a:endParaRPr>
                    </a:p>
                  </a:txBody>
                  <a:tcPr marL="63500" marR="63500" marT="63500" marB="63500"/>
                </a:tc>
                <a:tc>
                  <a:txBody>
                    <a:bodyPr/>
                    <a:lstStyle/>
                    <a:p>
                      <a:pPr algn="ctr">
                        <a:lnSpc>
                          <a:spcPct val="150000"/>
                        </a:lnSpc>
                        <a:spcAft>
                          <a:spcPts val="0"/>
                        </a:spcAft>
                      </a:pPr>
                      <a:r>
                        <a:rPr lang="en-GB" sz="2000">
                          <a:effectLst/>
                          <a:latin typeface="Times New Roman"/>
                          <a:ea typeface="Times New Roman"/>
                        </a:rPr>
                        <a:t>I will improve my decision making skills</a:t>
                      </a:r>
                      <a:endParaRPr lang="en-IN" sz="2000">
                        <a:effectLst/>
                        <a:latin typeface="Arial"/>
                        <a:ea typeface="Arial"/>
                      </a:endParaRPr>
                    </a:p>
                  </a:txBody>
                  <a:tcPr marL="63500" marR="63500" marT="63500" marB="63500"/>
                </a:tc>
                <a:extLst>
                  <a:ext uri="{0D108BD9-81ED-4DB2-BD59-A6C34878D82A}">
                    <a16:rowId xmlns:a16="http://schemas.microsoft.com/office/drawing/2014/main" val="771358641"/>
                  </a:ext>
                </a:extLst>
              </a:tr>
              <a:tr h="882562">
                <a:tc>
                  <a:txBody>
                    <a:bodyPr/>
                    <a:lstStyle/>
                    <a:p>
                      <a:pPr algn="ctr">
                        <a:lnSpc>
                          <a:spcPct val="150000"/>
                        </a:lnSpc>
                        <a:spcAft>
                          <a:spcPts val="0"/>
                        </a:spcAft>
                      </a:pPr>
                      <a:r>
                        <a:rPr lang="en-GB" sz="2000" b="1">
                          <a:effectLst/>
                          <a:latin typeface="Times New Roman"/>
                          <a:ea typeface="Times New Roman"/>
                        </a:rPr>
                        <a:t>How would you rate your team working? Out of 10? </a:t>
                      </a:r>
                      <a:endParaRPr lang="en-IN" sz="2000">
                        <a:effectLst/>
                        <a:latin typeface="Arial"/>
                        <a:ea typeface="Arial"/>
                      </a:endParaRPr>
                    </a:p>
                  </a:txBody>
                  <a:tcPr marL="63500" marR="63500" marT="63500" marB="63500"/>
                </a:tc>
                <a:tc>
                  <a:txBody>
                    <a:bodyPr/>
                    <a:lstStyle/>
                    <a:p>
                      <a:pPr algn="ctr">
                        <a:lnSpc>
                          <a:spcPct val="150000"/>
                        </a:lnSpc>
                        <a:spcAft>
                          <a:spcPts val="0"/>
                        </a:spcAft>
                      </a:pPr>
                      <a:r>
                        <a:rPr lang="en-GB" sz="2000" dirty="0">
                          <a:effectLst/>
                          <a:latin typeface="Times New Roman"/>
                          <a:ea typeface="Times New Roman"/>
                        </a:rPr>
                        <a:t>8</a:t>
                      </a:r>
                      <a:endParaRPr lang="en-IN" sz="2000" dirty="0">
                        <a:effectLst/>
                        <a:latin typeface="Arial"/>
                        <a:ea typeface="Arial"/>
                      </a:endParaRPr>
                    </a:p>
                  </a:txBody>
                  <a:tcPr marL="63500" marR="63500" marT="63500" marB="63500"/>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691353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References</a:t>
            </a:r>
            <a:br>
              <a:rPr lang="en-IN" b="1" dirty="0"/>
            </a:br>
            <a:endParaRPr lang="en-IN" dirty="0"/>
          </a:p>
        </p:txBody>
      </p:sp>
      <p:sp>
        <p:nvSpPr>
          <p:cNvPr id="3" name="Content Placeholder 2"/>
          <p:cNvSpPr>
            <a:spLocks noGrp="1"/>
          </p:cNvSpPr>
          <p:nvPr>
            <p:ph idx="1"/>
          </p:nvPr>
        </p:nvSpPr>
        <p:spPr>
          <a:xfrm>
            <a:off x="1296730" y="1850686"/>
            <a:ext cx="9036423" cy="3508977"/>
          </a:xfrm>
        </p:spPr>
        <p:txBody>
          <a:bodyPr>
            <a:noAutofit/>
          </a:bodyPr>
          <a:lstStyle/>
          <a:p>
            <a:r>
              <a:rPr lang="en-GB" sz="1400" dirty="0"/>
              <a:t>Blackburn, S., </a:t>
            </a:r>
            <a:r>
              <a:rPr lang="en-GB" sz="1400" dirty="0" err="1"/>
              <a:t>LaBerge</a:t>
            </a:r>
            <a:r>
              <a:rPr lang="en-GB" sz="1400" dirty="0"/>
              <a:t>, L., O’Toole, C. and Schneider, J., 2020. Digital strategy in a time of crisis. McKinsey Digital, April, 22.</a:t>
            </a:r>
            <a:endParaRPr lang="en-IN" sz="1400" dirty="0"/>
          </a:p>
          <a:p>
            <a:r>
              <a:rPr lang="en-GB" sz="1400" dirty="0"/>
              <a:t>Fraley, R.C. and Shaver, P.R., 2021. Attachment theory and its place in contemporary personality theory and research.</a:t>
            </a:r>
            <a:endParaRPr lang="en-IN" sz="1400" dirty="0"/>
          </a:p>
          <a:p>
            <a:r>
              <a:rPr lang="en-GB" sz="1400" dirty="0"/>
              <a:t>Home. 2021. Home. [online] Available at: &lt;https://corporate.marksandspencer.com/?intid=gft_company&gt; [Accessed 20 November 2021].</a:t>
            </a:r>
            <a:endParaRPr lang="en-IN" sz="1400" dirty="0"/>
          </a:p>
          <a:p>
            <a:r>
              <a:rPr lang="en-GB" sz="1400" dirty="0"/>
              <a:t>Microsoft Tech Community Resource </a:t>
            </a:r>
            <a:r>
              <a:rPr lang="en-GB" sz="1400" dirty="0" err="1"/>
              <a:t>Center</a:t>
            </a:r>
            <a:r>
              <a:rPr lang="en-GB" sz="1400" dirty="0"/>
              <a:t>. 2021. Marks &amp; Spencer streamlines companywide communication with Microsoft </a:t>
            </a:r>
            <a:r>
              <a:rPr lang="en-GB" sz="1400" dirty="0" err="1"/>
              <a:t>PowerApps</a:t>
            </a:r>
            <a:r>
              <a:rPr lang="en-GB" sz="1400" dirty="0"/>
              <a:t> and SharePoint lists - Microsoft Tech Community Resource </a:t>
            </a:r>
            <a:r>
              <a:rPr lang="en-GB" sz="1400" dirty="0" err="1"/>
              <a:t>Center</a:t>
            </a:r>
            <a:r>
              <a:rPr lang="en-GB" sz="1400" dirty="0"/>
              <a:t>. [online] Available at: &lt;https://resources.techcommunity.microsoft.com/case-studies/marks-spencer-streamlines-companywide-communication-with-microsoft-powerapps-and-sharepoint-lists/&gt; [Accessed 20 November 2021].</a:t>
            </a:r>
            <a:endParaRPr lang="en-IN" sz="1400" dirty="0"/>
          </a:p>
          <a:p>
            <a:r>
              <a:rPr lang="en-GB" sz="1400" dirty="0"/>
              <a:t>Our Communities. 2021. Our Communities. [online] Available at: &lt;https://corporate.marksandspencer.com/sustainability/our-communities&gt; [Accessed 20 November 2021].</a:t>
            </a:r>
            <a:endParaRPr lang="en-IN" sz="1400" dirty="0"/>
          </a:p>
          <a:p>
            <a:r>
              <a:rPr lang="en-GB" sz="1400" dirty="0"/>
              <a:t>Our People. 2021. Our People. [online] Available at: &lt;https://corporate.marksandspencer.com/sustainability/our-people&gt; [Accessed 20 November 2021].</a:t>
            </a:r>
            <a:endParaRPr lang="en-IN" sz="1400" dirty="0"/>
          </a:p>
          <a:p>
            <a:r>
              <a:rPr lang="en-GB" sz="1400" dirty="0"/>
              <a:t>Solomon, D.B., 2020. The Worth of Steady Digital Team Formation Strategy A Case Study of Bruce </a:t>
            </a:r>
            <a:r>
              <a:rPr lang="en-GB" sz="1400" dirty="0" err="1"/>
              <a:t>Tuckman's</a:t>
            </a:r>
            <a:r>
              <a:rPr lang="en-GB" sz="1400" dirty="0"/>
              <a:t> Model in Software Industry. Advance: Social Sciences &amp; Humanities.</a:t>
            </a:r>
            <a:endParaRPr lang="en-IN" sz="1400" dirty="0"/>
          </a:p>
          <a:p>
            <a:endParaRPr lang="en-IN" sz="1400" dirty="0"/>
          </a:p>
        </p:txBody>
      </p:sp>
    </p:spTree>
    <p:extLst>
      <p:ext uri="{BB962C8B-B14F-4D97-AF65-F5344CB8AC3E}">
        <p14:creationId xmlns:p14="http://schemas.microsoft.com/office/powerpoint/2010/main" val="23236627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50</TotalTime>
  <Words>1512</Words>
  <Application>Microsoft Office PowerPoint</Application>
  <PresentationFormat>Widescreen</PresentationFormat>
  <Paragraphs>115</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2</vt:lpstr>
      <vt:lpstr>Austin</vt:lpstr>
      <vt:lpstr>PRESENTATION – STRATEGIES FOR EFFECTIVE COMMUNICATION IN A BUSINESS SETTING</vt:lpstr>
      <vt:lpstr>PowerPoint Presentation</vt:lpstr>
      <vt:lpstr>Introduction </vt:lpstr>
      <vt:lpstr>How might the firm use the theories related to the models of Communication? </vt:lpstr>
      <vt:lpstr>PowerPoint Presentation</vt:lpstr>
      <vt:lpstr>Theories relating to group dynamics, team working </vt:lpstr>
      <vt:lpstr>PowerPoint Presentation</vt:lpstr>
      <vt:lpstr>The channels of communication that the organisation can use  </vt:lpstr>
      <vt:lpstr>Channels that can be used to improve Communication </vt:lpstr>
      <vt:lpstr>Types of barriers that could prevent effective Communication amid the external stakeholders and organisation </vt:lpstr>
      <vt:lpstr>Impact of Effective communication on the business process of the organisation </vt:lpstr>
      <vt:lpstr>Conclusion  </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Kavanagh</dc:creator>
  <cp:lastModifiedBy>Daria - Antonia Tischler</cp:lastModifiedBy>
  <cp:revision>50</cp:revision>
  <dcterms:created xsi:type="dcterms:W3CDTF">2020-09-04T09:25:07Z</dcterms:created>
  <dcterms:modified xsi:type="dcterms:W3CDTF">2021-11-22T21:59:16Z</dcterms:modified>
</cp:coreProperties>
</file>