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72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51"/>
    <p:restoredTop sz="94681"/>
  </p:normalViewPr>
  <p:slideViewPr>
    <p:cSldViewPr snapToGrid="0" snapToObjects="1">
      <p:cViewPr>
        <p:scale>
          <a:sx n="74" d="100"/>
          <a:sy n="74" d="100"/>
        </p:scale>
        <p:origin x="528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BD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E788D0-BAEF-4E4B-9866-361CD3994A3F}" type="datetimeFigureOut">
              <a:rPr lang="en-BD" smtClean="0"/>
              <a:t>10/12/25</a:t>
            </a:fld>
            <a:endParaRPr lang="en-BD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BD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B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B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06AB67-3169-F242-A9BA-B62EF97F6EB5}" type="slidenum">
              <a:rPr lang="en-BD" smtClean="0"/>
              <a:t>‹#›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41262782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F0BF3-95BF-624C-A530-0A2E63459B4C}" type="datetime1">
              <a:rPr lang="en-US" smtClean="0"/>
              <a:t>12/10/25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597E43-EFF3-F14D-ACF8-51C454911B83}" type="datetime1">
              <a:rPr lang="en-US" smtClean="0"/>
              <a:t>12/10/25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7E8A8-9839-6441-AA53-07F88E3487EA}" type="datetime1">
              <a:rPr lang="en-US" smtClean="0"/>
              <a:t>12/10/25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8364-6F5A-4844-9414-9C3B4063B311}" type="datetime1">
              <a:rPr lang="en-US" smtClean="0"/>
              <a:t>12/10/25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600D0-2E55-F74D-9F7C-78C5F0CC84BB}" type="datetime1">
              <a:rPr lang="en-US" smtClean="0"/>
              <a:t>12/10/25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63C46-3F6C-4242-833C-CE7A2297B626}" type="datetime1">
              <a:rPr lang="en-US" smtClean="0"/>
              <a:t>12/10/25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C1AC9-996A-9246-93D3-52E8917673EB}" type="datetime1">
              <a:rPr lang="en-US" smtClean="0"/>
              <a:t>12/10/25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7F2F1-C4A5-FE42-85C9-44FCF9B74BCA}" type="datetime1">
              <a:rPr lang="en-US" smtClean="0"/>
              <a:t>12/10/25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E9C15-F9CF-0A49-8E4A-4679FF6F5A3F}" type="datetime1">
              <a:rPr lang="en-US" smtClean="0"/>
              <a:t>12/10/25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EA91F-B25A-394A-BBE3-DA572AFCC4F2}" type="datetime1">
              <a:rPr lang="en-US" smtClean="0"/>
              <a:t>12/10/25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C09F-FF1A-B646-A0D5-7F94B8FDBC28}" type="datetime1">
              <a:rPr lang="en-US" smtClean="0"/>
              <a:t>12/10/25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63CD1E-A916-3745-BC67-6DC0E1515CEC}" type="datetime1">
              <a:rPr lang="en-US" smtClean="0"/>
              <a:t>12/10/25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extLst>
              <a:ext uri="{FF2B5EF4-FFF2-40B4-BE49-F238E27FC236}">
                <a16:creationId xmlns:a16="http://schemas.microsoft.com/office/drawing/2014/main" id="{7855B3AE-808F-68EC-D908-E6282C3EA7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8242" y="6073169"/>
            <a:ext cx="8065967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4400"/>
            <a:r>
              <a:rPr lang="en-BD" sz="2400" b="1" dirty="0"/>
              <a:t>Student Name: Omit Hasan | Student ID: 1911057649</a:t>
            </a:r>
            <a:endParaRPr lang="en-BD" sz="24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BD" altLang="en-BD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F9E1E95-C9AC-B0CF-B5A5-85532C5A55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206" y="4183032"/>
            <a:ext cx="8885583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BD" sz="2800" b="1" dirty="0"/>
              <a:t>Module Code</a:t>
            </a:r>
            <a:r>
              <a:rPr lang="en-BD" sz="2800" dirty="0"/>
              <a:t>: LCHS7003 – Community Care and Management of Longer-Term Conditions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DE171FF8-3984-7FDF-199D-7066C9E0AE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74938" y="5296862"/>
            <a:ext cx="588935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BD" sz="2400" b="1" dirty="0"/>
              <a:t>Lecturer: Dr Brian Mashumba</a:t>
            </a:r>
            <a:endParaRPr lang="en-BD" sz="2400" dirty="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B1CE3545-363E-3F70-1436-198CF9373F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84973" y="6488668"/>
            <a:ext cx="439250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BD" b="1" dirty="0"/>
              <a:t>Submission Date: 10 December 2025</a:t>
            </a:r>
            <a:endParaRPr lang="en-BD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3D1F1E6-94C9-C534-B357-41119AB01FD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30617" y="-19198"/>
            <a:ext cx="5889357" cy="3091913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229A42E-600A-9FBC-3023-D02954124F74}"/>
              </a:ext>
            </a:extLst>
          </p:cNvPr>
          <p:cNvCxnSpPr/>
          <p:nvPr/>
        </p:nvCxnSpPr>
        <p:spPr>
          <a:xfrm>
            <a:off x="1335955" y="5812320"/>
            <a:ext cx="607317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C8C4F1BE-3919-D269-7447-4C8925C0835D}"/>
              </a:ext>
            </a:extLst>
          </p:cNvPr>
          <p:cNvSpPr/>
          <p:nvPr/>
        </p:nvSpPr>
        <p:spPr>
          <a:xfrm>
            <a:off x="539016" y="6054062"/>
            <a:ext cx="806596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D"/>
          </a:p>
        </p:txBody>
      </p:sp>
      <p:sp>
        <p:nvSpPr>
          <p:cNvPr id="18" name="Rectangle 3">
            <a:extLst>
              <a:ext uri="{FF2B5EF4-FFF2-40B4-BE49-F238E27FC236}">
                <a16:creationId xmlns:a16="http://schemas.microsoft.com/office/drawing/2014/main" id="{6F0DA351-BC9B-2402-4A96-3368C2720E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9880" y="3037081"/>
            <a:ext cx="9878991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BD" altLang="en-BD" sz="2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                         </a:t>
            </a:r>
            <a:r>
              <a:rPr kumimoji="0" lang="en-BD" altLang="en-BD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Presentation Topic 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BD" altLang="en-BD" sz="2400" i="0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“</a:t>
            </a:r>
            <a:r>
              <a:rPr kumimoji="0" lang="en-BD" altLang="en-BD" sz="2800" i="0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Long-Term Management of Stroke Survivors in the UK”</a:t>
            </a:r>
            <a:endParaRPr kumimoji="0" lang="en-BD" altLang="en-BD" sz="6000" i="0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38B6A393-BF0F-847D-FACC-20C6FE49F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</a:t>
            </a:fld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6659D96-8C3E-0A57-B8EE-43248136D47B}"/>
              </a:ext>
            </a:extLst>
          </p:cNvPr>
          <p:cNvCxnSpPr/>
          <p:nvPr/>
        </p:nvCxnSpPr>
        <p:spPr>
          <a:xfrm>
            <a:off x="-26506" y="3991188"/>
            <a:ext cx="916388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0282D0F-E86A-9249-6E47-AD6EC64E9DE3}"/>
              </a:ext>
            </a:extLst>
          </p:cNvPr>
          <p:cNvCxnSpPr/>
          <p:nvPr/>
        </p:nvCxnSpPr>
        <p:spPr>
          <a:xfrm>
            <a:off x="-9942" y="5296862"/>
            <a:ext cx="916388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069160C-CF54-36E5-BE3B-A98DDC233701}"/>
              </a:ext>
            </a:extLst>
          </p:cNvPr>
          <p:cNvCxnSpPr>
            <a:cxnSpLocks/>
          </p:cNvCxnSpPr>
          <p:nvPr/>
        </p:nvCxnSpPr>
        <p:spPr>
          <a:xfrm>
            <a:off x="-26506" y="3092877"/>
            <a:ext cx="918044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76F71E-569B-DABF-4D3A-12549DFEC7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811C25E5-446D-6D40-BAF0-4E5F3C4559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5976"/>
            <a:ext cx="8516319" cy="1200329"/>
          </a:xfrm>
          <a:prstGeom prst="rect">
            <a:avLst/>
          </a:prstGeom>
          <a:blipFill dpi="0" rotWithShape="1">
            <a:blip r:embed="rId2">
              <a:alphaModFix amt="53910"/>
            </a:blip>
            <a:srcRect/>
            <a:tile tx="0" ty="0" sx="100000" sy="100000" flip="none" algn="tl"/>
          </a:blip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BD" altLang="en-BD" sz="3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Topic: Long-Term Management of Stroke Survivors in the UK</a:t>
            </a:r>
            <a:endParaRPr kumimoji="0" lang="en-BD" altLang="en-BD" sz="3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AE91366-52CE-3467-DD50-B54A9DFC1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</a:t>
            </a:fld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CC8D72-9EEA-B2BE-70CC-53FF6E7D7B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159" y="1715340"/>
            <a:ext cx="7772400" cy="4371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7396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What Is a Stroke?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8423329" cy="45526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Definition: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BD" sz="2800" dirty="0">
                <a:latin typeface="Arial" panose="020B0604020202020204" pitchFamily="34" charset="0"/>
                <a:cs typeface="Arial" panose="020B0604020202020204" pitchFamily="34" charset="0"/>
              </a:rPr>
              <a:t>A stroke occurs when blood supply to the brain is disrupted.</a:t>
            </a: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BD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Symptoms: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BD" sz="2800" dirty="0">
                <a:latin typeface="Arial" panose="020B0604020202020204" pitchFamily="34" charset="0"/>
                <a:cs typeface="Arial" panose="020B0604020202020204" pitchFamily="34" charset="0"/>
              </a:rPr>
              <a:t>Weakness, confusion, facial droop, slurred speech, vision problems.</a:t>
            </a:r>
            <a:br>
              <a:rPr lang="en-BD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Aetiology/Causes:</a:t>
            </a:r>
            <a:endParaRPr lang="en-BD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BD" sz="2800" dirty="0">
                <a:latin typeface="Arial" panose="020B0604020202020204" pitchFamily="34" charset="0"/>
                <a:cs typeface="Arial" panose="020B0604020202020204" pitchFamily="34" charset="0"/>
              </a:rPr>
              <a:t>Ischaemic stroke → blood clot/blockage</a:t>
            </a:r>
          </a:p>
          <a:p>
            <a:pPr lvl="0"/>
            <a:r>
              <a:rPr lang="en-BD" sz="2800" dirty="0">
                <a:latin typeface="Arial" panose="020B0604020202020204" pitchFamily="34" charset="0"/>
                <a:cs typeface="Arial" panose="020B0604020202020204" pitchFamily="34" charset="0"/>
              </a:rPr>
              <a:t>Haemorrhagic stroke → bleeding in the brain</a:t>
            </a:r>
          </a:p>
          <a:p>
            <a:pPr lvl="0"/>
            <a:r>
              <a:rPr lang="en-BD" sz="2800" dirty="0">
                <a:latin typeface="Arial" panose="020B0604020202020204" pitchFamily="34" charset="0"/>
                <a:cs typeface="Arial" panose="020B0604020202020204" pitchFamily="34" charset="0"/>
              </a:rPr>
              <a:t>Risk factors: hypertension, AF, diabetes, smoking, obesity. (Stroke Association, 2023).</a:t>
            </a:r>
            <a:r>
              <a:rPr lang="en-BD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BD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5687C7-DBC5-7CD9-DC14-ACB07EFD1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3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C68EE33-81E8-02A9-4F37-4FFD63631F2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95000"/>
          </a:blip>
          <a:srcRect l="16099" t="7467" r="13764" b="12745"/>
          <a:stretch>
            <a:fillRect/>
          </a:stretch>
        </p:blipFill>
        <p:spPr>
          <a:xfrm flipH="1">
            <a:off x="7717820" y="11126"/>
            <a:ext cx="1426180" cy="1608952"/>
          </a:xfrm>
          <a:prstGeom prst="rect">
            <a:avLst/>
          </a:prstGeom>
          <a:effectLst>
            <a:outerShdw blurRad="86581" dist="50800" dir="5400000" algn="ctr" rotWithShape="0">
              <a:srgbClr val="000000">
                <a:alpha val="0"/>
              </a:srgbClr>
            </a:outerShdw>
            <a:reflection stA="0" endPos="65000" dist="50800" dir="5400000" sy="-100000" algn="bl" rotWithShape="0"/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Why Stroke Matters in the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100,000 new strokes annually</a:t>
            </a: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(Stroke Association, 2023).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 million survivors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Leading cause of adult disability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cost to NHS &amp; social care</a:t>
            </a:r>
          </a:p>
          <a:p>
            <a:pPr marL="0" indent="0">
              <a:buNone/>
            </a:pP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C6E11-D7EE-FF32-654A-071EF8A31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Economic &amp; Social Burden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Economic:</a:t>
            </a:r>
            <a:endParaRPr lang="en-BD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£26 billion annual cost to NHS &amp; social care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High rehabilitation, medication, carer support costs </a:t>
            </a: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(Public Health England, 2020)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Social:</a:t>
            </a:r>
            <a:endParaRPr lang="en-BD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Loss of independence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Impact on family/carers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Long-term emotional &amp; psychological stress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Reduced employment and income </a:t>
            </a: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(Stroke Association, 2023)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29B49D-FEBF-41AE-552A-18A9BB8EB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Diagnosis &amp; Initial Assessment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FAST tool (Face, Arms, Speech, Time)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CT/MRI to determine stroke type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Blood tests (glucose, cholesterol)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Heart rhythm check (AF)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Initial disability assessment (NIHSS score)</a:t>
            </a: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 (NICE, 2019)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865238-8306-5802-9BD6-3E4B93F0E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6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217160-9FE3-EF9C-59FB-4653628AA7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7077" y="4623758"/>
            <a:ext cx="5756923" cy="223424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DF74019-F932-0D00-3AF8-DB9D6E5BC2D0}"/>
              </a:ext>
            </a:extLst>
          </p:cNvPr>
          <p:cNvSpPr txBox="1"/>
          <p:nvPr/>
        </p:nvSpPr>
        <p:spPr>
          <a:xfrm>
            <a:off x="7939175" y="6669625"/>
            <a:ext cx="21336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BD" sz="1200" dirty="0"/>
              <a:t>Duke Health,2024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Long-Term Assessment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Physical mobility (balance, coordination)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Speech and language assessment</a:t>
            </a: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 (NICE, 2013)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Cognitive assessment (memory, attention)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Psychological wellbeing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Activities of daily living (ADL)</a:t>
            </a:r>
          </a:p>
          <a:p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Social care needs (housing, benefits, carer support)</a:t>
            </a: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 (Royal College of Physicians, 2016)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endParaRPr lang="en-BD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BBC74E-D8FD-8058-4D29-3C0E644CBF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Management According to UK Guidance (NICE CG162 &amp; NG128)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Early Supported Discharge (ESD)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Multidisciplinary team rehabilitation</a:t>
            </a: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 (NICE, 2013)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Goal-oriented personalised care plans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Long-term reviews (NHS GP &amp; stroke specialists)</a:t>
            </a:r>
          </a:p>
          <a:p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Community rehabilitation services</a:t>
            </a: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 (NHS England, 2019)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endParaRPr lang="en-BD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B84D98-1EF2-F917-CACB-35AA1EB44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Relevant Models &amp; Frameworks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8438827" cy="464561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According to the guidelines:</a:t>
            </a:r>
          </a:p>
          <a:p>
            <a:pPr marL="0" indent="0">
              <a:buNone/>
            </a:pP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1. House of Care Model (mandatory to discuss)</a:t>
            </a:r>
            <a:endParaRPr lang="en-BD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Shared decision-making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Personalised care planning</a:t>
            </a:r>
          </a:p>
          <a:p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Coordinated care</a:t>
            </a: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 (The King’s Fund, 2013)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2. Whole-Person Care Approach</a:t>
            </a:r>
            <a:endParaRPr lang="en-BD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Addresses physical + psychological + social needs</a:t>
            </a:r>
          </a:p>
          <a:p>
            <a:pPr marL="0" indent="0">
              <a:buNone/>
            </a:pP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3. Self-Management Support Framework</a:t>
            </a:r>
            <a:endParaRPr lang="en-BD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Helps survivors take control of their long-term condition</a:t>
            </a: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 (NHS England, 2020)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endParaRPr lang="en-BD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E75B42-1AF6-59DB-BDC7-DE9E37197D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Treatment Options in the UK</a:t>
            </a:r>
            <a:endParaRPr lang="en-BD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207" y="1600199"/>
            <a:ext cx="8686800" cy="512127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Medical:</a:t>
            </a:r>
            <a:endParaRPr lang="en-BD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Anti-platelets (Aspirin, Clopidogrel)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Anticoagulants for AF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Statins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Blood pressure medication</a:t>
            </a: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0" indent="0">
              <a:buNone/>
            </a:pP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    (NICE, 2019)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Rehabilitation:</a:t>
            </a:r>
            <a:endParaRPr lang="en-BD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Physiotherapy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Occupational therapy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Speech &amp; language therapy</a:t>
            </a:r>
          </a:p>
          <a:p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Psychological therapy</a:t>
            </a: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 (Royal College of Physicians, 2016)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Social care treatment:</a:t>
            </a:r>
            <a:endParaRPr lang="en-BD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Home adaptations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Carer support packages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6AE115-350B-14C5-DED4-F85D9B994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10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59145A9-0A9A-2E91-8BC6-D5A18D7691D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23" t="18969" r="7809"/>
          <a:stretch>
            <a:fillRect/>
          </a:stretch>
        </p:blipFill>
        <p:spPr>
          <a:xfrm>
            <a:off x="5247904" y="1703808"/>
            <a:ext cx="3851103" cy="251891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Comorbidities Common in Stroke Survivors</a:t>
            </a: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30387"/>
            <a:ext cx="8229600" cy="4525963"/>
          </a:xfrm>
        </p:spPr>
        <p:txBody>
          <a:bodyPr/>
          <a:lstStyle/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Hypertension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Diabetes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High cholesterol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Depression &amp; anxiety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Atrial fibrillation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Cognitive impairment/dementia</a:t>
            </a: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 (Feigin, Norrving and Mensah, 2022)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C60B5E-3259-1852-7EEC-E22A5D539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11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A2919A-FFAE-AC44-8C6E-1FAA57991A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5549" b="20278"/>
          <a:stretch>
            <a:fillRect/>
          </a:stretch>
        </p:blipFill>
        <p:spPr>
          <a:xfrm>
            <a:off x="4975554" y="1417638"/>
            <a:ext cx="3711246" cy="3111116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Prevention of Stroke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442791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Stop smoking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Reduce alcohol</a:t>
            </a:r>
          </a:p>
          <a:p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Control BP, cholesterol, and diabetes</a:t>
            </a: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 (NICE, 2019)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Exercise &amp; weight management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Healthy diet (low salt, low fat)</a:t>
            </a: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 British Heart Foundation, 2022)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Medication adherence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Regular GP reviews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277ADC-6A20-B02E-6CF1-1F7248A22E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12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7331DA-807A-8075-3D9F-56C25970BFD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4593" b="10513"/>
          <a:stretch>
            <a:fillRect/>
          </a:stretch>
        </p:blipFill>
        <p:spPr>
          <a:xfrm>
            <a:off x="4677666" y="4582491"/>
            <a:ext cx="4436867" cy="14605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Skills, Values &amp; Behaviours for Co-Productive Care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Healthcare professionals must demonstrate: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Good communication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Empathy &amp; compassion</a:t>
            </a:r>
          </a:p>
          <a:p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Shared decision-making</a:t>
            </a: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 (NHS England, 2020)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Respect for the patient’s goals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Cultural sensitivity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Collaboration with carers and social workers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BFC7F8-BD3D-0A77-DFB6-3A6842EAB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Personalised Care &amp; Self-Management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We MUST cover all 6 based on guidelines: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Shared decision-making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Supported self-management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Personalised care planning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Social prescribing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Community-based support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Patient empowerment through education</a:t>
            </a: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 (NHS England, 2020)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4C9AF1-A3AB-C36E-92E4-0BA764F1B5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Coping With Stress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27510"/>
            <a:ext cx="8229600" cy="3903743"/>
          </a:xfrm>
        </p:spPr>
        <p:txBody>
          <a:bodyPr>
            <a:normAutofit lnSpcReduction="10000"/>
          </a:bodyPr>
          <a:lstStyle/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Psychological therapy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Peer support groups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Relaxation &amp; mindfulness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Carer involvement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Social engagement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Managing fatigue</a:t>
            </a: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 (Turner and McMullan, 2015)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F9C41D-8F30-DBCE-44BA-4CC3796F6DA5}"/>
              </a:ext>
            </a:extLst>
          </p:cNvPr>
          <p:cNvSpPr txBox="1"/>
          <p:nvPr/>
        </p:nvSpPr>
        <p:spPr>
          <a:xfrm>
            <a:off x="457200" y="1642735"/>
            <a:ext cx="60133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BD" sz="3200" u="sng" dirty="0">
                <a:latin typeface="Arial" panose="020B0604020202020204" pitchFamily="34" charset="0"/>
                <a:cs typeface="Arial" panose="020B0604020202020204" pitchFamily="34" charset="0"/>
              </a:rPr>
              <a:t>For Stroke Survivors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1613C6-8044-AE0A-00B3-A5186D875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15</a:t>
            </a:fld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Stroke survivors require long-term, holistic care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Integration of NHS, community, and social care improves outcomes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Prevention + rehabilitation are key</a:t>
            </a:r>
          </a:p>
          <a:p>
            <a:pPr lvl="0"/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Co-productive care empowers patients to live independently</a:t>
            </a:r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 (Stroke Association, 2023; NICE, 2013)</a:t>
            </a:r>
            <a:r>
              <a:rPr lang="en-BD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0A3152-A733-8E8D-ABF2-25334459D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16</a:t>
            </a:fld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F2804-E74D-AE74-A72D-9B6C5892D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49988"/>
            <a:ext cx="8229600" cy="754737"/>
          </a:xfrm>
          <a:blipFill>
            <a:blip r:embed="rId2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en-BD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BD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70820406-DF8E-0567-A433-50E20BFFC40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113214"/>
            <a:ext cx="8516319" cy="535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BD" altLang="en-BD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British Heart Foundation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(2022) </a:t>
            </a:r>
            <a:r>
              <a:rPr kumimoji="0" lang="en-BD" altLang="en-BD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Blood pressure and stroke risk.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London: BHF.</a:t>
            </a:r>
            <a:endParaRPr kumimoji="0" lang="en-BD" altLang="en-B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BD" altLang="en-BD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Feigin, V.L., Norrving, B. and Mensah, G.A.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(2022) ‘Global burden of stroke’, </a:t>
            </a:r>
            <a:r>
              <a:rPr kumimoji="0" lang="en-BD" altLang="en-BD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Lancet Neurology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21(6), pp. 477–489.</a:t>
            </a:r>
            <a:endParaRPr kumimoji="0" lang="en-BD" altLang="en-B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BD" altLang="en-BD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NHS England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(2019) </a:t>
            </a:r>
            <a:r>
              <a:rPr kumimoji="0" lang="en-BD" altLang="en-BD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NHS long term plan.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London: NHS England.</a:t>
            </a:r>
            <a:endParaRPr kumimoji="0" lang="en-BD" altLang="en-B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BD" altLang="en-BD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NHS England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(2020) </a:t>
            </a:r>
            <a:r>
              <a:rPr kumimoji="0" lang="en-BD" altLang="en-BD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comprehensive model for personalised care.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London: NHS England.</a:t>
            </a:r>
            <a:endParaRPr kumimoji="0" lang="en-BD" altLang="en-B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BD" altLang="en-BD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NICE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(2013) </a:t>
            </a:r>
            <a:r>
              <a:rPr kumimoji="0" lang="en-BD" altLang="en-BD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Stroke rehabilitation in adults (CG162).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London: National Institute for Health and Care Excellence.</a:t>
            </a:r>
            <a:endParaRPr kumimoji="0" lang="en-BD" altLang="en-B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BD" altLang="en-BD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NICE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(2019) </a:t>
            </a:r>
            <a:r>
              <a:rPr kumimoji="0" lang="en-BD" altLang="en-BD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Stroke and TIA in over 16s: diagnosis and initial management (NG128).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London: National Institute for Health and Care Excellence.</a:t>
            </a:r>
            <a:endParaRPr kumimoji="0" lang="en-BD" altLang="en-B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BD" altLang="en-BD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Public Health England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(2020) </a:t>
            </a:r>
            <a:r>
              <a:rPr kumimoji="0" lang="en-BD" altLang="en-BD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Stroke profile: Public Health Outcomes Framework.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London: PHE.</a:t>
            </a:r>
            <a:endParaRPr kumimoji="0" lang="en-BD" altLang="en-B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BD" altLang="en-BD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Royal College of Physicians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(2016) </a:t>
            </a:r>
            <a:r>
              <a:rPr kumimoji="0" lang="en-BD" altLang="en-BD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National clinical guideline for stroke.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London: RCP.</a:t>
            </a:r>
            <a:endParaRPr kumimoji="0" lang="en-BD" altLang="en-B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BD" altLang="en-BD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Stroke Association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(2023) </a:t>
            </a:r>
            <a:r>
              <a:rPr kumimoji="0" lang="en-BD" altLang="en-BD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State of the nation: Stroke statistics 2023.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London: Stroke Association.</a:t>
            </a:r>
            <a:endParaRPr kumimoji="0" lang="en-BD" altLang="en-B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BD" altLang="en-BD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Turner, G. and McMullan, J.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(2015) ‘Long-term stroke management in primary care’, </a:t>
            </a:r>
            <a:r>
              <a:rPr kumimoji="0" lang="en-BD" altLang="en-BD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British Journal of General Practice</a:t>
            </a: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65(640), pp. e451–e452.</a:t>
            </a:r>
            <a:endParaRPr kumimoji="0" lang="en-BD" altLang="en-B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3AD38FE-F61E-A9BE-51DB-4136D0EE1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1689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D1941-1F12-0839-8A4F-8B667C5E1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76400" y="1413325"/>
            <a:ext cx="10613366" cy="2813618"/>
          </a:xfr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BD" sz="4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Thank You</a:t>
            </a:r>
            <a:br>
              <a:rPr lang="en-BD" sz="4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en-BD" sz="4800" b="1" dirty="0"/>
              <a:t>               For Your Attention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78850-34F6-1C0B-66A4-1C141E5F8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18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7CE08FB-CF86-CEB2-47EA-93F43B038CAE}"/>
              </a:ext>
            </a:extLst>
          </p:cNvPr>
          <p:cNvSpPr/>
          <p:nvPr/>
        </p:nvSpPr>
        <p:spPr>
          <a:xfrm>
            <a:off x="1932318" y="2151675"/>
            <a:ext cx="258793" cy="886934"/>
          </a:xfrm>
          <a:prstGeom prst="rect">
            <a:avLst/>
          </a:prstGeom>
          <a:gradFill>
            <a:gsLst>
              <a:gs pos="8000">
                <a:schemeClr val="tx2">
                  <a:lumMod val="70000"/>
                  <a:lumOff val="30000"/>
                </a:schemeClr>
              </a:gs>
              <a:gs pos="100000">
                <a:schemeClr val="accent5">
                  <a:tint val="50000"/>
                  <a:shade val="100000"/>
                  <a:satMod val="350000"/>
                </a:schemeClr>
              </a:gs>
            </a:gsLst>
          </a:gra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D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A3A29920-D599-1933-AA30-76DE859EACFC}"/>
              </a:ext>
            </a:extLst>
          </p:cNvPr>
          <p:cNvSpPr/>
          <p:nvPr/>
        </p:nvSpPr>
        <p:spPr>
          <a:xfrm>
            <a:off x="4037162" y="3982587"/>
            <a:ext cx="4899804" cy="365125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24873297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</TotalTime>
  <Words>947</Words>
  <Application>Microsoft Macintosh PowerPoint</Application>
  <PresentationFormat>On-screen Show (4:3)</PresentationFormat>
  <Paragraphs>145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PowerPoint Presentation</vt:lpstr>
      <vt:lpstr>Topic: Long-Term Management of Stroke Survivors in the UK</vt:lpstr>
      <vt:lpstr>What Is a Stroke?</vt:lpstr>
      <vt:lpstr>Why Stroke Matters in the UK</vt:lpstr>
      <vt:lpstr>Economic &amp; Social Burden</vt:lpstr>
      <vt:lpstr>Diagnosis &amp; Initial Assessment</vt:lpstr>
      <vt:lpstr>Long-Term Assessment</vt:lpstr>
      <vt:lpstr>Management According to UK Guidance (NICE CG162 &amp; NG128)</vt:lpstr>
      <vt:lpstr>Relevant Models &amp; Frameworks</vt:lpstr>
      <vt:lpstr>Treatment Options in the UK</vt:lpstr>
      <vt:lpstr>Comorbidities Common in Stroke Survivors</vt:lpstr>
      <vt:lpstr>Prevention of Stroke</vt:lpstr>
      <vt:lpstr>Skills, Values &amp; Behaviours for Co-Productive Care</vt:lpstr>
      <vt:lpstr>Personalised Care &amp; Self-Management</vt:lpstr>
      <vt:lpstr>Coping With Stress</vt:lpstr>
      <vt:lpstr>Conclusion</vt:lpstr>
      <vt:lpstr>References</vt:lpstr>
      <vt:lpstr>Thank You                For Your Attention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oumithasan192@gmail.com</cp:lastModifiedBy>
  <cp:revision>6</cp:revision>
  <dcterms:created xsi:type="dcterms:W3CDTF">2013-01-27T09:14:16Z</dcterms:created>
  <dcterms:modified xsi:type="dcterms:W3CDTF">2025-12-10T02:35:52Z</dcterms:modified>
  <cp:category/>
</cp:coreProperties>
</file>