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87" r:id="rId2"/>
    <p:sldId id="28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89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B3CF84-519E-4AE7-A856-9AA68130C4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27E8CF-DFDE-4F49-AFD5-8F3EFD9D22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>
              <a:solidFill>
                <a:srgbClr val="7030A0"/>
              </a:solidFill>
            </a:rPr>
            <a:t>Why should Counsellors and Psychotherapists become involved with research?</a:t>
          </a:r>
          <a:endParaRPr lang="en-US" b="1" dirty="0">
            <a:solidFill>
              <a:srgbClr val="7030A0"/>
            </a:solidFill>
          </a:endParaRPr>
        </a:p>
      </dgm:t>
    </dgm:pt>
    <dgm:pt modelId="{51BA821F-D35E-453C-AE95-BB6361B39B3D}" type="parTrans" cxnId="{3ED181C5-221A-49B6-B00E-367744ECF09A}">
      <dgm:prSet/>
      <dgm:spPr/>
      <dgm:t>
        <a:bodyPr/>
        <a:lstStyle/>
        <a:p>
          <a:endParaRPr lang="en-US"/>
        </a:p>
      </dgm:t>
    </dgm:pt>
    <dgm:pt modelId="{0D0C08A4-831F-4B95-A988-4216D8C67DB0}" type="sibTrans" cxnId="{3ED181C5-221A-49B6-B00E-367744ECF0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145E0F-E6D2-467E-BECB-DC040B4B7B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small groups spend about 10 minutes writing down a list of why it might be important for trainees or practitioners to be involved in research. </a:t>
          </a:r>
          <a:endParaRPr lang="en-US" dirty="0"/>
        </a:p>
      </dgm:t>
    </dgm:pt>
    <dgm:pt modelId="{C342BC12-75EC-4D38-AB15-10D06EC72B9B}" type="parTrans" cxnId="{E9BA09DC-A8A2-499B-A5DB-D20995A95470}">
      <dgm:prSet/>
      <dgm:spPr/>
      <dgm:t>
        <a:bodyPr/>
        <a:lstStyle/>
        <a:p>
          <a:endParaRPr lang="en-US"/>
        </a:p>
      </dgm:t>
    </dgm:pt>
    <dgm:pt modelId="{C4304151-CE6D-40D3-AA00-915F981ADC62}" type="sibTrans" cxnId="{E9BA09DC-A8A2-499B-A5DB-D20995A95470}">
      <dgm:prSet/>
      <dgm:spPr/>
      <dgm:t>
        <a:bodyPr/>
        <a:lstStyle/>
        <a:p>
          <a:endParaRPr lang="en-US"/>
        </a:p>
      </dgm:t>
    </dgm:pt>
    <dgm:pt modelId="{9855D7A2-6DAD-421B-BD1A-6F0BC89C6C00}" type="pres">
      <dgm:prSet presAssocID="{2FB3CF84-519E-4AE7-A856-9AA68130C461}" presName="root" presStyleCnt="0">
        <dgm:presLayoutVars>
          <dgm:dir/>
          <dgm:resizeHandles val="exact"/>
        </dgm:presLayoutVars>
      </dgm:prSet>
      <dgm:spPr/>
    </dgm:pt>
    <dgm:pt modelId="{091BD3A4-0D33-4C60-885B-8B51E44034FC}" type="pres">
      <dgm:prSet presAssocID="{9627E8CF-DFDE-4F49-AFD5-8F3EFD9D2263}" presName="compNode" presStyleCnt="0"/>
      <dgm:spPr/>
    </dgm:pt>
    <dgm:pt modelId="{478E742A-B07A-44FC-844A-EF18F3B75C65}" type="pres">
      <dgm:prSet presAssocID="{9627E8CF-DFDE-4F49-AFD5-8F3EFD9D2263}" presName="bgRect" presStyleLbl="bgShp" presStyleIdx="0" presStyleCnt="2"/>
      <dgm:spPr/>
    </dgm:pt>
    <dgm:pt modelId="{5F8CB596-FA7B-45E6-81C9-687E0C757DAB}" type="pres">
      <dgm:prSet presAssocID="{9627E8CF-DFDE-4F49-AFD5-8F3EFD9D226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FB2F6C97-D830-4BD1-AB0C-893769426A07}" type="pres">
      <dgm:prSet presAssocID="{9627E8CF-DFDE-4F49-AFD5-8F3EFD9D2263}" presName="spaceRect" presStyleCnt="0"/>
      <dgm:spPr/>
    </dgm:pt>
    <dgm:pt modelId="{D2B88362-4D93-4100-8C5C-DFB40C79176F}" type="pres">
      <dgm:prSet presAssocID="{9627E8CF-DFDE-4F49-AFD5-8F3EFD9D2263}" presName="parTx" presStyleLbl="revTx" presStyleIdx="0" presStyleCnt="2">
        <dgm:presLayoutVars>
          <dgm:chMax val="0"/>
          <dgm:chPref val="0"/>
        </dgm:presLayoutVars>
      </dgm:prSet>
      <dgm:spPr/>
    </dgm:pt>
    <dgm:pt modelId="{F4FECE63-BAA7-497E-A308-F99F90C4F138}" type="pres">
      <dgm:prSet presAssocID="{0D0C08A4-831F-4B95-A988-4216D8C67DB0}" presName="sibTrans" presStyleCnt="0"/>
      <dgm:spPr/>
    </dgm:pt>
    <dgm:pt modelId="{A47768AD-66FF-4BA1-9636-E267735B8988}" type="pres">
      <dgm:prSet presAssocID="{86145E0F-E6D2-467E-BECB-DC040B4B7B78}" presName="compNode" presStyleCnt="0"/>
      <dgm:spPr/>
    </dgm:pt>
    <dgm:pt modelId="{FC9AE5D9-106B-40D1-ACC9-E0D28D71310E}" type="pres">
      <dgm:prSet presAssocID="{86145E0F-E6D2-467E-BECB-DC040B4B7B78}" presName="bgRect" presStyleLbl="bgShp" presStyleIdx="1" presStyleCnt="2"/>
      <dgm:spPr/>
    </dgm:pt>
    <dgm:pt modelId="{5A6B7088-F3A3-4F1A-8E78-C86C317EDC60}" type="pres">
      <dgm:prSet presAssocID="{86145E0F-E6D2-467E-BECB-DC040B4B7B7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E4C9D60-74B3-4B9C-9C6E-269D6E12FE63}" type="pres">
      <dgm:prSet presAssocID="{86145E0F-E6D2-467E-BECB-DC040B4B7B78}" presName="spaceRect" presStyleCnt="0"/>
      <dgm:spPr/>
    </dgm:pt>
    <dgm:pt modelId="{26A0CD34-3917-48F9-8A6A-4B3D14BDF05A}" type="pres">
      <dgm:prSet presAssocID="{86145E0F-E6D2-467E-BECB-DC040B4B7B7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35D8647-57CC-4404-920F-4518AE108860}" type="presOf" srcId="{9627E8CF-DFDE-4F49-AFD5-8F3EFD9D2263}" destId="{D2B88362-4D93-4100-8C5C-DFB40C79176F}" srcOrd="0" destOrd="0" presId="urn:microsoft.com/office/officeart/2018/2/layout/IconVerticalSolidList"/>
    <dgm:cxn modelId="{591861BB-FA7C-444E-8FD3-E7923C51C8E4}" type="presOf" srcId="{86145E0F-E6D2-467E-BECB-DC040B4B7B78}" destId="{26A0CD34-3917-48F9-8A6A-4B3D14BDF05A}" srcOrd="0" destOrd="0" presId="urn:microsoft.com/office/officeart/2018/2/layout/IconVerticalSolidList"/>
    <dgm:cxn modelId="{3ED181C5-221A-49B6-B00E-367744ECF09A}" srcId="{2FB3CF84-519E-4AE7-A856-9AA68130C461}" destId="{9627E8CF-DFDE-4F49-AFD5-8F3EFD9D2263}" srcOrd="0" destOrd="0" parTransId="{51BA821F-D35E-453C-AE95-BB6361B39B3D}" sibTransId="{0D0C08A4-831F-4B95-A988-4216D8C67DB0}"/>
    <dgm:cxn modelId="{DE5E20D2-2BD0-4DB7-AF1B-DAF75014DEA7}" type="presOf" srcId="{2FB3CF84-519E-4AE7-A856-9AA68130C461}" destId="{9855D7A2-6DAD-421B-BD1A-6F0BC89C6C00}" srcOrd="0" destOrd="0" presId="urn:microsoft.com/office/officeart/2018/2/layout/IconVerticalSolidList"/>
    <dgm:cxn modelId="{E9BA09DC-A8A2-499B-A5DB-D20995A95470}" srcId="{2FB3CF84-519E-4AE7-A856-9AA68130C461}" destId="{86145E0F-E6D2-467E-BECB-DC040B4B7B78}" srcOrd="1" destOrd="0" parTransId="{C342BC12-75EC-4D38-AB15-10D06EC72B9B}" sibTransId="{C4304151-CE6D-40D3-AA00-915F981ADC62}"/>
    <dgm:cxn modelId="{267A3375-F07F-4EB5-B44F-C482D17C4C2A}" type="presParOf" srcId="{9855D7A2-6DAD-421B-BD1A-6F0BC89C6C00}" destId="{091BD3A4-0D33-4C60-885B-8B51E44034FC}" srcOrd="0" destOrd="0" presId="urn:microsoft.com/office/officeart/2018/2/layout/IconVerticalSolidList"/>
    <dgm:cxn modelId="{145E5FD4-E517-454D-90C6-E1B5E75CE5C2}" type="presParOf" srcId="{091BD3A4-0D33-4C60-885B-8B51E44034FC}" destId="{478E742A-B07A-44FC-844A-EF18F3B75C65}" srcOrd="0" destOrd="0" presId="urn:microsoft.com/office/officeart/2018/2/layout/IconVerticalSolidList"/>
    <dgm:cxn modelId="{C602C9B4-F593-4DE5-9B7A-747C4962947F}" type="presParOf" srcId="{091BD3A4-0D33-4C60-885B-8B51E44034FC}" destId="{5F8CB596-FA7B-45E6-81C9-687E0C757DAB}" srcOrd="1" destOrd="0" presId="urn:microsoft.com/office/officeart/2018/2/layout/IconVerticalSolidList"/>
    <dgm:cxn modelId="{B4D59F1D-91A5-4A5A-94B6-2F9D989B8179}" type="presParOf" srcId="{091BD3A4-0D33-4C60-885B-8B51E44034FC}" destId="{FB2F6C97-D830-4BD1-AB0C-893769426A07}" srcOrd="2" destOrd="0" presId="urn:microsoft.com/office/officeart/2018/2/layout/IconVerticalSolidList"/>
    <dgm:cxn modelId="{35D896A2-DA1C-4315-9987-58B40F32CF10}" type="presParOf" srcId="{091BD3A4-0D33-4C60-885B-8B51E44034FC}" destId="{D2B88362-4D93-4100-8C5C-DFB40C79176F}" srcOrd="3" destOrd="0" presId="urn:microsoft.com/office/officeart/2018/2/layout/IconVerticalSolidList"/>
    <dgm:cxn modelId="{C5D6E5E2-E64E-4564-B930-5347D02B2DCA}" type="presParOf" srcId="{9855D7A2-6DAD-421B-BD1A-6F0BC89C6C00}" destId="{F4FECE63-BAA7-497E-A308-F99F90C4F138}" srcOrd="1" destOrd="0" presId="urn:microsoft.com/office/officeart/2018/2/layout/IconVerticalSolidList"/>
    <dgm:cxn modelId="{3D5BAC18-370E-4FC5-B723-5A1D845D4D7D}" type="presParOf" srcId="{9855D7A2-6DAD-421B-BD1A-6F0BC89C6C00}" destId="{A47768AD-66FF-4BA1-9636-E267735B8988}" srcOrd="2" destOrd="0" presId="urn:microsoft.com/office/officeart/2018/2/layout/IconVerticalSolidList"/>
    <dgm:cxn modelId="{59B301AC-FDF6-4B01-A176-36EF38FB8FE6}" type="presParOf" srcId="{A47768AD-66FF-4BA1-9636-E267735B8988}" destId="{FC9AE5D9-106B-40D1-ACC9-E0D28D71310E}" srcOrd="0" destOrd="0" presId="urn:microsoft.com/office/officeart/2018/2/layout/IconVerticalSolidList"/>
    <dgm:cxn modelId="{CDC1A679-7F0C-4110-AC75-BFB82C07B197}" type="presParOf" srcId="{A47768AD-66FF-4BA1-9636-E267735B8988}" destId="{5A6B7088-F3A3-4F1A-8E78-C86C317EDC60}" srcOrd="1" destOrd="0" presId="urn:microsoft.com/office/officeart/2018/2/layout/IconVerticalSolidList"/>
    <dgm:cxn modelId="{96E51401-C7CF-443B-91D5-B223938775FF}" type="presParOf" srcId="{A47768AD-66FF-4BA1-9636-E267735B8988}" destId="{CE4C9D60-74B3-4B9C-9C6E-269D6E12FE63}" srcOrd="2" destOrd="0" presId="urn:microsoft.com/office/officeart/2018/2/layout/IconVerticalSolidList"/>
    <dgm:cxn modelId="{0F65CCDB-6E50-4689-B3CE-65F555CFFDF7}" type="presParOf" srcId="{A47768AD-66FF-4BA1-9636-E267735B8988}" destId="{26A0CD34-3917-48F9-8A6A-4B3D14BDF0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D5368F-4FF1-4878-996C-E0EF9AC342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E3C6DC-325A-4F16-A497-6F8DFC238AF0}">
      <dgm:prSet/>
      <dgm:spPr/>
      <dgm:t>
        <a:bodyPr/>
        <a:lstStyle/>
        <a:p>
          <a:r>
            <a:rPr lang="en-GB" b="1" dirty="0">
              <a:solidFill>
                <a:srgbClr val="7030A0"/>
              </a:solidFill>
            </a:rPr>
            <a:t>All research methods will have </a:t>
          </a:r>
          <a:r>
            <a:rPr lang="en-GB" b="1" dirty="0" err="1">
              <a:solidFill>
                <a:srgbClr val="7030A0"/>
              </a:solidFill>
            </a:rPr>
            <a:t>strenghts</a:t>
          </a:r>
          <a:r>
            <a:rPr lang="en-GB" b="1" dirty="0">
              <a:solidFill>
                <a:srgbClr val="7030A0"/>
              </a:solidFill>
            </a:rPr>
            <a:t> and weaknesses and even though RCTs are seen as the "gold standard" they do have their limitations.</a:t>
          </a:r>
          <a:endParaRPr lang="en-US" b="1" dirty="0">
            <a:solidFill>
              <a:srgbClr val="7030A0"/>
            </a:solidFill>
          </a:endParaRPr>
        </a:p>
      </dgm:t>
    </dgm:pt>
    <dgm:pt modelId="{8345C573-DA1A-47A3-A5AD-CDD2B93D58EE}" type="parTrans" cxnId="{815C6F76-8EB8-4D56-84C3-087FB5347086}">
      <dgm:prSet/>
      <dgm:spPr/>
      <dgm:t>
        <a:bodyPr/>
        <a:lstStyle/>
        <a:p>
          <a:endParaRPr lang="en-US"/>
        </a:p>
      </dgm:t>
    </dgm:pt>
    <dgm:pt modelId="{803CA8A3-7A99-4000-9381-EDCDCB7B5559}" type="sibTrans" cxnId="{815C6F76-8EB8-4D56-84C3-087FB5347086}">
      <dgm:prSet/>
      <dgm:spPr/>
      <dgm:t>
        <a:bodyPr/>
        <a:lstStyle/>
        <a:p>
          <a:endParaRPr lang="en-US"/>
        </a:p>
      </dgm:t>
    </dgm:pt>
    <dgm:pt modelId="{D47CF9E0-C221-410F-8583-95DBB1B2BC89}">
      <dgm:prSet/>
      <dgm:spPr/>
      <dgm:t>
        <a:bodyPr/>
        <a:lstStyle/>
        <a:p>
          <a:r>
            <a:rPr lang="en-GB" b="1" dirty="0">
              <a:solidFill>
                <a:srgbClr val="7030A0"/>
              </a:solidFill>
            </a:rPr>
            <a:t>What might these be?</a:t>
          </a:r>
          <a:endParaRPr lang="en-US" b="1" dirty="0">
            <a:solidFill>
              <a:srgbClr val="7030A0"/>
            </a:solidFill>
          </a:endParaRPr>
        </a:p>
      </dgm:t>
    </dgm:pt>
    <dgm:pt modelId="{8D4A5C19-B1EB-414E-9EA5-CD5C331AC7D5}" type="parTrans" cxnId="{EEE1C249-AE1A-49E0-83C1-B4DF7444DE6F}">
      <dgm:prSet/>
      <dgm:spPr/>
      <dgm:t>
        <a:bodyPr/>
        <a:lstStyle/>
        <a:p>
          <a:endParaRPr lang="en-US"/>
        </a:p>
      </dgm:t>
    </dgm:pt>
    <dgm:pt modelId="{67D12208-2C70-4940-95B4-47FBD5897F24}" type="sibTrans" cxnId="{EEE1C249-AE1A-49E0-83C1-B4DF7444DE6F}">
      <dgm:prSet/>
      <dgm:spPr/>
      <dgm:t>
        <a:bodyPr/>
        <a:lstStyle/>
        <a:p>
          <a:endParaRPr lang="en-US"/>
        </a:p>
      </dgm:t>
    </dgm:pt>
    <dgm:pt modelId="{47EF2A26-BF4A-45F8-94A5-98CD9BF0EC18}" type="pres">
      <dgm:prSet presAssocID="{CBD5368F-4FF1-4878-996C-E0EF9AC34242}" presName="root" presStyleCnt="0">
        <dgm:presLayoutVars>
          <dgm:dir/>
          <dgm:resizeHandles val="exact"/>
        </dgm:presLayoutVars>
      </dgm:prSet>
      <dgm:spPr/>
    </dgm:pt>
    <dgm:pt modelId="{CABAB696-385B-4A4A-8B4B-A051C805048D}" type="pres">
      <dgm:prSet presAssocID="{5FE3C6DC-325A-4F16-A497-6F8DFC238AF0}" presName="compNode" presStyleCnt="0"/>
      <dgm:spPr/>
    </dgm:pt>
    <dgm:pt modelId="{C5B9A47B-DDD5-4216-AA6F-D43E7CFA55FF}" type="pres">
      <dgm:prSet presAssocID="{5FE3C6DC-325A-4F16-A497-6F8DFC238AF0}" presName="bgRect" presStyleLbl="bgShp" presStyleIdx="0" presStyleCnt="2"/>
      <dgm:spPr/>
    </dgm:pt>
    <dgm:pt modelId="{803DC930-0881-48D0-AAB5-552F2C6FEF80}" type="pres">
      <dgm:prSet presAssocID="{5FE3C6DC-325A-4F16-A497-6F8DFC238AF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BA0E1012-E66C-46AE-BC8B-BEED757688B8}" type="pres">
      <dgm:prSet presAssocID="{5FE3C6DC-325A-4F16-A497-6F8DFC238AF0}" presName="spaceRect" presStyleCnt="0"/>
      <dgm:spPr/>
    </dgm:pt>
    <dgm:pt modelId="{E3503246-AD88-4D88-B60B-95137716EBF6}" type="pres">
      <dgm:prSet presAssocID="{5FE3C6DC-325A-4F16-A497-6F8DFC238AF0}" presName="parTx" presStyleLbl="revTx" presStyleIdx="0" presStyleCnt="2">
        <dgm:presLayoutVars>
          <dgm:chMax val="0"/>
          <dgm:chPref val="0"/>
        </dgm:presLayoutVars>
      </dgm:prSet>
      <dgm:spPr/>
    </dgm:pt>
    <dgm:pt modelId="{9494EAB4-731D-4189-9624-8A2432609E09}" type="pres">
      <dgm:prSet presAssocID="{803CA8A3-7A99-4000-9381-EDCDCB7B5559}" presName="sibTrans" presStyleCnt="0"/>
      <dgm:spPr/>
    </dgm:pt>
    <dgm:pt modelId="{C2FAC64E-83BE-47EA-A579-AD33DC0F9698}" type="pres">
      <dgm:prSet presAssocID="{D47CF9E0-C221-410F-8583-95DBB1B2BC89}" presName="compNode" presStyleCnt="0"/>
      <dgm:spPr/>
    </dgm:pt>
    <dgm:pt modelId="{5492F932-38F0-40D1-87AA-341F6259AC9C}" type="pres">
      <dgm:prSet presAssocID="{D47CF9E0-C221-410F-8583-95DBB1B2BC89}" presName="bgRect" presStyleLbl="bgShp" presStyleIdx="1" presStyleCnt="2"/>
      <dgm:spPr/>
    </dgm:pt>
    <dgm:pt modelId="{DEDA1C86-E768-42AA-9E9E-BFDEB891B197}" type="pres">
      <dgm:prSet presAssocID="{D47CF9E0-C221-410F-8583-95DBB1B2BC8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534166A-A7EE-47D3-860F-A6370D761AE9}" type="pres">
      <dgm:prSet presAssocID="{D47CF9E0-C221-410F-8583-95DBB1B2BC89}" presName="spaceRect" presStyleCnt="0"/>
      <dgm:spPr/>
    </dgm:pt>
    <dgm:pt modelId="{9AA69110-0812-471A-B4B5-60A3A88187BD}" type="pres">
      <dgm:prSet presAssocID="{D47CF9E0-C221-410F-8583-95DBB1B2BC8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2716A24-28BC-4568-AAD7-63214A71FCF3}" type="presOf" srcId="{5FE3C6DC-325A-4F16-A497-6F8DFC238AF0}" destId="{E3503246-AD88-4D88-B60B-95137716EBF6}" srcOrd="0" destOrd="0" presId="urn:microsoft.com/office/officeart/2018/2/layout/IconVerticalSolidList"/>
    <dgm:cxn modelId="{E7B06930-B50A-469A-A362-52DD66EB7A2F}" type="presOf" srcId="{D47CF9E0-C221-410F-8583-95DBB1B2BC89}" destId="{9AA69110-0812-471A-B4B5-60A3A88187BD}" srcOrd="0" destOrd="0" presId="urn:microsoft.com/office/officeart/2018/2/layout/IconVerticalSolidList"/>
    <dgm:cxn modelId="{EEE1C249-AE1A-49E0-83C1-B4DF7444DE6F}" srcId="{CBD5368F-4FF1-4878-996C-E0EF9AC34242}" destId="{D47CF9E0-C221-410F-8583-95DBB1B2BC89}" srcOrd="1" destOrd="0" parTransId="{8D4A5C19-B1EB-414E-9EA5-CD5C331AC7D5}" sibTransId="{67D12208-2C70-4940-95B4-47FBD5897F24}"/>
    <dgm:cxn modelId="{2E977B4B-4EE2-47F6-B436-AA077110C526}" type="presOf" srcId="{CBD5368F-4FF1-4878-996C-E0EF9AC34242}" destId="{47EF2A26-BF4A-45F8-94A5-98CD9BF0EC18}" srcOrd="0" destOrd="0" presId="urn:microsoft.com/office/officeart/2018/2/layout/IconVerticalSolidList"/>
    <dgm:cxn modelId="{815C6F76-8EB8-4D56-84C3-087FB5347086}" srcId="{CBD5368F-4FF1-4878-996C-E0EF9AC34242}" destId="{5FE3C6DC-325A-4F16-A497-6F8DFC238AF0}" srcOrd="0" destOrd="0" parTransId="{8345C573-DA1A-47A3-A5AD-CDD2B93D58EE}" sibTransId="{803CA8A3-7A99-4000-9381-EDCDCB7B5559}"/>
    <dgm:cxn modelId="{32A6DFA8-9A93-45C9-B844-0EBBD0469297}" type="presParOf" srcId="{47EF2A26-BF4A-45F8-94A5-98CD9BF0EC18}" destId="{CABAB696-385B-4A4A-8B4B-A051C805048D}" srcOrd="0" destOrd="0" presId="urn:microsoft.com/office/officeart/2018/2/layout/IconVerticalSolidList"/>
    <dgm:cxn modelId="{4365D100-E92D-4A22-B642-33CD5C53A23D}" type="presParOf" srcId="{CABAB696-385B-4A4A-8B4B-A051C805048D}" destId="{C5B9A47B-DDD5-4216-AA6F-D43E7CFA55FF}" srcOrd="0" destOrd="0" presId="urn:microsoft.com/office/officeart/2018/2/layout/IconVerticalSolidList"/>
    <dgm:cxn modelId="{338622FA-1D78-4096-88E0-D3BD60B16E7A}" type="presParOf" srcId="{CABAB696-385B-4A4A-8B4B-A051C805048D}" destId="{803DC930-0881-48D0-AAB5-552F2C6FEF80}" srcOrd="1" destOrd="0" presId="urn:microsoft.com/office/officeart/2018/2/layout/IconVerticalSolidList"/>
    <dgm:cxn modelId="{87F882E8-5959-472C-9C5E-82016192A962}" type="presParOf" srcId="{CABAB696-385B-4A4A-8B4B-A051C805048D}" destId="{BA0E1012-E66C-46AE-BC8B-BEED757688B8}" srcOrd="2" destOrd="0" presId="urn:microsoft.com/office/officeart/2018/2/layout/IconVerticalSolidList"/>
    <dgm:cxn modelId="{1F5D98C6-1F97-4869-8485-AF85E17FC239}" type="presParOf" srcId="{CABAB696-385B-4A4A-8B4B-A051C805048D}" destId="{E3503246-AD88-4D88-B60B-95137716EBF6}" srcOrd="3" destOrd="0" presId="urn:microsoft.com/office/officeart/2018/2/layout/IconVerticalSolidList"/>
    <dgm:cxn modelId="{9AF97BC2-1C37-45B3-B04E-A69FD78CE5A5}" type="presParOf" srcId="{47EF2A26-BF4A-45F8-94A5-98CD9BF0EC18}" destId="{9494EAB4-731D-4189-9624-8A2432609E09}" srcOrd="1" destOrd="0" presId="urn:microsoft.com/office/officeart/2018/2/layout/IconVerticalSolidList"/>
    <dgm:cxn modelId="{440E2AED-AFE4-4DB8-AEEB-6E96D0B296B6}" type="presParOf" srcId="{47EF2A26-BF4A-45F8-94A5-98CD9BF0EC18}" destId="{C2FAC64E-83BE-47EA-A579-AD33DC0F9698}" srcOrd="2" destOrd="0" presId="urn:microsoft.com/office/officeart/2018/2/layout/IconVerticalSolidList"/>
    <dgm:cxn modelId="{FF545992-EB6B-48B4-A2E7-A1DCD527F121}" type="presParOf" srcId="{C2FAC64E-83BE-47EA-A579-AD33DC0F9698}" destId="{5492F932-38F0-40D1-87AA-341F6259AC9C}" srcOrd="0" destOrd="0" presId="urn:microsoft.com/office/officeart/2018/2/layout/IconVerticalSolidList"/>
    <dgm:cxn modelId="{6940B9B6-EBF9-4E6D-9A92-AE386FBA059E}" type="presParOf" srcId="{C2FAC64E-83BE-47EA-A579-AD33DC0F9698}" destId="{DEDA1C86-E768-42AA-9E9E-BFDEB891B197}" srcOrd="1" destOrd="0" presId="urn:microsoft.com/office/officeart/2018/2/layout/IconVerticalSolidList"/>
    <dgm:cxn modelId="{0151C7C1-08A9-4F26-AD53-0FC4354961D6}" type="presParOf" srcId="{C2FAC64E-83BE-47EA-A579-AD33DC0F9698}" destId="{7534166A-A7EE-47D3-860F-A6370D761AE9}" srcOrd="2" destOrd="0" presId="urn:microsoft.com/office/officeart/2018/2/layout/IconVerticalSolidList"/>
    <dgm:cxn modelId="{D35AD66E-4BBA-467C-8B80-F900AC540287}" type="presParOf" srcId="{C2FAC64E-83BE-47EA-A579-AD33DC0F9698}" destId="{9AA69110-0812-471A-B4B5-60A3A88187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CE40F4-B39D-46CD-8980-58AF5E816B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5567AB-B319-4622-8A5B-81FB1DE20E37}">
      <dgm:prSet/>
      <dgm:spPr/>
      <dgm:t>
        <a:bodyPr/>
        <a:lstStyle/>
        <a:p>
          <a:r>
            <a:rPr lang="en-GB" b="1" dirty="0">
              <a:solidFill>
                <a:srgbClr val="7030A0"/>
              </a:solidFill>
            </a:rPr>
            <a:t>The aim of the PBE movement is to bring together the </a:t>
          </a:r>
          <a:r>
            <a:rPr lang="en-GB" b="1" dirty="0" err="1">
              <a:solidFill>
                <a:srgbClr val="7030A0"/>
              </a:solidFill>
            </a:rPr>
            <a:t>resaerch</a:t>
          </a:r>
          <a:r>
            <a:rPr lang="en-GB" b="1" dirty="0">
              <a:solidFill>
                <a:srgbClr val="7030A0"/>
              </a:solidFill>
            </a:rPr>
            <a:t> with practice, enabling the voices of the practitioner and the client to be heard.</a:t>
          </a:r>
          <a:endParaRPr lang="en-US" b="1" dirty="0">
            <a:solidFill>
              <a:srgbClr val="7030A0"/>
            </a:solidFill>
          </a:endParaRPr>
        </a:p>
      </dgm:t>
    </dgm:pt>
    <dgm:pt modelId="{A2CE3813-D15A-4DC8-ADE9-BA8CAC55F009}" type="parTrans" cxnId="{1C8AE64A-01E2-4ADB-A3F6-7180E04D489F}">
      <dgm:prSet/>
      <dgm:spPr/>
      <dgm:t>
        <a:bodyPr/>
        <a:lstStyle/>
        <a:p>
          <a:endParaRPr lang="en-US"/>
        </a:p>
      </dgm:t>
    </dgm:pt>
    <dgm:pt modelId="{1BCDD3AD-A31F-4CFC-9815-26DC113023CC}" type="sibTrans" cxnId="{1C8AE64A-01E2-4ADB-A3F6-7180E04D489F}">
      <dgm:prSet/>
      <dgm:spPr/>
      <dgm:t>
        <a:bodyPr/>
        <a:lstStyle/>
        <a:p>
          <a:endParaRPr lang="en-US"/>
        </a:p>
      </dgm:t>
    </dgm:pt>
    <dgm:pt modelId="{622F935D-9CA7-46C2-A55A-19B8FC901A73}">
      <dgm:prSet/>
      <dgm:spPr/>
      <dgm:t>
        <a:bodyPr/>
        <a:lstStyle/>
        <a:p>
          <a:r>
            <a:rPr lang="en-GB" b="1" dirty="0">
              <a:solidFill>
                <a:srgbClr val="7030A0"/>
              </a:solidFill>
            </a:rPr>
            <a:t>It enables the practitioner to be central to the research process.</a:t>
          </a:r>
          <a:endParaRPr lang="en-US" b="1" dirty="0">
            <a:solidFill>
              <a:srgbClr val="7030A0"/>
            </a:solidFill>
          </a:endParaRPr>
        </a:p>
      </dgm:t>
    </dgm:pt>
    <dgm:pt modelId="{84DDA02E-7AF4-4E06-88A9-C6D6015C56EF}" type="parTrans" cxnId="{E5F8BC78-5328-4F11-8818-FF88FF917985}">
      <dgm:prSet/>
      <dgm:spPr/>
      <dgm:t>
        <a:bodyPr/>
        <a:lstStyle/>
        <a:p>
          <a:endParaRPr lang="en-US"/>
        </a:p>
      </dgm:t>
    </dgm:pt>
    <dgm:pt modelId="{5A5D5F1F-90A0-4CE3-AE24-B98C913C8F87}" type="sibTrans" cxnId="{E5F8BC78-5328-4F11-8818-FF88FF917985}">
      <dgm:prSet/>
      <dgm:spPr/>
      <dgm:t>
        <a:bodyPr/>
        <a:lstStyle/>
        <a:p>
          <a:endParaRPr lang="en-US"/>
        </a:p>
      </dgm:t>
    </dgm:pt>
    <dgm:pt modelId="{BBB8235A-E8C2-4D79-BEB1-A77A7A6D5B6F}" type="pres">
      <dgm:prSet presAssocID="{9ECE40F4-B39D-46CD-8980-58AF5E816BD6}" presName="root" presStyleCnt="0">
        <dgm:presLayoutVars>
          <dgm:dir/>
          <dgm:resizeHandles val="exact"/>
        </dgm:presLayoutVars>
      </dgm:prSet>
      <dgm:spPr/>
    </dgm:pt>
    <dgm:pt modelId="{8044C6E7-37A7-4757-8D72-A8279DFB408F}" type="pres">
      <dgm:prSet presAssocID="{5E5567AB-B319-4622-8A5B-81FB1DE20E37}" presName="compNode" presStyleCnt="0"/>
      <dgm:spPr/>
    </dgm:pt>
    <dgm:pt modelId="{BBC20416-A11B-4CF8-8630-81CC76297FF9}" type="pres">
      <dgm:prSet presAssocID="{5E5567AB-B319-4622-8A5B-81FB1DE20E37}" presName="bgRect" presStyleLbl="bgShp" presStyleIdx="0" presStyleCnt="2"/>
      <dgm:spPr/>
    </dgm:pt>
    <dgm:pt modelId="{7EC703A6-BFFE-473A-A7FA-86AC5DE3C095}" type="pres">
      <dgm:prSet presAssocID="{5E5567AB-B319-4622-8A5B-81FB1DE20E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DFE122F-6554-48BB-AE09-FE0743CF4622}" type="pres">
      <dgm:prSet presAssocID="{5E5567AB-B319-4622-8A5B-81FB1DE20E37}" presName="spaceRect" presStyleCnt="0"/>
      <dgm:spPr/>
    </dgm:pt>
    <dgm:pt modelId="{49020E2D-D149-4762-928D-917267BCFA92}" type="pres">
      <dgm:prSet presAssocID="{5E5567AB-B319-4622-8A5B-81FB1DE20E37}" presName="parTx" presStyleLbl="revTx" presStyleIdx="0" presStyleCnt="2">
        <dgm:presLayoutVars>
          <dgm:chMax val="0"/>
          <dgm:chPref val="0"/>
        </dgm:presLayoutVars>
      </dgm:prSet>
      <dgm:spPr/>
    </dgm:pt>
    <dgm:pt modelId="{756B2920-5367-4301-A625-DFE17E0EEF82}" type="pres">
      <dgm:prSet presAssocID="{1BCDD3AD-A31F-4CFC-9815-26DC113023CC}" presName="sibTrans" presStyleCnt="0"/>
      <dgm:spPr/>
    </dgm:pt>
    <dgm:pt modelId="{5631F5E3-B7FF-4BA5-8121-EA3BCB6299A7}" type="pres">
      <dgm:prSet presAssocID="{622F935D-9CA7-46C2-A55A-19B8FC901A73}" presName="compNode" presStyleCnt="0"/>
      <dgm:spPr/>
    </dgm:pt>
    <dgm:pt modelId="{278247BF-706F-4A1E-A2C5-B332AA879DF1}" type="pres">
      <dgm:prSet presAssocID="{622F935D-9CA7-46C2-A55A-19B8FC901A73}" presName="bgRect" presStyleLbl="bgShp" presStyleIdx="1" presStyleCnt="2"/>
      <dgm:spPr/>
    </dgm:pt>
    <dgm:pt modelId="{4A88A761-7DCF-486E-A0FF-EFF837F8B1CF}" type="pres">
      <dgm:prSet presAssocID="{622F935D-9CA7-46C2-A55A-19B8FC901A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7C76F2B-60A8-4538-AAAF-3C16DEC3B2D4}" type="pres">
      <dgm:prSet presAssocID="{622F935D-9CA7-46C2-A55A-19B8FC901A73}" presName="spaceRect" presStyleCnt="0"/>
      <dgm:spPr/>
    </dgm:pt>
    <dgm:pt modelId="{2B39D32B-1523-41E0-A068-DACC2C9A7A5A}" type="pres">
      <dgm:prSet presAssocID="{622F935D-9CA7-46C2-A55A-19B8FC901A7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E38F404-C42C-4A71-B188-1D939B0A2FF3}" type="presOf" srcId="{622F935D-9CA7-46C2-A55A-19B8FC901A73}" destId="{2B39D32B-1523-41E0-A068-DACC2C9A7A5A}" srcOrd="0" destOrd="0" presId="urn:microsoft.com/office/officeart/2018/2/layout/IconVerticalSolidList"/>
    <dgm:cxn modelId="{AFBA290C-3754-4427-980C-8E0B08EE6519}" type="presOf" srcId="{9ECE40F4-B39D-46CD-8980-58AF5E816BD6}" destId="{BBB8235A-E8C2-4D79-BEB1-A77A7A6D5B6F}" srcOrd="0" destOrd="0" presId="urn:microsoft.com/office/officeart/2018/2/layout/IconVerticalSolidList"/>
    <dgm:cxn modelId="{1C8AE64A-01E2-4ADB-A3F6-7180E04D489F}" srcId="{9ECE40F4-B39D-46CD-8980-58AF5E816BD6}" destId="{5E5567AB-B319-4622-8A5B-81FB1DE20E37}" srcOrd="0" destOrd="0" parTransId="{A2CE3813-D15A-4DC8-ADE9-BA8CAC55F009}" sibTransId="{1BCDD3AD-A31F-4CFC-9815-26DC113023CC}"/>
    <dgm:cxn modelId="{E5F8BC78-5328-4F11-8818-FF88FF917985}" srcId="{9ECE40F4-B39D-46CD-8980-58AF5E816BD6}" destId="{622F935D-9CA7-46C2-A55A-19B8FC901A73}" srcOrd="1" destOrd="0" parTransId="{84DDA02E-7AF4-4E06-88A9-C6D6015C56EF}" sibTransId="{5A5D5F1F-90A0-4CE3-AE24-B98C913C8F87}"/>
    <dgm:cxn modelId="{3B01D3F9-E783-46A1-AED0-E18983ACA2AE}" type="presOf" srcId="{5E5567AB-B319-4622-8A5B-81FB1DE20E37}" destId="{49020E2D-D149-4762-928D-917267BCFA92}" srcOrd="0" destOrd="0" presId="urn:microsoft.com/office/officeart/2018/2/layout/IconVerticalSolidList"/>
    <dgm:cxn modelId="{926F7ED1-485C-4636-95C1-AF06220C91E5}" type="presParOf" srcId="{BBB8235A-E8C2-4D79-BEB1-A77A7A6D5B6F}" destId="{8044C6E7-37A7-4757-8D72-A8279DFB408F}" srcOrd="0" destOrd="0" presId="urn:microsoft.com/office/officeart/2018/2/layout/IconVerticalSolidList"/>
    <dgm:cxn modelId="{D5E29E04-B66F-44B8-AE3D-323DB10A0BEB}" type="presParOf" srcId="{8044C6E7-37A7-4757-8D72-A8279DFB408F}" destId="{BBC20416-A11B-4CF8-8630-81CC76297FF9}" srcOrd="0" destOrd="0" presId="urn:microsoft.com/office/officeart/2018/2/layout/IconVerticalSolidList"/>
    <dgm:cxn modelId="{A2D7C58A-0E6B-4C3C-A16C-4878A3B3BABB}" type="presParOf" srcId="{8044C6E7-37A7-4757-8D72-A8279DFB408F}" destId="{7EC703A6-BFFE-473A-A7FA-86AC5DE3C095}" srcOrd="1" destOrd="0" presId="urn:microsoft.com/office/officeart/2018/2/layout/IconVerticalSolidList"/>
    <dgm:cxn modelId="{F2355D44-F2CA-4745-A02E-C8BB182FA214}" type="presParOf" srcId="{8044C6E7-37A7-4757-8D72-A8279DFB408F}" destId="{BDFE122F-6554-48BB-AE09-FE0743CF4622}" srcOrd="2" destOrd="0" presId="urn:microsoft.com/office/officeart/2018/2/layout/IconVerticalSolidList"/>
    <dgm:cxn modelId="{B1F82955-E539-41D1-BDCB-9A47759DD977}" type="presParOf" srcId="{8044C6E7-37A7-4757-8D72-A8279DFB408F}" destId="{49020E2D-D149-4762-928D-917267BCFA92}" srcOrd="3" destOrd="0" presId="urn:microsoft.com/office/officeart/2018/2/layout/IconVerticalSolidList"/>
    <dgm:cxn modelId="{399608A4-8ECE-49D8-BA37-741F6F8C64FF}" type="presParOf" srcId="{BBB8235A-E8C2-4D79-BEB1-A77A7A6D5B6F}" destId="{756B2920-5367-4301-A625-DFE17E0EEF82}" srcOrd="1" destOrd="0" presId="urn:microsoft.com/office/officeart/2018/2/layout/IconVerticalSolidList"/>
    <dgm:cxn modelId="{692BD2D5-8441-4243-BED1-6A2538850A25}" type="presParOf" srcId="{BBB8235A-E8C2-4D79-BEB1-A77A7A6D5B6F}" destId="{5631F5E3-B7FF-4BA5-8121-EA3BCB6299A7}" srcOrd="2" destOrd="0" presId="urn:microsoft.com/office/officeart/2018/2/layout/IconVerticalSolidList"/>
    <dgm:cxn modelId="{D1541837-E578-4162-A4EC-C6D01D38EADE}" type="presParOf" srcId="{5631F5E3-B7FF-4BA5-8121-EA3BCB6299A7}" destId="{278247BF-706F-4A1E-A2C5-B332AA879DF1}" srcOrd="0" destOrd="0" presId="urn:microsoft.com/office/officeart/2018/2/layout/IconVerticalSolidList"/>
    <dgm:cxn modelId="{726949E4-83F9-41BD-9969-06D87831B8A5}" type="presParOf" srcId="{5631F5E3-B7FF-4BA5-8121-EA3BCB6299A7}" destId="{4A88A761-7DCF-486E-A0FF-EFF837F8B1CF}" srcOrd="1" destOrd="0" presId="urn:microsoft.com/office/officeart/2018/2/layout/IconVerticalSolidList"/>
    <dgm:cxn modelId="{23759E7A-5EA2-44ED-8FF9-A6D8D9B6ABCA}" type="presParOf" srcId="{5631F5E3-B7FF-4BA5-8121-EA3BCB6299A7}" destId="{17C76F2B-60A8-4538-AAAF-3C16DEC3B2D4}" srcOrd="2" destOrd="0" presId="urn:microsoft.com/office/officeart/2018/2/layout/IconVerticalSolidList"/>
    <dgm:cxn modelId="{454E0FB6-EAC4-4978-8CBE-2CE856AE1E76}" type="presParOf" srcId="{5631F5E3-B7FF-4BA5-8121-EA3BCB6299A7}" destId="{2B39D32B-1523-41E0-A068-DACC2C9A7A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E742A-B07A-44FC-844A-EF18F3B75C65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CB596-FA7B-45E6-81C9-687E0C757DAB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88362-4D93-4100-8C5C-DFB40C79176F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rgbClr val="7030A0"/>
              </a:solidFill>
            </a:rPr>
            <a:t>Why should Counsellors and Psychotherapists become involved with research?</a:t>
          </a:r>
          <a:endParaRPr lang="en-US" sz="2100" b="1" kern="1200" dirty="0">
            <a:solidFill>
              <a:srgbClr val="7030A0"/>
            </a:solidFill>
          </a:endParaRPr>
        </a:p>
      </dsp:txBody>
      <dsp:txXfrm>
        <a:off x="1398274" y="655756"/>
        <a:ext cx="9574525" cy="1210627"/>
      </dsp:txXfrm>
    </dsp:sp>
    <dsp:sp modelId="{FC9AE5D9-106B-40D1-ACC9-E0D28D71310E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B7088-F3A3-4F1A-8E78-C86C317EDC60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0CD34-3917-48F9-8A6A-4B3D14BDF05A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small groups spend about 10 minutes writing down a list of why it might be important for trainees or practitioners to be involved in research. </a:t>
          </a:r>
          <a:endParaRPr lang="en-US" sz="2100" kern="1200" dirty="0"/>
        </a:p>
      </dsp:txBody>
      <dsp:txXfrm>
        <a:off x="1398274" y="2169040"/>
        <a:ext cx="9574525" cy="12106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9A47B-DDD5-4216-AA6F-D43E7CFA55FF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DC930-0881-48D0-AAB5-552F2C6FEF80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03246-AD88-4D88-B60B-95137716EBF6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7030A0"/>
              </a:solidFill>
            </a:rPr>
            <a:t>All research methods will have </a:t>
          </a:r>
          <a:r>
            <a:rPr lang="en-GB" sz="2200" b="1" kern="1200" dirty="0" err="1">
              <a:solidFill>
                <a:srgbClr val="7030A0"/>
              </a:solidFill>
            </a:rPr>
            <a:t>strenghts</a:t>
          </a:r>
          <a:r>
            <a:rPr lang="en-GB" sz="2200" b="1" kern="1200" dirty="0">
              <a:solidFill>
                <a:srgbClr val="7030A0"/>
              </a:solidFill>
            </a:rPr>
            <a:t> and weaknesses and even though RCTs are seen as the "gold standard" they do have their limitations.</a:t>
          </a:r>
          <a:endParaRPr lang="en-US" sz="2200" b="1" kern="1200" dirty="0">
            <a:solidFill>
              <a:srgbClr val="7030A0"/>
            </a:solidFill>
          </a:endParaRPr>
        </a:p>
      </dsp:txBody>
      <dsp:txXfrm>
        <a:off x="1398274" y="655756"/>
        <a:ext cx="9574525" cy="1210627"/>
      </dsp:txXfrm>
    </dsp:sp>
    <dsp:sp modelId="{5492F932-38F0-40D1-87AA-341F6259AC9C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A1C86-E768-42AA-9E9E-BFDEB891B197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69110-0812-471A-B4B5-60A3A88187BD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7030A0"/>
              </a:solidFill>
            </a:rPr>
            <a:t>What might these be?</a:t>
          </a:r>
          <a:endParaRPr lang="en-US" sz="2200" b="1" kern="1200" dirty="0">
            <a:solidFill>
              <a:srgbClr val="7030A0"/>
            </a:solidFill>
          </a:endParaRPr>
        </a:p>
      </dsp:txBody>
      <dsp:txXfrm>
        <a:off x="1398274" y="2169040"/>
        <a:ext cx="9574525" cy="1210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20416-A11B-4CF8-8630-81CC76297FF9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C703A6-BFFE-473A-A7FA-86AC5DE3C095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20E2D-D149-4762-928D-917267BCFA92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7030A0"/>
              </a:solidFill>
            </a:rPr>
            <a:t>The aim of the PBE movement is to bring together the </a:t>
          </a:r>
          <a:r>
            <a:rPr lang="en-GB" sz="2200" b="1" kern="1200" dirty="0" err="1">
              <a:solidFill>
                <a:srgbClr val="7030A0"/>
              </a:solidFill>
            </a:rPr>
            <a:t>resaerch</a:t>
          </a:r>
          <a:r>
            <a:rPr lang="en-GB" sz="2200" b="1" kern="1200" dirty="0">
              <a:solidFill>
                <a:srgbClr val="7030A0"/>
              </a:solidFill>
            </a:rPr>
            <a:t> with practice, enabling the voices of the practitioner and the client to be heard.</a:t>
          </a:r>
          <a:endParaRPr lang="en-US" sz="2200" b="1" kern="1200" dirty="0">
            <a:solidFill>
              <a:srgbClr val="7030A0"/>
            </a:solidFill>
          </a:endParaRPr>
        </a:p>
      </dsp:txBody>
      <dsp:txXfrm>
        <a:off x="1398274" y="655756"/>
        <a:ext cx="9574525" cy="1210627"/>
      </dsp:txXfrm>
    </dsp:sp>
    <dsp:sp modelId="{278247BF-706F-4A1E-A2C5-B332AA879DF1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8A761-7DCF-486E-A0FF-EFF837F8B1CF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9D32B-1523-41E0-A068-DACC2C9A7A5A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7030A0"/>
              </a:solidFill>
            </a:rPr>
            <a:t>It enables the practitioner to be central to the research process.</a:t>
          </a:r>
          <a:endParaRPr lang="en-US" sz="2200" b="1" kern="1200" dirty="0">
            <a:solidFill>
              <a:srgbClr val="7030A0"/>
            </a:solidFill>
          </a:endParaRPr>
        </a:p>
      </dsp:txBody>
      <dsp:txXfrm>
        <a:off x="1398274" y="2169040"/>
        <a:ext cx="9574525" cy="1210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6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0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541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930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4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28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41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207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82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883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48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707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reims.co.uk/About_Core_System_Outcome_Measure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ee the source image">
            <a:extLst>
              <a:ext uri="{FF2B5EF4-FFF2-40B4-BE49-F238E27FC236}">
                <a16:creationId xmlns:a16="http://schemas.microsoft.com/office/drawing/2014/main" id="{9D6832D4-9306-95D4-C3D0-46EF73079C7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9" r="-1" b="4988"/>
          <a:stretch/>
        </p:blipFill>
        <p:spPr bwMode="auto">
          <a:xfrm>
            <a:off x="3048" y="10"/>
            <a:ext cx="12188952" cy="6857990"/>
          </a:xfrm>
          <a:prstGeom prst="rect">
            <a:avLst/>
          </a:prstGeom>
          <a:noFill/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389C36E1-2D95-402F-A472-3E6699BE2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835775" cy="6730860"/>
          </a:xfrm>
          <a:custGeom>
            <a:avLst/>
            <a:gdLst>
              <a:gd name="connsiteX0" fmla="*/ 1016151 w 5835775"/>
              <a:gd name="connsiteY0" fmla="*/ 6072484 h 6730860"/>
              <a:gd name="connsiteX1" fmla="*/ 1082018 w 5835775"/>
              <a:gd name="connsiteY1" fmla="*/ 6083111 h 6730860"/>
              <a:gd name="connsiteX2" fmla="*/ 1315484 w 5835775"/>
              <a:gd name="connsiteY2" fmla="*/ 6486206 h 6730860"/>
              <a:gd name="connsiteX3" fmla="*/ 912386 w 5835775"/>
              <a:gd name="connsiteY3" fmla="*/ 6719672 h 6730860"/>
              <a:gd name="connsiteX4" fmla="*/ 678923 w 5835775"/>
              <a:gd name="connsiteY4" fmla="*/ 6316576 h 6730860"/>
              <a:gd name="connsiteX5" fmla="*/ 1016151 w 5835775"/>
              <a:gd name="connsiteY5" fmla="*/ 6072484 h 6730860"/>
              <a:gd name="connsiteX6" fmla="*/ 4968517 w 5835775"/>
              <a:gd name="connsiteY6" fmla="*/ 3411427 h 6730860"/>
              <a:gd name="connsiteX7" fmla="*/ 5079176 w 5835775"/>
              <a:gd name="connsiteY7" fmla="*/ 3429280 h 6730860"/>
              <a:gd name="connsiteX8" fmla="*/ 5471396 w 5835775"/>
              <a:gd name="connsiteY8" fmla="*/ 4106482 h 6730860"/>
              <a:gd name="connsiteX9" fmla="*/ 4794194 w 5835775"/>
              <a:gd name="connsiteY9" fmla="*/ 4498704 h 6730860"/>
              <a:gd name="connsiteX10" fmla="*/ 4401974 w 5835775"/>
              <a:gd name="connsiteY10" fmla="*/ 3821503 h 6730860"/>
              <a:gd name="connsiteX11" fmla="*/ 4968517 w 5835775"/>
              <a:gd name="connsiteY11" fmla="*/ 3411427 h 6730860"/>
              <a:gd name="connsiteX12" fmla="*/ 4362805 w 5835775"/>
              <a:gd name="connsiteY12" fmla="*/ 855055 h 6730860"/>
              <a:gd name="connsiteX13" fmla="*/ 4428674 w 5835775"/>
              <a:gd name="connsiteY13" fmla="*/ 865682 h 6730860"/>
              <a:gd name="connsiteX14" fmla="*/ 4662139 w 5835775"/>
              <a:gd name="connsiteY14" fmla="*/ 1268778 h 6730860"/>
              <a:gd name="connsiteX15" fmla="*/ 4259044 w 5835775"/>
              <a:gd name="connsiteY15" fmla="*/ 1502244 h 6730860"/>
              <a:gd name="connsiteX16" fmla="*/ 4025578 w 5835775"/>
              <a:gd name="connsiteY16" fmla="*/ 1099146 h 6730860"/>
              <a:gd name="connsiteX17" fmla="*/ 4362805 w 5835775"/>
              <a:gd name="connsiteY17" fmla="*/ 855055 h 6730860"/>
              <a:gd name="connsiteX18" fmla="*/ 0 w 5835775"/>
              <a:gd name="connsiteY18" fmla="*/ 0 h 6730860"/>
              <a:gd name="connsiteX19" fmla="*/ 3267758 w 5835775"/>
              <a:gd name="connsiteY19" fmla="*/ 0 h 6730860"/>
              <a:gd name="connsiteX20" fmla="*/ 3305063 w 5835775"/>
              <a:gd name="connsiteY20" fmla="*/ 63726 h 6730860"/>
              <a:gd name="connsiteX21" fmla="*/ 3406985 w 5835775"/>
              <a:gd name="connsiteY21" fmla="*/ 462295 h 6730860"/>
              <a:gd name="connsiteX22" fmla="*/ 2970594 w 5835775"/>
              <a:gd name="connsiteY22" fmla="*/ 1557974 h 6730860"/>
              <a:gd name="connsiteX23" fmla="*/ 3515337 w 5835775"/>
              <a:gd name="connsiteY23" fmla="*/ 2066142 h 6730860"/>
              <a:gd name="connsiteX24" fmla="*/ 4650938 w 5835775"/>
              <a:gd name="connsiteY24" fmla="*/ 2132151 h 6730860"/>
              <a:gd name="connsiteX25" fmla="*/ 4897972 w 5835775"/>
              <a:gd name="connsiteY25" fmla="*/ 2795603 h 6730860"/>
              <a:gd name="connsiteX26" fmla="*/ 4062979 w 5835775"/>
              <a:gd name="connsiteY26" fmla="*/ 3417553 h 6730860"/>
              <a:gd name="connsiteX27" fmla="*/ 3501188 w 5835775"/>
              <a:gd name="connsiteY27" fmla="*/ 3937791 h 6730860"/>
              <a:gd name="connsiteX28" fmla="*/ 4449937 w 5835775"/>
              <a:gd name="connsiteY28" fmla="*/ 4695499 h 6730860"/>
              <a:gd name="connsiteX29" fmla="*/ 5440291 w 5835775"/>
              <a:gd name="connsiteY29" fmla="*/ 4956658 h 6730860"/>
              <a:gd name="connsiteX30" fmla="*/ 5762821 w 5835775"/>
              <a:gd name="connsiteY30" fmla="*/ 6073049 h 6730860"/>
              <a:gd name="connsiteX31" fmla="*/ 4438972 w 5835775"/>
              <a:gd name="connsiteY31" fmla="*/ 6432286 h 6730860"/>
              <a:gd name="connsiteX32" fmla="*/ 3687617 w 5835775"/>
              <a:gd name="connsiteY32" fmla="*/ 5512601 h 6730860"/>
              <a:gd name="connsiteX33" fmla="*/ 3137471 w 5835775"/>
              <a:gd name="connsiteY33" fmla="*/ 5228621 h 6730860"/>
              <a:gd name="connsiteX34" fmla="*/ 2219026 w 5835775"/>
              <a:gd name="connsiteY34" fmla="*/ 6103852 h 6730860"/>
              <a:gd name="connsiteX35" fmla="*/ 962609 w 5835775"/>
              <a:gd name="connsiteY35" fmla="*/ 5594024 h 6730860"/>
              <a:gd name="connsiteX36" fmla="*/ 9468 w 5835775"/>
              <a:gd name="connsiteY36" fmla="*/ 6709780 h 6730860"/>
              <a:gd name="connsiteX37" fmla="*/ 0 w 5835775"/>
              <a:gd name="connsiteY37" fmla="*/ 6715849 h 67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835775" h="6730860">
                <a:moveTo>
                  <a:pt x="1016151" y="6072484"/>
                </a:moveTo>
                <a:cubicBezTo>
                  <a:pt x="1037999" y="6073765"/>
                  <a:pt x="1060047" y="6077256"/>
                  <a:pt x="1082018" y="6083111"/>
                </a:cubicBezTo>
                <a:cubicBezTo>
                  <a:pt x="1257801" y="6129954"/>
                  <a:pt x="1362328" y="6310424"/>
                  <a:pt x="1315484" y="6486206"/>
                </a:cubicBezTo>
                <a:cubicBezTo>
                  <a:pt x="1268642" y="6661989"/>
                  <a:pt x="1088168" y="6766515"/>
                  <a:pt x="912386" y="6719672"/>
                </a:cubicBezTo>
                <a:cubicBezTo>
                  <a:pt x="736607" y="6672830"/>
                  <a:pt x="632080" y="6492357"/>
                  <a:pt x="678923" y="6316576"/>
                </a:cubicBezTo>
                <a:cubicBezTo>
                  <a:pt x="719910" y="6162766"/>
                  <a:pt x="863206" y="6063513"/>
                  <a:pt x="1016151" y="6072484"/>
                </a:cubicBezTo>
                <a:close/>
                <a:moveTo>
                  <a:pt x="4968517" y="3411427"/>
                </a:moveTo>
                <a:cubicBezTo>
                  <a:pt x="5005224" y="3413581"/>
                  <a:pt x="5042261" y="3419444"/>
                  <a:pt x="5079176" y="3429280"/>
                </a:cubicBezTo>
                <a:cubicBezTo>
                  <a:pt x="5374488" y="3507975"/>
                  <a:pt x="5550091" y="3811170"/>
                  <a:pt x="5471396" y="4106482"/>
                </a:cubicBezTo>
                <a:cubicBezTo>
                  <a:pt x="5392701" y="4401796"/>
                  <a:pt x="5089508" y="4577399"/>
                  <a:pt x="4794194" y="4498704"/>
                </a:cubicBezTo>
                <a:cubicBezTo>
                  <a:pt x="4498880" y="4420008"/>
                  <a:pt x="4323277" y="4116815"/>
                  <a:pt x="4401974" y="3821503"/>
                </a:cubicBezTo>
                <a:cubicBezTo>
                  <a:pt x="4470833" y="3563104"/>
                  <a:pt x="4711571" y="3396357"/>
                  <a:pt x="4968517" y="3411427"/>
                </a:cubicBezTo>
                <a:close/>
                <a:moveTo>
                  <a:pt x="4362805" y="855055"/>
                </a:moveTo>
                <a:cubicBezTo>
                  <a:pt x="4384656" y="856336"/>
                  <a:pt x="4406701" y="859827"/>
                  <a:pt x="4428674" y="865682"/>
                </a:cubicBezTo>
                <a:cubicBezTo>
                  <a:pt x="4604455" y="912524"/>
                  <a:pt x="4708982" y="1092997"/>
                  <a:pt x="4662139" y="1268778"/>
                </a:cubicBezTo>
                <a:cubicBezTo>
                  <a:pt x="4615296" y="1444559"/>
                  <a:pt x="4434824" y="1549086"/>
                  <a:pt x="4259044" y="1502244"/>
                </a:cubicBezTo>
                <a:cubicBezTo>
                  <a:pt x="4083261" y="1455402"/>
                  <a:pt x="3978736" y="1274928"/>
                  <a:pt x="4025578" y="1099146"/>
                </a:cubicBezTo>
                <a:cubicBezTo>
                  <a:pt x="4066564" y="945337"/>
                  <a:pt x="4209864" y="846084"/>
                  <a:pt x="4362805" y="855055"/>
                </a:cubicBezTo>
                <a:close/>
                <a:moveTo>
                  <a:pt x="0" y="0"/>
                </a:moveTo>
                <a:lnTo>
                  <a:pt x="3267758" y="0"/>
                </a:lnTo>
                <a:lnTo>
                  <a:pt x="3305063" y="63726"/>
                </a:lnTo>
                <a:cubicBezTo>
                  <a:pt x="3369183" y="191635"/>
                  <a:pt x="3406589" y="329370"/>
                  <a:pt x="3406985" y="462295"/>
                </a:cubicBezTo>
                <a:cubicBezTo>
                  <a:pt x="3408485" y="962453"/>
                  <a:pt x="2891543" y="1144904"/>
                  <a:pt x="2970594" y="1557974"/>
                </a:cubicBezTo>
                <a:cubicBezTo>
                  <a:pt x="3032280" y="1880398"/>
                  <a:pt x="3449119" y="2040925"/>
                  <a:pt x="3515337" y="2066142"/>
                </a:cubicBezTo>
                <a:cubicBezTo>
                  <a:pt x="4015284" y="2256630"/>
                  <a:pt x="4332227" y="1913363"/>
                  <a:pt x="4650938" y="2132151"/>
                </a:cubicBezTo>
                <a:cubicBezTo>
                  <a:pt x="4853731" y="2271360"/>
                  <a:pt x="4965324" y="2574996"/>
                  <a:pt x="4897972" y="2795603"/>
                </a:cubicBezTo>
                <a:cubicBezTo>
                  <a:pt x="4830989" y="3014971"/>
                  <a:pt x="4662056" y="3104561"/>
                  <a:pt x="4062979" y="3417553"/>
                </a:cubicBezTo>
                <a:cubicBezTo>
                  <a:pt x="3838920" y="3534602"/>
                  <a:pt x="3512702" y="3705038"/>
                  <a:pt x="3501188" y="3937791"/>
                </a:cubicBezTo>
                <a:cubicBezTo>
                  <a:pt x="3482029" y="4324932"/>
                  <a:pt x="4394257" y="4674655"/>
                  <a:pt x="4449937" y="4695499"/>
                </a:cubicBezTo>
                <a:cubicBezTo>
                  <a:pt x="4884270" y="4858160"/>
                  <a:pt x="5186431" y="4793445"/>
                  <a:pt x="5440291" y="4956658"/>
                </a:cubicBezTo>
                <a:cubicBezTo>
                  <a:pt x="5797237" y="5186171"/>
                  <a:pt x="5933047" y="5687465"/>
                  <a:pt x="5762821" y="6073049"/>
                </a:cubicBezTo>
                <a:cubicBezTo>
                  <a:pt x="5566196" y="6518425"/>
                  <a:pt x="4842241" y="6698608"/>
                  <a:pt x="4438972" y="6432286"/>
                </a:cubicBezTo>
                <a:cubicBezTo>
                  <a:pt x="4148514" y="6240453"/>
                  <a:pt x="4125510" y="5878795"/>
                  <a:pt x="3687617" y="5512601"/>
                </a:cubicBezTo>
                <a:cubicBezTo>
                  <a:pt x="3487248" y="5345038"/>
                  <a:pt x="3330804" y="5214736"/>
                  <a:pt x="3137471" y="5228621"/>
                </a:cubicBezTo>
                <a:cubicBezTo>
                  <a:pt x="2702082" y="5259873"/>
                  <a:pt x="2676865" y="5988253"/>
                  <a:pt x="2219026" y="6103852"/>
                </a:cubicBezTo>
                <a:cubicBezTo>
                  <a:pt x="1741606" y="6224379"/>
                  <a:pt x="1457366" y="5508411"/>
                  <a:pt x="962609" y="5594024"/>
                </a:cubicBezTo>
                <a:cubicBezTo>
                  <a:pt x="494464" y="5675021"/>
                  <a:pt x="474925" y="6363960"/>
                  <a:pt x="9468" y="6709780"/>
                </a:cubicBezTo>
                <a:lnTo>
                  <a:pt x="0" y="671584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FEEF2-E833-CABA-B8E2-12F129BBC9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220" y="663960"/>
            <a:ext cx="2987417" cy="3228104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 One:</a:t>
            </a:r>
            <a:b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31</a:t>
            </a:r>
            <a:r>
              <a:rPr lang="en-GB" sz="4400" b="1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4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January  2024</a:t>
            </a:r>
            <a:br>
              <a:rPr lang="en-GB" sz="3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100" i="1" dirty="0"/>
            </a:br>
            <a:endParaRPr lang="en-GB" sz="3100" i="1" dirty="0"/>
          </a:p>
        </p:txBody>
      </p:sp>
    </p:spTree>
    <p:extLst>
      <p:ext uri="{BB962C8B-B14F-4D97-AF65-F5344CB8AC3E}">
        <p14:creationId xmlns:p14="http://schemas.microsoft.com/office/powerpoint/2010/main" val="2896300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4F90E-1370-225A-3EDE-498BD8A69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Aims</a:t>
            </a:r>
          </a:p>
        </p:txBody>
      </p:sp>
      <p:pic>
        <p:nvPicPr>
          <p:cNvPr id="5" name="Picture 4" descr="Three darts on bullseye">
            <a:extLst>
              <a:ext uri="{FF2B5EF4-FFF2-40B4-BE49-F238E27FC236}">
                <a16:creationId xmlns:a16="http://schemas.microsoft.com/office/drawing/2014/main" id="{60FF43FC-221E-A341-3A81-6E4F9D5DB5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153" r="1339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B80D4-B860-9A05-5936-5EBEBC7B2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4"/>
            <a:ext cx="5355276" cy="3913223"/>
          </a:xfrm>
        </p:spPr>
        <p:txBody>
          <a:bodyPr anchor="t">
            <a:normAutofit/>
          </a:bodyPr>
          <a:lstStyle/>
          <a:p>
            <a:r>
              <a:rPr lang="en-GB" b="1" dirty="0"/>
              <a:t>Understanding of Assessments</a:t>
            </a:r>
          </a:p>
          <a:p>
            <a:r>
              <a:rPr lang="en-GB" b="1" dirty="0"/>
              <a:t>Your own images of research</a:t>
            </a:r>
          </a:p>
          <a:p>
            <a:r>
              <a:rPr lang="en-GB" b="1" dirty="0"/>
              <a:t>The attitudes to Counselling research</a:t>
            </a:r>
          </a:p>
          <a:p>
            <a:r>
              <a:rPr lang="en-GB" b="1" dirty="0"/>
              <a:t>The barriers and motivators that we have in relation to learning more about research</a:t>
            </a:r>
          </a:p>
          <a:p>
            <a:r>
              <a:rPr lang="en-GB" b="1" dirty="0"/>
              <a:t>Consider why research matters </a:t>
            </a:r>
          </a:p>
          <a:p>
            <a:r>
              <a:rPr lang="en-GB" b="1" dirty="0"/>
              <a:t>Provide you with resources </a:t>
            </a:r>
          </a:p>
          <a:p>
            <a:r>
              <a:rPr lang="en-GB" b="1" dirty="0"/>
              <a:t>Next Week:  Project Proposal and Ethics </a:t>
            </a:r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129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3BDCE-4244-4798-B0D9-79D509938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31" y="552782"/>
            <a:ext cx="5369169" cy="11547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cs typeface="Posterama"/>
              </a:rPr>
              <a:t>Your own thoughts about research</a:t>
            </a:r>
            <a:endParaRPr lang="en-GB" sz="3700"/>
          </a:p>
        </p:txBody>
      </p:sp>
      <p:pic>
        <p:nvPicPr>
          <p:cNvPr id="14" name="Picture 13" descr="Magnifying glass and question mark">
            <a:extLst>
              <a:ext uri="{FF2B5EF4-FFF2-40B4-BE49-F238E27FC236}">
                <a16:creationId xmlns:a16="http://schemas.microsoft.com/office/drawing/2014/main" id="{1C5AE39C-0C22-B190-F06A-A9A9619795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82" r="22100" b="1"/>
          <a:stretch/>
        </p:blipFill>
        <p:spPr>
          <a:xfrm>
            <a:off x="-16745" y="211090"/>
            <a:ext cx="5544176" cy="664691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F3974-3055-42DB-B1A4-44FB77646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526" y="2391995"/>
            <a:ext cx="5355276" cy="31747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Reflect on the images, metaphors and fantasies that you hold in relation to research and inquiry.</a:t>
            </a:r>
          </a:p>
          <a:p>
            <a:r>
              <a:rPr lang="en-GB" sz="2400" b="1" dirty="0">
                <a:solidFill>
                  <a:srgbClr val="7030A0"/>
                </a:solidFill>
              </a:rPr>
              <a:t>Reflect on the question..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RESEARCH IS.....?</a:t>
            </a:r>
          </a:p>
        </p:txBody>
      </p:sp>
    </p:spTree>
    <p:extLst>
      <p:ext uri="{BB962C8B-B14F-4D97-AF65-F5344CB8AC3E}">
        <p14:creationId xmlns:p14="http://schemas.microsoft.com/office/powerpoint/2010/main" val="745621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61690D-48EA-4076-AE72-61601CCF8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3231" y="552782"/>
            <a:ext cx="5369169" cy="1154711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Continued..</a:t>
            </a:r>
            <a:endParaRPr lang="en-GB" dirty="0"/>
          </a:p>
        </p:txBody>
      </p:sp>
      <p:pic>
        <p:nvPicPr>
          <p:cNvPr id="14" name="Picture 13" descr="Many question marks on black background">
            <a:extLst>
              <a:ext uri="{FF2B5EF4-FFF2-40B4-BE49-F238E27FC236}">
                <a16:creationId xmlns:a16="http://schemas.microsoft.com/office/drawing/2014/main" id="{82E14F32-99C9-5547-7E2B-8765E21A5F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121" r="-2" b="-2"/>
          <a:stretch/>
        </p:blipFill>
        <p:spPr>
          <a:xfrm>
            <a:off x="-16745" y="211090"/>
            <a:ext cx="5544176" cy="664691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13413-28EE-489F-93CA-F14DDFA59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526" y="2391995"/>
            <a:ext cx="535527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Consider your answers to the first question and now reflect on the following question:</a:t>
            </a:r>
            <a:endParaRPr lang="en-US" sz="2400" b="1" dirty="0">
              <a:solidFill>
                <a:srgbClr val="7030A0"/>
              </a:solidFill>
            </a:endParaRPr>
          </a:p>
          <a:p>
            <a:r>
              <a:rPr lang="en-GB" sz="2400" b="1" dirty="0">
                <a:solidFill>
                  <a:srgbClr val="7030A0"/>
                </a:solidFill>
              </a:rPr>
              <a:t>How might clients and therapists react if they are asked to take part in a research study?</a:t>
            </a:r>
          </a:p>
        </p:txBody>
      </p:sp>
    </p:spTree>
    <p:extLst>
      <p:ext uri="{BB962C8B-B14F-4D97-AF65-F5344CB8AC3E}">
        <p14:creationId xmlns:p14="http://schemas.microsoft.com/office/powerpoint/2010/main" val="142179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4CCE7A-BF63-4F34-A790-506292F49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66AA63-76B1-4DA5-BDFB-DB2FD4E00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4776" y="211090"/>
            <a:ext cx="5544176" cy="6646910"/>
          </a:xfrm>
          <a:custGeom>
            <a:avLst/>
            <a:gdLst>
              <a:gd name="connsiteX0" fmla="*/ 4779974 w 5544176"/>
              <a:gd name="connsiteY0" fmla="*/ 685250 h 6646910"/>
              <a:gd name="connsiteX1" fmla="*/ 5309474 w 5544176"/>
              <a:gd name="connsiteY1" fmla="*/ 1126951 h 6646910"/>
              <a:gd name="connsiteX2" fmla="*/ 5001910 w 5544176"/>
              <a:gd name="connsiteY2" fmla="*/ 1690856 h 6646910"/>
              <a:gd name="connsiteX3" fmla="*/ 4306656 w 5544176"/>
              <a:gd name="connsiteY3" fmla="*/ 1273177 h 6646910"/>
              <a:gd name="connsiteX4" fmla="*/ 4621504 w 5544176"/>
              <a:gd name="connsiteY4" fmla="*/ 721515 h 6646910"/>
              <a:gd name="connsiteX5" fmla="*/ 4779974 w 5544176"/>
              <a:gd name="connsiteY5" fmla="*/ 685250 h 6646910"/>
              <a:gd name="connsiteX6" fmla="*/ 2760003 w 5544176"/>
              <a:gd name="connsiteY6" fmla="*/ 352577 h 6646910"/>
              <a:gd name="connsiteX7" fmla="*/ 2990385 w 5544176"/>
              <a:gd name="connsiteY7" fmla="*/ 544679 h 6646910"/>
              <a:gd name="connsiteX8" fmla="*/ 2856557 w 5544176"/>
              <a:gd name="connsiteY8" fmla="*/ 790095 h 6646910"/>
              <a:gd name="connsiteX9" fmla="*/ 2554030 w 5544176"/>
              <a:gd name="connsiteY9" fmla="*/ 608299 h 6646910"/>
              <a:gd name="connsiteX10" fmla="*/ 2691113 w 5544176"/>
              <a:gd name="connsiteY10" fmla="*/ 368075 h 6646910"/>
              <a:gd name="connsiteX11" fmla="*/ 2760003 w 5544176"/>
              <a:gd name="connsiteY11" fmla="*/ 352577 h 6646910"/>
              <a:gd name="connsiteX12" fmla="*/ 3630 w 5544176"/>
              <a:gd name="connsiteY12" fmla="*/ 28121 h 6646910"/>
              <a:gd name="connsiteX13" fmla="*/ 151871 w 5544176"/>
              <a:gd name="connsiteY13" fmla="*/ 38891 h 6646910"/>
              <a:gd name="connsiteX14" fmla="*/ 1031555 w 5544176"/>
              <a:gd name="connsiteY14" fmla="*/ 832871 h 6646910"/>
              <a:gd name="connsiteX15" fmla="*/ 1096338 w 5544176"/>
              <a:gd name="connsiteY15" fmla="*/ 964607 h 6646910"/>
              <a:gd name="connsiteX16" fmla="*/ 1409481 w 5544176"/>
              <a:gd name="connsiteY16" fmla="*/ 1265738 h 6646910"/>
              <a:gd name="connsiteX17" fmla="*/ 2318612 w 5544176"/>
              <a:gd name="connsiteY17" fmla="*/ 859062 h 6646910"/>
              <a:gd name="connsiteX18" fmla="*/ 2675615 w 5544176"/>
              <a:gd name="connsiteY18" fmla="*/ 1267985 h 6646910"/>
              <a:gd name="connsiteX19" fmla="*/ 2952957 w 5544176"/>
              <a:gd name="connsiteY19" fmla="*/ 1297896 h 6646910"/>
              <a:gd name="connsiteX20" fmla="*/ 3058268 w 5544176"/>
              <a:gd name="connsiteY20" fmla="*/ 1155778 h 6646910"/>
              <a:gd name="connsiteX21" fmla="*/ 3306706 w 5544176"/>
              <a:gd name="connsiteY21" fmla="*/ 310500 h 6646910"/>
              <a:gd name="connsiteX22" fmla="*/ 3735234 w 5544176"/>
              <a:gd name="connsiteY22" fmla="*/ 107395 h 6646910"/>
              <a:gd name="connsiteX23" fmla="*/ 3828224 w 5544176"/>
              <a:gd name="connsiteY23" fmla="*/ 117624 h 6646910"/>
              <a:gd name="connsiteX24" fmla="*/ 4231180 w 5544176"/>
              <a:gd name="connsiteY24" fmla="*/ 592260 h 6646910"/>
              <a:gd name="connsiteX25" fmla="*/ 3873092 w 5544176"/>
              <a:gd name="connsiteY25" fmla="*/ 1299370 h 6646910"/>
              <a:gd name="connsiteX26" fmla="*/ 4050935 w 5544176"/>
              <a:gd name="connsiteY26" fmla="*/ 1948439 h 6646910"/>
              <a:gd name="connsiteX27" fmla="*/ 5211525 w 5544176"/>
              <a:gd name="connsiteY27" fmla="*/ 2027402 h 6646910"/>
              <a:gd name="connsiteX28" fmla="*/ 5541097 w 5544176"/>
              <a:gd name="connsiteY28" fmla="*/ 2700958 h 6646910"/>
              <a:gd name="connsiteX29" fmla="*/ 5094823 w 5544176"/>
              <a:gd name="connsiteY29" fmla="*/ 3471378 h 6646910"/>
              <a:gd name="connsiteX30" fmla="*/ 5505528 w 5544176"/>
              <a:gd name="connsiteY30" fmla="*/ 4272564 h 6646910"/>
              <a:gd name="connsiteX31" fmla="*/ 5281423 w 5544176"/>
              <a:gd name="connsiteY31" fmla="*/ 4965183 h 6646910"/>
              <a:gd name="connsiteX32" fmla="*/ 4675749 w 5544176"/>
              <a:gd name="connsiteY32" fmla="*/ 5385343 h 6646910"/>
              <a:gd name="connsiteX33" fmla="*/ 4508838 w 5544176"/>
              <a:gd name="connsiteY33" fmla="*/ 6598516 h 6646910"/>
              <a:gd name="connsiteX34" fmla="*/ 4472787 w 5544176"/>
              <a:gd name="connsiteY34" fmla="*/ 6646910 h 6646910"/>
              <a:gd name="connsiteX35" fmla="*/ 3367517 w 5544176"/>
              <a:gd name="connsiteY35" fmla="*/ 6646910 h 6646910"/>
              <a:gd name="connsiteX36" fmla="*/ 2998981 w 5544176"/>
              <a:gd name="connsiteY36" fmla="*/ 6646910 h 6646910"/>
              <a:gd name="connsiteX37" fmla="*/ 2648733 w 5544176"/>
              <a:gd name="connsiteY37" fmla="*/ 6646910 h 6646910"/>
              <a:gd name="connsiteX38" fmla="*/ 0 w 5544176"/>
              <a:gd name="connsiteY38" fmla="*/ 6646910 h 6646910"/>
              <a:gd name="connsiteX39" fmla="*/ 0 w 5544176"/>
              <a:gd name="connsiteY39" fmla="*/ 28222 h 6646910"/>
              <a:gd name="connsiteX40" fmla="*/ 1509522 w 5544176"/>
              <a:gd name="connsiteY40" fmla="*/ 767 h 6646910"/>
              <a:gd name="connsiteX41" fmla="*/ 1986017 w 5544176"/>
              <a:gd name="connsiteY41" fmla="*/ 398066 h 6646910"/>
              <a:gd name="connsiteX42" fmla="*/ 1709217 w 5544176"/>
              <a:gd name="connsiteY42" fmla="*/ 905558 h 6646910"/>
              <a:gd name="connsiteX43" fmla="*/ 1083551 w 5544176"/>
              <a:gd name="connsiteY43" fmla="*/ 529879 h 6646910"/>
              <a:gd name="connsiteX44" fmla="*/ 1366937 w 5544176"/>
              <a:gd name="connsiteY44" fmla="*/ 33390 h 6646910"/>
              <a:gd name="connsiteX45" fmla="*/ 1509522 w 5544176"/>
              <a:gd name="connsiteY45" fmla="*/ 767 h 6646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DC8E6-D947-4612-BA82-4A11324A4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70986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Personal Barriers and Motivators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928C1-B59F-4809-B2ED-A93E1252F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56598"/>
            <a:ext cx="6440459" cy="36361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dirty="0">
                <a:solidFill>
                  <a:srgbClr val="7030A0"/>
                </a:solidFill>
              </a:rPr>
              <a:t>What do you believe might be your own personal barriers and motivators to learning about and engaging in your own piece of research? </a:t>
            </a:r>
          </a:p>
          <a:p>
            <a:r>
              <a:rPr lang="en-GB" sz="3200" b="1" dirty="0">
                <a:solidFill>
                  <a:srgbClr val="7030A0"/>
                </a:solidFill>
              </a:rPr>
              <a:t>What might motivate you?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0DD8A50C-1070-4B94-BBA1-BD44CAD671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3866" y="2175847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723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695E9-DBEC-4766-8B57-31CF079AB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10766774" cy="151414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Importance of Research in Counselling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04DF1-72D7-4D43-8ADF-A47B53AE7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079" y="2259722"/>
            <a:ext cx="5750408" cy="430210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dirty="0">
                <a:solidFill>
                  <a:srgbClr val="7030A0"/>
                </a:solidFill>
              </a:rPr>
              <a:t>Research studies are becoming increasingly important within the Counselling field.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rgbClr val="7030A0"/>
                </a:solidFill>
              </a:rPr>
              <a:t>The research that is being undertaken is fundamental in enabling different counselling approaches to receive funding within different services, for example CBT and the NHS.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rgbClr val="7030A0"/>
                </a:solidFill>
              </a:rPr>
              <a:t>National Institute for Health and Clinical Excellence (NICE) provides guidance to the NHS regarding which Counselling and Psychotherapy approaches have the best available evidence. 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290682F-3E73-4F01-8682-BE0EF9E1EF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0" r="3" b="18596"/>
          <a:stretch/>
        </p:blipFill>
        <p:spPr>
          <a:xfrm>
            <a:off x="-207013" y="2066925"/>
            <a:ext cx="6037936" cy="3943347"/>
          </a:xfrm>
          <a:custGeom>
            <a:avLst/>
            <a:gdLst/>
            <a:ahLst/>
            <a:cxnLst/>
            <a:rect l="l" t="t" r="r" b="b"/>
            <a:pathLst>
              <a:path w="6361079" h="3943347">
                <a:moveTo>
                  <a:pt x="521474" y="414420"/>
                </a:moveTo>
                <a:cubicBezTo>
                  <a:pt x="604087" y="416876"/>
                  <a:pt x="680773" y="462341"/>
                  <a:pt x="722249" y="543640"/>
                </a:cubicBezTo>
                <a:cubicBezTo>
                  <a:pt x="788608" y="673720"/>
                  <a:pt x="739700" y="846277"/>
                  <a:pt x="613008" y="929058"/>
                </a:cubicBezTo>
                <a:cubicBezTo>
                  <a:pt x="581335" y="949753"/>
                  <a:pt x="547799" y="962878"/>
                  <a:pt x="514274" y="968891"/>
                </a:cubicBezTo>
                <a:cubicBezTo>
                  <a:pt x="489130" y="973403"/>
                  <a:pt x="463992" y="973912"/>
                  <a:pt x="439653" y="970617"/>
                </a:cubicBezTo>
                <a:cubicBezTo>
                  <a:pt x="366631" y="960729"/>
                  <a:pt x="300784" y="916586"/>
                  <a:pt x="263455" y="843416"/>
                </a:cubicBezTo>
                <a:cubicBezTo>
                  <a:pt x="197095" y="713337"/>
                  <a:pt x="246004" y="540779"/>
                  <a:pt x="372696" y="457999"/>
                </a:cubicBezTo>
                <a:cubicBezTo>
                  <a:pt x="420205" y="426956"/>
                  <a:pt x="471906" y="412946"/>
                  <a:pt x="521474" y="414420"/>
                </a:cubicBezTo>
                <a:close/>
                <a:moveTo>
                  <a:pt x="988185" y="281716"/>
                </a:moveTo>
                <a:cubicBezTo>
                  <a:pt x="1037936" y="272792"/>
                  <a:pt x="1087637" y="295525"/>
                  <a:pt x="1112257" y="343785"/>
                </a:cubicBezTo>
                <a:cubicBezTo>
                  <a:pt x="1145083" y="408130"/>
                  <a:pt x="1120890" y="493488"/>
                  <a:pt x="1058219" y="534438"/>
                </a:cubicBezTo>
                <a:cubicBezTo>
                  <a:pt x="1042551" y="544675"/>
                  <a:pt x="1025962" y="551167"/>
                  <a:pt x="1009378" y="554142"/>
                </a:cubicBezTo>
                <a:cubicBezTo>
                  <a:pt x="992795" y="557117"/>
                  <a:pt x="976216" y="556574"/>
                  <a:pt x="960571" y="552740"/>
                </a:cubicBezTo>
                <a:cubicBezTo>
                  <a:pt x="929280" y="545075"/>
                  <a:pt x="901719" y="524246"/>
                  <a:pt x="885306" y="492074"/>
                </a:cubicBezTo>
                <a:cubicBezTo>
                  <a:pt x="852480" y="427728"/>
                  <a:pt x="876674" y="342369"/>
                  <a:pt x="939345" y="301420"/>
                </a:cubicBezTo>
                <a:cubicBezTo>
                  <a:pt x="955012" y="291183"/>
                  <a:pt x="971601" y="284691"/>
                  <a:pt x="988185" y="281716"/>
                </a:cubicBezTo>
                <a:close/>
                <a:moveTo>
                  <a:pt x="5006427" y="845"/>
                </a:moveTo>
                <a:cubicBezTo>
                  <a:pt x="5347805" y="-11751"/>
                  <a:pt x="5676540" y="116155"/>
                  <a:pt x="5981087" y="410490"/>
                </a:cubicBezTo>
                <a:cubicBezTo>
                  <a:pt x="6412348" y="827687"/>
                  <a:pt x="6605759" y="1875951"/>
                  <a:pt x="5850729" y="2477646"/>
                </a:cubicBezTo>
                <a:cubicBezTo>
                  <a:pt x="5675883" y="2617020"/>
                  <a:pt x="5510922" y="2776772"/>
                  <a:pt x="5345844" y="2934556"/>
                </a:cubicBezTo>
                <a:cubicBezTo>
                  <a:pt x="5189746" y="3083841"/>
                  <a:pt x="5136460" y="3294597"/>
                  <a:pt x="5187221" y="3522782"/>
                </a:cubicBezTo>
                <a:cubicBezTo>
                  <a:pt x="5215294" y="3648193"/>
                  <a:pt x="5248406" y="3772235"/>
                  <a:pt x="5278756" y="3896963"/>
                </a:cubicBezTo>
                <a:lnTo>
                  <a:pt x="5289244" y="3943347"/>
                </a:lnTo>
                <a:lnTo>
                  <a:pt x="0" y="3943347"/>
                </a:lnTo>
                <a:lnTo>
                  <a:pt x="0" y="1141130"/>
                </a:lnTo>
                <a:lnTo>
                  <a:pt x="20427" y="1143747"/>
                </a:lnTo>
                <a:cubicBezTo>
                  <a:pt x="184004" y="1161317"/>
                  <a:pt x="349131" y="1167916"/>
                  <a:pt x="512761" y="1154170"/>
                </a:cubicBezTo>
                <a:cubicBezTo>
                  <a:pt x="714977" y="1137036"/>
                  <a:pt x="846044" y="936951"/>
                  <a:pt x="972888" y="756346"/>
                </a:cubicBezTo>
                <a:cubicBezTo>
                  <a:pt x="1288958" y="306148"/>
                  <a:pt x="1657725" y="145437"/>
                  <a:pt x="2042260" y="341101"/>
                </a:cubicBezTo>
                <a:cubicBezTo>
                  <a:pt x="2191395" y="416984"/>
                  <a:pt x="2319169" y="569188"/>
                  <a:pt x="2435451" y="712718"/>
                </a:cubicBezTo>
                <a:cubicBezTo>
                  <a:pt x="2747209" y="1097658"/>
                  <a:pt x="3118527" y="1070852"/>
                  <a:pt x="3463163" y="819175"/>
                </a:cubicBezTo>
                <a:cubicBezTo>
                  <a:pt x="3707831" y="639902"/>
                  <a:pt x="3938655" y="426737"/>
                  <a:pt x="4192369" y="273017"/>
                </a:cubicBezTo>
                <a:cubicBezTo>
                  <a:pt x="4467747" y="105432"/>
                  <a:pt x="4740911" y="10641"/>
                  <a:pt x="5006427" y="84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507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FCB04-DFFC-4679-8BBC-AEF7E06C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614069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975FC-F7DA-4A4D-A95F-963DD9AF8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Counselling and Psychotherapy service providers are increasingly being asked to provide evidence that their work with clients is effective.</a:t>
            </a:r>
          </a:p>
          <a:p>
            <a:r>
              <a:rPr lang="en-GB" sz="2400" b="1" dirty="0">
                <a:solidFill>
                  <a:srgbClr val="7030A0"/>
                </a:solidFill>
              </a:rPr>
              <a:t>There is an increasing demand that Counsellors not only demonstrate an awareness of research but are also able to produce evidence/research of their own.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DFC5301-9EA3-4895-B210-E953CE460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87" r="21873" b="-1"/>
          <a:stretch/>
        </p:blipFill>
        <p:spPr>
          <a:xfrm>
            <a:off x="6408746" y="341196"/>
            <a:ext cx="5783254" cy="5827839"/>
          </a:xfrm>
          <a:custGeom>
            <a:avLst/>
            <a:gdLst/>
            <a:ahLst/>
            <a:cxnLst/>
            <a:rect l="l" t="t" r="r" b="b"/>
            <a:pathLst>
              <a:path w="5783254" h="5827839">
                <a:moveTo>
                  <a:pt x="4737899" y="4735529"/>
                </a:moveTo>
                <a:cubicBezTo>
                  <a:pt x="5039532" y="4735529"/>
                  <a:pt x="5284054" y="4980051"/>
                  <a:pt x="5284054" y="5281684"/>
                </a:cubicBezTo>
                <a:cubicBezTo>
                  <a:pt x="5284054" y="5583317"/>
                  <a:pt x="5039532" y="5827839"/>
                  <a:pt x="4737899" y="5827839"/>
                </a:cubicBezTo>
                <a:cubicBezTo>
                  <a:pt x="4436266" y="5827839"/>
                  <a:pt x="4191744" y="5583317"/>
                  <a:pt x="4191744" y="5281684"/>
                </a:cubicBezTo>
                <a:cubicBezTo>
                  <a:pt x="4191744" y="4980051"/>
                  <a:pt x="4436266" y="4735529"/>
                  <a:pt x="4737899" y="4735529"/>
                </a:cubicBezTo>
                <a:close/>
                <a:moveTo>
                  <a:pt x="926278" y="4451445"/>
                </a:moveTo>
                <a:cubicBezTo>
                  <a:pt x="1155542" y="4451445"/>
                  <a:pt x="1341398" y="4637301"/>
                  <a:pt x="1341398" y="4866565"/>
                </a:cubicBezTo>
                <a:cubicBezTo>
                  <a:pt x="1341398" y="5095829"/>
                  <a:pt x="1155542" y="5281685"/>
                  <a:pt x="926278" y="5281685"/>
                </a:cubicBezTo>
                <a:cubicBezTo>
                  <a:pt x="697014" y="5281685"/>
                  <a:pt x="511158" y="5095829"/>
                  <a:pt x="511158" y="4866565"/>
                </a:cubicBezTo>
                <a:cubicBezTo>
                  <a:pt x="511158" y="4637301"/>
                  <a:pt x="697014" y="4451445"/>
                  <a:pt x="926278" y="4451445"/>
                </a:cubicBezTo>
                <a:close/>
                <a:moveTo>
                  <a:pt x="1681949" y="4088725"/>
                </a:moveTo>
                <a:cubicBezTo>
                  <a:pt x="1834038" y="4088725"/>
                  <a:pt x="1957331" y="4212018"/>
                  <a:pt x="1957331" y="4364107"/>
                </a:cubicBezTo>
                <a:cubicBezTo>
                  <a:pt x="1957331" y="4516196"/>
                  <a:pt x="1834038" y="4639489"/>
                  <a:pt x="1681949" y="4639489"/>
                </a:cubicBezTo>
                <a:cubicBezTo>
                  <a:pt x="1529860" y="4639489"/>
                  <a:pt x="1406567" y="4516196"/>
                  <a:pt x="1406567" y="4364107"/>
                </a:cubicBezTo>
                <a:cubicBezTo>
                  <a:pt x="1406567" y="4212018"/>
                  <a:pt x="1529860" y="4088725"/>
                  <a:pt x="1681949" y="4088725"/>
                </a:cubicBezTo>
                <a:close/>
                <a:moveTo>
                  <a:pt x="1693411" y="509182"/>
                </a:moveTo>
                <a:cubicBezTo>
                  <a:pt x="1845500" y="509182"/>
                  <a:pt x="1968793" y="632475"/>
                  <a:pt x="1968793" y="784564"/>
                </a:cubicBezTo>
                <a:cubicBezTo>
                  <a:pt x="1968793" y="936653"/>
                  <a:pt x="1845500" y="1059946"/>
                  <a:pt x="1693411" y="1059946"/>
                </a:cubicBezTo>
                <a:cubicBezTo>
                  <a:pt x="1541322" y="1059946"/>
                  <a:pt x="1418029" y="936653"/>
                  <a:pt x="1418029" y="784564"/>
                </a:cubicBezTo>
                <a:cubicBezTo>
                  <a:pt x="1418029" y="632475"/>
                  <a:pt x="1541322" y="509182"/>
                  <a:pt x="1693411" y="509182"/>
                </a:cubicBezTo>
                <a:close/>
                <a:moveTo>
                  <a:pt x="3016437" y="478512"/>
                </a:moveTo>
                <a:cubicBezTo>
                  <a:pt x="3052905" y="476034"/>
                  <a:pt x="3089701" y="476075"/>
                  <a:pt x="3126794" y="478680"/>
                </a:cubicBezTo>
                <a:cubicBezTo>
                  <a:pt x="3225709" y="485628"/>
                  <a:pt x="3326735" y="510816"/>
                  <a:pt x="3429286" y="555125"/>
                </a:cubicBezTo>
                <a:cubicBezTo>
                  <a:pt x="3588377" y="623860"/>
                  <a:pt x="3726579" y="757508"/>
                  <a:pt x="3852460" y="883435"/>
                </a:cubicBezTo>
                <a:cubicBezTo>
                  <a:pt x="4189958" y="1221166"/>
                  <a:pt x="4581366" y="1207328"/>
                  <a:pt x="4939713" y="1000031"/>
                </a:cubicBezTo>
                <a:cubicBezTo>
                  <a:pt x="5194103" y="852348"/>
                  <a:pt x="5433141" y="675268"/>
                  <a:pt x="5697634" y="549718"/>
                </a:cubicBezTo>
                <a:lnTo>
                  <a:pt x="5783254" y="513561"/>
                </a:lnTo>
                <a:lnTo>
                  <a:pt x="5783254" y="4871711"/>
                </a:lnTo>
                <a:lnTo>
                  <a:pt x="5743328" y="4864473"/>
                </a:lnTo>
                <a:cubicBezTo>
                  <a:pt x="5605918" y="4834320"/>
                  <a:pt x="5469797" y="4789559"/>
                  <a:pt x="5333250" y="4737862"/>
                </a:cubicBezTo>
                <a:cubicBezTo>
                  <a:pt x="5018374" y="4618749"/>
                  <a:pt x="4676802" y="4500296"/>
                  <a:pt x="4354677" y="4623045"/>
                </a:cubicBezTo>
                <a:cubicBezTo>
                  <a:pt x="4093969" y="4722577"/>
                  <a:pt x="3874992" y="4932580"/>
                  <a:pt x="3639124" y="5095915"/>
                </a:cubicBezTo>
                <a:cubicBezTo>
                  <a:pt x="3490411" y="5199039"/>
                  <a:pt x="3351637" y="5318395"/>
                  <a:pt x="3196098" y="5409413"/>
                </a:cubicBezTo>
                <a:cubicBezTo>
                  <a:pt x="2798576" y="5642084"/>
                  <a:pt x="2315054" y="5309217"/>
                  <a:pt x="2216541" y="5005202"/>
                </a:cubicBezTo>
                <a:cubicBezTo>
                  <a:pt x="2172959" y="4870183"/>
                  <a:pt x="2182102" y="4711777"/>
                  <a:pt x="2195718" y="4566594"/>
                </a:cubicBezTo>
                <a:cubicBezTo>
                  <a:pt x="2235161" y="4141667"/>
                  <a:pt x="1842961" y="3903370"/>
                  <a:pt x="1509426" y="3909896"/>
                </a:cubicBezTo>
                <a:cubicBezTo>
                  <a:pt x="539234" y="3931048"/>
                  <a:pt x="29168" y="3302144"/>
                  <a:pt x="354" y="2455296"/>
                </a:cubicBezTo>
                <a:cubicBezTo>
                  <a:pt x="-4549" y="2310187"/>
                  <a:pt x="42804" y="2163767"/>
                  <a:pt x="65932" y="2017226"/>
                </a:cubicBezTo>
                <a:cubicBezTo>
                  <a:pt x="138904" y="1706535"/>
                  <a:pt x="262471" y="1430265"/>
                  <a:pt x="548743" y="1259879"/>
                </a:cubicBezTo>
                <a:cubicBezTo>
                  <a:pt x="731311" y="1151231"/>
                  <a:pt x="929316" y="1141485"/>
                  <a:pt x="1139870" y="1171590"/>
                </a:cubicBezTo>
                <a:cubicBezTo>
                  <a:pt x="1368879" y="1204173"/>
                  <a:pt x="1602397" y="1224911"/>
                  <a:pt x="1832320" y="1214571"/>
                </a:cubicBezTo>
                <a:cubicBezTo>
                  <a:pt x="2045424" y="1204861"/>
                  <a:pt x="2179434" y="1036538"/>
                  <a:pt x="2309408" y="884812"/>
                </a:cubicBezTo>
                <a:cubicBezTo>
                  <a:pt x="2521947" y="636609"/>
                  <a:pt x="2761159" y="495859"/>
                  <a:pt x="3016437" y="478512"/>
                </a:cubicBezTo>
                <a:close/>
                <a:moveTo>
                  <a:pt x="4470143" y="0"/>
                </a:moveTo>
                <a:cubicBezTo>
                  <a:pt x="4685857" y="0"/>
                  <a:pt x="4860728" y="174871"/>
                  <a:pt x="4860728" y="390585"/>
                </a:cubicBezTo>
                <a:cubicBezTo>
                  <a:pt x="4860728" y="606299"/>
                  <a:pt x="4685857" y="781170"/>
                  <a:pt x="4470143" y="781170"/>
                </a:cubicBezTo>
                <a:cubicBezTo>
                  <a:pt x="4254429" y="781170"/>
                  <a:pt x="4079558" y="606299"/>
                  <a:pt x="4079558" y="390585"/>
                </a:cubicBezTo>
                <a:cubicBezTo>
                  <a:pt x="4079558" y="174871"/>
                  <a:pt x="4254429" y="0"/>
                  <a:pt x="447014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9712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9D73C-9F0C-4C57-90CD-4F574A331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6FF51B-5191-47E7-AFC7-9C040E0C7F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730055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66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EB57C9-BD5E-4F2F-8A5A-C17D4B5F2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FA601AB-386B-4C7C-8D4A-4B37D25A0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9860D-E3C2-4258-9E61-BB656FEBC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10969752" cy="39038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Evidence-based practice and practice-based evidence.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D72CC-C58F-4AAA-9DEB-E90351DF7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750153"/>
            <a:ext cx="9687697" cy="3114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solidFill>
                  <a:srgbClr val="7030A0"/>
                </a:solidFill>
              </a:rPr>
              <a:t>What is your understanding of these two terms?</a:t>
            </a:r>
          </a:p>
        </p:txBody>
      </p:sp>
    </p:spTree>
    <p:extLst>
      <p:ext uri="{BB962C8B-B14F-4D97-AF65-F5344CB8AC3E}">
        <p14:creationId xmlns:p14="http://schemas.microsoft.com/office/powerpoint/2010/main" val="385950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0B249-0F06-4EB5-BE0C-FEA38C276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AEF84-2345-4C83-80FB-7C7148694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I</a:t>
            </a:r>
            <a:r>
              <a:rPr lang="en-GB" sz="2400" b="1" dirty="0">
                <a:solidFill>
                  <a:srgbClr val="7030A0"/>
                </a:solidFill>
              </a:rPr>
              <a:t>ncreasingly, funders are looking for evidence that a therapeutic approach is effective. We are now in an "evidence-based" world where service providers are expected to prove that their work is beneficial and cost effective.</a:t>
            </a:r>
          </a:p>
          <a:p>
            <a:r>
              <a:rPr lang="en-GB" sz="2400" b="1" dirty="0">
                <a:solidFill>
                  <a:srgbClr val="7030A0"/>
                </a:solidFill>
              </a:rPr>
              <a:t>As a result, counselling approaches are developing their own research to "prove" that their approach works and is supporting clients.</a:t>
            </a:r>
          </a:p>
        </p:txBody>
      </p:sp>
    </p:spTree>
    <p:extLst>
      <p:ext uri="{BB962C8B-B14F-4D97-AF65-F5344CB8AC3E}">
        <p14:creationId xmlns:p14="http://schemas.microsoft.com/office/powerpoint/2010/main" val="3188520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65D4E-C039-4D50-89EE-E2B4813E9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Posterama"/>
              </a:rPr>
              <a:t>Development of Evidence-Based Practice (EPB)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1C88B-8EB9-4AA7-B9F2-951634A7B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10712397" cy="3548730"/>
          </a:xfr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endParaRPr lang="en-GB" sz="19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7030A0"/>
                </a:solidFill>
                <a:ea typeface="+mn-lt"/>
                <a:cs typeface="+mn-lt"/>
              </a:rPr>
              <a:t>The EPB movement began in the 1980s, it has had a strong emphasis within the NHS.</a:t>
            </a:r>
            <a:endParaRPr lang="en-US" sz="2400" b="1" dirty="0">
              <a:solidFill>
                <a:srgbClr val="7030A0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7030A0"/>
                </a:solidFill>
                <a:ea typeface="+mn-lt"/>
                <a:cs typeface="+mn-lt"/>
              </a:rPr>
              <a:t>Within Counselling and Psychotherapy, all therapeutic work with clients should be fully informed and based on empirical research underpinned with rigorous research from a range of reliable sources.</a:t>
            </a:r>
            <a:endParaRPr lang="en-GB" sz="2400" b="1" dirty="0">
              <a:solidFill>
                <a:srgbClr val="7030A0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7030A0"/>
                </a:solidFill>
                <a:ea typeface="+mn-lt"/>
                <a:cs typeface="+mn-lt"/>
              </a:rPr>
              <a:t>Randomized Control Trials (RCTs) are seen as being the best type of research when investigating the efficacy of a particular approach.</a:t>
            </a:r>
            <a:endParaRPr lang="en-GB" sz="2400" b="1" dirty="0">
              <a:solidFill>
                <a:srgbClr val="7030A0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400" b="1" dirty="0">
                <a:solidFill>
                  <a:srgbClr val="7030A0"/>
                </a:solidFill>
                <a:ea typeface="+mn-lt"/>
                <a:cs typeface="+mn-lt"/>
              </a:rPr>
              <a:t>NICE tends to look for whether an RCT has been undertaken before they recommend any therapeutic approach.</a:t>
            </a:r>
            <a:endParaRPr lang="en-GB" sz="2400" b="1" dirty="0">
              <a:solidFill>
                <a:srgbClr val="7030A0"/>
              </a:solidFill>
            </a:endParaRPr>
          </a:p>
          <a:p>
            <a:pPr>
              <a:lnSpc>
                <a:spcPct val="10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084309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4AA36-F67B-470A-B980-D37BB0B9B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Your thoughts on RCTs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3DD71B-7CF0-4081-9F90-2787868F7D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350275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2765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7AD84-BD6F-4009-B7AD-8CA611F2D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Practice-based evidence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DE5AC-D420-42AD-99AA-4523F9338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This is typically a quantitative based approach and involves collecting data on perhaps a clinical practice or client base.</a:t>
            </a:r>
          </a:p>
          <a:p>
            <a:r>
              <a:rPr lang="en-GB" b="1" dirty="0">
                <a:solidFill>
                  <a:srgbClr val="7030A0"/>
                </a:solidFill>
              </a:rPr>
              <a:t>Clinical Outcomes in Routine Evaluation – Outcome Measure (CORE-OM) </a:t>
            </a:r>
          </a:p>
          <a:p>
            <a:r>
              <a:rPr lang="en-GB" b="1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CORE Forms</a:t>
            </a:r>
            <a:endParaRPr lang="en-GB" b="1" dirty="0">
              <a:solidFill>
                <a:srgbClr val="7030A0"/>
              </a:solidFill>
            </a:endParaRPr>
          </a:p>
          <a:p>
            <a:r>
              <a:rPr lang="en-GB" b="1" dirty="0">
                <a:solidFill>
                  <a:srgbClr val="7030A0"/>
                </a:solidFill>
              </a:rPr>
              <a:t>Data is collected at various points during the client's time in Counselling and is again used to assess the efficacy of the approach.</a:t>
            </a:r>
          </a:p>
        </p:txBody>
      </p:sp>
    </p:spTree>
    <p:extLst>
      <p:ext uri="{BB962C8B-B14F-4D97-AF65-F5344CB8AC3E}">
        <p14:creationId xmlns:p14="http://schemas.microsoft.com/office/powerpoint/2010/main" val="2216656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FA93AB-8F74-47AA-B3B4-86D02657A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AC685-2A54-4521-A6F8-2198550623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2108990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9299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10574-034D-499E-835F-5D97D3FF7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Tensions</a:t>
            </a:r>
            <a:endParaRPr lang="en-GB" dirty="0"/>
          </a:p>
        </p:txBody>
      </p:sp>
      <p:pic>
        <p:nvPicPr>
          <p:cNvPr id="14" name="Picture 13" descr="White puzzle with one red piece">
            <a:extLst>
              <a:ext uri="{FF2B5EF4-FFF2-40B4-BE49-F238E27FC236}">
                <a16:creationId xmlns:a16="http://schemas.microsoft.com/office/drawing/2014/main" id="{5337E346-6A55-34CB-9A7A-C03FD6F4A3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03" r="25299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4264E-F23A-4A35-B1DC-1FAB993BA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1" y="2391995"/>
            <a:ext cx="5738633" cy="31747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b="1" dirty="0">
                <a:solidFill>
                  <a:srgbClr val="7030A0"/>
                </a:solidFill>
              </a:rPr>
              <a:t>Despite the tensions between different ideas in research, they can work together.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Over the course of the module, you will see how the different methodologies work separately and can also complement each other.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19483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2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4" descr="Wood human figure">
            <a:extLst>
              <a:ext uri="{FF2B5EF4-FFF2-40B4-BE49-F238E27FC236}">
                <a16:creationId xmlns:a16="http://schemas.microsoft.com/office/drawing/2014/main" id="{9C49AA2E-33A5-4957-8D83-17D66F3695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2" b="1573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78129BC-0C51-4867-94F7-5D578EEE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18984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36200">
                <a:srgbClr val="000000">
                  <a:alpha val="33000"/>
                </a:srgbClr>
              </a:gs>
              <a:gs pos="0">
                <a:srgbClr val="000000">
                  <a:alpha val="5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B4B96DB-3DBE-4D91-9C01-32C3771F8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01" y="3191435"/>
            <a:ext cx="12191999" cy="3666563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55000">
                <a:srgbClr val="000000">
                  <a:alpha val="37000"/>
                </a:srgbClr>
              </a:gs>
              <a:gs pos="0">
                <a:srgbClr val="000000">
                  <a:alpha val="6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F268D-45EF-470D-A225-CE7175963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81048"/>
            <a:ext cx="9687697" cy="20867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Thoughts so far?</a:t>
            </a:r>
          </a:p>
        </p:txBody>
      </p:sp>
    </p:spTree>
    <p:extLst>
      <p:ext uri="{BB962C8B-B14F-4D97-AF65-F5344CB8AC3E}">
        <p14:creationId xmlns:p14="http://schemas.microsoft.com/office/powerpoint/2010/main" val="1942300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66238-91AD-C24A-1ED0-32154935C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B5723-69BB-B80D-0A49-B97C2B684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7030A0"/>
                </a:solidFill>
              </a:rPr>
              <a:t>Prior to class </a:t>
            </a:r>
            <a:r>
              <a:rPr lang="en-GB" sz="3600" dirty="0">
                <a:solidFill>
                  <a:srgbClr val="7030A0"/>
                </a:solidFill>
              </a:rPr>
              <a:t>– please listen to the two recordings lectures provided on moodle – by Beverly Cole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Review the Project Proposal and Ethics Form on Moodle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Reflect on </a:t>
            </a:r>
            <a:r>
              <a:rPr lang="en-GB" sz="3600" dirty="0">
                <a:solidFill>
                  <a:srgbClr val="7030A0"/>
                </a:solidFill>
              </a:rPr>
              <a:t>the distinction between Qualitive and Quantitative Research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059123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LightSeedRightStep">
      <a:dk1>
        <a:srgbClr val="000000"/>
      </a:dk1>
      <a:lt1>
        <a:srgbClr val="FFFFFF"/>
      </a:lt1>
      <a:dk2>
        <a:srgbClr val="412B24"/>
      </a:dk2>
      <a:lt2>
        <a:srgbClr val="E2E7E8"/>
      </a:lt2>
      <a:accent1>
        <a:srgbClr val="C1988C"/>
      </a:accent1>
      <a:accent2>
        <a:srgbClr val="B6A17C"/>
      </a:accent2>
      <a:accent3>
        <a:srgbClr val="A4A67E"/>
      </a:accent3>
      <a:accent4>
        <a:srgbClr val="90A974"/>
      </a:accent4>
      <a:accent5>
        <a:srgbClr val="86AB81"/>
      </a:accent5>
      <a:accent6>
        <a:srgbClr val="77AF88"/>
      </a:accent6>
      <a:hlink>
        <a:srgbClr val="5C8A98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703</Words>
  <Application>Microsoft Office PowerPoint</Application>
  <PresentationFormat>Widescreen</PresentationFormat>
  <Paragraphs>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Avenir Next LT Pro</vt:lpstr>
      <vt:lpstr>Calibri</vt:lpstr>
      <vt:lpstr>Posterama</vt:lpstr>
      <vt:lpstr>SplashVTI</vt:lpstr>
      <vt:lpstr>  Week One: 31st January  2024    </vt:lpstr>
      <vt:lpstr>Aims</vt:lpstr>
      <vt:lpstr>Your own thoughts about research</vt:lpstr>
      <vt:lpstr>Continued..</vt:lpstr>
      <vt:lpstr>Personal Barriers and Motivators</vt:lpstr>
      <vt:lpstr>Importance of Research in Counselling</vt:lpstr>
      <vt:lpstr>Cont'd.</vt:lpstr>
      <vt:lpstr>Question</vt:lpstr>
      <vt:lpstr>Evidence-based practice and practice-based evidence.</vt:lpstr>
      <vt:lpstr>Cont'd</vt:lpstr>
      <vt:lpstr>Development of Evidence-Based Practice (EPB)</vt:lpstr>
      <vt:lpstr>Your thoughts on RCTs</vt:lpstr>
      <vt:lpstr>Practice-based evidence</vt:lpstr>
      <vt:lpstr>Cont'd</vt:lpstr>
      <vt:lpstr>Tensions</vt:lpstr>
      <vt:lpstr>Thoughts so far?</vt:lpstr>
      <vt:lpstr>Next Week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</dc:title>
  <dc:creator>Catherine Slade</dc:creator>
  <cp:lastModifiedBy>Ruth Groff</cp:lastModifiedBy>
  <cp:revision>263</cp:revision>
  <dcterms:created xsi:type="dcterms:W3CDTF">2022-01-31T15:46:45Z</dcterms:created>
  <dcterms:modified xsi:type="dcterms:W3CDTF">2024-01-29T16:30:33Z</dcterms:modified>
</cp:coreProperties>
</file>