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2" r:id="rId4"/>
    <p:sldId id="343" r:id="rId5"/>
    <p:sldId id="287" r:id="rId6"/>
    <p:sldId id="333" r:id="rId7"/>
    <p:sldId id="288" r:id="rId8"/>
    <p:sldId id="334" r:id="rId9"/>
    <p:sldId id="263" r:id="rId10"/>
    <p:sldId id="293" r:id="rId11"/>
    <p:sldId id="339" r:id="rId12"/>
    <p:sldId id="294" r:id="rId13"/>
    <p:sldId id="340" r:id="rId14"/>
    <p:sldId id="258" r:id="rId15"/>
    <p:sldId id="373" r:id="rId16"/>
    <p:sldId id="264" r:id="rId17"/>
    <p:sldId id="304" r:id="rId18"/>
    <p:sldId id="391" r:id="rId19"/>
    <p:sldId id="265" r:id="rId20"/>
    <p:sldId id="259" r:id="rId21"/>
    <p:sldId id="266" r:id="rId22"/>
    <p:sldId id="388" r:id="rId23"/>
    <p:sldId id="389" r:id="rId24"/>
    <p:sldId id="390" r:id="rId25"/>
    <p:sldId id="267" r:id="rId26"/>
    <p:sldId id="260" r:id="rId27"/>
    <p:sldId id="308" r:id="rId28"/>
    <p:sldId id="268" r:id="rId29"/>
    <p:sldId id="269" r:id="rId30"/>
    <p:sldId id="261" r:id="rId31"/>
    <p:sldId id="270" r:id="rId32"/>
    <p:sldId id="271" r:id="rId33"/>
    <p:sldId id="272" r:id="rId34"/>
    <p:sldId id="273" r:id="rId3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17" autoAdjust="0"/>
    <p:restoredTop sz="94660"/>
  </p:normalViewPr>
  <p:slideViewPr>
    <p:cSldViewPr snapToGrid="0">
      <p:cViewPr varScale="1">
        <p:scale>
          <a:sx n="48" d="100"/>
          <a:sy n="48" d="100"/>
        </p:scale>
        <p:origin x="285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10DA2-9AD6-44DD-AA9D-BB8FE63915BA}" type="datetimeFigureOut">
              <a:rPr lang="zh-CN" altLang="en-US" smtClean="0"/>
              <a:t>2022/3/28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AF675-CBC5-46BB-97CB-043A4AB4ACC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836251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10DA2-9AD6-44DD-AA9D-BB8FE63915BA}" type="datetimeFigureOut">
              <a:rPr lang="zh-CN" altLang="en-US" smtClean="0"/>
              <a:t>2022/3/28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AF675-CBC5-46BB-97CB-043A4AB4ACC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514548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10DA2-9AD6-44DD-AA9D-BB8FE63915BA}" type="datetimeFigureOut">
              <a:rPr lang="zh-CN" altLang="en-US" smtClean="0"/>
              <a:t>2022/3/28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AF675-CBC5-46BB-97CB-043A4AB4ACC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834420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10DA2-9AD6-44DD-AA9D-BB8FE63915BA}" type="datetimeFigureOut">
              <a:rPr lang="zh-CN" altLang="en-US" smtClean="0"/>
              <a:t>2022/3/28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AF675-CBC5-46BB-97CB-043A4AB4ACC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329941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10DA2-9AD6-44DD-AA9D-BB8FE63915BA}" type="datetimeFigureOut">
              <a:rPr lang="zh-CN" altLang="en-US" smtClean="0"/>
              <a:t>2022/3/28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AF675-CBC5-46BB-97CB-043A4AB4ACC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465270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10DA2-9AD6-44DD-AA9D-BB8FE63915BA}" type="datetimeFigureOut">
              <a:rPr lang="zh-CN" altLang="en-US" smtClean="0"/>
              <a:t>2022/3/28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AF675-CBC5-46BB-97CB-043A4AB4ACC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05517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10DA2-9AD6-44DD-AA9D-BB8FE63915BA}" type="datetimeFigureOut">
              <a:rPr lang="zh-CN" altLang="en-US" smtClean="0"/>
              <a:t>2022/3/28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AF675-CBC5-46BB-97CB-043A4AB4ACC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820798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10DA2-9AD6-44DD-AA9D-BB8FE63915BA}" type="datetimeFigureOut">
              <a:rPr lang="zh-CN" altLang="en-US" smtClean="0"/>
              <a:t>2022/3/28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AF675-CBC5-46BB-97CB-043A4AB4ACC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446759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10DA2-9AD6-44DD-AA9D-BB8FE63915BA}" type="datetimeFigureOut">
              <a:rPr lang="zh-CN" altLang="en-US" smtClean="0"/>
              <a:t>2022/3/28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AF675-CBC5-46BB-97CB-043A4AB4ACC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460230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带描述的全景图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10DA2-9AD6-44DD-AA9D-BB8FE63915BA}" type="datetimeFigureOut">
              <a:rPr lang="zh-CN" altLang="en-US" smtClean="0"/>
              <a:t>2022/3/28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AF675-CBC5-46BB-97CB-043A4AB4ACC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409466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标题和描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10DA2-9AD6-44DD-AA9D-BB8FE63915BA}" type="datetimeFigureOut">
              <a:rPr lang="zh-CN" altLang="en-US" smtClean="0"/>
              <a:t>2022/3/28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AF675-CBC5-46BB-97CB-043A4AB4ACC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955283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带描述的引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10DA2-9AD6-44DD-AA9D-BB8FE63915BA}" type="datetimeFigureOut">
              <a:rPr lang="zh-CN" altLang="en-US" smtClean="0"/>
              <a:t>2022/3/28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AF675-CBC5-46BB-97CB-043A4AB4ACC5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045617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10DA2-9AD6-44DD-AA9D-BB8FE63915BA}" type="datetimeFigureOut">
              <a:rPr lang="zh-CN" altLang="en-US" smtClean="0"/>
              <a:t>2022/3/28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AF675-CBC5-46BB-97CB-043A4AB4ACC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094476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10DA2-9AD6-44DD-AA9D-BB8FE63915BA}" type="datetimeFigureOut">
              <a:rPr lang="zh-CN" altLang="en-US" smtClean="0"/>
              <a:t>2022/3/28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AF675-CBC5-46BB-97CB-043A4AB4ACC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732874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图片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10DA2-9AD6-44DD-AA9D-BB8FE63915BA}" type="datetimeFigureOut">
              <a:rPr lang="zh-CN" altLang="en-US" smtClean="0"/>
              <a:t>2022/3/28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AF675-CBC5-46BB-97CB-043A4AB4ACC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403473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10DA2-9AD6-44DD-AA9D-BB8FE63915BA}" type="datetimeFigureOut">
              <a:rPr lang="zh-CN" altLang="en-US" smtClean="0"/>
              <a:t>2022/3/28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AF675-CBC5-46BB-97CB-043A4AB4ACC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317550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10DA2-9AD6-44DD-AA9D-BB8FE63915BA}" type="datetimeFigureOut">
              <a:rPr lang="zh-CN" altLang="en-US" smtClean="0"/>
              <a:t>2022/3/28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AF675-CBC5-46BB-97CB-043A4AB4ACC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3663063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EAD4065-0E20-400F-858B-0C085608FA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51DC9208-7E5D-4CD5-8150-530BAF843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04119C2C-B2B2-42F2-A450-4A44D9EA63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10DA2-9AD6-44DD-AA9D-BB8FE63915BA}" type="datetimeFigureOut">
              <a:rPr lang="zh-CN" altLang="en-US" smtClean="0"/>
              <a:t>2022/3/28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34BEC232-6CE8-44E8-A8D8-4F38B89A0F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9B0410B5-D214-4C82-9AD8-B366019C93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AF675-CBC5-46BB-97CB-043A4AB4ACC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6828884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5" name="日期占位符 3">
            <a:extLst>
              <a:ext uri="{FF2B5EF4-FFF2-40B4-BE49-F238E27FC236}">
                <a16:creationId xmlns:a16="http://schemas.microsoft.com/office/drawing/2014/main" id="{AB729226-FEE4-47B4-A313-D3DE1A8E18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页脚占位符 4">
            <a:extLst>
              <a:ext uri="{FF2B5EF4-FFF2-40B4-BE49-F238E27FC236}">
                <a16:creationId xmlns:a16="http://schemas.microsoft.com/office/drawing/2014/main" id="{596D3450-2867-4187-9E49-B9BEF9E00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>
            <a:extLst>
              <a:ext uri="{FF2B5EF4-FFF2-40B4-BE49-F238E27FC236}">
                <a16:creationId xmlns:a16="http://schemas.microsoft.com/office/drawing/2014/main" id="{72A9F3C8-CD4A-4E60-9561-5AEFCF85CD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A380DF-0D28-4F91-99E3-1D8737DE367A}" type="slidenum">
              <a:rPr lang="zh-CN" altLang="en-US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4144262"/>
      </p:ext>
    </p:extLst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1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3A10DA2-9AD6-44DD-AA9D-BB8FE63915BA}" type="datetimeFigureOut">
              <a:rPr lang="zh-CN" altLang="en-US" smtClean="0"/>
              <a:t>2022/3/28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70AF675-CBC5-46BB-97CB-043A4AB4ACC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177883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png"/><Relationship Id="rId7" Type="http://schemas.openxmlformats.org/officeDocument/2006/relationships/image" Target="../media/image13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wmf"/><Relationship Id="rId4" Type="http://schemas.openxmlformats.org/officeDocument/2006/relationships/image" Target="../media/image10.png"/><Relationship Id="rId9" Type="http://schemas.openxmlformats.org/officeDocument/2006/relationships/image" Target="../media/image15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IvyLeagueLocations.png" TargetMode="External"/><Relationship Id="rId3" Type="http://schemas.openxmlformats.org/officeDocument/2006/relationships/image" Target="../media/image16.png"/><Relationship Id="rId7" Type="http://schemas.openxmlformats.org/officeDocument/2006/relationships/image" Target="../media/image19.png"/><Relationship Id="rId2" Type="http://schemas.openxmlformats.org/officeDocument/2006/relationships/hyperlink" Target="../U1_Home.ppt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11" Type="http://schemas.openxmlformats.org/officeDocument/2006/relationships/image" Target="../media/image21.jpeg"/><Relationship Id="rId5" Type="http://schemas.openxmlformats.org/officeDocument/2006/relationships/image" Target="../media/image17.png"/><Relationship Id="rId10" Type="http://schemas.openxmlformats.org/officeDocument/2006/relationships/hyperlink" Target="http://en.wikipedia.org/wiki/File:Yale-Harvard-Game.jpg" TargetMode="External"/><Relationship Id="rId4" Type="http://schemas.openxmlformats.org/officeDocument/2006/relationships/hyperlink" Target="&#38899;&#35270;&#39057;/U1_listening%20in_passage%201.mp3" TargetMode="External"/><Relationship Id="rId9" Type="http://schemas.openxmlformats.org/officeDocument/2006/relationships/image" Target="../media/image20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19.png"/><Relationship Id="rId2" Type="http://schemas.openxmlformats.org/officeDocument/2006/relationships/hyperlink" Target="../U1_Home.ppt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hyperlink" Target="&#38899;&#35270;&#39057;/U1_listening%20in_passage%201.mp3" TargetMode="Externa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n/imgres?imgurl=http://www.educatednation.com/wp-content/uploads/2009/04/08dart-600.jpg&amp;imgrefurl=http://www.educatednation.com/category/sat/&amp;h=320&amp;w=600&amp;sz=65&amp;tbnid=wFVJIvAvs2rLMM:&amp;tbnh=72&amp;tbnw=135&amp;prev=/images%3Fq%3Ddartmouth%2Bcollege%2Bpicture&amp;hl=zh-CN&amp;usg=__joFfkR-Q81mKb5CDhSipWDonItk=&amp;ei=nr6KSqaLJYuBkQXtzYkh&amp;sa=X&amp;oi=image_result&amp;resnum=2&amp;ct=image" TargetMode="External"/><Relationship Id="rId3" Type="http://schemas.openxmlformats.org/officeDocument/2006/relationships/image" Target="../media/image16.png"/><Relationship Id="rId7" Type="http://schemas.openxmlformats.org/officeDocument/2006/relationships/image" Target="../media/image19.png"/><Relationship Id="rId2" Type="http://schemas.openxmlformats.org/officeDocument/2006/relationships/hyperlink" Target="../U1_Home.ppt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hyperlink" Target="&#38899;&#35270;&#39057;/U1_listening%20in_passage%201.mp3" TargetMode="External"/><Relationship Id="rId9" Type="http://schemas.openxmlformats.org/officeDocument/2006/relationships/image" Target="../media/image22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255DB7D-7682-4279-AC1F-213D0A4C1B8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 dirty="0">
                <a:solidFill>
                  <a:srgbClr val="C00000"/>
                </a:solidFill>
              </a:rPr>
              <a:t>Teaching Listening in Classroom</a:t>
            </a:r>
            <a:endParaRPr lang="zh-CN" altLang="en-US" dirty="0">
              <a:solidFill>
                <a:srgbClr val="C00000"/>
              </a:solidFill>
            </a:endParaRP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25C8C123-7DBB-4A37-BDB0-123C2EEA79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2222292"/>
          </a:xfrm>
        </p:spPr>
        <p:txBody>
          <a:bodyPr>
            <a:normAutofit lnSpcReduction="10000"/>
          </a:bodyPr>
          <a:lstStyle/>
          <a:p>
            <a:r>
              <a:rPr lang="en-US" altLang="zh-CN" sz="3200" dirty="0">
                <a:solidFill>
                  <a:srgbClr val="7030A0"/>
                </a:solidFill>
              </a:rPr>
              <a:t>Timing, Activities, Interactions, Materials</a:t>
            </a:r>
          </a:p>
          <a:p>
            <a:r>
              <a:rPr lang="en-US" altLang="zh-CN" dirty="0" err="1">
                <a:solidFill>
                  <a:srgbClr val="0070C0"/>
                </a:solidFill>
              </a:rPr>
              <a:t>Jin</a:t>
            </a:r>
            <a:r>
              <a:rPr lang="en-US" altLang="zh-CN" dirty="0">
                <a:solidFill>
                  <a:srgbClr val="0070C0"/>
                </a:solidFill>
              </a:rPr>
              <a:t> Chen</a:t>
            </a:r>
          </a:p>
          <a:p>
            <a:r>
              <a:rPr lang="en-US" altLang="zh-CN" dirty="0">
                <a:solidFill>
                  <a:srgbClr val="0070C0"/>
                </a:solidFill>
              </a:rPr>
              <a:t>Student NO.: 2113142</a:t>
            </a:r>
          </a:p>
          <a:p>
            <a:r>
              <a:rPr lang="en-US" altLang="zh-CN" dirty="0">
                <a:solidFill>
                  <a:srgbClr val="0070C0"/>
                </a:solidFill>
              </a:rPr>
              <a:t>Supervisor: Jessica</a:t>
            </a:r>
            <a:endParaRPr lang="zh-CN" altLang="en-US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88910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CA8CCFF-7F24-4D15-96EC-E1DBB4AFE9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Timing &amp; Activities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6056FD39-3C4E-439B-989A-7F97C33BC9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/>
              <a:t>Pre-listening and Reading</a:t>
            </a:r>
          </a:p>
          <a:p>
            <a:pPr lvl="1"/>
            <a:r>
              <a:rPr lang="en-US" altLang="zh-CN" dirty="0"/>
              <a:t>An activity to familiarize SS with the context</a:t>
            </a:r>
          </a:p>
          <a:p>
            <a:pPr lvl="1"/>
            <a:r>
              <a:rPr lang="en-US" altLang="zh-CN" dirty="0"/>
              <a:t>Generate interest and frame the tasks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1330469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6ADD572-BD67-4F1F-AFA2-5F057FEF7F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Interaction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FE505A7B-BFA2-41A9-B787-C155DFA56F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/>
              <a:t>T – SS and or </a:t>
            </a:r>
          </a:p>
          <a:p>
            <a:r>
              <a:rPr lang="en-US" altLang="zh-CN" dirty="0"/>
              <a:t>T – S</a:t>
            </a:r>
          </a:p>
          <a:p>
            <a:r>
              <a:rPr lang="en-US" altLang="zh-CN" dirty="0"/>
              <a:t>S – S (closed)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9773614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圆角矩形 5">
            <a:extLst>
              <a:ext uri="{FF2B5EF4-FFF2-40B4-BE49-F238E27FC236}">
                <a16:creationId xmlns:a16="http://schemas.microsoft.com/office/drawing/2014/main" id="{43BAC050-BF7F-46C6-A579-40AEF7741EC3}"/>
              </a:ext>
            </a:extLst>
          </p:cNvPr>
          <p:cNvSpPr/>
          <p:nvPr/>
        </p:nvSpPr>
        <p:spPr>
          <a:xfrm>
            <a:off x="1773208" y="319802"/>
            <a:ext cx="8572560" cy="6357982"/>
          </a:xfrm>
          <a:prstGeom prst="roundRect">
            <a:avLst>
              <a:gd name="adj" fmla="val 2889"/>
            </a:avLst>
          </a:prstGeom>
          <a:solidFill>
            <a:schemeClr val="bg1"/>
          </a:solidFill>
          <a:ln>
            <a:solidFill>
              <a:schemeClr val="bg1"/>
            </a:solidFill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spcBef>
                <a:spcPct val="0"/>
              </a:spcBef>
              <a:defRPr/>
            </a:pPr>
            <a:endParaRPr lang="zh-CN" altLang="en-US" dirty="0">
              <a:solidFill>
                <a:prstClr val="white"/>
              </a:solidFill>
              <a:latin typeface="Century Gothic" pitchFamily="34" charset="0"/>
            </a:endParaRPr>
          </a:p>
        </p:txBody>
      </p:sp>
      <p:grpSp>
        <p:nvGrpSpPr>
          <p:cNvPr id="2053" name="组合 17">
            <a:extLst>
              <a:ext uri="{FF2B5EF4-FFF2-40B4-BE49-F238E27FC236}">
                <a16:creationId xmlns:a16="http://schemas.microsoft.com/office/drawing/2014/main" id="{950E2236-0293-4857-A65F-43BA96CE6C78}"/>
              </a:ext>
            </a:extLst>
          </p:cNvPr>
          <p:cNvGrpSpPr>
            <a:grpSpLocks/>
          </p:cNvGrpSpPr>
          <p:nvPr/>
        </p:nvGrpSpPr>
        <p:grpSpPr bwMode="auto">
          <a:xfrm>
            <a:off x="2309814" y="142875"/>
            <a:ext cx="3749675" cy="412750"/>
            <a:chOff x="267892" y="1391075"/>
            <a:chExt cx="3750495" cy="413280"/>
          </a:xfrm>
        </p:grpSpPr>
        <p:sp>
          <p:nvSpPr>
            <p:cNvPr id="23" name="圆角矩形 22">
              <a:extLst>
                <a:ext uri="{FF2B5EF4-FFF2-40B4-BE49-F238E27FC236}">
                  <a16:creationId xmlns:a16="http://schemas.microsoft.com/office/drawing/2014/main" id="{CA4839E1-EEB5-4252-91F7-2C6F1D4972D4}"/>
                </a:ext>
              </a:extLst>
            </p:cNvPr>
            <p:cNvSpPr/>
            <p:nvPr/>
          </p:nvSpPr>
          <p:spPr>
            <a:xfrm>
              <a:off x="267892" y="1391075"/>
              <a:ext cx="3750495" cy="413280"/>
            </a:xfrm>
            <a:prstGeom prst="roundRect">
              <a:avLst/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3">
                <a:hueOff val="3214361"/>
                <a:satOff val="-4823"/>
                <a:lumOff val="-784"/>
                <a:alphaOff val="0"/>
              </a:schemeClr>
            </a:fillRef>
            <a:effectRef idx="2">
              <a:schemeClr val="accent3">
                <a:hueOff val="3214361"/>
                <a:satOff val="-4823"/>
                <a:lumOff val="-784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4" name="圆角矩形 4">
              <a:extLst>
                <a:ext uri="{FF2B5EF4-FFF2-40B4-BE49-F238E27FC236}">
                  <a16:creationId xmlns:a16="http://schemas.microsoft.com/office/drawing/2014/main" id="{6415E216-3ACD-4401-BB8E-BCD6A5983E60}"/>
                </a:ext>
              </a:extLst>
            </p:cNvPr>
            <p:cNvSpPr/>
            <p:nvPr/>
          </p:nvSpPr>
          <p:spPr>
            <a:xfrm>
              <a:off x="288534" y="1411740"/>
              <a:ext cx="3709211" cy="37195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141760" tIns="0" rIns="141760" bIns="0" spcCol="1270" anchor="ctr"/>
            <a:lstStyle/>
            <a:p>
              <a:pPr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en-US" altLang="zh-CN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entury Gothic" pitchFamily="34" charset="0"/>
                </a:rPr>
                <a:t>Talking point</a:t>
              </a:r>
              <a:endParaRPr lang="zh-CN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itchFamily="34" charset="0"/>
              </a:endParaRPr>
            </a:p>
          </p:txBody>
        </p:sp>
      </p:grpSp>
      <p:sp>
        <p:nvSpPr>
          <p:cNvPr id="2054" name="Text Box 13">
            <a:extLst>
              <a:ext uri="{FF2B5EF4-FFF2-40B4-BE49-F238E27FC236}">
                <a16:creationId xmlns:a16="http://schemas.microsoft.com/office/drawing/2014/main" id="{108CC838-6EE8-4472-8D41-595E7DE6709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79650" y="1196976"/>
            <a:ext cx="6840538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en-US" altLang="zh-CN" sz="2000" b="1">
                <a:latin typeface="Century Gothic" panose="020B0502020202020204" pitchFamily="34" charset="0"/>
              </a:rPr>
              <a:t>1.</a:t>
            </a:r>
            <a:r>
              <a:rPr lang="en-US" altLang="zh-CN" sz="2000" b="1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US" altLang="zh-CN" sz="2000" b="1">
                <a:latin typeface="Century Gothic" panose="020B0502020202020204" pitchFamily="34" charset="0"/>
              </a:rPr>
              <a:t>Work in pairs. Take turns to explain what the </a:t>
            </a:r>
            <a:br>
              <a:rPr lang="en-US" altLang="zh-CN" sz="2000" b="1">
                <a:latin typeface="Century Gothic" panose="020B0502020202020204" pitchFamily="34" charset="0"/>
              </a:rPr>
            </a:br>
            <a:r>
              <a:rPr lang="en-US" altLang="zh-CN" sz="2000" b="1">
                <a:latin typeface="Century Gothic" panose="020B0502020202020204" pitchFamily="34" charset="0"/>
              </a:rPr>
              <a:t>    proverbs mean to each other.</a:t>
            </a:r>
          </a:p>
        </p:txBody>
      </p:sp>
      <p:sp>
        <p:nvSpPr>
          <p:cNvPr id="2055" name="Text Box 14">
            <a:extLst>
              <a:ext uri="{FF2B5EF4-FFF2-40B4-BE49-F238E27FC236}">
                <a16:creationId xmlns:a16="http://schemas.microsoft.com/office/drawing/2014/main" id="{766498C8-89E1-4863-A2BC-841029A2BA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79651" y="3068639"/>
            <a:ext cx="7345363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en-US" altLang="zh-CN" sz="2000" b="1" dirty="0">
                <a:latin typeface="Century Gothic" panose="020B0502020202020204" pitchFamily="34" charset="0"/>
              </a:rPr>
              <a:t>3. Tell your partner which is your favorite proverb and </a:t>
            </a:r>
            <a:br>
              <a:rPr lang="en-US" altLang="zh-CN" sz="2000" b="1" dirty="0">
                <a:latin typeface="Century Gothic" panose="020B0502020202020204" pitchFamily="34" charset="0"/>
              </a:rPr>
            </a:br>
            <a:r>
              <a:rPr lang="en-US" altLang="zh-CN" sz="2000" b="1" dirty="0">
                <a:latin typeface="Century Gothic" panose="020B0502020202020204" pitchFamily="34" charset="0"/>
              </a:rPr>
              <a:t>    explain why.</a:t>
            </a:r>
          </a:p>
        </p:txBody>
      </p:sp>
      <p:sp>
        <p:nvSpPr>
          <p:cNvPr id="2056" name="Text Box 15">
            <a:extLst>
              <a:ext uri="{FF2B5EF4-FFF2-40B4-BE49-F238E27FC236}">
                <a16:creationId xmlns:a16="http://schemas.microsoft.com/office/drawing/2014/main" id="{9AC980EE-43CF-4A7A-A88C-0D66EBF2F7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51089" y="4149726"/>
            <a:ext cx="7488237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en-US" altLang="zh-CN" sz="2000" b="1">
                <a:latin typeface="Century Gothic" panose="020B0502020202020204" pitchFamily="34" charset="0"/>
              </a:rPr>
              <a:t>4. Several students will be invited to tell the class their </a:t>
            </a:r>
            <a:br>
              <a:rPr lang="en-US" altLang="zh-CN" sz="2000" b="1">
                <a:latin typeface="Century Gothic" panose="020B0502020202020204" pitchFamily="34" charset="0"/>
              </a:rPr>
            </a:br>
            <a:r>
              <a:rPr lang="en-US" altLang="zh-CN" sz="2000" b="1">
                <a:latin typeface="Century Gothic" panose="020B0502020202020204" pitchFamily="34" charset="0"/>
              </a:rPr>
              <a:t>    favorite proverb and why they particularly like it.</a:t>
            </a:r>
            <a:r>
              <a:rPr lang="en-US" altLang="zh-CN" sz="2000">
                <a:latin typeface="Arial" panose="020B0604020202020204" pitchFamily="34" charset="0"/>
              </a:rPr>
              <a:t>  </a:t>
            </a:r>
          </a:p>
        </p:txBody>
      </p:sp>
      <p:sp>
        <p:nvSpPr>
          <p:cNvPr id="2057" name="Text Box 16">
            <a:extLst>
              <a:ext uri="{FF2B5EF4-FFF2-40B4-BE49-F238E27FC236}">
                <a16:creationId xmlns:a16="http://schemas.microsoft.com/office/drawing/2014/main" id="{5609D6EE-4E91-41E1-B1AD-DB537DF91A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79650" y="2349501"/>
            <a:ext cx="68405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en-US" altLang="zh-CN" sz="2000" b="1">
                <a:latin typeface="Century Gothic" panose="020B0502020202020204" pitchFamily="34" charset="0"/>
              </a:rPr>
              <a:t>2. Check your understanding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圆角矩形 5">
            <a:extLst>
              <a:ext uri="{FF2B5EF4-FFF2-40B4-BE49-F238E27FC236}">
                <a16:creationId xmlns:a16="http://schemas.microsoft.com/office/drawing/2014/main" id="{56AC4B86-6520-4756-91B5-A15560C84B26}"/>
              </a:ext>
            </a:extLst>
          </p:cNvPr>
          <p:cNvSpPr/>
          <p:nvPr/>
        </p:nvSpPr>
        <p:spPr>
          <a:xfrm>
            <a:off x="1809720" y="285728"/>
            <a:ext cx="8572560" cy="6357982"/>
          </a:xfrm>
          <a:prstGeom prst="roundRect">
            <a:avLst>
              <a:gd name="adj" fmla="val 2889"/>
            </a:avLst>
          </a:prstGeom>
          <a:solidFill>
            <a:schemeClr val="bg1"/>
          </a:solidFill>
          <a:ln>
            <a:solidFill>
              <a:schemeClr val="bg1"/>
            </a:solidFill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spcBef>
                <a:spcPct val="0"/>
              </a:spcBef>
              <a:defRPr/>
            </a:pPr>
            <a:endParaRPr lang="zh-CN" altLang="en-US" dirty="0">
              <a:solidFill>
                <a:prstClr val="white"/>
              </a:solidFill>
              <a:latin typeface="Century Gothic" pitchFamily="34" charset="0"/>
            </a:endParaRPr>
          </a:p>
        </p:txBody>
      </p:sp>
      <p:grpSp>
        <p:nvGrpSpPr>
          <p:cNvPr id="3077" name="组合 17">
            <a:extLst>
              <a:ext uri="{FF2B5EF4-FFF2-40B4-BE49-F238E27FC236}">
                <a16:creationId xmlns:a16="http://schemas.microsoft.com/office/drawing/2014/main" id="{92C54A17-2F7B-45F4-9929-2498FAE4A18B}"/>
              </a:ext>
            </a:extLst>
          </p:cNvPr>
          <p:cNvGrpSpPr>
            <a:grpSpLocks/>
          </p:cNvGrpSpPr>
          <p:nvPr/>
        </p:nvGrpSpPr>
        <p:grpSpPr bwMode="auto">
          <a:xfrm>
            <a:off x="2309814" y="142875"/>
            <a:ext cx="3749675" cy="412750"/>
            <a:chOff x="267892" y="1391075"/>
            <a:chExt cx="3750495" cy="413280"/>
          </a:xfrm>
        </p:grpSpPr>
        <p:sp>
          <p:nvSpPr>
            <p:cNvPr id="23" name="圆角矩形 22">
              <a:extLst>
                <a:ext uri="{FF2B5EF4-FFF2-40B4-BE49-F238E27FC236}">
                  <a16:creationId xmlns:a16="http://schemas.microsoft.com/office/drawing/2014/main" id="{864F68D8-D9C8-40B0-9BC0-E221313580E0}"/>
                </a:ext>
              </a:extLst>
            </p:cNvPr>
            <p:cNvSpPr/>
            <p:nvPr/>
          </p:nvSpPr>
          <p:spPr>
            <a:xfrm>
              <a:off x="267892" y="1391075"/>
              <a:ext cx="3750495" cy="413280"/>
            </a:xfrm>
            <a:prstGeom prst="roundRect">
              <a:avLst/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3">
                <a:hueOff val="3214361"/>
                <a:satOff val="-4823"/>
                <a:lumOff val="-784"/>
                <a:alphaOff val="0"/>
              </a:schemeClr>
            </a:fillRef>
            <a:effectRef idx="2">
              <a:schemeClr val="accent3">
                <a:hueOff val="3214361"/>
                <a:satOff val="-4823"/>
                <a:lumOff val="-784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4" name="圆角矩形 4">
              <a:extLst>
                <a:ext uri="{FF2B5EF4-FFF2-40B4-BE49-F238E27FC236}">
                  <a16:creationId xmlns:a16="http://schemas.microsoft.com/office/drawing/2014/main" id="{04F2E5BC-65B1-4459-AC90-6ADCDC19C40E}"/>
                </a:ext>
              </a:extLst>
            </p:cNvPr>
            <p:cNvSpPr/>
            <p:nvPr/>
          </p:nvSpPr>
          <p:spPr>
            <a:xfrm>
              <a:off x="288534" y="1411740"/>
              <a:ext cx="3709211" cy="37195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141760" tIns="0" rIns="141760" bIns="0" spcCol="1270" anchor="ctr"/>
            <a:lstStyle/>
            <a:p>
              <a:pPr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en-US" altLang="zh-CN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entury Gothic" pitchFamily="34" charset="0"/>
                </a:rPr>
                <a:t>Talking point</a:t>
              </a:r>
              <a:endParaRPr lang="zh-CN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itchFamily="34" charset="0"/>
              </a:endParaRPr>
            </a:p>
          </p:txBody>
        </p:sp>
      </p:grpSp>
      <p:pic>
        <p:nvPicPr>
          <p:cNvPr id="2067" name="Picture 19">
            <a:extLst>
              <a:ext uri="{FF2B5EF4-FFF2-40B4-BE49-F238E27FC236}">
                <a16:creationId xmlns:a16="http://schemas.microsoft.com/office/drawing/2014/main" id="{47CB3BB1-2686-4078-A7C6-FDA376453E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5487" y="1487489"/>
            <a:ext cx="6904767" cy="49244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079" name="矩形 24">
            <a:extLst>
              <a:ext uri="{FF2B5EF4-FFF2-40B4-BE49-F238E27FC236}">
                <a16:creationId xmlns:a16="http://schemas.microsoft.com/office/drawing/2014/main" id="{F75CB1F3-2324-4C98-AE6A-166B8BB7EA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67438" y="1268414"/>
            <a:ext cx="3929062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r>
              <a:rPr lang="en-US" altLang="zh-CN" sz="2400" b="1">
                <a:latin typeface="Lucida Calligraphy" panose="03010101010101010101" pitchFamily="66" charset="0"/>
              </a:rPr>
              <a:t>Who knows most speaks least. </a:t>
            </a:r>
          </a:p>
          <a:p>
            <a:pPr algn="r" eaLnBrk="1" hangingPunct="1">
              <a:spcBef>
                <a:spcPct val="0"/>
              </a:spcBef>
            </a:pPr>
            <a:r>
              <a:rPr lang="en-US" altLang="zh-CN" sz="2400" b="1">
                <a:latin typeface="Lucida Calligraphy" panose="03010101010101010101" pitchFamily="66" charset="0"/>
              </a:rPr>
              <a:t>–Spanish proverb</a:t>
            </a:r>
            <a:endParaRPr lang="zh-CN" altLang="en-US" sz="2400">
              <a:latin typeface="Lucida Calligraphy" panose="03010101010101010101" pitchFamily="66" charset="0"/>
            </a:endParaRPr>
          </a:p>
        </p:txBody>
      </p:sp>
      <p:sp>
        <p:nvSpPr>
          <p:cNvPr id="3080" name="Text Box 15">
            <a:extLst>
              <a:ext uri="{FF2B5EF4-FFF2-40B4-BE49-F238E27FC236}">
                <a16:creationId xmlns:a16="http://schemas.microsoft.com/office/drawing/2014/main" id="{7FDE2BC1-3482-495A-B35E-85F7B2E73C5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8214" y="549276"/>
            <a:ext cx="7920037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en-US" altLang="zh-CN" sz="2000" b="1">
                <a:solidFill>
                  <a:schemeClr val="accent2"/>
                </a:solidFill>
                <a:latin typeface="Century Gothic" panose="020B0502020202020204" pitchFamily="34" charset="0"/>
              </a:rPr>
              <a:t>1&amp; 2. Work in pairs. Take turns to explain what the proverbs mean to each other. Check your understanding.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圆角矩形 5">
            <a:extLst>
              <a:ext uri="{FF2B5EF4-FFF2-40B4-BE49-F238E27FC236}">
                <a16:creationId xmlns:a16="http://schemas.microsoft.com/office/drawing/2014/main" id="{D8E5FC96-6BB6-4DB0-A3B6-469B29A18A64}"/>
              </a:ext>
            </a:extLst>
          </p:cNvPr>
          <p:cNvSpPr/>
          <p:nvPr/>
        </p:nvSpPr>
        <p:spPr>
          <a:xfrm>
            <a:off x="1809720" y="285728"/>
            <a:ext cx="8572560" cy="6357982"/>
          </a:xfrm>
          <a:prstGeom prst="roundRect">
            <a:avLst>
              <a:gd name="adj" fmla="val 2889"/>
            </a:avLst>
          </a:prstGeom>
          <a:solidFill>
            <a:schemeClr val="bg1"/>
          </a:solidFill>
          <a:ln>
            <a:solidFill>
              <a:schemeClr val="bg1"/>
            </a:solidFill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spcBef>
                <a:spcPct val="0"/>
              </a:spcBef>
              <a:defRPr/>
            </a:pPr>
            <a:endParaRPr lang="zh-CN" altLang="en-US" dirty="0">
              <a:solidFill>
                <a:prstClr val="white"/>
              </a:solidFill>
              <a:latin typeface="Century Gothic" pitchFamily="34" charset="0"/>
            </a:endParaRPr>
          </a:p>
        </p:txBody>
      </p:sp>
      <p:grpSp>
        <p:nvGrpSpPr>
          <p:cNvPr id="4101" name="组合 17">
            <a:extLst>
              <a:ext uri="{FF2B5EF4-FFF2-40B4-BE49-F238E27FC236}">
                <a16:creationId xmlns:a16="http://schemas.microsoft.com/office/drawing/2014/main" id="{553BA4D9-B232-4B13-910A-C1937CE36256}"/>
              </a:ext>
            </a:extLst>
          </p:cNvPr>
          <p:cNvGrpSpPr>
            <a:grpSpLocks/>
          </p:cNvGrpSpPr>
          <p:nvPr/>
        </p:nvGrpSpPr>
        <p:grpSpPr bwMode="auto">
          <a:xfrm>
            <a:off x="2309814" y="142875"/>
            <a:ext cx="3749675" cy="412750"/>
            <a:chOff x="267892" y="1391075"/>
            <a:chExt cx="3750495" cy="413280"/>
          </a:xfrm>
        </p:grpSpPr>
        <p:sp>
          <p:nvSpPr>
            <p:cNvPr id="23" name="圆角矩形 22">
              <a:extLst>
                <a:ext uri="{FF2B5EF4-FFF2-40B4-BE49-F238E27FC236}">
                  <a16:creationId xmlns:a16="http://schemas.microsoft.com/office/drawing/2014/main" id="{BBA9EE2A-CD4E-44F7-8187-6C1030C21CC8}"/>
                </a:ext>
              </a:extLst>
            </p:cNvPr>
            <p:cNvSpPr/>
            <p:nvPr/>
          </p:nvSpPr>
          <p:spPr>
            <a:xfrm>
              <a:off x="267892" y="1391075"/>
              <a:ext cx="3750495" cy="413280"/>
            </a:xfrm>
            <a:prstGeom prst="roundRect">
              <a:avLst/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3">
                <a:hueOff val="3214361"/>
                <a:satOff val="-4823"/>
                <a:lumOff val="-784"/>
                <a:alphaOff val="0"/>
              </a:schemeClr>
            </a:fillRef>
            <a:effectRef idx="2">
              <a:schemeClr val="accent3">
                <a:hueOff val="3214361"/>
                <a:satOff val="-4823"/>
                <a:lumOff val="-784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4" name="圆角矩形 4">
              <a:extLst>
                <a:ext uri="{FF2B5EF4-FFF2-40B4-BE49-F238E27FC236}">
                  <a16:creationId xmlns:a16="http://schemas.microsoft.com/office/drawing/2014/main" id="{0CACF2BB-9AF5-4AC7-9AC4-5EDE9A028A0A}"/>
                </a:ext>
              </a:extLst>
            </p:cNvPr>
            <p:cNvSpPr/>
            <p:nvPr/>
          </p:nvSpPr>
          <p:spPr>
            <a:xfrm>
              <a:off x="288534" y="1411740"/>
              <a:ext cx="3709211" cy="37195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141760" tIns="0" rIns="141760" bIns="0" spcCol="1270" anchor="ctr"/>
            <a:lstStyle/>
            <a:p>
              <a:pPr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en-US" altLang="zh-CN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entury Gothic" pitchFamily="34" charset="0"/>
                </a:rPr>
                <a:t>Talking point</a:t>
              </a:r>
              <a:endParaRPr lang="zh-CN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itchFamily="34" charset="0"/>
              </a:endParaRPr>
            </a:p>
          </p:txBody>
        </p:sp>
      </p:grpSp>
      <p:pic>
        <p:nvPicPr>
          <p:cNvPr id="2067" name="Picture 19">
            <a:extLst>
              <a:ext uri="{FF2B5EF4-FFF2-40B4-BE49-F238E27FC236}">
                <a16:creationId xmlns:a16="http://schemas.microsoft.com/office/drawing/2014/main" id="{91E0249F-E64A-415F-B73E-23AD004E6F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4753" y="1487489"/>
            <a:ext cx="5753708" cy="49244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103" name="矩形 24">
            <a:extLst>
              <a:ext uri="{FF2B5EF4-FFF2-40B4-BE49-F238E27FC236}">
                <a16:creationId xmlns:a16="http://schemas.microsoft.com/office/drawing/2014/main" id="{DA554555-5B88-4897-B9D1-7293AC32E13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51088" y="620714"/>
            <a:ext cx="784860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r>
              <a:rPr lang="en-US" altLang="zh-CN" sz="2400" b="1">
                <a:latin typeface="Lucida Calligraphy" panose="03010101010101010101" pitchFamily="66" charset="0"/>
              </a:rPr>
              <a:t>Who knows most speaks least. </a:t>
            </a:r>
          </a:p>
          <a:p>
            <a:pPr algn="r" eaLnBrk="1" hangingPunct="1">
              <a:spcBef>
                <a:spcPct val="0"/>
              </a:spcBef>
            </a:pPr>
            <a:r>
              <a:rPr lang="en-US" altLang="zh-CN" sz="2400" b="1">
                <a:latin typeface="Lucida Calligraphy" panose="03010101010101010101" pitchFamily="66" charset="0"/>
              </a:rPr>
              <a:t>–Spanish proverb</a:t>
            </a:r>
            <a:endParaRPr lang="zh-CN" altLang="en-US" sz="2400">
              <a:latin typeface="Lucida Calligraphy" panose="03010101010101010101" pitchFamily="66" charset="0"/>
            </a:endParaRPr>
          </a:p>
        </p:txBody>
      </p:sp>
      <p:sp>
        <p:nvSpPr>
          <p:cNvPr id="4104" name="Text Box 16">
            <a:extLst>
              <a:ext uri="{FF2B5EF4-FFF2-40B4-BE49-F238E27FC236}">
                <a16:creationId xmlns:a16="http://schemas.microsoft.com/office/drawing/2014/main" id="{9CD2DF80-7D12-4E12-B0E3-68CFAC1CDE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56589" y="1773239"/>
            <a:ext cx="2016125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r>
              <a:rPr lang="en-US" altLang="zh-CN" sz="2800"/>
              <a:t>Wise people are concise; they don’t waste words talking unnecessary</a:t>
            </a:r>
          </a:p>
          <a:p>
            <a:pPr eaLnBrk="1" hangingPunct="1">
              <a:spcBef>
                <a:spcPct val="0"/>
              </a:spcBef>
            </a:pPr>
            <a:r>
              <a:rPr lang="en-US" altLang="zh-CN" sz="2800"/>
              <a:t>rubbish.</a:t>
            </a:r>
            <a:endParaRPr lang="zh-CN" altLang="en-US" sz="2800"/>
          </a:p>
          <a:p>
            <a:pPr eaLnBrk="1" hangingPunct="1">
              <a:spcBef>
                <a:spcPct val="0"/>
              </a:spcBef>
            </a:pPr>
            <a:endParaRPr lang="zh-CN" altLang="en-US" sz="28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圆角矩形 5">
            <a:extLst>
              <a:ext uri="{FF2B5EF4-FFF2-40B4-BE49-F238E27FC236}">
                <a16:creationId xmlns:a16="http://schemas.microsoft.com/office/drawing/2014/main" id="{2B14424B-7A09-4091-9AFA-C9FCAA22F13F}"/>
              </a:ext>
            </a:extLst>
          </p:cNvPr>
          <p:cNvSpPr/>
          <p:nvPr/>
        </p:nvSpPr>
        <p:spPr>
          <a:xfrm>
            <a:off x="1809720" y="285728"/>
            <a:ext cx="8572560" cy="6357982"/>
          </a:xfrm>
          <a:prstGeom prst="roundRect">
            <a:avLst>
              <a:gd name="adj" fmla="val 2889"/>
            </a:avLst>
          </a:prstGeom>
          <a:solidFill>
            <a:schemeClr val="bg1"/>
          </a:solidFill>
          <a:ln>
            <a:solidFill>
              <a:schemeClr val="bg1"/>
            </a:solidFill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spcBef>
                <a:spcPct val="0"/>
              </a:spcBef>
              <a:defRPr/>
            </a:pPr>
            <a:endParaRPr lang="zh-CN" altLang="en-US" dirty="0">
              <a:solidFill>
                <a:prstClr val="white"/>
              </a:solidFill>
              <a:latin typeface="Century Gothic" pitchFamily="34" charset="0"/>
            </a:endParaRPr>
          </a:p>
        </p:txBody>
      </p:sp>
      <p:grpSp>
        <p:nvGrpSpPr>
          <p:cNvPr id="5125" name="组合 17">
            <a:extLst>
              <a:ext uri="{FF2B5EF4-FFF2-40B4-BE49-F238E27FC236}">
                <a16:creationId xmlns:a16="http://schemas.microsoft.com/office/drawing/2014/main" id="{FA09401B-5D60-4DA2-9441-83AABF8610C6}"/>
              </a:ext>
            </a:extLst>
          </p:cNvPr>
          <p:cNvGrpSpPr>
            <a:grpSpLocks/>
          </p:cNvGrpSpPr>
          <p:nvPr/>
        </p:nvGrpSpPr>
        <p:grpSpPr bwMode="auto">
          <a:xfrm>
            <a:off x="2309814" y="142875"/>
            <a:ext cx="3749675" cy="412750"/>
            <a:chOff x="267892" y="1391075"/>
            <a:chExt cx="3750495" cy="413280"/>
          </a:xfrm>
        </p:grpSpPr>
        <p:sp>
          <p:nvSpPr>
            <p:cNvPr id="23" name="圆角矩形 22">
              <a:extLst>
                <a:ext uri="{FF2B5EF4-FFF2-40B4-BE49-F238E27FC236}">
                  <a16:creationId xmlns:a16="http://schemas.microsoft.com/office/drawing/2014/main" id="{7F4A5E88-413D-4BB5-AB76-0FB340A23F73}"/>
                </a:ext>
              </a:extLst>
            </p:cNvPr>
            <p:cNvSpPr/>
            <p:nvPr/>
          </p:nvSpPr>
          <p:spPr>
            <a:xfrm>
              <a:off x="267892" y="1391075"/>
              <a:ext cx="3750495" cy="413280"/>
            </a:xfrm>
            <a:prstGeom prst="roundRect">
              <a:avLst/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3">
                <a:hueOff val="3214361"/>
                <a:satOff val="-4823"/>
                <a:lumOff val="-784"/>
                <a:alphaOff val="0"/>
              </a:schemeClr>
            </a:fillRef>
            <a:effectRef idx="2">
              <a:schemeClr val="accent3">
                <a:hueOff val="3214361"/>
                <a:satOff val="-4823"/>
                <a:lumOff val="-784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4" name="圆角矩形 4">
              <a:extLst>
                <a:ext uri="{FF2B5EF4-FFF2-40B4-BE49-F238E27FC236}">
                  <a16:creationId xmlns:a16="http://schemas.microsoft.com/office/drawing/2014/main" id="{CC96CC58-1577-488A-9B40-6852ECE63A62}"/>
                </a:ext>
              </a:extLst>
            </p:cNvPr>
            <p:cNvSpPr/>
            <p:nvPr/>
          </p:nvSpPr>
          <p:spPr>
            <a:xfrm>
              <a:off x="288534" y="1411740"/>
              <a:ext cx="3709211" cy="37195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141760" tIns="0" rIns="141760" bIns="0" spcCol="1270" anchor="ctr"/>
            <a:lstStyle/>
            <a:p>
              <a:pPr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en-US" altLang="zh-CN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entury Gothic" pitchFamily="34" charset="0"/>
                </a:rPr>
                <a:t>Talking point</a:t>
              </a:r>
              <a:endParaRPr lang="zh-CN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itchFamily="34" charset="0"/>
              </a:endParaRPr>
            </a:p>
          </p:txBody>
        </p:sp>
      </p:grpSp>
      <p:pic>
        <p:nvPicPr>
          <p:cNvPr id="5126" name="Picture 13">
            <a:extLst>
              <a:ext uri="{FF2B5EF4-FFF2-40B4-BE49-F238E27FC236}">
                <a16:creationId xmlns:a16="http://schemas.microsoft.com/office/drawing/2014/main" id="{587F6AFF-4B0A-4623-9038-EBBB050756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5413" y="2781301"/>
            <a:ext cx="4248150" cy="347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7" name="Text Box 14">
            <a:extLst>
              <a:ext uri="{FF2B5EF4-FFF2-40B4-BE49-F238E27FC236}">
                <a16:creationId xmlns:a16="http://schemas.microsoft.com/office/drawing/2014/main" id="{A70DA333-9B96-4CCB-8358-63D79D22B9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55914" y="1125539"/>
            <a:ext cx="6408737" cy="830997"/>
          </a:xfrm>
          <a:prstGeom prst="rect">
            <a:avLst/>
          </a:prstGeom>
          <a:solidFill>
            <a:srgbClr val="CC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en-US" altLang="zh-CN" sz="2400" b="1">
                <a:latin typeface="Arial" panose="020B0604020202020204" pitchFamily="34" charset="0"/>
              </a:rPr>
              <a:t>    A teacher is better than two books.</a:t>
            </a:r>
            <a:r>
              <a:rPr lang="en-US" altLang="zh-CN" sz="2400">
                <a:latin typeface="Arial" panose="020B0604020202020204" pitchFamily="34" charset="0"/>
              </a:rPr>
              <a:t>          </a:t>
            </a:r>
          </a:p>
          <a:p>
            <a:pPr eaLnBrk="1" hangingPunct="1"/>
            <a:r>
              <a:rPr lang="en-US" altLang="zh-CN" sz="2400">
                <a:latin typeface="Arial" panose="020B0604020202020204" pitchFamily="34" charset="0"/>
              </a:rPr>
              <a:t>                                        </a:t>
            </a:r>
            <a:r>
              <a:rPr lang="en-US" altLang="zh-CN" sz="1800" b="1">
                <a:latin typeface="Arial" panose="020B0604020202020204" pitchFamily="34" charset="0"/>
              </a:rPr>
              <a:t>–</a:t>
            </a:r>
            <a:r>
              <a:rPr lang="en-US" altLang="zh-CN" sz="1800">
                <a:latin typeface="Arial" panose="020B0604020202020204" pitchFamily="34" charset="0"/>
              </a:rPr>
              <a:t> </a:t>
            </a:r>
            <a:r>
              <a:rPr lang="en-US" altLang="zh-CN" sz="2400">
                <a:latin typeface="Arial" panose="020B0604020202020204" pitchFamily="34" charset="0"/>
              </a:rPr>
              <a:t>German proverb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圆角矩形 5">
            <a:extLst>
              <a:ext uri="{FF2B5EF4-FFF2-40B4-BE49-F238E27FC236}">
                <a16:creationId xmlns:a16="http://schemas.microsoft.com/office/drawing/2014/main" id="{20030BAC-11F3-436C-9619-EED86AEBCC5D}"/>
              </a:ext>
            </a:extLst>
          </p:cNvPr>
          <p:cNvSpPr/>
          <p:nvPr/>
        </p:nvSpPr>
        <p:spPr>
          <a:xfrm>
            <a:off x="1809720" y="285728"/>
            <a:ext cx="8572560" cy="6357982"/>
          </a:xfrm>
          <a:prstGeom prst="roundRect">
            <a:avLst>
              <a:gd name="adj" fmla="val 2889"/>
            </a:avLst>
          </a:prstGeom>
          <a:solidFill>
            <a:schemeClr val="bg1"/>
          </a:solidFill>
          <a:ln>
            <a:solidFill>
              <a:schemeClr val="bg1"/>
            </a:solidFill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spcBef>
                <a:spcPct val="0"/>
              </a:spcBef>
              <a:defRPr/>
            </a:pPr>
            <a:endParaRPr lang="zh-CN" altLang="en-US" dirty="0">
              <a:solidFill>
                <a:prstClr val="white"/>
              </a:solidFill>
              <a:latin typeface="Century Gothic" pitchFamily="34" charset="0"/>
            </a:endParaRPr>
          </a:p>
        </p:txBody>
      </p:sp>
      <p:grpSp>
        <p:nvGrpSpPr>
          <p:cNvPr id="6149" name="组合 17">
            <a:extLst>
              <a:ext uri="{FF2B5EF4-FFF2-40B4-BE49-F238E27FC236}">
                <a16:creationId xmlns:a16="http://schemas.microsoft.com/office/drawing/2014/main" id="{49A2E533-AD8E-487D-B505-57C68CA05628}"/>
              </a:ext>
            </a:extLst>
          </p:cNvPr>
          <p:cNvGrpSpPr>
            <a:grpSpLocks/>
          </p:cNvGrpSpPr>
          <p:nvPr/>
        </p:nvGrpSpPr>
        <p:grpSpPr bwMode="auto">
          <a:xfrm>
            <a:off x="2309814" y="142875"/>
            <a:ext cx="3749675" cy="412750"/>
            <a:chOff x="267892" y="1391075"/>
            <a:chExt cx="3750495" cy="413280"/>
          </a:xfrm>
        </p:grpSpPr>
        <p:sp>
          <p:nvSpPr>
            <p:cNvPr id="23" name="圆角矩形 22">
              <a:extLst>
                <a:ext uri="{FF2B5EF4-FFF2-40B4-BE49-F238E27FC236}">
                  <a16:creationId xmlns:a16="http://schemas.microsoft.com/office/drawing/2014/main" id="{4AD00B7E-5B51-4528-B452-076ABBC9A61E}"/>
                </a:ext>
              </a:extLst>
            </p:cNvPr>
            <p:cNvSpPr/>
            <p:nvPr/>
          </p:nvSpPr>
          <p:spPr>
            <a:xfrm>
              <a:off x="267892" y="1391075"/>
              <a:ext cx="3750495" cy="413280"/>
            </a:xfrm>
            <a:prstGeom prst="roundRect">
              <a:avLst/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3">
                <a:hueOff val="3214361"/>
                <a:satOff val="-4823"/>
                <a:lumOff val="-784"/>
                <a:alphaOff val="0"/>
              </a:schemeClr>
            </a:fillRef>
            <a:effectRef idx="2">
              <a:schemeClr val="accent3">
                <a:hueOff val="3214361"/>
                <a:satOff val="-4823"/>
                <a:lumOff val="-784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4" name="圆角矩形 4">
              <a:extLst>
                <a:ext uri="{FF2B5EF4-FFF2-40B4-BE49-F238E27FC236}">
                  <a16:creationId xmlns:a16="http://schemas.microsoft.com/office/drawing/2014/main" id="{F47E28D3-60E9-4BC7-8D05-1964A4BAC192}"/>
                </a:ext>
              </a:extLst>
            </p:cNvPr>
            <p:cNvSpPr/>
            <p:nvPr/>
          </p:nvSpPr>
          <p:spPr>
            <a:xfrm>
              <a:off x="288534" y="1411740"/>
              <a:ext cx="3709211" cy="37195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141760" tIns="0" rIns="141760" bIns="0" spcCol="1270" anchor="ctr"/>
            <a:lstStyle/>
            <a:p>
              <a:pPr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en-US" altLang="zh-CN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entury Gothic" pitchFamily="34" charset="0"/>
                </a:rPr>
                <a:t>Talking point</a:t>
              </a:r>
              <a:endParaRPr lang="zh-CN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itchFamily="34" charset="0"/>
              </a:endParaRPr>
            </a:p>
          </p:txBody>
        </p:sp>
      </p:grpSp>
      <p:pic>
        <p:nvPicPr>
          <p:cNvPr id="6150" name="Picture 13">
            <a:extLst>
              <a:ext uri="{FF2B5EF4-FFF2-40B4-BE49-F238E27FC236}">
                <a16:creationId xmlns:a16="http://schemas.microsoft.com/office/drawing/2014/main" id="{16D5003B-2C6E-484A-A3F9-BD427F21C1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0" y="1628776"/>
            <a:ext cx="4248150" cy="4824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1" name="Text Box 14">
            <a:extLst>
              <a:ext uri="{FF2B5EF4-FFF2-40B4-BE49-F238E27FC236}">
                <a16:creationId xmlns:a16="http://schemas.microsoft.com/office/drawing/2014/main" id="{09BCC05D-6CFD-4F87-8075-D36EA1A293B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74826" y="549276"/>
            <a:ext cx="8532813" cy="830997"/>
          </a:xfrm>
          <a:prstGeom prst="rect">
            <a:avLst/>
          </a:prstGeom>
          <a:solidFill>
            <a:srgbClr val="CC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en-US" altLang="zh-CN" sz="2400" b="1">
                <a:latin typeface="Arial" panose="020B0604020202020204" pitchFamily="34" charset="0"/>
              </a:rPr>
              <a:t>    A teacher is better than two books.</a:t>
            </a:r>
            <a:r>
              <a:rPr lang="en-US" altLang="zh-CN" sz="2400">
                <a:latin typeface="Arial" panose="020B0604020202020204" pitchFamily="34" charset="0"/>
              </a:rPr>
              <a:t>          </a:t>
            </a:r>
          </a:p>
          <a:p>
            <a:pPr eaLnBrk="1" hangingPunct="1"/>
            <a:r>
              <a:rPr lang="en-US" altLang="zh-CN" sz="2400">
                <a:latin typeface="Arial" panose="020B0604020202020204" pitchFamily="34" charset="0"/>
              </a:rPr>
              <a:t>                                        </a:t>
            </a:r>
            <a:r>
              <a:rPr lang="en-US" altLang="zh-CN" sz="1800" b="1">
                <a:latin typeface="Arial" panose="020B0604020202020204" pitchFamily="34" charset="0"/>
              </a:rPr>
              <a:t>–</a:t>
            </a:r>
            <a:r>
              <a:rPr lang="en-US" altLang="zh-CN" sz="1800">
                <a:latin typeface="Arial" panose="020B0604020202020204" pitchFamily="34" charset="0"/>
              </a:rPr>
              <a:t> </a:t>
            </a:r>
            <a:r>
              <a:rPr lang="en-US" altLang="zh-CN" sz="2400">
                <a:latin typeface="Arial" panose="020B0604020202020204" pitchFamily="34" charset="0"/>
              </a:rPr>
              <a:t>German proverb</a:t>
            </a:r>
          </a:p>
        </p:txBody>
      </p:sp>
      <p:sp>
        <p:nvSpPr>
          <p:cNvPr id="6152" name="Rectangle 15">
            <a:extLst>
              <a:ext uri="{FF2B5EF4-FFF2-40B4-BE49-F238E27FC236}">
                <a16:creationId xmlns:a16="http://schemas.microsoft.com/office/drawing/2014/main" id="{E0C9613B-05E4-4EE0-84B1-C3C4286473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67438" y="2205038"/>
            <a:ext cx="4248150" cy="265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r>
              <a:rPr lang="en-US" altLang="zh-CN" sz="2800"/>
              <a:t>When you read a book you can learn a lot, but a teacher can explain things to you as an individual according to what you’ve already known and what you want to know.</a:t>
            </a:r>
            <a:endParaRPr lang="zh-CN" altLang="en-US" sz="28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1EB9090-21B3-4BBB-B499-492960131E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Materials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C707D74E-B9E2-4CE4-BC49-040ADE2855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/>
              <a:t>E.g. Pictures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41525392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圆角矩形 5">
            <a:extLst>
              <a:ext uri="{FF2B5EF4-FFF2-40B4-BE49-F238E27FC236}">
                <a16:creationId xmlns:a16="http://schemas.microsoft.com/office/drawing/2014/main" id="{5B14AB82-CA01-40CB-B411-0DF912A12298}"/>
              </a:ext>
            </a:extLst>
          </p:cNvPr>
          <p:cNvSpPr/>
          <p:nvPr/>
        </p:nvSpPr>
        <p:spPr>
          <a:xfrm>
            <a:off x="1792257" y="277790"/>
            <a:ext cx="8572560" cy="6357982"/>
          </a:xfrm>
          <a:prstGeom prst="roundRect">
            <a:avLst>
              <a:gd name="adj" fmla="val 2889"/>
            </a:avLst>
          </a:prstGeom>
          <a:solidFill>
            <a:schemeClr val="bg1"/>
          </a:solidFill>
          <a:ln>
            <a:solidFill>
              <a:schemeClr val="bg1"/>
            </a:solidFill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spcBef>
                <a:spcPct val="0"/>
              </a:spcBef>
              <a:defRPr/>
            </a:pPr>
            <a:endParaRPr lang="zh-CN" altLang="en-US" dirty="0">
              <a:solidFill>
                <a:prstClr val="white"/>
              </a:solidFill>
              <a:latin typeface="Century Gothic" pitchFamily="34" charset="0"/>
            </a:endParaRPr>
          </a:p>
        </p:txBody>
      </p:sp>
      <p:grpSp>
        <p:nvGrpSpPr>
          <p:cNvPr id="15365" name="组合 17">
            <a:extLst>
              <a:ext uri="{FF2B5EF4-FFF2-40B4-BE49-F238E27FC236}">
                <a16:creationId xmlns:a16="http://schemas.microsoft.com/office/drawing/2014/main" id="{24F4C25B-84EA-4886-9AA2-F6A1DF454F4F}"/>
              </a:ext>
            </a:extLst>
          </p:cNvPr>
          <p:cNvGrpSpPr>
            <a:grpSpLocks/>
          </p:cNvGrpSpPr>
          <p:nvPr/>
        </p:nvGrpSpPr>
        <p:grpSpPr bwMode="auto">
          <a:xfrm>
            <a:off x="2309814" y="142875"/>
            <a:ext cx="3749675" cy="412750"/>
            <a:chOff x="267892" y="1391075"/>
            <a:chExt cx="3750495" cy="413280"/>
          </a:xfrm>
        </p:grpSpPr>
        <p:sp>
          <p:nvSpPr>
            <p:cNvPr id="23" name="圆角矩形 22">
              <a:extLst>
                <a:ext uri="{FF2B5EF4-FFF2-40B4-BE49-F238E27FC236}">
                  <a16:creationId xmlns:a16="http://schemas.microsoft.com/office/drawing/2014/main" id="{B7DF0E9A-B361-414B-9D26-63B24E9572CD}"/>
                </a:ext>
              </a:extLst>
            </p:cNvPr>
            <p:cNvSpPr/>
            <p:nvPr/>
          </p:nvSpPr>
          <p:spPr>
            <a:xfrm>
              <a:off x="267892" y="1391075"/>
              <a:ext cx="3750495" cy="413280"/>
            </a:xfrm>
            <a:prstGeom prst="roundRect">
              <a:avLst/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3">
                <a:hueOff val="3214361"/>
                <a:satOff val="-4823"/>
                <a:lumOff val="-784"/>
                <a:alphaOff val="0"/>
              </a:schemeClr>
            </a:fillRef>
            <a:effectRef idx="2">
              <a:schemeClr val="accent3">
                <a:hueOff val="3214361"/>
                <a:satOff val="-4823"/>
                <a:lumOff val="-784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4" name="圆角矩形 4">
              <a:extLst>
                <a:ext uri="{FF2B5EF4-FFF2-40B4-BE49-F238E27FC236}">
                  <a16:creationId xmlns:a16="http://schemas.microsoft.com/office/drawing/2014/main" id="{310BA9D2-0994-47FC-BD5E-2232E907DC75}"/>
                </a:ext>
              </a:extLst>
            </p:cNvPr>
            <p:cNvSpPr/>
            <p:nvPr/>
          </p:nvSpPr>
          <p:spPr>
            <a:xfrm>
              <a:off x="288534" y="1411740"/>
              <a:ext cx="3709211" cy="37195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141760" tIns="0" rIns="141760" bIns="0" spcCol="1270" anchor="ctr"/>
            <a:lstStyle/>
            <a:p>
              <a:pPr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en-US" altLang="zh-CN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entury Gothic" pitchFamily="34" charset="0"/>
                </a:rPr>
                <a:t>Talking point</a:t>
              </a:r>
              <a:endParaRPr lang="zh-CN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itchFamily="34" charset="0"/>
              </a:endParaRPr>
            </a:p>
          </p:txBody>
        </p:sp>
      </p:grpSp>
      <p:sp>
        <p:nvSpPr>
          <p:cNvPr id="15366" name="Text Box 13">
            <a:extLst>
              <a:ext uri="{FF2B5EF4-FFF2-40B4-BE49-F238E27FC236}">
                <a16:creationId xmlns:a16="http://schemas.microsoft.com/office/drawing/2014/main" id="{3C1A116A-1183-4E0E-AB17-C250CB6104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35639" y="908050"/>
            <a:ext cx="4105275" cy="1569660"/>
          </a:xfrm>
          <a:prstGeom prst="rect">
            <a:avLst/>
          </a:prstGeom>
          <a:solidFill>
            <a:srgbClr val="666699">
              <a:alpha val="58038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en-US" altLang="zh-CN" sz="2400" b="1">
                <a:latin typeface="Arial" panose="020B0604020202020204" pitchFamily="34" charset="0"/>
              </a:rPr>
              <a:t>More grows in the garden than the gardener knows he has sown.</a:t>
            </a:r>
            <a:r>
              <a:rPr lang="en-US" altLang="zh-CN" sz="2400">
                <a:latin typeface="Arial" panose="020B0604020202020204" pitchFamily="34" charset="0"/>
              </a:rPr>
              <a:t> </a:t>
            </a:r>
          </a:p>
          <a:p>
            <a:pPr eaLnBrk="1" hangingPunct="1"/>
            <a:r>
              <a:rPr lang="en-US" altLang="zh-CN" sz="2400">
                <a:latin typeface="Arial" panose="020B0604020202020204" pitchFamily="34" charset="0"/>
              </a:rPr>
              <a:t>                 </a:t>
            </a:r>
            <a:r>
              <a:rPr lang="en-US" altLang="zh-CN" sz="1800" b="1">
                <a:latin typeface="Arial" panose="020B0604020202020204" pitchFamily="34" charset="0"/>
              </a:rPr>
              <a:t>–</a:t>
            </a:r>
            <a:r>
              <a:rPr lang="en-US" altLang="zh-CN" sz="1800">
                <a:latin typeface="Arial" panose="020B0604020202020204" pitchFamily="34" charset="0"/>
              </a:rPr>
              <a:t> </a:t>
            </a:r>
            <a:r>
              <a:rPr lang="en-US" altLang="zh-CN" sz="2400">
                <a:latin typeface="Arial" panose="020B0604020202020204" pitchFamily="34" charset="0"/>
              </a:rPr>
              <a:t>Spanish proverb</a:t>
            </a:r>
          </a:p>
        </p:txBody>
      </p:sp>
      <p:pic>
        <p:nvPicPr>
          <p:cNvPr id="15367" name="Picture 14">
            <a:extLst>
              <a:ext uri="{FF2B5EF4-FFF2-40B4-BE49-F238E27FC236}">
                <a16:creationId xmlns:a16="http://schemas.microsoft.com/office/drawing/2014/main" id="{7DEC7A79-C32D-4CDC-8762-3414559960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4114" y="2692400"/>
            <a:ext cx="4319587" cy="3544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圆角矩形 5">
            <a:extLst>
              <a:ext uri="{FF2B5EF4-FFF2-40B4-BE49-F238E27FC236}">
                <a16:creationId xmlns:a16="http://schemas.microsoft.com/office/drawing/2014/main" id="{598D3454-1E68-4818-ACAA-B2A35F0B27E4}"/>
              </a:ext>
            </a:extLst>
          </p:cNvPr>
          <p:cNvSpPr/>
          <p:nvPr/>
        </p:nvSpPr>
        <p:spPr>
          <a:xfrm>
            <a:off x="1792257" y="277790"/>
            <a:ext cx="8572560" cy="6357982"/>
          </a:xfrm>
          <a:prstGeom prst="roundRect">
            <a:avLst>
              <a:gd name="adj" fmla="val 2889"/>
            </a:avLst>
          </a:prstGeom>
          <a:solidFill>
            <a:schemeClr val="bg1"/>
          </a:solidFill>
          <a:ln>
            <a:solidFill>
              <a:schemeClr val="bg1"/>
            </a:solidFill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spcBef>
                <a:spcPct val="0"/>
              </a:spcBef>
              <a:defRPr/>
            </a:pPr>
            <a:endParaRPr lang="zh-CN" altLang="en-US" dirty="0">
              <a:solidFill>
                <a:prstClr val="white"/>
              </a:solidFill>
              <a:latin typeface="Century Gothic" pitchFamily="34" charset="0"/>
            </a:endParaRPr>
          </a:p>
        </p:txBody>
      </p:sp>
      <p:grpSp>
        <p:nvGrpSpPr>
          <p:cNvPr id="16389" name="组合 17">
            <a:extLst>
              <a:ext uri="{FF2B5EF4-FFF2-40B4-BE49-F238E27FC236}">
                <a16:creationId xmlns:a16="http://schemas.microsoft.com/office/drawing/2014/main" id="{F9DD7BD1-B6AA-4FB7-AE36-131C6A7FC709}"/>
              </a:ext>
            </a:extLst>
          </p:cNvPr>
          <p:cNvGrpSpPr>
            <a:grpSpLocks/>
          </p:cNvGrpSpPr>
          <p:nvPr/>
        </p:nvGrpSpPr>
        <p:grpSpPr bwMode="auto">
          <a:xfrm>
            <a:off x="2309814" y="142875"/>
            <a:ext cx="3749675" cy="412750"/>
            <a:chOff x="267892" y="1391075"/>
            <a:chExt cx="3750495" cy="413280"/>
          </a:xfrm>
        </p:grpSpPr>
        <p:sp>
          <p:nvSpPr>
            <p:cNvPr id="23" name="圆角矩形 22">
              <a:extLst>
                <a:ext uri="{FF2B5EF4-FFF2-40B4-BE49-F238E27FC236}">
                  <a16:creationId xmlns:a16="http://schemas.microsoft.com/office/drawing/2014/main" id="{712F060F-97FB-4E93-93EF-C5ACC0156F18}"/>
                </a:ext>
              </a:extLst>
            </p:cNvPr>
            <p:cNvSpPr/>
            <p:nvPr/>
          </p:nvSpPr>
          <p:spPr>
            <a:xfrm>
              <a:off x="267892" y="1391075"/>
              <a:ext cx="3750495" cy="413280"/>
            </a:xfrm>
            <a:prstGeom prst="roundRect">
              <a:avLst/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3">
                <a:hueOff val="3214361"/>
                <a:satOff val="-4823"/>
                <a:lumOff val="-784"/>
                <a:alphaOff val="0"/>
              </a:schemeClr>
            </a:fillRef>
            <a:effectRef idx="2">
              <a:schemeClr val="accent3">
                <a:hueOff val="3214361"/>
                <a:satOff val="-4823"/>
                <a:lumOff val="-784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4" name="圆角矩形 4">
              <a:extLst>
                <a:ext uri="{FF2B5EF4-FFF2-40B4-BE49-F238E27FC236}">
                  <a16:creationId xmlns:a16="http://schemas.microsoft.com/office/drawing/2014/main" id="{F90CA87B-ACB2-4ECD-8A86-0B4AF2889279}"/>
                </a:ext>
              </a:extLst>
            </p:cNvPr>
            <p:cNvSpPr/>
            <p:nvPr/>
          </p:nvSpPr>
          <p:spPr>
            <a:xfrm>
              <a:off x="288534" y="1411740"/>
              <a:ext cx="3709211" cy="37195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141760" tIns="0" rIns="141760" bIns="0" spcCol="1270" anchor="ctr"/>
            <a:lstStyle/>
            <a:p>
              <a:pPr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en-US" altLang="zh-CN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entury Gothic" pitchFamily="34" charset="0"/>
                </a:rPr>
                <a:t>Talking point</a:t>
              </a:r>
              <a:endParaRPr lang="zh-CN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itchFamily="34" charset="0"/>
              </a:endParaRPr>
            </a:p>
          </p:txBody>
        </p:sp>
      </p:grpSp>
      <p:sp>
        <p:nvSpPr>
          <p:cNvPr id="16390" name="Text Box 13">
            <a:extLst>
              <a:ext uri="{FF2B5EF4-FFF2-40B4-BE49-F238E27FC236}">
                <a16:creationId xmlns:a16="http://schemas.microsoft.com/office/drawing/2014/main" id="{ED134739-2A0C-4313-8721-FAEBE83598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5189" y="908050"/>
            <a:ext cx="4105275" cy="1569660"/>
          </a:xfrm>
          <a:prstGeom prst="rect">
            <a:avLst/>
          </a:prstGeom>
          <a:solidFill>
            <a:srgbClr val="666699">
              <a:alpha val="58038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en-US" altLang="zh-CN" sz="2400" b="1">
                <a:latin typeface="Arial" panose="020B0604020202020204" pitchFamily="34" charset="0"/>
              </a:rPr>
              <a:t>More grows in the garden than the gardener knows he has sown.</a:t>
            </a:r>
            <a:r>
              <a:rPr lang="en-US" altLang="zh-CN" sz="2400">
                <a:latin typeface="Arial" panose="020B0604020202020204" pitchFamily="34" charset="0"/>
              </a:rPr>
              <a:t> </a:t>
            </a:r>
          </a:p>
          <a:p>
            <a:pPr eaLnBrk="1" hangingPunct="1"/>
            <a:r>
              <a:rPr lang="en-US" altLang="zh-CN" sz="2400">
                <a:latin typeface="Arial" panose="020B0604020202020204" pitchFamily="34" charset="0"/>
              </a:rPr>
              <a:t>                 </a:t>
            </a:r>
            <a:r>
              <a:rPr lang="en-US" altLang="zh-CN" sz="1800" b="1">
                <a:latin typeface="Arial" panose="020B0604020202020204" pitchFamily="34" charset="0"/>
              </a:rPr>
              <a:t>–</a:t>
            </a:r>
            <a:r>
              <a:rPr lang="en-US" altLang="zh-CN" sz="1800">
                <a:latin typeface="Arial" panose="020B0604020202020204" pitchFamily="34" charset="0"/>
              </a:rPr>
              <a:t> </a:t>
            </a:r>
            <a:r>
              <a:rPr lang="en-US" altLang="zh-CN" sz="2400">
                <a:latin typeface="Arial" panose="020B0604020202020204" pitchFamily="34" charset="0"/>
              </a:rPr>
              <a:t>Spanish proverb</a:t>
            </a:r>
          </a:p>
        </p:txBody>
      </p:sp>
      <p:pic>
        <p:nvPicPr>
          <p:cNvPr id="16391" name="Picture 14">
            <a:extLst>
              <a:ext uri="{FF2B5EF4-FFF2-40B4-BE49-F238E27FC236}">
                <a16:creationId xmlns:a16="http://schemas.microsoft.com/office/drawing/2014/main" id="{3FCE93DA-B722-4B33-8A2D-E4CC24FBA4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5189" y="3068639"/>
            <a:ext cx="4105275" cy="302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92" name="Text Box 15">
            <a:extLst>
              <a:ext uri="{FF2B5EF4-FFF2-40B4-BE49-F238E27FC236}">
                <a16:creationId xmlns:a16="http://schemas.microsoft.com/office/drawing/2014/main" id="{68EA579E-7BA8-4338-9F31-88D820F8C5C9}"/>
              </a:ext>
            </a:extLst>
          </p:cNvPr>
          <p:cNvSpPr txBox="1">
            <a:spLocks noChangeArrowheads="1"/>
          </p:cNvSpPr>
          <p:nvPr/>
        </p:nvSpPr>
        <p:spPr bwMode="auto">
          <a:xfrm flipH="1">
            <a:off x="6743700" y="1773238"/>
            <a:ext cx="2520950" cy="265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r>
              <a:rPr lang="en-US" altLang="zh-CN" sz="2800"/>
              <a:t>Our actions have good, bad and unknown results. We cannot plan for everything.</a:t>
            </a:r>
            <a:endParaRPr lang="zh-CN" altLang="en-US" sz="28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圆角矩形 5">
            <a:extLst>
              <a:ext uri="{FF2B5EF4-FFF2-40B4-BE49-F238E27FC236}">
                <a16:creationId xmlns:a16="http://schemas.microsoft.com/office/drawing/2014/main" id="{2A55F294-52C5-4C3C-9BA5-36B21689A1FE}"/>
              </a:ext>
            </a:extLst>
          </p:cNvPr>
          <p:cNvSpPr/>
          <p:nvPr/>
        </p:nvSpPr>
        <p:spPr>
          <a:xfrm>
            <a:off x="1809720" y="285728"/>
            <a:ext cx="8572560" cy="6357982"/>
          </a:xfrm>
          <a:prstGeom prst="roundRect">
            <a:avLst>
              <a:gd name="adj" fmla="val 2889"/>
            </a:avLst>
          </a:prstGeom>
          <a:solidFill>
            <a:schemeClr val="bg1"/>
          </a:solidFill>
          <a:ln>
            <a:solidFill>
              <a:schemeClr val="bg1"/>
            </a:solidFill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spcBef>
                <a:spcPct val="0"/>
              </a:spcBef>
              <a:defRPr/>
            </a:pPr>
            <a:endParaRPr lang="zh-CN" altLang="en-US" dirty="0">
              <a:solidFill>
                <a:prstClr val="white"/>
              </a:solidFill>
              <a:latin typeface="Century Gothic" pitchFamily="34" charset="0"/>
            </a:endParaRPr>
          </a:p>
        </p:txBody>
      </p:sp>
      <p:grpSp>
        <p:nvGrpSpPr>
          <p:cNvPr id="17413" name="组合 17">
            <a:extLst>
              <a:ext uri="{FF2B5EF4-FFF2-40B4-BE49-F238E27FC236}">
                <a16:creationId xmlns:a16="http://schemas.microsoft.com/office/drawing/2014/main" id="{B08D29DD-E5DC-48CE-B48B-DF7A8023F40E}"/>
              </a:ext>
            </a:extLst>
          </p:cNvPr>
          <p:cNvGrpSpPr>
            <a:grpSpLocks/>
          </p:cNvGrpSpPr>
          <p:nvPr/>
        </p:nvGrpSpPr>
        <p:grpSpPr bwMode="auto">
          <a:xfrm>
            <a:off x="2309814" y="142875"/>
            <a:ext cx="3749675" cy="412750"/>
            <a:chOff x="267892" y="1391075"/>
            <a:chExt cx="3750495" cy="413280"/>
          </a:xfrm>
        </p:grpSpPr>
        <p:sp>
          <p:nvSpPr>
            <p:cNvPr id="23" name="圆角矩形 22">
              <a:extLst>
                <a:ext uri="{FF2B5EF4-FFF2-40B4-BE49-F238E27FC236}">
                  <a16:creationId xmlns:a16="http://schemas.microsoft.com/office/drawing/2014/main" id="{ACC4FB15-7E6D-4D48-B1D1-3344CAC215DC}"/>
                </a:ext>
              </a:extLst>
            </p:cNvPr>
            <p:cNvSpPr/>
            <p:nvPr/>
          </p:nvSpPr>
          <p:spPr>
            <a:xfrm>
              <a:off x="267892" y="1391075"/>
              <a:ext cx="3750495" cy="413280"/>
            </a:xfrm>
            <a:prstGeom prst="roundRect">
              <a:avLst/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3">
                <a:hueOff val="3214361"/>
                <a:satOff val="-4823"/>
                <a:lumOff val="-784"/>
                <a:alphaOff val="0"/>
              </a:schemeClr>
            </a:fillRef>
            <a:effectRef idx="2">
              <a:schemeClr val="accent3">
                <a:hueOff val="3214361"/>
                <a:satOff val="-4823"/>
                <a:lumOff val="-784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4" name="圆角矩形 4">
              <a:extLst>
                <a:ext uri="{FF2B5EF4-FFF2-40B4-BE49-F238E27FC236}">
                  <a16:creationId xmlns:a16="http://schemas.microsoft.com/office/drawing/2014/main" id="{4B6FB366-8DAC-4313-80DE-F51638EB8F4A}"/>
                </a:ext>
              </a:extLst>
            </p:cNvPr>
            <p:cNvSpPr/>
            <p:nvPr/>
          </p:nvSpPr>
          <p:spPr>
            <a:xfrm>
              <a:off x="288534" y="1411740"/>
              <a:ext cx="3709211" cy="37195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141760" tIns="0" rIns="141760" bIns="0" spcCol="1270" anchor="ctr"/>
            <a:lstStyle/>
            <a:p>
              <a:pPr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en-US" altLang="zh-CN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entury Gothic" pitchFamily="34" charset="0"/>
                </a:rPr>
                <a:t>Talking point</a:t>
              </a:r>
              <a:endParaRPr lang="zh-CN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itchFamily="34" charset="0"/>
              </a:endParaRPr>
            </a:p>
          </p:txBody>
        </p:sp>
      </p:grpSp>
      <p:sp>
        <p:nvSpPr>
          <p:cNvPr id="17414" name="Text Box 13">
            <a:extLst>
              <a:ext uri="{FF2B5EF4-FFF2-40B4-BE49-F238E27FC236}">
                <a16:creationId xmlns:a16="http://schemas.microsoft.com/office/drawing/2014/main" id="{81396067-5844-44D2-851A-18921DAE398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12126" y="1989138"/>
            <a:ext cx="1655763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eaLnBrk="1" hangingPunct="1"/>
            <a:endParaRPr lang="zh-CN" altLang="en-US" sz="1800">
              <a:latin typeface="Arial" panose="020B0604020202020204" pitchFamily="34" charset="0"/>
            </a:endParaRPr>
          </a:p>
        </p:txBody>
      </p:sp>
      <p:sp>
        <p:nvSpPr>
          <p:cNvPr id="17415" name="Text Box 14">
            <a:extLst>
              <a:ext uri="{FF2B5EF4-FFF2-40B4-BE49-F238E27FC236}">
                <a16:creationId xmlns:a16="http://schemas.microsoft.com/office/drawing/2014/main" id="{F54C9CD9-7977-4182-BD01-C272B559AA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75275" y="981076"/>
            <a:ext cx="4535488" cy="830997"/>
          </a:xfrm>
          <a:prstGeom prst="rect">
            <a:avLst/>
          </a:prstGeom>
          <a:solidFill>
            <a:srgbClr val="00CC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en-US" altLang="zh-CN" sz="2400" b="1">
                <a:latin typeface="Arial" panose="020B0604020202020204" pitchFamily="34" charset="0"/>
              </a:rPr>
              <a:t>To teach is to learn. </a:t>
            </a:r>
          </a:p>
          <a:p>
            <a:pPr eaLnBrk="1" hangingPunct="1"/>
            <a:r>
              <a:rPr lang="en-US" altLang="zh-CN" sz="2400">
                <a:latin typeface="Arial" panose="020B0604020202020204" pitchFamily="34" charset="0"/>
              </a:rPr>
              <a:t>                   </a:t>
            </a:r>
            <a:r>
              <a:rPr lang="en-US" altLang="zh-CN" sz="1800" b="1">
                <a:latin typeface="Arial" panose="020B0604020202020204" pitchFamily="34" charset="0"/>
              </a:rPr>
              <a:t>–</a:t>
            </a:r>
            <a:r>
              <a:rPr lang="en-US" altLang="zh-CN" sz="1800">
                <a:latin typeface="Arial" panose="020B0604020202020204" pitchFamily="34" charset="0"/>
              </a:rPr>
              <a:t> </a:t>
            </a:r>
            <a:r>
              <a:rPr lang="en-US" altLang="zh-CN" sz="2400">
                <a:latin typeface="Arial" panose="020B0604020202020204" pitchFamily="34" charset="0"/>
              </a:rPr>
              <a:t>Japanese proverb</a:t>
            </a:r>
          </a:p>
        </p:txBody>
      </p:sp>
      <p:pic>
        <p:nvPicPr>
          <p:cNvPr id="17416" name="Picture 15">
            <a:extLst>
              <a:ext uri="{FF2B5EF4-FFF2-40B4-BE49-F238E27FC236}">
                <a16:creationId xmlns:a16="http://schemas.microsoft.com/office/drawing/2014/main" id="{39F7D58F-79EA-4DCB-8B2A-33A93F4DC3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2889" y="2355851"/>
            <a:ext cx="5329237" cy="3997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圆角矩形 5">
            <a:extLst>
              <a:ext uri="{FF2B5EF4-FFF2-40B4-BE49-F238E27FC236}">
                <a16:creationId xmlns:a16="http://schemas.microsoft.com/office/drawing/2014/main" id="{D5A9E819-A40D-49D9-B4B3-4AF5F83F525D}"/>
              </a:ext>
            </a:extLst>
          </p:cNvPr>
          <p:cNvSpPr/>
          <p:nvPr/>
        </p:nvSpPr>
        <p:spPr>
          <a:xfrm>
            <a:off x="1809720" y="285728"/>
            <a:ext cx="8572560" cy="6357982"/>
          </a:xfrm>
          <a:prstGeom prst="roundRect">
            <a:avLst>
              <a:gd name="adj" fmla="val 2889"/>
            </a:avLst>
          </a:prstGeom>
          <a:solidFill>
            <a:schemeClr val="bg1"/>
          </a:solidFill>
          <a:ln>
            <a:solidFill>
              <a:schemeClr val="bg1"/>
            </a:solidFill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spcBef>
                <a:spcPct val="0"/>
              </a:spcBef>
              <a:defRPr/>
            </a:pPr>
            <a:endParaRPr lang="zh-CN" altLang="en-US" dirty="0">
              <a:solidFill>
                <a:prstClr val="white"/>
              </a:solidFill>
              <a:latin typeface="Century Gothic" pitchFamily="34" charset="0"/>
            </a:endParaRPr>
          </a:p>
        </p:txBody>
      </p:sp>
      <p:grpSp>
        <p:nvGrpSpPr>
          <p:cNvPr id="18437" name="组合 17">
            <a:extLst>
              <a:ext uri="{FF2B5EF4-FFF2-40B4-BE49-F238E27FC236}">
                <a16:creationId xmlns:a16="http://schemas.microsoft.com/office/drawing/2014/main" id="{01D88A08-C64F-45AF-B8DF-8F41F9BB69B8}"/>
              </a:ext>
            </a:extLst>
          </p:cNvPr>
          <p:cNvGrpSpPr>
            <a:grpSpLocks/>
          </p:cNvGrpSpPr>
          <p:nvPr/>
        </p:nvGrpSpPr>
        <p:grpSpPr bwMode="auto">
          <a:xfrm>
            <a:off x="2309814" y="142875"/>
            <a:ext cx="3749675" cy="412750"/>
            <a:chOff x="267892" y="1391075"/>
            <a:chExt cx="3750495" cy="413280"/>
          </a:xfrm>
        </p:grpSpPr>
        <p:sp>
          <p:nvSpPr>
            <p:cNvPr id="23" name="圆角矩形 22">
              <a:extLst>
                <a:ext uri="{FF2B5EF4-FFF2-40B4-BE49-F238E27FC236}">
                  <a16:creationId xmlns:a16="http://schemas.microsoft.com/office/drawing/2014/main" id="{E86AB8D6-151C-406A-BAC9-52B9D77F395E}"/>
                </a:ext>
              </a:extLst>
            </p:cNvPr>
            <p:cNvSpPr/>
            <p:nvPr/>
          </p:nvSpPr>
          <p:spPr>
            <a:xfrm>
              <a:off x="267892" y="1391075"/>
              <a:ext cx="3750495" cy="413280"/>
            </a:xfrm>
            <a:prstGeom prst="roundRect">
              <a:avLst/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3">
                <a:hueOff val="3214361"/>
                <a:satOff val="-4823"/>
                <a:lumOff val="-784"/>
                <a:alphaOff val="0"/>
              </a:schemeClr>
            </a:fillRef>
            <a:effectRef idx="2">
              <a:schemeClr val="accent3">
                <a:hueOff val="3214361"/>
                <a:satOff val="-4823"/>
                <a:lumOff val="-784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4" name="圆角矩形 4">
              <a:extLst>
                <a:ext uri="{FF2B5EF4-FFF2-40B4-BE49-F238E27FC236}">
                  <a16:creationId xmlns:a16="http://schemas.microsoft.com/office/drawing/2014/main" id="{A37438B7-5E5A-4F43-A769-53A82315358C}"/>
                </a:ext>
              </a:extLst>
            </p:cNvPr>
            <p:cNvSpPr/>
            <p:nvPr/>
          </p:nvSpPr>
          <p:spPr>
            <a:xfrm>
              <a:off x="288534" y="1411740"/>
              <a:ext cx="3709211" cy="37195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141760" tIns="0" rIns="141760" bIns="0" spcCol="1270" anchor="ctr"/>
            <a:lstStyle/>
            <a:p>
              <a:pPr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defRPr/>
              </a:pPr>
              <a:r>
                <a:rPr lang="en-US" altLang="zh-CN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entury Gothic" pitchFamily="34" charset="0"/>
                </a:rPr>
                <a:t>Talking point</a:t>
              </a:r>
              <a:endParaRPr lang="zh-CN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itchFamily="34" charset="0"/>
              </a:endParaRPr>
            </a:p>
          </p:txBody>
        </p:sp>
      </p:grpSp>
      <p:sp>
        <p:nvSpPr>
          <p:cNvPr id="18438" name="Text Box 13">
            <a:extLst>
              <a:ext uri="{FF2B5EF4-FFF2-40B4-BE49-F238E27FC236}">
                <a16:creationId xmlns:a16="http://schemas.microsoft.com/office/drawing/2014/main" id="{3F518010-DC2E-4A7D-8B4F-F2ABAFBB670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12126" y="1989138"/>
            <a:ext cx="1655763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eaLnBrk="1" hangingPunct="1"/>
            <a:endParaRPr lang="zh-CN" altLang="en-US" sz="1800">
              <a:latin typeface="Arial" panose="020B0604020202020204" pitchFamily="34" charset="0"/>
            </a:endParaRPr>
          </a:p>
        </p:txBody>
      </p:sp>
      <p:sp>
        <p:nvSpPr>
          <p:cNvPr id="18439" name="Text Box 14">
            <a:extLst>
              <a:ext uri="{FF2B5EF4-FFF2-40B4-BE49-F238E27FC236}">
                <a16:creationId xmlns:a16="http://schemas.microsoft.com/office/drawing/2014/main" id="{2E86D486-BCFD-41FD-AAC3-440954074D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63750" y="620714"/>
            <a:ext cx="4535488" cy="830997"/>
          </a:xfrm>
          <a:prstGeom prst="rect">
            <a:avLst/>
          </a:prstGeom>
          <a:solidFill>
            <a:srgbClr val="00CC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en-US" altLang="zh-CN" sz="2400" b="1">
                <a:latin typeface="Arial" panose="020B0604020202020204" pitchFamily="34" charset="0"/>
              </a:rPr>
              <a:t>To teach is to learn. </a:t>
            </a:r>
          </a:p>
          <a:p>
            <a:pPr eaLnBrk="1" hangingPunct="1"/>
            <a:r>
              <a:rPr lang="en-US" altLang="zh-CN" sz="2400">
                <a:latin typeface="Arial" panose="020B0604020202020204" pitchFamily="34" charset="0"/>
              </a:rPr>
              <a:t>                   </a:t>
            </a:r>
            <a:r>
              <a:rPr lang="en-US" altLang="zh-CN" sz="1800" b="1">
                <a:latin typeface="Arial" panose="020B0604020202020204" pitchFamily="34" charset="0"/>
              </a:rPr>
              <a:t>–</a:t>
            </a:r>
            <a:r>
              <a:rPr lang="en-US" altLang="zh-CN" sz="1800">
                <a:latin typeface="Arial" panose="020B0604020202020204" pitchFamily="34" charset="0"/>
              </a:rPr>
              <a:t> </a:t>
            </a:r>
            <a:r>
              <a:rPr lang="en-US" altLang="zh-CN" sz="2400">
                <a:latin typeface="Arial" panose="020B0604020202020204" pitchFamily="34" charset="0"/>
              </a:rPr>
              <a:t>Japanese proverb</a:t>
            </a:r>
          </a:p>
        </p:txBody>
      </p:sp>
      <p:pic>
        <p:nvPicPr>
          <p:cNvPr id="18440" name="Picture 15">
            <a:extLst>
              <a:ext uri="{FF2B5EF4-FFF2-40B4-BE49-F238E27FC236}">
                <a16:creationId xmlns:a16="http://schemas.microsoft.com/office/drawing/2014/main" id="{DE897306-1B1F-4104-8FD8-FBDB04A179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2314" y="1989139"/>
            <a:ext cx="4537075" cy="3997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41" name="Text Box 16">
            <a:extLst>
              <a:ext uri="{FF2B5EF4-FFF2-40B4-BE49-F238E27FC236}">
                <a16:creationId xmlns:a16="http://schemas.microsoft.com/office/drawing/2014/main" id="{9DE92E46-C530-4D64-BF5C-3F68F5A75D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32626" y="1700213"/>
            <a:ext cx="2809875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endParaRPr lang="en-US" altLang="zh-CN" sz="2000">
              <a:solidFill>
                <a:srgbClr val="FF00FF"/>
              </a:solidFill>
              <a:latin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</a:pPr>
            <a:r>
              <a:rPr lang="en-US" altLang="zh-CN" sz="3200"/>
              <a:t>Teachers are always learning from the material and their students.</a:t>
            </a:r>
            <a:endParaRPr lang="zh-CN" altLang="en-US" sz="320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B0094A0-2D6C-4AFF-B8B8-223B1824AA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Timing &amp; Activities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E4BDFC71-3157-469B-89F3-C4EB493E93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/>
              <a:t>Pre-teach vocabulary</a:t>
            </a:r>
          </a:p>
          <a:p>
            <a:pPr lvl="1"/>
            <a:r>
              <a:rPr lang="en-US" altLang="zh-CN" dirty="0"/>
              <a:t>Any items which might prevent SS from achieving the aim of the task. </a:t>
            </a:r>
          </a:p>
          <a:p>
            <a:pPr lvl="1"/>
            <a:r>
              <a:rPr lang="en-US" altLang="zh-CN" dirty="0"/>
              <a:t>5 or 6 items at the most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4206210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标题 1">
            <a:extLst>
              <a:ext uri="{FF2B5EF4-FFF2-40B4-BE49-F238E27FC236}">
                <a16:creationId xmlns:a16="http://schemas.microsoft.com/office/drawing/2014/main" id="{281C78D8-F826-4964-8A29-0EAEB4D4BCA0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2063750" y="333375"/>
            <a:ext cx="8229600" cy="1143000"/>
          </a:xfrm>
        </p:spPr>
        <p:txBody>
          <a:bodyPr/>
          <a:lstStyle/>
          <a:p>
            <a:r>
              <a:rPr lang="en-US" altLang="zh-CN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Passage 1</a:t>
            </a:r>
            <a:endParaRPr lang="zh-CN" altLang="en-US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818" name="Rectangle 3">
            <a:extLst>
              <a:ext uri="{FF2B5EF4-FFF2-40B4-BE49-F238E27FC236}">
                <a16:creationId xmlns:a16="http://schemas.microsoft.com/office/drawing/2014/main" id="{6199A8B7-D64D-4992-9DD8-093B24E6E894}"/>
              </a:ext>
            </a:extLst>
          </p:cNvPr>
          <p:cNvSpPr txBox="1">
            <a:spLocks noRot="1" noChangeArrowheads="1"/>
          </p:cNvSpPr>
          <p:nvPr/>
        </p:nvSpPr>
        <p:spPr bwMode="auto">
          <a:xfrm>
            <a:off x="2208213" y="1484313"/>
            <a:ext cx="8153400" cy="338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20000"/>
              </a:spcBef>
              <a:buFont typeface="Wingdings" panose="05000000000000000000" pitchFamily="2" charset="2"/>
              <a:buNone/>
            </a:pPr>
            <a:r>
              <a:rPr lang="en-US" altLang="zh-CN" sz="3200" dirty="0">
                <a:solidFill>
                  <a:srgbClr val="FF0000"/>
                </a:solidFill>
                <a:cs typeface="Times New Roman" panose="02020603050405020304" pitchFamily="18" charset="0"/>
              </a:rPr>
              <a:t>Words or expressions to know</a:t>
            </a:r>
          </a:p>
          <a:p>
            <a:pPr eaLnBrk="0" hangingPunct="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zh-CN" sz="3200" dirty="0">
                <a:cs typeface="Times New Roman" panose="02020603050405020304" pitchFamily="18" charset="0"/>
              </a:rPr>
              <a:t>1. e-book</a:t>
            </a:r>
          </a:p>
          <a:p>
            <a:pPr eaLnBrk="0" hangingPunct="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zh-CN" sz="3200" dirty="0">
                <a:cs typeface="Times New Roman" panose="02020603050405020304" pitchFamily="18" charset="0"/>
              </a:rPr>
              <a:t>2. run out of </a:t>
            </a:r>
          </a:p>
          <a:p>
            <a:pPr eaLnBrk="0" hangingPunct="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zh-CN" sz="3200" dirty="0">
                <a:cs typeface="Times New Roman" panose="02020603050405020304" pitchFamily="18" charset="0"/>
              </a:rPr>
              <a:t>3. text messages</a:t>
            </a:r>
          </a:p>
          <a:p>
            <a:pPr eaLnBrk="0" hangingPunct="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zh-CN" sz="3200" dirty="0">
                <a:cs typeface="Times New Roman" panose="02020603050405020304" pitchFamily="18" charset="0"/>
              </a:rPr>
              <a:t>4. pick up the electronic signal</a:t>
            </a:r>
          </a:p>
          <a:p>
            <a:pPr eaLnBrk="0" hangingPunct="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altLang="zh-CN" sz="3200" dirty="0">
                <a:cs typeface="Times New Roman" panose="02020603050405020304" pitchFamily="18" charset="0"/>
              </a:rPr>
              <a:t>5. ignore</a:t>
            </a:r>
          </a:p>
          <a:p>
            <a:pPr eaLnBrk="0" hangingPunct="0">
              <a:spcBef>
                <a:spcPct val="20000"/>
              </a:spcBef>
            </a:pPr>
            <a:endParaRPr lang="en-US" altLang="zh-CN" sz="3200" dirty="0">
              <a:cs typeface="Times New Roman" panose="02020603050405020304" pitchFamily="18" charset="0"/>
            </a:endParaRPr>
          </a:p>
        </p:txBody>
      </p:sp>
      <p:grpSp>
        <p:nvGrpSpPr>
          <p:cNvPr id="34819" name="组合 17">
            <a:extLst>
              <a:ext uri="{FF2B5EF4-FFF2-40B4-BE49-F238E27FC236}">
                <a16:creationId xmlns:a16="http://schemas.microsoft.com/office/drawing/2014/main" id="{0E72E894-E8AE-4D0F-9D43-885AC089BA1E}"/>
              </a:ext>
            </a:extLst>
          </p:cNvPr>
          <p:cNvGrpSpPr>
            <a:grpSpLocks/>
          </p:cNvGrpSpPr>
          <p:nvPr/>
        </p:nvGrpSpPr>
        <p:grpSpPr bwMode="auto">
          <a:xfrm>
            <a:off x="1847850" y="188914"/>
            <a:ext cx="2376488" cy="484187"/>
            <a:chOff x="714348" y="0"/>
            <a:chExt cx="4073552" cy="484694"/>
          </a:xfrm>
        </p:grpSpPr>
        <p:grpSp>
          <p:nvGrpSpPr>
            <p:cNvPr id="3" name="组合 18">
              <a:extLst>
                <a:ext uri="{FF2B5EF4-FFF2-40B4-BE49-F238E27FC236}">
                  <a16:creationId xmlns:a16="http://schemas.microsoft.com/office/drawing/2014/main" id="{B4CA9708-9F65-40EA-8A41-0CE12662B4BB}"/>
                </a:ext>
              </a:extLst>
            </p:cNvPr>
            <p:cNvGrpSpPr/>
            <p:nvPr/>
          </p:nvGrpSpPr>
          <p:grpSpPr>
            <a:xfrm>
              <a:off x="714348" y="71414"/>
              <a:ext cx="3750495" cy="413280"/>
              <a:chOff x="267892" y="756034"/>
              <a:chExt cx="3750495" cy="413280"/>
            </a:xfrm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1" name="圆角矩形 10">
                <a:extLst>
                  <a:ext uri="{FF2B5EF4-FFF2-40B4-BE49-F238E27FC236}">
                    <a16:creationId xmlns:a16="http://schemas.microsoft.com/office/drawing/2014/main" id="{C70AE245-0D66-4920-B73F-8EE24ED79884}"/>
                  </a:ext>
                </a:extLst>
              </p:cNvPr>
              <p:cNvSpPr/>
              <p:nvPr/>
            </p:nvSpPr>
            <p:spPr>
              <a:xfrm>
                <a:off x="267892" y="756034"/>
                <a:ext cx="3750495" cy="413280"/>
              </a:xfrm>
              <a:prstGeom prst="roundRect">
                <a:avLst/>
              </a:prstGeom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accent3">
                  <a:hueOff val="1607181"/>
                  <a:satOff val="-2410"/>
                  <a:lumOff val="-391"/>
                  <a:alphaOff val="0"/>
                </a:schemeClr>
              </a:fillRef>
              <a:effectRef idx="2">
                <a:schemeClr val="accent3">
                  <a:hueOff val="1607181"/>
                  <a:satOff val="-2410"/>
                  <a:lumOff val="-391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12" name="圆角矩形 5">
                <a:extLst>
                  <a:ext uri="{FF2B5EF4-FFF2-40B4-BE49-F238E27FC236}">
                    <a16:creationId xmlns:a16="http://schemas.microsoft.com/office/drawing/2014/main" id="{49AD6FCF-96AD-4851-9C87-2762AB0019B9}"/>
                  </a:ext>
                </a:extLst>
              </p:cNvPr>
              <p:cNvSpPr/>
              <p:nvPr/>
            </p:nvSpPr>
            <p:spPr>
              <a:xfrm>
                <a:off x="288067" y="776209"/>
                <a:ext cx="3710145" cy="372930"/>
              </a:xfrm>
              <a:prstGeom prst="rect">
                <a:avLst/>
              </a:prstGeom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lIns="141760" tIns="0" rIns="141760" bIns="0" spcCol="1270" anchor="ctr"/>
              <a:lstStyle/>
              <a:p>
                <a:pPr defTabSz="8001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defRPr/>
                </a:pPr>
                <a:r>
                  <a:rPr lang="en-US" altLang="zh-CN" sz="2400" b="1" dirty="0">
                    <a:solidFill>
                      <a:prstClr val="white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entury Gothic" panose="020B0502020202020204" pitchFamily="34" charset="0"/>
                  </a:rPr>
                  <a:t>Listening in</a:t>
                </a:r>
                <a:endParaRPr lang="zh-CN" altLang="en-US" sz="2400" b="1" dirty="0"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entury Gothic" panose="020B0502020202020204" pitchFamily="34" charset="0"/>
                </a:endParaRPr>
              </a:p>
            </p:txBody>
          </p:sp>
        </p:grpSp>
        <p:sp>
          <p:nvSpPr>
            <p:cNvPr id="34821" name="Text Box 20">
              <a:extLst>
                <a:ext uri="{FF2B5EF4-FFF2-40B4-BE49-F238E27FC236}">
                  <a16:creationId xmlns:a16="http://schemas.microsoft.com/office/drawing/2014/main" id="{FCE0F1B4-51C0-4E97-B89A-3D3E02E1BB7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68538" y="0"/>
              <a:ext cx="2519362" cy="4621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36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1pPr>
              <a:lvl2pPr>
                <a:defRPr sz="36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2pPr>
              <a:lvl3pPr>
                <a:defRPr sz="36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3pPr>
              <a:lvl4pPr>
                <a:defRPr sz="36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4pPr>
              <a:lvl5pPr>
                <a:defRPr sz="36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5pPr>
              <a:lvl6pPr fontAlgn="base">
                <a:spcBef>
                  <a:spcPct val="50000"/>
                </a:spcBef>
                <a:spcAft>
                  <a:spcPct val="0"/>
                </a:spcAft>
                <a:buFont typeface="Arial" panose="020B0604020202020204" pitchFamily="34" charset="0"/>
                <a:defRPr sz="36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6pPr>
              <a:lvl7pPr fontAlgn="base">
                <a:spcBef>
                  <a:spcPct val="50000"/>
                </a:spcBef>
                <a:spcAft>
                  <a:spcPct val="0"/>
                </a:spcAft>
                <a:buFont typeface="Arial" panose="020B0604020202020204" pitchFamily="34" charset="0"/>
                <a:defRPr sz="36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7pPr>
              <a:lvl8pPr fontAlgn="base">
                <a:spcBef>
                  <a:spcPct val="50000"/>
                </a:spcBef>
                <a:spcAft>
                  <a:spcPct val="0"/>
                </a:spcAft>
                <a:buFont typeface="Arial" panose="020B0604020202020204" pitchFamily="34" charset="0"/>
                <a:defRPr sz="36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8pPr>
              <a:lvl9pPr fontAlgn="base">
                <a:spcBef>
                  <a:spcPct val="50000"/>
                </a:spcBef>
                <a:spcAft>
                  <a:spcPct val="0"/>
                </a:spcAft>
                <a:buFont typeface="Arial" panose="020B0604020202020204" pitchFamily="34" charset="0"/>
                <a:defRPr sz="36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</a:defRPr>
              </a:lvl9pPr>
            </a:lstStyle>
            <a:p>
              <a:endParaRPr lang="en-US" altLang="zh-CN" sz="240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DE3A929-3CCF-4E7F-98D3-DC865730A8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Interaction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02CCB856-F0A9-48FA-8537-ACFAC6D9AA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/>
              <a:t>T – SS and / or</a:t>
            </a:r>
          </a:p>
          <a:p>
            <a:r>
              <a:rPr lang="en-US" altLang="zh-CN" dirty="0"/>
              <a:t>T – S 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5003786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圆角矩形 5">
            <a:extLst>
              <a:ext uri="{FF2B5EF4-FFF2-40B4-BE49-F238E27FC236}">
                <a16:creationId xmlns:a16="http://schemas.microsoft.com/office/drawing/2014/main" id="{1E46C216-8FFA-43FF-8F99-F5BA33885934}"/>
              </a:ext>
            </a:extLst>
          </p:cNvPr>
          <p:cNvSpPr/>
          <p:nvPr/>
        </p:nvSpPr>
        <p:spPr>
          <a:xfrm>
            <a:off x="1792257" y="277789"/>
            <a:ext cx="8572560" cy="6357982"/>
          </a:xfrm>
          <a:prstGeom prst="roundRect">
            <a:avLst>
              <a:gd name="adj" fmla="val 2889"/>
            </a:avLst>
          </a:prstGeom>
          <a:solidFill>
            <a:schemeClr val="bg1"/>
          </a:solidFill>
          <a:ln>
            <a:solidFill>
              <a:schemeClr val="bg1"/>
            </a:solidFill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spcBef>
                <a:spcPct val="0"/>
              </a:spcBef>
              <a:buFontTx/>
              <a:buNone/>
              <a:defRPr/>
            </a:pPr>
            <a:endParaRPr lang="zh-CN" altLang="en-US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sp>
        <p:nvSpPr>
          <p:cNvPr id="73742" name="Rectangle 14">
            <a:extLst>
              <a:ext uri="{FF2B5EF4-FFF2-40B4-BE49-F238E27FC236}">
                <a16:creationId xmlns:a16="http://schemas.microsoft.com/office/drawing/2014/main" id="{628F399B-3C45-48F6-9B54-31ED3C10C6F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79651" y="1773239"/>
            <a:ext cx="3382963" cy="4054475"/>
          </a:xfrm>
          <a:prstGeom prst="rect">
            <a:avLst/>
          </a:prstGeom>
          <a:solidFill>
            <a:srgbClr val="CC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zh-CN" sz="2000" b="1">
                <a:latin typeface="Century Gothic" panose="020B0502020202020204" pitchFamily="34" charset="0"/>
              </a:rPr>
              <a:t>Number of institutions: </a:t>
            </a:r>
            <a:endParaRPr lang="en-US" altLang="zh-CN" sz="2000" b="1" i="1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>
              <a:spcBef>
                <a:spcPct val="0"/>
              </a:spcBef>
            </a:pPr>
            <a:r>
              <a:rPr lang="en-US" altLang="zh-CN" sz="2000" b="1">
                <a:latin typeface="Century Gothic" panose="020B0502020202020204" pitchFamily="34" charset="0"/>
              </a:rPr>
              <a:t>Sporting importance:</a:t>
            </a:r>
            <a:r>
              <a:rPr lang="en-US" altLang="zh-CN" sz="2000">
                <a:latin typeface="Century Gothic" panose="020B0502020202020204" pitchFamily="34" charset="0"/>
              </a:rPr>
              <a:t> </a:t>
            </a:r>
          </a:p>
          <a:p>
            <a:pPr>
              <a:spcBef>
                <a:spcPct val="0"/>
              </a:spcBef>
            </a:pPr>
            <a:r>
              <a:rPr lang="en-US" altLang="zh-CN" sz="2000">
                <a:solidFill>
                  <a:srgbClr val="333300"/>
                </a:solidFill>
                <a:latin typeface="Arial" panose="020B0604020202020204" pitchFamily="34" charset="0"/>
              </a:rPr>
              <a:t>university sports teams compete against each other</a:t>
            </a:r>
          </a:p>
          <a:p>
            <a:pPr>
              <a:spcBef>
                <a:spcPct val="0"/>
              </a:spcBef>
            </a:pPr>
            <a:r>
              <a:rPr lang="en-US" altLang="zh-CN" sz="2000" b="1">
                <a:latin typeface="Century Gothic" panose="020B0502020202020204" pitchFamily="34" charset="0"/>
              </a:rPr>
              <a:t>Academic importance:</a:t>
            </a:r>
            <a:r>
              <a:rPr lang="en-US" altLang="zh-CN" sz="2000">
                <a:latin typeface="Century Gothic" panose="020B0502020202020204" pitchFamily="34" charset="0"/>
              </a:rPr>
              <a:t> </a:t>
            </a:r>
          </a:p>
          <a:p>
            <a:pPr>
              <a:spcBef>
                <a:spcPct val="0"/>
              </a:spcBef>
            </a:pPr>
            <a:r>
              <a:rPr lang="en-US" altLang="zh-CN" sz="2000">
                <a:solidFill>
                  <a:srgbClr val="333300"/>
                </a:solidFill>
                <a:latin typeface="Arial" panose="020B0604020202020204" pitchFamily="34" charset="0"/>
              </a:rPr>
              <a:t>near or at the top of the US colleges and university rankings</a:t>
            </a:r>
          </a:p>
          <a:p>
            <a:pPr>
              <a:spcBef>
                <a:spcPct val="0"/>
              </a:spcBef>
            </a:pPr>
            <a:r>
              <a:rPr lang="en-US" altLang="zh-CN" sz="2000" b="1">
                <a:latin typeface="Century Gothic" panose="020B0502020202020204" pitchFamily="34" charset="0"/>
              </a:rPr>
              <a:t>Social importance: </a:t>
            </a:r>
          </a:p>
          <a:p>
            <a:pPr>
              <a:spcBef>
                <a:spcPct val="0"/>
              </a:spcBef>
            </a:pPr>
            <a:r>
              <a:rPr lang="en-US" altLang="zh-CN" sz="2000">
                <a:solidFill>
                  <a:srgbClr val="333300"/>
                </a:solidFill>
                <a:latin typeface="Arial" panose="020B0604020202020204" pitchFamily="34" charset="0"/>
              </a:rPr>
              <a:t>social elitism, mostly rich, intellectual, white students</a:t>
            </a:r>
          </a:p>
          <a:p>
            <a:pPr>
              <a:spcBef>
                <a:spcPct val="0"/>
              </a:spcBef>
            </a:pPr>
            <a:r>
              <a:rPr lang="en-US" altLang="zh-CN" sz="2000" b="1">
                <a:latin typeface="Century Gothic" panose="020B0502020202020204" pitchFamily="34" charset="0"/>
              </a:rPr>
              <a:t>Location:</a:t>
            </a:r>
            <a:r>
              <a:rPr lang="en-US" altLang="zh-CN" sz="2000">
                <a:latin typeface="Century Gothic" panose="020B0502020202020204" pitchFamily="34" charset="0"/>
              </a:rPr>
              <a:t> </a:t>
            </a:r>
          </a:p>
          <a:p>
            <a:pPr>
              <a:spcBef>
                <a:spcPct val="0"/>
              </a:spcBef>
            </a:pPr>
            <a:r>
              <a:rPr lang="en-US" altLang="zh-CN" sz="2000">
                <a:solidFill>
                  <a:srgbClr val="333300"/>
                </a:solidFill>
                <a:latin typeface="Arial" panose="020B0604020202020204" pitchFamily="34" charset="0"/>
              </a:rPr>
              <a:t>the US (north-east)</a:t>
            </a:r>
          </a:p>
        </p:txBody>
      </p:sp>
      <p:sp>
        <p:nvSpPr>
          <p:cNvPr id="73743" name="Text Box 15">
            <a:extLst>
              <a:ext uri="{FF2B5EF4-FFF2-40B4-BE49-F238E27FC236}">
                <a16:creationId xmlns:a16="http://schemas.microsoft.com/office/drawing/2014/main" id="{60345DC6-72E5-46C9-BB30-CB4182F570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0" y="1773239"/>
            <a:ext cx="3671888" cy="4054475"/>
          </a:xfrm>
          <a:prstGeom prst="rect">
            <a:avLst/>
          </a:prstGeom>
          <a:solidFill>
            <a:srgbClr val="CC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zh-CN" sz="2000" b="1">
                <a:latin typeface="Century Gothic" panose="020B0502020202020204" pitchFamily="34" charset="0"/>
              </a:rPr>
              <a:t>Origin of name:</a:t>
            </a:r>
            <a:r>
              <a:rPr lang="en-US" altLang="zh-CN" sz="2000">
                <a:latin typeface="Arial" panose="020B0604020202020204" pitchFamily="34" charset="0"/>
              </a:rPr>
              <a:t> </a:t>
            </a:r>
          </a:p>
          <a:p>
            <a:pPr>
              <a:spcBef>
                <a:spcPct val="0"/>
              </a:spcBef>
            </a:pPr>
            <a:r>
              <a:rPr lang="en-US" altLang="zh-CN" sz="2000">
                <a:solidFill>
                  <a:srgbClr val="333300"/>
                </a:solidFill>
                <a:latin typeface="Arial" panose="020B0604020202020204" pitchFamily="34" charset="0"/>
              </a:rPr>
              <a:t>Roman IV (meaning four) or ivy plants growing on walls</a:t>
            </a:r>
          </a:p>
          <a:p>
            <a:pPr>
              <a:spcBef>
                <a:spcPct val="0"/>
              </a:spcBef>
            </a:pPr>
            <a:r>
              <a:rPr lang="en-US" altLang="zh-CN" sz="2000" b="1">
                <a:latin typeface="Century Gothic" panose="020B0502020202020204" pitchFamily="34" charset="0"/>
              </a:rPr>
              <a:t>Oldest institution:</a:t>
            </a:r>
            <a:r>
              <a:rPr lang="en-US" altLang="zh-CN" sz="2000" i="1">
                <a:solidFill>
                  <a:schemeClr val="accent2"/>
                </a:solidFill>
                <a:latin typeface="Arial" panose="020B0604020202020204" pitchFamily="34" charset="0"/>
              </a:rPr>
              <a:t> </a:t>
            </a:r>
          </a:p>
          <a:p>
            <a:pPr>
              <a:spcBef>
                <a:spcPct val="0"/>
              </a:spcBef>
            </a:pPr>
            <a:r>
              <a:rPr lang="en-US" altLang="zh-CN" sz="2000">
                <a:solidFill>
                  <a:srgbClr val="333300"/>
                </a:solidFill>
                <a:latin typeface="Arial" panose="020B0604020202020204" pitchFamily="34" charset="0"/>
              </a:rPr>
              <a:t>Harvard, founded in 1636</a:t>
            </a:r>
          </a:p>
          <a:p>
            <a:pPr>
              <a:spcBef>
                <a:spcPct val="0"/>
              </a:spcBef>
            </a:pPr>
            <a:r>
              <a:rPr lang="en-US" altLang="zh-CN" sz="2000" b="1">
                <a:latin typeface="Century Gothic" panose="020B0502020202020204" pitchFamily="34" charset="0"/>
              </a:rPr>
              <a:t>Largest number of undergraduates:</a:t>
            </a:r>
            <a:r>
              <a:rPr lang="en-US" altLang="zh-CN" sz="2000">
                <a:latin typeface="Arial" panose="020B0604020202020204" pitchFamily="34" charset="0"/>
              </a:rPr>
              <a:t>    </a:t>
            </a:r>
          </a:p>
          <a:p>
            <a:pPr>
              <a:spcBef>
                <a:spcPct val="0"/>
              </a:spcBef>
            </a:pPr>
            <a:r>
              <a:rPr lang="en-US" altLang="zh-CN" sz="2000">
                <a:solidFill>
                  <a:srgbClr val="333300"/>
                </a:solidFill>
                <a:latin typeface="Arial" panose="020B0604020202020204" pitchFamily="34" charset="0"/>
              </a:rPr>
              <a:t>Cornell, about 13,000</a:t>
            </a:r>
          </a:p>
          <a:p>
            <a:pPr>
              <a:spcBef>
                <a:spcPct val="0"/>
              </a:spcBef>
            </a:pPr>
            <a:r>
              <a:rPr lang="en-US" altLang="zh-CN" sz="2000" b="1">
                <a:latin typeface="Century Gothic" panose="020B0502020202020204" pitchFamily="34" charset="0"/>
              </a:rPr>
              <a:t>Acceptance rate:</a:t>
            </a:r>
            <a:r>
              <a:rPr lang="en-US" altLang="zh-CN" sz="2000">
                <a:latin typeface="Arial" panose="020B0604020202020204" pitchFamily="34" charset="0"/>
              </a:rPr>
              <a:t> </a:t>
            </a:r>
          </a:p>
          <a:p>
            <a:pPr>
              <a:spcBef>
                <a:spcPct val="0"/>
              </a:spcBef>
            </a:pPr>
            <a:r>
              <a:rPr lang="en-US" altLang="zh-CN" sz="2000">
                <a:solidFill>
                  <a:srgbClr val="333300"/>
                </a:solidFill>
                <a:latin typeface="Arial" panose="020B0604020202020204" pitchFamily="34" charset="0"/>
              </a:rPr>
              <a:t>7% to 20%</a:t>
            </a:r>
          </a:p>
          <a:p>
            <a:pPr>
              <a:spcBef>
                <a:spcPct val="0"/>
              </a:spcBef>
            </a:pPr>
            <a:r>
              <a:rPr lang="en-US" altLang="zh-CN" sz="2000" b="1">
                <a:latin typeface="Century Gothic" panose="020B0502020202020204" pitchFamily="34" charset="0"/>
              </a:rPr>
              <a:t>Famous alumni:</a:t>
            </a:r>
            <a:r>
              <a:rPr lang="en-US" altLang="zh-CN" sz="2000">
                <a:latin typeface="Arial" panose="020B0604020202020204" pitchFamily="34" charset="0"/>
              </a:rPr>
              <a:t> </a:t>
            </a:r>
          </a:p>
          <a:p>
            <a:pPr>
              <a:spcBef>
                <a:spcPct val="0"/>
              </a:spcBef>
            </a:pPr>
            <a:r>
              <a:rPr lang="en-US" altLang="zh-CN" sz="2000">
                <a:solidFill>
                  <a:srgbClr val="333300"/>
                </a:solidFill>
                <a:latin typeface="Arial" panose="020B0604020202020204" pitchFamily="34" charset="0"/>
              </a:rPr>
              <a:t>George Bush, John F Kennedy and many others</a:t>
            </a:r>
            <a:endParaRPr lang="zh-CN" altLang="en-US" sz="2000">
              <a:solidFill>
                <a:srgbClr val="333300"/>
              </a:solidFill>
              <a:latin typeface="Arial" panose="020B0604020202020204" pitchFamily="34" charset="0"/>
            </a:endParaRPr>
          </a:p>
        </p:txBody>
      </p:sp>
      <p:sp>
        <p:nvSpPr>
          <p:cNvPr id="35844" name="Text Box 16">
            <a:extLst>
              <a:ext uri="{FF2B5EF4-FFF2-40B4-BE49-F238E27FC236}">
                <a16:creationId xmlns:a16="http://schemas.microsoft.com/office/drawing/2014/main" id="{857DE533-DAE2-4C72-A557-04CF23A6D4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03838" y="1844676"/>
            <a:ext cx="4318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endParaRPr lang="zh-CN" altLang="en-US" sz="1800">
              <a:latin typeface="Arial" panose="020B0604020202020204" pitchFamily="34" charset="0"/>
            </a:endParaRPr>
          </a:p>
        </p:txBody>
      </p:sp>
      <p:sp>
        <p:nvSpPr>
          <p:cNvPr id="73745" name="Text Box 17">
            <a:extLst>
              <a:ext uri="{FF2B5EF4-FFF2-40B4-BE49-F238E27FC236}">
                <a16:creationId xmlns:a16="http://schemas.microsoft.com/office/drawing/2014/main" id="{7B65777D-0049-4CD9-8AC3-8C6A0D7F11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59375" y="1773239"/>
            <a:ext cx="4318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2000">
                <a:solidFill>
                  <a:srgbClr val="333300"/>
                </a:solidFill>
                <a:latin typeface="Arial" panose="020B0604020202020204" pitchFamily="34" charset="0"/>
              </a:rPr>
              <a:t>8</a:t>
            </a:r>
            <a:endParaRPr lang="zh-CN" altLang="en-US" sz="2000">
              <a:solidFill>
                <a:srgbClr val="333300"/>
              </a:solidFill>
              <a:latin typeface="Arial" panose="020B0604020202020204" pitchFamily="34" charset="0"/>
            </a:endParaRPr>
          </a:p>
        </p:txBody>
      </p:sp>
      <p:sp>
        <p:nvSpPr>
          <p:cNvPr id="11" name="圆角矩形 10">
            <a:extLst>
              <a:ext uri="{FF2B5EF4-FFF2-40B4-BE49-F238E27FC236}">
                <a16:creationId xmlns:a16="http://schemas.microsoft.com/office/drawing/2014/main" id="{E388AA82-FEDB-4B23-A6DB-A305D4DD205B}"/>
              </a:ext>
            </a:extLst>
          </p:cNvPr>
          <p:cNvSpPr/>
          <p:nvPr/>
        </p:nvSpPr>
        <p:spPr bwMode="auto">
          <a:xfrm>
            <a:off x="1919289" y="260350"/>
            <a:ext cx="3749675" cy="412750"/>
          </a:xfrm>
          <a:prstGeom prst="roundRect">
            <a:avLst/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3">
              <a:hueOff val="3214361"/>
              <a:satOff val="-4822"/>
              <a:lumOff val="-783"/>
              <a:alphaOff val="0"/>
            </a:schemeClr>
          </a:fillRef>
          <a:effectRef idx="2">
            <a:schemeClr val="accent3">
              <a:hueOff val="3214361"/>
              <a:satOff val="-4822"/>
              <a:lumOff val="-783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pPr>
              <a:buFontTx/>
              <a:buNone/>
              <a:defRPr/>
            </a:pPr>
            <a:r>
              <a:rPr lang="en-US" altLang="zh-CN" b="1" dirty="0"/>
              <a:t>Listening in  </a:t>
            </a:r>
            <a:r>
              <a:rPr lang="en-US" altLang="zh-CN" b="1" dirty="0">
                <a:solidFill>
                  <a:srgbClr val="FFFF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(Passage 1)</a:t>
            </a:r>
            <a:endParaRPr lang="zh-CN" altLang="en-US" b="1" dirty="0">
              <a:solidFill>
                <a:srgbClr val="FFFFFF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Times New Roman" panose="02020603050405020304" pitchFamily="18" charset="0"/>
            </a:endParaRPr>
          </a:p>
          <a:p>
            <a:pPr>
              <a:buFontTx/>
              <a:buNone/>
              <a:defRPr/>
            </a:pPr>
            <a:endParaRPr lang="zh-CN" altLang="en-US" b="1" dirty="0"/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47368B33-379E-4EC4-9D4A-903935992B74}"/>
              </a:ext>
            </a:extLst>
          </p:cNvPr>
          <p:cNvSpPr/>
          <p:nvPr/>
        </p:nvSpPr>
        <p:spPr>
          <a:xfrm>
            <a:off x="1992313" y="836614"/>
            <a:ext cx="8424862" cy="70802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Tx/>
              <a:buNone/>
              <a:defRPr/>
            </a:pPr>
            <a:r>
              <a:rPr lang="en-US" altLang="zh-CN" sz="2000" b="1" dirty="0">
                <a:solidFill>
                  <a:srgbClr val="0066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entury Gothic" panose="020B0502020202020204" pitchFamily="34" charset="0"/>
              </a:rPr>
              <a:t>1.</a:t>
            </a:r>
            <a:r>
              <a:rPr lang="en-US" altLang="zh-CN" sz="2000" b="1" dirty="0">
                <a:solidFill>
                  <a:srgbClr val="006600"/>
                </a:solidFill>
                <a:latin typeface="Century Gothic" panose="020B0502020202020204" pitchFamily="34" charset="0"/>
              </a:rPr>
              <a:t> A) Work in pairs. Look at the </a:t>
            </a:r>
            <a:r>
              <a:rPr lang="en-US" altLang="zh-CN" sz="2000" b="1" dirty="0" err="1">
                <a:solidFill>
                  <a:srgbClr val="006600"/>
                </a:solidFill>
                <a:latin typeface="Century Gothic" panose="020B0502020202020204" pitchFamily="34" charset="0"/>
              </a:rPr>
              <a:t>factfile</a:t>
            </a:r>
            <a:r>
              <a:rPr lang="en-US" altLang="zh-CN" sz="2000" b="1" dirty="0">
                <a:solidFill>
                  <a:srgbClr val="006600"/>
                </a:solidFill>
                <a:latin typeface="Century Gothic" panose="020B0502020202020204" pitchFamily="34" charset="0"/>
              </a:rPr>
              <a:t> and discuss what you know about the Ivy League</a:t>
            </a:r>
            <a:endParaRPr lang="zh-CN" altLang="en-US" sz="20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4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圆角矩形 5">
            <a:extLst>
              <a:ext uri="{FF2B5EF4-FFF2-40B4-BE49-F238E27FC236}">
                <a16:creationId xmlns:a16="http://schemas.microsoft.com/office/drawing/2014/main" id="{E1B3B685-3BC2-489E-B3CD-55675E4DDC4E}"/>
              </a:ext>
            </a:extLst>
          </p:cNvPr>
          <p:cNvSpPr/>
          <p:nvPr/>
        </p:nvSpPr>
        <p:spPr>
          <a:xfrm>
            <a:off x="1792257" y="277789"/>
            <a:ext cx="8572560" cy="6357982"/>
          </a:xfrm>
          <a:prstGeom prst="roundRect">
            <a:avLst>
              <a:gd name="adj" fmla="val 2889"/>
            </a:avLst>
          </a:prstGeom>
          <a:solidFill>
            <a:schemeClr val="bg1"/>
          </a:solidFill>
          <a:ln>
            <a:solidFill>
              <a:schemeClr val="bg1"/>
            </a:solidFill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spcBef>
                <a:spcPct val="0"/>
              </a:spcBef>
              <a:buFontTx/>
              <a:buNone/>
              <a:defRPr/>
            </a:pPr>
            <a:endParaRPr lang="zh-CN" altLang="en-US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sp>
        <p:nvSpPr>
          <p:cNvPr id="36866" name="Rectangle 13">
            <a:extLst>
              <a:ext uri="{FF2B5EF4-FFF2-40B4-BE49-F238E27FC236}">
                <a16:creationId xmlns:a16="http://schemas.microsoft.com/office/drawing/2014/main" id="{60C8A1ED-CB82-4211-861E-EDC07C3AA6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5189" y="836613"/>
            <a:ext cx="770413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zh-CN" sz="2000" b="1">
                <a:solidFill>
                  <a:srgbClr val="006600"/>
                </a:solidFill>
                <a:latin typeface="Century Gothic" panose="020B0502020202020204" pitchFamily="34" charset="0"/>
              </a:rPr>
              <a:t>8 institutions of the Ivy League:</a:t>
            </a:r>
            <a:endParaRPr lang="zh-CN" altLang="en-US" sz="2000" b="1">
              <a:solidFill>
                <a:srgbClr val="006600"/>
              </a:solidFill>
              <a:latin typeface="Century Gothic" panose="020B0502020202020204" pitchFamily="34" charset="0"/>
            </a:endParaRPr>
          </a:p>
        </p:txBody>
      </p:sp>
      <p:pic>
        <p:nvPicPr>
          <p:cNvPr id="36867" name="Picture 15">
            <a:extLst>
              <a:ext uri="{FF2B5EF4-FFF2-40B4-BE49-F238E27FC236}">
                <a16:creationId xmlns:a16="http://schemas.microsoft.com/office/drawing/2014/main" id="{60DC5A58-0D74-4A27-8D86-4891C60050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1450" y="1557339"/>
            <a:ext cx="1441450" cy="1296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6868" name="Picture 16">
            <a:extLst>
              <a:ext uri="{FF2B5EF4-FFF2-40B4-BE49-F238E27FC236}">
                <a16:creationId xmlns:a16="http://schemas.microsoft.com/office/drawing/2014/main" id="{A012285B-50ED-46CD-9A8F-D9A0F9587A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3839" y="1412875"/>
            <a:ext cx="1368425" cy="1976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6869" name="Picture 17">
            <a:extLst>
              <a:ext uri="{FF2B5EF4-FFF2-40B4-BE49-F238E27FC236}">
                <a16:creationId xmlns:a16="http://schemas.microsoft.com/office/drawing/2014/main" id="{3C429C65-2601-4001-BD9C-BA2F60937F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5500" y="1484314"/>
            <a:ext cx="1296988" cy="1214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6870" name="Picture 18">
            <a:extLst>
              <a:ext uri="{FF2B5EF4-FFF2-40B4-BE49-F238E27FC236}">
                <a16:creationId xmlns:a16="http://schemas.microsoft.com/office/drawing/2014/main" id="{EBBC613A-2321-4EB6-A544-89CEE1A12A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8389" y="2565400"/>
            <a:ext cx="1152525" cy="1138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6871" name="Picture 19">
            <a:extLst>
              <a:ext uri="{FF2B5EF4-FFF2-40B4-BE49-F238E27FC236}">
                <a16:creationId xmlns:a16="http://schemas.microsoft.com/office/drawing/2014/main" id="{A8B071E3-706B-4F87-B90B-FE4DF47C3E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2125" y="4292601"/>
            <a:ext cx="1295400" cy="1287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6872" name="Picture 24" descr="2009022519183798098">
            <a:extLst>
              <a:ext uri="{FF2B5EF4-FFF2-40B4-BE49-F238E27FC236}">
                <a16:creationId xmlns:a16="http://schemas.microsoft.com/office/drawing/2014/main" id="{F1776A9A-1A49-40C5-B213-CAB39B0999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4338" y="4076700"/>
            <a:ext cx="1439862" cy="151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6873" name="Picture 26" descr="Official_Yale_Shield">
            <a:extLst>
              <a:ext uri="{FF2B5EF4-FFF2-40B4-BE49-F238E27FC236}">
                <a16:creationId xmlns:a16="http://schemas.microsoft.com/office/drawing/2014/main" id="{CCA1588D-302F-4C09-BD69-CA2A3FC3F8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8213" y="3500438"/>
            <a:ext cx="1439862" cy="175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6874" name="Picture 28" descr="84">
            <a:extLst>
              <a:ext uri="{FF2B5EF4-FFF2-40B4-BE49-F238E27FC236}">
                <a16:creationId xmlns:a16="http://schemas.microsoft.com/office/drawing/2014/main" id="{8E34EB79-CB3E-4909-8B60-A0E323B0AD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6363" y="4149726"/>
            <a:ext cx="1295400" cy="1381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6875" name="Text Box 30">
            <a:extLst>
              <a:ext uri="{FF2B5EF4-FFF2-40B4-BE49-F238E27FC236}">
                <a16:creationId xmlns:a16="http://schemas.microsoft.com/office/drawing/2014/main" id="{BCD96120-D1A4-4FB1-9F41-C58DDE222B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55914" y="2852738"/>
            <a:ext cx="20161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1800">
                <a:latin typeface="Century Schoolbook" panose="02040604050505020304" pitchFamily="18" charset="0"/>
              </a:rPr>
              <a:t>Princeton</a:t>
            </a:r>
          </a:p>
        </p:txBody>
      </p:sp>
      <p:sp>
        <p:nvSpPr>
          <p:cNvPr id="36876" name="Text Box 31">
            <a:extLst>
              <a:ext uri="{FF2B5EF4-FFF2-40B4-BE49-F238E27FC236}">
                <a16:creationId xmlns:a16="http://schemas.microsoft.com/office/drawing/2014/main" id="{50E3F1F5-7C20-4741-9D5B-D5C9B0DEB14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19739" y="3357563"/>
            <a:ext cx="1944687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1800">
                <a:latin typeface="Century Schoolbook" panose="02040604050505020304" pitchFamily="18" charset="0"/>
              </a:rPr>
              <a:t>Brown</a:t>
            </a:r>
          </a:p>
        </p:txBody>
      </p:sp>
      <p:sp>
        <p:nvSpPr>
          <p:cNvPr id="36877" name="Text Box 32">
            <a:extLst>
              <a:ext uri="{FF2B5EF4-FFF2-40B4-BE49-F238E27FC236}">
                <a16:creationId xmlns:a16="http://schemas.microsoft.com/office/drawing/2014/main" id="{C6F680ED-6AF2-433A-87F0-3A1E21E149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19964" y="2781301"/>
            <a:ext cx="1296987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1800">
                <a:latin typeface="Century Schoolbook" panose="02040604050505020304" pitchFamily="18" charset="0"/>
              </a:rPr>
              <a:t>Columbia</a:t>
            </a:r>
          </a:p>
        </p:txBody>
      </p:sp>
      <p:sp>
        <p:nvSpPr>
          <p:cNvPr id="36878" name="Text Box 33">
            <a:extLst>
              <a:ext uri="{FF2B5EF4-FFF2-40B4-BE49-F238E27FC236}">
                <a16:creationId xmlns:a16="http://schemas.microsoft.com/office/drawing/2014/main" id="{739656FC-0379-4C05-BE90-C5E141E036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95550" y="5229226"/>
            <a:ext cx="1512888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1800">
                <a:latin typeface="Century Schoolbook" panose="02040604050505020304" pitchFamily="18" charset="0"/>
              </a:rPr>
              <a:t>Yale</a:t>
            </a:r>
          </a:p>
        </p:txBody>
      </p:sp>
      <p:sp>
        <p:nvSpPr>
          <p:cNvPr id="36879" name="Text Box 34">
            <a:extLst>
              <a:ext uri="{FF2B5EF4-FFF2-40B4-BE49-F238E27FC236}">
                <a16:creationId xmlns:a16="http://schemas.microsoft.com/office/drawing/2014/main" id="{F5B3E499-F5FA-451E-96E7-A54963A9B4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40238" y="5734051"/>
            <a:ext cx="1439862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1800">
                <a:latin typeface="Century Schoolbook" panose="02040604050505020304" pitchFamily="18" charset="0"/>
              </a:rPr>
              <a:t>Harvard</a:t>
            </a:r>
          </a:p>
        </p:txBody>
      </p:sp>
      <p:sp>
        <p:nvSpPr>
          <p:cNvPr id="36880" name="Text Box 35">
            <a:extLst>
              <a:ext uri="{FF2B5EF4-FFF2-40B4-BE49-F238E27FC236}">
                <a16:creationId xmlns:a16="http://schemas.microsoft.com/office/drawing/2014/main" id="{DA737BB1-3BAD-4444-958D-33809114F8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56363" y="5734051"/>
            <a:ext cx="1439862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1800">
                <a:latin typeface="Century Schoolbook" panose="02040604050505020304" pitchFamily="18" charset="0"/>
              </a:rPr>
              <a:t>Dartmouth</a:t>
            </a:r>
          </a:p>
        </p:txBody>
      </p:sp>
      <p:sp>
        <p:nvSpPr>
          <p:cNvPr id="36881" name="Text Box 36">
            <a:extLst>
              <a:ext uri="{FF2B5EF4-FFF2-40B4-BE49-F238E27FC236}">
                <a16:creationId xmlns:a16="http://schemas.microsoft.com/office/drawing/2014/main" id="{C2F5AF99-9A66-49C8-9463-1CF4AECB71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28025" y="3716338"/>
            <a:ext cx="1944688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1800">
                <a:latin typeface="Century Schoolbook" panose="02040604050505020304" pitchFamily="18" charset="0"/>
              </a:rPr>
              <a:t>Pennsylvania</a:t>
            </a:r>
          </a:p>
        </p:txBody>
      </p:sp>
      <p:sp>
        <p:nvSpPr>
          <p:cNvPr id="36882" name="Text Box 37">
            <a:extLst>
              <a:ext uri="{FF2B5EF4-FFF2-40B4-BE49-F238E27FC236}">
                <a16:creationId xmlns:a16="http://schemas.microsoft.com/office/drawing/2014/main" id="{5CCAA503-5011-43E4-978C-F4034EC933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56589" y="5661026"/>
            <a:ext cx="1944687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1800">
                <a:latin typeface="Century Schoolbook" panose="02040604050505020304" pitchFamily="18" charset="0"/>
              </a:rPr>
              <a:t>Cornell</a:t>
            </a:r>
          </a:p>
        </p:txBody>
      </p:sp>
      <p:sp>
        <p:nvSpPr>
          <p:cNvPr id="23" name="圆角矩形 22">
            <a:extLst>
              <a:ext uri="{FF2B5EF4-FFF2-40B4-BE49-F238E27FC236}">
                <a16:creationId xmlns:a16="http://schemas.microsoft.com/office/drawing/2014/main" id="{0ED0F62E-EDD3-4491-9D2C-50ACED4F373F}"/>
              </a:ext>
            </a:extLst>
          </p:cNvPr>
          <p:cNvSpPr/>
          <p:nvPr/>
        </p:nvSpPr>
        <p:spPr bwMode="auto">
          <a:xfrm>
            <a:off x="1847850" y="260351"/>
            <a:ext cx="2160588" cy="504825"/>
          </a:xfrm>
          <a:prstGeom prst="roundRect">
            <a:avLst/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3">
              <a:hueOff val="3214361"/>
              <a:satOff val="-4822"/>
              <a:lumOff val="-783"/>
              <a:alphaOff val="0"/>
            </a:schemeClr>
          </a:fillRef>
          <a:effectRef idx="2">
            <a:schemeClr val="accent3">
              <a:hueOff val="3214361"/>
              <a:satOff val="-4822"/>
              <a:lumOff val="-783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pPr>
              <a:buFontTx/>
              <a:buNone/>
              <a:defRPr/>
            </a:pPr>
            <a:r>
              <a:rPr lang="en-US" altLang="zh-CN" sz="2400" b="1" dirty="0"/>
              <a:t>Listening in </a:t>
            </a:r>
            <a:endParaRPr lang="zh-CN" altLang="en-US" sz="2400" b="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B8215FE-D4D1-43AD-B68A-CABE20D3E7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Materials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6759E50B-7CD6-419F-AB6D-A84B8600A0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/>
              <a:t>Board</a:t>
            </a:r>
          </a:p>
          <a:p>
            <a:r>
              <a:rPr lang="en-US" altLang="zh-CN" dirty="0"/>
              <a:t>Flashcard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0290018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D26E717-F4E1-4796-99C2-63D8198E4D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Timing &amp; Activities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A9414F6C-FE3E-4A5A-86DA-791B63ACA3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/>
              <a:t>Task 1</a:t>
            </a:r>
          </a:p>
          <a:p>
            <a:pPr lvl="1"/>
            <a:r>
              <a:rPr lang="en-US" altLang="zh-CN" dirty="0"/>
              <a:t>Usually general comprehension of the text.</a:t>
            </a:r>
          </a:p>
          <a:p>
            <a:pPr lvl="1"/>
            <a:r>
              <a:rPr lang="en-US" altLang="zh-CN" dirty="0"/>
              <a:t>S works individually on a handout while listening.</a:t>
            </a:r>
          </a:p>
          <a:p>
            <a:pPr lvl="1"/>
            <a:r>
              <a:rPr lang="en-US" altLang="zh-CN" dirty="0"/>
              <a:t>S checks / compares with peer.</a:t>
            </a:r>
          </a:p>
          <a:p>
            <a:pPr lvl="1"/>
            <a:r>
              <a:rPr lang="en-US" altLang="zh-CN" dirty="0"/>
              <a:t>T monitors</a:t>
            </a:r>
          </a:p>
          <a:p>
            <a:pPr lvl="1"/>
            <a:r>
              <a:rPr lang="en-US" altLang="zh-CN" dirty="0"/>
              <a:t>T brings class together for feedback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93668501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C76F140-B0FE-4F30-8F6B-28E3338916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Interactions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EEEA762A-0DAA-4239-AD74-DD746626CF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/>
              <a:t>S</a:t>
            </a:r>
          </a:p>
          <a:p>
            <a:r>
              <a:rPr lang="en-US" altLang="zh-CN" dirty="0"/>
              <a:t>S – S (closed)</a:t>
            </a:r>
          </a:p>
          <a:p>
            <a:r>
              <a:rPr lang="en-US" altLang="zh-CN" dirty="0"/>
              <a:t>T – SS and / or</a:t>
            </a:r>
          </a:p>
          <a:p>
            <a:r>
              <a:rPr lang="en-US" altLang="zh-CN" dirty="0"/>
              <a:t>T - S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8118724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圆角矩形 5">
            <a:extLst>
              <a:ext uri="{FF2B5EF4-FFF2-40B4-BE49-F238E27FC236}">
                <a16:creationId xmlns:a16="http://schemas.microsoft.com/office/drawing/2014/main" id="{102EE07B-249F-4B2B-AC1D-1772A2029236}"/>
              </a:ext>
            </a:extLst>
          </p:cNvPr>
          <p:cNvSpPr/>
          <p:nvPr/>
        </p:nvSpPr>
        <p:spPr>
          <a:xfrm>
            <a:off x="1843692" y="249850"/>
            <a:ext cx="8572560" cy="6357982"/>
          </a:xfrm>
          <a:prstGeom prst="roundRect">
            <a:avLst>
              <a:gd name="adj" fmla="val 2889"/>
            </a:avLst>
          </a:prstGeom>
          <a:solidFill>
            <a:schemeClr val="bg1"/>
          </a:solidFill>
          <a:ln>
            <a:solidFill>
              <a:schemeClr val="bg1"/>
            </a:solidFill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FontTx/>
              <a:buNone/>
              <a:defRPr/>
            </a:pPr>
            <a:endParaRPr lang="zh-CN" altLang="en-US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pic>
        <p:nvPicPr>
          <p:cNvPr id="11" name="Picture 41">
            <a:hlinkClick r:id="rId2" action="ppaction://hlinkpres?slideindex=1&amp;slidetitle="/>
            <a:extLst>
              <a:ext uri="{FF2B5EF4-FFF2-40B4-BE49-F238E27FC236}">
                <a16:creationId xmlns:a16="http://schemas.microsoft.com/office/drawing/2014/main" id="{CB3411D7-0D38-49C6-8099-A4D0718DF1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9067792" y="6386514"/>
            <a:ext cx="471492" cy="471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innerShdw blurRad="114300">
              <a:prstClr val="black"/>
            </a:innerShdw>
          </a:effectLst>
        </p:spPr>
      </p:pic>
      <p:pic>
        <p:nvPicPr>
          <p:cNvPr id="12" name="Picture 44">
            <a:hlinkClick r:id="rId4" action="ppaction://hlinkfile"/>
            <a:extLst>
              <a:ext uri="{FF2B5EF4-FFF2-40B4-BE49-F238E27FC236}">
                <a16:creationId xmlns:a16="http://schemas.microsoft.com/office/drawing/2014/main" id="{1F73B106-3BE4-44A2-90A2-DFDC52933E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accent5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8596300" y="6386514"/>
            <a:ext cx="471493" cy="471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innerShdw blurRad="114300">
              <a:prstClr val="black"/>
            </a:innerShdw>
          </a:effectLst>
        </p:spPr>
      </p:pic>
      <p:pic>
        <p:nvPicPr>
          <p:cNvPr id="13" name="Picture 45">
            <a:hlinkClick r:id="" action="ppaction://hlinkshowjump?jump=nextslide"/>
            <a:extLst>
              <a:ext uri="{FF2B5EF4-FFF2-40B4-BE49-F238E27FC236}">
                <a16:creationId xmlns:a16="http://schemas.microsoft.com/office/drawing/2014/main" id="{32B6821D-CB4B-4561-AC07-AC1E8DD000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duotone>
              <a:prstClr val="black"/>
              <a:schemeClr val="accent5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9524996" y="6386514"/>
            <a:ext cx="471492" cy="471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</p:pic>
      <p:pic>
        <p:nvPicPr>
          <p:cNvPr id="14" name="Picture 45">
            <a:hlinkClick r:id="" action="ppaction://hlinkshowjump?jump=previousslide"/>
            <a:extLst>
              <a:ext uri="{FF2B5EF4-FFF2-40B4-BE49-F238E27FC236}">
                <a16:creationId xmlns:a16="http://schemas.microsoft.com/office/drawing/2014/main" id="{F122B331-DDD9-4D84-B322-425FA2AB30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EC946E"/>
              </a:clrFrom>
              <a:clrTo>
                <a:srgbClr val="EC946E">
                  <a:alpha val="0"/>
                </a:srgbClr>
              </a:clrTo>
            </a:clrChange>
            <a:duotone>
              <a:prstClr val="black"/>
              <a:schemeClr val="accent5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8124825" y="6357938"/>
            <a:ext cx="471492" cy="471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innerShdw blurRad="63500" dist="50800">
              <a:prstClr val="black">
                <a:alpha val="50000"/>
              </a:prstClr>
            </a:innerShdw>
          </a:effectLst>
        </p:spPr>
      </p:pic>
      <p:grpSp>
        <p:nvGrpSpPr>
          <p:cNvPr id="37894" name="组合 25">
            <a:extLst>
              <a:ext uri="{FF2B5EF4-FFF2-40B4-BE49-F238E27FC236}">
                <a16:creationId xmlns:a16="http://schemas.microsoft.com/office/drawing/2014/main" id="{108955E1-2656-4A87-85A7-5979F9361C45}"/>
              </a:ext>
            </a:extLst>
          </p:cNvPr>
          <p:cNvGrpSpPr>
            <a:grpSpLocks/>
          </p:cNvGrpSpPr>
          <p:nvPr/>
        </p:nvGrpSpPr>
        <p:grpSpPr bwMode="auto">
          <a:xfrm>
            <a:off x="2309814" y="142875"/>
            <a:ext cx="3749675" cy="412750"/>
            <a:chOff x="267892" y="2661155"/>
            <a:chExt cx="3750495" cy="413280"/>
          </a:xfrm>
        </p:grpSpPr>
        <p:sp>
          <p:nvSpPr>
            <p:cNvPr id="27" name="圆角矩形 26">
              <a:extLst>
                <a:ext uri="{FF2B5EF4-FFF2-40B4-BE49-F238E27FC236}">
                  <a16:creationId xmlns:a16="http://schemas.microsoft.com/office/drawing/2014/main" id="{07E95E0E-442B-438B-9444-EDA578D2BE7D}"/>
                </a:ext>
              </a:extLst>
            </p:cNvPr>
            <p:cNvSpPr/>
            <p:nvPr/>
          </p:nvSpPr>
          <p:spPr>
            <a:xfrm>
              <a:off x="267892" y="2661155"/>
              <a:ext cx="3750495" cy="413280"/>
            </a:xfrm>
            <a:prstGeom prst="roundRect">
              <a:avLst/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3">
                <a:hueOff val="6428722"/>
                <a:satOff val="-9644"/>
                <a:lumOff val="-1567"/>
                <a:alphaOff val="0"/>
              </a:schemeClr>
            </a:fillRef>
            <a:effectRef idx="2">
              <a:schemeClr val="accent3">
                <a:hueOff val="6428722"/>
                <a:satOff val="-9644"/>
                <a:lumOff val="-1567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8" name="圆角矩形 4">
              <a:extLst>
                <a:ext uri="{FF2B5EF4-FFF2-40B4-BE49-F238E27FC236}">
                  <a16:creationId xmlns:a16="http://schemas.microsoft.com/office/drawing/2014/main" id="{1E5F7A88-C4B9-4928-A2D5-1CD08B500FEB}"/>
                </a:ext>
              </a:extLst>
            </p:cNvPr>
            <p:cNvSpPr/>
            <p:nvPr/>
          </p:nvSpPr>
          <p:spPr>
            <a:xfrm>
              <a:off x="288534" y="2681820"/>
              <a:ext cx="3709211" cy="37195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141760" tIns="0" rIns="141760" bIns="0" spcCol="1270" anchor="ctr"/>
            <a:lstStyle/>
            <a:p>
              <a:pPr defTabSz="800100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en-US" altLang="zh-CN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entury Gothic" panose="020B0502020202020204" pitchFamily="34" charset="0"/>
                </a:rPr>
                <a:t>Listening in</a:t>
              </a:r>
              <a:endParaRPr lang="zh-CN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endParaRPr>
            </a:p>
          </p:txBody>
        </p:sp>
      </p:grpSp>
      <p:sp>
        <p:nvSpPr>
          <p:cNvPr id="37897" name="矩形 22540">
            <a:extLst>
              <a:ext uri="{FF2B5EF4-FFF2-40B4-BE49-F238E27FC236}">
                <a16:creationId xmlns:a16="http://schemas.microsoft.com/office/drawing/2014/main" id="{3AD73916-56D1-439A-AA9B-759D508D53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8214" y="1141413"/>
            <a:ext cx="7704137" cy="703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2000" b="1">
                <a:solidFill>
                  <a:srgbClr val="006600"/>
                </a:solidFill>
                <a:latin typeface="Century Gothic" panose="020B0502020202020204" pitchFamily="34" charset="0"/>
              </a:rPr>
              <a:t>3 Listen to Passage 1 again and choose the best way to </a:t>
            </a:r>
          </a:p>
          <a:p>
            <a:r>
              <a:rPr lang="en-US" altLang="zh-CN" sz="2000" b="1">
                <a:solidFill>
                  <a:srgbClr val="006600"/>
                </a:solidFill>
                <a:latin typeface="Century Gothic" panose="020B0502020202020204" pitchFamily="34" charset="0"/>
              </a:rPr>
              <a:t>   complete the sentences.</a:t>
            </a:r>
          </a:p>
        </p:txBody>
      </p:sp>
      <p:sp>
        <p:nvSpPr>
          <p:cNvPr id="37898" name="文本框 22541">
            <a:extLst>
              <a:ext uri="{FF2B5EF4-FFF2-40B4-BE49-F238E27FC236}">
                <a16:creationId xmlns:a16="http://schemas.microsoft.com/office/drawing/2014/main" id="{1B442A7A-1CB2-4207-AF49-869A90811B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8213" y="668338"/>
            <a:ext cx="44640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2400" b="1"/>
              <a:t>Listening and understanding</a:t>
            </a:r>
          </a:p>
        </p:txBody>
      </p:sp>
      <p:sp>
        <p:nvSpPr>
          <p:cNvPr id="37899" name="矩形 22542">
            <a:extLst>
              <a:ext uri="{FF2B5EF4-FFF2-40B4-BE49-F238E27FC236}">
                <a16:creationId xmlns:a16="http://schemas.microsoft.com/office/drawing/2014/main" id="{05DEF09B-D9B3-4535-92FB-C6ADBFAF77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79650" y="1989138"/>
            <a:ext cx="7056438" cy="1630362"/>
          </a:xfrm>
          <a:prstGeom prst="rect">
            <a:avLst/>
          </a:prstGeom>
          <a:solidFill>
            <a:srgbClr val="D6FFB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68288" indent="-268288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2000" b="1">
                <a:latin typeface="Century Gothic" panose="020B0502020202020204" pitchFamily="34" charset="0"/>
              </a:rPr>
              <a:t>  The Ivy League originally refers to _______.</a:t>
            </a:r>
          </a:p>
          <a:p>
            <a:r>
              <a:rPr lang="en-US" altLang="zh-CN" sz="2000" b="1">
                <a:latin typeface="Century Gothic" panose="020B0502020202020204" pitchFamily="34" charset="0"/>
              </a:rPr>
              <a:t>  (a) the university sports teams</a:t>
            </a:r>
          </a:p>
          <a:p>
            <a:r>
              <a:rPr lang="en-US" altLang="zh-CN" sz="2000" b="1">
                <a:latin typeface="Century Gothic" panose="020B0502020202020204" pitchFamily="34" charset="0"/>
              </a:rPr>
              <a:t>  (b) the universities which are academically excellent</a:t>
            </a:r>
          </a:p>
          <a:p>
            <a:r>
              <a:rPr lang="en-US" altLang="zh-CN" sz="2000" b="1">
                <a:latin typeface="Century Gothic" panose="020B0502020202020204" pitchFamily="34" charset="0"/>
              </a:rPr>
              <a:t>  (c) the universities with a long history</a:t>
            </a:r>
          </a:p>
          <a:p>
            <a:r>
              <a:rPr lang="en-US" altLang="zh-CN" sz="2000" b="1">
                <a:latin typeface="Century Gothic" panose="020B0502020202020204" pitchFamily="34" charset="0"/>
              </a:rPr>
              <a:t>  (d) the universities famous for social elitism</a:t>
            </a:r>
          </a:p>
        </p:txBody>
      </p:sp>
      <p:pic>
        <p:nvPicPr>
          <p:cNvPr id="37900" name="图片 22551" descr="300px-IvyLeagueLocations">
            <a:hlinkClick r:id="rId8"/>
            <a:extLst>
              <a:ext uri="{FF2B5EF4-FFF2-40B4-BE49-F238E27FC236}">
                <a16:creationId xmlns:a16="http://schemas.microsoft.com/office/drawing/2014/main" id="{26FBDC8B-5B95-4F50-AF99-A71D867CE1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7763" y="4110038"/>
            <a:ext cx="3097212" cy="2487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901" name="图片 22552" descr="180px-Yale-Harvard-Game">
            <a:hlinkClick r:id="rId10"/>
            <a:extLst>
              <a:ext uri="{FF2B5EF4-FFF2-40B4-BE49-F238E27FC236}">
                <a16:creationId xmlns:a16="http://schemas.microsoft.com/office/drawing/2014/main" id="{34760EBE-25E9-4261-AA49-AD3AC7357A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4464" y="4508500"/>
            <a:ext cx="2808287" cy="154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7" name="文本框 22546">
            <a:extLst>
              <a:ext uri="{FF2B5EF4-FFF2-40B4-BE49-F238E27FC236}">
                <a16:creationId xmlns:a16="http://schemas.microsoft.com/office/drawing/2014/main" id="{F6CFA155-D68A-4875-A050-50AA8F0EAF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17763" y="1604964"/>
            <a:ext cx="431800" cy="1322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4000" b="1">
                <a:solidFill>
                  <a:srgbClr val="CC3300"/>
                </a:solidFill>
                <a:latin typeface="Arial" panose="020B0604020202020204" pitchFamily="34" charset="0"/>
              </a:rPr>
              <a:t> ✓</a:t>
            </a:r>
            <a:endParaRPr lang="zh-CN" altLang="en-US" sz="4000" b="1">
              <a:solidFill>
                <a:srgbClr val="CC3300"/>
              </a:solidFill>
              <a:latin typeface="Arial" panose="020B0604020202020204" pitchFamily="34" charset="0"/>
            </a:endParaRPr>
          </a:p>
        </p:txBody>
      </p:sp>
      <p:sp>
        <p:nvSpPr>
          <p:cNvPr id="37903" name="TextBox 1">
            <a:extLst>
              <a:ext uri="{FF2B5EF4-FFF2-40B4-BE49-F238E27FC236}">
                <a16:creationId xmlns:a16="http://schemas.microsoft.com/office/drawing/2014/main" id="{57791911-C074-4ADF-93B5-472C4C3792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8213" y="1989138"/>
            <a:ext cx="2460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2000" b="1">
                <a:latin typeface="Century Gothic" panose="020B0502020202020204" pitchFamily="34" charset="0"/>
              </a:rPr>
              <a:t>1</a:t>
            </a:r>
            <a:endParaRPr lang="zh-CN" altLang="en-US" sz="2000" b="1">
              <a:latin typeface="Century Gothic" panose="020B0502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25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4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圆角矩形 5">
            <a:extLst>
              <a:ext uri="{FF2B5EF4-FFF2-40B4-BE49-F238E27FC236}">
                <a16:creationId xmlns:a16="http://schemas.microsoft.com/office/drawing/2014/main" id="{8BF2932F-C600-4D02-A807-2A532ACA5F5C}"/>
              </a:ext>
            </a:extLst>
          </p:cNvPr>
          <p:cNvSpPr/>
          <p:nvPr/>
        </p:nvSpPr>
        <p:spPr>
          <a:xfrm>
            <a:off x="1843692" y="250485"/>
            <a:ext cx="8572560" cy="6357982"/>
          </a:xfrm>
          <a:prstGeom prst="roundRect">
            <a:avLst>
              <a:gd name="adj" fmla="val 2889"/>
            </a:avLst>
          </a:prstGeom>
          <a:solidFill>
            <a:schemeClr val="bg1"/>
          </a:solidFill>
          <a:ln>
            <a:solidFill>
              <a:schemeClr val="bg1"/>
            </a:solidFill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FontTx/>
              <a:buNone/>
              <a:defRPr/>
            </a:pPr>
            <a:endParaRPr lang="zh-CN" altLang="en-US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pic>
        <p:nvPicPr>
          <p:cNvPr id="11" name="Picture 41">
            <a:hlinkClick r:id="rId2" action="ppaction://hlinkpres?slideindex=1&amp;slidetitle="/>
            <a:extLst>
              <a:ext uri="{FF2B5EF4-FFF2-40B4-BE49-F238E27FC236}">
                <a16:creationId xmlns:a16="http://schemas.microsoft.com/office/drawing/2014/main" id="{2B764535-3587-4E17-859D-447B012493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9067792" y="6386514"/>
            <a:ext cx="471492" cy="471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innerShdw blurRad="114300">
              <a:prstClr val="black"/>
            </a:innerShdw>
          </a:effectLst>
        </p:spPr>
      </p:pic>
      <p:pic>
        <p:nvPicPr>
          <p:cNvPr id="12" name="Picture 44">
            <a:hlinkClick r:id="rId4" action="ppaction://hlinkfile"/>
            <a:extLst>
              <a:ext uri="{FF2B5EF4-FFF2-40B4-BE49-F238E27FC236}">
                <a16:creationId xmlns:a16="http://schemas.microsoft.com/office/drawing/2014/main" id="{FE93305F-F275-451C-8D8F-80B94749B4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accent5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8596300" y="6386514"/>
            <a:ext cx="471493" cy="471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innerShdw blurRad="114300">
              <a:prstClr val="black"/>
            </a:innerShdw>
          </a:effectLst>
        </p:spPr>
      </p:pic>
      <p:pic>
        <p:nvPicPr>
          <p:cNvPr id="13" name="Picture 45">
            <a:hlinkClick r:id="" action="ppaction://hlinkshowjump?jump=nextslide"/>
            <a:extLst>
              <a:ext uri="{FF2B5EF4-FFF2-40B4-BE49-F238E27FC236}">
                <a16:creationId xmlns:a16="http://schemas.microsoft.com/office/drawing/2014/main" id="{94F5BF2C-86B8-4D09-83AD-9D21F0A72E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duotone>
              <a:prstClr val="black"/>
              <a:schemeClr val="accent5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9524996" y="6386514"/>
            <a:ext cx="471492" cy="471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</p:pic>
      <p:pic>
        <p:nvPicPr>
          <p:cNvPr id="14" name="Picture 45">
            <a:hlinkClick r:id="" action="ppaction://hlinkshowjump?jump=previousslide"/>
            <a:extLst>
              <a:ext uri="{FF2B5EF4-FFF2-40B4-BE49-F238E27FC236}">
                <a16:creationId xmlns:a16="http://schemas.microsoft.com/office/drawing/2014/main" id="{8AEDB90A-EC83-4443-9BAC-EA623A60A3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EC946E"/>
              </a:clrFrom>
              <a:clrTo>
                <a:srgbClr val="EC946E">
                  <a:alpha val="0"/>
                </a:srgbClr>
              </a:clrTo>
            </a:clrChange>
            <a:duotone>
              <a:prstClr val="black"/>
              <a:schemeClr val="accent5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8124825" y="6357938"/>
            <a:ext cx="471492" cy="471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innerShdw blurRad="63500" dist="50800">
              <a:prstClr val="black">
                <a:alpha val="50000"/>
              </a:prstClr>
            </a:innerShdw>
          </a:effectLst>
        </p:spPr>
      </p:pic>
      <p:grpSp>
        <p:nvGrpSpPr>
          <p:cNvPr id="38918" name="组合 25">
            <a:extLst>
              <a:ext uri="{FF2B5EF4-FFF2-40B4-BE49-F238E27FC236}">
                <a16:creationId xmlns:a16="http://schemas.microsoft.com/office/drawing/2014/main" id="{C212E539-F4C1-45C5-999E-D33E4610EBA0}"/>
              </a:ext>
            </a:extLst>
          </p:cNvPr>
          <p:cNvGrpSpPr>
            <a:grpSpLocks/>
          </p:cNvGrpSpPr>
          <p:nvPr/>
        </p:nvGrpSpPr>
        <p:grpSpPr bwMode="auto">
          <a:xfrm>
            <a:off x="2309814" y="142875"/>
            <a:ext cx="3749675" cy="412750"/>
            <a:chOff x="267892" y="2661155"/>
            <a:chExt cx="3750495" cy="413280"/>
          </a:xfrm>
        </p:grpSpPr>
        <p:sp>
          <p:nvSpPr>
            <p:cNvPr id="27" name="圆角矩形 26">
              <a:extLst>
                <a:ext uri="{FF2B5EF4-FFF2-40B4-BE49-F238E27FC236}">
                  <a16:creationId xmlns:a16="http://schemas.microsoft.com/office/drawing/2014/main" id="{1CB1F11C-4E71-4A71-84B5-E6599A9B3849}"/>
                </a:ext>
              </a:extLst>
            </p:cNvPr>
            <p:cNvSpPr/>
            <p:nvPr/>
          </p:nvSpPr>
          <p:spPr>
            <a:xfrm>
              <a:off x="267892" y="2661155"/>
              <a:ext cx="3750495" cy="413280"/>
            </a:xfrm>
            <a:prstGeom prst="roundRect">
              <a:avLst/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3">
                <a:hueOff val="6428722"/>
                <a:satOff val="-9644"/>
                <a:lumOff val="-1567"/>
                <a:alphaOff val="0"/>
              </a:schemeClr>
            </a:fillRef>
            <a:effectRef idx="2">
              <a:schemeClr val="accent3">
                <a:hueOff val="6428722"/>
                <a:satOff val="-9644"/>
                <a:lumOff val="-1567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8" name="圆角矩形 4">
              <a:extLst>
                <a:ext uri="{FF2B5EF4-FFF2-40B4-BE49-F238E27FC236}">
                  <a16:creationId xmlns:a16="http://schemas.microsoft.com/office/drawing/2014/main" id="{C5EE3FD2-8FD5-4E23-9033-91D45543308B}"/>
                </a:ext>
              </a:extLst>
            </p:cNvPr>
            <p:cNvSpPr/>
            <p:nvPr/>
          </p:nvSpPr>
          <p:spPr>
            <a:xfrm>
              <a:off x="288534" y="2681820"/>
              <a:ext cx="3709211" cy="37195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141760" tIns="0" rIns="141760" bIns="0" spcCol="1270" anchor="ctr"/>
            <a:lstStyle/>
            <a:p>
              <a:pPr defTabSz="800100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en-US" altLang="zh-CN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entury Gothic" panose="020B0502020202020204" pitchFamily="34" charset="0"/>
                </a:rPr>
                <a:t>Listening in</a:t>
              </a:r>
              <a:endParaRPr lang="zh-CN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endParaRPr>
            </a:p>
          </p:txBody>
        </p:sp>
      </p:grpSp>
      <p:sp>
        <p:nvSpPr>
          <p:cNvPr id="38921" name="矩形 19476">
            <a:extLst>
              <a:ext uri="{FF2B5EF4-FFF2-40B4-BE49-F238E27FC236}">
                <a16:creationId xmlns:a16="http://schemas.microsoft.com/office/drawing/2014/main" id="{43E12D96-E7EF-4A67-B89D-D79757C0F3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48075" y="3860801"/>
            <a:ext cx="6624638" cy="1939925"/>
          </a:xfrm>
          <a:prstGeom prst="rect">
            <a:avLst/>
          </a:prstGeom>
          <a:solidFill>
            <a:srgbClr val="A1FBF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68288" indent="-268288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zh-CN" sz="2000" b="1">
                <a:latin typeface="Century Gothic" panose="020B0502020202020204" pitchFamily="34" charset="0"/>
              </a:rPr>
              <a:t>3 They are among the top one per cent of the world’s academic institutions for _______.</a:t>
            </a:r>
          </a:p>
          <a:p>
            <a:pPr>
              <a:spcBef>
                <a:spcPct val="0"/>
              </a:spcBef>
            </a:pPr>
            <a:r>
              <a:rPr lang="en-US" altLang="zh-CN" sz="2000" b="1">
                <a:latin typeface="Century Gothic" panose="020B0502020202020204" pitchFamily="34" charset="0"/>
              </a:rPr>
              <a:t>   (a) research</a:t>
            </a:r>
          </a:p>
          <a:p>
            <a:pPr>
              <a:spcBef>
                <a:spcPct val="0"/>
              </a:spcBef>
            </a:pPr>
            <a:r>
              <a:rPr lang="en-US" altLang="zh-CN" sz="2000" b="1">
                <a:latin typeface="Century Gothic" panose="020B0502020202020204" pitchFamily="34" charset="0"/>
              </a:rPr>
              <a:t>   (b) financial resources</a:t>
            </a:r>
          </a:p>
          <a:p>
            <a:pPr>
              <a:spcBef>
                <a:spcPct val="0"/>
              </a:spcBef>
            </a:pPr>
            <a:r>
              <a:rPr lang="en-US" altLang="zh-CN" sz="2000" b="1">
                <a:latin typeface="Century Gothic" panose="020B0502020202020204" pitchFamily="34" charset="0"/>
              </a:rPr>
              <a:t>   (c) sporting talent</a:t>
            </a:r>
          </a:p>
          <a:p>
            <a:pPr>
              <a:spcBef>
                <a:spcPct val="0"/>
              </a:spcBef>
            </a:pPr>
            <a:r>
              <a:rPr lang="en-US" altLang="zh-CN" sz="2000" b="1">
                <a:latin typeface="Century Gothic" panose="020B0502020202020204" pitchFamily="34" charset="0"/>
              </a:rPr>
              <a:t>   (d) their age</a:t>
            </a:r>
          </a:p>
        </p:txBody>
      </p:sp>
      <p:sp>
        <p:nvSpPr>
          <p:cNvPr id="38922" name="矩形 19482">
            <a:extLst>
              <a:ext uri="{FF2B5EF4-FFF2-40B4-BE49-F238E27FC236}">
                <a16:creationId xmlns:a16="http://schemas.microsoft.com/office/drawing/2014/main" id="{8536022A-9716-4756-82BF-F4EBF6B2BC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9288" y="1187451"/>
            <a:ext cx="6985000" cy="2246313"/>
          </a:xfrm>
          <a:prstGeom prst="rect">
            <a:avLst/>
          </a:prstGeom>
          <a:solidFill>
            <a:srgbClr val="ECFAA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68288" indent="-268288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zh-CN" sz="2000" b="1">
                <a:latin typeface="Century Gothic" panose="020B0502020202020204" pitchFamily="34" charset="0"/>
              </a:rPr>
              <a:t>2 In recent years, Ivy League schools have accepted a wider range of students because _______.</a:t>
            </a:r>
          </a:p>
          <a:p>
            <a:pPr>
              <a:spcBef>
                <a:spcPct val="0"/>
              </a:spcBef>
            </a:pPr>
            <a:r>
              <a:rPr lang="en-US" altLang="zh-CN" sz="2000" b="1">
                <a:latin typeface="Century Gothic" panose="020B0502020202020204" pitchFamily="34" charset="0"/>
              </a:rPr>
              <a:t>    (a) they needed professional sportsmen</a:t>
            </a:r>
          </a:p>
          <a:p>
            <a:pPr>
              <a:spcBef>
                <a:spcPct val="0"/>
              </a:spcBef>
            </a:pPr>
            <a:r>
              <a:rPr lang="en-US" altLang="zh-CN" sz="2000" b="1">
                <a:latin typeface="Century Gothic" panose="020B0502020202020204" pitchFamily="34" charset="0"/>
              </a:rPr>
              <a:t>    (b) they were unsuccessful at research</a:t>
            </a:r>
          </a:p>
          <a:p>
            <a:pPr>
              <a:spcBef>
                <a:spcPct val="0"/>
              </a:spcBef>
            </a:pPr>
            <a:r>
              <a:rPr lang="en-US" altLang="zh-CN" sz="2000" b="1">
                <a:latin typeface="Century Gothic" panose="020B0502020202020204" pitchFamily="34" charset="0"/>
              </a:rPr>
              <a:t>    (c) they were thought to be too socially elite</a:t>
            </a:r>
          </a:p>
          <a:p>
            <a:pPr>
              <a:spcBef>
                <a:spcPct val="0"/>
              </a:spcBef>
            </a:pPr>
            <a:r>
              <a:rPr lang="en-US" altLang="zh-CN" sz="2000" b="1">
                <a:latin typeface="Century Gothic" panose="020B0502020202020204" pitchFamily="34" charset="0"/>
              </a:rPr>
              <a:t>    (d) it wasn’t possible to be both world-famous for research and top-class in sport</a:t>
            </a:r>
          </a:p>
        </p:txBody>
      </p:sp>
      <p:sp>
        <p:nvSpPr>
          <p:cNvPr id="19482" name="文本框 19481">
            <a:extLst>
              <a:ext uri="{FF2B5EF4-FFF2-40B4-BE49-F238E27FC236}">
                <a16:creationId xmlns:a16="http://schemas.microsoft.com/office/drawing/2014/main" id="{7865A692-6A2E-44DE-86AC-2B871B28BA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8213" y="2565400"/>
            <a:ext cx="4318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en-US" altLang="zh-CN" b="1">
                <a:solidFill>
                  <a:srgbClr val="CC3300"/>
                </a:solidFill>
                <a:latin typeface="Arial" panose="020B0604020202020204" pitchFamily="34" charset="0"/>
              </a:rPr>
              <a:t>✓</a:t>
            </a:r>
            <a:endParaRPr lang="zh-CN" altLang="en-US" b="1">
              <a:solidFill>
                <a:srgbClr val="CC3300"/>
              </a:solidFill>
              <a:latin typeface="Arial" panose="020B0604020202020204" pitchFamily="34" charset="0"/>
            </a:endParaRPr>
          </a:p>
        </p:txBody>
      </p:sp>
      <p:sp>
        <p:nvSpPr>
          <p:cNvPr id="19481" name="文本框 19480">
            <a:extLst>
              <a:ext uri="{FF2B5EF4-FFF2-40B4-BE49-F238E27FC236}">
                <a16:creationId xmlns:a16="http://schemas.microsoft.com/office/drawing/2014/main" id="{A1954E04-6DF4-48E5-B633-DADAD4C527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63975" y="4581525"/>
            <a:ext cx="4318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en-US" altLang="zh-CN" b="1">
                <a:solidFill>
                  <a:srgbClr val="CC3300"/>
                </a:solidFill>
                <a:latin typeface="Arial" panose="020B0604020202020204" pitchFamily="34" charset="0"/>
              </a:rPr>
              <a:t>✓</a:t>
            </a:r>
            <a:endParaRPr lang="zh-CN" altLang="en-US" b="1">
              <a:solidFill>
                <a:srgbClr val="CC3300"/>
              </a:solidFill>
              <a:latin typeface="Arial" panose="020B0604020202020204" pitchFamily="34" charset="0"/>
            </a:endParaRPr>
          </a:p>
        </p:txBody>
      </p:sp>
      <p:sp>
        <p:nvSpPr>
          <p:cNvPr id="38925" name="文本框 22541">
            <a:extLst>
              <a:ext uri="{FF2B5EF4-FFF2-40B4-BE49-F238E27FC236}">
                <a16:creationId xmlns:a16="http://schemas.microsoft.com/office/drawing/2014/main" id="{8E85F290-943D-43C4-B1DE-881F74A40C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8213" y="668338"/>
            <a:ext cx="44640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2400" b="1"/>
              <a:t>Listening and understanding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9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94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82" grpId="0"/>
      <p:bldP spid="19481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圆角矩形 17">
            <a:extLst>
              <a:ext uri="{FF2B5EF4-FFF2-40B4-BE49-F238E27FC236}">
                <a16:creationId xmlns:a16="http://schemas.microsoft.com/office/drawing/2014/main" id="{C82B7D82-7A62-47DB-A656-7CE2DA86E2C5}"/>
              </a:ext>
            </a:extLst>
          </p:cNvPr>
          <p:cNvSpPr/>
          <p:nvPr/>
        </p:nvSpPr>
        <p:spPr>
          <a:xfrm>
            <a:off x="1843692" y="250485"/>
            <a:ext cx="8572560" cy="6357982"/>
          </a:xfrm>
          <a:prstGeom prst="roundRect">
            <a:avLst>
              <a:gd name="adj" fmla="val 2889"/>
            </a:avLst>
          </a:prstGeom>
          <a:solidFill>
            <a:schemeClr val="bg1"/>
          </a:solidFill>
          <a:ln>
            <a:solidFill>
              <a:schemeClr val="bg1"/>
            </a:solidFill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FontTx/>
              <a:buNone/>
              <a:defRPr/>
            </a:pPr>
            <a:endParaRPr lang="zh-CN" altLang="en-US" dirty="0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pic>
        <p:nvPicPr>
          <p:cNvPr id="11" name="Picture 41">
            <a:hlinkClick r:id="rId2" action="ppaction://hlinkpres?slideindex=1&amp;slidetitle="/>
            <a:extLst>
              <a:ext uri="{FF2B5EF4-FFF2-40B4-BE49-F238E27FC236}">
                <a16:creationId xmlns:a16="http://schemas.microsoft.com/office/drawing/2014/main" id="{9B16DBC6-EC4F-4074-905A-6C0E7D76A7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9067792" y="6386514"/>
            <a:ext cx="471492" cy="471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innerShdw blurRad="114300">
              <a:prstClr val="black"/>
            </a:innerShdw>
          </a:effectLst>
        </p:spPr>
      </p:pic>
      <p:pic>
        <p:nvPicPr>
          <p:cNvPr id="12" name="Picture 44">
            <a:hlinkClick r:id="rId4" action="ppaction://hlinkfile"/>
            <a:extLst>
              <a:ext uri="{FF2B5EF4-FFF2-40B4-BE49-F238E27FC236}">
                <a16:creationId xmlns:a16="http://schemas.microsoft.com/office/drawing/2014/main" id="{C925CFAF-FC26-4B43-845A-9F366686D9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accent5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8596300" y="6386514"/>
            <a:ext cx="471493" cy="471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innerShdw blurRad="114300">
              <a:prstClr val="black"/>
            </a:innerShdw>
          </a:effectLst>
        </p:spPr>
      </p:pic>
      <p:pic>
        <p:nvPicPr>
          <p:cNvPr id="13" name="Picture 45">
            <a:hlinkClick r:id="" action="ppaction://hlinkshowjump?jump=nextslide"/>
            <a:extLst>
              <a:ext uri="{FF2B5EF4-FFF2-40B4-BE49-F238E27FC236}">
                <a16:creationId xmlns:a16="http://schemas.microsoft.com/office/drawing/2014/main" id="{DC0587BB-9945-44A6-929D-E28624CBEF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duotone>
              <a:prstClr val="black"/>
              <a:schemeClr val="accent5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9524996" y="6386514"/>
            <a:ext cx="471492" cy="471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</p:pic>
      <p:pic>
        <p:nvPicPr>
          <p:cNvPr id="14" name="Picture 45">
            <a:hlinkClick r:id="" action="ppaction://hlinkshowjump?jump=previousslide"/>
            <a:extLst>
              <a:ext uri="{FF2B5EF4-FFF2-40B4-BE49-F238E27FC236}">
                <a16:creationId xmlns:a16="http://schemas.microsoft.com/office/drawing/2014/main" id="{A8DF1236-8385-4CF2-937C-87B9FECBF2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EC946E"/>
              </a:clrFrom>
              <a:clrTo>
                <a:srgbClr val="EC946E">
                  <a:alpha val="0"/>
                </a:srgbClr>
              </a:clrTo>
            </a:clrChange>
            <a:duotone>
              <a:prstClr val="black"/>
              <a:schemeClr val="accent5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8124825" y="6357938"/>
            <a:ext cx="471492" cy="471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innerShdw blurRad="63500" dist="50800">
              <a:prstClr val="black">
                <a:alpha val="50000"/>
              </a:prstClr>
            </a:innerShdw>
          </a:effectLst>
        </p:spPr>
      </p:pic>
      <p:grpSp>
        <p:nvGrpSpPr>
          <p:cNvPr id="39942" name="组合 25">
            <a:extLst>
              <a:ext uri="{FF2B5EF4-FFF2-40B4-BE49-F238E27FC236}">
                <a16:creationId xmlns:a16="http://schemas.microsoft.com/office/drawing/2014/main" id="{231E032D-17DA-480C-A1B5-914D7B737C9D}"/>
              </a:ext>
            </a:extLst>
          </p:cNvPr>
          <p:cNvGrpSpPr>
            <a:grpSpLocks/>
          </p:cNvGrpSpPr>
          <p:nvPr/>
        </p:nvGrpSpPr>
        <p:grpSpPr bwMode="auto">
          <a:xfrm>
            <a:off x="2309814" y="142875"/>
            <a:ext cx="3749675" cy="412750"/>
            <a:chOff x="267892" y="2661155"/>
            <a:chExt cx="3750495" cy="413280"/>
          </a:xfrm>
        </p:grpSpPr>
        <p:sp>
          <p:nvSpPr>
            <p:cNvPr id="27" name="圆角矩形 26">
              <a:extLst>
                <a:ext uri="{FF2B5EF4-FFF2-40B4-BE49-F238E27FC236}">
                  <a16:creationId xmlns:a16="http://schemas.microsoft.com/office/drawing/2014/main" id="{285884F9-B4D2-487D-B21E-E263FD845365}"/>
                </a:ext>
              </a:extLst>
            </p:cNvPr>
            <p:cNvSpPr/>
            <p:nvPr/>
          </p:nvSpPr>
          <p:spPr>
            <a:xfrm>
              <a:off x="267892" y="2661155"/>
              <a:ext cx="3750495" cy="413280"/>
            </a:xfrm>
            <a:prstGeom prst="roundRect">
              <a:avLst/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3">
                <a:hueOff val="6428722"/>
                <a:satOff val="-9644"/>
                <a:lumOff val="-1567"/>
                <a:alphaOff val="0"/>
              </a:schemeClr>
            </a:fillRef>
            <a:effectRef idx="2">
              <a:schemeClr val="accent3">
                <a:hueOff val="6428722"/>
                <a:satOff val="-9644"/>
                <a:lumOff val="-1567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8" name="圆角矩形 4">
              <a:extLst>
                <a:ext uri="{FF2B5EF4-FFF2-40B4-BE49-F238E27FC236}">
                  <a16:creationId xmlns:a16="http://schemas.microsoft.com/office/drawing/2014/main" id="{053B8CC4-2C70-41E3-A82F-AB0F00DF9DFE}"/>
                </a:ext>
              </a:extLst>
            </p:cNvPr>
            <p:cNvSpPr/>
            <p:nvPr/>
          </p:nvSpPr>
          <p:spPr>
            <a:xfrm>
              <a:off x="288534" y="2681820"/>
              <a:ext cx="3709211" cy="37195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141760" tIns="0" rIns="141760" bIns="0" spcCol="1270" anchor="ctr"/>
            <a:lstStyle/>
            <a:p>
              <a:pPr defTabSz="800100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en-US" altLang="zh-CN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entury Gothic" panose="020B0502020202020204" pitchFamily="34" charset="0"/>
                </a:rPr>
                <a:t>Listening in</a:t>
              </a:r>
              <a:endParaRPr lang="zh-CN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endParaRPr>
            </a:p>
          </p:txBody>
        </p:sp>
      </p:grpSp>
      <p:sp>
        <p:nvSpPr>
          <p:cNvPr id="39945" name="文本框 24590">
            <a:extLst>
              <a:ext uri="{FF2B5EF4-FFF2-40B4-BE49-F238E27FC236}">
                <a16:creationId xmlns:a16="http://schemas.microsoft.com/office/drawing/2014/main" id="{BCB6F1E8-A3CE-472E-AFCF-2BBB56C08F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32039" y="3724275"/>
            <a:ext cx="6480175" cy="1631950"/>
          </a:xfrm>
          <a:prstGeom prst="rect">
            <a:avLst/>
          </a:prstGeom>
          <a:solidFill>
            <a:srgbClr val="FFCC99">
              <a:alpha val="41960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68288" indent="-268288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zh-CN" sz="2000" b="1">
                <a:latin typeface="Century Gothic" panose="020B0502020202020204" pitchFamily="34" charset="0"/>
              </a:rPr>
              <a:t>5 The fewest undergraduates are at _______.</a:t>
            </a:r>
          </a:p>
          <a:p>
            <a:pPr>
              <a:spcBef>
                <a:spcPct val="0"/>
              </a:spcBef>
            </a:pPr>
            <a:r>
              <a:rPr lang="en-US" altLang="zh-CN" sz="2000" b="1">
                <a:latin typeface="Century Gothic" panose="020B0502020202020204" pitchFamily="34" charset="0"/>
              </a:rPr>
              <a:t>   (a) Brown</a:t>
            </a:r>
          </a:p>
          <a:p>
            <a:pPr>
              <a:spcBef>
                <a:spcPct val="0"/>
              </a:spcBef>
            </a:pPr>
            <a:r>
              <a:rPr lang="en-US" altLang="zh-CN" sz="2000" b="1">
                <a:latin typeface="Century Gothic" panose="020B0502020202020204" pitchFamily="34" charset="0"/>
              </a:rPr>
              <a:t>   (b) Harvard</a:t>
            </a:r>
          </a:p>
          <a:p>
            <a:pPr>
              <a:spcBef>
                <a:spcPct val="0"/>
              </a:spcBef>
            </a:pPr>
            <a:r>
              <a:rPr lang="en-US" altLang="zh-CN" sz="2000" b="1">
                <a:latin typeface="Century Gothic" panose="020B0502020202020204" pitchFamily="34" charset="0"/>
              </a:rPr>
              <a:t>   (c) Princeton</a:t>
            </a:r>
          </a:p>
          <a:p>
            <a:pPr>
              <a:spcBef>
                <a:spcPct val="0"/>
              </a:spcBef>
            </a:pPr>
            <a:r>
              <a:rPr lang="en-US" altLang="zh-CN" sz="2000" b="1">
                <a:latin typeface="Century Gothic" panose="020B0502020202020204" pitchFamily="34" charset="0"/>
              </a:rPr>
              <a:t>   (d) Dartmouth</a:t>
            </a:r>
          </a:p>
        </p:txBody>
      </p:sp>
      <p:sp>
        <p:nvSpPr>
          <p:cNvPr id="39946" name="矩形 24597">
            <a:extLst>
              <a:ext uri="{FF2B5EF4-FFF2-40B4-BE49-F238E27FC236}">
                <a16:creationId xmlns:a16="http://schemas.microsoft.com/office/drawing/2014/main" id="{B4E408A8-E577-466E-9D3D-07BA875859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57725" y="1196976"/>
            <a:ext cx="4897438" cy="1922463"/>
          </a:xfrm>
          <a:prstGeom prst="rect">
            <a:avLst/>
          </a:prstGeom>
          <a:solidFill>
            <a:srgbClr val="E0DAE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68288" indent="-268288"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zh-CN" sz="2000" b="1">
                <a:latin typeface="Century Gothic" panose="020B0502020202020204" pitchFamily="34" charset="0"/>
              </a:rPr>
              <a:t>4 The oldest institution of the Ivy League was founded in _______.</a:t>
            </a:r>
          </a:p>
          <a:p>
            <a:pPr>
              <a:spcBef>
                <a:spcPct val="0"/>
              </a:spcBef>
            </a:pPr>
            <a:r>
              <a:rPr lang="en-US" altLang="zh-CN" sz="2000" b="1">
                <a:latin typeface="Century Gothic" panose="020B0502020202020204" pitchFamily="34" charset="0"/>
              </a:rPr>
              <a:t>   (a) the 15th century</a:t>
            </a:r>
          </a:p>
          <a:p>
            <a:pPr>
              <a:spcBef>
                <a:spcPct val="0"/>
              </a:spcBef>
            </a:pPr>
            <a:r>
              <a:rPr lang="en-US" altLang="zh-CN" sz="2000" b="1">
                <a:latin typeface="Century Gothic" panose="020B0502020202020204" pitchFamily="34" charset="0"/>
              </a:rPr>
              <a:t>   (b) the 16th century</a:t>
            </a:r>
          </a:p>
          <a:p>
            <a:pPr>
              <a:spcBef>
                <a:spcPct val="0"/>
              </a:spcBef>
            </a:pPr>
            <a:r>
              <a:rPr lang="en-US" altLang="zh-CN" sz="2000" b="1">
                <a:latin typeface="Century Gothic" panose="020B0502020202020204" pitchFamily="34" charset="0"/>
              </a:rPr>
              <a:t>   (c) the 17th century</a:t>
            </a:r>
          </a:p>
          <a:p>
            <a:pPr>
              <a:spcBef>
                <a:spcPct val="0"/>
              </a:spcBef>
            </a:pPr>
            <a:r>
              <a:rPr lang="en-US" altLang="zh-CN" sz="2000" b="1">
                <a:latin typeface="Century Gothic" panose="020B0502020202020204" pitchFamily="34" charset="0"/>
              </a:rPr>
              <a:t>   (d) the 18th century</a:t>
            </a:r>
          </a:p>
        </p:txBody>
      </p:sp>
      <p:pic>
        <p:nvPicPr>
          <p:cNvPr id="39947" name="图片 24600" descr="http://www.educatednation.com/category/sat/">
            <a:hlinkClick r:id="rId8"/>
            <a:extLst>
              <a:ext uri="{FF2B5EF4-FFF2-40B4-BE49-F238E27FC236}">
                <a16:creationId xmlns:a16="http://schemas.microsoft.com/office/drawing/2014/main" id="{4F3C372B-BED5-4718-9E60-B5CA62B6FF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9288" y="1220788"/>
            <a:ext cx="2520950" cy="1344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92" name="文本框 24591">
            <a:extLst>
              <a:ext uri="{FF2B5EF4-FFF2-40B4-BE49-F238E27FC236}">
                <a16:creationId xmlns:a16="http://schemas.microsoft.com/office/drawing/2014/main" id="{325ABFCC-90AA-4C7F-A78D-CF03CEEB7D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43475" y="2366963"/>
            <a:ext cx="4318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en-US" altLang="zh-CN" b="1">
                <a:solidFill>
                  <a:srgbClr val="CC3300"/>
                </a:solidFill>
                <a:latin typeface="Arial" panose="020B0604020202020204" pitchFamily="34" charset="0"/>
              </a:rPr>
              <a:t>✓</a:t>
            </a:r>
            <a:endParaRPr lang="zh-CN" altLang="en-US" b="1">
              <a:solidFill>
                <a:srgbClr val="CC3300"/>
              </a:solidFill>
              <a:latin typeface="Arial" panose="020B0604020202020204" pitchFamily="34" charset="0"/>
            </a:endParaRPr>
          </a:p>
        </p:txBody>
      </p:sp>
      <p:sp>
        <p:nvSpPr>
          <p:cNvPr id="24599" name="文本框 24598">
            <a:extLst>
              <a:ext uri="{FF2B5EF4-FFF2-40B4-BE49-F238E27FC236}">
                <a16:creationId xmlns:a16="http://schemas.microsoft.com/office/drawing/2014/main" id="{5DED3404-A118-4E21-87DE-320FCC5F7E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68575" y="4948238"/>
            <a:ext cx="4318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en-US" altLang="zh-CN" b="1">
                <a:solidFill>
                  <a:srgbClr val="CC3300"/>
                </a:solidFill>
                <a:latin typeface="Arial" panose="020B0604020202020204" pitchFamily="34" charset="0"/>
              </a:rPr>
              <a:t>✓</a:t>
            </a:r>
            <a:endParaRPr lang="zh-CN" altLang="en-US" b="1">
              <a:solidFill>
                <a:srgbClr val="CC3300"/>
              </a:solidFill>
              <a:latin typeface="Arial" panose="020B0604020202020204" pitchFamily="34" charset="0"/>
            </a:endParaRPr>
          </a:p>
        </p:txBody>
      </p:sp>
      <p:sp>
        <p:nvSpPr>
          <p:cNvPr id="39950" name="矩形 24602">
            <a:extLst>
              <a:ext uri="{FF2B5EF4-FFF2-40B4-BE49-F238E27FC236}">
                <a16:creationId xmlns:a16="http://schemas.microsoft.com/office/drawing/2014/main" id="{7F3C02E7-F608-493A-ABCD-F6C66F3490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8214" y="5583238"/>
            <a:ext cx="7704137" cy="398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2000" b="1">
                <a:solidFill>
                  <a:srgbClr val="006600"/>
                </a:solidFill>
                <a:latin typeface="Century Gothic" panose="020B0502020202020204" pitchFamily="34" charset="0"/>
              </a:rPr>
              <a:t>4 Work in pairs and check your answers to Activities 2 and 3.</a:t>
            </a:r>
          </a:p>
        </p:txBody>
      </p:sp>
      <p:sp>
        <p:nvSpPr>
          <p:cNvPr id="39951" name="文本框 22541">
            <a:extLst>
              <a:ext uri="{FF2B5EF4-FFF2-40B4-BE49-F238E27FC236}">
                <a16:creationId xmlns:a16="http://schemas.microsoft.com/office/drawing/2014/main" id="{9574A9F5-7011-4166-B2A4-878A424126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8213" y="668338"/>
            <a:ext cx="44640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2400" b="1"/>
              <a:t>Listening and understanding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45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45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92" grpId="0"/>
      <p:bldP spid="24599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6DAC47D-F5BB-40E4-8F7F-0F1BF9931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Materials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58BD528C-1C16-4704-BDE8-44E49CF0E2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/>
              <a:t>Handout 1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7269677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D26E717-F4E1-4796-99C2-63D8198E4D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Timing &amp; Activities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A9414F6C-FE3E-4A5A-86DA-791B63ACA3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/>
              <a:t>Task 2</a:t>
            </a:r>
          </a:p>
          <a:p>
            <a:pPr lvl="1"/>
            <a:r>
              <a:rPr lang="en-US" altLang="zh-CN" dirty="0"/>
              <a:t>Usually focusing on specific information.</a:t>
            </a:r>
          </a:p>
          <a:p>
            <a:pPr lvl="1"/>
            <a:r>
              <a:rPr lang="en-US" altLang="zh-CN" dirty="0"/>
              <a:t>Listening: as in Task 1.</a:t>
            </a:r>
          </a:p>
          <a:p>
            <a:pPr lvl="1"/>
            <a:r>
              <a:rPr lang="en-US" altLang="zh-CN" dirty="0"/>
              <a:t>T monitors during S-S and decides whether to play tape again or not before feedback</a:t>
            </a:r>
          </a:p>
          <a:p>
            <a:pPr lvl="1"/>
            <a:r>
              <a:rPr lang="en-US" altLang="zh-CN" dirty="0"/>
              <a:t>Reading: SS work together on handout 2.</a:t>
            </a:r>
          </a:p>
          <a:p>
            <a:pPr lvl="1"/>
            <a:r>
              <a:rPr lang="en-US" altLang="zh-CN" dirty="0"/>
              <a:t>T monitors.</a:t>
            </a:r>
          </a:p>
          <a:p>
            <a:pPr lvl="1"/>
            <a:r>
              <a:rPr lang="en-US" altLang="zh-CN" dirty="0"/>
              <a:t>Sometimes change pf pairs for checking / comparison before feedback.</a:t>
            </a:r>
          </a:p>
        </p:txBody>
      </p:sp>
    </p:spTree>
    <p:extLst>
      <p:ext uri="{BB962C8B-B14F-4D97-AF65-F5344CB8AC3E}">
        <p14:creationId xmlns:p14="http://schemas.microsoft.com/office/powerpoint/2010/main" val="61124029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Text Box 10">
            <a:extLst>
              <a:ext uri="{FF2B5EF4-FFF2-40B4-BE49-F238E27FC236}">
                <a16:creationId xmlns:a16="http://schemas.microsoft.com/office/drawing/2014/main" id="{16FDEB24-BDB4-445B-848C-115A9A6D7C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75276" y="188914"/>
            <a:ext cx="50069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algn="r"/>
            <a:r>
              <a:rPr lang="en-US" altLang="zh-CN" sz="2800" b="1">
                <a:solidFill>
                  <a:schemeClr val="hlink"/>
                </a:solidFill>
                <a:latin typeface="Calibri" panose="020F0502020204030204" pitchFamily="34" charset="0"/>
              </a:rPr>
              <a:t>Developing Critical Thinking</a:t>
            </a:r>
          </a:p>
        </p:txBody>
      </p:sp>
      <p:sp>
        <p:nvSpPr>
          <p:cNvPr id="77835" name="Text Box 11">
            <a:extLst>
              <a:ext uri="{FF2B5EF4-FFF2-40B4-BE49-F238E27FC236}">
                <a16:creationId xmlns:a16="http://schemas.microsoft.com/office/drawing/2014/main" id="{6B4109D4-6654-412E-8A72-AE9D99229BB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63751" y="2420938"/>
            <a:ext cx="7993063" cy="2678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zh-CN" sz="2400" b="1">
                <a:solidFill>
                  <a:srgbClr val="0000FF"/>
                </a:solidFill>
                <a:latin typeface="Arial" panose="020B0604020202020204" pitchFamily="34" charset="0"/>
              </a:rPr>
              <a:t>1. </a:t>
            </a:r>
            <a:r>
              <a:rPr lang="en-US" altLang="zh-CN" sz="2400">
                <a:solidFill>
                  <a:srgbClr val="0000FF"/>
                </a:solidFill>
                <a:latin typeface="Arial" panose="020B0604020202020204" pitchFamily="34" charset="0"/>
              </a:rPr>
              <a:t>Would you like to study at an Ivy League university?   </a:t>
            </a:r>
          </a:p>
          <a:p>
            <a:pPr>
              <a:spcBef>
                <a:spcPct val="0"/>
              </a:spcBef>
            </a:pPr>
            <a:r>
              <a:rPr lang="en-US" altLang="zh-CN" sz="2400">
                <a:solidFill>
                  <a:srgbClr val="0000FF"/>
                </a:solidFill>
                <a:latin typeface="Arial" panose="020B0604020202020204" pitchFamily="34" charset="0"/>
              </a:rPr>
              <a:t>   Why / Why not?</a:t>
            </a:r>
          </a:p>
          <a:p>
            <a:pPr>
              <a:spcBef>
                <a:spcPct val="0"/>
              </a:spcBef>
            </a:pPr>
            <a:endParaRPr lang="en-US" altLang="zh-CN" sz="240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</a:pPr>
            <a:r>
              <a:rPr lang="en-US" altLang="zh-CN" sz="2400" b="1">
                <a:solidFill>
                  <a:srgbClr val="0000FF"/>
                </a:solidFill>
                <a:latin typeface="Arial" panose="020B0604020202020204" pitchFamily="34" charset="0"/>
              </a:rPr>
              <a:t>2. </a:t>
            </a:r>
            <a:r>
              <a:rPr lang="en-US" altLang="zh-CN" sz="2400">
                <a:solidFill>
                  <a:srgbClr val="0000FF"/>
                </a:solidFill>
                <a:latin typeface="Arial" panose="020B0604020202020204" pitchFamily="34" charset="0"/>
              </a:rPr>
              <a:t>What features of Ivy League universities would you   </a:t>
            </a:r>
          </a:p>
          <a:p>
            <a:pPr>
              <a:spcBef>
                <a:spcPct val="0"/>
              </a:spcBef>
            </a:pPr>
            <a:r>
              <a:rPr lang="en-US" altLang="zh-CN" sz="2400">
                <a:solidFill>
                  <a:srgbClr val="0000FF"/>
                </a:solidFill>
                <a:latin typeface="Arial" panose="020B0604020202020204" pitchFamily="34" charset="0"/>
              </a:rPr>
              <a:t>   like to see in KMUST?</a:t>
            </a:r>
          </a:p>
          <a:p>
            <a:pPr>
              <a:spcBef>
                <a:spcPct val="0"/>
              </a:spcBef>
            </a:pPr>
            <a:endParaRPr lang="zh-CN" altLang="en-US" sz="240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</a:pPr>
            <a:r>
              <a:rPr lang="en-US" altLang="zh-CN" sz="2400" b="1">
                <a:solidFill>
                  <a:srgbClr val="0000FF"/>
                </a:solidFill>
                <a:latin typeface="Arial" panose="020B0604020202020204" pitchFamily="34" charset="0"/>
              </a:rPr>
              <a:t>3.</a:t>
            </a:r>
            <a:r>
              <a:rPr lang="en-US" altLang="zh-CN" sz="2400">
                <a:solidFill>
                  <a:srgbClr val="0000FF"/>
                </a:solidFill>
                <a:latin typeface="Arial" panose="020B0604020202020204" pitchFamily="34" charset="0"/>
              </a:rPr>
              <a:t> Which university among them do you want to go to?</a:t>
            </a:r>
          </a:p>
        </p:txBody>
      </p:sp>
      <p:sp>
        <p:nvSpPr>
          <p:cNvPr id="40963" name="Text Box 12">
            <a:extLst>
              <a:ext uri="{FF2B5EF4-FFF2-40B4-BE49-F238E27FC236}">
                <a16:creationId xmlns:a16="http://schemas.microsoft.com/office/drawing/2014/main" id="{88095CDB-8C98-4997-9561-7CFF51933A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74826" y="1355726"/>
            <a:ext cx="88931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fontAlgn="base">
              <a:spcBef>
                <a:spcPct val="50000"/>
              </a:spcBef>
              <a:spcAft>
                <a:spcPct val="0"/>
              </a:spcAft>
              <a:buFont typeface="Arial" panose="020B0604020202020204" pitchFamily="34" charset="0"/>
              <a:defRPr sz="36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2000" b="1">
                <a:solidFill>
                  <a:srgbClr val="FF0000"/>
                </a:solidFill>
                <a:latin typeface="Century Gothic" panose="020B0502020202020204" pitchFamily="34" charset="0"/>
              </a:rPr>
              <a:t>Group work</a:t>
            </a:r>
          </a:p>
        </p:txBody>
      </p:sp>
      <p:sp>
        <p:nvSpPr>
          <p:cNvPr id="8" name="圆角矩形 7">
            <a:extLst>
              <a:ext uri="{FF2B5EF4-FFF2-40B4-BE49-F238E27FC236}">
                <a16:creationId xmlns:a16="http://schemas.microsoft.com/office/drawing/2014/main" id="{707778F1-30D5-42AB-A6D4-0A858CDD2A35}"/>
              </a:ext>
            </a:extLst>
          </p:cNvPr>
          <p:cNvSpPr/>
          <p:nvPr/>
        </p:nvSpPr>
        <p:spPr bwMode="auto">
          <a:xfrm>
            <a:off x="1919289" y="260350"/>
            <a:ext cx="3749675" cy="412750"/>
          </a:xfrm>
          <a:prstGeom prst="roundRect">
            <a:avLst/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3">
              <a:hueOff val="3214361"/>
              <a:satOff val="-4822"/>
              <a:lumOff val="-783"/>
              <a:alphaOff val="0"/>
            </a:schemeClr>
          </a:fillRef>
          <a:effectRef idx="2">
            <a:schemeClr val="accent3">
              <a:hueOff val="3214361"/>
              <a:satOff val="-4822"/>
              <a:lumOff val="-783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pPr>
              <a:buFontTx/>
              <a:buNone/>
              <a:defRPr/>
            </a:pPr>
            <a:r>
              <a:rPr lang="en-US" altLang="zh-CN" b="1" dirty="0"/>
              <a:t>Listening in  </a:t>
            </a:r>
            <a:r>
              <a:rPr lang="en-US" altLang="zh-CN" b="1" dirty="0">
                <a:solidFill>
                  <a:srgbClr val="FFFF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</a:rPr>
              <a:t>(Passage 1)</a:t>
            </a:r>
            <a:endParaRPr lang="zh-CN" altLang="en-US" b="1" dirty="0">
              <a:solidFill>
                <a:srgbClr val="FFFFFF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Times New Roman" panose="02020603050405020304" pitchFamily="18" charset="0"/>
            </a:endParaRPr>
          </a:p>
          <a:p>
            <a:pPr>
              <a:buFontTx/>
              <a:buNone/>
              <a:defRPr/>
            </a:pPr>
            <a:endParaRPr lang="zh-CN" altLang="en-US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78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78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5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79B76DF-D082-44A5-9555-2476FA37B0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Interactions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E30C1931-F95B-42D5-B9E7-FAE3601A93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altLang="zh-CN" dirty="0"/>
              <a:t>S</a:t>
            </a:r>
          </a:p>
          <a:p>
            <a:r>
              <a:rPr lang="en-US" altLang="zh-CN" dirty="0"/>
              <a:t>S – S (closed)</a:t>
            </a:r>
          </a:p>
          <a:p>
            <a:r>
              <a:rPr lang="en-US" altLang="zh-CN" dirty="0"/>
              <a:t>T – SS and / or</a:t>
            </a:r>
          </a:p>
          <a:p>
            <a:r>
              <a:rPr lang="en-US" altLang="zh-CN" dirty="0"/>
              <a:t>T – S</a:t>
            </a:r>
          </a:p>
          <a:p>
            <a:endParaRPr lang="zh-CN" altLang="en-US" dirty="0"/>
          </a:p>
          <a:p>
            <a:r>
              <a:rPr lang="en-US" altLang="zh-CN" dirty="0"/>
              <a:t>S – S (closed)</a:t>
            </a:r>
          </a:p>
          <a:p>
            <a:r>
              <a:rPr lang="en-US" altLang="zh-CN" dirty="0"/>
              <a:t>T –SS and / or</a:t>
            </a:r>
          </a:p>
          <a:p>
            <a:r>
              <a:rPr lang="en-US" altLang="zh-CN" dirty="0"/>
              <a:t>T – S</a:t>
            </a:r>
          </a:p>
          <a:p>
            <a:endParaRPr lang="en-US" altLang="zh-CN" dirty="0"/>
          </a:p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90143438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1E29DC3-B870-4530-BCAE-5CE46B0E61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Materials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812E3B23-14B7-4E89-A2CD-204098E01E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/>
              <a:t>Handout 2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423617453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D26E717-F4E1-4796-99C2-63D8198E4D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Timing &amp; Activities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A9414F6C-FE3E-4A5A-86DA-791B63ACA3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/>
              <a:t>Task 3</a:t>
            </a:r>
          </a:p>
          <a:p>
            <a:pPr lvl="1"/>
            <a:r>
              <a:rPr lang="en-US" altLang="zh-CN" dirty="0"/>
              <a:t>Either focusing on the actual language being used in the text (e.g. deducing the meaning of unknown words)</a:t>
            </a:r>
          </a:p>
          <a:p>
            <a:pPr lvl="1"/>
            <a:r>
              <a:rPr lang="en-US" altLang="zh-CN" dirty="0"/>
              <a:t>Or a role play framed by the context of the text.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44839168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3F47C90-06C5-4E68-8236-F4773A09A1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Interactions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FDB72874-3439-4993-A28B-ADF91B240D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/>
              <a:t>S – S (closed)</a:t>
            </a:r>
          </a:p>
          <a:p>
            <a:r>
              <a:rPr lang="en-US" altLang="zh-CN" dirty="0"/>
              <a:t>T - SS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412219458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237BC24-D1D3-444F-95AE-5428EB3B28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Materials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26A893B9-E1EE-4D70-833B-90D2BACD97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/>
              <a:t>Handout 3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415442622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5897559-A8F0-4DB9-BD50-9CB8953C45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Summary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B042FC43-0B6A-4E42-9007-8D6A4DF2DC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/>
              <a:t>All of the ELL in this course are EFL learners. </a:t>
            </a:r>
          </a:p>
          <a:p>
            <a:r>
              <a:rPr lang="en-US" altLang="zh-CN" dirty="0"/>
              <a:t>Teachers have to full awareness of the gaps between Chinese and English background information </a:t>
            </a:r>
          </a:p>
          <a:p>
            <a:r>
              <a:rPr lang="en-US" altLang="zh-CN" dirty="0"/>
              <a:t>During teaching period in classroom, teachers should fill gaps in vocabulary, listening comprehension ability, cognitive differences between students.</a:t>
            </a:r>
          </a:p>
          <a:p>
            <a:r>
              <a:rPr lang="en-US" altLang="zh-CN" dirty="0" err="1"/>
              <a:t>Ttt</a:t>
            </a:r>
            <a:r>
              <a:rPr lang="en-US" altLang="zh-CN" dirty="0"/>
              <a:t> is a good way to recognize students’ language </a:t>
            </a:r>
            <a:r>
              <a:rPr lang="en-US" altLang="zh-CN" dirty="0" err="1"/>
              <a:t>proficience</a:t>
            </a:r>
            <a:r>
              <a:rPr lang="en-US" altLang="zh-CN" dirty="0"/>
              <a:t>. 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73498289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613EC53-86F3-407E-AFCA-280ED3E502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REFERENCE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9F498886-A1E6-4870-9E0D-DE2EA88484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sz="1800" dirty="0">
                <a:latin typeface="DIN-Regular"/>
              </a:rPr>
              <a:t>Arnot, M., Schneider, C., Evans, M., Liu, Y. c., </a:t>
            </a:r>
            <a:r>
              <a:rPr lang="en-US" altLang="zh-CN" sz="1800" dirty="0" err="1">
                <a:latin typeface="DIN-Regular"/>
              </a:rPr>
              <a:t>Welply</a:t>
            </a:r>
            <a:r>
              <a:rPr lang="en-US" altLang="zh-CN" sz="1800" dirty="0">
                <a:latin typeface="DIN-Regular"/>
              </a:rPr>
              <a:t>, O., Davies-Tutt, D. (2014). School approaches to the education of EAL students</a:t>
            </a:r>
          </a:p>
          <a:p>
            <a:pPr algn="l"/>
            <a:r>
              <a:rPr lang="en-US" altLang="zh-CN" sz="1800" b="0" i="0" u="none" strike="noStrike" baseline="0" dirty="0">
                <a:latin typeface="DIN-Regular"/>
              </a:rPr>
              <a:t>Blackledge, A. (2000). </a:t>
            </a:r>
            <a:r>
              <a:rPr lang="en-US" altLang="zh-CN" sz="1800" b="0" i="0" u="none" strike="noStrike" baseline="0" dirty="0">
                <a:latin typeface="DIN-Light"/>
              </a:rPr>
              <a:t>Monolingual ideologies in multilingual states: Language, hegemony</a:t>
            </a:r>
          </a:p>
          <a:p>
            <a:pPr algn="l"/>
            <a:r>
              <a:rPr lang="en-US" altLang="zh-CN" sz="1800" b="0" i="0" u="none" strike="noStrike" baseline="0" dirty="0">
                <a:latin typeface="DIN-Light"/>
              </a:rPr>
              <a:t>and social justice in Western liberal democracies. </a:t>
            </a:r>
            <a:r>
              <a:rPr lang="en-US" altLang="zh-CN" sz="1800" b="0" i="1" u="none" strike="noStrike" baseline="0" dirty="0" err="1">
                <a:latin typeface="DIN-LightItalic"/>
              </a:rPr>
              <a:t>Estudios</a:t>
            </a:r>
            <a:r>
              <a:rPr lang="en-US" altLang="zh-CN" sz="1800" b="0" i="1" u="none" strike="noStrike" baseline="0" dirty="0">
                <a:latin typeface="DIN-LightItalic"/>
              </a:rPr>
              <a:t> de </a:t>
            </a:r>
            <a:r>
              <a:rPr lang="en-US" altLang="zh-CN" sz="1800" b="0" i="1" u="none" strike="noStrike" baseline="0" dirty="0" err="1">
                <a:latin typeface="DIN-LightItalic"/>
              </a:rPr>
              <a:t>Socioling</a:t>
            </a:r>
            <a:r>
              <a:rPr lang="en-US" altLang="zh-CN" sz="1800" b="0" i="1" u="none" strike="noStrike" baseline="0" dirty="0">
                <a:latin typeface="DIN-LightItalic"/>
              </a:rPr>
              <a:t>ⁿ</a:t>
            </a:r>
            <a:r>
              <a:rPr lang="el-GR" altLang="zh-CN" sz="1800" b="0" i="1" u="none" strike="noStrike" baseline="0" dirty="0">
                <a:latin typeface="DIN-LightItalic"/>
              </a:rPr>
              <a:t>φ</a:t>
            </a:r>
            <a:r>
              <a:rPr lang="en-US" altLang="zh-CN" sz="1800" b="0" i="1" u="none" strike="noStrike" baseline="0" dirty="0" err="1">
                <a:latin typeface="DIN-LightItalic"/>
              </a:rPr>
              <a:t>stica</a:t>
            </a:r>
            <a:r>
              <a:rPr lang="en-US" altLang="zh-CN" sz="1800" b="0" i="1" u="none" strike="noStrike" baseline="0" dirty="0">
                <a:latin typeface="DIN-LightItalic"/>
              </a:rPr>
              <a:t>, 1</a:t>
            </a:r>
            <a:r>
              <a:rPr lang="en-US" altLang="zh-CN" sz="1800" b="0" i="0" u="none" strike="noStrike" baseline="0" dirty="0">
                <a:latin typeface="DIN-Light"/>
              </a:rPr>
              <a:t>(2), 25-45.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769840400"/>
      </p:ext>
    </p:extLst>
  </p:cSld>
  <p:clrMapOvr>
    <a:masterClrMapping/>
  </p:clrMapOvr>
</p:sld>
</file>

<file path=ppt/theme/theme1.xml><?xml version="1.0" encoding="utf-8"?>
<a:theme xmlns:a="http://schemas.openxmlformats.org/drawingml/2006/main" name="水滴">
  <a:themeElements>
    <a:clrScheme name="水滴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水滴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水滴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TM04033925[[fn=水滴]]</Template>
  <TotalTime>95</TotalTime>
  <Words>1217</Words>
  <Application>Microsoft Office PowerPoint</Application>
  <PresentationFormat>宽屏</PresentationFormat>
  <Paragraphs>202</Paragraphs>
  <Slides>34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34</vt:i4>
      </vt:variant>
    </vt:vector>
  </HeadingPairs>
  <TitlesOfParts>
    <vt:vector size="46" baseType="lpstr">
      <vt:lpstr>DIN-Light</vt:lpstr>
      <vt:lpstr>DIN-LightItalic</vt:lpstr>
      <vt:lpstr>DIN-Regular</vt:lpstr>
      <vt:lpstr>Arial</vt:lpstr>
      <vt:lpstr>Calibri</vt:lpstr>
      <vt:lpstr>Century Gothic</vt:lpstr>
      <vt:lpstr>Century Schoolbook</vt:lpstr>
      <vt:lpstr>Lucida Calligraphy</vt:lpstr>
      <vt:lpstr>Times New Roman</vt:lpstr>
      <vt:lpstr>Tw Cen MT</vt:lpstr>
      <vt:lpstr>Wingdings</vt:lpstr>
      <vt:lpstr>水滴</vt:lpstr>
      <vt:lpstr>Teaching Listening in Classroom</vt:lpstr>
      <vt:lpstr>Timing &amp; Activities</vt:lpstr>
      <vt:lpstr>Interaction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Materials</vt:lpstr>
      <vt:lpstr>PowerPoint 演示文稿</vt:lpstr>
      <vt:lpstr>PowerPoint 演示文稿</vt:lpstr>
      <vt:lpstr>PowerPoint 演示文稿</vt:lpstr>
      <vt:lpstr>PowerPoint 演示文稿</vt:lpstr>
      <vt:lpstr>Timing &amp; Activities</vt:lpstr>
      <vt:lpstr>Passage 1</vt:lpstr>
      <vt:lpstr>Interaction</vt:lpstr>
      <vt:lpstr>PowerPoint 演示文稿</vt:lpstr>
      <vt:lpstr>PowerPoint 演示文稿</vt:lpstr>
      <vt:lpstr>Materials</vt:lpstr>
      <vt:lpstr>Timing &amp; Activities</vt:lpstr>
      <vt:lpstr>Interactions</vt:lpstr>
      <vt:lpstr>PowerPoint 演示文稿</vt:lpstr>
      <vt:lpstr>PowerPoint 演示文稿</vt:lpstr>
      <vt:lpstr>PowerPoint 演示文稿</vt:lpstr>
      <vt:lpstr>Materials</vt:lpstr>
      <vt:lpstr>Timing &amp; Activities</vt:lpstr>
      <vt:lpstr>PowerPoint 演示文稿</vt:lpstr>
      <vt:lpstr>Interactions</vt:lpstr>
      <vt:lpstr>Materials</vt:lpstr>
      <vt:lpstr>Timing &amp; Activities</vt:lpstr>
      <vt:lpstr>Interactions</vt:lpstr>
      <vt:lpstr>Materials</vt:lpstr>
      <vt:lpstr>Summary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Teaching Listening in Classroom</dc:title>
  <dc:creator>sylvia chen</dc:creator>
  <cp:lastModifiedBy>sylvia chen</cp:lastModifiedBy>
  <cp:revision>8</cp:revision>
  <dcterms:created xsi:type="dcterms:W3CDTF">2022-03-23T21:26:12Z</dcterms:created>
  <dcterms:modified xsi:type="dcterms:W3CDTF">2022-03-28T03:12:46Z</dcterms:modified>
</cp:coreProperties>
</file>