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5" r:id="rId3"/>
    <p:sldMasterId id="2147483688" r:id="rId4"/>
    <p:sldMasterId id="2147483701" r:id="rId5"/>
    <p:sldMasterId id="2147483714" r:id="rId6"/>
    <p:sldMasterId id="2147483728" r:id="rId7"/>
  </p:sldMasterIdLst>
  <p:notesMasterIdLst>
    <p:notesMasterId r:id="rId41"/>
  </p:notesMasterIdLst>
  <p:sldIdLst>
    <p:sldId id="256" r:id="rId8"/>
    <p:sldId id="491" r:id="rId9"/>
    <p:sldId id="328" r:id="rId10"/>
    <p:sldId id="257" r:id="rId11"/>
    <p:sldId id="258" r:id="rId12"/>
    <p:sldId id="259" r:id="rId13"/>
    <p:sldId id="270" r:id="rId14"/>
    <p:sldId id="260" r:id="rId15"/>
    <p:sldId id="261" r:id="rId16"/>
    <p:sldId id="262" r:id="rId17"/>
    <p:sldId id="487" r:id="rId18"/>
    <p:sldId id="420" r:id="rId19"/>
    <p:sldId id="404" r:id="rId20"/>
    <p:sldId id="405" r:id="rId21"/>
    <p:sldId id="269" r:id="rId22"/>
    <p:sldId id="264" r:id="rId23"/>
    <p:sldId id="265" r:id="rId24"/>
    <p:sldId id="268" r:id="rId25"/>
    <p:sldId id="267" r:id="rId26"/>
    <p:sldId id="266" r:id="rId27"/>
    <p:sldId id="484" r:id="rId28"/>
    <p:sldId id="488" r:id="rId29"/>
    <p:sldId id="489" r:id="rId30"/>
    <p:sldId id="425" r:id="rId31"/>
    <p:sldId id="423" r:id="rId32"/>
    <p:sldId id="424" r:id="rId33"/>
    <p:sldId id="307" r:id="rId34"/>
    <p:sldId id="308" r:id="rId35"/>
    <p:sldId id="428" r:id="rId36"/>
    <p:sldId id="490" r:id="rId37"/>
    <p:sldId id="426" r:id="rId38"/>
    <p:sldId id="427" r:id="rId39"/>
    <p:sldId id="49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5"/>
    <p:restoredTop sz="86596"/>
  </p:normalViewPr>
  <p:slideViewPr>
    <p:cSldViewPr>
      <p:cViewPr varScale="1">
        <p:scale>
          <a:sx n="45" d="100"/>
          <a:sy n="45" d="100"/>
        </p:scale>
        <p:origin x="1411" y="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1"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92AEAE-AEF9-4F92-923A-FA096825A0F0}" type="doc">
      <dgm:prSet loTypeId="urn:microsoft.com/office/officeart/2005/8/layout/radial1" loCatId="relationship" qsTypeId="urn:microsoft.com/office/officeart/2005/8/quickstyle/simple1" qsCatId="simple" csTypeId="urn:microsoft.com/office/officeart/2005/8/colors/accent1_2" csCatId="accent1" phldr="1"/>
      <dgm:spPr/>
    </dgm:pt>
    <dgm:pt modelId="{4465331E-E7CE-4B7E-84AF-D41E7F3FFBD4}">
      <dgm:prSet/>
      <dgm:spPr>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panose="02020603050405020304" pitchFamily="18" charset="0"/>
          </a:endParaRPr>
        </a:p>
      </dgm:t>
    </dgm:pt>
    <dgm:pt modelId="{A84A10FA-1BA5-422C-9B76-C7DE3CAB9084}" type="parTrans" cxnId="{D4463055-A174-4590-BA73-6B606FDAD155}">
      <dgm:prSet/>
      <dgm:spPr/>
      <dgm:t>
        <a:bodyPr/>
        <a:lstStyle/>
        <a:p>
          <a:endParaRPr lang="en-GB"/>
        </a:p>
      </dgm:t>
    </dgm:pt>
    <dgm:pt modelId="{AD437605-CCD5-4ADE-B48D-19787880A500}" type="sibTrans" cxnId="{D4463055-A174-4590-BA73-6B606FDAD155}">
      <dgm:prSet/>
      <dgm:spPr/>
      <dgm:t>
        <a:bodyPr/>
        <a:lstStyle/>
        <a:p>
          <a:endParaRPr lang="en-GB"/>
        </a:p>
      </dgm:t>
    </dgm:pt>
    <dgm:pt modelId="{AF9B087B-5730-4298-9995-8A5482540446}">
      <dgm:prSet custT="1"/>
      <dgm:spPr>
        <a:solidFill>
          <a:srgbClr val="92D050"/>
        </a:solid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mj-lt"/>
            </a:rPr>
            <a:t>Peer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mj-lt"/>
            </a:rPr>
            <a:t>Exploitation</a:t>
          </a:r>
        </a:p>
      </dgm:t>
    </dgm:pt>
    <dgm:pt modelId="{AEB16A2A-83CD-4A5B-94EA-ECC0C29383AE}" type="parTrans" cxnId="{6CC14F1A-F4E1-4790-9E8D-D1366FE33421}">
      <dgm:prSet/>
      <dgm:spPr/>
      <dgm:t>
        <a:bodyPr/>
        <a:lstStyle/>
        <a:p>
          <a:endParaRPr lang="en-GB"/>
        </a:p>
      </dgm:t>
    </dgm:pt>
    <dgm:pt modelId="{AE71CCB3-C302-48D1-9AA5-FF9AB41052C2}" type="sibTrans" cxnId="{6CC14F1A-F4E1-4790-9E8D-D1366FE33421}">
      <dgm:prSet/>
      <dgm:spPr/>
      <dgm:t>
        <a:bodyPr/>
        <a:lstStyle/>
        <a:p>
          <a:endParaRPr lang="en-GB"/>
        </a:p>
      </dgm:t>
    </dgm:pt>
    <dgm:pt modelId="{5969350F-DB51-4147-AC02-85F7BF8C8F55}">
      <dgm:prSet/>
      <dgm:spPr>
        <a:solidFill>
          <a:srgbClr val="92D050"/>
        </a:solid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Gang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Involvement &amp;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Drug Running</a:t>
          </a:r>
        </a:p>
      </dgm:t>
    </dgm:pt>
    <dgm:pt modelId="{BA62F970-9ED0-420E-B361-3DAB81084B98}" type="parTrans" cxnId="{7BE2751E-2FDB-4EDE-AD11-029826E9F6E5}">
      <dgm:prSet/>
      <dgm:spPr/>
      <dgm:t>
        <a:bodyPr/>
        <a:lstStyle/>
        <a:p>
          <a:endParaRPr lang="en-GB"/>
        </a:p>
      </dgm:t>
    </dgm:pt>
    <dgm:pt modelId="{3B2EB996-44A5-481C-B554-E0D75EC1C4C5}" type="sibTrans" cxnId="{7BE2751E-2FDB-4EDE-AD11-029826E9F6E5}">
      <dgm:prSet/>
      <dgm:spPr/>
      <dgm:t>
        <a:bodyPr/>
        <a:lstStyle/>
        <a:p>
          <a:endParaRPr lang="en-GB"/>
        </a:p>
      </dgm:t>
    </dgm:pt>
    <dgm:pt modelId="{28D9CA4D-1849-47B2-BA90-253935AA4AF8}">
      <dgm:prSet/>
      <dgm:spPr>
        <a:solidFill>
          <a:srgbClr val="92D050"/>
        </a:solid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Trafficked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Young People</a:t>
          </a:r>
        </a:p>
      </dgm:t>
    </dgm:pt>
    <dgm:pt modelId="{AB289350-403E-4A30-9F5B-BD40AF413F8C}" type="parTrans" cxnId="{993C9E43-DBD1-4A7D-8B55-6750FA7DB1BC}">
      <dgm:prSet/>
      <dgm:spPr/>
      <dgm:t>
        <a:bodyPr/>
        <a:lstStyle/>
        <a:p>
          <a:endParaRPr lang="en-GB"/>
        </a:p>
      </dgm:t>
    </dgm:pt>
    <dgm:pt modelId="{141F2368-C811-4FD5-B317-999E1875DEE0}" type="sibTrans" cxnId="{993C9E43-DBD1-4A7D-8B55-6750FA7DB1BC}">
      <dgm:prSet/>
      <dgm:spPr/>
      <dgm:t>
        <a:bodyPr/>
        <a:lstStyle/>
        <a:p>
          <a:endParaRPr lang="en-GB"/>
        </a:p>
      </dgm:t>
    </dgm:pt>
    <dgm:pt modelId="{7E7D4454-C481-4424-9518-BE2CD45BD6B0}">
      <dgm:prSet custT="1"/>
      <dgm:spPr>
        <a:solidFill>
          <a:srgbClr val="92D050"/>
        </a:solid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mj-lt"/>
            </a:rPr>
            <a:t>Boyfriend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mj-lt"/>
            </a:rPr>
            <a:t>Model</a:t>
          </a:r>
        </a:p>
      </dgm:t>
    </dgm:pt>
    <dgm:pt modelId="{823E953D-8C3B-48EB-B8ED-70CE2DDC2767}" type="parTrans" cxnId="{EE746CCD-1BE9-412F-8E94-94F720281E28}">
      <dgm:prSet/>
      <dgm:spPr/>
      <dgm:t>
        <a:bodyPr/>
        <a:lstStyle/>
        <a:p>
          <a:endParaRPr lang="en-GB"/>
        </a:p>
      </dgm:t>
    </dgm:pt>
    <dgm:pt modelId="{3A7B2C7E-A876-495D-94CB-C1B56FEE68EB}" type="sibTrans" cxnId="{EE746CCD-1BE9-412F-8E94-94F720281E28}">
      <dgm:prSet/>
      <dgm:spPr/>
      <dgm:t>
        <a:bodyPr/>
        <a:lstStyle/>
        <a:p>
          <a:endParaRPr lang="en-GB"/>
        </a:p>
      </dgm:t>
    </dgm:pt>
    <dgm:pt modelId="{E8E555A0-5EC6-4ADD-B7D6-010065C18A86}">
      <dgm:prSet custT="1"/>
      <dgm:spPr>
        <a:solidFill>
          <a:srgbClr val="92D050"/>
        </a:solid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mj-lt"/>
            </a:rPr>
            <a:t>Online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mj-lt"/>
            </a:rPr>
            <a:t>Exploitation</a:t>
          </a:r>
        </a:p>
      </dgm:t>
    </dgm:pt>
    <dgm:pt modelId="{07751545-F788-4BCC-86AB-9ED6253567B4}" type="parTrans" cxnId="{A8A31DE4-2389-4080-9746-FDB02A6E5E41}">
      <dgm:prSet/>
      <dgm:spPr/>
      <dgm:t>
        <a:bodyPr/>
        <a:lstStyle/>
        <a:p>
          <a:endParaRPr lang="en-GB"/>
        </a:p>
      </dgm:t>
    </dgm:pt>
    <dgm:pt modelId="{4219A1B5-AB78-4654-8500-D55C2DB72566}" type="sibTrans" cxnId="{A8A31DE4-2389-4080-9746-FDB02A6E5E41}">
      <dgm:prSet/>
      <dgm:spPr/>
      <dgm:t>
        <a:bodyPr/>
        <a:lstStyle/>
        <a:p>
          <a:endParaRPr lang="en-GB"/>
        </a:p>
      </dgm:t>
    </dgm:pt>
    <dgm:pt modelId="{238A320A-A46B-4304-A662-7A34802A22FC}">
      <dgm:prSet custT="1"/>
      <dgm:spPr>
        <a:solidFill>
          <a:srgbClr val="92D050"/>
        </a:solid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mj-lt"/>
            </a:rPr>
            <a:t>Child Generated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mj-lt"/>
            </a:rPr>
            <a:t>Explicit Imagery</a:t>
          </a:r>
        </a:p>
      </dgm:t>
    </dgm:pt>
    <dgm:pt modelId="{8870373B-EFB8-4954-AF88-888600A61E02}" type="parTrans" cxnId="{0CE93287-6C89-42DA-84CD-8D1854AD4A41}">
      <dgm:prSet/>
      <dgm:spPr/>
      <dgm:t>
        <a:bodyPr/>
        <a:lstStyle/>
        <a:p>
          <a:endParaRPr lang="en-GB"/>
        </a:p>
      </dgm:t>
    </dgm:pt>
    <dgm:pt modelId="{C6CED53E-005B-4565-B628-351B25A00073}" type="sibTrans" cxnId="{0CE93287-6C89-42DA-84CD-8D1854AD4A41}">
      <dgm:prSet/>
      <dgm:spPr/>
      <dgm:t>
        <a:bodyPr/>
        <a:lstStyle/>
        <a:p>
          <a:endParaRPr lang="en-GB"/>
        </a:p>
      </dgm:t>
    </dgm:pt>
    <dgm:pt modelId="{07605DF6-E6AB-45AC-9124-8CB32F01FBFD}">
      <dgm:prSet/>
      <dgm:spPr>
        <a:solidFill>
          <a:srgbClr val="92D050"/>
        </a:solid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Formal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Street/Parlour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Based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mj-lt"/>
            </a:rPr>
            <a:t>Exploitation</a:t>
          </a:r>
        </a:p>
      </dgm:t>
    </dgm:pt>
    <dgm:pt modelId="{102665EA-97A9-4118-8693-193C13D12375}" type="parTrans" cxnId="{5C718E6B-2DAE-42A1-8B8D-44C57128E4D6}">
      <dgm:prSet/>
      <dgm:spPr/>
      <dgm:t>
        <a:bodyPr/>
        <a:lstStyle/>
        <a:p>
          <a:endParaRPr lang="en-GB"/>
        </a:p>
      </dgm:t>
    </dgm:pt>
    <dgm:pt modelId="{B8FD8E18-8732-43BA-89EA-557C42BC0D79}" type="sibTrans" cxnId="{5C718E6B-2DAE-42A1-8B8D-44C57128E4D6}">
      <dgm:prSet/>
      <dgm:spPr/>
      <dgm:t>
        <a:bodyPr/>
        <a:lstStyle/>
        <a:p>
          <a:endParaRPr lang="en-GB"/>
        </a:p>
      </dgm:t>
    </dgm:pt>
    <dgm:pt modelId="{8D5F42FC-D7C4-4AAA-95CD-EADD0EF88266}">
      <dgm:prSet custT="1"/>
      <dgm:spPr>
        <a:solidFill>
          <a:srgbClr val="92D050"/>
        </a:solidFill>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mj-lt"/>
            </a:rPr>
            <a:t>Party Model</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mj-lt"/>
            </a:rPr>
            <a:t>Hotels/ Flats</a:t>
          </a:r>
        </a:p>
      </dgm:t>
    </dgm:pt>
    <dgm:pt modelId="{5573E2DB-90A0-4455-95E3-9E56E1A10C11}" type="parTrans" cxnId="{866723DB-8AF1-457B-94BB-6E00E8CF009B}">
      <dgm:prSet/>
      <dgm:spPr/>
      <dgm:t>
        <a:bodyPr/>
        <a:lstStyle/>
        <a:p>
          <a:endParaRPr lang="en-GB"/>
        </a:p>
      </dgm:t>
    </dgm:pt>
    <dgm:pt modelId="{F61FE0E9-848B-4DB2-BB6D-0A208C40C49F}" type="sibTrans" cxnId="{866723DB-8AF1-457B-94BB-6E00E8CF009B}">
      <dgm:prSet/>
      <dgm:spPr/>
      <dgm:t>
        <a:bodyPr/>
        <a:lstStyle/>
        <a:p>
          <a:endParaRPr lang="en-GB"/>
        </a:p>
      </dgm:t>
    </dgm:pt>
    <dgm:pt modelId="{EA50178F-3751-48D7-B8FA-8DDF8DA1015B}" type="pres">
      <dgm:prSet presAssocID="{A992AEAE-AEF9-4F92-923A-FA096825A0F0}" presName="cycle" presStyleCnt="0">
        <dgm:presLayoutVars>
          <dgm:chMax val="1"/>
          <dgm:dir/>
          <dgm:animLvl val="ctr"/>
          <dgm:resizeHandles val="exact"/>
        </dgm:presLayoutVars>
      </dgm:prSet>
      <dgm:spPr/>
    </dgm:pt>
    <dgm:pt modelId="{8D070B49-484F-4D55-AD19-2E8828721EA2}" type="pres">
      <dgm:prSet presAssocID="{4465331E-E7CE-4B7E-84AF-D41E7F3FFBD4}" presName="centerShape" presStyleLbl="node0" presStyleIdx="0" presStyleCnt="1" custScaleX="153074" custScaleY="150202"/>
      <dgm:spPr/>
    </dgm:pt>
    <dgm:pt modelId="{D520587C-AFDE-4207-B34B-2210999CD489}" type="pres">
      <dgm:prSet presAssocID="{AEB16A2A-83CD-4A5B-94EA-ECC0C29383AE}" presName="Name9" presStyleLbl="parChTrans1D2" presStyleIdx="0" presStyleCnt="8"/>
      <dgm:spPr/>
    </dgm:pt>
    <dgm:pt modelId="{0BBCCDFB-5961-46CC-A658-AC3A25662415}" type="pres">
      <dgm:prSet presAssocID="{AEB16A2A-83CD-4A5B-94EA-ECC0C29383AE}" presName="connTx" presStyleLbl="parChTrans1D2" presStyleIdx="0" presStyleCnt="8"/>
      <dgm:spPr/>
    </dgm:pt>
    <dgm:pt modelId="{C1F6D41E-CEE6-407F-AC04-60731067AC9B}" type="pres">
      <dgm:prSet presAssocID="{AF9B087B-5730-4298-9995-8A5482540446}" presName="node" presStyleLbl="node1" presStyleIdx="0" presStyleCnt="8" custRadScaleRad="82503" custRadScaleInc="3558">
        <dgm:presLayoutVars>
          <dgm:bulletEnabled val="1"/>
        </dgm:presLayoutVars>
      </dgm:prSet>
      <dgm:spPr/>
    </dgm:pt>
    <dgm:pt modelId="{73EC3A74-70C2-433F-BA1E-FD7F15AC0FEE}" type="pres">
      <dgm:prSet presAssocID="{BA62F970-9ED0-420E-B361-3DAB81084B98}" presName="Name9" presStyleLbl="parChTrans1D2" presStyleIdx="1" presStyleCnt="8"/>
      <dgm:spPr/>
    </dgm:pt>
    <dgm:pt modelId="{CCE4F792-1F64-47C8-98AE-5D0EF2D60B95}" type="pres">
      <dgm:prSet presAssocID="{BA62F970-9ED0-420E-B361-3DAB81084B98}" presName="connTx" presStyleLbl="parChTrans1D2" presStyleIdx="1" presStyleCnt="8"/>
      <dgm:spPr/>
    </dgm:pt>
    <dgm:pt modelId="{88668570-681D-4225-8AB7-567BA9F8D2CD}" type="pres">
      <dgm:prSet presAssocID="{5969350F-DB51-4147-AC02-85F7BF8C8F55}" presName="node" presStyleLbl="node1" presStyleIdx="1" presStyleCnt="8" custRadScaleRad="92485" custRadScaleInc="2214">
        <dgm:presLayoutVars>
          <dgm:bulletEnabled val="1"/>
        </dgm:presLayoutVars>
      </dgm:prSet>
      <dgm:spPr/>
    </dgm:pt>
    <dgm:pt modelId="{E4704831-4479-49BE-B556-A9965D89C03C}" type="pres">
      <dgm:prSet presAssocID="{AB289350-403E-4A30-9F5B-BD40AF413F8C}" presName="Name9" presStyleLbl="parChTrans1D2" presStyleIdx="2" presStyleCnt="8"/>
      <dgm:spPr/>
    </dgm:pt>
    <dgm:pt modelId="{6389B716-F920-4C42-8E2D-318ACBB52704}" type="pres">
      <dgm:prSet presAssocID="{AB289350-403E-4A30-9F5B-BD40AF413F8C}" presName="connTx" presStyleLbl="parChTrans1D2" presStyleIdx="2" presStyleCnt="8"/>
      <dgm:spPr/>
    </dgm:pt>
    <dgm:pt modelId="{7DEA73AB-DF99-4793-B8F8-BE1AEE152C44}" type="pres">
      <dgm:prSet presAssocID="{28D9CA4D-1849-47B2-BA90-253935AA4AF8}" presName="node" presStyleLbl="node1" presStyleIdx="2" presStyleCnt="8" custRadScaleRad="89522" custRadScaleInc="-254">
        <dgm:presLayoutVars>
          <dgm:bulletEnabled val="1"/>
        </dgm:presLayoutVars>
      </dgm:prSet>
      <dgm:spPr/>
    </dgm:pt>
    <dgm:pt modelId="{C47F6759-E1C8-42D5-937A-66A81E0E9285}" type="pres">
      <dgm:prSet presAssocID="{823E953D-8C3B-48EB-B8ED-70CE2DDC2767}" presName="Name9" presStyleLbl="parChTrans1D2" presStyleIdx="3" presStyleCnt="8"/>
      <dgm:spPr/>
    </dgm:pt>
    <dgm:pt modelId="{E29ED8B8-DD8A-486E-AFBE-673FC47A032A}" type="pres">
      <dgm:prSet presAssocID="{823E953D-8C3B-48EB-B8ED-70CE2DDC2767}" presName="connTx" presStyleLbl="parChTrans1D2" presStyleIdx="3" presStyleCnt="8"/>
      <dgm:spPr/>
    </dgm:pt>
    <dgm:pt modelId="{315FB1AF-3645-42B8-99A2-CFAC3AB77418}" type="pres">
      <dgm:prSet presAssocID="{7E7D4454-C481-4424-9518-BE2CD45BD6B0}" presName="node" presStyleLbl="node1" presStyleIdx="3" presStyleCnt="8" custRadScaleRad="88657" custRadScaleInc="8496">
        <dgm:presLayoutVars>
          <dgm:bulletEnabled val="1"/>
        </dgm:presLayoutVars>
      </dgm:prSet>
      <dgm:spPr/>
    </dgm:pt>
    <dgm:pt modelId="{C999423E-C550-450C-825E-650A196BFEEE}" type="pres">
      <dgm:prSet presAssocID="{07751545-F788-4BCC-86AB-9ED6253567B4}" presName="Name9" presStyleLbl="parChTrans1D2" presStyleIdx="4" presStyleCnt="8"/>
      <dgm:spPr/>
    </dgm:pt>
    <dgm:pt modelId="{2EB22BA3-2A3C-4084-BB01-16664EC48E3E}" type="pres">
      <dgm:prSet presAssocID="{07751545-F788-4BCC-86AB-9ED6253567B4}" presName="connTx" presStyleLbl="parChTrans1D2" presStyleIdx="4" presStyleCnt="8"/>
      <dgm:spPr/>
    </dgm:pt>
    <dgm:pt modelId="{3B2C1123-9F9C-4584-B932-E2665C30B67E}" type="pres">
      <dgm:prSet presAssocID="{E8E555A0-5EC6-4ADD-B7D6-010065C18A86}" presName="node" presStyleLbl="node1" presStyleIdx="4" presStyleCnt="8" custRadScaleRad="82426" custRadScaleInc="-3968">
        <dgm:presLayoutVars>
          <dgm:bulletEnabled val="1"/>
        </dgm:presLayoutVars>
      </dgm:prSet>
      <dgm:spPr/>
    </dgm:pt>
    <dgm:pt modelId="{63A1C3E5-108F-468F-8116-EAA5E0036C8F}" type="pres">
      <dgm:prSet presAssocID="{8870373B-EFB8-4954-AF88-888600A61E02}" presName="Name9" presStyleLbl="parChTrans1D2" presStyleIdx="5" presStyleCnt="8"/>
      <dgm:spPr/>
    </dgm:pt>
    <dgm:pt modelId="{896DB55D-8945-4478-AB67-0DAF1ECFD924}" type="pres">
      <dgm:prSet presAssocID="{8870373B-EFB8-4954-AF88-888600A61E02}" presName="connTx" presStyleLbl="parChTrans1D2" presStyleIdx="5" presStyleCnt="8"/>
      <dgm:spPr/>
    </dgm:pt>
    <dgm:pt modelId="{8CB8A735-A237-4C92-AD14-BEF4EE4526C5}" type="pres">
      <dgm:prSet presAssocID="{238A320A-A46B-4304-A662-7A34802A22FC}" presName="node" presStyleLbl="node1" presStyleIdx="5" presStyleCnt="8" custRadScaleRad="88688" custRadScaleInc="3670">
        <dgm:presLayoutVars>
          <dgm:bulletEnabled val="1"/>
        </dgm:presLayoutVars>
      </dgm:prSet>
      <dgm:spPr/>
    </dgm:pt>
    <dgm:pt modelId="{33E9A3BF-A0DF-4CCC-8D20-B0A5D1B5B566}" type="pres">
      <dgm:prSet presAssocID="{102665EA-97A9-4118-8693-193C13D12375}" presName="Name9" presStyleLbl="parChTrans1D2" presStyleIdx="6" presStyleCnt="8"/>
      <dgm:spPr/>
    </dgm:pt>
    <dgm:pt modelId="{93E431CA-6A6A-457C-8B88-BF44FDB08FCD}" type="pres">
      <dgm:prSet presAssocID="{102665EA-97A9-4118-8693-193C13D12375}" presName="connTx" presStyleLbl="parChTrans1D2" presStyleIdx="6" presStyleCnt="8"/>
      <dgm:spPr/>
    </dgm:pt>
    <dgm:pt modelId="{6F7AC2E4-06C8-4077-AF0A-42E5899B0C6C}" type="pres">
      <dgm:prSet presAssocID="{07605DF6-E6AB-45AC-9124-8CB32F01FBFD}" presName="node" presStyleLbl="node1" presStyleIdx="6" presStyleCnt="8" custRadScaleRad="90113" custRadScaleInc="252">
        <dgm:presLayoutVars>
          <dgm:bulletEnabled val="1"/>
        </dgm:presLayoutVars>
      </dgm:prSet>
      <dgm:spPr/>
    </dgm:pt>
    <dgm:pt modelId="{E6688DC0-DCF7-4755-8773-A41F9D7E5EBE}" type="pres">
      <dgm:prSet presAssocID="{5573E2DB-90A0-4455-95E3-9E56E1A10C11}" presName="Name9" presStyleLbl="parChTrans1D2" presStyleIdx="7" presStyleCnt="8"/>
      <dgm:spPr/>
    </dgm:pt>
    <dgm:pt modelId="{27F60FFA-B82D-4DDD-AFED-70DFA6BCE271}" type="pres">
      <dgm:prSet presAssocID="{5573E2DB-90A0-4455-95E3-9E56E1A10C11}" presName="connTx" presStyleLbl="parChTrans1D2" presStyleIdx="7" presStyleCnt="8"/>
      <dgm:spPr/>
    </dgm:pt>
    <dgm:pt modelId="{C0D6D6F0-824C-452C-99C7-D72D308F7E29}" type="pres">
      <dgm:prSet presAssocID="{8D5F42FC-D7C4-4AAA-95CD-EADD0EF88266}" presName="node" presStyleLbl="node1" presStyleIdx="7" presStyleCnt="8" custRadScaleRad="82454" custRadScaleInc="2776">
        <dgm:presLayoutVars>
          <dgm:bulletEnabled val="1"/>
        </dgm:presLayoutVars>
      </dgm:prSet>
      <dgm:spPr/>
    </dgm:pt>
  </dgm:ptLst>
  <dgm:cxnLst>
    <dgm:cxn modelId="{B9996405-13AC-4927-BCAA-1018AD173035}" type="presOf" srcId="{AF9B087B-5730-4298-9995-8A5482540446}" destId="{C1F6D41E-CEE6-407F-AC04-60731067AC9B}" srcOrd="0" destOrd="0" presId="urn:microsoft.com/office/officeart/2005/8/layout/radial1"/>
    <dgm:cxn modelId="{B7273113-316D-446B-8CE8-73A3A1F6E129}" type="presOf" srcId="{238A320A-A46B-4304-A662-7A34802A22FC}" destId="{8CB8A735-A237-4C92-AD14-BEF4EE4526C5}" srcOrd="0" destOrd="0" presId="urn:microsoft.com/office/officeart/2005/8/layout/radial1"/>
    <dgm:cxn modelId="{F1007417-A764-4AEC-A7D9-03181E2F4AE4}" type="presOf" srcId="{4465331E-E7CE-4B7E-84AF-D41E7F3FFBD4}" destId="{8D070B49-484F-4D55-AD19-2E8828721EA2}" srcOrd="0" destOrd="0" presId="urn:microsoft.com/office/officeart/2005/8/layout/radial1"/>
    <dgm:cxn modelId="{6CC14F1A-F4E1-4790-9E8D-D1366FE33421}" srcId="{4465331E-E7CE-4B7E-84AF-D41E7F3FFBD4}" destId="{AF9B087B-5730-4298-9995-8A5482540446}" srcOrd="0" destOrd="0" parTransId="{AEB16A2A-83CD-4A5B-94EA-ECC0C29383AE}" sibTransId="{AE71CCB3-C302-48D1-9AA5-FF9AB41052C2}"/>
    <dgm:cxn modelId="{7BE2751E-2FDB-4EDE-AD11-029826E9F6E5}" srcId="{4465331E-E7CE-4B7E-84AF-D41E7F3FFBD4}" destId="{5969350F-DB51-4147-AC02-85F7BF8C8F55}" srcOrd="1" destOrd="0" parTransId="{BA62F970-9ED0-420E-B361-3DAB81084B98}" sibTransId="{3B2EB996-44A5-481C-B554-E0D75EC1C4C5}"/>
    <dgm:cxn modelId="{ABC95123-70A1-45FC-8CAC-60B1872D6B0A}" type="presOf" srcId="{5969350F-DB51-4147-AC02-85F7BF8C8F55}" destId="{88668570-681D-4225-8AB7-567BA9F8D2CD}" srcOrd="0" destOrd="0" presId="urn:microsoft.com/office/officeart/2005/8/layout/radial1"/>
    <dgm:cxn modelId="{C4BA1C24-371B-4849-AFED-DB9DE617804A}" type="presOf" srcId="{102665EA-97A9-4118-8693-193C13D12375}" destId="{93E431CA-6A6A-457C-8B88-BF44FDB08FCD}" srcOrd="1" destOrd="0" presId="urn:microsoft.com/office/officeart/2005/8/layout/radial1"/>
    <dgm:cxn modelId="{2314682D-FFCB-4345-A6D6-6C10C5331ED6}" type="presOf" srcId="{07605DF6-E6AB-45AC-9124-8CB32F01FBFD}" destId="{6F7AC2E4-06C8-4077-AF0A-42E5899B0C6C}" srcOrd="0" destOrd="0" presId="urn:microsoft.com/office/officeart/2005/8/layout/radial1"/>
    <dgm:cxn modelId="{C3767E30-4FB9-4B1E-AB7E-70BC8CB0205C}" type="presOf" srcId="{AB289350-403E-4A30-9F5B-BD40AF413F8C}" destId="{6389B716-F920-4C42-8E2D-318ACBB52704}" srcOrd="1" destOrd="0" presId="urn:microsoft.com/office/officeart/2005/8/layout/radial1"/>
    <dgm:cxn modelId="{A3E9743D-C22D-49F3-91CC-8EA867A20713}" type="presOf" srcId="{7E7D4454-C481-4424-9518-BE2CD45BD6B0}" destId="{315FB1AF-3645-42B8-99A2-CFAC3AB77418}" srcOrd="0" destOrd="0" presId="urn:microsoft.com/office/officeart/2005/8/layout/radial1"/>
    <dgm:cxn modelId="{993C9E43-DBD1-4A7D-8B55-6750FA7DB1BC}" srcId="{4465331E-E7CE-4B7E-84AF-D41E7F3FFBD4}" destId="{28D9CA4D-1849-47B2-BA90-253935AA4AF8}" srcOrd="2" destOrd="0" parTransId="{AB289350-403E-4A30-9F5B-BD40AF413F8C}" sibTransId="{141F2368-C811-4FD5-B317-999E1875DEE0}"/>
    <dgm:cxn modelId="{97EEB066-9FB3-4084-BF09-200529097FC8}" type="presOf" srcId="{07751545-F788-4BCC-86AB-9ED6253567B4}" destId="{2EB22BA3-2A3C-4084-BB01-16664EC48E3E}" srcOrd="1" destOrd="0" presId="urn:microsoft.com/office/officeart/2005/8/layout/radial1"/>
    <dgm:cxn modelId="{7E9BC566-1646-4EAA-A96E-673F395AA6CE}" type="presOf" srcId="{AB289350-403E-4A30-9F5B-BD40AF413F8C}" destId="{E4704831-4479-49BE-B556-A9965D89C03C}" srcOrd="0" destOrd="0" presId="urn:microsoft.com/office/officeart/2005/8/layout/radial1"/>
    <dgm:cxn modelId="{EE14294B-2E24-462C-A368-3A699C585DC9}" type="presOf" srcId="{8870373B-EFB8-4954-AF88-888600A61E02}" destId="{63A1C3E5-108F-468F-8116-EAA5E0036C8F}" srcOrd="0" destOrd="0" presId="urn:microsoft.com/office/officeart/2005/8/layout/radial1"/>
    <dgm:cxn modelId="{5C718E6B-2DAE-42A1-8B8D-44C57128E4D6}" srcId="{4465331E-E7CE-4B7E-84AF-D41E7F3FFBD4}" destId="{07605DF6-E6AB-45AC-9124-8CB32F01FBFD}" srcOrd="6" destOrd="0" parTransId="{102665EA-97A9-4118-8693-193C13D12375}" sibTransId="{B8FD8E18-8732-43BA-89EA-557C42BC0D79}"/>
    <dgm:cxn modelId="{E73D8D53-23AE-4F50-A12A-2B2602B27ED9}" type="presOf" srcId="{BA62F970-9ED0-420E-B361-3DAB81084B98}" destId="{CCE4F792-1F64-47C8-98AE-5D0EF2D60B95}" srcOrd="1" destOrd="0" presId="urn:microsoft.com/office/officeart/2005/8/layout/radial1"/>
    <dgm:cxn modelId="{D4463055-A174-4590-BA73-6B606FDAD155}" srcId="{A992AEAE-AEF9-4F92-923A-FA096825A0F0}" destId="{4465331E-E7CE-4B7E-84AF-D41E7F3FFBD4}" srcOrd="0" destOrd="0" parTransId="{A84A10FA-1BA5-422C-9B76-C7DE3CAB9084}" sibTransId="{AD437605-CCD5-4ADE-B48D-19787880A500}"/>
    <dgm:cxn modelId="{A56C5059-5006-4816-A2AB-E6B94DFC9C5C}" type="presOf" srcId="{8D5F42FC-D7C4-4AAA-95CD-EADD0EF88266}" destId="{C0D6D6F0-824C-452C-99C7-D72D308F7E29}" srcOrd="0" destOrd="0" presId="urn:microsoft.com/office/officeart/2005/8/layout/radial1"/>
    <dgm:cxn modelId="{0CE93287-6C89-42DA-84CD-8D1854AD4A41}" srcId="{4465331E-E7CE-4B7E-84AF-D41E7F3FFBD4}" destId="{238A320A-A46B-4304-A662-7A34802A22FC}" srcOrd="5" destOrd="0" parTransId="{8870373B-EFB8-4954-AF88-888600A61E02}" sibTransId="{C6CED53E-005B-4565-B628-351B25A00073}"/>
    <dgm:cxn modelId="{37FF5E92-82FE-4D1D-ABC8-E8616BA125A0}" type="presOf" srcId="{07751545-F788-4BCC-86AB-9ED6253567B4}" destId="{C999423E-C550-450C-825E-650A196BFEEE}" srcOrd="0" destOrd="0" presId="urn:microsoft.com/office/officeart/2005/8/layout/radial1"/>
    <dgm:cxn modelId="{181EB7A4-3571-41CC-8768-E59210B9750F}" type="presOf" srcId="{AEB16A2A-83CD-4A5B-94EA-ECC0C29383AE}" destId="{D520587C-AFDE-4207-B34B-2210999CD489}" srcOrd="0" destOrd="0" presId="urn:microsoft.com/office/officeart/2005/8/layout/radial1"/>
    <dgm:cxn modelId="{0BA1F3B3-4F3D-4502-9B8C-4704E69446A8}" type="presOf" srcId="{AEB16A2A-83CD-4A5B-94EA-ECC0C29383AE}" destId="{0BBCCDFB-5961-46CC-A658-AC3A25662415}" srcOrd="1" destOrd="0" presId="urn:microsoft.com/office/officeart/2005/8/layout/radial1"/>
    <dgm:cxn modelId="{696A90BB-5A11-4ABE-A3C8-55C48C05296C}" type="presOf" srcId="{823E953D-8C3B-48EB-B8ED-70CE2DDC2767}" destId="{C47F6759-E1C8-42D5-937A-66A81E0E9285}" srcOrd="0" destOrd="0" presId="urn:microsoft.com/office/officeart/2005/8/layout/radial1"/>
    <dgm:cxn modelId="{A43FCCBC-38F5-46E6-B0C2-2BAAE324512A}" type="presOf" srcId="{A992AEAE-AEF9-4F92-923A-FA096825A0F0}" destId="{EA50178F-3751-48D7-B8FA-8DDF8DA1015B}" srcOrd="0" destOrd="0" presId="urn:microsoft.com/office/officeart/2005/8/layout/radial1"/>
    <dgm:cxn modelId="{846A87C0-24F1-4FE6-A09C-486A61069766}" type="presOf" srcId="{5573E2DB-90A0-4455-95E3-9E56E1A10C11}" destId="{27F60FFA-B82D-4DDD-AFED-70DFA6BCE271}" srcOrd="1" destOrd="0" presId="urn:microsoft.com/office/officeart/2005/8/layout/radial1"/>
    <dgm:cxn modelId="{EE746CCD-1BE9-412F-8E94-94F720281E28}" srcId="{4465331E-E7CE-4B7E-84AF-D41E7F3FFBD4}" destId="{7E7D4454-C481-4424-9518-BE2CD45BD6B0}" srcOrd="3" destOrd="0" parTransId="{823E953D-8C3B-48EB-B8ED-70CE2DDC2767}" sibTransId="{3A7B2C7E-A876-495D-94CB-C1B56FEE68EB}"/>
    <dgm:cxn modelId="{31EDC9D6-DFF9-4A0F-9A03-0BA34008A8D2}" type="presOf" srcId="{BA62F970-9ED0-420E-B361-3DAB81084B98}" destId="{73EC3A74-70C2-433F-BA1E-FD7F15AC0FEE}" srcOrd="0" destOrd="0" presId="urn:microsoft.com/office/officeart/2005/8/layout/radial1"/>
    <dgm:cxn modelId="{F4B733D8-04DB-483F-A7C6-3F4A9EE763C7}" type="presOf" srcId="{5573E2DB-90A0-4455-95E3-9E56E1A10C11}" destId="{E6688DC0-DCF7-4755-8773-A41F9D7E5EBE}" srcOrd="0" destOrd="0" presId="urn:microsoft.com/office/officeart/2005/8/layout/radial1"/>
    <dgm:cxn modelId="{866723DB-8AF1-457B-94BB-6E00E8CF009B}" srcId="{4465331E-E7CE-4B7E-84AF-D41E7F3FFBD4}" destId="{8D5F42FC-D7C4-4AAA-95CD-EADD0EF88266}" srcOrd="7" destOrd="0" parTransId="{5573E2DB-90A0-4455-95E3-9E56E1A10C11}" sibTransId="{F61FE0E9-848B-4DB2-BB6D-0A208C40C49F}"/>
    <dgm:cxn modelId="{999112DD-382B-4ECD-825E-28F4D9AB39D7}" type="presOf" srcId="{28D9CA4D-1849-47B2-BA90-253935AA4AF8}" destId="{7DEA73AB-DF99-4793-B8F8-BE1AEE152C44}" srcOrd="0" destOrd="0" presId="urn:microsoft.com/office/officeart/2005/8/layout/radial1"/>
    <dgm:cxn modelId="{A8A31DE4-2389-4080-9746-FDB02A6E5E41}" srcId="{4465331E-E7CE-4B7E-84AF-D41E7F3FFBD4}" destId="{E8E555A0-5EC6-4ADD-B7D6-010065C18A86}" srcOrd="4" destOrd="0" parTransId="{07751545-F788-4BCC-86AB-9ED6253567B4}" sibTransId="{4219A1B5-AB78-4654-8500-D55C2DB72566}"/>
    <dgm:cxn modelId="{397C20E7-166A-49E1-A9EB-F4193D0C3F7E}" type="presOf" srcId="{E8E555A0-5EC6-4ADD-B7D6-010065C18A86}" destId="{3B2C1123-9F9C-4584-B932-E2665C30B67E}" srcOrd="0" destOrd="0" presId="urn:microsoft.com/office/officeart/2005/8/layout/radial1"/>
    <dgm:cxn modelId="{B9D1FDF1-977E-4FCD-B05B-15A3999AF447}" type="presOf" srcId="{823E953D-8C3B-48EB-B8ED-70CE2DDC2767}" destId="{E29ED8B8-DD8A-486E-AFBE-673FC47A032A}" srcOrd="1" destOrd="0" presId="urn:microsoft.com/office/officeart/2005/8/layout/radial1"/>
    <dgm:cxn modelId="{C5DA39FB-741B-4BAD-A242-C48D55FF8A44}" type="presOf" srcId="{8870373B-EFB8-4954-AF88-888600A61E02}" destId="{896DB55D-8945-4478-AB67-0DAF1ECFD924}" srcOrd="1" destOrd="0" presId="urn:microsoft.com/office/officeart/2005/8/layout/radial1"/>
    <dgm:cxn modelId="{A139B6FD-140B-4138-9BC1-AC1189A7436A}" type="presOf" srcId="{102665EA-97A9-4118-8693-193C13D12375}" destId="{33E9A3BF-A0DF-4CCC-8D20-B0A5D1B5B566}" srcOrd="0" destOrd="0" presId="urn:microsoft.com/office/officeart/2005/8/layout/radial1"/>
    <dgm:cxn modelId="{552CB628-64D2-48AB-A8BA-A8D5D26F88E8}" type="presParOf" srcId="{EA50178F-3751-48D7-B8FA-8DDF8DA1015B}" destId="{8D070B49-484F-4D55-AD19-2E8828721EA2}" srcOrd="0" destOrd="0" presId="urn:microsoft.com/office/officeart/2005/8/layout/radial1"/>
    <dgm:cxn modelId="{C6C385FF-1A2C-443B-9314-A77C0D87A789}" type="presParOf" srcId="{EA50178F-3751-48D7-B8FA-8DDF8DA1015B}" destId="{D520587C-AFDE-4207-B34B-2210999CD489}" srcOrd="1" destOrd="0" presId="urn:microsoft.com/office/officeart/2005/8/layout/radial1"/>
    <dgm:cxn modelId="{BB5C98C7-05EC-4C6E-86AC-77626CDDE88E}" type="presParOf" srcId="{D520587C-AFDE-4207-B34B-2210999CD489}" destId="{0BBCCDFB-5961-46CC-A658-AC3A25662415}" srcOrd="0" destOrd="0" presId="urn:microsoft.com/office/officeart/2005/8/layout/radial1"/>
    <dgm:cxn modelId="{07FEDB60-1E44-4947-87C0-31559E634A88}" type="presParOf" srcId="{EA50178F-3751-48D7-B8FA-8DDF8DA1015B}" destId="{C1F6D41E-CEE6-407F-AC04-60731067AC9B}" srcOrd="2" destOrd="0" presId="urn:microsoft.com/office/officeart/2005/8/layout/radial1"/>
    <dgm:cxn modelId="{871E365D-8FCF-47CD-A2C4-016C9A0E7104}" type="presParOf" srcId="{EA50178F-3751-48D7-B8FA-8DDF8DA1015B}" destId="{73EC3A74-70C2-433F-BA1E-FD7F15AC0FEE}" srcOrd="3" destOrd="0" presId="urn:microsoft.com/office/officeart/2005/8/layout/radial1"/>
    <dgm:cxn modelId="{56EEEE26-9FA8-495D-9710-FCA79AB8F2CA}" type="presParOf" srcId="{73EC3A74-70C2-433F-BA1E-FD7F15AC0FEE}" destId="{CCE4F792-1F64-47C8-98AE-5D0EF2D60B95}" srcOrd="0" destOrd="0" presId="urn:microsoft.com/office/officeart/2005/8/layout/radial1"/>
    <dgm:cxn modelId="{FFB49AC0-0184-4A20-95C6-B7D4B6EC9972}" type="presParOf" srcId="{EA50178F-3751-48D7-B8FA-8DDF8DA1015B}" destId="{88668570-681D-4225-8AB7-567BA9F8D2CD}" srcOrd="4" destOrd="0" presId="urn:microsoft.com/office/officeart/2005/8/layout/radial1"/>
    <dgm:cxn modelId="{0BA3F1EA-1349-4291-8ADC-AF43503ECC89}" type="presParOf" srcId="{EA50178F-3751-48D7-B8FA-8DDF8DA1015B}" destId="{E4704831-4479-49BE-B556-A9965D89C03C}" srcOrd="5" destOrd="0" presId="urn:microsoft.com/office/officeart/2005/8/layout/radial1"/>
    <dgm:cxn modelId="{B24183AE-D5F9-4D37-8E9C-3CCC87C1A745}" type="presParOf" srcId="{E4704831-4479-49BE-B556-A9965D89C03C}" destId="{6389B716-F920-4C42-8E2D-318ACBB52704}" srcOrd="0" destOrd="0" presId="urn:microsoft.com/office/officeart/2005/8/layout/radial1"/>
    <dgm:cxn modelId="{6B5C05D2-2ACF-49B6-901C-8C9A02E25379}" type="presParOf" srcId="{EA50178F-3751-48D7-B8FA-8DDF8DA1015B}" destId="{7DEA73AB-DF99-4793-B8F8-BE1AEE152C44}" srcOrd="6" destOrd="0" presId="urn:microsoft.com/office/officeart/2005/8/layout/radial1"/>
    <dgm:cxn modelId="{3ABEC5F0-A182-4467-828C-D64394180C0A}" type="presParOf" srcId="{EA50178F-3751-48D7-B8FA-8DDF8DA1015B}" destId="{C47F6759-E1C8-42D5-937A-66A81E0E9285}" srcOrd="7" destOrd="0" presId="urn:microsoft.com/office/officeart/2005/8/layout/radial1"/>
    <dgm:cxn modelId="{98F7081D-AEDD-49E5-8046-967615F664BC}" type="presParOf" srcId="{C47F6759-E1C8-42D5-937A-66A81E0E9285}" destId="{E29ED8B8-DD8A-486E-AFBE-673FC47A032A}" srcOrd="0" destOrd="0" presId="urn:microsoft.com/office/officeart/2005/8/layout/radial1"/>
    <dgm:cxn modelId="{090D9AB5-78C6-4A3B-8C12-1CA6F7DCE470}" type="presParOf" srcId="{EA50178F-3751-48D7-B8FA-8DDF8DA1015B}" destId="{315FB1AF-3645-42B8-99A2-CFAC3AB77418}" srcOrd="8" destOrd="0" presId="urn:microsoft.com/office/officeart/2005/8/layout/radial1"/>
    <dgm:cxn modelId="{C22F6435-1ECF-4098-9717-7ABC78067D84}" type="presParOf" srcId="{EA50178F-3751-48D7-B8FA-8DDF8DA1015B}" destId="{C999423E-C550-450C-825E-650A196BFEEE}" srcOrd="9" destOrd="0" presId="urn:microsoft.com/office/officeart/2005/8/layout/radial1"/>
    <dgm:cxn modelId="{1E0AD089-9BFB-4A38-8959-A1C7F2ACD1AF}" type="presParOf" srcId="{C999423E-C550-450C-825E-650A196BFEEE}" destId="{2EB22BA3-2A3C-4084-BB01-16664EC48E3E}" srcOrd="0" destOrd="0" presId="urn:microsoft.com/office/officeart/2005/8/layout/radial1"/>
    <dgm:cxn modelId="{5A43D982-BCEA-4D2F-BD98-F73DCFABC778}" type="presParOf" srcId="{EA50178F-3751-48D7-B8FA-8DDF8DA1015B}" destId="{3B2C1123-9F9C-4584-B932-E2665C30B67E}" srcOrd="10" destOrd="0" presId="urn:microsoft.com/office/officeart/2005/8/layout/radial1"/>
    <dgm:cxn modelId="{8EC45CA0-9D7F-4AF6-8084-3F05B301887F}" type="presParOf" srcId="{EA50178F-3751-48D7-B8FA-8DDF8DA1015B}" destId="{63A1C3E5-108F-468F-8116-EAA5E0036C8F}" srcOrd="11" destOrd="0" presId="urn:microsoft.com/office/officeart/2005/8/layout/radial1"/>
    <dgm:cxn modelId="{CA634384-1C73-4882-8746-C8BE74479915}" type="presParOf" srcId="{63A1C3E5-108F-468F-8116-EAA5E0036C8F}" destId="{896DB55D-8945-4478-AB67-0DAF1ECFD924}" srcOrd="0" destOrd="0" presId="urn:microsoft.com/office/officeart/2005/8/layout/radial1"/>
    <dgm:cxn modelId="{DA7DB169-07C8-4684-A096-50C11A58A1D4}" type="presParOf" srcId="{EA50178F-3751-48D7-B8FA-8DDF8DA1015B}" destId="{8CB8A735-A237-4C92-AD14-BEF4EE4526C5}" srcOrd="12" destOrd="0" presId="urn:microsoft.com/office/officeart/2005/8/layout/radial1"/>
    <dgm:cxn modelId="{046C4A16-8CF5-4CB7-BF99-D3E233BC9BB3}" type="presParOf" srcId="{EA50178F-3751-48D7-B8FA-8DDF8DA1015B}" destId="{33E9A3BF-A0DF-4CCC-8D20-B0A5D1B5B566}" srcOrd="13" destOrd="0" presId="urn:microsoft.com/office/officeart/2005/8/layout/radial1"/>
    <dgm:cxn modelId="{E1033D53-7C39-46E2-84D2-4605A4B5AA69}" type="presParOf" srcId="{33E9A3BF-A0DF-4CCC-8D20-B0A5D1B5B566}" destId="{93E431CA-6A6A-457C-8B88-BF44FDB08FCD}" srcOrd="0" destOrd="0" presId="urn:microsoft.com/office/officeart/2005/8/layout/radial1"/>
    <dgm:cxn modelId="{1D0213C7-B509-427B-9598-C28B98FE06A8}" type="presParOf" srcId="{EA50178F-3751-48D7-B8FA-8DDF8DA1015B}" destId="{6F7AC2E4-06C8-4077-AF0A-42E5899B0C6C}" srcOrd="14" destOrd="0" presId="urn:microsoft.com/office/officeart/2005/8/layout/radial1"/>
    <dgm:cxn modelId="{A628BC3C-E1D0-434D-89EA-364E4CCD5A0C}" type="presParOf" srcId="{EA50178F-3751-48D7-B8FA-8DDF8DA1015B}" destId="{E6688DC0-DCF7-4755-8773-A41F9D7E5EBE}" srcOrd="15" destOrd="0" presId="urn:microsoft.com/office/officeart/2005/8/layout/radial1"/>
    <dgm:cxn modelId="{97BE0EA8-D4B9-4631-86A9-8F5C1678E91B}" type="presParOf" srcId="{E6688DC0-DCF7-4755-8773-A41F9D7E5EBE}" destId="{27F60FFA-B82D-4DDD-AFED-70DFA6BCE271}" srcOrd="0" destOrd="0" presId="urn:microsoft.com/office/officeart/2005/8/layout/radial1"/>
    <dgm:cxn modelId="{C8B34207-3E32-4193-A97E-CB58554E0540}" type="presParOf" srcId="{EA50178F-3751-48D7-B8FA-8DDF8DA1015B}" destId="{C0D6D6F0-824C-452C-99C7-D72D308F7E29}" srcOrd="1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BCA7BB-DB55-4214-ADC5-2A08F9813150}"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F8F3FA66-84DA-49A6-B142-30718BF8EF49}">
      <dgm:prSet phldrT="[Text]"/>
      <dgm:spPr>
        <a:solidFill>
          <a:srgbClr val="92D050"/>
        </a:solidFill>
      </dgm:spPr>
      <dgm:t>
        <a:bodyPr/>
        <a:lstStyle/>
        <a:p>
          <a:r>
            <a:rPr lang="en-GB" dirty="0">
              <a:solidFill>
                <a:schemeClr val="tx1"/>
              </a:solidFill>
            </a:rPr>
            <a:t>child</a:t>
          </a:r>
        </a:p>
      </dgm:t>
    </dgm:pt>
    <dgm:pt modelId="{1615B431-7932-49D0-B1CD-B562411A9BD5}" type="parTrans" cxnId="{AAA51245-E1A6-483A-9B6E-DDE53AB8DFA3}">
      <dgm:prSet/>
      <dgm:spPr/>
      <dgm:t>
        <a:bodyPr/>
        <a:lstStyle/>
        <a:p>
          <a:endParaRPr lang="en-GB"/>
        </a:p>
      </dgm:t>
    </dgm:pt>
    <dgm:pt modelId="{9931819E-DE30-4930-8500-2D9E2F83AA2D}" type="sibTrans" cxnId="{AAA51245-E1A6-483A-9B6E-DDE53AB8DFA3}">
      <dgm:prSet/>
      <dgm:spPr/>
      <dgm:t>
        <a:bodyPr/>
        <a:lstStyle/>
        <a:p>
          <a:endParaRPr lang="en-GB"/>
        </a:p>
      </dgm:t>
    </dgm:pt>
    <dgm:pt modelId="{F5D5A446-506A-44A8-9B3C-2EF99220FDD2}">
      <dgm:prSet phldrT="[Text]"/>
      <dgm:spPr>
        <a:solidFill>
          <a:srgbClr val="92D050"/>
        </a:solidFill>
      </dgm:spPr>
      <dgm:t>
        <a:bodyPr/>
        <a:lstStyle/>
        <a:p>
          <a:r>
            <a:rPr lang="en-GB" dirty="0">
              <a:solidFill>
                <a:schemeClr val="tx1"/>
              </a:solidFill>
            </a:rPr>
            <a:t>Family history of  abuse or neglect</a:t>
          </a:r>
        </a:p>
      </dgm:t>
    </dgm:pt>
    <dgm:pt modelId="{713156D2-F07C-40D3-9D08-6CE05C08E9BC}" type="parTrans" cxnId="{743EABD9-B8B5-4272-A4F3-A0FA0BDA04AE}">
      <dgm:prSet/>
      <dgm:spPr/>
      <dgm:t>
        <a:bodyPr/>
        <a:lstStyle/>
        <a:p>
          <a:endParaRPr lang="en-GB"/>
        </a:p>
      </dgm:t>
    </dgm:pt>
    <dgm:pt modelId="{7FEA1C22-9D44-4EA4-9480-75C3D1FF37E9}" type="sibTrans" cxnId="{743EABD9-B8B5-4272-A4F3-A0FA0BDA04AE}">
      <dgm:prSet/>
      <dgm:spPr/>
      <dgm:t>
        <a:bodyPr/>
        <a:lstStyle/>
        <a:p>
          <a:endParaRPr lang="en-GB"/>
        </a:p>
      </dgm:t>
    </dgm:pt>
    <dgm:pt modelId="{5A3C0194-4BFA-4B40-AA47-1B1F1B93EDB1}">
      <dgm:prSet phldrT="[Text]"/>
      <dgm:spPr>
        <a:solidFill>
          <a:srgbClr val="92D050"/>
        </a:solidFill>
      </dgm:spPr>
      <dgm:t>
        <a:bodyPr/>
        <a:lstStyle/>
        <a:p>
          <a:r>
            <a:rPr lang="en-GB" dirty="0">
              <a:solidFill>
                <a:schemeClr val="tx1"/>
              </a:solidFill>
            </a:rPr>
            <a:t>Family history of domestic abuse</a:t>
          </a:r>
        </a:p>
      </dgm:t>
    </dgm:pt>
    <dgm:pt modelId="{60A62EAB-74BB-4A75-8D03-069F378D3D9E}" type="parTrans" cxnId="{0E1A1BFC-9088-4465-9055-63A4CE4CC1C8}">
      <dgm:prSet/>
      <dgm:spPr/>
      <dgm:t>
        <a:bodyPr/>
        <a:lstStyle/>
        <a:p>
          <a:endParaRPr lang="en-GB"/>
        </a:p>
      </dgm:t>
    </dgm:pt>
    <dgm:pt modelId="{ECBD509F-58D3-4235-BA9B-1D4FCD282927}" type="sibTrans" cxnId="{0E1A1BFC-9088-4465-9055-63A4CE4CC1C8}">
      <dgm:prSet/>
      <dgm:spPr/>
      <dgm:t>
        <a:bodyPr/>
        <a:lstStyle/>
        <a:p>
          <a:endParaRPr lang="en-GB"/>
        </a:p>
      </dgm:t>
    </dgm:pt>
    <dgm:pt modelId="{DB53D032-D3E9-4431-9627-B76759A526A8}">
      <dgm:prSet phldrT="[Text]"/>
      <dgm:spPr>
        <a:solidFill>
          <a:srgbClr val="92D050"/>
        </a:solidFill>
      </dgm:spPr>
      <dgm:t>
        <a:bodyPr/>
        <a:lstStyle/>
        <a:p>
          <a:r>
            <a:rPr lang="en-GB" dirty="0">
              <a:solidFill>
                <a:schemeClr val="tx1"/>
              </a:solidFill>
            </a:rPr>
            <a:t>Family history of substance misuse</a:t>
          </a:r>
        </a:p>
      </dgm:t>
    </dgm:pt>
    <dgm:pt modelId="{DF833161-8710-4853-8827-94ECF16CC382}" type="parTrans" cxnId="{0E5414EA-F59C-4908-B69A-E66D4E72BE2D}">
      <dgm:prSet/>
      <dgm:spPr/>
      <dgm:t>
        <a:bodyPr/>
        <a:lstStyle/>
        <a:p>
          <a:endParaRPr lang="en-GB"/>
        </a:p>
      </dgm:t>
    </dgm:pt>
    <dgm:pt modelId="{584DD4FC-9BA1-4D9E-9A11-FE9FD21BD130}" type="sibTrans" cxnId="{0E5414EA-F59C-4908-B69A-E66D4E72BE2D}">
      <dgm:prSet/>
      <dgm:spPr/>
      <dgm:t>
        <a:bodyPr/>
        <a:lstStyle/>
        <a:p>
          <a:endParaRPr lang="en-GB"/>
        </a:p>
      </dgm:t>
    </dgm:pt>
    <dgm:pt modelId="{F7565C45-7950-486E-94DE-638C6AFCEBBC}">
      <dgm:prSet phldrT="[Text]"/>
      <dgm:spPr>
        <a:solidFill>
          <a:srgbClr val="92D050"/>
        </a:solidFill>
      </dgm:spPr>
      <dgm:t>
        <a:bodyPr/>
        <a:lstStyle/>
        <a:p>
          <a:r>
            <a:rPr lang="en-GB" dirty="0">
              <a:solidFill>
                <a:schemeClr val="tx1"/>
              </a:solidFill>
            </a:rPr>
            <a:t>Family history of mental health</a:t>
          </a:r>
        </a:p>
      </dgm:t>
    </dgm:pt>
    <dgm:pt modelId="{DAABA77B-408B-4A4E-BB6B-498D4CD1FF1B}" type="parTrans" cxnId="{A6A05DB1-1BFA-40DF-9446-A7C41A9C9303}">
      <dgm:prSet/>
      <dgm:spPr/>
      <dgm:t>
        <a:bodyPr/>
        <a:lstStyle/>
        <a:p>
          <a:endParaRPr lang="en-GB"/>
        </a:p>
      </dgm:t>
    </dgm:pt>
    <dgm:pt modelId="{80672FCC-B028-470B-A4B0-9A9BCA4ECE94}" type="sibTrans" cxnId="{A6A05DB1-1BFA-40DF-9446-A7C41A9C9303}">
      <dgm:prSet/>
      <dgm:spPr/>
      <dgm:t>
        <a:bodyPr/>
        <a:lstStyle/>
        <a:p>
          <a:endParaRPr lang="en-GB"/>
        </a:p>
      </dgm:t>
    </dgm:pt>
    <dgm:pt modelId="{476FF975-35C6-422C-9EAE-2555E6A1C7D5}">
      <dgm:prSet/>
      <dgm:spPr>
        <a:solidFill>
          <a:srgbClr val="92D050"/>
        </a:solidFill>
      </dgm:spPr>
      <dgm:t>
        <a:bodyPr/>
        <a:lstStyle/>
        <a:p>
          <a:r>
            <a:rPr lang="en-GB" dirty="0">
              <a:solidFill>
                <a:schemeClr val="tx1"/>
              </a:solidFill>
            </a:rPr>
            <a:t>Breakdown of family relationships</a:t>
          </a:r>
        </a:p>
      </dgm:t>
    </dgm:pt>
    <dgm:pt modelId="{3C7B96E7-ADA2-4E2F-866C-6CCED23DC7A2}" type="parTrans" cxnId="{A4E1BC2B-8430-48EB-926B-907B1B295187}">
      <dgm:prSet/>
      <dgm:spPr/>
      <dgm:t>
        <a:bodyPr/>
        <a:lstStyle/>
        <a:p>
          <a:endParaRPr lang="en-GB"/>
        </a:p>
      </dgm:t>
    </dgm:pt>
    <dgm:pt modelId="{691BE2F1-497E-4338-BF0C-A5AC4A2F67EF}" type="sibTrans" cxnId="{A4E1BC2B-8430-48EB-926B-907B1B295187}">
      <dgm:prSet/>
      <dgm:spPr/>
      <dgm:t>
        <a:bodyPr/>
        <a:lstStyle/>
        <a:p>
          <a:endParaRPr lang="en-GB"/>
        </a:p>
      </dgm:t>
    </dgm:pt>
    <dgm:pt modelId="{1982E90A-C2AC-44F6-B2B7-C7499451E0C2}">
      <dgm:prSet/>
      <dgm:spPr>
        <a:solidFill>
          <a:srgbClr val="92D050"/>
        </a:solidFill>
      </dgm:spPr>
      <dgm:t>
        <a:bodyPr/>
        <a:lstStyle/>
        <a:p>
          <a:r>
            <a:rPr lang="en-GB" dirty="0">
              <a:solidFill>
                <a:schemeClr val="tx1"/>
              </a:solidFill>
            </a:rPr>
            <a:t>Low self esteem</a:t>
          </a:r>
        </a:p>
      </dgm:t>
    </dgm:pt>
    <dgm:pt modelId="{2862760F-A921-453B-8F64-C37E2F282692}" type="parTrans" cxnId="{88839007-706C-488C-B00D-182A60305B01}">
      <dgm:prSet/>
      <dgm:spPr/>
      <dgm:t>
        <a:bodyPr/>
        <a:lstStyle/>
        <a:p>
          <a:endParaRPr lang="en-GB"/>
        </a:p>
      </dgm:t>
    </dgm:pt>
    <dgm:pt modelId="{B084EA44-BE04-4440-B001-7CBEEF1FBE1C}" type="sibTrans" cxnId="{88839007-706C-488C-B00D-182A60305B01}">
      <dgm:prSet/>
      <dgm:spPr/>
      <dgm:t>
        <a:bodyPr/>
        <a:lstStyle/>
        <a:p>
          <a:endParaRPr lang="en-GB"/>
        </a:p>
      </dgm:t>
    </dgm:pt>
    <dgm:pt modelId="{3774033C-A29E-45FC-9DA0-7EDA2AC557F8}">
      <dgm:prSet/>
      <dgm:spPr>
        <a:solidFill>
          <a:srgbClr val="92D050"/>
        </a:solidFill>
      </dgm:spPr>
      <dgm:t>
        <a:bodyPr/>
        <a:lstStyle/>
        <a:p>
          <a:r>
            <a:rPr lang="en-GB" dirty="0">
              <a:solidFill>
                <a:schemeClr val="tx1"/>
              </a:solidFill>
            </a:rPr>
            <a:t>History of local authority care</a:t>
          </a:r>
        </a:p>
      </dgm:t>
    </dgm:pt>
    <dgm:pt modelId="{5F8E08C8-1448-4B3F-BAE9-1ABD2ECC3372}" type="parTrans" cxnId="{A5CE7C2A-90CE-4596-BC7E-8D8201030001}">
      <dgm:prSet/>
      <dgm:spPr/>
      <dgm:t>
        <a:bodyPr/>
        <a:lstStyle/>
        <a:p>
          <a:endParaRPr lang="en-GB"/>
        </a:p>
      </dgm:t>
    </dgm:pt>
    <dgm:pt modelId="{69B6CD47-222D-4B33-BB12-6DE6CC9EB36C}" type="sibTrans" cxnId="{A5CE7C2A-90CE-4596-BC7E-8D8201030001}">
      <dgm:prSet/>
      <dgm:spPr/>
      <dgm:t>
        <a:bodyPr/>
        <a:lstStyle/>
        <a:p>
          <a:endParaRPr lang="en-GB"/>
        </a:p>
      </dgm:t>
    </dgm:pt>
    <dgm:pt modelId="{40677C33-1A45-4D9A-9969-8BCA494CBC1E}" type="pres">
      <dgm:prSet presAssocID="{9EBCA7BB-DB55-4214-ADC5-2A08F9813150}" presName="cycle" presStyleCnt="0">
        <dgm:presLayoutVars>
          <dgm:chMax val="1"/>
          <dgm:dir/>
          <dgm:animLvl val="ctr"/>
          <dgm:resizeHandles val="exact"/>
        </dgm:presLayoutVars>
      </dgm:prSet>
      <dgm:spPr/>
    </dgm:pt>
    <dgm:pt modelId="{874BA453-D82D-4644-9515-10D19D1F7E37}" type="pres">
      <dgm:prSet presAssocID="{F8F3FA66-84DA-49A6-B142-30718BF8EF49}" presName="centerShape" presStyleLbl="node0" presStyleIdx="0" presStyleCnt="1"/>
      <dgm:spPr/>
    </dgm:pt>
    <dgm:pt modelId="{1978571A-A53E-4171-A9EC-EB66A716982C}" type="pres">
      <dgm:prSet presAssocID="{713156D2-F07C-40D3-9D08-6CE05C08E9BC}" presName="Name9" presStyleLbl="parChTrans1D2" presStyleIdx="0" presStyleCnt="7"/>
      <dgm:spPr/>
    </dgm:pt>
    <dgm:pt modelId="{A4ABC91D-B59A-4FEC-BBD8-5BD9117B0480}" type="pres">
      <dgm:prSet presAssocID="{713156D2-F07C-40D3-9D08-6CE05C08E9BC}" presName="connTx" presStyleLbl="parChTrans1D2" presStyleIdx="0" presStyleCnt="7"/>
      <dgm:spPr/>
    </dgm:pt>
    <dgm:pt modelId="{9336B633-703C-49D9-924C-D22DBC82A0C8}" type="pres">
      <dgm:prSet presAssocID="{F5D5A446-506A-44A8-9B3C-2EF99220FDD2}" presName="node" presStyleLbl="node1" presStyleIdx="0" presStyleCnt="7">
        <dgm:presLayoutVars>
          <dgm:bulletEnabled val="1"/>
        </dgm:presLayoutVars>
      </dgm:prSet>
      <dgm:spPr/>
    </dgm:pt>
    <dgm:pt modelId="{404C0B0A-4353-4155-838E-2CF739487163}" type="pres">
      <dgm:prSet presAssocID="{60A62EAB-74BB-4A75-8D03-069F378D3D9E}" presName="Name9" presStyleLbl="parChTrans1D2" presStyleIdx="1" presStyleCnt="7"/>
      <dgm:spPr/>
    </dgm:pt>
    <dgm:pt modelId="{D88C2EA7-E3AB-4B40-95C3-7E0CDEC2600C}" type="pres">
      <dgm:prSet presAssocID="{60A62EAB-74BB-4A75-8D03-069F378D3D9E}" presName="connTx" presStyleLbl="parChTrans1D2" presStyleIdx="1" presStyleCnt="7"/>
      <dgm:spPr/>
    </dgm:pt>
    <dgm:pt modelId="{C9C8DF04-92AE-4D60-8593-63E9B9C008A7}" type="pres">
      <dgm:prSet presAssocID="{5A3C0194-4BFA-4B40-AA47-1B1F1B93EDB1}" presName="node" presStyleLbl="node1" presStyleIdx="1" presStyleCnt="7">
        <dgm:presLayoutVars>
          <dgm:bulletEnabled val="1"/>
        </dgm:presLayoutVars>
      </dgm:prSet>
      <dgm:spPr/>
    </dgm:pt>
    <dgm:pt modelId="{994DE4C3-DD6B-4933-A59F-D66C75BADB6C}" type="pres">
      <dgm:prSet presAssocID="{DF833161-8710-4853-8827-94ECF16CC382}" presName="Name9" presStyleLbl="parChTrans1D2" presStyleIdx="2" presStyleCnt="7"/>
      <dgm:spPr/>
    </dgm:pt>
    <dgm:pt modelId="{D95CA086-A69D-4252-B4F9-1887A6DBA807}" type="pres">
      <dgm:prSet presAssocID="{DF833161-8710-4853-8827-94ECF16CC382}" presName="connTx" presStyleLbl="parChTrans1D2" presStyleIdx="2" presStyleCnt="7"/>
      <dgm:spPr/>
    </dgm:pt>
    <dgm:pt modelId="{60DC269A-5B10-49AB-A224-B602EDFB729A}" type="pres">
      <dgm:prSet presAssocID="{DB53D032-D3E9-4431-9627-B76759A526A8}" presName="node" presStyleLbl="node1" presStyleIdx="2" presStyleCnt="7">
        <dgm:presLayoutVars>
          <dgm:bulletEnabled val="1"/>
        </dgm:presLayoutVars>
      </dgm:prSet>
      <dgm:spPr/>
    </dgm:pt>
    <dgm:pt modelId="{FB61731A-C3E6-4597-A897-31ED1F850553}" type="pres">
      <dgm:prSet presAssocID="{DAABA77B-408B-4A4E-BB6B-498D4CD1FF1B}" presName="Name9" presStyleLbl="parChTrans1D2" presStyleIdx="3" presStyleCnt="7"/>
      <dgm:spPr/>
    </dgm:pt>
    <dgm:pt modelId="{24EAAB42-45D5-409E-9192-73F94E36CCD6}" type="pres">
      <dgm:prSet presAssocID="{DAABA77B-408B-4A4E-BB6B-498D4CD1FF1B}" presName="connTx" presStyleLbl="parChTrans1D2" presStyleIdx="3" presStyleCnt="7"/>
      <dgm:spPr/>
    </dgm:pt>
    <dgm:pt modelId="{0A63227C-CBAF-4FF1-A54D-CFF362DCF76A}" type="pres">
      <dgm:prSet presAssocID="{F7565C45-7950-486E-94DE-638C6AFCEBBC}" presName="node" presStyleLbl="node1" presStyleIdx="3" presStyleCnt="7">
        <dgm:presLayoutVars>
          <dgm:bulletEnabled val="1"/>
        </dgm:presLayoutVars>
      </dgm:prSet>
      <dgm:spPr/>
    </dgm:pt>
    <dgm:pt modelId="{584898F1-8521-4CC0-872D-B87B34E08530}" type="pres">
      <dgm:prSet presAssocID="{3C7B96E7-ADA2-4E2F-866C-6CCED23DC7A2}" presName="Name9" presStyleLbl="parChTrans1D2" presStyleIdx="4" presStyleCnt="7"/>
      <dgm:spPr/>
    </dgm:pt>
    <dgm:pt modelId="{7724E296-D818-42CC-BB02-818C21347B3F}" type="pres">
      <dgm:prSet presAssocID="{3C7B96E7-ADA2-4E2F-866C-6CCED23DC7A2}" presName="connTx" presStyleLbl="parChTrans1D2" presStyleIdx="4" presStyleCnt="7"/>
      <dgm:spPr/>
    </dgm:pt>
    <dgm:pt modelId="{E3BB9CBF-2BB4-4A0D-9469-1DEA07C68011}" type="pres">
      <dgm:prSet presAssocID="{476FF975-35C6-422C-9EAE-2555E6A1C7D5}" presName="node" presStyleLbl="node1" presStyleIdx="4" presStyleCnt="7">
        <dgm:presLayoutVars>
          <dgm:bulletEnabled val="1"/>
        </dgm:presLayoutVars>
      </dgm:prSet>
      <dgm:spPr/>
    </dgm:pt>
    <dgm:pt modelId="{E46B5586-FB43-4D4E-AD21-F2BCFABC1A86}" type="pres">
      <dgm:prSet presAssocID="{2862760F-A921-453B-8F64-C37E2F282692}" presName="Name9" presStyleLbl="parChTrans1D2" presStyleIdx="5" presStyleCnt="7"/>
      <dgm:spPr/>
    </dgm:pt>
    <dgm:pt modelId="{C3E7A06E-085F-420F-9DFB-D3888D7A59AF}" type="pres">
      <dgm:prSet presAssocID="{2862760F-A921-453B-8F64-C37E2F282692}" presName="connTx" presStyleLbl="parChTrans1D2" presStyleIdx="5" presStyleCnt="7"/>
      <dgm:spPr/>
    </dgm:pt>
    <dgm:pt modelId="{67F9A2CF-245D-4D33-9F0F-1CF26C0A7871}" type="pres">
      <dgm:prSet presAssocID="{1982E90A-C2AC-44F6-B2B7-C7499451E0C2}" presName="node" presStyleLbl="node1" presStyleIdx="5" presStyleCnt="7">
        <dgm:presLayoutVars>
          <dgm:bulletEnabled val="1"/>
        </dgm:presLayoutVars>
      </dgm:prSet>
      <dgm:spPr/>
    </dgm:pt>
    <dgm:pt modelId="{FE407E65-6388-499C-9025-3072DB0F34B8}" type="pres">
      <dgm:prSet presAssocID="{5F8E08C8-1448-4B3F-BAE9-1ABD2ECC3372}" presName="Name9" presStyleLbl="parChTrans1D2" presStyleIdx="6" presStyleCnt="7"/>
      <dgm:spPr/>
    </dgm:pt>
    <dgm:pt modelId="{C104D968-C405-47C4-A031-B079CA57645F}" type="pres">
      <dgm:prSet presAssocID="{5F8E08C8-1448-4B3F-BAE9-1ABD2ECC3372}" presName="connTx" presStyleLbl="parChTrans1D2" presStyleIdx="6" presStyleCnt="7"/>
      <dgm:spPr/>
    </dgm:pt>
    <dgm:pt modelId="{77AB3674-B780-4F28-BAD1-823198C0EFAF}" type="pres">
      <dgm:prSet presAssocID="{3774033C-A29E-45FC-9DA0-7EDA2AC557F8}" presName="node" presStyleLbl="node1" presStyleIdx="6" presStyleCnt="7">
        <dgm:presLayoutVars>
          <dgm:bulletEnabled val="1"/>
        </dgm:presLayoutVars>
      </dgm:prSet>
      <dgm:spPr/>
    </dgm:pt>
  </dgm:ptLst>
  <dgm:cxnLst>
    <dgm:cxn modelId="{CC8FC602-69C1-4C0B-989A-4A4130765F0E}" type="presOf" srcId="{60A62EAB-74BB-4A75-8D03-069F378D3D9E}" destId="{404C0B0A-4353-4155-838E-2CF739487163}" srcOrd="0" destOrd="0" presId="urn:microsoft.com/office/officeart/2005/8/layout/radial1"/>
    <dgm:cxn modelId="{EB6A6C06-C403-4781-AE76-AF46AAC8F5FF}" type="presOf" srcId="{DF833161-8710-4853-8827-94ECF16CC382}" destId="{994DE4C3-DD6B-4933-A59F-D66C75BADB6C}" srcOrd="0" destOrd="0" presId="urn:microsoft.com/office/officeart/2005/8/layout/radial1"/>
    <dgm:cxn modelId="{88839007-706C-488C-B00D-182A60305B01}" srcId="{F8F3FA66-84DA-49A6-B142-30718BF8EF49}" destId="{1982E90A-C2AC-44F6-B2B7-C7499451E0C2}" srcOrd="5" destOrd="0" parTransId="{2862760F-A921-453B-8F64-C37E2F282692}" sibTransId="{B084EA44-BE04-4440-B001-7CBEEF1FBE1C}"/>
    <dgm:cxn modelId="{D7FEEC29-E2E4-4AA3-A41C-6DD69AC28FBC}" type="presOf" srcId="{3C7B96E7-ADA2-4E2F-866C-6CCED23DC7A2}" destId="{584898F1-8521-4CC0-872D-B87B34E08530}" srcOrd="0" destOrd="0" presId="urn:microsoft.com/office/officeart/2005/8/layout/radial1"/>
    <dgm:cxn modelId="{A5CE7C2A-90CE-4596-BC7E-8D8201030001}" srcId="{F8F3FA66-84DA-49A6-B142-30718BF8EF49}" destId="{3774033C-A29E-45FC-9DA0-7EDA2AC557F8}" srcOrd="6" destOrd="0" parTransId="{5F8E08C8-1448-4B3F-BAE9-1ABD2ECC3372}" sibTransId="{69B6CD47-222D-4B33-BB12-6DE6CC9EB36C}"/>
    <dgm:cxn modelId="{A4E1BC2B-8430-48EB-926B-907B1B295187}" srcId="{F8F3FA66-84DA-49A6-B142-30718BF8EF49}" destId="{476FF975-35C6-422C-9EAE-2555E6A1C7D5}" srcOrd="4" destOrd="0" parTransId="{3C7B96E7-ADA2-4E2F-866C-6CCED23DC7A2}" sibTransId="{691BE2F1-497E-4338-BF0C-A5AC4A2F67EF}"/>
    <dgm:cxn modelId="{153D862C-03B4-4907-BB28-A25DACB4A500}" type="presOf" srcId="{3C7B96E7-ADA2-4E2F-866C-6CCED23DC7A2}" destId="{7724E296-D818-42CC-BB02-818C21347B3F}" srcOrd="1" destOrd="0" presId="urn:microsoft.com/office/officeart/2005/8/layout/radial1"/>
    <dgm:cxn modelId="{EB56C92C-8AAC-4C17-9DA8-A37C1E48BE87}" type="presOf" srcId="{F8F3FA66-84DA-49A6-B142-30718BF8EF49}" destId="{874BA453-D82D-4644-9515-10D19D1F7E37}" srcOrd="0" destOrd="0" presId="urn:microsoft.com/office/officeart/2005/8/layout/radial1"/>
    <dgm:cxn modelId="{FB3F1C3F-6829-4CC6-AEC1-088834B81491}" type="presOf" srcId="{3774033C-A29E-45FC-9DA0-7EDA2AC557F8}" destId="{77AB3674-B780-4F28-BAD1-823198C0EFAF}" srcOrd="0" destOrd="0" presId="urn:microsoft.com/office/officeart/2005/8/layout/radial1"/>
    <dgm:cxn modelId="{AAA51245-E1A6-483A-9B6E-DDE53AB8DFA3}" srcId="{9EBCA7BB-DB55-4214-ADC5-2A08F9813150}" destId="{F8F3FA66-84DA-49A6-B142-30718BF8EF49}" srcOrd="0" destOrd="0" parTransId="{1615B431-7932-49D0-B1CD-B562411A9BD5}" sibTransId="{9931819E-DE30-4930-8500-2D9E2F83AA2D}"/>
    <dgm:cxn modelId="{F721E145-EEDA-4034-B54D-1804D790EEED}" type="presOf" srcId="{5F8E08C8-1448-4B3F-BAE9-1ABD2ECC3372}" destId="{FE407E65-6388-499C-9025-3072DB0F34B8}" srcOrd="0" destOrd="0" presId="urn:microsoft.com/office/officeart/2005/8/layout/radial1"/>
    <dgm:cxn modelId="{C496ED47-AF04-4CD5-A562-F195A5A28297}" type="presOf" srcId="{DAABA77B-408B-4A4E-BB6B-498D4CD1FF1B}" destId="{FB61731A-C3E6-4597-A897-31ED1F850553}" srcOrd="0" destOrd="0" presId="urn:microsoft.com/office/officeart/2005/8/layout/radial1"/>
    <dgm:cxn modelId="{B56B9168-7162-4F6C-8B09-8E845211CB18}" type="presOf" srcId="{713156D2-F07C-40D3-9D08-6CE05C08E9BC}" destId="{A4ABC91D-B59A-4FEC-BBD8-5BD9117B0480}" srcOrd="1" destOrd="0" presId="urn:microsoft.com/office/officeart/2005/8/layout/radial1"/>
    <dgm:cxn modelId="{F11ADC6A-C35F-498A-A71B-ABF531BB3074}" type="presOf" srcId="{2862760F-A921-453B-8F64-C37E2F282692}" destId="{E46B5586-FB43-4D4E-AD21-F2BCFABC1A86}" srcOrd="0" destOrd="0" presId="urn:microsoft.com/office/officeart/2005/8/layout/radial1"/>
    <dgm:cxn modelId="{32A0E874-9D91-432C-B710-6A5969D2E93C}" type="presOf" srcId="{F5D5A446-506A-44A8-9B3C-2EF99220FDD2}" destId="{9336B633-703C-49D9-924C-D22DBC82A0C8}" srcOrd="0" destOrd="0" presId="urn:microsoft.com/office/officeart/2005/8/layout/radial1"/>
    <dgm:cxn modelId="{C0A43C7C-E59B-4552-8E4B-BF95E06D2636}" type="presOf" srcId="{F7565C45-7950-486E-94DE-638C6AFCEBBC}" destId="{0A63227C-CBAF-4FF1-A54D-CFF362DCF76A}" srcOrd="0" destOrd="0" presId="urn:microsoft.com/office/officeart/2005/8/layout/radial1"/>
    <dgm:cxn modelId="{93A72693-0575-46BB-92AC-255FD734C65D}" type="presOf" srcId="{DF833161-8710-4853-8827-94ECF16CC382}" destId="{D95CA086-A69D-4252-B4F9-1887A6DBA807}" srcOrd="1" destOrd="0" presId="urn:microsoft.com/office/officeart/2005/8/layout/radial1"/>
    <dgm:cxn modelId="{94132099-607A-4636-96C0-8380BF813A1F}" type="presOf" srcId="{DAABA77B-408B-4A4E-BB6B-498D4CD1FF1B}" destId="{24EAAB42-45D5-409E-9192-73F94E36CCD6}" srcOrd="1" destOrd="0" presId="urn:microsoft.com/office/officeart/2005/8/layout/radial1"/>
    <dgm:cxn modelId="{4084ABAA-A9A0-42F9-A581-B88F4F2219D9}" type="presOf" srcId="{5A3C0194-4BFA-4B40-AA47-1B1F1B93EDB1}" destId="{C9C8DF04-92AE-4D60-8593-63E9B9C008A7}" srcOrd="0" destOrd="0" presId="urn:microsoft.com/office/officeart/2005/8/layout/radial1"/>
    <dgm:cxn modelId="{340316B0-9216-4D2D-B145-7C1EE87C0C45}" type="presOf" srcId="{60A62EAB-74BB-4A75-8D03-069F378D3D9E}" destId="{D88C2EA7-E3AB-4B40-95C3-7E0CDEC2600C}" srcOrd="1" destOrd="0" presId="urn:microsoft.com/office/officeart/2005/8/layout/radial1"/>
    <dgm:cxn modelId="{A6A05DB1-1BFA-40DF-9446-A7C41A9C9303}" srcId="{F8F3FA66-84DA-49A6-B142-30718BF8EF49}" destId="{F7565C45-7950-486E-94DE-638C6AFCEBBC}" srcOrd="3" destOrd="0" parTransId="{DAABA77B-408B-4A4E-BB6B-498D4CD1FF1B}" sibTransId="{80672FCC-B028-470B-A4B0-9A9BCA4ECE94}"/>
    <dgm:cxn modelId="{6142C7BB-16CB-4F25-A09C-F24969872923}" type="presOf" srcId="{9EBCA7BB-DB55-4214-ADC5-2A08F9813150}" destId="{40677C33-1A45-4D9A-9969-8BCA494CBC1E}" srcOrd="0" destOrd="0" presId="urn:microsoft.com/office/officeart/2005/8/layout/radial1"/>
    <dgm:cxn modelId="{743EABD9-B8B5-4272-A4F3-A0FA0BDA04AE}" srcId="{F8F3FA66-84DA-49A6-B142-30718BF8EF49}" destId="{F5D5A446-506A-44A8-9B3C-2EF99220FDD2}" srcOrd="0" destOrd="0" parTransId="{713156D2-F07C-40D3-9D08-6CE05C08E9BC}" sibTransId="{7FEA1C22-9D44-4EA4-9480-75C3D1FF37E9}"/>
    <dgm:cxn modelId="{182B60DD-98C0-452D-AB49-AF93A0CC0E15}" type="presOf" srcId="{713156D2-F07C-40D3-9D08-6CE05C08E9BC}" destId="{1978571A-A53E-4171-A9EC-EB66A716982C}" srcOrd="0" destOrd="0" presId="urn:microsoft.com/office/officeart/2005/8/layout/radial1"/>
    <dgm:cxn modelId="{DF5227E1-F570-41C0-9E49-48724501AC30}" type="presOf" srcId="{476FF975-35C6-422C-9EAE-2555E6A1C7D5}" destId="{E3BB9CBF-2BB4-4A0D-9469-1DEA07C68011}" srcOrd="0" destOrd="0" presId="urn:microsoft.com/office/officeart/2005/8/layout/radial1"/>
    <dgm:cxn modelId="{338EEEE4-FD93-4538-AFEE-EC2925E5C51F}" type="presOf" srcId="{5F8E08C8-1448-4B3F-BAE9-1ABD2ECC3372}" destId="{C104D968-C405-47C4-A031-B079CA57645F}" srcOrd="1" destOrd="0" presId="urn:microsoft.com/office/officeart/2005/8/layout/radial1"/>
    <dgm:cxn modelId="{8167DBE7-50EB-4EB3-B135-2E59FA85D6F9}" type="presOf" srcId="{DB53D032-D3E9-4431-9627-B76759A526A8}" destId="{60DC269A-5B10-49AB-A224-B602EDFB729A}" srcOrd="0" destOrd="0" presId="urn:microsoft.com/office/officeart/2005/8/layout/radial1"/>
    <dgm:cxn modelId="{0E5414EA-F59C-4908-B69A-E66D4E72BE2D}" srcId="{F8F3FA66-84DA-49A6-B142-30718BF8EF49}" destId="{DB53D032-D3E9-4431-9627-B76759A526A8}" srcOrd="2" destOrd="0" parTransId="{DF833161-8710-4853-8827-94ECF16CC382}" sibTransId="{584DD4FC-9BA1-4D9E-9A11-FE9FD21BD130}"/>
    <dgm:cxn modelId="{3BCE32EB-602E-4EC9-97BA-FC094B666791}" type="presOf" srcId="{1982E90A-C2AC-44F6-B2B7-C7499451E0C2}" destId="{67F9A2CF-245D-4D33-9F0F-1CF26C0A7871}" srcOrd="0" destOrd="0" presId="urn:microsoft.com/office/officeart/2005/8/layout/radial1"/>
    <dgm:cxn modelId="{0E1A1BFC-9088-4465-9055-63A4CE4CC1C8}" srcId="{F8F3FA66-84DA-49A6-B142-30718BF8EF49}" destId="{5A3C0194-4BFA-4B40-AA47-1B1F1B93EDB1}" srcOrd="1" destOrd="0" parTransId="{60A62EAB-74BB-4A75-8D03-069F378D3D9E}" sibTransId="{ECBD509F-58D3-4235-BA9B-1D4FCD282927}"/>
    <dgm:cxn modelId="{E571AEFC-3E72-4846-A7F8-892FB536C40D}" type="presOf" srcId="{2862760F-A921-453B-8F64-C37E2F282692}" destId="{C3E7A06E-085F-420F-9DFB-D3888D7A59AF}" srcOrd="1" destOrd="0" presId="urn:microsoft.com/office/officeart/2005/8/layout/radial1"/>
    <dgm:cxn modelId="{DA1825ED-7F57-40D1-9CBF-97A2207096F9}" type="presParOf" srcId="{40677C33-1A45-4D9A-9969-8BCA494CBC1E}" destId="{874BA453-D82D-4644-9515-10D19D1F7E37}" srcOrd="0" destOrd="0" presId="urn:microsoft.com/office/officeart/2005/8/layout/radial1"/>
    <dgm:cxn modelId="{6EF7DABF-B6AD-4906-9EB1-58A07EA59E93}" type="presParOf" srcId="{40677C33-1A45-4D9A-9969-8BCA494CBC1E}" destId="{1978571A-A53E-4171-A9EC-EB66A716982C}" srcOrd="1" destOrd="0" presId="urn:microsoft.com/office/officeart/2005/8/layout/radial1"/>
    <dgm:cxn modelId="{CB1ED8F1-B1EC-4854-B6FD-C327027E90D2}" type="presParOf" srcId="{1978571A-A53E-4171-A9EC-EB66A716982C}" destId="{A4ABC91D-B59A-4FEC-BBD8-5BD9117B0480}" srcOrd="0" destOrd="0" presId="urn:microsoft.com/office/officeart/2005/8/layout/radial1"/>
    <dgm:cxn modelId="{50DFB23E-C492-4120-B60D-2E3C56DBCCE1}" type="presParOf" srcId="{40677C33-1A45-4D9A-9969-8BCA494CBC1E}" destId="{9336B633-703C-49D9-924C-D22DBC82A0C8}" srcOrd="2" destOrd="0" presId="urn:microsoft.com/office/officeart/2005/8/layout/radial1"/>
    <dgm:cxn modelId="{A384692B-8CC5-4D6D-8302-2342B8A9C71D}" type="presParOf" srcId="{40677C33-1A45-4D9A-9969-8BCA494CBC1E}" destId="{404C0B0A-4353-4155-838E-2CF739487163}" srcOrd="3" destOrd="0" presId="urn:microsoft.com/office/officeart/2005/8/layout/radial1"/>
    <dgm:cxn modelId="{1E4846DC-33FC-4319-A3CA-3BF72BE496EF}" type="presParOf" srcId="{404C0B0A-4353-4155-838E-2CF739487163}" destId="{D88C2EA7-E3AB-4B40-95C3-7E0CDEC2600C}" srcOrd="0" destOrd="0" presId="urn:microsoft.com/office/officeart/2005/8/layout/radial1"/>
    <dgm:cxn modelId="{C5995BB1-9A73-4CBD-A4DB-55DB75FE2134}" type="presParOf" srcId="{40677C33-1A45-4D9A-9969-8BCA494CBC1E}" destId="{C9C8DF04-92AE-4D60-8593-63E9B9C008A7}" srcOrd="4" destOrd="0" presId="urn:microsoft.com/office/officeart/2005/8/layout/radial1"/>
    <dgm:cxn modelId="{C942211D-4389-41AD-9532-9405E315ECDA}" type="presParOf" srcId="{40677C33-1A45-4D9A-9969-8BCA494CBC1E}" destId="{994DE4C3-DD6B-4933-A59F-D66C75BADB6C}" srcOrd="5" destOrd="0" presId="urn:microsoft.com/office/officeart/2005/8/layout/radial1"/>
    <dgm:cxn modelId="{E445719A-912D-4D01-AF97-1DCE3A3E4771}" type="presParOf" srcId="{994DE4C3-DD6B-4933-A59F-D66C75BADB6C}" destId="{D95CA086-A69D-4252-B4F9-1887A6DBA807}" srcOrd="0" destOrd="0" presId="urn:microsoft.com/office/officeart/2005/8/layout/radial1"/>
    <dgm:cxn modelId="{26518905-8E1F-4181-B783-9F2571E52B99}" type="presParOf" srcId="{40677C33-1A45-4D9A-9969-8BCA494CBC1E}" destId="{60DC269A-5B10-49AB-A224-B602EDFB729A}" srcOrd="6" destOrd="0" presId="urn:microsoft.com/office/officeart/2005/8/layout/radial1"/>
    <dgm:cxn modelId="{F4C6F93F-37E0-47EB-8268-746AFE62C667}" type="presParOf" srcId="{40677C33-1A45-4D9A-9969-8BCA494CBC1E}" destId="{FB61731A-C3E6-4597-A897-31ED1F850553}" srcOrd="7" destOrd="0" presId="urn:microsoft.com/office/officeart/2005/8/layout/radial1"/>
    <dgm:cxn modelId="{A43B7F87-5C7F-490F-B375-7CE654A8436D}" type="presParOf" srcId="{FB61731A-C3E6-4597-A897-31ED1F850553}" destId="{24EAAB42-45D5-409E-9192-73F94E36CCD6}" srcOrd="0" destOrd="0" presId="urn:microsoft.com/office/officeart/2005/8/layout/radial1"/>
    <dgm:cxn modelId="{7E362FD7-6C69-4199-B980-A8C0F1B2EC60}" type="presParOf" srcId="{40677C33-1A45-4D9A-9969-8BCA494CBC1E}" destId="{0A63227C-CBAF-4FF1-A54D-CFF362DCF76A}" srcOrd="8" destOrd="0" presId="urn:microsoft.com/office/officeart/2005/8/layout/radial1"/>
    <dgm:cxn modelId="{5D81DDB3-4CEA-491B-8DE5-331D25CD5F89}" type="presParOf" srcId="{40677C33-1A45-4D9A-9969-8BCA494CBC1E}" destId="{584898F1-8521-4CC0-872D-B87B34E08530}" srcOrd="9" destOrd="0" presId="urn:microsoft.com/office/officeart/2005/8/layout/radial1"/>
    <dgm:cxn modelId="{65374D3D-960E-4FDE-8037-F9C34D3C7C90}" type="presParOf" srcId="{584898F1-8521-4CC0-872D-B87B34E08530}" destId="{7724E296-D818-42CC-BB02-818C21347B3F}" srcOrd="0" destOrd="0" presId="urn:microsoft.com/office/officeart/2005/8/layout/radial1"/>
    <dgm:cxn modelId="{F9730144-F730-4D7E-B1FB-3F0768CA011E}" type="presParOf" srcId="{40677C33-1A45-4D9A-9969-8BCA494CBC1E}" destId="{E3BB9CBF-2BB4-4A0D-9469-1DEA07C68011}" srcOrd="10" destOrd="0" presId="urn:microsoft.com/office/officeart/2005/8/layout/radial1"/>
    <dgm:cxn modelId="{15BE248C-FE71-4B82-9021-B0D52C27CBA4}" type="presParOf" srcId="{40677C33-1A45-4D9A-9969-8BCA494CBC1E}" destId="{E46B5586-FB43-4D4E-AD21-F2BCFABC1A86}" srcOrd="11" destOrd="0" presId="urn:microsoft.com/office/officeart/2005/8/layout/radial1"/>
    <dgm:cxn modelId="{90F067BE-D586-44AE-BC9F-0DCAF2B5FC5F}" type="presParOf" srcId="{E46B5586-FB43-4D4E-AD21-F2BCFABC1A86}" destId="{C3E7A06E-085F-420F-9DFB-D3888D7A59AF}" srcOrd="0" destOrd="0" presId="urn:microsoft.com/office/officeart/2005/8/layout/radial1"/>
    <dgm:cxn modelId="{33818308-BA96-4082-9A0A-1B02A73EF029}" type="presParOf" srcId="{40677C33-1A45-4D9A-9969-8BCA494CBC1E}" destId="{67F9A2CF-245D-4D33-9F0F-1CF26C0A7871}" srcOrd="12" destOrd="0" presId="urn:microsoft.com/office/officeart/2005/8/layout/radial1"/>
    <dgm:cxn modelId="{B8695AA0-98BC-48FD-ABFA-5F780334B658}" type="presParOf" srcId="{40677C33-1A45-4D9A-9969-8BCA494CBC1E}" destId="{FE407E65-6388-499C-9025-3072DB0F34B8}" srcOrd="13" destOrd="0" presId="urn:microsoft.com/office/officeart/2005/8/layout/radial1"/>
    <dgm:cxn modelId="{3932F513-9AA6-4C9D-ADBB-023AA131C89E}" type="presParOf" srcId="{FE407E65-6388-499C-9025-3072DB0F34B8}" destId="{C104D968-C405-47C4-A031-B079CA57645F}" srcOrd="0" destOrd="0" presId="urn:microsoft.com/office/officeart/2005/8/layout/radial1"/>
    <dgm:cxn modelId="{75C603A3-A4F5-4695-9C3F-B7E4FA8013C3}" type="presParOf" srcId="{40677C33-1A45-4D9A-9969-8BCA494CBC1E}" destId="{77AB3674-B780-4F28-BAD1-823198C0EFAF}" srcOrd="14"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70B49-484F-4D55-AD19-2E8828721EA2}">
      <dsp:nvSpPr>
        <dsp:cNvPr id="0" name=""/>
        <dsp:cNvSpPr/>
      </dsp:nvSpPr>
      <dsp:spPr>
        <a:xfrm>
          <a:off x="3602076" y="1993926"/>
          <a:ext cx="2100224" cy="2060819"/>
        </a:xfrm>
        <a:prstGeom prst="ellipse">
          <a:avLst/>
        </a:prstGeom>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6400" b="0" i="0" u="none" strike="noStrike" kern="1200" cap="none" normalizeH="0" baseline="0">
            <a:ln>
              <a:noFill/>
            </a:ln>
            <a:solidFill>
              <a:schemeClr val="tx1"/>
            </a:solidFill>
            <a:effectLst/>
            <a:latin typeface="Times" panose="02020603050405020304" pitchFamily="18" charset="0"/>
          </a:endParaRPr>
        </a:p>
      </dsp:txBody>
      <dsp:txXfrm>
        <a:off x="3909647" y="2295726"/>
        <a:ext cx="1485082" cy="1457219"/>
      </dsp:txXfrm>
    </dsp:sp>
    <dsp:sp modelId="{D520587C-AFDE-4207-B34B-2210999CD489}">
      <dsp:nvSpPr>
        <dsp:cNvPr id="0" name=""/>
        <dsp:cNvSpPr/>
      </dsp:nvSpPr>
      <dsp:spPr>
        <a:xfrm rot="16248033">
          <a:off x="4563441" y="1876156"/>
          <a:ext cx="209210" cy="26542"/>
        </a:xfrm>
        <a:custGeom>
          <a:avLst/>
          <a:gdLst/>
          <a:ahLst/>
          <a:cxnLst/>
          <a:rect l="0" t="0" r="0" b="0"/>
          <a:pathLst>
            <a:path>
              <a:moveTo>
                <a:pt x="0" y="13271"/>
              </a:moveTo>
              <a:lnTo>
                <a:pt x="209210" y="132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62816" y="1884197"/>
        <a:ext cx="10460" cy="10460"/>
      </dsp:txXfrm>
    </dsp:sp>
    <dsp:sp modelId="{C1F6D41E-CEE6-407F-AC04-60731067AC9B}">
      <dsp:nvSpPr>
        <dsp:cNvPr id="0" name=""/>
        <dsp:cNvSpPr/>
      </dsp:nvSpPr>
      <dsp:spPr>
        <a:xfrm>
          <a:off x="3993077" y="412867"/>
          <a:ext cx="1372032" cy="137203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Peer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Exploitation</a:t>
          </a:r>
        </a:p>
      </dsp:txBody>
      <dsp:txXfrm>
        <a:off x="4194006" y="613796"/>
        <a:ext cx="970174" cy="970174"/>
      </dsp:txXfrm>
    </dsp:sp>
    <dsp:sp modelId="{73EC3A74-70C2-433F-BA1E-FD7F15AC0FEE}">
      <dsp:nvSpPr>
        <dsp:cNvPr id="0" name=""/>
        <dsp:cNvSpPr/>
      </dsp:nvSpPr>
      <dsp:spPr>
        <a:xfrm rot="18929889">
          <a:off x="5332166" y="2130378"/>
          <a:ext cx="432314" cy="26542"/>
        </a:xfrm>
        <a:custGeom>
          <a:avLst/>
          <a:gdLst/>
          <a:ahLst/>
          <a:cxnLst/>
          <a:rect l="0" t="0" r="0" b="0"/>
          <a:pathLst>
            <a:path>
              <a:moveTo>
                <a:pt x="0" y="13271"/>
              </a:moveTo>
              <a:lnTo>
                <a:pt x="432314" y="132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37515" y="2132842"/>
        <a:ext cx="21615" cy="21615"/>
      </dsp:txXfrm>
    </dsp:sp>
    <dsp:sp modelId="{88668570-681D-4225-8AB7-567BA9F8D2CD}">
      <dsp:nvSpPr>
        <dsp:cNvPr id="0" name=""/>
        <dsp:cNvSpPr/>
      </dsp:nvSpPr>
      <dsp:spPr>
        <a:xfrm>
          <a:off x="5505762" y="825271"/>
          <a:ext cx="1372032" cy="137203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Gang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Involvement &amp;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Drug Running</a:t>
          </a:r>
        </a:p>
      </dsp:txBody>
      <dsp:txXfrm>
        <a:off x="5706691" y="1026200"/>
        <a:ext cx="970174" cy="970174"/>
      </dsp:txXfrm>
    </dsp:sp>
    <dsp:sp modelId="{E4704831-4479-49BE-B556-A9965D89C03C}">
      <dsp:nvSpPr>
        <dsp:cNvPr id="0" name=""/>
        <dsp:cNvSpPr/>
      </dsp:nvSpPr>
      <dsp:spPr>
        <a:xfrm rot="21596571">
          <a:off x="5702300" y="3009840"/>
          <a:ext cx="353337" cy="26542"/>
        </a:xfrm>
        <a:custGeom>
          <a:avLst/>
          <a:gdLst/>
          <a:ahLst/>
          <a:cxnLst/>
          <a:rect l="0" t="0" r="0" b="0"/>
          <a:pathLst>
            <a:path>
              <a:moveTo>
                <a:pt x="0" y="13271"/>
              </a:moveTo>
              <a:lnTo>
                <a:pt x="353337" y="132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70135" y="3014278"/>
        <a:ext cx="17666" cy="17666"/>
      </dsp:txXfrm>
    </dsp:sp>
    <dsp:sp modelId="{7DEA73AB-DF99-4793-B8F8-BE1AEE152C44}">
      <dsp:nvSpPr>
        <dsp:cNvPr id="0" name=""/>
        <dsp:cNvSpPr/>
      </dsp:nvSpPr>
      <dsp:spPr>
        <a:xfrm>
          <a:off x="6055637" y="2336235"/>
          <a:ext cx="1372032" cy="137203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Trafficked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Young People</a:t>
          </a:r>
        </a:p>
      </dsp:txBody>
      <dsp:txXfrm>
        <a:off x="6256566" y="2537164"/>
        <a:ext cx="970174" cy="970174"/>
      </dsp:txXfrm>
    </dsp:sp>
    <dsp:sp modelId="{C47F6759-E1C8-42D5-937A-66A81E0E9285}">
      <dsp:nvSpPr>
        <dsp:cNvPr id="0" name=""/>
        <dsp:cNvSpPr/>
      </dsp:nvSpPr>
      <dsp:spPr>
        <a:xfrm rot="2814696">
          <a:off x="5307804" y="3895723"/>
          <a:ext cx="343795" cy="26542"/>
        </a:xfrm>
        <a:custGeom>
          <a:avLst/>
          <a:gdLst/>
          <a:ahLst/>
          <a:cxnLst/>
          <a:rect l="0" t="0" r="0" b="0"/>
          <a:pathLst>
            <a:path>
              <a:moveTo>
                <a:pt x="0" y="13271"/>
              </a:moveTo>
              <a:lnTo>
                <a:pt x="343795" y="132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71107" y="3900400"/>
        <a:ext cx="17189" cy="17189"/>
      </dsp:txXfrm>
    </dsp:sp>
    <dsp:sp modelId="{315FB1AF-3645-42B8-99A2-CFAC3AB77418}">
      <dsp:nvSpPr>
        <dsp:cNvPr id="0" name=""/>
        <dsp:cNvSpPr/>
      </dsp:nvSpPr>
      <dsp:spPr>
        <a:xfrm>
          <a:off x="5379749" y="3849513"/>
          <a:ext cx="1372032" cy="137203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kern="1200" cap="none" normalizeH="0" baseline="0" dirty="0">
              <a:ln>
                <a:noFill/>
              </a:ln>
              <a:solidFill>
                <a:schemeClr val="tx1"/>
              </a:solidFill>
              <a:effectLst/>
              <a:latin typeface="+mj-lt"/>
            </a:rPr>
            <a:t>Boyfriend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kern="1200" cap="none" normalizeH="0" baseline="0" dirty="0">
              <a:ln>
                <a:noFill/>
              </a:ln>
              <a:solidFill>
                <a:schemeClr val="tx1"/>
              </a:solidFill>
              <a:effectLst/>
              <a:latin typeface="+mj-lt"/>
            </a:rPr>
            <a:t>Model</a:t>
          </a:r>
        </a:p>
      </dsp:txBody>
      <dsp:txXfrm>
        <a:off x="5580678" y="4050442"/>
        <a:ext cx="970174" cy="970174"/>
      </dsp:txXfrm>
    </dsp:sp>
    <dsp:sp modelId="{C999423E-C550-450C-825E-650A196BFEEE}">
      <dsp:nvSpPr>
        <dsp:cNvPr id="0" name=""/>
        <dsp:cNvSpPr/>
      </dsp:nvSpPr>
      <dsp:spPr>
        <a:xfrm rot="5346432">
          <a:off x="4566154" y="4145047"/>
          <a:ext cx="207412" cy="26542"/>
        </a:xfrm>
        <a:custGeom>
          <a:avLst/>
          <a:gdLst/>
          <a:ahLst/>
          <a:cxnLst/>
          <a:rect l="0" t="0" r="0" b="0"/>
          <a:pathLst>
            <a:path>
              <a:moveTo>
                <a:pt x="0" y="13271"/>
              </a:moveTo>
              <a:lnTo>
                <a:pt x="207412" y="132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664675" y="4153133"/>
        <a:ext cx="10370" cy="10370"/>
      </dsp:txXfrm>
    </dsp:sp>
    <dsp:sp modelId="{3B2C1123-9F9C-4584-B932-E2665C30B67E}">
      <dsp:nvSpPr>
        <dsp:cNvPr id="0" name=""/>
        <dsp:cNvSpPr/>
      </dsp:nvSpPr>
      <dsp:spPr>
        <a:xfrm>
          <a:off x="3996149" y="4261929"/>
          <a:ext cx="1372032" cy="137203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Online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Exploitation</a:t>
          </a:r>
        </a:p>
      </dsp:txBody>
      <dsp:txXfrm>
        <a:off x="4197078" y="4462858"/>
        <a:ext cx="970174" cy="970174"/>
      </dsp:txXfrm>
    </dsp:sp>
    <dsp:sp modelId="{63A1C3E5-108F-468F-8116-EAA5E0036C8F}">
      <dsp:nvSpPr>
        <dsp:cNvPr id="0" name=""/>
        <dsp:cNvSpPr/>
      </dsp:nvSpPr>
      <dsp:spPr>
        <a:xfrm rot="8149545">
          <a:off x="3610984" y="3855773"/>
          <a:ext cx="343578" cy="26542"/>
        </a:xfrm>
        <a:custGeom>
          <a:avLst/>
          <a:gdLst/>
          <a:ahLst/>
          <a:cxnLst/>
          <a:rect l="0" t="0" r="0" b="0"/>
          <a:pathLst>
            <a:path>
              <a:moveTo>
                <a:pt x="0" y="13271"/>
              </a:moveTo>
              <a:lnTo>
                <a:pt x="343578" y="132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74184" y="3860455"/>
        <a:ext cx="17178" cy="17178"/>
      </dsp:txXfrm>
    </dsp:sp>
    <dsp:sp modelId="{8CB8A735-A237-4C92-AD14-BEF4EE4526C5}">
      <dsp:nvSpPr>
        <dsp:cNvPr id="0" name=""/>
        <dsp:cNvSpPr/>
      </dsp:nvSpPr>
      <dsp:spPr>
        <a:xfrm>
          <a:off x="2481519" y="3780784"/>
          <a:ext cx="1372032" cy="137203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kern="1200" cap="none" normalizeH="0" baseline="0" dirty="0">
              <a:ln>
                <a:noFill/>
              </a:ln>
              <a:solidFill>
                <a:schemeClr val="tx1"/>
              </a:solidFill>
              <a:effectLst/>
              <a:latin typeface="+mj-lt"/>
            </a:rPr>
            <a:t>Child Generated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kern="1200" cap="none" normalizeH="0" baseline="0" dirty="0">
              <a:ln>
                <a:noFill/>
              </a:ln>
              <a:solidFill>
                <a:schemeClr val="tx1"/>
              </a:solidFill>
              <a:effectLst/>
              <a:latin typeface="+mj-lt"/>
            </a:rPr>
            <a:t>Explicit Imagery</a:t>
          </a:r>
        </a:p>
      </dsp:txBody>
      <dsp:txXfrm>
        <a:off x="2682448" y="3981713"/>
        <a:ext cx="970174" cy="970174"/>
      </dsp:txXfrm>
    </dsp:sp>
    <dsp:sp modelId="{33E9A3BF-A0DF-4CCC-8D20-B0A5D1B5B566}">
      <dsp:nvSpPr>
        <dsp:cNvPr id="0" name=""/>
        <dsp:cNvSpPr/>
      </dsp:nvSpPr>
      <dsp:spPr>
        <a:xfrm rot="10803402">
          <a:off x="3234945" y="3009843"/>
          <a:ext cx="367131" cy="26542"/>
        </a:xfrm>
        <a:custGeom>
          <a:avLst/>
          <a:gdLst/>
          <a:ahLst/>
          <a:cxnLst/>
          <a:rect l="0" t="0" r="0" b="0"/>
          <a:pathLst>
            <a:path>
              <a:moveTo>
                <a:pt x="0" y="13271"/>
              </a:moveTo>
              <a:lnTo>
                <a:pt x="367131" y="132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09333" y="3013936"/>
        <a:ext cx="18356" cy="18356"/>
      </dsp:txXfrm>
    </dsp:sp>
    <dsp:sp modelId="{6F7AC2E4-06C8-4077-AF0A-42E5899B0C6C}">
      <dsp:nvSpPr>
        <dsp:cNvPr id="0" name=""/>
        <dsp:cNvSpPr/>
      </dsp:nvSpPr>
      <dsp:spPr>
        <a:xfrm>
          <a:off x="1862914" y="2336238"/>
          <a:ext cx="1372032" cy="137203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Formal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Street/Parlour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Based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mj-lt"/>
            </a:rPr>
            <a:t>Exploitation</a:t>
          </a:r>
        </a:p>
      </dsp:txBody>
      <dsp:txXfrm>
        <a:off x="2063843" y="2537167"/>
        <a:ext cx="970174" cy="970174"/>
      </dsp:txXfrm>
    </dsp:sp>
    <dsp:sp modelId="{E6688DC0-DCF7-4755-8773-A41F9D7E5EBE}">
      <dsp:nvSpPr>
        <dsp:cNvPr id="0" name=""/>
        <dsp:cNvSpPr/>
      </dsp:nvSpPr>
      <dsp:spPr>
        <a:xfrm rot="13537476">
          <a:off x="3756199" y="2196799"/>
          <a:ext cx="198574" cy="26542"/>
        </a:xfrm>
        <a:custGeom>
          <a:avLst/>
          <a:gdLst/>
          <a:ahLst/>
          <a:cxnLst/>
          <a:rect l="0" t="0" r="0" b="0"/>
          <a:pathLst>
            <a:path>
              <a:moveTo>
                <a:pt x="0" y="13271"/>
              </a:moveTo>
              <a:lnTo>
                <a:pt x="198574" y="1327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50522" y="2205106"/>
        <a:ext cx="9928" cy="9928"/>
      </dsp:txXfrm>
    </dsp:sp>
    <dsp:sp modelId="{C0D6D6F0-824C-452C-99C7-D72D308F7E29}">
      <dsp:nvSpPr>
        <dsp:cNvPr id="0" name=""/>
        <dsp:cNvSpPr/>
      </dsp:nvSpPr>
      <dsp:spPr>
        <a:xfrm>
          <a:off x="2620263" y="962741"/>
          <a:ext cx="1372032" cy="137203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kern="1200" cap="none" normalizeH="0" baseline="0" dirty="0">
              <a:ln>
                <a:noFill/>
              </a:ln>
              <a:solidFill>
                <a:schemeClr val="tx1"/>
              </a:solidFill>
              <a:effectLst/>
              <a:latin typeface="+mj-lt"/>
            </a:rPr>
            <a:t>Party Model</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kern="1200" cap="none" normalizeH="0" baseline="0" dirty="0">
              <a:ln>
                <a:noFill/>
              </a:ln>
              <a:solidFill>
                <a:schemeClr val="tx1"/>
              </a:solidFill>
              <a:effectLst/>
              <a:latin typeface="+mj-lt"/>
            </a:rPr>
            <a:t>Hotels/ Flats</a:t>
          </a:r>
        </a:p>
      </dsp:txBody>
      <dsp:txXfrm>
        <a:off x="2821192" y="1163670"/>
        <a:ext cx="970174" cy="9701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BA453-D82D-4644-9515-10D19D1F7E37}">
      <dsp:nvSpPr>
        <dsp:cNvPr id="0" name=""/>
        <dsp:cNvSpPr/>
      </dsp:nvSpPr>
      <dsp:spPr>
        <a:xfrm>
          <a:off x="3887823" y="1854576"/>
          <a:ext cx="1225352" cy="12253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dirty="0">
              <a:solidFill>
                <a:schemeClr val="tx1"/>
              </a:solidFill>
            </a:rPr>
            <a:t>child</a:t>
          </a:r>
        </a:p>
      </dsp:txBody>
      <dsp:txXfrm>
        <a:off x="4067272" y="2034025"/>
        <a:ext cx="866454" cy="866454"/>
      </dsp:txXfrm>
    </dsp:sp>
    <dsp:sp modelId="{1978571A-A53E-4171-A9EC-EB66A716982C}">
      <dsp:nvSpPr>
        <dsp:cNvPr id="0" name=""/>
        <dsp:cNvSpPr/>
      </dsp:nvSpPr>
      <dsp:spPr>
        <a:xfrm rot="16200000">
          <a:off x="4194391" y="1536215"/>
          <a:ext cx="612217" cy="24504"/>
        </a:xfrm>
        <a:custGeom>
          <a:avLst/>
          <a:gdLst/>
          <a:ahLst/>
          <a:cxnLst/>
          <a:rect l="0" t="0" r="0" b="0"/>
          <a:pathLst>
            <a:path>
              <a:moveTo>
                <a:pt x="0" y="12252"/>
              </a:moveTo>
              <a:lnTo>
                <a:pt x="612217" y="122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85194" y="1533162"/>
        <a:ext cx="30610" cy="30610"/>
      </dsp:txXfrm>
    </dsp:sp>
    <dsp:sp modelId="{9336B633-703C-49D9-924C-D22DBC82A0C8}">
      <dsp:nvSpPr>
        <dsp:cNvPr id="0" name=""/>
        <dsp:cNvSpPr/>
      </dsp:nvSpPr>
      <dsp:spPr>
        <a:xfrm>
          <a:off x="3887823" y="17006"/>
          <a:ext cx="1225352" cy="12253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Family history of  abuse or neglect</a:t>
          </a:r>
        </a:p>
      </dsp:txBody>
      <dsp:txXfrm>
        <a:off x="4067272" y="196455"/>
        <a:ext cx="866454" cy="866454"/>
      </dsp:txXfrm>
    </dsp:sp>
    <dsp:sp modelId="{404C0B0A-4353-4155-838E-2CF739487163}">
      <dsp:nvSpPr>
        <dsp:cNvPr id="0" name=""/>
        <dsp:cNvSpPr/>
      </dsp:nvSpPr>
      <dsp:spPr>
        <a:xfrm rot="19285714">
          <a:off x="4912726" y="1882147"/>
          <a:ext cx="612217" cy="24504"/>
        </a:xfrm>
        <a:custGeom>
          <a:avLst/>
          <a:gdLst/>
          <a:ahLst/>
          <a:cxnLst/>
          <a:rect l="0" t="0" r="0" b="0"/>
          <a:pathLst>
            <a:path>
              <a:moveTo>
                <a:pt x="0" y="12252"/>
              </a:moveTo>
              <a:lnTo>
                <a:pt x="612217" y="122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03529" y="1879094"/>
        <a:ext cx="30610" cy="30610"/>
      </dsp:txXfrm>
    </dsp:sp>
    <dsp:sp modelId="{C9C8DF04-92AE-4D60-8593-63E9B9C008A7}">
      <dsp:nvSpPr>
        <dsp:cNvPr id="0" name=""/>
        <dsp:cNvSpPr/>
      </dsp:nvSpPr>
      <dsp:spPr>
        <a:xfrm>
          <a:off x="5324493" y="708870"/>
          <a:ext cx="1225352" cy="12253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Family history of domestic abuse</a:t>
          </a:r>
        </a:p>
      </dsp:txBody>
      <dsp:txXfrm>
        <a:off x="5503942" y="888319"/>
        <a:ext cx="866454" cy="866454"/>
      </dsp:txXfrm>
    </dsp:sp>
    <dsp:sp modelId="{994DE4C3-DD6B-4933-A59F-D66C75BADB6C}">
      <dsp:nvSpPr>
        <dsp:cNvPr id="0" name=""/>
        <dsp:cNvSpPr/>
      </dsp:nvSpPr>
      <dsp:spPr>
        <a:xfrm rot="771429">
          <a:off x="5090140" y="2659448"/>
          <a:ext cx="612217" cy="24504"/>
        </a:xfrm>
        <a:custGeom>
          <a:avLst/>
          <a:gdLst/>
          <a:ahLst/>
          <a:cxnLst/>
          <a:rect l="0" t="0" r="0" b="0"/>
          <a:pathLst>
            <a:path>
              <a:moveTo>
                <a:pt x="0" y="12252"/>
              </a:moveTo>
              <a:lnTo>
                <a:pt x="612217" y="122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80943" y="2656395"/>
        <a:ext cx="30610" cy="30610"/>
      </dsp:txXfrm>
    </dsp:sp>
    <dsp:sp modelId="{60DC269A-5B10-49AB-A224-B602EDFB729A}">
      <dsp:nvSpPr>
        <dsp:cNvPr id="0" name=""/>
        <dsp:cNvSpPr/>
      </dsp:nvSpPr>
      <dsp:spPr>
        <a:xfrm>
          <a:off x="5679321" y="2263473"/>
          <a:ext cx="1225352" cy="12253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Family history of substance misuse</a:t>
          </a:r>
        </a:p>
      </dsp:txBody>
      <dsp:txXfrm>
        <a:off x="5858770" y="2442922"/>
        <a:ext cx="866454" cy="866454"/>
      </dsp:txXfrm>
    </dsp:sp>
    <dsp:sp modelId="{FB61731A-C3E6-4597-A897-31ED1F850553}">
      <dsp:nvSpPr>
        <dsp:cNvPr id="0" name=""/>
        <dsp:cNvSpPr/>
      </dsp:nvSpPr>
      <dsp:spPr>
        <a:xfrm rot="3857143">
          <a:off x="4593037" y="3282796"/>
          <a:ext cx="612217" cy="24504"/>
        </a:xfrm>
        <a:custGeom>
          <a:avLst/>
          <a:gdLst/>
          <a:ahLst/>
          <a:cxnLst/>
          <a:rect l="0" t="0" r="0" b="0"/>
          <a:pathLst>
            <a:path>
              <a:moveTo>
                <a:pt x="0" y="12252"/>
              </a:moveTo>
              <a:lnTo>
                <a:pt x="612217" y="122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83840" y="3279743"/>
        <a:ext cx="30610" cy="30610"/>
      </dsp:txXfrm>
    </dsp:sp>
    <dsp:sp modelId="{0A63227C-CBAF-4FF1-A54D-CFF362DCF76A}">
      <dsp:nvSpPr>
        <dsp:cNvPr id="0" name=""/>
        <dsp:cNvSpPr/>
      </dsp:nvSpPr>
      <dsp:spPr>
        <a:xfrm>
          <a:off x="4685115" y="3510168"/>
          <a:ext cx="1225352" cy="12253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Family history of mental health</a:t>
          </a:r>
        </a:p>
      </dsp:txBody>
      <dsp:txXfrm>
        <a:off x="4864564" y="3689617"/>
        <a:ext cx="866454" cy="866454"/>
      </dsp:txXfrm>
    </dsp:sp>
    <dsp:sp modelId="{584898F1-8521-4CC0-872D-B87B34E08530}">
      <dsp:nvSpPr>
        <dsp:cNvPr id="0" name=""/>
        <dsp:cNvSpPr/>
      </dsp:nvSpPr>
      <dsp:spPr>
        <a:xfrm rot="6942857">
          <a:off x="3795745" y="3282796"/>
          <a:ext cx="612217" cy="24504"/>
        </a:xfrm>
        <a:custGeom>
          <a:avLst/>
          <a:gdLst/>
          <a:ahLst/>
          <a:cxnLst/>
          <a:rect l="0" t="0" r="0" b="0"/>
          <a:pathLst>
            <a:path>
              <a:moveTo>
                <a:pt x="0" y="12252"/>
              </a:moveTo>
              <a:lnTo>
                <a:pt x="612217" y="122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086548" y="3279743"/>
        <a:ext cx="30610" cy="30610"/>
      </dsp:txXfrm>
    </dsp:sp>
    <dsp:sp modelId="{E3BB9CBF-2BB4-4A0D-9469-1DEA07C68011}">
      <dsp:nvSpPr>
        <dsp:cNvPr id="0" name=""/>
        <dsp:cNvSpPr/>
      </dsp:nvSpPr>
      <dsp:spPr>
        <a:xfrm>
          <a:off x="3090532" y="3510168"/>
          <a:ext cx="1225352" cy="12253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Breakdown of family relationships</a:t>
          </a:r>
        </a:p>
      </dsp:txBody>
      <dsp:txXfrm>
        <a:off x="3269981" y="3689617"/>
        <a:ext cx="866454" cy="866454"/>
      </dsp:txXfrm>
    </dsp:sp>
    <dsp:sp modelId="{E46B5586-FB43-4D4E-AD21-F2BCFABC1A86}">
      <dsp:nvSpPr>
        <dsp:cNvPr id="0" name=""/>
        <dsp:cNvSpPr/>
      </dsp:nvSpPr>
      <dsp:spPr>
        <a:xfrm rot="10028571">
          <a:off x="3298642" y="2659448"/>
          <a:ext cx="612217" cy="24504"/>
        </a:xfrm>
        <a:custGeom>
          <a:avLst/>
          <a:gdLst/>
          <a:ahLst/>
          <a:cxnLst/>
          <a:rect l="0" t="0" r="0" b="0"/>
          <a:pathLst>
            <a:path>
              <a:moveTo>
                <a:pt x="0" y="12252"/>
              </a:moveTo>
              <a:lnTo>
                <a:pt x="612217" y="122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89445" y="2656395"/>
        <a:ext cx="30610" cy="30610"/>
      </dsp:txXfrm>
    </dsp:sp>
    <dsp:sp modelId="{67F9A2CF-245D-4D33-9F0F-1CF26C0A7871}">
      <dsp:nvSpPr>
        <dsp:cNvPr id="0" name=""/>
        <dsp:cNvSpPr/>
      </dsp:nvSpPr>
      <dsp:spPr>
        <a:xfrm>
          <a:off x="2096326" y="2263473"/>
          <a:ext cx="1225352" cy="12253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Low self esteem</a:t>
          </a:r>
        </a:p>
      </dsp:txBody>
      <dsp:txXfrm>
        <a:off x="2275775" y="2442922"/>
        <a:ext cx="866454" cy="866454"/>
      </dsp:txXfrm>
    </dsp:sp>
    <dsp:sp modelId="{FE407E65-6388-499C-9025-3072DB0F34B8}">
      <dsp:nvSpPr>
        <dsp:cNvPr id="0" name=""/>
        <dsp:cNvSpPr/>
      </dsp:nvSpPr>
      <dsp:spPr>
        <a:xfrm rot="13114286">
          <a:off x="3476056" y="1882147"/>
          <a:ext cx="612217" cy="24504"/>
        </a:xfrm>
        <a:custGeom>
          <a:avLst/>
          <a:gdLst/>
          <a:ahLst/>
          <a:cxnLst/>
          <a:rect l="0" t="0" r="0" b="0"/>
          <a:pathLst>
            <a:path>
              <a:moveTo>
                <a:pt x="0" y="12252"/>
              </a:moveTo>
              <a:lnTo>
                <a:pt x="612217" y="1225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66859" y="1879094"/>
        <a:ext cx="30610" cy="30610"/>
      </dsp:txXfrm>
    </dsp:sp>
    <dsp:sp modelId="{77AB3674-B780-4F28-BAD1-823198C0EFAF}">
      <dsp:nvSpPr>
        <dsp:cNvPr id="0" name=""/>
        <dsp:cNvSpPr/>
      </dsp:nvSpPr>
      <dsp:spPr>
        <a:xfrm>
          <a:off x="2451154" y="708870"/>
          <a:ext cx="1225352" cy="1225352"/>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History of local authority care</a:t>
          </a:r>
        </a:p>
      </dsp:txBody>
      <dsp:txXfrm>
        <a:off x="2630603" y="888319"/>
        <a:ext cx="866454" cy="86645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6.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577082-D3A4-45C9-AFF7-218B8C12D462}" type="datetimeFigureOut">
              <a:rPr lang="en-GB" smtClean="0"/>
              <a:t>06/11/2018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2E16FFB-7382-4E6E-989A-046F21790890}" type="slidenum">
              <a:rPr lang="en-GB" smtClean="0"/>
              <a:t>‹#›</a:t>
            </a:fld>
            <a:endParaRPr lang="en-GB"/>
          </a:p>
        </p:txBody>
      </p:sp>
    </p:spTree>
    <p:extLst>
      <p:ext uri="{BB962C8B-B14F-4D97-AF65-F5344CB8AC3E}">
        <p14:creationId xmlns:p14="http://schemas.microsoft.com/office/powerpoint/2010/main" val="749590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self</a:t>
            </a:r>
            <a:r>
              <a:rPr lang="en-GB" baseline="0" dirty="0"/>
              <a:t> – experience, background </a:t>
            </a:r>
            <a:r>
              <a:rPr lang="en-GB" baseline="0" dirty="0" err="1"/>
              <a:t>etc</a:t>
            </a:r>
            <a:endParaRPr lang="en-GB" baseline="0" dirty="0"/>
          </a:p>
          <a:p>
            <a:r>
              <a:rPr lang="en-GB" baseline="0" dirty="0"/>
              <a:t>Ask them for their name, what studying, plans for the future and how they would rate their knowledge of CSE out of 10.</a:t>
            </a:r>
            <a:endParaRPr lang="en-GB" dirty="0"/>
          </a:p>
        </p:txBody>
      </p:sp>
      <p:sp>
        <p:nvSpPr>
          <p:cNvPr id="4" name="Slide Number Placeholder 3"/>
          <p:cNvSpPr>
            <a:spLocks noGrp="1"/>
          </p:cNvSpPr>
          <p:nvPr>
            <p:ph type="sldNum" sz="quarter" idx="10"/>
          </p:nvPr>
        </p:nvSpPr>
        <p:spPr/>
        <p:txBody>
          <a:bodyPr/>
          <a:lstStyle/>
          <a:p>
            <a:fld id="{92E16FFB-7382-4E6E-989A-046F21790890}" type="slidenum">
              <a:rPr lang="en-GB" smtClean="0"/>
              <a:t>2</a:t>
            </a:fld>
            <a:endParaRPr lang="en-GB"/>
          </a:p>
        </p:txBody>
      </p:sp>
    </p:spTree>
    <p:extLst>
      <p:ext uri="{BB962C8B-B14F-4D97-AF65-F5344CB8AC3E}">
        <p14:creationId xmlns:p14="http://schemas.microsoft.com/office/powerpoint/2010/main" val="1430332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Shout out and record answers on Flipchart, making sure to highlight words like, consent, power, exchange, grooming, coercion, manipulation, vulnerability</a:t>
            </a:r>
          </a:p>
          <a:p>
            <a:r>
              <a:rPr lang="en-US" dirty="0"/>
              <a:t>Feedback to the class</a:t>
            </a:r>
          </a:p>
        </p:txBody>
      </p:sp>
      <p:sp>
        <p:nvSpPr>
          <p:cNvPr id="4" name="Slide Number Placeholder 3"/>
          <p:cNvSpPr>
            <a:spLocks noGrp="1"/>
          </p:cNvSpPr>
          <p:nvPr>
            <p:ph type="sldNum" sz="quarter" idx="5"/>
          </p:nvPr>
        </p:nvSpPr>
        <p:spPr/>
        <p:txBody>
          <a:bodyPr/>
          <a:lstStyle/>
          <a:p>
            <a:fld id="{92E16FFB-7382-4E6E-989A-046F21790890}" type="slidenum">
              <a:rPr lang="en-GB" smtClean="0"/>
              <a:t>7</a:t>
            </a:fld>
            <a:endParaRPr lang="en-GB"/>
          </a:p>
        </p:txBody>
      </p:sp>
    </p:spTree>
    <p:extLst>
      <p:ext uri="{BB962C8B-B14F-4D97-AF65-F5344CB8AC3E}">
        <p14:creationId xmlns:p14="http://schemas.microsoft.com/office/powerpoint/2010/main" val="386798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defTabSz="912813">
              <a:defRPr>
                <a:solidFill>
                  <a:schemeClr val="tx1"/>
                </a:solidFill>
                <a:latin typeface="Gill Alt One MT" pitchFamily="34" charset="0"/>
              </a:defRPr>
            </a:lvl1pPr>
            <a:lvl2pPr marL="742950" indent="-285750" defTabSz="912813">
              <a:defRPr>
                <a:solidFill>
                  <a:schemeClr val="tx1"/>
                </a:solidFill>
                <a:latin typeface="Gill Alt One MT" pitchFamily="34" charset="0"/>
              </a:defRPr>
            </a:lvl2pPr>
            <a:lvl3pPr marL="1143000" indent="-228600" defTabSz="912813">
              <a:defRPr>
                <a:solidFill>
                  <a:schemeClr val="tx1"/>
                </a:solidFill>
                <a:latin typeface="Gill Alt One MT" pitchFamily="34" charset="0"/>
              </a:defRPr>
            </a:lvl3pPr>
            <a:lvl4pPr marL="1600200" indent="-228600" defTabSz="912813">
              <a:defRPr>
                <a:solidFill>
                  <a:schemeClr val="tx1"/>
                </a:solidFill>
                <a:latin typeface="Gill Alt One MT" pitchFamily="34" charset="0"/>
              </a:defRPr>
            </a:lvl4pPr>
            <a:lvl5pPr marL="2057400" indent="-228600" defTabSz="912813">
              <a:defRPr>
                <a:solidFill>
                  <a:schemeClr val="tx1"/>
                </a:solidFill>
                <a:latin typeface="Gill Alt One MT" pitchFamily="34" charset="0"/>
              </a:defRPr>
            </a:lvl5pPr>
            <a:lvl6pPr marL="2514600" indent="-228600" defTabSz="912813" eaLnBrk="0" fontAlgn="base" hangingPunct="0">
              <a:spcBef>
                <a:spcPct val="0"/>
              </a:spcBef>
              <a:spcAft>
                <a:spcPct val="0"/>
              </a:spcAft>
              <a:defRPr>
                <a:solidFill>
                  <a:schemeClr val="tx1"/>
                </a:solidFill>
                <a:latin typeface="Gill Alt One MT" pitchFamily="34" charset="0"/>
              </a:defRPr>
            </a:lvl6pPr>
            <a:lvl7pPr marL="2971800" indent="-228600" defTabSz="912813" eaLnBrk="0" fontAlgn="base" hangingPunct="0">
              <a:spcBef>
                <a:spcPct val="0"/>
              </a:spcBef>
              <a:spcAft>
                <a:spcPct val="0"/>
              </a:spcAft>
              <a:defRPr>
                <a:solidFill>
                  <a:schemeClr val="tx1"/>
                </a:solidFill>
                <a:latin typeface="Gill Alt One MT" pitchFamily="34" charset="0"/>
              </a:defRPr>
            </a:lvl7pPr>
            <a:lvl8pPr marL="3429000" indent="-228600" defTabSz="912813" eaLnBrk="0" fontAlgn="base" hangingPunct="0">
              <a:spcBef>
                <a:spcPct val="0"/>
              </a:spcBef>
              <a:spcAft>
                <a:spcPct val="0"/>
              </a:spcAft>
              <a:defRPr>
                <a:solidFill>
                  <a:schemeClr val="tx1"/>
                </a:solidFill>
                <a:latin typeface="Gill Alt One MT" pitchFamily="34" charset="0"/>
              </a:defRPr>
            </a:lvl8pPr>
            <a:lvl9pPr marL="3886200" indent="-228600" defTabSz="912813" eaLnBrk="0" fontAlgn="base" hangingPunct="0">
              <a:spcBef>
                <a:spcPct val="0"/>
              </a:spcBef>
              <a:spcAft>
                <a:spcPct val="0"/>
              </a:spcAft>
              <a:defRPr>
                <a:solidFill>
                  <a:schemeClr val="tx1"/>
                </a:solidFill>
                <a:latin typeface="Gill Alt One MT" pitchFamily="34" charset="0"/>
              </a:defRPr>
            </a:lvl9pPr>
          </a:lstStyle>
          <a:p>
            <a:r>
              <a:rPr lang="en-GB" altLang="en-US">
                <a:latin typeface="CG Omega" pitchFamily="34" charset="0"/>
              </a:rPr>
              <a:t>Barnardo’s Core Presentation</a:t>
            </a:r>
          </a:p>
          <a:p>
            <a:r>
              <a:rPr lang="en-GB" altLang="en-US">
                <a:latin typeface="CG Omega" pitchFamily="34" charset="0"/>
              </a:rPr>
              <a:t>Slide No. </a:t>
            </a:r>
            <a:fld id="{23B32509-1B22-4FED-B451-70DC2D5B6B82}" type="slidenum">
              <a:rPr lang="en-GB" altLang="en-US" smtClean="0">
                <a:latin typeface="CG Omega" pitchFamily="34" charset="0"/>
              </a:rPr>
              <a:pPr/>
              <a:t>8</a:t>
            </a:fld>
            <a:endParaRPr lang="en-GB" altLang="en-US">
              <a:latin typeface="CG Omega" pitchFamily="34" charset="0"/>
            </a:endParaRPr>
          </a:p>
        </p:txBody>
      </p:sp>
      <p:sp>
        <p:nvSpPr>
          <p:cNvPr id="54275"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defTabSz="912813">
              <a:defRPr>
                <a:solidFill>
                  <a:schemeClr val="tx1"/>
                </a:solidFill>
                <a:latin typeface="Gill Alt One MT" pitchFamily="34" charset="0"/>
              </a:defRPr>
            </a:lvl1pPr>
            <a:lvl2pPr marL="742950" indent="-285750" defTabSz="912813">
              <a:defRPr>
                <a:solidFill>
                  <a:schemeClr val="tx1"/>
                </a:solidFill>
                <a:latin typeface="Gill Alt One MT" pitchFamily="34" charset="0"/>
              </a:defRPr>
            </a:lvl2pPr>
            <a:lvl3pPr marL="1143000" indent="-228600" defTabSz="912813">
              <a:defRPr>
                <a:solidFill>
                  <a:schemeClr val="tx1"/>
                </a:solidFill>
                <a:latin typeface="Gill Alt One MT" pitchFamily="34" charset="0"/>
              </a:defRPr>
            </a:lvl3pPr>
            <a:lvl4pPr marL="1600200" indent="-228600" defTabSz="912813">
              <a:defRPr>
                <a:solidFill>
                  <a:schemeClr val="tx1"/>
                </a:solidFill>
                <a:latin typeface="Gill Alt One MT" pitchFamily="34" charset="0"/>
              </a:defRPr>
            </a:lvl4pPr>
            <a:lvl5pPr marL="2057400" indent="-228600" defTabSz="912813">
              <a:defRPr>
                <a:solidFill>
                  <a:schemeClr val="tx1"/>
                </a:solidFill>
                <a:latin typeface="Gill Alt One MT" pitchFamily="34" charset="0"/>
              </a:defRPr>
            </a:lvl5pPr>
            <a:lvl6pPr marL="2514600" indent="-228600" defTabSz="912813" eaLnBrk="0" fontAlgn="base" hangingPunct="0">
              <a:spcBef>
                <a:spcPct val="0"/>
              </a:spcBef>
              <a:spcAft>
                <a:spcPct val="0"/>
              </a:spcAft>
              <a:defRPr>
                <a:solidFill>
                  <a:schemeClr val="tx1"/>
                </a:solidFill>
                <a:latin typeface="Gill Alt One MT" pitchFamily="34" charset="0"/>
              </a:defRPr>
            </a:lvl6pPr>
            <a:lvl7pPr marL="2971800" indent="-228600" defTabSz="912813" eaLnBrk="0" fontAlgn="base" hangingPunct="0">
              <a:spcBef>
                <a:spcPct val="0"/>
              </a:spcBef>
              <a:spcAft>
                <a:spcPct val="0"/>
              </a:spcAft>
              <a:defRPr>
                <a:solidFill>
                  <a:schemeClr val="tx1"/>
                </a:solidFill>
                <a:latin typeface="Gill Alt One MT" pitchFamily="34" charset="0"/>
              </a:defRPr>
            </a:lvl7pPr>
            <a:lvl8pPr marL="3429000" indent="-228600" defTabSz="912813" eaLnBrk="0" fontAlgn="base" hangingPunct="0">
              <a:spcBef>
                <a:spcPct val="0"/>
              </a:spcBef>
              <a:spcAft>
                <a:spcPct val="0"/>
              </a:spcAft>
              <a:defRPr>
                <a:solidFill>
                  <a:schemeClr val="tx1"/>
                </a:solidFill>
                <a:latin typeface="Gill Alt One MT" pitchFamily="34" charset="0"/>
              </a:defRPr>
            </a:lvl8pPr>
            <a:lvl9pPr marL="3886200" indent="-228600" defTabSz="912813" eaLnBrk="0" fontAlgn="base" hangingPunct="0">
              <a:spcBef>
                <a:spcPct val="0"/>
              </a:spcBef>
              <a:spcAft>
                <a:spcPct val="0"/>
              </a:spcAft>
              <a:defRPr>
                <a:solidFill>
                  <a:schemeClr val="tx1"/>
                </a:solidFill>
                <a:latin typeface="Gill Alt One MT" pitchFamily="34" charset="0"/>
              </a:defRPr>
            </a:lvl9pPr>
          </a:lstStyle>
          <a:p>
            <a:fld id="{F5A105FE-6706-4D85-9334-FA0723B10E25}" type="datetime2">
              <a:rPr lang="en-GB" altLang="en-US" smtClean="0">
                <a:latin typeface="CG Omega" pitchFamily="34" charset="0"/>
              </a:rPr>
              <a:pPr/>
              <a:t>Tuesday, 06 November 2018</a:t>
            </a:fld>
            <a:endParaRPr lang="en-GB" altLang="en-US">
              <a:latin typeface="Times New Roman" pitchFamily="18" charset="0"/>
            </a:endParaRPr>
          </a:p>
        </p:txBody>
      </p:sp>
      <p:sp>
        <p:nvSpPr>
          <p:cNvPr id="5427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defRPr>
                <a:solidFill>
                  <a:schemeClr val="tx1"/>
                </a:solidFill>
                <a:latin typeface="Gill Alt One MT" pitchFamily="34" charset="0"/>
              </a:defRPr>
            </a:lvl1pPr>
            <a:lvl2pPr marL="742950" indent="-285750" defTabSz="912813">
              <a:defRPr>
                <a:solidFill>
                  <a:schemeClr val="tx1"/>
                </a:solidFill>
                <a:latin typeface="Gill Alt One MT" pitchFamily="34" charset="0"/>
              </a:defRPr>
            </a:lvl2pPr>
            <a:lvl3pPr marL="1143000" indent="-228600" defTabSz="912813">
              <a:defRPr>
                <a:solidFill>
                  <a:schemeClr val="tx1"/>
                </a:solidFill>
                <a:latin typeface="Gill Alt One MT" pitchFamily="34" charset="0"/>
              </a:defRPr>
            </a:lvl3pPr>
            <a:lvl4pPr marL="1600200" indent="-228600" defTabSz="912813">
              <a:defRPr>
                <a:solidFill>
                  <a:schemeClr val="tx1"/>
                </a:solidFill>
                <a:latin typeface="Gill Alt One MT" pitchFamily="34" charset="0"/>
              </a:defRPr>
            </a:lvl4pPr>
            <a:lvl5pPr marL="2057400" indent="-228600" defTabSz="912813">
              <a:defRPr>
                <a:solidFill>
                  <a:schemeClr val="tx1"/>
                </a:solidFill>
                <a:latin typeface="Gill Alt One MT" pitchFamily="34" charset="0"/>
              </a:defRPr>
            </a:lvl5pPr>
            <a:lvl6pPr marL="2514600" indent="-228600" defTabSz="912813" eaLnBrk="0" fontAlgn="base" hangingPunct="0">
              <a:spcBef>
                <a:spcPct val="0"/>
              </a:spcBef>
              <a:spcAft>
                <a:spcPct val="0"/>
              </a:spcAft>
              <a:defRPr>
                <a:solidFill>
                  <a:schemeClr val="tx1"/>
                </a:solidFill>
                <a:latin typeface="Gill Alt One MT" pitchFamily="34" charset="0"/>
              </a:defRPr>
            </a:lvl6pPr>
            <a:lvl7pPr marL="2971800" indent="-228600" defTabSz="912813" eaLnBrk="0" fontAlgn="base" hangingPunct="0">
              <a:spcBef>
                <a:spcPct val="0"/>
              </a:spcBef>
              <a:spcAft>
                <a:spcPct val="0"/>
              </a:spcAft>
              <a:defRPr>
                <a:solidFill>
                  <a:schemeClr val="tx1"/>
                </a:solidFill>
                <a:latin typeface="Gill Alt One MT" pitchFamily="34" charset="0"/>
              </a:defRPr>
            </a:lvl7pPr>
            <a:lvl8pPr marL="3429000" indent="-228600" defTabSz="912813" eaLnBrk="0" fontAlgn="base" hangingPunct="0">
              <a:spcBef>
                <a:spcPct val="0"/>
              </a:spcBef>
              <a:spcAft>
                <a:spcPct val="0"/>
              </a:spcAft>
              <a:defRPr>
                <a:solidFill>
                  <a:schemeClr val="tx1"/>
                </a:solidFill>
                <a:latin typeface="Gill Alt One MT" pitchFamily="34" charset="0"/>
              </a:defRPr>
            </a:lvl8pPr>
            <a:lvl9pPr marL="3886200" indent="-228600" defTabSz="912813" eaLnBrk="0" fontAlgn="base" hangingPunct="0">
              <a:spcBef>
                <a:spcPct val="0"/>
              </a:spcBef>
              <a:spcAft>
                <a:spcPct val="0"/>
              </a:spcAft>
              <a:defRPr>
                <a:solidFill>
                  <a:schemeClr val="tx1"/>
                </a:solidFill>
                <a:latin typeface="Gill Alt One MT" pitchFamily="34" charset="0"/>
              </a:defRPr>
            </a:lvl9pPr>
          </a:lstStyle>
          <a:p>
            <a:fld id="{9465393D-1BA8-4911-BAAF-33C70C77D15B}" type="slidenum">
              <a:rPr lang="en-GB" altLang="en-US" smtClean="0">
                <a:latin typeface="CG Omega" pitchFamily="34" charset="0"/>
              </a:rPr>
              <a:pPr/>
              <a:t>8</a:t>
            </a:fld>
            <a:endParaRPr lang="en-GB" altLang="en-US">
              <a:latin typeface="Times New Roman" pitchFamily="18" charset="0"/>
            </a:endParaRPr>
          </a:p>
        </p:txBody>
      </p:sp>
      <p:sp>
        <p:nvSpPr>
          <p:cNvPr id="5427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427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Gill Alt One MT" pitchFamily="34" charset="0"/>
              </a:defRPr>
            </a:lvl1pPr>
            <a:lvl2pPr marL="742950" indent="-285750">
              <a:defRPr>
                <a:solidFill>
                  <a:schemeClr val="tx1"/>
                </a:solidFill>
                <a:latin typeface="Gill Alt One MT" pitchFamily="34" charset="0"/>
              </a:defRPr>
            </a:lvl2pPr>
            <a:lvl3pPr marL="1143000" indent="-228600">
              <a:defRPr>
                <a:solidFill>
                  <a:schemeClr val="tx1"/>
                </a:solidFill>
                <a:latin typeface="Gill Alt One MT" pitchFamily="34" charset="0"/>
              </a:defRPr>
            </a:lvl3pPr>
            <a:lvl4pPr marL="1600200" indent="-228600">
              <a:defRPr>
                <a:solidFill>
                  <a:schemeClr val="tx1"/>
                </a:solidFill>
                <a:latin typeface="Gill Alt One MT" pitchFamily="34" charset="0"/>
              </a:defRPr>
            </a:lvl4pPr>
            <a:lvl5pPr marL="2057400" indent="-228600">
              <a:defRPr>
                <a:solidFill>
                  <a:schemeClr val="tx1"/>
                </a:solidFill>
                <a:latin typeface="Gill Alt One MT" pitchFamily="34" charset="0"/>
              </a:defRPr>
            </a:lvl5pPr>
            <a:lvl6pPr marL="2514600" indent="-228600" eaLnBrk="0" fontAlgn="base" hangingPunct="0">
              <a:spcBef>
                <a:spcPct val="0"/>
              </a:spcBef>
              <a:spcAft>
                <a:spcPct val="0"/>
              </a:spcAft>
              <a:defRPr>
                <a:solidFill>
                  <a:schemeClr val="tx1"/>
                </a:solidFill>
                <a:latin typeface="Gill Alt One MT" pitchFamily="34" charset="0"/>
              </a:defRPr>
            </a:lvl6pPr>
            <a:lvl7pPr marL="2971800" indent="-228600" eaLnBrk="0" fontAlgn="base" hangingPunct="0">
              <a:spcBef>
                <a:spcPct val="0"/>
              </a:spcBef>
              <a:spcAft>
                <a:spcPct val="0"/>
              </a:spcAft>
              <a:defRPr>
                <a:solidFill>
                  <a:schemeClr val="tx1"/>
                </a:solidFill>
                <a:latin typeface="Gill Alt One MT" pitchFamily="34" charset="0"/>
              </a:defRPr>
            </a:lvl7pPr>
            <a:lvl8pPr marL="3429000" indent="-228600" eaLnBrk="0" fontAlgn="base" hangingPunct="0">
              <a:spcBef>
                <a:spcPct val="0"/>
              </a:spcBef>
              <a:spcAft>
                <a:spcPct val="0"/>
              </a:spcAft>
              <a:defRPr>
                <a:solidFill>
                  <a:schemeClr val="tx1"/>
                </a:solidFill>
                <a:latin typeface="Gill Alt One MT" pitchFamily="34" charset="0"/>
              </a:defRPr>
            </a:lvl8pPr>
            <a:lvl9pPr marL="3886200" indent="-228600" eaLnBrk="0" fontAlgn="base" hangingPunct="0">
              <a:spcBef>
                <a:spcPct val="0"/>
              </a:spcBef>
              <a:spcAft>
                <a:spcPct val="0"/>
              </a:spcAft>
              <a:defRPr>
                <a:solidFill>
                  <a:schemeClr val="tx1"/>
                </a:solidFill>
                <a:latin typeface="Gill Alt One MT" pitchFamily="34" charset="0"/>
              </a:defRPr>
            </a:lvl9pPr>
          </a:lstStyle>
          <a:p>
            <a:r>
              <a:rPr lang="en-GB" altLang="en-US">
                <a:solidFill>
                  <a:prstClr val="black"/>
                </a:solidFill>
                <a:latin typeface="CG Omega" pitchFamily="34" charset="0"/>
              </a:rPr>
              <a:t>Barnardo’s Core Presentation</a:t>
            </a:r>
          </a:p>
          <a:p>
            <a:r>
              <a:rPr lang="en-GB" altLang="en-US">
                <a:solidFill>
                  <a:prstClr val="black"/>
                </a:solidFill>
                <a:latin typeface="CG Omega" pitchFamily="34" charset="0"/>
              </a:rPr>
              <a:t>Slide No. </a:t>
            </a:r>
            <a:fld id="{DD043C92-665F-439B-B2E0-00D09BCDB152}" type="slidenum">
              <a:rPr lang="en-GB" altLang="en-US">
                <a:solidFill>
                  <a:prstClr val="black"/>
                </a:solidFill>
                <a:latin typeface="CG Omega" pitchFamily="34" charset="0"/>
              </a:rPr>
              <a:pPr/>
              <a:t>9</a:t>
            </a:fld>
            <a:endParaRPr lang="en-GB" altLang="en-US">
              <a:solidFill>
                <a:prstClr val="black"/>
              </a:solidFill>
              <a:latin typeface="CG Omega" pitchFamily="34" charset="0"/>
            </a:endParaRPr>
          </a:p>
        </p:txBody>
      </p:sp>
      <p:sp>
        <p:nvSpPr>
          <p:cNvPr id="55299"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Gill Alt One MT" pitchFamily="34" charset="0"/>
              </a:defRPr>
            </a:lvl1pPr>
            <a:lvl2pPr marL="742950" indent="-285750">
              <a:defRPr>
                <a:solidFill>
                  <a:schemeClr val="tx1"/>
                </a:solidFill>
                <a:latin typeface="Gill Alt One MT" pitchFamily="34" charset="0"/>
              </a:defRPr>
            </a:lvl2pPr>
            <a:lvl3pPr marL="1143000" indent="-228600">
              <a:defRPr>
                <a:solidFill>
                  <a:schemeClr val="tx1"/>
                </a:solidFill>
                <a:latin typeface="Gill Alt One MT" pitchFamily="34" charset="0"/>
              </a:defRPr>
            </a:lvl3pPr>
            <a:lvl4pPr marL="1600200" indent="-228600">
              <a:defRPr>
                <a:solidFill>
                  <a:schemeClr val="tx1"/>
                </a:solidFill>
                <a:latin typeface="Gill Alt One MT" pitchFamily="34" charset="0"/>
              </a:defRPr>
            </a:lvl4pPr>
            <a:lvl5pPr marL="2057400" indent="-228600">
              <a:defRPr>
                <a:solidFill>
                  <a:schemeClr val="tx1"/>
                </a:solidFill>
                <a:latin typeface="Gill Alt One MT" pitchFamily="34" charset="0"/>
              </a:defRPr>
            </a:lvl5pPr>
            <a:lvl6pPr marL="2514600" indent="-228600" eaLnBrk="0" fontAlgn="base" hangingPunct="0">
              <a:spcBef>
                <a:spcPct val="0"/>
              </a:spcBef>
              <a:spcAft>
                <a:spcPct val="0"/>
              </a:spcAft>
              <a:defRPr>
                <a:solidFill>
                  <a:schemeClr val="tx1"/>
                </a:solidFill>
                <a:latin typeface="Gill Alt One MT" pitchFamily="34" charset="0"/>
              </a:defRPr>
            </a:lvl6pPr>
            <a:lvl7pPr marL="2971800" indent="-228600" eaLnBrk="0" fontAlgn="base" hangingPunct="0">
              <a:spcBef>
                <a:spcPct val="0"/>
              </a:spcBef>
              <a:spcAft>
                <a:spcPct val="0"/>
              </a:spcAft>
              <a:defRPr>
                <a:solidFill>
                  <a:schemeClr val="tx1"/>
                </a:solidFill>
                <a:latin typeface="Gill Alt One MT" pitchFamily="34" charset="0"/>
              </a:defRPr>
            </a:lvl7pPr>
            <a:lvl8pPr marL="3429000" indent="-228600" eaLnBrk="0" fontAlgn="base" hangingPunct="0">
              <a:spcBef>
                <a:spcPct val="0"/>
              </a:spcBef>
              <a:spcAft>
                <a:spcPct val="0"/>
              </a:spcAft>
              <a:defRPr>
                <a:solidFill>
                  <a:schemeClr val="tx1"/>
                </a:solidFill>
                <a:latin typeface="Gill Alt One MT" pitchFamily="34" charset="0"/>
              </a:defRPr>
            </a:lvl8pPr>
            <a:lvl9pPr marL="3886200" indent="-228600" eaLnBrk="0" fontAlgn="base" hangingPunct="0">
              <a:spcBef>
                <a:spcPct val="0"/>
              </a:spcBef>
              <a:spcAft>
                <a:spcPct val="0"/>
              </a:spcAft>
              <a:defRPr>
                <a:solidFill>
                  <a:schemeClr val="tx1"/>
                </a:solidFill>
                <a:latin typeface="Gill Alt One MT" pitchFamily="34" charset="0"/>
              </a:defRPr>
            </a:lvl9pPr>
          </a:lstStyle>
          <a:p>
            <a:fld id="{7216D8D2-62DE-4600-AD7B-0E50538CD190}" type="datetime2">
              <a:rPr lang="en-GB" altLang="en-US">
                <a:solidFill>
                  <a:prstClr val="black"/>
                </a:solidFill>
                <a:latin typeface="CG Omega" pitchFamily="34" charset="0"/>
              </a:rPr>
              <a:pPr/>
              <a:t>Tuesday, 06 November 2018</a:t>
            </a:fld>
            <a:endParaRPr lang="en-GB" altLang="en-US">
              <a:solidFill>
                <a:prstClr val="black"/>
              </a:solidFill>
              <a:latin typeface="Times New Roman" pitchFamily="18" charset="0"/>
            </a:endParaRPr>
          </a:p>
        </p:txBody>
      </p:sp>
      <p:sp>
        <p:nvSpPr>
          <p:cNvPr id="5530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Alt One MT" pitchFamily="34" charset="0"/>
              </a:defRPr>
            </a:lvl1pPr>
            <a:lvl2pPr marL="742950" indent="-285750">
              <a:defRPr>
                <a:solidFill>
                  <a:schemeClr val="tx1"/>
                </a:solidFill>
                <a:latin typeface="Gill Alt One MT" pitchFamily="34" charset="0"/>
              </a:defRPr>
            </a:lvl2pPr>
            <a:lvl3pPr marL="1143000" indent="-228600">
              <a:defRPr>
                <a:solidFill>
                  <a:schemeClr val="tx1"/>
                </a:solidFill>
                <a:latin typeface="Gill Alt One MT" pitchFamily="34" charset="0"/>
              </a:defRPr>
            </a:lvl3pPr>
            <a:lvl4pPr marL="1600200" indent="-228600">
              <a:defRPr>
                <a:solidFill>
                  <a:schemeClr val="tx1"/>
                </a:solidFill>
                <a:latin typeface="Gill Alt One MT" pitchFamily="34" charset="0"/>
              </a:defRPr>
            </a:lvl4pPr>
            <a:lvl5pPr marL="2057400" indent="-228600">
              <a:defRPr>
                <a:solidFill>
                  <a:schemeClr val="tx1"/>
                </a:solidFill>
                <a:latin typeface="Gill Alt One MT" pitchFamily="34" charset="0"/>
              </a:defRPr>
            </a:lvl5pPr>
            <a:lvl6pPr marL="2514600" indent="-228600" eaLnBrk="0" fontAlgn="base" hangingPunct="0">
              <a:spcBef>
                <a:spcPct val="0"/>
              </a:spcBef>
              <a:spcAft>
                <a:spcPct val="0"/>
              </a:spcAft>
              <a:defRPr>
                <a:solidFill>
                  <a:schemeClr val="tx1"/>
                </a:solidFill>
                <a:latin typeface="Gill Alt One MT" pitchFamily="34" charset="0"/>
              </a:defRPr>
            </a:lvl6pPr>
            <a:lvl7pPr marL="2971800" indent="-228600" eaLnBrk="0" fontAlgn="base" hangingPunct="0">
              <a:spcBef>
                <a:spcPct val="0"/>
              </a:spcBef>
              <a:spcAft>
                <a:spcPct val="0"/>
              </a:spcAft>
              <a:defRPr>
                <a:solidFill>
                  <a:schemeClr val="tx1"/>
                </a:solidFill>
                <a:latin typeface="Gill Alt One MT" pitchFamily="34" charset="0"/>
              </a:defRPr>
            </a:lvl7pPr>
            <a:lvl8pPr marL="3429000" indent="-228600" eaLnBrk="0" fontAlgn="base" hangingPunct="0">
              <a:spcBef>
                <a:spcPct val="0"/>
              </a:spcBef>
              <a:spcAft>
                <a:spcPct val="0"/>
              </a:spcAft>
              <a:defRPr>
                <a:solidFill>
                  <a:schemeClr val="tx1"/>
                </a:solidFill>
                <a:latin typeface="Gill Alt One MT" pitchFamily="34" charset="0"/>
              </a:defRPr>
            </a:lvl8pPr>
            <a:lvl9pPr marL="3886200" indent="-228600" eaLnBrk="0" fontAlgn="base" hangingPunct="0">
              <a:spcBef>
                <a:spcPct val="0"/>
              </a:spcBef>
              <a:spcAft>
                <a:spcPct val="0"/>
              </a:spcAft>
              <a:defRPr>
                <a:solidFill>
                  <a:schemeClr val="tx1"/>
                </a:solidFill>
                <a:latin typeface="Gill Alt One MT" pitchFamily="34" charset="0"/>
              </a:defRPr>
            </a:lvl9pPr>
          </a:lstStyle>
          <a:p>
            <a:fld id="{2E7F47B0-73F3-45D0-8802-78325266D65C}" type="slidenum">
              <a:rPr lang="en-GB" altLang="en-US">
                <a:solidFill>
                  <a:prstClr val="black"/>
                </a:solidFill>
                <a:latin typeface="CG Omega" pitchFamily="34" charset="0"/>
              </a:rPr>
              <a:pPr/>
              <a:t>9</a:t>
            </a:fld>
            <a:endParaRPr lang="en-GB" altLang="en-US">
              <a:solidFill>
                <a:prstClr val="black"/>
              </a:solidFill>
              <a:latin typeface="Times New Roman" pitchFamily="18" charset="0"/>
            </a:endParaRPr>
          </a:p>
        </p:txBody>
      </p:sp>
      <p:sp>
        <p:nvSpPr>
          <p:cNvPr id="5530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530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Gill Alt One MT" pitchFamily="34" charset="0"/>
              </a:defRPr>
            </a:lvl1pPr>
            <a:lvl2pPr marL="742950" indent="-285750">
              <a:defRPr>
                <a:solidFill>
                  <a:schemeClr val="tx1"/>
                </a:solidFill>
                <a:latin typeface="Gill Alt One MT" pitchFamily="34" charset="0"/>
              </a:defRPr>
            </a:lvl2pPr>
            <a:lvl3pPr marL="1143000" indent="-228600">
              <a:defRPr>
                <a:solidFill>
                  <a:schemeClr val="tx1"/>
                </a:solidFill>
                <a:latin typeface="Gill Alt One MT" pitchFamily="34" charset="0"/>
              </a:defRPr>
            </a:lvl3pPr>
            <a:lvl4pPr marL="1600200" indent="-228600">
              <a:defRPr>
                <a:solidFill>
                  <a:schemeClr val="tx1"/>
                </a:solidFill>
                <a:latin typeface="Gill Alt One MT" pitchFamily="34" charset="0"/>
              </a:defRPr>
            </a:lvl4pPr>
            <a:lvl5pPr marL="2057400" indent="-228600">
              <a:defRPr>
                <a:solidFill>
                  <a:schemeClr val="tx1"/>
                </a:solidFill>
                <a:latin typeface="Gill Alt One MT" pitchFamily="34" charset="0"/>
              </a:defRPr>
            </a:lvl5pPr>
            <a:lvl6pPr marL="2514600" indent="-228600" eaLnBrk="0" fontAlgn="base" hangingPunct="0">
              <a:spcBef>
                <a:spcPct val="0"/>
              </a:spcBef>
              <a:spcAft>
                <a:spcPct val="0"/>
              </a:spcAft>
              <a:defRPr>
                <a:solidFill>
                  <a:schemeClr val="tx1"/>
                </a:solidFill>
                <a:latin typeface="Gill Alt One MT" pitchFamily="34" charset="0"/>
              </a:defRPr>
            </a:lvl6pPr>
            <a:lvl7pPr marL="2971800" indent="-228600" eaLnBrk="0" fontAlgn="base" hangingPunct="0">
              <a:spcBef>
                <a:spcPct val="0"/>
              </a:spcBef>
              <a:spcAft>
                <a:spcPct val="0"/>
              </a:spcAft>
              <a:defRPr>
                <a:solidFill>
                  <a:schemeClr val="tx1"/>
                </a:solidFill>
                <a:latin typeface="Gill Alt One MT" pitchFamily="34" charset="0"/>
              </a:defRPr>
            </a:lvl7pPr>
            <a:lvl8pPr marL="3429000" indent="-228600" eaLnBrk="0" fontAlgn="base" hangingPunct="0">
              <a:spcBef>
                <a:spcPct val="0"/>
              </a:spcBef>
              <a:spcAft>
                <a:spcPct val="0"/>
              </a:spcAft>
              <a:defRPr>
                <a:solidFill>
                  <a:schemeClr val="tx1"/>
                </a:solidFill>
                <a:latin typeface="Gill Alt One MT" pitchFamily="34" charset="0"/>
              </a:defRPr>
            </a:lvl8pPr>
            <a:lvl9pPr marL="3886200" indent="-228600" eaLnBrk="0" fontAlgn="base" hangingPunct="0">
              <a:spcBef>
                <a:spcPct val="0"/>
              </a:spcBef>
              <a:spcAft>
                <a:spcPct val="0"/>
              </a:spcAft>
              <a:defRPr>
                <a:solidFill>
                  <a:schemeClr val="tx1"/>
                </a:solidFill>
                <a:latin typeface="Gill Alt One MT" pitchFamily="34" charset="0"/>
              </a:defRPr>
            </a:lvl9pPr>
          </a:lstStyle>
          <a:p>
            <a:r>
              <a:rPr lang="en-GB" altLang="en-US">
                <a:solidFill>
                  <a:prstClr val="black"/>
                </a:solidFill>
              </a:rPr>
              <a:t>Barnardo’s Core Presentation</a:t>
            </a:r>
          </a:p>
          <a:p>
            <a:r>
              <a:rPr lang="en-GB" altLang="en-US">
                <a:solidFill>
                  <a:prstClr val="black"/>
                </a:solidFill>
              </a:rPr>
              <a:t>Slide No. </a:t>
            </a:r>
            <a:fld id="{27A9709B-E13B-4BC7-90C3-C8C2D3E216C1}" type="slidenum">
              <a:rPr lang="en-GB" altLang="en-US">
                <a:solidFill>
                  <a:prstClr val="black"/>
                </a:solidFill>
              </a:rPr>
              <a:pPr/>
              <a:t>10</a:t>
            </a:fld>
            <a:endParaRPr lang="en-GB" altLang="en-US">
              <a:solidFill>
                <a:prstClr val="black"/>
              </a:solidFill>
            </a:endParaRPr>
          </a:p>
        </p:txBody>
      </p:sp>
      <p:sp>
        <p:nvSpPr>
          <p:cNvPr id="56323"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Gill Alt One MT" pitchFamily="34" charset="0"/>
              </a:defRPr>
            </a:lvl1pPr>
            <a:lvl2pPr marL="742950" indent="-285750">
              <a:defRPr>
                <a:solidFill>
                  <a:schemeClr val="tx1"/>
                </a:solidFill>
                <a:latin typeface="Gill Alt One MT" pitchFamily="34" charset="0"/>
              </a:defRPr>
            </a:lvl2pPr>
            <a:lvl3pPr marL="1143000" indent="-228600">
              <a:defRPr>
                <a:solidFill>
                  <a:schemeClr val="tx1"/>
                </a:solidFill>
                <a:latin typeface="Gill Alt One MT" pitchFamily="34" charset="0"/>
              </a:defRPr>
            </a:lvl3pPr>
            <a:lvl4pPr marL="1600200" indent="-228600">
              <a:defRPr>
                <a:solidFill>
                  <a:schemeClr val="tx1"/>
                </a:solidFill>
                <a:latin typeface="Gill Alt One MT" pitchFamily="34" charset="0"/>
              </a:defRPr>
            </a:lvl4pPr>
            <a:lvl5pPr marL="2057400" indent="-228600">
              <a:defRPr>
                <a:solidFill>
                  <a:schemeClr val="tx1"/>
                </a:solidFill>
                <a:latin typeface="Gill Alt One MT" pitchFamily="34" charset="0"/>
              </a:defRPr>
            </a:lvl5pPr>
            <a:lvl6pPr marL="2514600" indent="-228600" eaLnBrk="0" fontAlgn="base" hangingPunct="0">
              <a:spcBef>
                <a:spcPct val="0"/>
              </a:spcBef>
              <a:spcAft>
                <a:spcPct val="0"/>
              </a:spcAft>
              <a:defRPr>
                <a:solidFill>
                  <a:schemeClr val="tx1"/>
                </a:solidFill>
                <a:latin typeface="Gill Alt One MT" pitchFamily="34" charset="0"/>
              </a:defRPr>
            </a:lvl6pPr>
            <a:lvl7pPr marL="2971800" indent="-228600" eaLnBrk="0" fontAlgn="base" hangingPunct="0">
              <a:spcBef>
                <a:spcPct val="0"/>
              </a:spcBef>
              <a:spcAft>
                <a:spcPct val="0"/>
              </a:spcAft>
              <a:defRPr>
                <a:solidFill>
                  <a:schemeClr val="tx1"/>
                </a:solidFill>
                <a:latin typeface="Gill Alt One MT" pitchFamily="34" charset="0"/>
              </a:defRPr>
            </a:lvl7pPr>
            <a:lvl8pPr marL="3429000" indent="-228600" eaLnBrk="0" fontAlgn="base" hangingPunct="0">
              <a:spcBef>
                <a:spcPct val="0"/>
              </a:spcBef>
              <a:spcAft>
                <a:spcPct val="0"/>
              </a:spcAft>
              <a:defRPr>
                <a:solidFill>
                  <a:schemeClr val="tx1"/>
                </a:solidFill>
                <a:latin typeface="Gill Alt One MT" pitchFamily="34" charset="0"/>
              </a:defRPr>
            </a:lvl8pPr>
            <a:lvl9pPr marL="3886200" indent="-228600" eaLnBrk="0" fontAlgn="base" hangingPunct="0">
              <a:spcBef>
                <a:spcPct val="0"/>
              </a:spcBef>
              <a:spcAft>
                <a:spcPct val="0"/>
              </a:spcAft>
              <a:defRPr>
                <a:solidFill>
                  <a:schemeClr val="tx1"/>
                </a:solidFill>
                <a:latin typeface="Gill Alt One MT" pitchFamily="34" charset="0"/>
              </a:defRPr>
            </a:lvl9pPr>
          </a:lstStyle>
          <a:p>
            <a:fld id="{1EDE99E6-0A02-4AC2-BC38-0C1479A5A9F6}" type="datetime2">
              <a:rPr lang="en-GB" altLang="en-US">
                <a:solidFill>
                  <a:prstClr val="black"/>
                </a:solidFill>
              </a:rPr>
              <a:pPr/>
              <a:t>Tuesday, 06 November 2018</a:t>
            </a:fld>
            <a:endParaRPr lang="en-GB" altLang="en-US">
              <a:solidFill>
                <a:prstClr val="black"/>
              </a:solidFill>
              <a:latin typeface="Times New Roman" pitchFamily="18" charset="0"/>
            </a:endParaRPr>
          </a:p>
        </p:txBody>
      </p:sp>
      <p:sp>
        <p:nvSpPr>
          <p:cNvPr id="5632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Alt One MT" pitchFamily="34" charset="0"/>
              </a:defRPr>
            </a:lvl1pPr>
            <a:lvl2pPr marL="742950" indent="-285750">
              <a:defRPr>
                <a:solidFill>
                  <a:schemeClr val="tx1"/>
                </a:solidFill>
                <a:latin typeface="Gill Alt One MT" pitchFamily="34" charset="0"/>
              </a:defRPr>
            </a:lvl2pPr>
            <a:lvl3pPr marL="1143000" indent="-228600">
              <a:defRPr>
                <a:solidFill>
                  <a:schemeClr val="tx1"/>
                </a:solidFill>
                <a:latin typeface="Gill Alt One MT" pitchFamily="34" charset="0"/>
              </a:defRPr>
            </a:lvl3pPr>
            <a:lvl4pPr marL="1600200" indent="-228600">
              <a:defRPr>
                <a:solidFill>
                  <a:schemeClr val="tx1"/>
                </a:solidFill>
                <a:latin typeface="Gill Alt One MT" pitchFamily="34" charset="0"/>
              </a:defRPr>
            </a:lvl4pPr>
            <a:lvl5pPr marL="2057400" indent="-228600">
              <a:defRPr>
                <a:solidFill>
                  <a:schemeClr val="tx1"/>
                </a:solidFill>
                <a:latin typeface="Gill Alt One MT" pitchFamily="34" charset="0"/>
              </a:defRPr>
            </a:lvl5pPr>
            <a:lvl6pPr marL="2514600" indent="-228600" eaLnBrk="0" fontAlgn="base" hangingPunct="0">
              <a:spcBef>
                <a:spcPct val="0"/>
              </a:spcBef>
              <a:spcAft>
                <a:spcPct val="0"/>
              </a:spcAft>
              <a:defRPr>
                <a:solidFill>
                  <a:schemeClr val="tx1"/>
                </a:solidFill>
                <a:latin typeface="Gill Alt One MT" pitchFamily="34" charset="0"/>
              </a:defRPr>
            </a:lvl6pPr>
            <a:lvl7pPr marL="2971800" indent="-228600" eaLnBrk="0" fontAlgn="base" hangingPunct="0">
              <a:spcBef>
                <a:spcPct val="0"/>
              </a:spcBef>
              <a:spcAft>
                <a:spcPct val="0"/>
              </a:spcAft>
              <a:defRPr>
                <a:solidFill>
                  <a:schemeClr val="tx1"/>
                </a:solidFill>
                <a:latin typeface="Gill Alt One MT" pitchFamily="34" charset="0"/>
              </a:defRPr>
            </a:lvl7pPr>
            <a:lvl8pPr marL="3429000" indent="-228600" eaLnBrk="0" fontAlgn="base" hangingPunct="0">
              <a:spcBef>
                <a:spcPct val="0"/>
              </a:spcBef>
              <a:spcAft>
                <a:spcPct val="0"/>
              </a:spcAft>
              <a:defRPr>
                <a:solidFill>
                  <a:schemeClr val="tx1"/>
                </a:solidFill>
                <a:latin typeface="Gill Alt One MT" pitchFamily="34" charset="0"/>
              </a:defRPr>
            </a:lvl8pPr>
            <a:lvl9pPr marL="3886200" indent="-228600" eaLnBrk="0" fontAlgn="base" hangingPunct="0">
              <a:spcBef>
                <a:spcPct val="0"/>
              </a:spcBef>
              <a:spcAft>
                <a:spcPct val="0"/>
              </a:spcAft>
              <a:defRPr>
                <a:solidFill>
                  <a:schemeClr val="tx1"/>
                </a:solidFill>
                <a:latin typeface="Gill Alt One MT" pitchFamily="34" charset="0"/>
              </a:defRPr>
            </a:lvl9pPr>
          </a:lstStyle>
          <a:p>
            <a:fld id="{4598EFF7-42F4-4C52-9CC6-F86F71E560E0}" type="slidenum">
              <a:rPr lang="en-GB" altLang="en-US">
                <a:solidFill>
                  <a:prstClr val="black"/>
                </a:solidFill>
              </a:rPr>
              <a:pPr/>
              <a:t>10</a:t>
            </a:fld>
            <a:endParaRPr lang="en-GB" altLang="en-US">
              <a:solidFill>
                <a:prstClr val="black"/>
              </a:solidFill>
              <a:latin typeface="Times New Roman" pitchFamily="18" charset="0"/>
            </a:endParaRPr>
          </a:p>
        </p:txBody>
      </p:sp>
      <p:sp>
        <p:nvSpPr>
          <p:cNvPr id="56325" name="Rectangle 2"/>
          <p:cNvSpPr>
            <a:spLocks noGrp="1" noRot="1" noChangeAspect="1" noChangeArrowheads="1" noTextEdit="1"/>
          </p:cNvSpPr>
          <p:nvPr>
            <p:ph type="sldImg"/>
          </p:nvPr>
        </p:nvSpPr>
        <p:spPr bwMode="auto">
          <a:xfrm>
            <a:off x="1144588" y="685800"/>
            <a:ext cx="4568825" cy="34274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632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question and then shout out involving whole class.</a:t>
            </a:r>
          </a:p>
        </p:txBody>
      </p:sp>
      <p:sp>
        <p:nvSpPr>
          <p:cNvPr id="4" name="Slide Number Placeholder 3"/>
          <p:cNvSpPr>
            <a:spLocks noGrp="1"/>
          </p:cNvSpPr>
          <p:nvPr>
            <p:ph type="sldNum" sz="quarter" idx="5"/>
          </p:nvPr>
        </p:nvSpPr>
        <p:spPr/>
        <p:txBody>
          <a:bodyPr/>
          <a:lstStyle/>
          <a:p>
            <a:fld id="{92E16FFB-7382-4E6E-989A-046F21790890}" type="slidenum">
              <a:rPr lang="en-GB" smtClean="0"/>
              <a:t>11</a:t>
            </a:fld>
            <a:endParaRPr lang="en-GB"/>
          </a:p>
        </p:txBody>
      </p:sp>
    </p:spTree>
    <p:extLst>
      <p:ext uri="{BB962C8B-B14F-4D97-AF65-F5344CB8AC3E}">
        <p14:creationId xmlns:p14="http://schemas.microsoft.com/office/powerpoint/2010/main" val="598035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D5558486-0EB8-114E-BE35-498F2EF3D9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CEC7C27F-A173-9A4B-A05F-0FC89E3AB1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https://www.youtube.com/watch?v=9FNXXCRvAQ0</a:t>
            </a:r>
          </a:p>
        </p:txBody>
      </p:sp>
      <p:sp>
        <p:nvSpPr>
          <p:cNvPr id="61444" name="Slide Number Placeholder 3">
            <a:extLst>
              <a:ext uri="{FF2B5EF4-FFF2-40B4-BE49-F238E27FC236}">
                <a16:creationId xmlns:a16="http://schemas.microsoft.com/office/drawing/2014/main" id="{841B037F-7342-F048-BEC4-4A2BF39738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Alt One MT" pitchFamily="34" charset="0"/>
              </a:defRPr>
            </a:lvl1pPr>
            <a:lvl2pPr marL="742950" indent="-285750">
              <a:defRPr>
                <a:solidFill>
                  <a:schemeClr val="tx1"/>
                </a:solidFill>
                <a:latin typeface="Gill Alt One MT" pitchFamily="34" charset="0"/>
              </a:defRPr>
            </a:lvl2pPr>
            <a:lvl3pPr marL="1143000" indent="-228600">
              <a:defRPr>
                <a:solidFill>
                  <a:schemeClr val="tx1"/>
                </a:solidFill>
                <a:latin typeface="Gill Alt One MT" pitchFamily="34" charset="0"/>
              </a:defRPr>
            </a:lvl3pPr>
            <a:lvl4pPr marL="1600200" indent="-228600">
              <a:defRPr>
                <a:solidFill>
                  <a:schemeClr val="tx1"/>
                </a:solidFill>
                <a:latin typeface="Gill Alt One MT" pitchFamily="34" charset="0"/>
              </a:defRPr>
            </a:lvl4pPr>
            <a:lvl5pPr marL="2057400" indent="-228600">
              <a:defRPr>
                <a:solidFill>
                  <a:schemeClr val="tx1"/>
                </a:solidFill>
                <a:latin typeface="Gill Alt One MT" pitchFamily="34" charset="0"/>
              </a:defRPr>
            </a:lvl5pPr>
            <a:lvl6pPr marL="2514600" indent="-228600" eaLnBrk="0" fontAlgn="base" hangingPunct="0">
              <a:spcBef>
                <a:spcPct val="0"/>
              </a:spcBef>
              <a:spcAft>
                <a:spcPct val="0"/>
              </a:spcAft>
              <a:defRPr>
                <a:solidFill>
                  <a:schemeClr val="tx1"/>
                </a:solidFill>
                <a:latin typeface="Gill Alt One MT" pitchFamily="34" charset="0"/>
              </a:defRPr>
            </a:lvl6pPr>
            <a:lvl7pPr marL="2971800" indent="-228600" eaLnBrk="0" fontAlgn="base" hangingPunct="0">
              <a:spcBef>
                <a:spcPct val="0"/>
              </a:spcBef>
              <a:spcAft>
                <a:spcPct val="0"/>
              </a:spcAft>
              <a:defRPr>
                <a:solidFill>
                  <a:schemeClr val="tx1"/>
                </a:solidFill>
                <a:latin typeface="Gill Alt One MT" pitchFamily="34" charset="0"/>
              </a:defRPr>
            </a:lvl7pPr>
            <a:lvl8pPr marL="3429000" indent="-228600" eaLnBrk="0" fontAlgn="base" hangingPunct="0">
              <a:spcBef>
                <a:spcPct val="0"/>
              </a:spcBef>
              <a:spcAft>
                <a:spcPct val="0"/>
              </a:spcAft>
              <a:defRPr>
                <a:solidFill>
                  <a:schemeClr val="tx1"/>
                </a:solidFill>
                <a:latin typeface="Gill Alt One MT" pitchFamily="34" charset="0"/>
              </a:defRPr>
            </a:lvl8pPr>
            <a:lvl9pPr marL="3886200" indent="-228600" eaLnBrk="0" fontAlgn="base" hangingPunct="0">
              <a:spcBef>
                <a:spcPct val="0"/>
              </a:spcBef>
              <a:spcAft>
                <a:spcPct val="0"/>
              </a:spcAft>
              <a:defRPr>
                <a:solidFill>
                  <a:schemeClr val="tx1"/>
                </a:solidFill>
                <a:latin typeface="Gill Alt One MT" pitchFamily="34" charset="0"/>
              </a:defRPr>
            </a:lvl9pPr>
          </a:lstStyle>
          <a:p>
            <a:fld id="{0D0606BE-E85D-2249-94E1-144C5B0F2091}" type="slidenum">
              <a:rPr lang="en-GB" altLang="en-US"/>
              <a:pPr/>
              <a:t>12</a:t>
            </a:fld>
            <a:endParaRPr lang="en-GB" altLang="en-US"/>
          </a:p>
        </p:txBody>
      </p:sp>
    </p:spTree>
    <p:extLst>
      <p:ext uri="{BB962C8B-B14F-4D97-AF65-F5344CB8AC3E}">
        <p14:creationId xmlns:p14="http://schemas.microsoft.com/office/powerpoint/2010/main" val="4306022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3A799843-E2CC-7544-914B-E437EFF8A0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46B7E2E1-7805-8B42-8D4E-7AA3FA6FF5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This was from a article in The Telegraph published in 2010</a:t>
            </a:r>
          </a:p>
        </p:txBody>
      </p:sp>
      <p:sp>
        <p:nvSpPr>
          <p:cNvPr id="60420" name="Slide Number Placeholder 3">
            <a:extLst>
              <a:ext uri="{FF2B5EF4-FFF2-40B4-BE49-F238E27FC236}">
                <a16:creationId xmlns:a16="http://schemas.microsoft.com/office/drawing/2014/main" id="{34079C2D-CA9E-5440-8CF1-C76FA69717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ill Alt One MT" pitchFamily="34" charset="0"/>
              </a:defRPr>
            </a:lvl1pPr>
            <a:lvl2pPr marL="742950" indent="-285750">
              <a:defRPr>
                <a:solidFill>
                  <a:schemeClr val="tx1"/>
                </a:solidFill>
                <a:latin typeface="Gill Alt One MT" pitchFamily="34" charset="0"/>
              </a:defRPr>
            </a:lvl2pPr>
            <a:lvl3pPr marL="1143000" indent="-228600">
              <a:defRPr>
                <a:solidFill>
                  <a:schemeClr val="tx1"/>
                </a:solidFill>
                <a:latin typeface="Gill Alt One MT" pitchFamily="34" charset="0"/>
              </a:defRPr>
            </a:lvl3pPr>
            <a:lvl4pPr marL="1600200" indent="-228600">
              <a:defRPr>
                <a:solidFill>
                  <a:schemeClr val="tx1"/>
                </a:solidFill>
                <a:latin typeface="Gill Alt One MT" pitchFamily="34" charset="0"/>
              </a:defRPr>
            </a:lvl4pPr>
            <a:lvl5pPr marL="2057400" indent="-228600">
              <a:defRPr>
                <a:solidFill>
                  <a:schemeClr val="tx1"/>
                </a:solidFill>
                <a:latin typeface="Gill Alt One MT" pitchFamily="34" charset="0"/>
              </a:defRPr>
            </a:lvl5pPr>
            <a:lvl6pPr marL="2514600" indent="-228600" eaLnBrk="0" fontAlgn="base" hangingPunct="0">
              <a:spcBef>
                <a:spcPct val="0"/>
              </a:spcBef>
              <a:spcAft>
                <a:spcPct val="0"/>
              </a:spcAft>
              <a:defRPr>
                <a:solidFill>
                  <a:schemeClr val="tx1"/>
                </a:solidFill>
                <a:latin typeface="Gill Alt One MT" pitchFamily="34" charset="0"/>
              </a:defRPr>
            </a:lvl6pPr>
            <a:lvl7pPr marL="2971800" indent="-228600" eaLnBrk="0" fontAlgn="base" hangingPunct="0">
              <a:spcBef>
                <a:spcPct val="0"/>
              </a:spcBef>
              <a:spcAft>
                <a:spcPct val="0"/>
              </a:spcAft>
              <a:defRPr>
                <a:solidFill>
                  <a:schemeClr val="tx1"/>
                </a:solidFill>
                <a:latin typeface="Gill Alt One MT" pitchFamily="34" charset="0"/>
              </a:defRPr>
            </a:lvl7pPr>
            <a:lvl8pPr marL="3429000" indent="-228600" eaLnBrk="0" fontAlgn="base" hangingPunct="0">
              <a:spcBef>
                <a:spcPct val="0"/>
              </a:spcBef>
              <a:spcAft>
                <a:spcPct val="0"/>
              </a:spcAft>
              <a:defRPr>
                <a:solidFill>
                  <a:schemeClr val="tx1"/>
                </a:solidFill>
                <a:latin typeface="Gill Alt One MT" pitchFamily="34" charset="0"/>
              </a:defRPr>
            </a:lvl8pPr>
            <a:lvl9pPr marL="3886200" indent="-228600" eaLnBrk="0" fontAlgn="base" hangingPunct="0">
              <a:spcBef>
                <a:spcPct val="0"/>
              </a:spcBef>
              <a:spcAft>
                <a:spcPct val="0"/>
              </a:spcAft>
              <a:defRPr>
                <a:solidFill>
                  <a:schemeClr val="tx1"/>
                </a:solidFill>
                <a:latin typeface="Gill Alt One MT" pitchFamily="34" charset="0"/>
              </a:defRPr>
            </a:lvl9pPr>
          </a:lstStyle>
          <a:p>
            <a:fld id="{7D8F1E29-74A5-7140-9735-19AF419694ED}" type="slidenum">
              <a:rPr lang="en-GB" altLang="en-US"/>
              <a:pPr/>
              <a:t>14</a:t>
            </a:fld>
            <a:endParaRPr lang="en-GB" altLang="en-US"/>
          </a:p>
        </p:txBody>
      </p:sp>
    </p:spTree>
    <p:extLst>
      <p:ext uri="{BB962C8B-B14F-4D97-AF65-F5344CB8AC3E}">
        <p14:creationId xmlns:p14="http://schemas.microsoft.com/office/powerpoint/2010/main" val="4181306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Shout out exercise – capture answers on flipchart in 2 categories, risk factors and vulnerabilities</a:t>
            </a:r>
          </a:p>
          <a:p>
            <a:r>
              <a:rPr lang="en-US" dirty="0"/>
              <a:t>If they don’t get it rephrase question to ‘How might you know a young person is being exploited? ’or ‘what signs might you notice which could signify a YP is being exploited?’</a:t>
            </a:r>
          </a:p>
        </p:txBody>
      </p:sp>
      <p:sp>
        <p:nvSpPr>
          <p:cNvPr id="4" name="Slide Number Placeholder 3"/>
          <p:cNvSpPr>
            <a:spLocks noGrp="1"/>
          </p:cNvSpPr>
          <p:nvPr>
            <p:ph type="sldNum" sz="quarter" idx="5"/>
          </p:nvPr>
        </p:nvSpPr>
        <p:spPr/>
        <p:txBody>
          <a:bodyPr/>
          <a:lstStyle/>
          <a:p>
            <a:fld id="{92E16FFB-7382-4E6E-989A-046F21790890}" type="slidenum">
              <a:rPr lang="en-GB" smtClean="0"/>
              <a:t>15</a:t>
            </a:fld>
            <a:endParaRPr lang="en-GB"/>
          </a:p>
        </p:txBody>
      </p:sp>
    </p:spTree>
    <p:extLst>
      <p:ext uri="{BB962C8B-B14F-4D97-AF65-F5344CB8AC3E}">
        <p14:creationId xmlns:p14="http://schemas.microsoft.com/office/powerpoint/2010/main" val="4014482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ln/>
        </p:spPr>
      </p:sp>
      <p:sp>
        <p:nvSpPr>
          <p:cNvPr id="13005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itchFamily="34" charset="0"/>
              </a:rPr>
              <a:t>How might girls and boys present differently?</a:t>
            </a:r>
          </a:p>
        </p:txBody>
      </p:sp>
      <p:sp>
        <p:nvSpPr>
          <p:cNvPr id="13005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defRPr>
            </a:lvl1pPr>
            <a:lvl2pPr marL="729057" indent="-280406" eaLnBrk="0" hangingPunct="0">
              <a:spcBef>
                <a:spcPct val="30000"/>
              </a:spcBef>
              <a:defRPr sz="1200">
                <a:solidFill>
                  <a:schemeClr val="tx1"/>
                </a:solidFill>
                <a:latin typeface="Arial" pitchFamily="34" charset="0"/>
              </a:defRPr>
            </a:lvl2pPr>
            <a:lvl3pPr marL="1121626" indent="-224325" eaLnBrk="0" hangingPunct="0">
              <a:spcBef>
                <a:spcPct val="30000"/>
              </a:spcBef>
              <a:defRPr sz="1200">
                <a:solidFill>
                  <a:schemeClr val="tx1"/>
                </a:solidFill>
                <a:latin typeface="Arial" pitchFamily="34" charset="0"/>
              </a:defRPr>
            </a:lvl3pPr>
            <a:lvl4pPr marL="1570276" indent="-224325" eaLnBrk="0" hangingPunct="0">
              <a:spcBef>
                <a:spcPct val="30000"/>
              </a:spcBef>
              <a:defRPr sz="1200">
                <a:solidFill>
                  <a:schemeClr val="tx1"/>
                </a:solidFill>
                <a:latin typeface="Arial" pitchFamily="34" charset="0"/>
              </a:defRPr>
            </a:lvl4pPr>
            <a:lvl5pPr marL="2018927" indent="-224325" eaLnBrk="0" hangingPunct="0">
              <a:spcBef>
                <a:spcPct val="30000"/>
              </a:spcBef>
              <a:defRPr sz="1200">
                <a:solidFill>
                  <a:schemeClr val="tx1"/>
                </a:solidFill>
                <a:latin typeface="Arial" pitchFamily="34" charset="0"/>
              </a:defRPr>
            </a:lvl5pPr>
            <a:lvl6pPr marL="2467577" indent="-224325" eaLnBrk="0" fontAlgn="base" hangingPunct="0">
              <a:spcBef>
                <a:spcPct val="30000"/>
              </a:spcBef>
              <a:spcAft>
                <a:spcPct val="0"/>
              </a:spcAft>
              <a:defRPr sz="1200">
                <a:solidFill>
                  <a:schemeClr val="tx1"/>
                </a:solidFill>
                <a:latin typeface="Arial" pitchFamily="34" charset="0"/>
              </a:defRPr>
            </a:lvl6pPr>
            <a:lvl7pPr marL="2916227" indent="-224325" eaLnBrk="0" fontAlgn="base" hangingPunct="0">
              <a:spcBef>
                <a:spcPct val="30000"/>
              </a:spcBef>
              <a:spcAft>
                <a:spcPct val="0"/>
              </a:spcAft>
              <a:defRPr sz="1200">
                <a:solidFill>
                  <a:schemeClr val="tx1"/>
                </a:solidFill>
                <a:latin typeface="Arial" pitchFamily="34" charset="0"/>
              </a:defRPr>
            </a:lvl7pPr>
            <a:lvl8pPr marL="3364878" indent="-224325" eaLnBrk="0" fontAlgn="base" hangingPunct="0">
              <a:spcBef>
                <a:spcPct val="30000"/>
              </a:spcBef>
              <a:spcAft>
                <a:spcPct val="0"/>
              </a:spcAft>
              <a:defRPr sz="1200">
                <a:solidFill>
                  <a:schemeClr val="tx1"/>
                </a:solidFill>
                <a:latin typeface="Arial" pitchFamily="34" charset="0"/>
              </a:defRPr>
            </a:lvl8pPr>
            <a:lvl9pPr marL="3813528" indent="-224325"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B59D2762-2A7D-4B93-952A-6E6EEF0F9962}" type="slidenum">
              <a:rPr lang="en-GB" altLang="en-US" smtClean="0">
                <a:solidFill>
                  <a:prstClr val="black"/>
                </a:solidFill>
                <a:latin typeface="Gill Alt One MT"/>
              </a:rPr>
              <a:pPr eaLnBrk="1" hangingPunct="1">
                <a:spcBef>
                  <a:spcPct val="0"/>
                </a:spcBef>
              </a:pPr>
              <a:t>16</a:t>
            </a:fld>
            <a:endParaRPr lang="en-GB" altLang="en-US">
              <a:solidFill>
                <a:prstClr val="black"/>
              </a:solidFill>
              <a:latin typeface="Gill Alt One MT"/>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out part 1 of the case study. Give them 10 mins to read and complete the </a:t>
            </a:r>
            <a:r>
              <a:rPr lang="en-US" dirty="0" err="1"/>
              <a:t>Seraf</a:t>
            </a:r>
            <a:r>
              <a:rPr lang="en-US" dirty="0"/>
              <a:t>.  </a:t>
            </a:r>
          </a:p>
          <a:p>
            <a:r>
              <a:rPr lang="en-US" dirty="0"/>
              <a:t>Give out part 2 of the case study and ask them to re-assess.</a:t>
            </a:r>
          </a:p>
          <a:p>
            <a:r>
              <a:rPr lang="en-US" dirty="0"/>
              <a:t>Give out part 3 and 4 of the case study.</a:t>
            </a:r>
          </a:p>
        </p:txBody>
      </p:sp>
      <p:sp>
        <p:nvSpPr>
          <p:cNvPr id="4" name="Slide Number Placeholder 3"/>
          <p:cNvSpPr>
            <a:spLocks noGrp="1"/>
          </p:cNvSpPr>
          <p:nvPr>
            <p:ph type="sldNum" sz="quarter" idx="5"/>
          </p:nvPr>
        </p:nvSpPr>
        <p:spPr/>
        <p:txBody>
          <a:bodyPr/>
          <a:lstStyle/>
          <a:p>
            <a:fld id="{92E16FFB-7382-4E6E-989A-046F21790890}" type="slidenum">
              <a:rPr lang="en-GB" smtClean="0"/>
              <a:t>22</a:t>
            </a:fld>
            <a:endParaRPr lang="en-GB"/>
          </a:p>
        </p:txBody>
      </p:sp>
    </p:spTree>
    <p:extLst>
      <p:ext uri="{BB962C8B-B14F-4D97-AF65-F5344CB8AC3E}">
        <p14:creationId xmlns:p14="http://schemas.microsoft.com/office/powerpoint/2010/main" val="2735520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Slide Image Placeholder 1"/>
          <p:cNvSpPr>
            <a:spLocks noGrp="1" noRot="1" noChangeAspect="1" noTextEdit="1"/>
          </p:cNvSpPr>
          <p:nvPr>
            <p:ph type="sldImg"/>
          </p:nvPr>
        </p:nvSpPr>
        <p:spPr>
          <a:xfrm>
            <a:off x="1181100" y="696913"/>
            <a:ext cx="4648200" cy="3486150"/>
          </a:xfrm>
          <a:ln/>
        </p:spPr>
      </p:sp>
      <p:sp>
        <p:nvSpPr>
          <p:cNvPr id="12902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itchFamily="34" charset="0"/>
              </a:rPr>
              <a:t>Q: </a:t>
            </a:r>
            <a:r>
              <a:rPr lang="en-GB" altLang="en-US" b="1" dirty="0">
                <a:latin typeface="Arial" pitchFamily="34" charset="0"/>
              </a:rPr>
              <a:t>What</a:t>
            </a:r>
            <a:r>
              <a:rPr lang="en-GB" altLang="en-US" dirty="0">
                <a:latin typeface="Arial" pitchFamily="34" charset="0"/>
              </a:rPr>
              <a:t> could have been done to </a:t>
            </a:r>
            <a:r>
              <a:rPr lang="en-GB" altLang="en-US" b="1" dirty="0">
                <a:latin typeface="Arial" pitchFamily="34" charset="0"/>
              </a:rPr>
              <a:t>prevent</a:t>
            </a:r>
            <a:r>
              <a:rPr lang="en-GB" altLang="en-US" dirty="0">
                <a:latin typeface="Arial" pitchFamily="34" charset="0"/>
              </a:rPr>
              <a:t> what happened to </a:t>
            </a:r>
            <a:r>
              <a:rPr lang="en-GB" altLang="en-US" b="1" dirty="0">
                <a:latin typeface="Arial" pitchFamily="34" charset="0"/>
              </a:rPr>
              <a:t>Amy and her family</a:t>
            </a:r>
            <a:r>
              <a:rPr lang="en-GB" altLang="en-US" dirty="0">
                <a:latin typeface="Arial" pitchFamily="34" charset="0"/>
              </a:rPr>
              <a:t>?  </a:t>
            </a:r>
          </a:p>
          <a:p>
            <a:r>
              <a:rPr lang="en-GB" altLang="en-US" dirty="0">
                <a:latin typeface="Arial" pitchFamily="34" charset="0"/>
              </a:rPr>
              <a:t>Q: Were there any </a:t>
            </a:r>
            <a:r>
              <a:rPr lang="en-GB" altLang="en-US" b="1" dirty="0">
                <a:latin typeface="Arial" pitchFamily="34" charset="0"/>
              </a:rPr>
              <a:t>missed opportunities</a:t>
            </a:r>
            <a:r>
              <a:rPr lang="en-GB" altLang="en-US" dirty="0">
                <a:latin typeface="Arial" pitchFamily="34" charset="0"/>
              </a:rPr>
              <a:t>?</a:t>
            </a:r>
          </a:p>
        </p:txBody>
      </p:sp>
      <p:sp>
        <p:nvSpPr>
          <p:cNvPr id="12902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2369081C-10E5-4F7A-B887-BB2F53FC9172}" type="slidenum">
              <a:rPr lang="en-GB" altLang="en-US" smtClean="0">
                <a:latin typeface="Gill Alt One MT"/>
              </a:rPr>
              <a:pPr eaLnBrk="1" hangingPunct="1">
                <a:spcBef>
                  <a:spcPct val="0"/>
                </a:spcBef>
              </a:pPr>
              <a:t>24</a:t>
            </a:fld>
            <a:endParaRPr lang="en-GB" altLang="en-US" dirty="0">
              <a:latin typeface="Gill Alt One MT"/>
            </a:endParaRPr>
          </a:p>
        </p:txBody>
      </p:sp>
    </p:spTree>
    <p:extLst>
      <p:ext uri="{BB962C8B-B14F-4D97-AF65-F5344CB8AC3E}">
        <p14:creationId xmlns:p14="http://schemas.microsoft.com/office/powerpoint/2010/main" val="40432420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service works in a trauma informed way.</a:t>
            </a:r>
          </a:p>
          <a:p>
            <a:r>
              <a:rPr lang="en-GB" dirty="0"/>
              <a:t>For many of our young people their adverse childhood experiences inform their vulnerability</a:t>
            </a:r>
          </a:p>
          <a:p>
            <a:r>
              <a:rPr lang="en-GB" dirty="0"/>
              <a:t>Any effective intervention needs to increase a YP’s resilience and decrease their vulnerability to exploitation</a:t>
            </a:r>
          </a:p>
          <a:p>
            <a:endParaRPr lang="en-GB" dirty="0"/>
          </a:p>
        </p:txBody>
      </p:sp>
      <p:sp>
        <p:nvSpPr>
          <p:cNvPr id="4" name="Slide Number Placeholder 3"/>
          <p:cNvSpPr>
            <a:spLocks noGrp="1"/>
          </p:cNvSpPr>
          <p:nvPr>
            <p:ph type="sldNum" sz="quarter" idx="10"/>
          </p:nvPr>
        </p:nvSpPr>
        <p:spPr/>
        <p:txBody>
          <a:bodyPr/>
          <a:lstStyle/>
          <a:p>
            <a:fld id="{92E16FFB-7382-4E6E-989A-046F21790890}" type="slidenum">
              <a:rPr lang="en-GB" smtClean="0"/>
              <a:t>30</a:t>
            </a:fld>
            <a:endParaRPr lang="en-GB"/>
          </a:p>
        </p:txBody>
      </p:sp>
    </p:spTree>
    <p:extLst>
      <p:ext uri="{BB962C8B-B14F-4D97-AF65-F5344CB8AC3E}">
        <p14:creationId xmlns:p14="http://schemas.microsoft.com/office/powerpoint/2010/main" val="3840303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1599040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669297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079763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551858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733114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1954199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467630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564101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2909729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08522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69B25D-5CED-41BB-8D7B-3837E94B74C9}" type="slidenum">
              <a:rPr lang="en-GB" smtClean="0"/>
              <a:t>‹#›</a:t>
            </a:fld>
            <a:endParaRPr lang="en-GB"/>
          </a:p>
        </p:txBody>
      </p:sp>
    </p:spTree>
    <p:extLst>
      <p:ext uri="{BB962C8B-B14F-4D97-AF65-F5344CB8AC3E}">
        <p14:creationId xmlns:p14="http://schemas.microsoft.com/office/powerpoint/2010/main" val="365414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591181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35453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350434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627313" y="1844675"/>
            <a:ext cx="2947987" cy="4464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727700" y="1844675"/>
            <a:ext cx="2947988" cy="4464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54229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2747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2283039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99842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077107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1442689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656087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64388" y="333375"/>
            <a:ext cx="1511300" cy="597535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627313" y="333375"/>
            <a:ext cx="4384675" cy="5975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118147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447800" y="381000"/>
            <a:ext cx="7010400" cy="914400"/>
          </a:xfrm>
        </p:spPr>
        <p:txBody>
          <a:bodyPr/>
          <a:lstStyle/>
          <a:p>
            <a:r>
              <a:rPr lang="en-US"/>
              <a:t>Click to edit Master title style</a:t>
            </a:r>
            <a:endParaRPr lang="en-GB"/>
          </a:p>
        </p:txBody>
      </p:sp>
      <p:sp>
        <p:nvSpPr>
          <p:cNvPr id="3" name="SmartArt Placeholder 2"/>
          <p:cNvSpPr>
            <a:spLocks noGrp="1"/>
          </p:cNvSpPr>
          <p:nvPr>
            <p:ph type="dgm" idx="1"/>
          </p:nvPr>
        </p:nvSpPr>
        <p:spPr>
          <a:xfrm>
            <a:off x="457200" y="1600200"/>
            <a:ext cx="8229600" cy="4525963"/>
          </a:xfrm>
          <a:prstGeom prst="rect">
            <a:avLst/>
          </a:prstGeom>
        </p:spPr>
        <p:txBody>
          <a:bodyPr/>
          <a:lstStyle/>
          <a:p>
            <a:pPr lvl="0"/>
            <a:endParaRPr lang="en-GB" noProof="0"/>
          </a:p>
        </p:txBody>
      </p:sp>
    </p:spTree>
    <p:extLst>
      <p:ext uri="{BB962C8B-B14F-4D97-AF65-F5344CB8AC3E}">
        <p14:creationId xmlns:p14="http://schemas.microsoft.com/office/powerpoint/2010/main" val="16020702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2627313" y="333375"/>
            <a:ext cx="6048375" cy="5975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012551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447800" y="381000"/>
            <a:ext cx="7010400" cy="914400"/>
          </a:xfrm>
        </p:spPr>
        <p:txBody>
          <a:bodyPr/>
          <a:lstStyle/>
          <a:p>
            <a:r>
              <a:rPr lang="en-US"/>
              <a:t>Click to edit Master title style</a:t>
            </a:r>
            <a:endParaRPr lang="en-GB"/>
          </a:p>
        </p:txBody>
      </p:sp>
      <p:sp>
        <p:nvSpPr>
          <p:cNvPr id="3" name=" 2"/>
          <p:cNvSpPr>
            <a:spLocks noGrp="1"/>
          </p:cNvSpPr>
          <p:nvPr>
            <p:ph type="tbl" idx="1"/>
          </p:nvPr>
        </p:nvSpPr>
        <p:spPr>
          <a:xfrm>
            <a:off x="457200" y="1600200"/>
            <a:ext cx="8229600" cy="4525963"/>
          </a:xfrm>
          <a:prstGeom prst="rect">
            <a:avLst/>
          </a:prstGeom>
        </p:spPr>
        <p:txBody>
          <a:bodyPr/>
          <a:lstStyle/>
          <a:p>
            <a:pPr lvl="0"/>
            <a:endParaRPr lang="en-GB" noProof="0"/>
          </a:p>
        </p:txBody>
      </p:sp>
    </p:spTree>
    <p:extLst>
      <p:ext uri="{BB962C8B-B14F-4D97-AF65-F5344CB8AC3E}">
        <p14:creationId xmlns:p14="http://schemas.microsoft.com/office/powerpoint/2010/main" val="21022761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65571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28491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66710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736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42706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15243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97778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208511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755378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280643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473813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2627313" y="333375"/>
            <a:ext cx="6048375" cy="1439863"/>
          </a:xfrm>
        </p:spPr>
        <p:txBody>
          <a:bodyPr/>
          <a:lstStyle/>
          <a:p>
            <a:r>
              <a:rPr lang="en-US"/>
              <a:t>Click to edit Master title style</a:t>
            </a:r>
          </a:p>
        </p:txBody>
      </p:sp>
      <p:sp>
        <p:nvSpPr>
          <p:cNvPr id="3" name="Chart Placeholder 2"/>
          <p:cNvSpPr>
            <a:spLocks noGrp="1"/>
          </p:cNvSpPr>
          <p:nvPr>
            <p:ph type="chart" idx="1"/>
          </p:nvPr>
        </p:nvSpPr>
        <p:spPr>
          <a:xfrm>
            <a:off x="2627313" y="1844675"/>
            <a:ext cx="6048375" cy="4464050"/>
          </a:xfrm>
        </p:spPr>
        <p:txBody>
          <a:bodyPr/>
          <a:lstStyle/>
          <a:p>
            <a:pPr lvl="0"/>
            <a:endParaRPr lang="en-US" noProof="0"/>
          </a:p>
        </p:txBody>
      </p:sp>
    </p:spTree>
    <p:extLst>
      <p:ext uri="{BB962C8B-B14F-4D97-AF65-F5344CB8AC3E}">
        <p14:creationId xmlns:p14="http://schemas.microsoft.com/office/powerpoint/2010/main" val="4515764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91480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33273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04640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41372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984437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70013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23204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93964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224326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177120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054448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2627313" y="333375"/>
            <a:ext cx="6048375" cy="1439863"/>
          </a:xfrm>
        </p:spPr>
        <p:txBody>
          <a:bodyPr/>
          <a:lstStyle/>
          <a:p>
            <a:r>
              <a:rPr lang="en-US"/>
              <a:t>Click to edit Master title style</a:t>
            </a:r>
          </a:p>
        </p:txBody>
      </p:sp>
      <p:sp>
        <p:nvSpPr>
          <p:cNvPr id="3" name="Chart Placeholder 2"/>
          <p:cNvSpPr>
            <a:spLocks noGrp="1"/>
          </p:cNvSpPr>
          <p:nvPr>
            <p:ph type="chart" idx="1"/>
          </p:nvPr>
        </p:nvSpPr>
        <p:spPr>
          <a:xfrm>
            <a:off x="2627313" y="1844675"/>
            <a:ext cx="6048375" cy="4464050"/>
          </a:xfrm>
        </p:spPr>
        <p:txBody>
          <a:bodyPr/>
          <a:lstStyle/>
          <a:p>
            <a:pPr lvl="0"/>
            <a:endParaRPr lang="en-US" noProof="0"/>
          </a:p>
        </p:txBody>
      </p:sp>
    </p:spTree>
    <p:extLst>
      <p:ext uri="{BB962C8B-B14F-4D97-AF65-F5344CB8AC3E}">
        <p14:creationId xmlns:p14="http://schemas.microsoft.com/office/powerpoint/2010/main" val="374563054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7703946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605102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0869141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9777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41596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226890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45844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449062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510542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65318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163983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2627313" y="333375"/>
            <a:ext cx="6048375" cy="1439863"/>
          </a:xfrm>
        </p:spPr>
        <p:txBody>
          <a:bodyPr/>
          <a:lstStyle/>
          <a:p>
            <a:r>
              <a:rPr lang="en-US"/>
              <a:t>Click to edit Master title style</a:t>
            </a:r>
          </a:p>
        </p:txBody>
      </p:sp>
      <p:sp>
        <p:nvSpPr>
          <p:cNvPr id="3" name="Chart Placeholder 2"/>
          <p:cNvSpPr>
            <a:spLocks noGrp="1"/>
          </p:cNvSpPr>
          <p:nvPr>
            <p:ph type="chart" idx="1"/>
          </p:nvPr>
        </p:nvSpPr>
        <p:spPr>
          <a:xfrm>
            <a:off x="2627313" y="1844675"/>
            <a:ext cx="6048375" cy="4464050"/>
          </a:xfrm>
        </p:spPr>
        <p:txBody>
          <a:bodyPr/>
          <a:lstStyle/>
          <a:p>
            <a:pPr lvl="0"/>
            <a:endParaRPr lang="en-US" noProof="0"/>
          </a:p>
        </p:txBody>
      </p:sp>
    </p:spTree>
    <p:extLst>
      <p:ext uri="{BB962C8B-B14F-4D97-AF65-F5344CB8AC3E}">
        <p14:creationId xmlns:p14="http://schemas.microsoft.com/office/powerpoint/2010/main" val="85058038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447800" y="381000"/>
            <a:ext cx="7010400" cy="914400"/>
          </a:xfrm>
        </p:spPr>
        <p:txBody>
          <a:bodyPr/>
          <a:lstStyle/>
          <a:p>
            <a:r>
              <a:rPr lang="en-US"/>
              <a:t>Click to edit Master title style</a:t>
            </a:r>
            <a:endParaRPr lang="en-GB"/>
          </a:p>
        </p:txBody>
      </p:sp>
      <p:sp>
        <p:nvSpPr>
          <p:cNvPr id="3" name=" 2"/>
          <p:cNvSpPr>
            <a:spLocks noGrp="1"/>
          </p:cNvSpPr>
          <p:nvPr>
            <p:ph type="tbl" idx="1"/>
          </p:nvPr>
        </p:nvSpPr>
        <p:spPr>
          <a:xfrm>
            <a:off x="457200" y="1600200"/>
            <a:ext cx="8229600" cy="4525963"/>
          </a:xfrm>
          <a:prstGeom prst="rect">
            <a:avLst/>
          </a:prstGeom>
        </p:spPr>
        <p:txBody>
          <a:bodyPr/>
          <a:lstStyle/>
          <a:p>
            <a:pPr lvl="0"/>
            <a:endParaRPr lang="en-GB" noProof="0"/>
          </a:p>
        </p:txBody>
      </p:sp>
    </p:spTree>
    <p:extLst>
      <p:ext uri="{BB962C8B-B14F-4D97-AF65-F5344CB8AC3E}">
        <p14:creationId xmlns:p14="http://schemas.microsoft.com/office/powerpoint/2010/main" val="193355072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956340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924080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874053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982047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076575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686513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710626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605566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68030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6568905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433059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2627313" y="333375"/>
            <a:ext cx="6048375" cy="1439863"/>
          </a:xfrm>
        </p:spPr>
        <p:txBody>
          <a:bodyPr/>
          <a:lstStyle/>
          <a:p>
            <a:r>
              <a:rPr lang="en-US"/>
              <a:t>Click to edit Master title style</a:t>
            </a:r>
          </a:p>
        </p:txBody>
      </p:sp>
      <p:sp>
        <p:nvSpPr>
          <p:cNvPr id="3" name="Chart Placeholder 2"/>
          <p:cNvSpPr>
            <a:spLocks noGrp="1"/>
          </p:cNvSpPr>
          <p:nvPr>
            <p:ph type="chart" idx="1"/>
          </p:nvPr>
        </p:nvSpPr>
        <p:spPr>
          <a:xfrm>
            <a:off x="2627313" y="1844675"/>
            <a:ext cx="6048375" cy="4464050"/>
          </a:xfrm>
        </p:spPr>
        <p:txBody>
          <a:bodyPr/>
          <a:lstStyle/>
          <a:p>
            <a:pPr lvl="0"/>
            <a:endParaRPr lang="en-US" noProof="0"/>
          </a:p>
        </p:txBody>
      </p:sp>
    </p:spTree>
    <p:extLst>
      <p:ext uri="{BB962C8B-B14F-4D97-AF65-F5344CB8AC3E}">
        <p14:creationId xmlns:p14="http://schemas.microsoft.com/office/powerpoint/2010/main" val="409587719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592007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944089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3562169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1037121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150726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975392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6612801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540469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428986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963128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8176925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2627313" y="333375"/>
            <a:ext cx="6048375" cy="1439863"/>
          </a:xfrm>
        </p:spPr>
        <p:txBody>
          <a:bodyPr/>
          <a:lstStyle/>
          <a:p>
            <a:r>
              <a:rPr lang="en-US"/>
              <a:t>Click to edit Master title style</a:t>
            </a:r>
          </a:p>
        </p:txBody>
      </p:sp>
      <p:sp>
        <p:nvSpPr>
          <p:cNvPr id="3" name="Chart Placeholder 2"/>
          <p:cNvSpPr>
            <a:spLocks noGrp="1"/>
          </p:cNvSpPr>
          <p:nvPr>
            <p:ph type="chart" idx="1"/>
          </p:nvPr>
        </p:nvSpPr>
        <p:spPr>
          <a:xfrm>
            <a:off x="2627313" y="1844675"/>
            <a:ext cx="6048375" cy="4464050"/>
          </a:xfrm>
        </p:spPr>
        <p:txBody>
          <a:bodyPr/>
          <a:lstStyle/>
          <a:p>
            <a:pPr lvl="0"/>
            <a:endParaRPr lang="en-US" noProof="0"/>
          </a:p>
        </p:txBody>
      </p:sp>
    </p:spTree>
    <p:extLst>
      <p:ext uri="{BB962C8B-B14F-4D97-AF65-F5344CB8AC3E}">
        <p14:creationId xmlns:p14="http://schemas.microsoft.com/office/powerpoint/2010/main" val="1727546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image" Target="../media/image2.jpeg"/><Relationship Id="rId2" Type="http://schemas.openxmlformats.org/officeDocument/2006/relationships/slideLayout" Target="../slideLayouts/slideLayout13.xml"/><Relationship Id="rId16"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4.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6.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theme" Target="../theme/theme7.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slideLayout" Target="../slideLayouts/slideLayout86.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t>06/11/2018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t>‹#›</a:t>
            </a:fld>
            <a:endParaRPr lang="en-GB"/>
          </a:p>
        </p:txBody>
      </p:sp>
    </p:spTree>
    <p:extLst>
      <p:ext uri="{BB962C8B-B14F-4D97-AF65-F5344CB8AC3E}">
        <p14:creationId xmlns:p14="http://schemas.microsoft.com/office/powerpoint/2010/main" val="471959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627313" y="333375"/>
            <a:ext cx="6048375" cy="143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2627313" y="1844675"/>
            <a:ext cx="6048375" cy="4464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add a subtitle</a:t>
            </a:r>
          </a:p>
        </p:txBody>
      </p:sp>
      <p:pic>
        <p:nvPicPr>
          <p:cNvPr id="1028" name="Picture 10" descr="B"/>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95288" y="484188"/>
            <a:ext cx="1873250" cy="150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15" descr="reg no biW 9"/>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55650" y="5949950"/>
            <a:ext cx="1655763"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77068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rtl="0" eaLnBrk="0" fontAlgn="base" hangingPunct="0">
        <a:spcBef>
          <a:spcPct val="0"/>
        </a:spcBef>
        <a:spcAft>
          <a:spcPct val="0"/>
        </a:spcAft>
        <a:defRPr sz="5100">
          <a:solidFill>
            <a:schemeClr val="tx2"/>
          </a:solidFill>
          <a:latin typeface="+mj-lt"/>
          <a:ea typeface="+mj-ea"/>
          <a:cs typeface="+mj-cs"/>
        </a:defRPr>
      </a:lvl1pPr>
      <a:lvl2pPr algn="l" rtl="0" eaLnBrk="0" fontAlgn="base" hangingPunct="0">
        <a:spcBef>
          <a:spcPct val="0"/>
        </a:spcBef>
        <a:spcAft>
          <a:spcPct val="0"/>
        </a:spcAft>
        <a:defRPr sz="5100">
          <a:solidFill>
            <a:schemeClr val="tx2"/>
          </a:solidFill>
          <a:latin typeface="Gill Alt One MT" pitchFamily="34" charset="0"/>
        </a:defRPr>
      </a:lvl2pPr>
      <a:lvl3pPr algn="l" rtl="0" eaLnBrk="0" fontAlgn="base" hangingPunct="0">
        <a:spcBef>
          <a:spcPct val="0"/>
        </a:spcBef>
        <a:spcAft>
          <a:spcPct val="0"/>
        </a:spcAft>
        <a:defRPr sz="5100">
          <a:solidFill>
            <a:schemeClr val="tx2"/>
          </a:solidFill>
          <a:latin typeface="Gill Alt One MT" pitchFamily="34" charset="0"/>
        </a:defRPr>
      </a:lvl3pPr>
      <a:lvl4pPr algn="l" rtl="0" eaLnBrk="0" fontAlgn="base" hangingPunct="0">
        <a:spcBef>
          <a:spcPct val="0"/>
        </a:spcBef>
        <a:spcAft>
          <a:spcPct val="0"/>
        </a:spcAft>
        <a:defRPr sz="5100">
          <a:solidFill>
            <a:schemeClr val="tx2"/>
          </a:solidFill>
          <a:latin typeface="Gill Alt One MT" pitchFamily="34" charset="0"/>
        </a:defRPr>
      </a:lvl4pPr>
      <a:lvl5pPr algn="l" rtl="0" eaLnBrk="0" fontAlgn="base" hangingPunct="0">
        <a:spcBef>
          <a:spcPct val="0"/>
        </a:spcBef>
        <a:spcAft>
          <a:spcPct val="0"/>
        </a:spcAft>
        <a:defRPr sz="5100">
          <a:solidFill>
            <a:schemeClr val="tx2"/>
          </a:solidFill>
          <a:latin typeface="Gill Alt One MT" pitchFamily="34" charset="0"/>
        </a:defRPr>
      </a:lvl5pPr>
      <a:lvl6pPr marL="457200" algn="l" rtl="0" fontAlgn="base">
        <a:spcBef>
          <a:spcPct val="0"/>
        </a:spcBef>
        <a:spcAft>
          <a:spcPct val="0"/>
        </a:spcAft>
        <a:defRPr sz="5100">
          <a:solidFill>
            <a:schemeClr val="tx2"/>
          </a:solidFill>
          <a:latin typeface="Gill Alt One MT" pitchFamily="34" charset="0"/>
        </a:defRPr>
      </a:lvl6pPr>
      <a:lvl7pPr marL="914400" algn="l" rtl="0" fontAlgn="base">
        <a:spcBef>
          <a:spcPct val="0"/>
        </a:spcBef>
        <a:spcAft>
          <a:spcPct val="0"/>
        </a:spcAft>
        <a:defRPr sz="5100">
          <a:solidFill>
            <a:schemeClr val="tx2"/>
          </a:solidFill>
          <a:latin typeface="Gill Alt One MT" pitchFamily="34" charset="0"/>
        </a:defRPr>
      </a:lvl7pPr>
      <a:lvl8pPr marL="1371600" algn="l" rtl="0" fontAlgn="base">
        <a:spcBef>
          <a:spcPct val="0"/>
        </a:spcBef>
        <a:spcAft>
          <a:spcPct val="0"/>
        </a:spcAft>
        <a:defRPr sz="5100">
          <a:solidFill>
            <a:schemeClr val="tx2"/>
          </a:solidFill>
          <a:latin typeface="Gill Alt One MT" pitchFamily="34" charset="0"/>
        </a:defRPr>
      </a:lvl8pPr>
      <a:lvl9pPr marL="1828800" algn="l" rtl="0" fontAlgn="base">
        <a:spcBef>
          <a:spcPct val="0"/>
        </a:spcBef>
        <a:spcAft>
          <a:spcPct val="0"/>
        </a:spcAft>
        <a:defRPr sz="5100">
          <a:solidFill>
            <a:schemeClr val="tx2"/>
          </a:solidFill>
          <a:latin typeface="Gill Alt One MT" pitchFamily="34" charset="0"/>
        </a:defRPr>
      </a:lvl9pPr>
    </p:titleStyle>
    <p:bodyStyle>
      <a:lvl1pPr marL="342900" indent="-342900" algn="l" rtl="0" eaLnBrk="0" fontAlgn="base" hangingPunct="0">
        <a:spcBef>
          <a:spcPct val="20000"/>
        </a:spcBef>
        <a:spcAft>
          <a:spcPct val="0"/>
        </a:spcAft>
        <a:defRPr sz="3200">
          <a:solidFill>
            <a:schemeClr val="bg2"/>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4588"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Arial" charset="0"/>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0438476"/>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0178379"/>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050693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27"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8785025"/>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61DDD9-4D19-440F-B3DD-8923D10273CD}" type="datetimeFigureOut">
              <a:rPr lang="en-GB" smtClean="0">
                <a:solidFill>
                  <a:prstClr val="black">
                    <a:tint val="75000"/>
                  </a:prstClr>
                </a:solidFill>
              </a:rPr>
              <a:pPr/>
              <a:t>06/11/2018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9B25D-5CED-41BB-8D7B-3837E94B74C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7883173"/>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51.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51.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1.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51.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7.xml"/><Relationship Id="rId5" Type="http://schemas.openxmlformats.org/officeDocument/2006/relationships/image" Target="../media/image12.jpe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39.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1.jpeg"/><Relationship Id="rId1" Type="http://schemas.openxmlformats.org/officeDocument/2006/relationships/slideLayout" Target="../slideLayouts/slideLayout6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1.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5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2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2.xml"/><Relationship Id="rId1" Type="http://schemas.openxmlformats.org/officeDocument/2006/relationships/slideLayout" Target="../slideLayouts/slideLayout55.xml"/><Relationship Id="rId5" Type="http://schemas.openxmlformats.org/officeDocument/2006/relationships/image" Target="../media/image12.jpe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1.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56.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1.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1.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1.xml"/><Relationship Id="rId1" Type="http://schemas.openxmlformats.org/officeDocument/2006/relationships/vmlDrawing" Target="../drawings/vmlDrawing1.vml"/><Relationship Id="rId5" Type="http://schemas.openxmlformats.org/officeDocument/2006/relationships/image" Target="../media/image27.jpeg"/><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9.jpeg"/><Relationship Id="rId1" Type="http://schemas.openxmlformats.org/officeDocument/2006/relationships/slideLayout" Target="../slideLayouts/slideLayout51.xml"/></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9.jpeg"/><Relationship Id="rId1" Type="http://schemas.openxmlformats.org/officeDocument/2006/relationships/slideLayout" Target="../slideLayouts/slideLayout51.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mailto:Kathryn.lawrence@barnardos.org.uk" TargetMode="External"/><Relationship Id="rId1" Type="http://schemas.openxmlformats.org/officeDocument/2006/relationships/slideLayout" Target="../slideLayouts/slideLayout76.xml"/><Relationship Id="rId4" Type="http://schemas.openxmlformats.org/officeDocument/2006/relationships/image" Target="../media/image3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Child Sexual Exploitation</a:t>
            </a:r>
          </a:p>
        </p:txBody>
      </p:sp>
      <p:sp>
        <p:nvSpPr>
          <p:cNvPr id="3" name="Subtitle 2"/>
          <p:cNvSpPr>
            <a:spLocks noGrp="1"/>
          </p:cNvSpPr>
          <p:nvPr>
            <p:ph type="subTitle" idx="1"/>
          </p:nvPr>
        </p:nvSpPr>
        <p:spPr/>
        <p:txBody>
          <a:bodyPr/>
          <a:lstStyle/>
          <a:p>
            <a:r>
              <a:rPr lang="en-GB" dirty="0"/>
              <a:t>Identifying, assessing and intervening</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476672"/>
            <a:ext cx="2054225" cy="138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8168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2132856"/>
            <a:ext cx="8229600" cy="1143000"/>
          </a:xfrm>
        </p:spPr>
        <p:txBody>
          <a:bodyPr/>
          <a:lstStyle/>
          <a:p>
            <a:r>
              <a:rPr lang="en-GB" dirty="0"/>
              <a:t>Introductions</a:t>
            </a:r>
          </a:p>
        </p:txBody>
      </p:sp>
    </p:spTree>
    <p:extLst>
      <p:ext uri="{BB962C8B-B14F-4D97-AF65-F5344CB8AC3E}">
        <p14:creationId xmlns:p14="http://schemas.microsoft.com/office/powerpoint/2010/main" val="2142441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8B66B06-C84B-644A-822B-D91C4E9ADB33}"/>
              </a:ext>
            </a:extLst>
          </p:cNvPr>
          <p:cNvSpPr>
            <a:spLocks noGrp="1"/>
          </p:cNvSpPr>
          <p:nvPr>
            <p:ph type="title"/>
          </p:nvPr>
        </p:nvSpPr>
        <p:spPr>
          <a:xfrm>
            <a:off x="2627313" y="476250"/>
            <a:ext cx="5832475" cy="1439863"/>
          </a:xfrm>
          <a:solidFill>
            <a:srgbClr val="92D050"/>
          </a:solidFill>
        </p:spPr>
        <p:txBody>
          <a:bodyPr/>
          <a:lstStyle/>
          <a:p>
            <a:pPr algn="ctr"/>
            <a:r>
              <a:rPr lang="en-US" altLang="en-US" sz="4000" b="1">
                <a:solidFill>
                  <a:schemeClr val="bg1"/>
                </a:solidFill>
              </a:rPr>
              <a:t>What we will cover</a:t>
            </a:r>
          </a:p>
        </p:txBody>
      </p:sp>
      <p:sp>
        <p:nvSpPr>
          <p:cNvPr id="6147" name="TextBox 1">
            <a:extLst>
              <a:ext uri="{FF2B5EF4-FFF2-40B4-BE49-F238E27FC236}">
                <a16:creationId xmlns:a16="http://schemas.microsoft.com/office/drawing/2014/main" id="{36FBBA7E-54AB-0148-8A0A-14560460C5E9}"/>
              </a:ext>
            </a:extLst>
          </p:cNvPr>
          <p:cNvSpPr txBox="1">
            <a:spLocks noChangeArrowheads="1"/>
          </p:cNvSpPr>
          <p:nvPr/>
        </p:nvSpPr>
        <p:spPr bwMode="auto">
          <a:xfrm>
            <a:off x="2627313" y="2420938"/>
            <a:ext cx="5832475"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defRPr sz="3200">
                <a:solidFill>
                  <a:schemeClr val="bg2"/>
                </a:solidFill>
                <a:latin typeface="Gill Alt One MT" pitchFamily="34" charset="0"/>
              </a:defRPr>
            </a:lvl1pPr>
            <a:lvl2pPr marL="742950" indent="-285750">
              <a:spcBef>
                <a:spcPct val="20000"/>
              </a:spcBef>
              <a:buChar char="–"/>
              <a:defRPr sz="2800">
                <a:solidFill>
                  <a:schemeClr val="tx1"/>
                </a:solidFill>
                <a:latin typeface="Gill Alt One MT" pitchFamily="34" charset="0"/>
              </a:defRPr>
            </a:lvl2pPr>
            <a:lvl3pPr marL="1143000" indent="-228600">
              <a:spcBef>
                <a:spcPct val="20000"/>
              </a:spcBef>
              <a:buChar char="•"/>
              <a:defRPr sz="2400">
                <a:solidFill>
                  <a:schemeClr val="tx1"/>
                </a:solidFill>
                <a:latin typeface="Gill Alt One MT"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Gill Alt One MT" pitchFamily="34" charset="0"/>
              </a:defRPr>
            </a:lvl5pPr>
            <a:lvl6pPr marL="2514600" indent="-228600" eaLnBrk="0" fontAlgn="base" hangingPunct="0">
              <a:spcBef>
                <a:spcPct val="20000"/>
              </a:spcBef>
              <a:spcAft>
                <a:spcPct val="0"/>
              </a:spcAft>
              <a:buChar char="»"/>
              <a:defRPr sz="2000">
                <a:solidFill>
                  <a:schemeClr val="tx1"/>
                </a:solidFill>
                <a:latin typeface="Gill Alt One MT" pitchFamily="34" charset="0"/>
              </a:defRPr>
            </a:lvl6pPr>
            <a:lvl7pPr marL="2971800" indent="-228600" eaLnBrk="0" fontAlgn="base" hangingPunct="0">
              <a:spcBef>
                <a:spcPct val="20000"/>
              </a:spcBef>
              <a:spcAft>
                <a:spcPct val="0"/>
              </a:spcAft>
              <a:buChar char="»"/>
              <a:defRPr sz="2000">
                <a:solidFill>
                  <a:schemeClr val="tx1"/>
                </a:solidFill>
                <a:latin typeface="Gill Alt One MT" pitchFamily="34" charset="0"/>
              </a:defRPr>
            </a:lvl7pPr>
            <a:lvl8pPr marL="3429000" indent="-228600" eaLnBrk="0" fontAlgn="base" hangingPunct="0">
              <a:spcBef>
                <a:spcPct val="20000"/>
              </a:spcBef>
              <a:spcAft>
                <a:spcPct val="0"/>
              </a:spcAft>
              <a:buChar char="»"/>
              <a:defRPr sz="2000">
                <a:solidFill>
                  <a:schemeClr val="tx1"/>
                </a:solidFill>
                <a:latin typeface="Gill Alt One MT" pitchFamily="34" charset="0"/>
              </a:defRPr>
            </a:lvl8pPr>
            <a:lvl9pPr marL="3886200" indent="-228600" eaLnBrk="0" fontAlgn="base" hangingPunct="0">
              <a:spcBef>
                <a:spcPct val="20000"/>
              </a:spcBef>
              <a:spcAft>
                <a:spcPct val="0"/>
              </a:spcAft>
              <a:buChar char="»"/>
              <a:defRPr sz="2000">
                <a:solidFill>
                  <a:schemeClr val="tx1"/>
                </a:solidFill>
                <a:latin typeface="Gill Alt One MT" pitchFamily="34" charset="0"/>
              </a:defRPr>
            </a:lvl9pPr>
          </a:lstStyle>
          <a:p>
            <a:pPr>
              <a:spcBef>
                <a:spcPct val="0"/>
              </a:spcBef>
              <a:buFontTx/>
              <a:buChar char="•"/>
            </a:pPr>
            <a:r>
              <a:rPr lang="en-GB" altLang="en-US" sz="2400" dirty="0">
                <a:solidFill>
                  <a:schemeClr val="tx1"/>
                </a:solidFill>
              </a:rPr>
              <a:t>Defining child sexual exploitation</a:t>
            </a:r>
          </a:p>
          <a:p>
            <a:pPr>
              <a:spcBef>
                <a:spcPct val="0"/>
              </a:spcBef>
              <a:buFontTx/>
              <a:buChar char="•"/>
            </a:pPr>
            <a:r>
              <a:rPr lang="en-GB" altLang="en-US" sz="2400" dirty="0">
                <a:solidFill>
                  <a:schemeClr val="tx1"/>
                </a:solidFill>
              </a:rPr>
              <a:t>Using the SERAF to identify vulnerabilities and risk indicators</a:t>
            </a:r>
          </a:p>
          <a:p>
            <a:pPr>
              <a:spcBef>
                <a:spcPct val="0"/>
              </a:spcBef>
              <a:buFontTx/>
              <a:buChar char="•"/>
            </a:pPr>
            <a:r>
              <a:rPr lang="en-GB" altLang="en-US" sz="2400" dirty="0">
                <a:solidFill>
                  <a:schemeClr val="tx1"/>
                </a:solidFill>
              </a:rPr>
              <a:t>Current processes and guidance</a:t>
            </a:r>
          </a:p>
          <a:p>
            <a:pPr>
              <a:spcBef>
                <a:spcPct val="0"/>
              </a:spcBef>
              <a:buFontTx/>
              <a:buChar char="•"/>
            </a:pPr>
            <a:r>
              <a:rPr lang="en-GB" altLang="en-US" sz="2400" dirty="0">
                <a:solidFill>
                  <a:schemeClr val="tx1"/>
                </a:solidFill>
              </a:rPr>
              <a:t>Assessment and intervention</a:t>
            </a:r>
          </a:p>
          <a:p>
            <a:pPr>
              <a:spcBef>
                <a:spcPct val="0"/>
              </a:spcBef>
              <a:buFontTx/>
              <a:buChar char="•"/>
            </a:pPr>
            <a:endParaRPr lang="en-GB" altLang="en-US" sz="2400" dirty="0">
              <a:solidFill>
                <a:schemeClr val="tx1"/>
              </a:solidFill>
            </a:endParaRPr>
          </a:p>
          <a:p>
            <a:pPr marL="0" indent="0">
              <a:spcBef>
                <a:spcPct val="0"/>
              </a:spcBef>
            </a:pPr>
            <a:r>
              <a:rPr lang="en-GB" altLang="en-US" sz="2400" dirty="0">
                <a:solidFill>
                  <a:schemeClr val="tx1"/>
                </a:solidFill>
              </a:rPr>
              <a:t>Note: if anyone feels uncomfortable please take a break.</a:t>
            </a:r>
          </a:p>
          <a:p>
            <a:pPr marL="0" indent="0">
              <a:spcBef>
                <a:spcPct val="0"/>
              </a:spcBef>
            </a:pPr>
            <a:r>
              <a:rPr lang="en-GB" altLang="en-US" sz="2400" dirty="0">
                <a:solidFill>
                  <a:schemeClr val="tx1"/>
                </a:solidFill>
              </a:rPr>
              <a:t> </a:t>
            </a:r>
          </a:p>
          <a:p>
            <a:pPr>
              <a:spcBef>
                <a:spcPct val="0"/>
              </a:spcBef>
              <a:buFontTx/>
              <a:buChar char="•"/>
            </a:pPr>
            <a:endParaRPr lang="en-GB" altLang="en-US" sz="2400" dirty="0"/>
          </a:p>
        </p:txBody>
      </p:sp>
      <p:pic>
        <p:nvPicPr>
          <p:cNvPr id="4" name="Picture 2" descr="B  Cymru-Wales (RGB)">
            <a:extLst>
              <a:ext uri="{FF2B5EF4-FFF2-40B4-BE49-F238E27FC236}">
                <a16:creationId xmlns:a16="http://schemas.microsoft.com/office/drawing/2014/main" id="{41D28FB8-13E4-1C4E-9FA8-3DBFEF137AD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88913"/>
            <a:ext cx="192707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9037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idx="1"/>
          </p:nvPr>
        </p:nvSpPr>
        <p:spPr>
          <a:xfrm>
            <a:off x="611559" y="3140968"/>
            <a:ext cx="7919665" cy="3240360"/>
          </a:xfrm>
        </p:spPr>
        <p:txBody>
          <a:bodyPr>
            <a:normAutofit fontScale="47500" lnSpcReduction="20000"/>
          </a:bodyPr>
          <a:lstStyle/>
          <a:p>
            <a:pPr marL="0" indent="0" algn="ctr">
              <a:buNone/>
              <a:defRPr/>
            </a:pPr>
            <a:endParaRPr lang="en-GB" sz="2400" b="1" u="sng" dirty="0"/>
          </a:p>
          <a:p>
            <a:pPr marL="0" indent="0" algn="ctr">
              <a:buNone/>
              <a:defRPr/>
            </a:pPr>
            <a:endParaRPr lang="en-GB" sz="2400" b="1" u="sng" dirty="0"/>
          </a:p>
          <a:p>
            <a:pPr marL="0" indent="0" algn="ctr">
              <a:buNone/>
              <a:defRPr/>
            </a:pPr>
            <a:endParaRPr lang="en-GB" sz="3500" b="1" u="sng" dirty="0">
              <a:latin typeface="Verdana" panose="020B0604030504040204" pitchFamily="34" charset="0"/>
              <a:ea typeface="Verdana" panose="020B0604030504040204" pitchFamily="34" charset="0"/>
              <a:cs typeface="Verdana" panose="020B0604030504040204" pitchFamily="34" charset="0"/>
            </a:endParaRPr>
          </a:p>
          <a:p>
            <a:pPr marL="0" indent="0" algn="ctr">
              <a:buNone/>
              <a:defRPr/>
            </a:pPr>
            <a:r>
              <a:rPr lang="en-GB" sz="3500" b="1" u="sng" dirty="0">
                <a:latin typeface="Verdana" panose="020B0604030504040204" pitchFamily="34" charset="0"/>
                <a:ea typeface="Verdana" panose="020B0604030504040204" pitchFamily="34" charset="0"/>
                <a:cs typeface="Verdana" panose="020B0604030504040204" pitchFamily="34" charset="0"/>
              </a:rPr>
              <a:t>Service Includes</a:t>
            </a:r>
          </a:p>
          <a:p>
            <a:pPr marL="457200" indent="-457200">
              <a:buFont typeface="Arial" panose="020B0604020202020204" pitchFamily="34" charset="0"/>
              <a:buChar char="•"/>
              <a:defRPr/>
            </a:pPr>
            <a:endParaRPr lang="en-GB" sz="3500" dirty="0">
              <a:latin typeface="Verdana" panose="020B0604030504040204" pitchFamily="34" charset="0"/>
              <a:ea typeface="Verdana" panose="020B0604030504040204" pitchFamily="34" charset="0"/>
              <a:cs typeface="Verdana" panose="020B0604030504040204" pitchFamily="34" charset="0"/>
            </a:endParaRPr>
          </a:p>
          <a:p>
            <a:pPr algn="just">
              <a:buFont typeface="Wingdings" panose="05000000000000000000" pitchFamily="2" charset="2"/>
              <a:buChar char="§"/>
              <a:defRPr/>
            </a:pPr>
            <a:r>
              <a:rPr lang="en-GB" sz="3500" dirty="0">
                <a:latin typeface="Verdana" panose="020B0604030504040204" pitchFamily="34" charset="0"/>
                <a:ea typeface="Verdana" panose="020B0604030504040204" pitchFamily="34" charset="0"/>
                <a:cs typeface="Verdana" panose="020B0604030504040204" pitchFamily="34" charset="0"/>
              </a:rPr>
              <a:t>Taith Service, Harmful Sexual Behaviour established in 2000</a:t>
            </a:r>
          </a:p>
          <a:p>
            <a:pPr algn="just">
              <a:buFont typeface="Wingdings" panose="05000000000000000000" pitchFamily="2" charset="2"/>
              <a:buChar char="§"/>
              <a:defRPr/>
            </a:pPr>
            <a:r>
              <a:rPr lang="en-GB" sz="3500" dirty="0">
                <a:latin typeface="Verdana" panose="020B0604030504040204" pitchFamily="34" charset="0"/>
                <a:ea typeface="Verdana" panose="020B0604030504040204" pitchFamily="34" charset="0"/>
                <a:cs typeface="Verdana" panose="020B0604030504040204" pitchFamily="34" charset="0"/>
              </a:rPr>
              <a:t>Seraf Service, Child Sexual Exploitation established in 2006</a:t>
            </a:r>
          </a:p>
          <a:p>
            <a:pPr algn="just">
              <a:buFont typeface="Wingdings" panose="05000000000000000000" pitchFamily="2" charset="2"/>
              <a:buChar char="§"/>
              <a:defRPr/>
            </a:pPr>
            <a:r>
              <a:rPr lang="en-GB" sz="3500" dirty="0" err="1">
                <a:latin typeface="Verdana" panose="020B0604030504040204" pitchFamily="34" charset="0"/>
                <a:ea typeface="Verdana" panose="020B0604030504040204" pitchFamily="34" charset="0"/>
                <a:cs typeface="Verdana" panose="020B0604030504040204" pitchFamily="34" charset="0"/>
              </a:rPr>
              <a:t>Gobaith</a:t>
            </a:r>
            <a:r>
              <a:rPr lang="en-GB" sz="3500" dirty="0">
                <a:latin typeface="Verdana" panose="020B0604030504040204" pitchFamily="34" charset="0"/>
                <a:ea typeface="Verdana" panose="020B0604030504040204" pitchFamily="34" charset="0"/>
                <a:cs typeface="Verdana" panose="020B0604030504040204" pitchFamily="34" charset="0"/>
              </a:rPr>
              <a:t>, CSA younger children service 2015</a:t>
            </a:r>
          </a:p>
          <a:p>
            <a:pPr algn="just">
              <a:buFont typeface="Wingdings" panose="05000000000000000000" pitchFamily="2" charset="2"/>
              <a:buChar char="§"/>
              <a:defRPr/>
            </a:pPr>
            <a:r>
              <a:rPr lang="en-GB" sz="3500" dirty="0">
                <a:latin typeface="Verdana" panose="020B0604030504040204" pitchFamily="34" charset="0"/>
                <a:ea typeface="Verdana" panose="020B0604030504040204" pitchFamily="34" charset="0"/>
                <a:cs typeface="Verdana" panose="020B0604030504040204" pitchFamily="34" charset="0"/>
              </a:rPr>
              <a:t>SWP Missing Service established in 2015</a:t>
            </a:r>
          </a:p>
          <a:p>
            <a:pPr algn="just">
              <a:buFont typeface="Wingdings" panose="05000000000000000000" pitchFamily="2" charset="2"/>
              <a:buChar char="§"/>
              <a:defRPr/>
            </a:pPr>
            <a:r>
              <a:rPr lang="en-GB" sz="3500" dirty="0" err="1">
                <a:latin typeface="Verdana" panose="020B0604030504040204" pitchFamily="34" charset="0"/>
                <a:ea typeface="Verdana" panose="020B0604030504040204" pitchFamily="34" charset="0"/>
                <a:cs typeface="Verdana" panose="020B0604030504040204" pitchFamily="34" charset="0"/>
              </a:rPr>
              <a:t>Gwella</a:t>
            </a:r>
            <a:r>
              <a:rPr lang="en-GB" sz="3500" dirty="0">
                <a:latin typeface="Verdana" panose="020B0604030504040204" pitchFamily="34" charset="0"/>
                <a:ea typeface="Verdana" panose="020B0604030504040204" pitchFamily="34" charset="0"/>
                <a:cs typeface="Verdana" panose="020B0604030504040204" pitchFamily="34" charset="0"/>
              </a:rPr>
              <a:t>, early intervention and prevention service established 2016</a:t>
            </a:r>
          </a:p>
          <a:p>
            <a:pPr algn="just">
              <a:buFont typeface="Wingdings" panose="05000000000000000000" pitchFamily="2" charset="2"/>
              <a:buChar char="§"/>
              <a:defRPr/>
            </a:pPr>
            <a:r>
              <a:rPr lang="en-GB" sz="3500" dirty="0">
                <a:latin typeface="Verdana" panose="020B0604030504040204" pitchFamily="34" charset="0"/>
                <a:ea typeface="Verdana" panose="020B0604030504040204" pitchFamily="34" charset="0"/>
                <a:cs typeface="Verdana" panose="020B0604030504040204" pitchFamily="34" charset="0"/>
              </a:rPr>
              <a:t>ICTA home office funded trafficking service 2017</a:t>
            </a:r>
          </a:p>
          <a:p>
            <a:pPr algn="just">
              <a:buFont typeface="Wingdings" panose="05000000000000000000" pitchFamily="2" charset="2"/>
              <a:buChar char="§"/>
              <a:defRPr/>
            </a:pPr>
            <a:r>
              <a:rPr lang="en-GB" sz="3500" dirty="0">
                <a:latin typeface="Verdana" panose="020B0604030504040204" pitchFamily="34" charset="0"/>
                <a:ea typeface="Verdana" panose="020B0604030504040204" pitchFamily="34" charset="0"/>
                <a:cs typeface="Verdana" panose="020B0604030504040204" pitchFamily="34" charset="0"/>
              </a:rPr>
              <a:t>BOYS 2 home office funded research project 2017</a:t>
            </a:r>
          </a:p>
        </p:txBody>
      </p:sp>
      <p:sp>
        <p:nvSpPr>
          <p:cNvPr id="6147" name="Rectangle 1"/>
          <p:cNvSpPr>
            <a:spLocks noChangeArrowheads="1"/>
          </p:cNvSpPr>
          <p:nvPr/>
        </p:nvSpPr>
        <p:spPr bwMode="auto">
          <a:xfrm>
            <a:off x="2286000" y="2644775"/>
            <a:ext cx="45720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0"/>
              </a:spcBef>
            </a:pPr>
            <a:endParaRPr lang="en-GB" altLang="en-US" sz="2400" b="1" i="1" u="sng" dirty="0"/>
          </a:p>
          <a:p>
            <a:pPr eaLnBrk="1" hangingPunct="1">
              <a:spcBef>
                <a:spcPct val="0"/>
              </a:spcBef>
            </a:pPr>
            <a:endParaRPr lang="en-GB" altLang="en-US" sz="2400" b="1" i="1" u="sng" dirty="0"/>
          </a:p>
          <a:p>
            <a:pPr eaLnBrk="1" hangingPunct="1">
              <a:spcBef>
                <a:spcPct val="0"/>
              </a:spcBef>
            </a:pPr>
            <a:endParaRPr lang="en-GB" altLang="en-US" sz="2400" b="1" i="1" u="sng" dirty="0"/>
          </a:p>
          <a:p>
            <a:pPr eaLnBrk="1" hangingPunct="1">
              <a:spcBef>
                <a:spcPct val="0"/>
              </a:spcBef>
            </a:pPr>
            <a:br>
              <a:rPr lang="en-GB" altLang="en-US" sz="2400" dirty="0"/>
            </a:br>
            <a:endParaRPr lang="en-GB" altLang="en-US" sz="2400" dirty="0"/>
          </a:p>
        </p:txBody>
      </p:sp>
      <p:pic>
        <p:nvPicPr>
          <p:cNvPr id="61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2420888"/>
            <a:ext cx="7272808" cy="912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149" name="TextBox 1"/>
          <p:cNvSpPr txBox="1">
            <a:spLocks noChangeArrowheads="1"/>
          </p:cNvSpPr>
          <p:nvPr/>
        </p:nvSpPr>
        <p:spPr bwMode="auto">
          <a:xfrm>
            <a:off x="2483768" y="188913"/>
            <a:ext cx="648072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gn="ctr" eaLnBrk="1" hangingPunct="1">
              <a:spcBef>
                <a:spcPct val="0"/>
              </a:spcBef>
            </a:pPr>
            <a:r>
              <a:rPr lang="en-GB" altLang="en-US" sz="3600" b="1" dirty="0"/>
              <a:t>Better Futures </a:t>
            </a:r>
            <a:r>
              <a:rPr lang="en-GB" altLang="en-US" sz="3600" b="1" dirty="0" err="1"/>
              <a:t>Cymru</a:t>
            </a:r>
            <a:endParaRPr lang="en-GB" altLang="en-US" sz="3600" b="1" dirty="0"/>
          </a:p>
          <a:p>
            <a:pPr algn="ctr" eaLnBrk="1" hangingPunct="1">
              <a:spcBef>
                <a:spcPct val="0"/>
              </a:spcBef>
            </a:pPr>
            <a:r>
              <a:rPr lang="en-GB" altLang="en-US" sz="3600" b="1" dirty="0"/>
              <a:t> Who Are We ?</a:t>
            </a:r>
          </a:p>
        </p:txBody>
      </p:sp>
      <p:pic>
        <p:nvPicPr>
          <p:cNvPr id="6146" name="Picture 2" descr="B  Cymru-Wales (RG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88913"/>
            <a:ext cx="192707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34334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339751" y="307701"/>
            <a:ext cx="5222191" cy="1143000"/>
          </a:xfrm>
        </p:spPr>
        <p:txBody>
          <a:bodyPr>
            <a:noAutofit/>
          </a:bodyPr>
          <a:lstStyle/>
          <a:p>
            <a:pPr algn="l" eaLnBrk="1" hangingPunct="1"/>
            <a:r>
              <a:rPr lang="en-GB" altLang="en-US" sz="3600" b="1" dirty="0">
                <a:solidFill>
                  <a:schemeClr val="tx1"/>
                </a:solidFill>
                <a:latin typeface="Verdana" panose="020B0604030504040204" pitchFamily="34" charset="0"/>
                <a:ea typeface="Verdana" panose="020B0604030504040204" pitchFamily="34" charset="0"/>
                <a:cs typeface="Verdana" panose="020B0604030504040204" pitchFamily="34" charset="0"/>
              </a:rPr>
              <a:t> Who we are</a:t>
            </a:r>
          </a:p>
        </p:txBody>
      </p:sp>
      <p:sp>
        <p:nvSpPr>
          <p:cNvPr id="7171" name="Rectangle 3"/>
          <p:cNvSpPr>
            <a:spLocks noGrp="1" noChangeArrowheads="1"/>
          </p:cNvSpPr>
          <p:nvPr>
            <p:ph idx="1"/>
          </p:nvPr>
        </p:nvSpPr>
        <p:spPr>
          <a:xfrm>
            <a:off x="539552" y="2133600"/>
            <a:ext cx="7777361" cy="3949700"/>
          </a:xfrm>
          <a:noFill/>
        </p:spPr>
        <p:txBody>
          <a:bodyPr/>
          <a:lstStyle/>
          <a:p>
            <a:pPr algn="just" eaLnBrk="1" hangingPunct="1">
              <a:buFont typeface="Wingdings" pitchFamily="2" charset="2"/>
              <a:buNone/>
            </a:pPr>
            <a:r>
              <a:rPr lang="en-GB" altLang="en-US" sz="2000" dirty="0">
                <a:latin typeface="Verdana" panose="020B0604030504040204" pitchFamily="34" charset="0"/>
                <a:ea typeface="Verdana" panose="020B0604030504040204" pitchFamily="34" charset="0"/>
                <a:cs typeface="Verdana" panose="020B0604030504040204" pitchFamily="34" charset="0"/>
              </a:rPr>
              <a:t>	Better Futures </a:t>
            </a:r>
            <a:r>
              <a:rPr lang="en-GB" altLang="en-US" sz="2000" dirty="0" err="1">
                <a:latin typeface="Verdana" panose="020B0604030504040204" pitchFamily="34" charset="0"/>
                <a:ea typeface="Verdana" panose="020B0604030504040204" pitchFamily="34" charset="0"/>
                <a:cs typeface="Verdana" panose="020B0604030504040204" pitchFamily="34" charset="0"/>
              </a:rPr>
              <a:t>Cymru</a:t>
            </a:r>
            <a:r>
              <a:rPr lang="en-GB" altLang="en-US" sz="2000" dirty="0">
                <a:latin typeface="Verdana" panose="020B0604030504040204" pitchFamily="34" charset="0"/>
                <a:ea typeface="Verdana" panose="020B0604030504040204" pitchFamily="34" charset="0"/>
                <a:cs typeface="Verdana" panose="020B0604030504040204" pitchFamily="34" charset="0"/>
              </a:rPr>
              <a:t> works with children and their families, where there are concerns about sexual behaviour.</a:t>
            </a:r>
          </a:p>
          <a:p>
            <a:pPr algn="just" eaLnBrk="1" hangingPunct="1">
              <a:buFont typeface="Wingdings" pitchFamily="2" charset="2"/>
              <a:buNone/>
            </a:pPr>
            <a:endParaRPr lang="en-GB" altLang="en-US" sz="2000" dirty="0">
              <a:latin typeface="Verdana" panose="020B0604030504040204" pitchFamily="34" charset="0"/>
              <a:ea typeface="Verdana" panose="020B0604030504040204" pitchFamily="34" charset="0"/>
              <a:cs typeface="Verdana" panose="020B0604030504040204" pitchFamily="34" charset="0"/>
            </a:endParaRPr>
          </a:p>
          <a:p>
            <a:pPr lvl="1" algn="just">
              <a:buFont typeface="Wingdings" pitchFamily="2" charset="2"/>
              <a:buNone/>
            </a:pPr>
            <a:r>
              <a:rPr lang="en-GB" altLang="en-US" sz="2000" dirty="0">
                <a:latin typeface="Verdana" panose="020B0604030504040204" pitchFamily="34" charset="0"/>
                <a:ea typeface="Verdana" panose="020B0604030504040204" pitchFamily="34" charset="0"/>
                <a:cs typeface="Verdana" panose="020B0604030504040204" pitchFamily="34" charset="0"/>
              </a:rPr>
              <a:t>The young person is: </a:t>
            </a:r>
          </a:p>
          <a:p>
            <a:pPr lvl="1" algn="just">
              <a:buFont typeface="Wingdings" pitchFamily="2" charset="2"/>
              <a:buChar char="§"/>
            </a:pPr>
            <a:r>
              <a:rPr lang="en-GB" altLang="en-US" sz="2000" dirty="0">
                <a:latin typeface="Verdana" panose="020B0604030504040204" pitchFamily="34" charset="0"/>
                <a:ea typeface="Verdana" panose="020B0604030504040204" pitchFamily="34" charset="0"/>
                <a:cs typeface="Verdana" panose="020B0604030504040204" pitchFamily="34" charset="0"/>
              </a:rPr>
              <a:t> Aged 5-21 years</a:t>
            </a:r>
          </a:p>
          <a:p>
            <a:pPr lvl="1" algn="just">
              <a:buFont typeface="Wingdings" pitchFamily="2" charset="2"/>
              <a:buChar char="§"/>
            </a:pPr>
            <a:r>
              <a:rPr lang="en-GB" altLang="en-US" sz="2000" dirty="0">
                <a:latin typeface="Verdana" panose="020B0604030504040204" pitchFamily="34" charset="0"/>
                <a:ea typeface="Verdana" panose="020B0604030504040204" pitchFamily="34" charset="0"/>
                <a:cs typeface="Verdana" panose="020B0604030504040204" pitchFamily="34" charset="0"/>
              </a:rPr>
              <a:t> Male or female</a:t>
            </a:r>
          </a:p>
          <a:p>
            <a:pPr lvl="1" algn="just">
              <a:buFont typeface="Wingdings" pitchFamily="2" charset="2"/>
              <a:buChar char="§"/>
            </a:pPr>
            <a:r>
              <a:rPr lang="en-GB" altLang="en-US" sz="2000" dirty="0">
                <a:latin typeface="Verdana" panose="020B0604030504040204" pitchFamily="34" charset="0"/>
                <a:ea typeface="Verdana" panose="020B0604030504040204" pitchFamily="34" charset="0"/>
                <a:cs typeface="Verdana" panose="020B0604030504040204" pitchFamily="34" charset="0"/>
              </a:rPr>
              <a:t> May admit or deny the behaviour</a:t>
            </a:r>
          </a:p>
          <a:p>
            <a:pPr lvl="1" algn="just">
              <a:buFont typeface="Wingdings" pitchFamily="2" charset="2"/>
              <a:buChar char="§"/>
            </a:pPr>
            <a:r>
              <a:rPr lang="en-GB" altLang="en-US" sz="2000" dirty="0">
                <a:latin typeface="Verdana" panose="020B0604030504040204" pitchFamily="34" charset="0"/>
                <a:ea typeface="Verdana" panose="020B0604030504040204" pitchFamily="34" charset="0"/>
                <a:cs typeface="Verdana" panose="020B0604030504040204" pitchFamily="34" charset="0"/>
              </a:rPr>
              <a:t> May or may not be prosecuted</a:t>
            </a:r>
          </a:p>
          <a:p>
            <a:pPr lvl="1" algn="just">
              <a:buFont typeface="Wingdings" pitchFamily="2" charset="2"/>
              <a:buChar char="§"/>
            </a:pPr>
            <a:r>
              <a:rPr lang="en-GB" altLang="en-US" sz="2000" dirty="0">
                <a:latin typeface="Verdana" panose="020B0604030504040204" pitchFamily="34" charset="0"/>
                <a:ea typeface="Verdana" panose="020B0604030504040204" pitchFamily="34" charset="0"/>
                <a:cs typeface="Verdana" panose="020B0604030504040204" pitchFamily="34" charset="0"/>
              </a:rPr>
              <a:t> Referred by Children’s Services or YOS</a:t>
            </a:r>
          </a:p>
          <a:p>
            <a:pPr marL="457200" lvl="1" indent="0" algn="just">
              <a:buNone/>
            </a:pPr>
            <a:endParaRPr lang="en-GB" altLang="en-US" sz="2400" dirty="0"/>
          </a:p>
        </p:txBody>
      </p:sp>
      <p:pic>
        <p:nvPicPr>
          <p:cNvPr id="2" name="Picture 2" descr="B  Cymru-Wales (RGB)"/>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840" y="188639"/>
            <a:ext cx="2040880"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5" name="Picture 3" descr="C:\Users\sharron.wareham\AppData\Local\Microsoft\Windows\Temporary Internet Files\Content.IE5\P5CMMY8Q\identity-theft-protect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5524" y="476672"/>
            <a:ext cx="1498476" cy="1498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3279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139952" y="274553"/>
            <a:ext cx="4114800" cy="1143000"/>
          </a:xfrm>
        </p:spPr>
        <p:txBody>
          <a:bodyPr>
            <a:normAutofit/>
          </a:bodyPr>
          <a:lstStyle/>
          <a:p>
            <a:pPr algn="ctr" eaLnBrk="1" hangingPunct="1"/>
            <a:r>
              <a:rPr lang="en-GB" altLang="en-US" sz="4000" b="1" dirty="0">
                <a:latin typeface="Verdana" panose="020B0604030504040204" pitchFamily="34" charset="0"/>
                <a:ea typeface="Verdana" panose="020B0604030504040204" pitchFamily="34" charset="0"/>
                <a:cs typeface="Verdana" panose="020B0604030504040204" pitchFamily="34" charset="0"/>
              </a:rPr>
              <a:t>What we do</a:t>
            </a:r>
          </a:p>
        </p:txBody>
      </p:sp>
      <p:sp>
        <p:nvSpPr>
          <p:cNvPr id="8195" name="Rectangle 3"/>
          <p:cNvSpPr>
            <a:spLocks noGrp="1" noChangeArrowheads="1"/>
          </p:cNvSpPr>
          <p:nvPr>
            <p:ph idx="1"/>
          </p:nvPr>
        </p:nvSpPr>
        <p:spPr>
          <a:xfrm>
            <a:off x="900113" y="2133600"/>
            <a:ext cx="7559675" cy="3589338"/>
          </a:xfrm>
          <a:noFill/>
        </p:spPr>
        <p:txBody>
          <a:bodyPr>
            <a:normAutofit fontScale="77500" lnSpcReduction="20000"/>
          </a:bodyPr>
          <a:lstStyle/>
          <a:p>
            <a:pPr marL="0" indent="0" eaLnBrk="1" hangingPunct="1">
              <a:buNone/>
            </a:pPr>
            <a:r>
              <a:rPr lang="en-GB" altLang="en-US" dirty="0"/>
              <a:t>The Service offers :</a:t>
            </a:r>
          </a:p>
          <a:p>
            <a:pPr marL="0" indent="0" eaLnBrk="1" hangingPunct="1">
              <a:buNone/>
            </a:pPr>
            <a:endParaRPr lang="en-GB" altLang="en-US" dirty="0"/>
          </a:p>
          <a:p>
            <a:pPr>
              <a:buFont typeface="Wingdings" panose="05000000000000000000" pitchFamily="2" charset="2"/>
              <a:buChar char="§"/>
            </a:pPr>
            <a:r>
              <a:rPr lang="en-GB" altLang="en-US" dirty="0"/>
              <a:t> Outreach</a:t>
            </a:r>
          </a:p>
          <a:p>
            <a:pPr eaLnBrk="1" hangingPunct="1">
              <a:buFont typeface="Wingdings" pitchFamily="2" charset="2"/>
              <a:buChar char="§"/>
            </a:pPr>
            <a:r>
              <a:rPr lang="en-GB" altLang="en-US" dirty="0"/>
              <a:t> Assessment </a:t>
            </a:r>
          </a:p>
          <a:p>
            <a:pPr eaLnBrk="1" hangingPunct="1">
              <a:buFont typeface="Wingdings" pitchFamily="2" charset="2"/>
              <a:buChar char="§"/>
            </a:pPr>
            <a:r>
              <a:rPr lang="en-GB" altLang="en-US" dirty="0"/>
              <a:t> Longer-term programme work</a:t>
            </a:r>
          </a:p>
          <a:p>
            <a:pPr eaLnBrk="1" hangingPunct="1">
              <a:buFont typeface="Wingdings" pitchFamily="2" charset="2"/>
              <a:buChar char="§"/>
            </a:pPr>
            <a:r>
              <a:rPr lang="en-GB" altLang="en-US" dirty="0"/>
              <a:t> Direct work with parents/carers</a:t>
            </a:r>
          </a:p>
          <a:p>
            <a:pPr eaLnBrk="1" hangingPunct="1">
              <a:buFont typeface="Wingdings" pitchFamily="2" charset="2"/>
              <a:buChar char="§"/>
            </a:pPr>
            <a:r>
              <a:rPr lang="en-GB" altLang="en-US" dirty="0"/>
              <a:t> Consultation to other professionals</a:t>
            </a:r>
          </a:p>
          <a:p>
            <a:pPr eaLnBrk="1" hangingPunct="1">
              <a:buFont typeface="Wingdings" pitchFamily="2" charset="2"/>
              <a:buChar char="§"/>
            </a:pPr>
            <a:r>
              <a:rPr lang="en-GB" altLang="en-US" dirty="0"/>
              <a:t> Training</a:t>
            </a:r>
          </a:p>
          <a:p>
            <a:pPr eaLnBrk="1" hangingPunct="1">
              <a:buFont typeface="Wingdings" pitchFamily="2" charset="2"/>
              <a:buChar char="§"/>
            </a:pPr>
            <a:r>
              <a:rPr lang="en-GB" altLang="en-US" dirty="0"/>
              <a:t> Research</a:t>
            </a:r>
          </a:p>
          <a:p>
            <a:pPr eaLnBrk="1" hangingPunct="1"/>
            <a:endParaRPr lang="en-GB" altLang="en-US" sz="1600" dirty="0"/>
          </a:p>
          <a:p>
            <a:pPr eaLnBrk="1" hangingPunct="1"/>
            <a:endParaRPr lang="en-GB" altLang="en-US" sz="2400" dirty="0"/>
          </a:p>
          <a:p>
            <a:pPr eaLnBrk="1" hangingPunct="1"/>
            <a:endParaRPr lang="en-GB" altLang="en-US" sz="2400" dirty="0"/>
          </a:p>
        </p:txBody>
      </p:sp>
      <p:pic>
        <p:nvPicPr>
          <p:cNvPr id="2" name="Picture 2" descr="B  Cymru-Wales (RGB)"/>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60648"/>
            <a:ext cx="2628900"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18" name="Picture 2" descr="C:\Users\sharron.wareham\AppData\Local\Microsoft\Windows\Temporary Internet Files\Content.IE5\06OJHIDZ\plan-1024x694[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1650576"/>
            <a:ext cx="2267744" cy="2138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6050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2D496-1F24-2340-9D9A-989CF3A291C3}"/>
              </a:ext>
            </a:extLst>
          </p:cNvPr>
          <p:cNvSpPr>
            <a:spLocks noGrp="1"/>
          </p:cNvSpPr>
          <p:nvPr>
            <p:ph type="title"/>
          </p:nvPr>
        </p:nvSpPr>
        <p:spPr/>
        <p:txBody>
          <a:bodyPr/>
          <a:lstStyle/>
          <a:p>
            <a:r>
              <a:rPr lang="en-US" dirty="0"/>
              <a:t>What is CSE?</a:t>
            </a:r>
          </a:p>
        </p:txBody>
      </p:sp>
      <p:sp>
        <p:nvSpPr>
          <p:cNvPr id="3" name="Content Placeholder 2">
            <a:extLst>
              <a:ext uri="{FF2B5EF4-FFF2-40B4-BE49-F238E27FC236}">
                <a16:creationId xmlns:a16="http://schemas.microsoft.com/office/drawing/2014/main" id="{C484AF4B-70EB-C54D-BE48-D32EDF840F49}"/>
              </a:ext>
            </a:extLst>
          </p:cNvPr>
          <p:cNvSpPr>
            <a:spLocks noGrp="1"/>
          </p:cNvSpPr>
          <p:nvPr>
            <p:ph idx="1"/>
          </p:nvPr>
        </p:nvSpPr>
        <p:spPr/>
        <p:txBody>
          <a:bodyPr/>
          <a:lstStyle/>
          <a:p>
            <a:endParaRPr lang="en-US" dirty="0"/>
          </a:p>
          <a:p>
            <a:r>
              <a:rPr lang="en-US" dirty="0"/>
              <a:t>In pairs develop a definition of child sexual exploitation.</a:t>
            </a:r>
          </a:p>
        </p:txBody>
      </p:sp>
      <p:pic>
        <p:nvPicPr>
          <p:cNvPr id="4" name="Picture 2" descr="B  Cymru-Wales (RGB)">
            <a:extLst>
              <a:ext uri="{FF2B5EF4-FFF2-40B4-BE49-F238E27FC236}">
                <a16:creationId xmlns:a16="http://schemas.microsoft.com/office/drawing/2014/main" id="{22736EBE-A698-5148-BEB1-72B141AE153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40" y="188639"/>
            <a:ext cx="2040880"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3011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solidFill>
            <a:srgbClr val="92D050"/>
          </a:solidFill>
        </p:spPr>
        <p:txBody>
          <a:bodyPr/>
          <a:lstStyle/>
          <a:p>
            <a:pPr algn="ctr"/>
            <a:r>
              <a:rPr lang="en-GB" altLang="en-US" sz="3200"/>
              <a:t>  </a:t>
            </a:r>
            <a:r>
              <a:rPr lang="en-GB" altLang="en-US" sz="3200">
                <a:solidFill>
                  <a:schemeClr val="bg1"/>
                </a:solidFill>
              </a:rPr>
              <a:t>Definition of Child Sexual Exploitation</a:t>
            </a:r>
          </a:p>
        </p:txBody>
      </p:sp>
      <p:sp>
        <p:nvSpPr>
          <p:cNvPr id="20483" name="Rectangle 3"/>
          <p:cNvSpPr>
            <a:spLocks noGrp="1" noChangeArrowheads="1"/>
          </p:cNvSpPr>
          <p:nvPr>
            <p:ph type="body" idx="1"/>
          </p:nvPr>
        </p:nvSpPr>
        <p:spPr>
          <a:xfrm>
            <a:off x="755650" y="2060575"/>
            <a:ext cx="7859713" cy="3743325"/>
          </a:xfrm>
        </p:spPr>
        <p:txBody>
          <a:bodyPr>
            <a:normAutofit fontScale="92500" lnSpcReduction="20000"/>
          </a:bodyPr>
          <a:lstStyle/>
          <a:p>
            <a:pPr marL="0" indent="0" algn="just">
              <a:buFont typeface="Wingdings" panose="05000000000000000000" pitchFamily="2" charset="2"/>
              <a:buNone/>
              <a:defRPr/>
            </a:pPr>
            <a:r>
              <a:rPr lang="en-GB" altLang="en-US" sz="2400" dirty="0">
                <a:solidFill>
                  <a:schemeClr val="tx1"/>
                </a:solidFill>
              </a:rPr>
              <a:t>Child sexual exploitation is the </a:t>
            </a:r>
            <a:r>
              <a:rPr lang="en-GB" altLang="en-US" sz="2400" dirty="0">
                <a:solidFill>
                  <a:srgbClr val="FF0000"/>
                </a:solidFill>
              </a:rPr>
              <a:t>coercion or manipulation</a:t>
            </a:r>
            <a:r>
              <a:rPr lang="en-GB" altLang="en-US" sz="2400" dirty="0">
                <a:solidFill>
                  <a:schemeClr val="tx1"/>
                </a:solidFill>
              </a:rPr>
              <a:t> of children and young people into taking part in sexual activities. It is a form of sexual abuse </a:t>
            </a:r>
            <a:r>
              <a:rPr lang="en-GB" altLang="en-US" sz="2400" dirty="0">
                <a:solidFill>
                  <a:srgbClr val="FF0000"/>
                </a:solidFill>
              </a:rPr>
              <a:t>involving an exchange </a:t>
            </a:r>
            <a:r>
              <a:rPr lang="en-GB" altLang="en-US" sz="2400" dirty="0">
                <a:solidFill>
                  <a:schemeClr val="tx1"/>
                </a:solidFill>
              </a:rPr>
              <a:t>of some form of payment which can include money, mobile phones and other items, drugs, alcohol, a place to stay, ‘protection’ or affection. The </a:t>
            </a:r>
            <a:r>
              <a:rPr lang="en-GB" altLang="en-US" sz="2400" dirty="0">
                <a:solidFill>
                  <a:srgbClr val="FF0000"/>
                </a:solidFill>
              </a:rPr>
              <a:t>vulnerability</a:t>
            </a:r>
            <a:r>
              <a:rPr lang="en-GB" altLang="en-US" sz="2400" dirty="0">
                <a:solidFill>
                  <a:schemeClr val="tx1"/>
                </a:solidFill>
              </a:rPr>
              <a:t> of the young person and </a:t>
            </a:r>
            <a:r>
              <a:rPr lang="en-GB" altLang="en-US" sz="2400" dirty="0">
                <a:solidFill>
                  <a:srgbClr val="FF0000"/>
                </a:solidFill>
              </a:rPr>
              <a:t>grooming process</a:t>
            </a:r>
            <a:r>
              <a:rPr lang="en-GB" altLang="en-US" sz="2400" dirty="0">
                <a:solidFill>
                  <a:schemeClr val="tx1"/>
                </a:solidFill>
              </a:rPr>
              <a:t> employed by perpetrators renders them powerless to recognise the exploitative nature of relationships and </a:t>
            </a:r>
            <a:r>
              <a:rPr lang="en-GB" altLang="en-US" sz="2400" dirty="0">
                <a:solidFill>
                  <a:srgbClr val="FF0000"/>
                </a:solidFill>
              </a:rPr>
              <a:t>unable to give informed consent</a:t>
            </a:r>
            <a:r>
              <a:rPr lang="en-GB" altLang="en-US" sz="2400" dirty="0">
                <a:solidFill>
                  <a:schemeClr val="tx1"/>
                </a:solidFill>
              </a:rPr>
              <a:t>.</a:t>
            </a:r>
          </a:p>
          <a:p>
            <a:pPr marL="0" indent="0">
              <a:buFont typeface="Wingdings" panose="05000000000000000000" pitchFamily="2" charset="2"/>
              <a:buNone/>
              <a:defRPr/>
            </a:pPr>
            <a:r>
              <a:rPr lang="en-GB" altLang="en-US" sz="2000" dirty="0">
                <a:solidFill>
                  <a:schemeClr val="tx1"/>
                </a:solidFill>
              </a:rPr>
              <a:t>	</a:t>
            </a:r>
          </a:p>
          <a:p>
            <a:pPr marL="0" indent="0">
              <a:buFont typeface="Wingdings" panose="05000000000000000000" pitchFamily="2" charset="2"/>
              <a:buNone/>
              <a:defRPr/>
            </a:pPr>
            <a:endParaRPr lang="en-GB" altLang="en-US" sz="1400" dirty="0">
              <a:solidFill>
                <a:schemeClr val="bg2">
                  <a:lumMod val="75000"/>
                </a:schemeClr>
              </a:solidFill>
            </a:endParaRPr>
          </a:p>
          <a:p>
            <a:pPr marL="0" indent="0">
              <a:buFont typeface="Wingdings" panose="05000000000000000000" pitchFamily="2" charset="2"/>
              <a:buNone/>
              <a:defRPr/>
            </a:pPr>
            <a:r>
              <a:rPr lang="en-GB" altLang="en-US" sz="1400" dirty="0">
                <a:solidFill>
                  <a:schemeClr val="bg2">
                    <a:lumMod val="75000"/>
                  </a:schemeClr>
                </a:solidFill>
              </a:rPr>
              <a:t>                                                                                     (</a:t>
            </a:r>
            <a:r>
              <a:rPr lang="en-GB" altLang="en-US" sz="1400" dirty="0" err="1">
                <a:solidFill>
                  <a:schemeClr val="bg2">
                    <a:lumMod val="75000"/>
                  </a:schemeClr>
                </a:solidFill>
              </a:rPr>
              <a:t>Clutton</a:t>
            </a:r>
            <a:r>
              <a:rPr lang="en-GB" altLang="en-US" sz="1400" dirty="0">
                <a:solidFill>
                  <a:schemeClr val="bg2">
                    <a:lumMod val="75000"/>
                  </a:schemeClr>
                </a:solidFill>
              </a:rPr>
              <a:t> and Coles, 2008) All Wales Protocol</a:t>
            </a:r>
          </a:p>
          <a:p>
            <a:pPr marL="0" indent="0">
              <a:buFont typeface="Wingdings" panose="05000000000000000000" pitchFamily="2" charset="2"/>
              <a:buNone/>
              <a:defRPr/>
            </a:pPr>
            <a:endParaRPr lang="en-GB" altLang="en-US" sz="2000" dirty="0">
              <a:solidFill>
                <a:schemeClr val="tx1"/>
              </a:solidFill>
            </a:endParaRPr>
          </a:p>
        </p:txBody>
      </p:sp>
    </p:spTree>
    <p:extLst>
      <p:ext uri="{BB962C8B-B14F-4D97-AF65-F5344CB8AC3E}">
        <p14:creationId xmlns:p14="http://schemas.microsoft.com/office/powerpoint/2010/main" val="3666842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627313" y="333375"/>
            <a:ext cx="5786437" cy="1079500"/>
          </a:xfrm>
          <a:solidFill>
            <a:srgbClr val="92D050"/>
          </a:solidFill>
        </p:spPr>
        <p:txBody>
          <a:bodyPr/>
          <a:lstStyle/>
          <a:p>
            <a:pPr algn="ctr"/>
            <a:r>
              <a:rPr lang="en-GB" altLang="en-US" sz="3600">
                <a:solidFill>
                  <a:schemeClr val="bg1"/>
                </a:solidFill>
              </a:rPr>
              <a:t>Models of Exploitation</a:t>
            </a:r>
          </a:p>
        </p:txBody>
      </p:sp>
      <p:graphicFrame>
        <p:nvGraphicFramePr>
          <p:cNvPr id="2" name="Diagram 1"/>
          <p:cNvGraphicFramePr/>
          <p:nvPr/>
        </p:nvGraphicFramePr>
        <p:xfrm>
          <a:off x="20150" y="1124744"/>
          <a:ext cx="9304378"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670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555875" y="333375"/>
            <a:ext cx="6048375" cy="1439863"/>
          </a:xfrm>
        </p:spPr>
        <p:txBody>
          <a:bodyPr/>
          <a:lstStyle/>
          <a:p>
            <a:r>
              <a:rPr lang="en-GB" altLang="en-US" sz="3200" b="1"/>
              <a:t>“Age 16 to 18 is a grey area?”</a:t>
            </a:r>
          </a:p>
        </p:txBody>
      </p:sp>
      <p:sp>
        <p:nvSpPr>
          <p:cNvPr id="15363" name="Rectangle 3"/>
          <p:cNvSpPr>
            <a:spLocks noGrp="1" noChangeArrowheads="1"/>
          </p:cNvSpPr>
          <p:nvPr>
            <p:ph type="body" idx="1"/>
          </p:nvPr>
        </p:nvSpPr>
        <p:spPr>
          <a:xfrm>
            <a:off x="755650" y="2060575"/>
            <a:ext cx="7777163" cy="3240088"/>
          </a:xfrm>
        </p:spPr>
        <p:txBody>
          <a:bodyPr/>
          <a:lstStyle/>
          <a:p>
            <a:pPr marL="0" indent="0">
              <a:lnSpc>
                <a:spcPct val="90000"/>
              </a:lnSpc>
              <a:defRPr/>
            </a:pPr>
            <a:r>
              <a:rPr lang="en-GB" altLang="en-US" sz="2000" b="1" dirty="0">
                <a:solidFill>
                  <a:schemeClr val="tx1"/>
                </a:solidFill>
              </a:rPr>
              <a:t>Abuse of children through prostitution or pornography offences (Sections 47-50)  Sexual Offences Act 2003 </a:t>
            </a:r>
          </a:p>
          <a:p>
            <a:pPr marL="0" indent="0" algn="just">
              <a:lnSpc>
                <a:spcPct val="90000"/>
              </a:lnSpc>
              <a:defRPr/>
            </a:pPr>
            <a:r>
              <a:rPr lang="en-GB" altLang="en-US" sz="1800" dirty="0">
                <a:solidFill>
                  <a:schemeClr val="tx1"/>
                </a:solidFill>
              </a:rPr>
              <a:t>Children involved in prostitution are primarily victims of abuse and people who take advantage of them by exploiting them, are child abusers. The use of children in the sex industry is entirely unjustifiable. Sections 47-50 provide offences specifically to tackle the use of children in the sex industry, where a child is under 18</a:t>
            </a:r>
          </a:p>
          <a:p>
            <a:pPr algn="just">
              <a:lnSpc>
                <a:spcPct val="90000"/>
              </a:lnSpc>
              <a:defRPr/>
            </a:pPr>
            <a:r>
              <a:rPr lang="en-GB" altLang="en-US" sz="1800" b="1" dirty="0">
                <a:solidFill>
                  <a:schemeClr val="tx1"/>
                </a:solidFill>
              </a:rPr>
              <a:t>Key points</a:t>
            </a:r>
          </a:p>
          <a:p>
            <a:pPr algn="just">
              <a:lnSpc>
                <a:spcPct val="90000"/>
              </a:lnSpc>
              <a:defRPr/>
            </a:pPr>
            <a:r>
              <a:rPr lang="en-GB" altLang="en-US" sz="1800" dirty="0">
                <a:solidFill>
                  <a:schemeClr val="tx1"/>
                </a:solidFill>
              </a:rPr>
              <a:t>A person is a child if under 18; </a:t>
            </a:r>
          </a:p>
          <a:p>
            <a:pPr marL="0" indent="0" algn="just">
              <a:lnSpc>
                <a:spcPct val="90000"/>
              </a:lnSpc>
              <a:defRPr/>
            </a:pPr>
            <a:r>
              <a:rPr lang="en-GB" altLang="en-US" sz="1800" dirty="0">
                <a:solidFill>
                  <a:schemeClr val="tx1"/>
                </a:solidFill>
              </a:rPr>
              <a:t>Consent is not in issue. It does not matter if a child of 16 or 17 consents to the activity, it is those who exploit children who commit a criminal act; </a:t>
            </a:r>
          </a:p>
          <a:p>
            <a:pPr marL="0" indent="0" algn="just">
              <a:lnSpc>
                <a:spcPct val="90000"/>
              </a:lnSpc>
              <a:defRPr/>
            </a:pPr>
            <a:r>
              <a:rPr lang="en-GB" altLang="en-US" sz="1800" dirty="0">
                <a:solidFill>
                  <a:schemeClr val="tx1"/>
                </a:solidFill>
              </a:rPr>
              <a:t>There is a defence that a person reasonably believed that the child was over 18. This does not apply if the child was under 13; </a:t>
            </a:r>
          </a:p>
          <a:p>
            <a:pPr algn="just">
              <a:lnSpc>
                <a:spcPct val="90000"/>
              </a:lnSpc>
              <a:defRPr/>
            </a:pPr>
            <a:r>
              <a:rPr lang="en-GB" altLang="en-US" sz="1800" dirty="0">
                <a:solidFill>
                  <a:schemeClr val="tx1"/>
                </a:solidFill>
              </a:rPr>
              <a:t>A person is involved in pornography if an image of the child is recorded</a:t>
            </a:r>
          </a:p>
          <a:p>
            <a:pPr>
              <a:lnSpc>
                <a:spcPct val="90000"/>
              </a:lnSpc>
              <a:defRPr/>
            </a:pPr>
            <a:endParaRPr lang="en-GB" altLang="en-US" sz="2000" dirty="0"/>
          </a:p>
        </p:txBody>
      </p:sp>
    </p:spTree>
    <p:extLst>
      <p:ext uri="{BB962C8B-B14F-4D97-AF65-F5344CB8AC3E}">
        <p14:creationId xmlns:p14="http://schemas.microsoft.com/office/powerpoint/2010/main" val="2509956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Content Placeholder 2">
            <a:extLst>
              <a:ext uri="{FF2B5EF4-FFF2-40B4-BE49-F238E27FC236}">
                <a16:creationId xmlns:a16="http://schemas.microsoft.com/office/drawing/2014/main" id="{13B5D556-2626-E649-8BDC-B17521391BE1}"/>
              </a:ext>
            </a:extLst>
          </p:cNvPr>
          <p:cNvSpPr>
            <a:spLocks noGrp="1"/>
          </p:cNvSpPr>
          <p:nvPr>
            <p:ph idx="1"/>
          </p:nvPr>
        </p:nvSpPr>
        <p:spPr>
          <a:xfrm>
            <a:off x="827088" y="2276475"/>
            <a:ext cx="7921625" cy="39624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a:buFontTx/>
              <a:buChar char="•"/>
            </a:pPr>
            <a:r>
              <a:rPr lang="en-GB" altLang="en-US" sz="2400" dirty="0">
                <a:solidFill>
                  <a:schemeClr val="tx1"/>
                </a:solidFill>
              </a:rPr>
              <a:t>Fear and threats</a:t>
            </a:r>
          </a:p>
          <a:p>
            <a:pPr>
              <a:buFontTx/>
              <a:buChar char="•"/>
            </a:pPr>
            <a:r>
              <a:rPr lang="en-GB" altLang="en-US" sz="2400" dirty="0">
                <a:solidFill>
                  <a:schemeClr val="tx1"/>
                </a:solidFill>
              </a:rPr>
              <a:t>Emotional ties/loyalty to the perpetrator – trauma bond</a:t>
            </a:r>
          </a:p>
          <a:p>
            <a:pPr>
              <a:buFontTx/>
              <a:buChar char="•"/>
            </a:pPr>
            <a:r>
              <a:rPr lang="en-GB" altLang="en-US" sz="2400" dirty="0">
                <a:solidFill>
                  <a:schemeClr val="tx1"/>
                </a:solidFill>
              </a:rPr>
              <a:t>Guilt/Shame – can feel complicit in their abuse</a:t>
            </a:r>
          </a:p>
          <a:p>
            <a:pPr>
              <a:buFontTx/>
              <a:buChar char="•"/>
            </a:pPr>
            <a:r>
              <a:rPr lang="en-GB" altLang="en-US" sz="2400" dirty="0">
                <a:solidFill>
                  <a:schemeClr val="tx1"/>
                </a:solidFill>
              </a:rPr>
              <a:t>Receipt of something they need/want</a:t>
            </a:r>
          </a:p>
          <a:p>
            <a:pPr>
              <a:buFontTx/>
              <a:buChar char="•"/>
            </a:pPr>
            <a:r>
              <a:rPr lang="en-GB" altLang="en-US" sz="2400" dirty="0">
                <a:solidFill>
                  <a:schemeClr val="tx1"/>
                </a:solidFill>
              </a:rPr>
              <a:t>Think they won’t be believed</a:t>
            </a:r>
          </a:p>
          <a:p>
            <a:pPr>
              <a:buFontTx/>
              <a:buChar char="•"/>
            </a:pPr>
            <a:r>
              <a:rPr lang="en-GB" altLang="en-US" sz="2400" dirty="0">
                <a:solidFill>
                  <a:schemeClr val="tx1"/>
                </a:solidFill>
              </a:rPr>
              <a:t>Don’t know where to go for help</a:t>
            </a:r>
          </a:p>
          <a:p>
            <a:pPr>
              <a:buFontTx/>
              <a:buChar char="•"/>
            </a:pPr>
            <a:r>
              <a:rPr lang="en-GB" altLang="en-US" sz="2400" dirty="0">
                <a:solidFill>
                  <a:schemeClr val="tx1"/>
                </a:solidFill>
              </a:rPr>
              <a:t>Prior negative reactions/experiences of services</a:t>
            </a:r>
          </a:p>
          <a:p>
            <a:pPr>
              <a:buFontTx/>
              <a:buChar char="•"/>
            </a:pPr>
            <a:r>
              <a:rPr lang="en-GB" altLang="en-US" sz="2400" dirty="0">
                <a:solidFill>
                  <a:schemeClr val="tx1"/>
                </a:solidFill>
              </a:rPr>
              <a:t>Don’t realise there is anything to report</a:t>
            </a:r>
          </a:p>
          <a:p>
            <a:pPr>
              <a:buFontTx/>
              <a:buChar char="•"/>
            </a:pPr>
            <a:r>
              <a:rPr lang="en-GB" altLang="en-US" sz="2400" dirty="0"/>
              <a:t>Negative attitudes of professionals</a:t>
            </a:r>
            <a:endParaRPr lang="en-GB" altLang="en-US" sz="2400" dirty="0">
              <a:solidFill>
                <a:schemeClr val="tx1"/>
              </a:solidFill>
            </a:endParaRPr>
          </a:p>
        </p:txBody>
      </p:sp>
      <p:sp>
        <p:nvSpPr>
          <p:cNvPr id="39939" name="Title 1">
            <a:extLst>
              <a:ext uri="{FF2B5EF4-FFF2-40B4-BE49-F238E27FC236}">
                <a16:creationId xmlns:a16="http://schemas.microsoft.com/office/drawing/2014/main" id="{A567B6B9-F746-894B-8D24-650A5660D538}"/>
              </a:ext>
            </a:extLst>
          </p:cNvPr>
          <p:cNvSpPr txBox="1">
            <a:spLocks/>
          </p:cNvSpPr>
          <p:nvPr/>
        </p:nvSpPr>
        <p:spPr bwMode="auto">
          <a:xfrm>
            <a:off x="2555875" y="476250"/>
            <a:ext cx="6192838" cy="1439863"/>
          </a:xfrm>
          <a:prstGeom prst="rect">
            <a:avLst/>
          </a:prstGeom>
          <a:solidFill>
            <a:srgbClr val="92D05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defRPr sz="3200">
                <a:solidFill>
                  <a:schemeClr val="bg2"/>
                </a:solidFill>
                <a:latin typeface="Gill Alt One MT" pitchFamily="34" charset="0"/>
              </a:defRPr>
            </a:lvl1pPr>
            <a:lvl2pPr marL="742950" indent="-285750">
              <a:spcBef>
                <a:spcPct val="20000"/>
              </a:spcBef>
              <a:buChar char="–"/>
              <a:defRPr sz="2800">
                <a:solidFill>
                  <a:schemeClr val="tx1"/>
                </a:solidFill>
                <a:latin typeface="Gill Alt One MT" pitchFamily="34" charset="0"/>
              </a:defRPr>
            </a:lvl2pPr>
            <a:lvl3pPr marL="1144588" indent="-228600">
              <a:spcBef>
                <a:spcPct val="20000"/>
              </a:spcBef>
              <a:buChar char="•"/>
              <a:defRPr sz="2400">
                <a:solidFill>
                  <a:schemeClr val="tx1"/>
                </a:solidFill>
                <a:latin typeface="Gill Alt One MT"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Gill Alt One MT" pitchFamily="34" charset="0"/>
              </a:defRPr>
            </a:lvl5pPr>
            <a:lvl6pPr marL="2514600" indent="-228600" eaLnBrk="0" fontAlgn="base" hangingPunct="0">
              <a:spcBef>
                <a:spcPct val="20000"/>
              </a:spcBef>
              <a:spcAft>
                <a:spcPct val="0"/>
              </a:spcAft>
              <a:buChar char="»"/>
              <a:defRPr sz="2000">
                <a:solidFill>
                  <a:schemeClr val="tx1"/>
                </a:solidFill>
                <a:latin typeface="Gill Alt One MT" pitchFamily="34" charset="0"/>
              </a:defRPr>
            </a:lvl6pPr>
            <a:lvl7pPr marL="2971800" indent="-228600" eaLnBrk="0" fontAlgn="base" hangingPunct="0">
              <a:spcBef>
                <a:spcPct val="20000"/>
              </a:spcBef>
              <a:spcAft>
                <a:spcPct val="0"/>
              </a:spcAft>
              <a:buChar char="»"/>
              <a:defRPr sz="2000">
                <a:solidFill>
                  <a:schemeClr val="tx1"/>
                </a:solidFill>
                <a:latin typeface="Gill Alt One MT" pitchFamily="34" charset="0"/>
              </a:defRPr>
            </a:lvl7pPr>
            <a:lvl8pPr marL="3429000" indent="-228600" eaLnBrk="0" fontAlgn="base" hangingPunct="0">
              <a:spcBef>
                <a:spcPct val="20000"/>
              </a:spcBef>
              <a:spcAft>
                <a:spcPct val="0"/>
              </a:spcAft>
              <a:buChar char="»"/>
              <a:defRPr sz="2000">
                <a:solidFill>
                  <a:schemeClr val="tx1"/>
                </a:solidFill>
                <a:latin typeface="Gill Alt One MT" pitchFamily="34" charset="0"/>
              </a:defRPr>
            </a:lvl8pPr>
            <a:lvl9pPr marL="3886200" indent="-228600" eaLnBrk="0" fontAlgn="base" hangingPunct="0">
              <a:spcBef>
                <a:spcPct val="20000"/>
              </a:spcBef>
              <a:spcAft>
                <a:spcPct val="0"/>
              </a:spcAft>
              <a:buChar char="»"/>
              <a:defRPr sz="2000">
                <a:solidFill>
                  <a:schemeClr val="tx1"/>
                </a:solidFill>
                <a:latin typeface="Gill Alt One MT" pitchFamily="34" charset="0"/>
              </a:defRPr>
            </a:lvl9pPr>
          </a:lstStyle>
          <a:p>
            <a:pPr>
              <a:spcBef>
                <a:spcPct val="0"/>
              </a:spcBef>
            </a:pPr>
            <a:r>
              <a:rPr lang="en-GB" altLang="en-US" sz="2800" b="1">
                <a:solidFill>
                  <a:schemeClr val="bg1"/>
                </a:solidFill>
              </a:rPr>
              <a:t>Why don’t young people report that they are being sexually exploited?</a:t>
            </a:r>
            <a:endParaRPr lang="en-GB" altLang="en-US" sz="2800">
              <a:solidFill>
                <a:schemeClr val="bg1"/>
              </a:solidFill>
            </a:endParaRPr>
          </a:p>
        </p:txBody>
      </p:sp>
      <p:pic>
        <p:nvPicPr>
          <p:cNvPr id="4" name="Picture 2" descr="B  Cymru-Wales (RGB)">
            <a:extLst>
              <a:ext uri="{FF2B5EF4-FFF2-40B4-BE49-F238E27FC236}">
                <a16:creationId xmlns:a16="http://schemas.microsoft.com/office/drawing/2014/main" id="{D159D80B-EDBC-0446-8C8F-6A32EDA1ACA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576" y="252788"/>
            <a:ext cx="2020144"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371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993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993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993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a:extLst>
              <a:ext uri="{FF2B5EF4-FFF2-40B4-BE49-F238E27FC236}">
                <a16:creationId xmlns:a16="http://schemas.microsoft.com/office/drawing/2014/main" id="{BFCFC175-FFF7-2A47-8161-F1BC67800D35}"/>
              </a:ext>
            </a:extLst>
          </p:cNvPr>
          <p:cNvSpPr>
            <a:spLocks noGrp="1"/>
          </p:cNvSpPr>
          <p:nvPr>
            <p:ph idx="1"/>
          </p:nvPr>
        </p:nvSpPr>
        <p:spPr>
          <a:xfrm>
            <a:off x="735013" y="2997200"/>
            <a:ext cx="7704137" cy="1943100"/>
          </a:xfrm>
          <a:ln>
            <a:solidFill>
              <a:schemeClr val="tx1"/>
            </a:solidFill>
            <a:miter lim="800000"/>
            <a:headEnd/>
            <a:tailEnd/>
          </a:ln>
        </p:spPr>
        <p:txBody>
          <a:bodyPr/>
          <a:lstStyle/>
          <a:p>
            <a:pPr marL="109538" indent="0">
              <a:buNone/>
            </a:pPr>
            <a:r>
              <a:rPr lang="en-GB" altLang="en-US" sz="2800" dirty="0">
                <a:solidFill>
                  <a:schemeClr val="tx1"/>
                </a:solidFill>
              </a:rPr>
              <a:t>“A perception that a young person is troublesome, rather than troubled, can effect their credibility and influence whether that individual seeks help.”</a:t>
            </a:r>
          </a:p>
          <a:p>
            <a:pPr marL="109538" indent="0"/>
            <a:endParaRPr lang="en-GB" altLang="en-US" sz="2800" dirty="0">
              <a:solidFill>
                <a:schemeClr val="tx1"/>
              </a:solidFill>
            </a:endParaRPr>
          </a:p>
        </p:txBody>
      </p:sp>
      <p:sp>
        <p:nvSpPr>
          <p:cNvPr id="2" name="Title 1">
            <a:extLst>
              <a:ext uri="{FF2B5EF4-FFF2-40B4-BE49-F238E27FC236}">
                <a16:creationId xmlns:a16="http://schemas.microsoft.com/office/drawing/2014/main" id="{903DAE9F-6A74-4B40-A940-00B9563C5C8F}"/>
              </a:ext>
            </a:extLst>
          </p:cNvPr>
          <p:cNvSpPr>
            <a:spLocks noGrp="1"/>
          </p:cNvSpPr>
          <p:nvPr>
            <p:ph type="title"/>
          </p:nvPr>
        </p:nvSpPr>
        <p:spPr>
          <a:xfrm>
            <a:off x="2700338" y="5876925"/>
            <a:ext cx="5759450" cy="215900"/>
          </a:xfrm>
        </p:spPr>
        <p:txBody>
          <a:bodyPr>
            <a:normAutofit fontScale="90000"/>
          </a:bodyPr>
          <a:lstStyle/>
          <a:p>
            <a:pPr>
              <a:defRPr/>
            </a:pPr>
            <a:r>
              <a:rPr lang="en-GB" altLang="en-US" sz="1400" b="1" dirty="0">
                <a:solidFill>
                  <a:schemeClr val="tx1">
                    <a:lumMod val="50000"/>
                    <a:lumOff val="50000"/>
                  </a:schemeClr>
                </a:solidFill>
              </a:rPr>
              <a:t>Major Investigation and Public Protection Responding to Child Sexual Exploitation – ACPO College of Policing Guidance 2013</a:t>
            </a:r>
            <a:br>
              <a:rPr lang="en-GB" altLang="en-US" sz="5400" b="1" dirty="0">
                <a:solidFill>
                  <a:schemeClr val="tx1"/>
                </a:solidFill>
              </a:rPr>
            </a:br>
            <a:endParaRPr lang="en-GB" dirty="0"/>
          </a:p>
        </p:txBody>
      </p:sp>
      <p:sp>
        <p:nvSpPr>
          <p:cNvPr id="40964" name="TextBox 2">
            <a:extLst>
              <a:ext uri="{FF2B5EF4-FFF2-40B4-BE49-F238E27FC236}">
                <a16:creationId xmlns:a16="http://schemas.microsoft.com/office/drawing/2014/main" id="{6808A27C-4463-D740-89EB-7DEAD24EF6B9}"/>
              </a:ext>
            </a:extLst>
          </p:cNvPr>
          <p:cNvSpPr txBox="1">
            <a:spLocks noChangeArrowheads="1"/>
          </p:cNvSpPr>
          <p:nvPr/>
        </p:nvSpPr>
        <p:spPr bwMode="auto">
          <a:xfrm>
            <a:off x="2700338" y="523875"/>
            <a:ext cx="5759450" cy="2060575"/>
          </a:xfrm>
          <a:prstGeom prst="rect">
            <a:avLst/>
          </a:prstGeom>
          <a:solidFill>
            <a:srgbClr val="92D050"/>
          </a:solidFill>
          <a:ln>
            <a:noFill/>
          </a:ln>
          <a:extLst>
            <a:ext uri="{91240B29-F687-4F45-9708-019B960494DF}">
              <a14:hiddenLine xmlns:a14="http://schemas.microsoft.com/office/drawing/2010/main" w="25400">
                <a:solidFill>
                  <a:srgbClr val="000000"/>
                </a:solidFill>
                <a:miter lim="800000"/>
                <a:headEnd/>
                <a:tailEnd/>
              </a14:hiddenLine>
            </a:ext>
          </a:extLst>
        </p:spPr>
        <p:txBody>
          <a:bodyPr>
            <a:spAutoFit/>
          </a:bodyPr>
          <a:lstStyle>
            <a:lvl1pPr>
              <a:spcBef>
                <a:spcPct val="20000"/>
              </a:spcBef>
              <a:defRPr sz="3200">
                <a:solidFill>
                  <a:schemeClr val="bg2"/>
                </a:solidFill>
                <a:latin typeface="Gill Alt One MT" pitchFamily="34" charset="0"/>
              </a:defRPr>
            </a:lvl1pPr>
            <a:lvl2pPr marL="742950" indent="-285750">
              <a:spcBef>
                <a:spcPct val="20000"/>
              </a:spcBef>
              <a:buChar char="–"/>
              <a:defRPr sz="2800">
                <a:solidFill>
                  <a:schemeClr val="tx1"/>
                </a:solidFill>
                <a:latin typeface="Gill Alt One MT" pitchFamily="34" charset="0"/>
              </a:defRPr>
            </a:lvl2pPr>
            <a:lvl3pPr marL="1143000" indent="-228600">
              <a:spcBef>
                <a:spcPct val="20000"/>
              </a:spcBef>
              <a:buChar char="•"/>
              <a:defRPr sz="2400">
                <a:solidFill>
                  <a:schemeClr val="tx1"/>
                </a:solidFill>
                <a:latin typeface="Gill Alt One MT"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Gill Alt One MT" pitchFamily="34" charset="0"/>
              </a:defRPr>
            </a:lvl5pPr>
            <a:lvl6pPr marL="2514600" indent="-228600" eaLnBrk="0" fontAlgn="base" hangingPunct="0">
              <a:spcBef>
                <a:spcPct val="20000"/>
              </a:spcBef>
              <a:spcAft>
                <a:spcPct val="0"/>
              </a:spcAft>
              <a:buChar char="»"/>
              <a:defRPr sz="2000">
                <a:solidFill>
                  <a:schemeClr val="tx1"/>
                </a:solidFill>
                <a:latin typeface="Gill Alt One MT" pitchFamily="34" charset="0"/>
              </a:defRPr>
            </a:lvl6pPr>
            <a:lvl7pPr marL="2971800" indent="-228600" eaLnBrk="0" fontAlgn="base" hangingPunct="0">
              <a:spcBef>
                <a:spcPct val="20000"/>
              </a:spcBef>
              <a:spcAft>
                <a:spcPct val="0"/>
              </a:spcAft>
              <a:buChar char="»"/>
              <a:defRPr sz="2000">
                <a:solidFill>
                  <a:schemeClr val="tx1"/>
                </a:solidFill>
                <a:latin typeface="Gill Alt One MT" pitchFamily="34" charset="0"/>
              </a:defRPr>
            </a:lvl7pPr>
            <a:lvl8pPr marL="3429000" indent="-228600" eaLnBrk="0" fontAlgn="base" hangingPunct="0">
              <a:spcBef>
                <a:spcPct val="20000"/>
              </a:spcBef>
              <a:spcAft>
                <a:spcPct val="0"/>
              </a:spcAft>
              <a:buChar char="»"/>
              <a:defRPr sz="2000">
                <a:solidFill>
                  <a:schemeClr val="tx1"/>
                </a:solidFill>
                <a:latin typeface="Gill Alt One MT" pitchFamily="34" charset="0"/>
              </a:defRPr>
            </a:lvl8pPr>
            <a:lvl9pPr marL="3886200" indent="-228600" eaLnBrk="0" fontAlgn="base" hangingPunct="0">
              <a:spcBef>
                <a:spcPct val="20000"/>
              </a:spcBef>
              <a:spcAft>
                <a:spcPct val="0"/>
              </a:spcAft>
              <a:buChar char="»"/>
              <a:defRPr sz="2000">
                <a:solidFill>
                  <a:schemeClr val="tx1"/>
                </a:solidFill>
                <a:latin typeface="Gill Alt One MT" pitchFamily="34" charset="0"/>
              </a:defRPr>
            </a:lvl9pPr>
          </a:lstStyle>
          <a:p>
            <a:pPr>
              <a:spcBef>
                <a:spcPct val="0"/>
              </a:spcBef>
            </a:pPr>
            <a:r>
              <a:rPr lang="en-GB" altLang="en-US" b="1">
                <a:solidFill>
                  <a:schemeClr val="bg1"/>
                </a:solidFill>
              </a:rPr>
              <a:t>Rotherham child abuse scandal: 'They thought they were dirty little slags' | Channel 4 News </a:t>
            </a:r>
            <a:endParaRPr lang="en-GB" altLang="en-US">
              <a:solidFill>
                <a:schemeClr val="bg1"/>
              </a:solidFill>
            </a:endParaRPr>
          </a:p>
        </p:txBody>
      </p:sp>
      <p:pic>
        <p:nvPicPr>
          <p:cNvPr id="5" name="Picture 2" descr="B  Cymru-Wales (RGB)">
            <a:extLst>
              <a:ext uri="{FF2B5EF4-FFF2-40B4-BE49-F238E27FC236}">
                <a16:creationId xmlns:a16="http://schemas.microsoft.com/office/drawing/2014/main" id="{5D72E238-36E4-1D4D-89C1-3FC20C3A14B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88640"/>
            <a:ext cx="194421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17243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189149C-003E-3A4D-8CD6-3400422ACB74}"/>
              </a:ext>
            </a:extLst>
          </p:cNvPr>
          <p:cNvSpPr>
            <a:spLocks noGrp="1"/>
          </p:cNvSpPr>
          <p:nvPr>
            <p:ph type="title"/>
          </p:nvPr>
        </p:nvSpPr>
        <p:spPr>
          <a:xfrm>
            <a:off x="2627313" y="549275"/>
            <a:ext cx="6048375" cy="1439863"/>
          </a:xfrm>
          <a:solidFill>
            <a:srgbClr val="92D050"/>
          </a:solidFill>
        </p:spPr>
        <p:txBody>
          <a:bodyPr/>
          <a:lstStyle/>
          <a:p>
            <a:pPr algn="ctr"/>
            <a:r>
              <a:rPr lang="en-GB" altLang="en-US" sz="3600">
                <a:solidFill>
                  <a:schemeClr val="bg1"/>
                </a:solidFill>
              </a:rPr>
              <a:t>Independent Inquiry –Rotherham </a:t>
            </a:r>
          </a:p>
        </p:txBody>
      </p:sp>
      <p:sp>
        <p:nvSpPr>
          <p:cNvPr id="35843" name="Content Placeholder 2">
            <a:extLst>
              <a:ext uri="{FF2B5EF4-FFF2-40B4-BE49-F238E27FC236}">
                <a16:creationId xmlns:a16="http://schemas.microsoft.com/office/drawing/2014/main" id="{32DB3A8F-D3FE-0A41-B53C-FC4FE4D792EC}"/>
              </a:ext>
            </a:extLst>
          </p:cNvPr>
          <p:cNvSpPr>
            <a:spLocks noGrp="1"/>
          </p:cNvSpPr>
          <p:nvPr>
            <p:ph idx="1"/>
          </p:nvPr>
        </p:nvSpPr>
        <p:spPr>
          <a:xfrm>
            <a:off x="755650" y="2133600"/>
            <a:ext cx="7920038" cy="4103688"/>
          </a:xfrm>
        </p:spPr>
        <p:txBody>
          <a:bodyPr/>
          <a:lstStyle/>
          <a:p>
            <a:pPr marL="0" indent="0">
              <a:buNone/>
            </a:pPr>
            <a:r>
              <a:rPr lang="en-GB" altLang="en-US" sz="2800" dirty="0">
                <a:solidFill>
                  <a:schemeClr val="tx1"/>
                </a:solidFill>
              </a:rPr>
              <a:t>Child A was 12 when the risk of sexual exploitation became known…She disclosed having had intercourse with 5 adults…A child protection case conference was held…the CID representative argued against the category of sexual abuse being used because he thought that Child A had been ‘100% consensual in every incident.’</a:t>
            </a:r>
          </a:p>
        </p:txBody>
      </p:sp>
      <p:pic>
        <p:nvPicPr>
          <p:cNvPr id="4" name="Picture 2" descr="B  Cymru-Wales (RGB)">
            <a:extLst>
              <a:ext uri="{FF2B5EF4-FFF2-40B4-BE49-F238E27FC236}">
                <a16:creationId xmlns:a16="http://schemas.microsoft.com/office/drawing/2014/main" id="{C54616C5-D0AB-2B41-9050-0AED98A9302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88640"/>
            <a:ext cx="194421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7576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5F04D94D-BF64-4942-A6FB-35294F1585F0}"/>
              </a:ext>
            </a:extLst>
          </p:cNvPr>
          <p:cNvSpPr>
            <a:spLocks noGrp="1"/>
          </p:cNvSpPr>
          <p:nvPr>
            <p:ph type="title"/>
          </p:nvPr>
        </p:nvSpPr>
        <p:spPr>
          <a:xfrm>
            <a:off x="2627313" y="476250"/>
            <a:ext cx="6048375" cy="1584325"/>
          </a:xfrm>
          <a:solidFill>
            <a:srgbClr val="92D050"/>
          </a:solidFill>
        </p:spPr>
        <p:txBody>
          <a:bodyPr/>
          <a:lstStyle/>
          <a:p>
            <a:r>
              <a:rPr lang="en-GB" altLang="en-US" sz="2800">
                <a:solidFill>
                  <a:schemeClr val="bg1"/>
                </a:solidFill>
              </a:rPr>
              <a:t>Soldier spared jail for sex with 13 year old after judge ruled ‘she made the running’</a:t>
            </a:r>
          </a:p>
        </p:txBody>
      </p:sp>
      <p:sp>
        <p:nvSpPr>
          <p:cNvPr id="36867" name="Content Placeholder 2">
            <a:extLst>
              <a:ext uri="{FF2B5EF4-FFF2-40B4-BE49-F238E27FC236}">
                <a16:creationId xmlns:a16="http://schemas.microsoft.com/office/drawing/2014/main" id="{18D8B973-3A55-EA4F-9961-F9AD6EE6C734}"/>
              </a:ext>
            </a:extLst>
          </p:cNvPr>
          <p:cNvSpPr>
            <a:spLocks noGrp="1"/>
          </p:cNvSpPr>
          <p:nvPr>
            <p:ph idx="1"/>
          </p:nvPr>
        </p:nvSpPr>
        <p:spPr>
          <a:xfrm>
            <a:off x="755650" y="2349500"/>
            <a:ext cx="7848600" cy="3455988"/>
          </a:xfrm>
        </p:spPr>
        <p:txBody>
          <a:bodyPr/>
          <a:lstStyle/>
          <a:p>
            <a:pPr marL="0" indent="0">
              <a:buNone/>
            </a:pPr>
            <a:r>
              <a:rPr lang="en-GB" altLang="en-US" sz="2400" dirty="0">
                <a:solidFill>
                  <a:schemeClr val="tx1"/>
                </a:solidFill>
              </a:rPr>
              <a:t>Nigel Thomson was seduced….by the teenager after befriending her at the RMA stables. The 41 year old…then took her back to his room where the couple had sexual intercourse…..a woman officer Army colleague warned him the girl was dangerous and underage. The Judge said:</a:t>
            </a:r>
          </a:p>
          <a:p>
            <a:pPr marL="0" indent="0">
              <a:buNone/>
            </a:pPr>
            <a:r>
              <a:rPr lang="en-GB" altLang="en-US" sz="2400" dirty="0">
                <a:solidFill>
                  <a:schemeClr val="tx1"/>
                </a:solidFill>
              </a:rPr>
              <a:t>‘It was clear from the evidence that she was a disturbed girl, that her behaviour was precocious in several respects, that she looked and acted older than her age..’</a:t>
            </a:r>
          </a:p>
        </p:txBody>
      </p:sp>
      <p:pic>
        <p:nvPicPr>
          <p:cNvPr id="4" name="Picture 2" descr="B  Cymru-Wales (RGB)">
            <a:extLst>
              <a:ext uri="{FF2B5EF4-FFF2-40B4-BE49-F238E27FC236}">
                <a16:creationId xmlns:a16="http://schemas.microsoft.com/office/drawing/2014/main" id="{D67365C7-B917-D642-A70D-3677DA4B1A6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88640"/>
            <a:ext cx="194421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6254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1"/>
          <p:cNvSpPr>
            <a:spLocks noGrp="1"/>
          </p:cNvSpPr>
          <p:nvPr>
            <p:ph idx="1"/>
          </p:nvPr>
        </p:nvSpPr>
        <p:spPr>
          <a:xfrm>
            <a:off x="2700338" y="476250"/>
            <a:ext cx="5975350" cy="1512888"/>
          </a:xfrm>
          <a:solidFill>
            <a:srgbClr val="92D050"/>
          </a:solidFill>
        </p:spPr>
        <p:txBody>
          <a:bodyPr/>
          <a:lstStyle/>
          <a:p>
            <a:pPr marL="109538" indent="0" algn="ctr"/>
            <a:r>
              <a:rPr lang="en-GB" altLang="en-US" sz="4000" dirty="0">
                <a:solidFill>
                  <a:schemeClr val="bg1"/>
                </a:solidFill>
              </a:rPr>
              <a:t>How might victims of CSE present?</a:t>
            </a:r>
          </a:p>
          <a:p>
            <a:pPr marL="109538" indent="0"/>
            <a:endParaRPr lang="en-GB" altLang="en-US" sz="2800" dirty="0">
              <a:solidFill>
                <a:schemeClr val="tx1"/>
              </a:solidFill>
            </a:endParaRPr>
          </a:p>
        </p:txBody>
      </p:sp>
      <p:pic>
        <p:nvPicPr>
          <p:cNvPr id="13315"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700338" y="2708275"/>
            <a:ext cx="597535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2617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771775" y="476250"/>
            <a:ext cx="6048375" cy="1512888"/>
          </a:xfrm>
          <a:solidFill>
            <a:srgbClr val="92D050"/>
          </a:solidFill>
        </p:spPr>
        <p:txBody>
          <a:bodyPr/>
          <a:lstStyle/>
          <a:p>
            <a:pPr algn="ctr"/>
            <a:r>
              <a:rPr lang="en-GB" altLang="en-US" sz="4000">
                <a:solidFill>
                  <a:schemeClr val="bg1"/>
                </a:solidFill>
                <a:latin typeface="Cambria" pitchFamily="18" charset="0"/>
              </a:rPr>
              <a:t>Moderate risk indicators</a:t>
            </a:r>
          </a:p>
        </p:txBody>
      </p:sp>
      <p:sp>
        <p:nvSpPr>
          <p:cNvPr id="47107" name="Rectangle 3"/>
          <p:cNvSpPr>
            <a:spLocks noGrp="1" noChangeArrowheads="1"/>
          </p:cNvSpPr>
          <p:nvPr>
            <p:ph type="body" idx="1"/>
          </p:nvPr>
        </p:nvSpPr>
        <p:spPr>
          <a:xfrm>
            <a:off x="2555875" y="2636838"/>
            <a:ext cx="6264275" cy="36718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57200" indent="-457200">
              <a:lnSpc>
                <a:spcPct val="90000"/>
              </a:lnSpc>
              <a:buFontTx/>
              <a:buChar char="•"/>
            </a:pPr>
            <a:r>
              <a:rPr lang="en-GB" altLang="en-US" sz="2600">
                <a:latin typeface="Cambria" pitchFamily="18" charset="0"/>
              </a:rPr>
              <a:t>Staying out late</a:t>
            </a:r>
          </a:p>
          <a:p>
            <a:pPr marL="457200" indent="-457200">
              <a:lnSpc>
                <a:spcPct val="90000"/>
              </a:lnSpc>
              <a:buFontTx/>
              <a:buChar char="•"/>
            </a:pPr>
            <a:r>
              <a:rPr lang="en-GB" altLang="en-US" sz="2600">
                <a:latin typeface="Cambria" pitchFamily="18" charset="0"/>
              </a:rPr>
              <a:t>Multiple callers (unknown adults/older young people)</a:t>
            </a:r>
          </a:p>
          <a:p>
            <a:pPr marL="457200" indent="-457200">
              <a:lnSpc>
                <a:spcPct val="90000"/>
              </a:lnSpc>
              <a:buFontTx/>
              <a:buChar char="•"/>
            </a:pPr>
            <a:r>
              <a:rPr lang="en-GB" altLang="en-US" sz="2600">
                <a:latin typeface="Cambria" pitchFamily="18" charset="0"/>
              </a:rPr>
              <a:t>Use of a mobile phone that causes concern</a:t>
            </a:r>
          </a:p>
          <a:p>
            <a:pPr marL="457200" indent="-457200">
              <a:lnSpc>
                <a:spcPct val="90000"/>
              </a:lnSpc>
              <a:buFontTx/>
              <a:buChar char="•"/>
            </a:pPr>
            <a:r>
              <a:rPr lang="en-GB" altLang="en-US" sz="2600">
                <a:latin typeface="Cambria" pitchFamily="18" charset="0"/>
              </a:rPr>
              <a:t>Expressions of despair (self-harm, overdose, eating disorder, challenging behaviour, aggression) </a:t>
            </a:r>
          </a:p>
        </p:txBody>
      </p:sp>
      <p:pic>
        <p:nvPicPr>
          <p:cNvPr id="47108"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4221163"/>
            <a:ext cx="1908175"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9750" y="2465388"/>
            <a:ext cx="1871663"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B  Cymru-Wales (RGB)"/>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9512" y="188640"/>
            <a:ext cx="194421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3829170"/>
      </p:ext>
    </p:extLst>
  </p:cSld>
  <p:clrMapOvr>
    <a:masterClrMapping/>
  </p:clrMapOvr>
  <p:transition spd="slow">
    <p:pull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solidFill>
            <a:srgbClr val="92D050"/>
          </a:solidFill>
        </p:spPr>
        <p:txBody>
          <a:bodyPr/>
          <a:lstStyle/>
          <a:p>
            <a:pPr algn="ctr"/>
            <a:r>
              <a:rPr lang="en-GB" altLang="en-US" sz="4000">
                <a:solidFill>
                  <a:schemeClr val="bg1"/>
                </a:solidFill>
                <a:latin typeface="Cambria" pitchFamily="18" charset="0"/>
              </a:rPr>
              <a:t>Significant risk indicators </a:t>
            </a:r>
          </a:p>
        </p:txBody>
      </p:sp>
      <p:sp>
        <p:nvSpPr>
          <p:cNvPr id="49155" name="Rectangle 3"/>
          <p:cNvSpPr>
            <a:spLocks noGrp="1" noChangeArrowheads="1"/>
          </p:cNvSpPr>
          <p:nvPr>
            <p:ph type="body" idx="1"/>
          </p:nvPr>
        </p:nvSpPr>
        <p:spPr>
          <a:xfrm>
            <a:off x="2339975" y="2060575"/>
            <a:ext cx="6645275" cy="41767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a:buFontTx/>
              <a:buChar char="•"/>
            </a:pPr>
            <a:r>
              <a:rPr lang="en-GB" altLang="en-US" sz="2000">
                <a:latin typeface="Cambria" pitchFamily="18" charset="0"/>
              </a:rPr>
              <a:t>Disclosure of sexual/physical assault followed by withdrawal of allegation</a:t>
            </a:r>
          </a:p>
          <a:p>
            <a:pPr>
              <a:buFontTx/>
              <a:buChar char="•"/>
            </a:pPr>
            <a:r>
              <a:rPr lang="en-GB" altLang="en-US" sz="2000">
                <a:latin typeface="Cambria" pitchFamily="18" charset="0"/>
              </a:rPr>
              <a:t>Peers involved in clipping/sexual exploitation</a:t>
            </a:r>
          </a:p>
          <a:p>
            <a:pPr>
              <a:buFontTx/>
              <a:buChar char="•"/>
            </a:pPr>
            <a:r>
              <a:rPr lang="en-GB" altLang="en-US" sz="2000">
                <a:latin typeface="Cambria" pitchFamily="18" charset="0"/>
              </a:rPr>
              <a:t>Periods of going missing overnight or longer</a:t>
            </a:r>
          </a:p>
          <a:p>
            <a:pPr>
              <a:buFontTx/>
              <a:buChar char="•"/>
            </a:pPr>
            <a:r>
              <a:rPr lang="en-GB" altLang="en-US" sz="2000">
                <a:latin typeface="Cambria" pitchFamily="18" charset="0"/>
              </a:rPr>
              <a:t>Older Boy-Girlfriend/ relationship with controlling adult </a:t>
            </a:r>
          </a:p>
          <a:p>
            <a:pPr>
              <a:buFontTx/>
              <a:buChar char="•"/>
            </a:pPr>
            <a:r>
              <a:rPr lang="en-GB" altLang="en-US" sz="2000">
                <a:latin typeface="Cambria" pitchFamily="18" charset="0"/>
              </a:rPr>
              <a:t>Physical abuse by that controlling adult / physical injury without plausible explanation</a:t>
            </a:r>
          </a:p>
          <a:p>
            <a:pPr>
              <a:buFontTx/>
              <a:buChar char="•"/>
            </a:pPr>
            <a:r>
              <a:rPr lang="en-GB" altLang="en-US" sz="2000">
                <a:latin typeface="Cambria" pitchFamily="18" charset="0"/>
              </a:rPr>
              <a:t>Emotional abuse by that boy-girlfriend/controlling adult</a:t>
            </a:r>
          </a:p>
          <a:p>
            <a:pPr>
              <a:buFontTx/>
              <a:buChar char="•"/>
            </a:pPr>
            <a:r>
              <a:rPr lang="en-GB" altLang="en-US" sz="2000">
                <a:latin typeface="Cambria" pitchFamily="18" charset="0"/>
              </a:rPr>
              <a:t>Entering/leaving vehicles driven by unknown adults</a:t>
            </a:r>
          </a:p>
          <a:p>
            <a:pPr>
              <a:buFontTx/>
              <a:buChar char="•"/>
            </a:pPr>
            <a:r>
              <a:rPr lang="en-GB" altLang="en-US" sz="2000">
                <a:latin typeface="Cambria" pitchFamily="18" charset="0"/>
              </a:rPr>
              <a:t>Unexplained amounts of money, expensive clothing or other item</a:t>
            </a:r>
          </a:p>
          <a:p>
            <a:pPr>
              <a:buFontTx/>
              <a:buChar char="•"/>
            </a:pPr>
            <a:r>
              <a:rPr lang="en-GB" altLang="en-US" sz="2000">
                <a:latin typeface="Cambria" pitchFamily="18" charset="0"/>
              </a:rPr>
              <a:t>Frequenting areas known for Adult Sex Work</a:t>
            </a:r>
          </a:p>
        </p:txBody>
      </p:sp>
      <p:pic>
        <p:nvPicPr>
          <p:cNvPr id="4915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088" y="4868863"/>
            <a:ext cx="1489075" cy="962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9157"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6363" y="3521075"/>
            <a:ext cx="1320800" cy="132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2108200"/>
            <a:ext cx="2138363" cy="141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3445820"/>
      </p:ext>
    </p:extLst>
  </p:cSld>
  <p:clrMapOvr>
    <a:masterClrMapping/>
  </p:clrMapOvr>
  <p:transition spd="slow">
    <p:pull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2771775" y="476250"/>
            <a:ext cx="5256213" cy="1081088"/>
          </a:xfrm>
          <a:solidFill>
            <a:srgbClr val="92D050"/>
          </a:solidFill>
        </p:spPr>
        <p:txBody>
          <a:bodyPr/>
          <a:lstStyle/>
          <a:p>
            <a:pPr algn="ctr"/>
            <a:r>
              <a:rPr lang="en-GB" altLang="en-US" sz="4000">
                <a:solidFill>
                  <a:schemeClr val="bg1"/>
                </a:solidFill>
              </a:rPr>
              <a:t>Vulnerability factors</a:t>
            </a:r>
          </a:p>
        </p:txBody>
      </p:sp>
      <p:graphicFrame>
        <p:nvGraphicFramePr>
          <p:cNvPr id="4" name="SmartArt Placeholder 3"/>
          <p:cNvGraphicFramePr>
            <a:graphicFrameLocks noGrp="1"/>
          </p:cNvGraphicFramePr>
          <p:nvPr>
            <p:ph type="dgm" idx="1"/>
          </p:nvPr>
        </p:nvGraphicFramePr>
        <p:xfrm>
          <a:off x="539552" y="1700808"/>
          <a:ext cx="9001000" cy="47525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9153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2555875" y="188913"/>
            <a:ext cx="6408738" cy="2519362"/>
          </a:xfrm>
          <a:solidFill>
            <a:srgbClr val="92D050"/>
          </a:solidFill>
        </p:spPr>
        <p:txBody>
          <a:bodyPr/>
          <a:lstStyle/>
          <a:p>
            <a:pPr eaLnBrk="1" hangingPunct="1"/>
            <a:r>
              <a:rPr lang="en-GB" altLang="en-US" sz="3200">
                <a:solidFill>
                  <a:schemeClr val="bg1"/>
                </a:solidFill>
                <a:latin typeface="Cambria" pitchFamily="18" charset="0"/>
              </a:rPr>
              <a:t>All Wales Child Protection Procedures: </a:t>
            </a:r>
            <a:r>
              <a:rPr lang="en-GB" altLang="en-US" sz="2800" i="1">
                <a:solidFill>
                  <a:schemeClr val="bg1"/>
                </a:solidFill>
                <a:latin typeface="Cambria" pitchFamily="18" charset="0"/>
              </a:rPr>
              <a:t>All Wales Protocol –Safeguarding Children and Young People at Risk of Sexual Exploitation 2008 </a:t>
            </a:r>
            <a:br>
              <a:rPr lang="en-GB" altLang="en-US" sz="2800" i="1">
                <a:solidFill>
                  <a:schemeClr val="bg1"/>
                </a:solidFill>
                <a:latin typeface="Cambria" pitchFamily="18" charset="0"/>
              </a:rPr>
            </a:br>
            <a:r>
              <a:rPr lang="en-GB" altLang="en-US" sz="2800" i="1">
                <a:solidFill>
                  <a:schemeClr val="bg1"/>
                </a:solidFill>
                <a:latin typeface="Cambria" pitchFamily="18" charset="0"/>
              </a:rPr>
              <a:t>(reviewed 2013) </a:t>
            </a:r>
          </a:p>
        </p:txBody>
      </p:sp>
      <p:sp>
        <p:nvSpPr>
          <p:cNvPr id="46083" name="Content Placeholder 4"/>
          <p:cNvSpPr>
            <a:spLocks noGrp="1"/>
          </p:cNvSpPr>
          <p:nvPr>
            <p:ph idx="1"/>
          </p:nvPr>
        </p:nvSpPr>
        <p:spPr>
          <a:xfrm>
            <a:off x="2555875" y="2565400"/>
            <a:ext cx="6337300" cy="3814763"/>
          </a:xfrm>
        </p:spPr>
        <p:txBody>
          <a:bodyPr>
            <a:normAutofit lnSpcReduction="10000"/>
          </a:bodyPr>
          <a:lstStyle/>
          <a:p>
            <a:pPr eaLnBrk="1" hangingPunct="1"/>
            <a:endParaRPr lang="en-GB" altLang="en-US" sz="2400"/>
          </a:p>
          <a:p>
            <a:pPr eaLnBrk="1" hangingPunct="1"/>
            <a:r>
              <a:rPr lang="en-GB" altLang="en-US" sz="2400" b="1">
                <a:latin typeface="Cambria" pitchFamily="18" charset="0"/>
              </a:rPr>
              <a:t>Principles: </a:t>
            </a:r>
          </a:p>
          <a:p>
            <a:pPr eaLnBrk="1" hangingPunct="1">
              <a:buFontTx/>
              <a:buChar char="•"/>
            </a:pPr>
            <a:r>
              <a:rPr lang="en-GB" altLang="en-US" sz="1800" b="1">
                <a:latin typeface="Cambria" pitchFamily="18" charset="0"/>
              </a:rPr>
              <a:t>CSE is a CHILD PROTECTION matter (including 16 to 18 year olds)</a:t>
            </a:r>
          </a:p>
          <a:p>
            <a:pPr eaLnBrk="1" hangingPunct="1">
              <a:buFontTx/>
              <a:buChar char="•"/>
            </a:pPr>
            <a:r>
              <a:rPr lang="en-GB" altLang="en-US" sz="1800" b="1">
                <a:latin typeface="Cambria" pitchFamily="18" charset="0"/>
              </a:rPr>
              <a:t>CSE is clearly defined  </a:t>
            </a:r>
          </a:p>
          <a:p>
            <a:pPr eaLnBrk="1" hangingPunct="1">
              <a:buFontTx/>
              <a:buChar char="•"/>
            </a:pPr>
            <a:r>
              <a:rPr lang="en-GB" altLang="en-US" sz="1800" b="1">
                <a:latin typeface="Cambria" pitchFamily="18" charset="0"/>
              </a:rPr>
              <a:t>Information sharing is key to early identification and protection</a:t>
            </a:r>
          </a:p>
          <a:p>
            <a:pPr eaLnBrk="1" hangingPunct="1">
              <a:buFontTx/>
              <a:buChar char="•"/>
            </a:pPr>
            <a:r>
              <a:rPr lang="en-GB" altLang="en-US" sz="1800" b="1">
                <a:latin typeface="Cambria" pitchFamily="18" charset="0"/>
              </a:rPr>
              <a:t>All agencies have a role in identification and intervention</a:t>
            </a:r>
          </a:p>
          <a:p>
            <a:pPr eaLnBrk="1" hangingPunct="1">
              <a:buFontTx/>
              <a:buChar char="•"/>
            </a:pPr>
            <a:r>
              <a:rPr lang="en-GB" altLang="en-US" sz="1800" b="1">
                <a:latin typeface="Cambria" pitchFamily="18" charset="0"/>
              </a:rPr>
              <a:t>It is possible to evidence risk</a:t>
            </a:r>
          </a:p>
          <a:p>
            <a:pPr eaLnBrk="1" hangingPunct="1">
              <a:buFontTx/>
              <a:buChar char="•"/>
            </a:pPr>
            <a:r>
              <a:rPr lang="en-GB" altLang="en-US" sz="1800" b="1">
                <a:latin typeface="Cambria" pitchFamily="18" charset="0"/>
              </a:rPr>
              <a:t>Responses set out are based on evidence of what works and provide clear guidance on safeguarding actions </a:t>
            </a:r>
          </a:p>
          <a:p>
            <a:pPr eaLnBrk="1" hangingPunct="1"/>
            <a:endParaRPr lang="en-GB" altLang="en-US" sz="2800" b="1">
              <a:latin typeface="Calibri" pitchFamily="34" charset="0"/>
            </a:endParaRPr>
          </a:p>
        </p:txBody>
      </p:sp>
      <p:pic>
        <p:nvPicPr>
          <p:cNvPr id="4" name="Picture 2" descr="B  Cymru-Wales (RGB)"/>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576" y="252788"/>
            <a:ext cx="2020144"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C:\Users\sharron.wareham\AppData\Local\Microsoft\Windows\Temporary Internet Files\Content.IE5\P5CMMY8Q\ChildProtection[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576" y="4725144"/>
            <a:ext cx="2178704" cy="1567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262725"/>
      </p:ext>
    </p:extLst>
  </p:cSld>
  <p:clrMapOvr>
    <a:masterClrMapping/>
  </p:clrMapOvr>
  <p:transition spd="slow">
    <p:pull/>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226" name="Group 4"/>
          <p:cNvGrpSpPr>
            <a:grpSpLocks/>
          </p:cNvGrpSpPr>
          <p:nvPr/>
        </p:nvGrpSpPr>
        <p:grpSpPr bwMode="auto">
          <a:xfrm>
            <a:off x="755650" y="2133600"/>
            <a:ext cx="7848600" cy="4491038"/>
            <a:chOff x="431" y="572"/>
            <a:chExt cx="4959" cy="2967"/>
          </a:xfrm>
        </p:grpSpPr>
        <p:sp>
          <p:nvSpPr>
            <p:cNvPr id="52228" name="Rectangle 5"/>
            <p:cNvSpPr>
              <a:spLocks noChangeArrowheads="1"/>
            </p:cNvSpPr>
            <p:nvPr/>
          </p:nvSpPr>
          <p:spPr bwMode="auto">
            <a:xfrm>
              <a:off x="431" y="572"/>
              <a:ext cx="4265" cy="2935"/>
            </a:xfrm>
            <a:prstGeom prst="rect">
              <a:avLst/>
            </a:prstGeom>
            <a:solidFill>
              <a:srgbClr val="FFFFFF"/>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0"/>
                </a:spcBef>
              </a:pPr>
              <a:endParaRPr lang="en-US" altLang="en-US" sz="2400">
                <a:solidFill>
                  <a:srgbClr val="000000"/>
                </a:solidFill>
                <a:latin typeface="Times" pitchFamily="18" charset="0"/>
              </a:endParaRPr>
            </a:p>
          </p:txBody>
        </p:sp>
        <p:sp>
          <p:nvSpPr>
            <p:cNvPr id="52229" name="Rectangle 6"/>
            <p:cNvSpPr>
              <a:spLocks noChangeArrowheads="1"/>
            </p:cNvSpPr>
            <p:nvPr/>
          </p:nvSpPr>
          <p:spPr bwMode="auto">
            <a:xfrm>
              <a:off x="1383" y="2795"/>
              <a:ext cx="3975" cy="744"/>
            </a:xfrm>
            <a:prstGeom prst="rect">
              <a:avLst/>
            </a:prstGeom>
            <a:solidFill>
              <a:srgbClr val="008000"/>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0"/>
                </a:spcBef>
              </a:pPr>
              <a:endParaRPr lang="en-US" altLang="en-US" sz="2400">
                <a:solidFill>
                  <a:srgbClr val="000000"/>
                </a:solidFill>
                <a:latin typeface="Times" pitchFamily="18" charset="0"/>
              </a:endParaRPr>
            </a:p>
          </p:txBody>
        </p:sp>
        <p:sp>
          <p:nvSpPr>
            <p:cNvPr id="52230" name="Text Box 7"/>
            <p:cNvSpPr txBox="1">
              <a:spLocks noChangeArrowheads="1"/>
            </p:cNvSpPr>
            <p:nvPr/>
          </p:nvSpPr>
          <p:spPr bwMode="auto">
            <a:xfrm>
              <a:off x="1691" y="3050"/>
              <a:ext cx="1260" cy="260"/>
            </a:xfrm>
            <a:prstGeom prst="rect">
              <a:avLst/>
            </a:prstGeom>
            <a:solidFill>
              <a:srgbClr val="FFFFFF"/>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50000"/>
                </a:spcBef>
              </a:pPr>
              <a:r>
                <a:rPr lang="en-GB" altLang="en-US" sz="1200">
                  <a:solidFill>
                    <a:srgbClr val="000000"/>
                  </a:solidFill>
                  <a:latin typeface="Arial" pitchFamily="34" charset="0"/>
                </a:rPr>
                <a:t>          </a:t>
              </a:r>
              <a:r>
                <a:rPr lang="en-GB" altLang="en-US" sz="1200" b="1">
                  <a:solidFill>
                    <a:srgbClr val="008000"/>
                  </a:solidFill>
                  <a:latin typeface="Arial" pitchFamily="34" charset="0"/>
                </a:rPr>
                <a:t>Not at risk </a:t>
              </a:r>
            </a:p>
            <a:p>
              <a:pPr eaLnBrk="1" hangingPunct="1">
                <a:spcBef>
                  <a:spcPct val="50000"/>
                </a:spcBef>
              </a:pPr>
              <a:endParaRPr lang="en-GB" altLang="en-US" sz="1200" b="1">
                <a:solidFill>
                  <a:srgbClr val="008000"/>
                </a:solidFill>
                <a:latin typeface="Arial" pitchFamily="34" charset="0"/>
              </a:endParaRPr>
            </a:p>
            <a:p>
              <a:pPr algn="ctr" eaLnBrk="1" hangingPunct="1">
                <a:spcBef>
                  <a:spcPct val="50000"/>
                </a:spcBef>
              </a:pPr>
              <a:endParaRPr lang="en-GB" altLang="en-US" sz="2400">
                <a:solidFill>
                  <a:srgbClr val="000000"/>
                </a:solidFill>
                <a:latin typeface="Arial" pitchFamily="34" charset="0"/>
              </a:endParaRPr>
            </a:p>
          </p:txBody>
        </p:sp>
        <p:sp>
          <p:nvSpPr>
            <p:cNvPr id="52231" name="Rectangle 8"/>
            <p:cNvSpPr>
              <a:spLocks noChangeArrowheads="1"/>
            </p:cNvSpPr>
            <p:nvPr/>
          </p:nvSpPr>
          <p:spPr bwMode="auto">
            <a:xfrm>
              <a:off x="2154" y="1979"/>
              <a:ext cx="3199" cy="816"/>
            </a:xfrm>
            <a:prstGeom prst="rect">
              <a:avLst/>
            </a:prstGeom>
            <a:solidFill>
              <a:srgbClr val="FFCC00"/>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0"/>
                </a:spcBef>
              </a:pPr>
              <a:endParaRPr lang="en-US" altLang="en-US" sz="2400">
                <a:solidFill>
                  <a:srgbClr val="000000"/>
                </a:solidFill>
                <a:latin typeface="Times" pitchFamily="18" charset="0"/>
              </a:endParaRPr>
            </a:p>
          </p:txBody>
        </p:sp>
        <p:sp>
          <p:nvSpPr>
            <p:cNvPr id="52232" name="Text Box 9"/>
            <p:cNvSpPr txBox="1">
              <a:spLocks noChangeArrowheads="1"/>
            </p:cNvSpPr>
            <p:nvPr/>
          </p:nvSpPr>
          <p:spPr bwMode="auto">
            <a:xfrm>
              <a:off x="2653" y="2296"/>
              <a:ext cx="1260" cy="260"/>
            </a:xfrm>
            <a:prstGeom prst="rect">
              <a:avLst/>
            </a:prstGeom>
            <a:solidFill>
              <a:srgbClr val="FFFFFF"/>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gn="ctr" eaLnBrk="1" hangingPunct="1">
                <a:spcBef>
                  <a:spcPct val="50000"/>
                </a:spcBef>
              </a:pPr>
              <a:r>
                <a:rPr lang="en-GB" altLang="en-US" sz="1400" b="1">
                  <a:solidFill>
                    <a:srgbClr val="FFCC00"/>
                  </a:solidFill>
                  <a:latin typeface="Arial" pitchFamily="34" charset="0"/>
                </a:rPr>
                <a:t>Mild risk</a:t>
              </a:r>
              <a:r>
                <a:rPr lang="en-GB" altLang="en-US" sz="2400">
                  <a:solidFill>
                    <a:srgbClr val="FFCC00"/>
                  </a:solidFill>
                  <a:latin typeface="Arial" pitchFamily="34" charset="0"/>
                </a:rPr>
                <a:t> </a:t>
              </a:r>
            </a:p>
          </p:txBody>
        </p:sp>
        <p:sp>
          <p:nvSpPr>
            <p:cNvPr id="52233" name="Rectangle 10"/>
            <p:cNvSpPr>
              <a:spLocks noChangeArrowheads="1"/>
            </p:cNvSpPr>
            <p:nvPr/>
          </p:nvSpPr>
          <p:spPr bwMode="auto">
            <a:xfrm>
              <a:off x="2653" y="1253"/>
              <a:ext cx="2714" cy="739"/>
            </a:xfrm>
            <a:prstGeom prst="rect">
              <a:avLst/>
            </a:prstGeom>
            <a:solidFill>
              <a:srgbClr val="FF6600"/>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0"/>
                </a:spcBef>
              </a:pPr>
              <a:endParaRPr lang="en-US" altLang="en-US" sz="2400">
                <a:solidFill>
                  <a:srgbClr val="000000"/>
                </a:solidFill>
                <a:latin typeface="Times" pitchFamily="18" charset="0"/>
              </a:endParaRPr>
            </a:p>
          </p:txBody>
        </p:sp>
        <p:sp>
          <p:nvSpPr>
            <p:cNvPr id="52234" name="Text Box 11"/>
            <p:cNvSpPr txBox="1">
              <a:spLocks noChangeArrowheads="1"/>
            </p:cNvSpPr>
            <p:nvPr/>
          </p:nvSpPr>
          <p:spPr bwMode="auto">
            <a:xfrm>
              <a:off x="3145" y="1598"/>
              <a:ext cx="1261" cy="260"/>
            </a:xfrm>
            <a:prstGeom prst="rect">
              <a:avLst/>
            </a:prstGeom>
            <a:solidFill>
              <a:srgbClr val="FFFFFF"/>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algn="ctr" eaLnBrk="1" hangingPunct="1">
                <a:spcBef>
                  <a:spcPct val="50000"/>
                </a:spcBef>
              </a:pPr>
              <a:r>
                <a:rPr lang="en-GB" altLang="en-US" sz="1200">
                  <a:solidFill>
                    <a:srgbClr val="000000"/>
                  </a:solidFill>
                  <a:latin typeface="Arial" pitchFamily="34" charset="0"/>
                </a:rPr>
                <a:t>    </a:t>
              </a:r>
              <a:r>
                <a:rPr lang="en-GB" altLang="en-US" sz="1200" b="1">
                  <a:solidFill>
                    <a:srgbClr val="FF6600"/>
                  </a:solidFill>
                  <a:latin typeface="Arial" pitchFamily="34" charset="0"/>
                </a:rPr>
                <a:t>Moderate risk </a:t>
              </a:r>
              <a:endParaRPr lang="en-GB" altLang="en-US" sz="2400">
                <a:solidFill>
                  <a:srgbClr val="000000"/>
                </a:solidFill>
                <a:latin typeface="Arial" pitchFamily="34" charset="0"/>
              </a:endParaRPr>
            </a:p>
          </p:txBody>
        </p:sp>
        <p:sp>
          <p:nvSpPr>
            <p:cNvPr id="52235" name="Rectangle 12"/>
            <p:cNvSpPr>
              <a:spLocks noChangeArrowheads="1"/>
            </p:cNvSpPr>
            <p:nvPr/>
          </p:nvSpPr>
          <p:spPr bwMode="auto">
            <a:xfrm>
              <a:off x="3742" y="618"/>
              <a:ext cx="1648" cy="635"/>
            </a:xfrm>
            <a:prstGeom prst="rect">
              <a:avLst/>
            </a:prstGeom>
            <a:solidFill>
              <a:srgbClr val="FF0000"/>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0"/>
                </a:spcBef>
              </a:pPr>
              <a:endParaRPr lang="en-US" altLang="en-US" sz="2400">
                <a:solidFill>
                  <a:srgbClr val="000000"/>
                </a:solidFill>
                <a:latin typeface="Times" pitchFamily="18" charset="0"/>
              </a:endParaRPr>
            </a:p>
          </p:txBody>
        </p:sp>
        <p:sp>
          <p:nvSpPr>
            <p:cNvPr id="52236" name="Text Box 13"/>
            <p:cNvSpPr txBox="1">
              <a:spLocks noChangeArrowheads="1"/>
            </p:cNvSpPr>
            <p:nvPr/>
          </p:nvSpPr>
          <p:spPr bwMode="auto">
            <a:xfrm>
              <a:off x="3921" y="871"/>
              <a:ext cx="1260" cy="212"/>
            </a:xfrm>
            <a:prstGeom prst="rect">
              <a:avLst/>
            </a:prstGeom>
            <a:solidFill>
              <a:srgbClr val="FFFFFF"/>
            </a:solidFill>
            <a:ln w="9525">
              <a:solidFill>
                <a:srgbClr val="000000"/>
              </a:solidFill>
              <a:miter lim="800000"/>
              <a:headEnd/>
              <a:tailEnd/>
            </a:ln>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50000"/>
                </a:spcBef>
              </a:pPr>
              <a:r>
                <a:rPr lang="en-GB" altLang="en-US" sz="1200">
                  <a:solidFill>
                    <a:srgbClr val="000000"/>
                  </a:solidFill>
                  <a:latin typeface="Arial" pitchFamily="34" charset="0"/>
                </a:rPr>
                <a:t>    </a:t>
              </a:r>
              <a:r>
                <a:rPr lang="en-GB" altLang="en-US" sz="1200" b="1">
                  <a:solidFill>
                    <a:srgbClr val="FF0000"/>
                  </a:solidFill>
                  <a:latin typeface="Arial" pitchFamily="34" charset="0"/>
                </a:rPr>
                <a:t>Significant risk </a:t>
              </a:r>
              <a:endParaRPr lang="en-GB" altLang="en-US" sz="2400">
                <a:solidFill>
                  <a:srgbClr val="000000"/>
                </a:solidFill>
                <a:latin typeface="Arial" pitchFamily="34" charset="0"/>
              </a:endParaRPr>
            </a:p>
          </p:txBody>
        </p:sp>
        <p:sp>
          <p:nvSpPr>
            <p:cNvPr id="52237" name="Line 14"/>
            <p:cNvSpPr>
              <a:spLocks noChangeShapeType="1"/>
            </p:cNvSpPr>
            <p:nvPr/>
          </p:nvSpPr>
          <p:spPr bwMode="auto">
            <a:xfrm>
              <a:off x="431" y="1026"/>
              <a:ext cx="3296"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52238" name="Line 15"/>
            <p:cNvSpPr>
              <a:spLocks noChangeShapeType="1"/>
            </p:cNvSpPr>
            <p:nvPr/>
          </p:nvSpPr>
          <p:spPr bwMode="auto">
            <a:xfrm>
              <a:off x="431" y="1688"/>
              <a:ext cx="223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52239" name="Line 16"/>
            <p:cNvSpPr>
              <a:spLocks noChangeShapeType="1"/>
            </p:cNvSpPr>
            <p:nvPr/>
          </p:nvSpPr>
          <p:spPr bwMode="auto">
            <a:xfrm>
              <a:off x="431" y="2414"/>
              <a:ext cx="174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52240" name="Line 17"/>
            <p:cNvSpPr>
              <a:spLocks noChangeShapeType="1"/>
            </p:cNvSpPr>
            <p:nvPr/>
          </p:nvSpPr>
          <p:spPr bwMode="auto">
            <a:xfrm>
              <a:off x="431" y="3140"/>
              <a:ext cx="96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52241" name="Text Box 18"/>
            <p:cNvSpPr txBox="1">
              <a:spLocks noChangeArrowheads="1"/>
            </p:cNvSpPr>
            <p:nvPr/>
          </p:nvSpPr>
          <p:spPr bwMode="auto">
            <a:xfrm>
              <a:off x="528" y="2765"/>
              <a:ext cx="775" cy="27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50000"/>
                </a:spcBef>
              </a:pPr>
              <a:r>
                <a:rPr lang="en-GB" altLang="en-US" sz="1200" b="1">
                  <a:solidFill>
                    <a:srgbClr val="000000"/>
                  </a:solidFill>
                  <a:latin typeface="Arial" pitchFamily="34" charset="0"/>
                </a:rPr>
                <a:t>Educate to </a:t>
              </a:r>
            </a:p>
            <a:p>
              <a:pPr eaLnBrk="1" hangingPunct="1">
                <a:spcBef>
                  <a:spcPct val="50000"/>
                </a:spcBef>
              </a:pPr>
              <a:r>
                <a:rPr lang="en-GB" altLang="en-US" sz="1200" b="1">
                  <a:solidFill>
                    <a:srgbClr val="000000"/>
                  </a:solidFill>
                  <a:latin typeface="Arial" pitchFamily="34" charset="0"/>
                </a:rPr>
                <a:t>stay safe</a:t>
              </a:r>
              <a:endParaRPr lang="en-GB" altLang="en-US" sz="1200">
                <a:solidFill>
                  <a:srgbClr val="000000"/>
                </a:solidFill>
                <a:latin typeface="Arial" pitchFamily="34" charset="0"/>
              </a:endParaRPr>
            </a:p>
          </p:txBody>
        </p:sp>
        <p:sp>
          <p:nvSpPr>
            <p:cNvPr id="52242" name="Text Box 19"/>
            <p:cNvSpPr txBox="1">
              <a:spLocks noChangeArrowheads="1"/>
            </p:cNvSpPr>
            <p:nvPr/>
          </p:nvSpPr>
          <p:spPr bwMode="auto">
            <a:xfrm>
              <a:off x="528" y="1888"/>
              <a:ext cx="1163" cy="4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50000"/>
                </a:spcBef>
              </a:pPr>
              <a:r>
                <a:rPr lang="en-GB" altLang="en-US" sz="1200" b="1">
                  <a:solidFill>
                    <a:srgbClr val="000000"/>
                  </a:solidFill>
                  <a:latin typeface="Arial" pitchFamily="34" charset="0"/>
                </a:rPr>
                <a:t>Educate to stay safe and monitor to protect</a:t>
              </a:r>
            </a:p>
            <a:p>
              <a:pPr algn="ctr" eaLnBrk="1" hangingPunct="1">
                <a:spcBef>
                  <a:spcPct val="50000"/>
                </a:spcBef>
              </a:pPr>
              <a:endParaRPr lang="en-GB" altLang="en-US" sz="1200">
                <a:solidFill>
                  <a:srgbClr val="000000"/>
                </a:solidFill>
                <a:latin typeface="Arial" pitchFamily="34" charset="0"/>
              </a:endParaRPr>
            </a:p>
          </p:txBody>
        </p:sp>
        <p:sp>
          <p:nvSpPr>
            <p:cNvPr id="52243" name="Text Box 20"/>
            <p:cNvSpPr txBox="1">
              <a:spLocks noChangeArrowheads="1"/>
            </p:cNvSpPr>
            <p:nvPr/>
          </p:nvSpPr>
          <p:spPr bwMode="auto">
            <a:xfrm>
              <a:off x="521" y="1162"/>
              <a:ext cx="1745" cy="3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50000"/>
                </a:spcBef>
              </a:pPr>
              <a:r>
                <a:rPr lang="en-GB" altLang="en-US" sz="1200" b="1">
                  <a:solidFill>
                    <a:srgbClr val="000000"/>
                  </a:solidFill>
                  <a:latin typeface="Arial" pitchFamily="34" charset="0"/>
                </a:rPr>
                <a:t>Educate to stay safe, multi-agency meeting, direct work and close monitoring of case to protect</a:t>
              </a:r>
              <a:r>
                <a:rPr lang="en-GB" altLang="en-US" sz="1400" b="1">
                  <a:solidFill>
                    <a:srgbClr val="000000"/>
                  </a:solidFill>
                  <a:latin typeface="Arial" pitchFamily="34" charset="0"/>
                </a:rPr>
                <a:t> </a:t>
              </a:r>
            </a:p>
            <a:p>
              <a:pPr algn="ctr" eaLnBrk="1" hangingPunct="1">
                <a:spcBef>
                  <a:spcPct val="50000"/>
                </a:spcBef>
              </a:pPr>
              <a:endParaRPr lang="en-GB" altLang="en-US" sz="1400">
                <a:solidFill>
                  <a:srgbClr val="000000"/>
                </a:solidFill>
                <a:latin typeface="Arial" pitchFamily="34" charset="0"/>
              </a:endParaRPr>
            </a:p>
          </p:txBody>
        </p:sp>
        <p:sp>
          <p:nvSpPr>
            <p:cNvPr id="52244" name="Text Box 21"/>
            <p:cNvSpPr txBox="1">
              <a:spLocks noChangeArrowheads="1"/>
            </p:cNvSpPr>
            <p:nvPr/>
          </p:nvSpPr>
          <p:spPr bwMode="auto">
            <a:xfrm>
              <a:off x="521" y="618"/>
              <a:ext cx="2727" cy="3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defRPr sz="3200">
                  <a:solidFill>
                    <a:schemeClr val="tx1"/>
                  </a:solidFill>
                  <a:latin typeface="Verdana" pitchFamily="34" charset="0"/>
                </a:defRPr>
              </a:lvl1pPr>
              <a:lvl2pPr marL="742950" indent="-285750" eaLnBrk="0" hangingPunct="0">
                <a:spcBef>
                  <a:spcPct val="20000"/>
                </a:spcBef>
                <a:buChar char="–"/>
                <a:defRPr sz="2800">
                  <a:solidFill>
                    <a:schemeClr val="tx1"/>
                  </a:solidFill>
                  <a:latin typeface="Verdana" pitchFamily="34" charset="0"/>
                </a:defRPr>
              </a:lvl2pPr>
              <a:lvl3pPr marL="1143000" indent="-228600" eaLnBrk="0" hangingPunct="0">
                <a:spcBef>
                  <a:spcPct val="20000"/>
                </a:spcBef>
                <a:buChar char="•"/>
                <a:defRPr sz="2400">
                  <a:solidFill>
                    <a:schemeClr val="tx1"/>
                  </a:solidFill>
                  <a:latin typeface="Verdana"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Verdana" pitchFamily="34" charset="0"/>
                </a:defRPr>
              </a:lvl5pPr>
              <a:lvl6pPr marL="2514600" indent="-228600" eaLnBrk="0" fontAlgn="base" hangingPunct="0">
                <a:spcBef>
                  <a:spcPct val="20000"/>
                </a:spcBef>
                <a:spcAft>
                  <a:spcPct val="0"/>
                </a:spcAft>
                <a:buChar char="»"/>
                <a:defRPr sz="2000">
                  <a:solidFill>
                    <a:schemeClr val="tx1"/>
                  </a:solidFill>
                  <a:latin typeface="Verdana" pitchFamily="34" charset="0"/>
                </a:defRPr>
              </a:lvl6pPr>
              <a:lvl7pPr marL="2971800" indent="-228600" eaLnBrk="0" fontAlgn="base" hangingPunct="0">
                <a:spcBef>
                  <a:spcPct val="20000"/>
                </a:spcBef>
                <a:spcAft>
                  <a:spcPct val="0"/>
                </a:spcAft>
                <a:buChar char="»"/>
                <a:defRPr sz="2000">
                  <a:solidFill>
                    <a:schemeClr val="tx1"/>
                  </a:solidFill>
                  <a:latin typeface="Verdana" pitchFamily="34" charset="0"/>
                </a:defRPr>
              </a:lvl7pPr>
              <a:lvl8pPr marL="3429000" indent="-228600" eaLnBrk="0" fontAlgn="base" hangingPunct="0">
                <a:spcBef>
                  <a:spcPct val="20000"/>
                </a:spcBef>
                <a:spcAft>
                  <a:spcPct val="0"/>
                </a:spcAft>
                <a:buChar char="»"/>
                <a:defRPr sz="2000">
                  <a:solidFill>
                    <a:schemeClr val="tx1"/>
                  </a:solidFill>
                  <a:latin typeface="Verdana" pitchFamily="34" charset="0"/>
                </a:defRPr>
              </a:lvl8pPr>
              <a:lvl9pPr marL="3886200" indent="-228600" eaLnBrk="0" fontAlgn="base" hangingPunct="0">
                <a:spcBef>
                  <a:spcPct val="20000"/>
                </a:spcBef>
                <a:spcAft>
                  <a:spcPct val="0"/>
                </a:spcAft>
                <a:buChar char="»"/>
                <a:defRPr sz="2000">
                  <a:solidFill>
                    <a:schemeClr val="tx1"/>
                  </a:solidFill>
                  <a:latin typeface="Verdana" pitchFamily="34" charset="0"/>
                </a:defRPr>
              </a:lvl9pPr>
            </a:lstStyle>
            <a:p>
              <a:pPr eaLnBrk="1" hangingPunct="1">
                <a:spcBef>
                  <a:spcPct val="50000"/>
                </a:spcBef>
              </a:pPr>
              <a:r>
                <a:rPr lang="en-GB" altLang="en-US" sz="1200" b="1">
                  <a:solidFill>
                    <a:srgbClr val="000000"/>
                  </a:solidFill>
                  <a:latin typeface="Arial" pitchFamily="34" charset="0"/>
                </a:rPr>
                <a:t>Multi-agency meetings, regular reviews and intensive direct work by key professional over extended period to protect </a:t>
              </a:r>
              <a:endParaRPr lang="en-GB" altLang="en-US" sz="1200">
                <a:solidFill>
                  <a:srgbClr val="000000"/>
                </a:solidFill>
                <a:latin typeface="Arial" pitchFamily="34" charset="0"/>
              </a:endParaRPr>
            </a:p>
          </p:txBody>
        </p:sp>
      </p:grpSp>
      <p:sp>
        <p:nvSpPr>
          <p:cNvPr id="52227" name="Rectangle 2"/>
          <p:cNvSpPr>
            <a:spLocks noGrp="1" noChangeArrowheads="1"/>
          </p:cNvSpPr>
          <p:nvPr>
            <p:ph type="title"/>
          </p:nvPr>
        </p:nvSpPr>
        <p:spPr>
          <a:xfrm>
            <a:off x="2455863" y="404813"/>
            <a:ext cx="6148387" cy="1357312"/>
          </a:xfrm>
          <a:solidFill>
            <a:srgbClr val="92D050"/>
          </a:solidFill>
        </p:spPr>
        <p:txBody>
          <a:bodyPr/>
          <a:lstStyle/>
          <a:p>
            <a:pPr algn="ctr"/>
            <a:r>
              <a:rPr lang="en-GB" altLang="en-US" sz="3800">
                <a:solidFill>
                  <a:schemeClr val="bg1"/>
                </a:solidFill>
              </a:rPr>
              <a:t>SERAF – Categories of risk</a:t>
            </a:r>
          </a:p>
        </p:txBody>
      </p:sp>
      <p:pic>
        <p:nvPicPr>
          <p:cNvPr id="21" name="Picture 2" descr="B  Cymru-Wales (RGB)"/>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576" y="252788"/>
            <a:ext cx="2020144"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1519500"/>
      </p:ext>
    </p:extLst>
  </p:cSld>
  <p:clrMapOvr>
    <a:masterClrMapping/>
  </p:clrMapOvr>
  <p:transition spd="slow">
    <p:pull/>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775E3790-42C5-244C-AE8F-93D04BAF7BAD}"/>
              </a:ext>
            </a:extLst>
          </p:cNvPr>
          <p:cNvSpPr>
            <a:spLocks noGrp="1" noChangeArrowheads="1"/>
          </p:cNvSpPr>
          <p:nvPr>
            <p:ph type="title"/>
          </p:nvPr>
        </p:nvSpPr>
        <p:spPr/>
        <p:txBody>
          <a:bodyPr/>
          <a:lstStyle/>
          <a:p>
            <a:r>
              <a:rPr lang="en-GB" altLang="en-US"/>
              <a:t> </a:t>
            </a:r>
          </a:p>
        </p:txBody>
      </p:sp>
      <p:graphicFrame>
        <p:nvGraphicFramePr>
          <p:cNvPr id="323587" name="Group 3">
            <a:extLst>
              <a:ext uri="{FF2B5EF4-FFF2-40B4-BE49-F238E27FC236}">
                <a16:creationId xmlns:a16="http://schemas.microsoft.com/office/drawing/2014/main" id="{812C84F1-4C21-5D4E-94A4-D9E09BE95E7E}"/>
              </a:ext>
            </a:extLst>
          </p:cNvPr>
          <p:cNvGraphicFramePr>
            <a:graphicFrameLocks noGrp="1"/>
          </p:cNvGraphicFramePr>
          <p:nvPr>
            <p:ph idx="1"/>
            <p:extLst>
              <p:ext uri="{D42A27DB-BD31-4B8C-83A1-F6EECF244321}">
                <p14:modId xmlns:p14="http://schemas.microsoft.com/office/powerpoint/2010/main" val="1790608548"/>
              </p:ext>
            </p:extLst>
          </p:nvPr>
        </p:nvGraphicFramePr>
        <p:xfrm>
          <a:off x="2411413" y="981075"/>
          <a:ext cx="6194424" cy="5589587"/>
        </p:xfrm>
        <a:graphic>
          <a:graphicData uri="http://schemas.openxmlformats.org/drawingml/2006/table">
            <a:tbl>
              <a:tblPr/>
              <a:tblGrid>
                <a:gridCol w="892191">
                  <a:extLst>
                    <a:ext uri="{9D8B030D-6E8A-4147-A177-3AD203B41FA5}">
                      <a16:colId xmlns:a16="http://schemas.microsoft.com/office/drawing/2014/main" val="20000"/>
                    </a:ext>
                  </a:extLst>
                </a:gridCol>
                <a:gridCol w="1208104">
                  <a:extLst>
                    <a:ext uri="{9D8B030D-6E8A-4147-A177-3AD203B41FA5}">
                      <a16:colId xmlns:a16="http://schemas.microsoft.com/office/drawing/2014/main" val="20001"/>
                    </a:ext>
                  </a:extLst>
                </a:gridCol>
                <a:gridCol w="1679079">
                  <a:extLst>
                    <a:ext uri="{9D8B030D-6E8A-4147-A177-3AD203B41FA5}">
                      <a16:colId xmlns:a16="http://schemas.microsoft.com/office/drawing/2014/main" val="20002"/>
                    </a:ext>
                  </a:extLst>
                </a:gridCol>
                <a:gridCol w="2415050">
                  <a:extLst>
                    <a:ext uri="{9D8B030D-6E8A-4147-A177-3AD203B41FA5}">
                      <a16:colId xmlns:a16="http://schemas.microsoft.com/office/drawing/2014/main" val="20003"/>
                    </a:ext>
                  </a:extLst>
                </a:gridCol>
              </a:tblGrid>
              <a:tr h="452555">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Gill Alt One MT" pitchFamily="34" charset="0"/>
                          <a:cs typeface="Times New Roman" pitchFamily="18" charset="0"/>
                        </a:rPr>
                        <a:t>Categories of Risk</a:t>
                      </a:r>
                      <a:endParaRPr kumimoji="0" lang="en-GB" altLang="en-US" sz="1000" b="0" i="0" u="none" strike="noStrike" cap="none" normalizeH="0" baseline="0" dirty="0">
                        <a:ln>
                          <a:noFill/>
                        </a:ln>
                        <a:solidFill>
                          <a:schemeClr val="tx1"/>
                        </a:solidFill>
                        <a:effectLst/>
                        <a:latin typeface="Times New Roman" pitchFamily="18" charset="0"/>
                        <a:cs typeface="Times New Roman" pitchFamily="18" charset="0"/>
                      </a:endParaRP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Gill Alt One MT" pitchFamily="34" charset="0"/>
                          <a:cs typeface="Times New Roman" pitchFamily="18" charset="0"/>
                        </a:rPr>
                        <a:t>Indicators of Risk </a:t>
                      </a:r>
                      <a:endParaRPr kumimoji="0" lang="en-GB" altLang="en-US" sz="1000" b="0" i="0" u="none" strike="noStrike" cap="none" normalizeH="0" baseline="0" dirty="0">
                        <a:ln>
                          <a:noFill/>
                        </a:ln>
                        <a:solidFill>
                          <a:schemeClr val="tx1"/>
                        </a:solidFill>
                        <a:effectLst/>
                        <a:latin typeface="Times" pitchFamily="18" charset="0"/>
                      </a:endParaRP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Gill Alt One MT" pitchFamily="34" charset="0"/>
                          <a:cs typeface="Times New Roman" pitchFamily="18" charset="0"/>
                        </a:rPr>
                        <a:t>Description </a:t>
                      </a:r>
                      <a:endParaRPr kumimoji="0" lang="en-GB" altLang="en-US" sz="1000" b="0" i="0" u="none" strike="noStrike" cap="none" normalizeH="0" baseline="0" dirty="0">
                        <a:ln>
                          <a:noFill/>
                        </a:ln>
                        <a:solidFill>
                          <a:schemeClr val="tx1"/>
                        </a:solidFill>
                        <a:effectLst/>
                        <a:latin typeface="Times" pitchFamily="18" charset="0"/>
                      </a:endParaRP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a:ln>
                            <a:noFill/>
                          </a:ln>
                          <a:solidFill>
                            <a:schemeClr val="tx1"/>
                          </a:solidFill>
                          <a:effectLst/>
                          <a:latin typeface="Gill Alt One MT" pitchFamily="34" charset="0"/>
                          <a:cs typeface="Times New Roman" pitchFamily="18" charset="0"/>
                        </a:rPr>
                        <a:t>Associated Safeguarding Actions </a:t>
                      </a:r>
                      <a:endParaRPr kumimoji="0" lang="en-GB" altLang="en-US" sz="1000" b="0" i="0" u="none" strike="noStrike" cap="none" normalizeH="0" baseline="0">
                        <a:ln>
                          <a:noFill/>
                        </a:ln>
                        <a:solidFill>
                          <a:schemeClr val="tx1"/>
                        </a:solidFill>
                        <a:effectLst/>
                        <a:latin typeface="Times" pitchFamily="18" charset="0"/>
                      </a:endParaRP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53499">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008000"/>
                          </a:solidFill>
                          <a:effectLst/>
                          <a:latin typeface="Gill Alt One MT" pitchFamily="34" charset="0"/>
                          <a:cs typeface="Times New Roman" pitchFamily="18" charset="0"/>
                        </a:rPr>
                        <a:t>Category 1 </a:t>
                      </a:r>
                    </a:p>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008000"/>
                          </a:solidFill>
                          <a:effectLst/>
                          <a:latin typeface="Gill Alt One MT" pitchFamily="34" charset="0"/>
                          <a:cs typeface="Times New Roman" pitchFamily="18" charset="0"/>
                        </a:rPr>
                        <a:t>(Not at risk)</a:t>
                      </a:r>
                    </a:p>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008000"/>
                          </a:solidFill>
                          <a:effectLst/>
                          <a:latin typeface="Gill Alt One MT" pitchFamily="34" charset="0"/>
                          <a:cs typeface="Times New Roman" pitchFamily="18" charset="0"/>
                        </a:rPr>
                        <a:t>Score 0-5</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No risk indicators but may have 1 or more vulnerabilities present.</a:t>
                      </a:r>
                      <a:r>
                        <a:rPr kumimoji="0" lang="en-GB" altLang="en-US" sz="1000" b="0" i="0" u="none" strike="noStrike" cap="none" normalizeH="0" baseline="0" dirty="0">
                          <a:ln>
                            <a:noFill/>
                          </a:ln>
                          <a:solidFill>
                            <a:schemeClr val="tx1"/>
                          </a:solidFill>
                          <a:effectLst/>
                          <a:latin typeface="Times"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A child or young person who may be ‘in need’ but who is not currently at risk of being groomed for sexual exploitation.</a:t>
                      </a:r>
                      <a:r>
                        <a:rPr kumimoji="0" lang="en-GB" altLang="en-US" sz="1000" b="0" i="0" u="none" strike="noStrike" cap="none" normalizeH="0" baseline="0" dirty="0">
                          <a:ln>
                            <a:noFill/>
                          </a:ln>
                          <a:solidFill>
                            <a:schemeClr val="tx1"/>
                          </a:solidFill>
                          <a:effectLst/>
                          <a:latin typeface="Gill Alt One MT" pitchFamily="34" charset="0"/>
                          <a:cs typeface="Times New Roman"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Educate to stay safe. Review risk following any significant change in circumstances.</a:t>
                      </a:r>
                      <a:r>
                        <a:rPr kumimoji="0" lang="en-GB" altLang="en-US" sz="1000" b="0" i="0" u="none" strike="noStrike" cap="none" normalizeH="0" baseline="0" dirty="0">
                          <a:ln>
                            <a:noFill/>
                          </a:ln>
                          <a:solidFill>
                            <a:schemeClr val="tx1"/>
                          </a:solidFill>
                          <a:effectLst/>
                          <a:latin typeface="Gill Alt One MT" pitchFamily="34" charset="0"/>
                          <a:cs typeface="Times New Roman"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331000">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FFCC00"/>
                          </a:solidFill>
                          <a:effectLst/>
                          <a:latin typeface="Gill Alt One MT" pitchFamily="34" charset="0"/>
                          <a:cs typeface="Times New Roman" pitchFamily="18" charset="0"/>
                        </a:rPr>
                        <a:t>Category 2 </a:t>
                      </a:r>
                    </a:p>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FFCC00"/>
                          </a:solidFill>
                          <a:effectLst/>
                          <a:latin typeface="Gill Alt One MT" pitchFamily="34" charset="0"/>
                          <a:cs typeface="Times New Roman" pitchFamily="18" charset="0"/>
                        </a:rPr>
                        <a:t>(Mild risk)</a:t>
                      </a:r>
                    </a:p>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FFCC00"/>
                          </a:solidFill>
                          <a:effectLst/>
                          <a:latin typeface="Gill Alt One MT" pitchFamily="34" charset="0"/>
                          <a:cs typeface="Times New Roman" pitchFamily="18" charset="0"/>
                        </a:rPr>
                        <a:t>Score 6-10</a:t>
                      </a:r>
                      <a:endParaRPr kumimoji="0" lang="en-GB" altLang="en-US" sz="1000" b="0" i="0" u="none" strike="noStrike" cap="none" normalizeH="0" baseline="0">
                        <a:ln>
                          <a:noFill/>
                        </a:ln>
                        <a:solidFill>
                          <a:schemeClr val="tx1"/>
                        </a:solidFill>
                        <a:effectLst/>
                        <a:latin typeface="Times" pitchFamily="18" charset="0"/>
                      </a:endParaRPr>
                    </a:p>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endParaRPr kumimoji="0" lang="en-GB" altLang="en-US" sz="1000" b="1" i="0" u="none" strike="noStrike" cap="none" normalizeH="0" baseline="0">
                        <a:ln>
                          <a:noFill/>
                        </a:ln>
                        <a:solidFill>
                          <a:srgbClr val="FFCC00"/>
                        </a:solidFill>
                        <a:effectLst/>
                        <a:latin typeface="Gill Alt One MT" pitchFamily="34" charset="0"/>
                        <a:cs typeface="Times New Roman" pitchFamily="18" charset="0"/>
                      </a:endParaRP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Gill Alt One MT" pitchFamily="34" charset="0"/>
                          <a:cs typeface="Times New Roman" pitchFamily="18" charset="0"/>
                        </a:rPr>
                        <a:t>Multiple vulnerabilities. One or two risk indicators may also be present.</a:t>
                      </a:r>
                      <a:r>
                        <a:rPr kumimoji="0" lang="en-GB" altLang="en-US" sz="1000" b="0" i="0" u="none" strike="noStrike" cap="none" normalizeH="0" baseline="0">
                          <a:ln>
                            <a:noFill/>
                          </a:ln>
                          <a:solidFill>
                            <a:schemeClr val="tx1"/>
                          </a:solidFill>
                          <a:effectLst/>
                          <a:latin typeface="Times"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Gill Alt One MT" pitchFamily="34" charset="0"/>
                          <a:cs typeface="Times New Roman" pitchFamily="18" charset="0"/>
                        </a:rPr>
                        <a:t>A vulnerable child or young person who may be at risk of being groomed for sexual exploitation.</a:t>
                      </a:r>
                      <a:r>
                        <a:rPr kumimoji="0" lang="en-GB" altLang="en-US" sz="1000" b="0" i="0" u="none" strike="noStrike" cap="none" normalizeH="0" baseline="0">
                          <a:ln>
                            <a:noFill/>
                          </a:ln>
                          <a:solidFill>
                            <a:schemeClr val="tx1"/>
                          </a:solidFill>
                          <a:effectLst/>
                          <a:latin typeface="Gill Alt One MT" pitchFamily="34" charset="0"/>
                          <a:cs typeface="Times New Roman"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Consider multi-agency meeting to share information and agree a plan to address risk and/or need.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Work on risk awareness and staying safe should be undertaken with this child/young person. Review risk following any significant change in circumstances.</a:t>
                      </a:r>
                      <a:r>
                        <a:rPr kumimoji="0" lang="en-GB" altLang="en-US" sz="1000" b="0" i="0" u="none" strike="noStrike" cap="none" normalizeH="0" baseline="0" dirty="0">
                          <a:ln>
                            <a:noFill/>
                          </a:ln>
                          <a:solidFill>
                            <a:schemeClr val="tx1"/>
                          </a:solidFill>
                          <a:effectLst/>
                          <a:latin typeface="Gill Alt One MT" pitchFamily="34" charset="0"/>
                          <a:cs typeface="Times New Roman"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463142">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FF6600"/>
                          </a:solidFill>
                          <a:effectLst/>
                          <a:latin typeface="Gill Alt One MT" pitchFamily="34" charset="0"/>
                          <a:cs typeface="Times New Roman" pitchFamily="18" charset="0"/>
                        </a:rPr>
                        <a:t>Category 3</a:t>
                      </a:r>
                      <a:br>
                        <a:rPr kumimoji="0" lang="en-GB" altLang="en-US" sz="1000" b="1" i="0" u="none" strike="noStrike" cap="none" normalizeH="0" baseline="0">
                          <a:ln>
                            <a:noFill/>
                          </a:ln>
                          <a:solidFill>
                            <a:srgbClr val="FF6600"/>
                          </a:solidFill>
                          <a:effectLst/>
                          <a:latin typeface="Gill Alt One MT" pitchFamily="34" charset="0"/>
                          <a:cs typeface="Times New Roman" pitchFamily="18" charset="0"/>
                        </a:rPr>
                      </a:br>
                      <a:r>
                        <a:rPr kumimoji="0" lang="en-GB" altLang="en-US" sz="1000" b="1" i="0" u="none" strike="noStrike" cap="none" normalizeH="0" baseline="0">
                          <a:ln>
                            <a:noFill/>
                          </a:ln>
                          <a:solidFill>
                            <a:srgbClr val="FF6600"/>
                          </a:solidFill>
                          <a:effectLst/>
                          <a:latin typeface="Gill Alt One MT" pitchFamily="34" charset="0"/>
                          <a:cs typeface="Times New Roman" pitchFamily="18" charset="0"/>
                        </a:rPr>
                        <a:t>Moderate risk)</a:t>
                      </a:r>
                      <a:r>
                        <a:rPr kumimoji="0" lang="en-GB" altLang="en-US" sz="1000" b="0" i="0" u="none" strike="noStrike" cap="none" normalizeH="0" baseline="0">
                          <a:ln>
                            <a:noFill/>
                          </a:ln>
                          <a:solidFill>
                            <a:srgbClr val="FF6600"/>
                          </a:solidFill>
                          <a:effectLst/>
                          <a:latin typeface="Gill Alt One MT" pitchFamily="34" charset="0"/>
                        </a:rPr>
                        <a:t> </a:t>
                      </a:r>
                    </a:p>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FF6600"/>
                          </a:solidFill>
                          <a:effectLst/>
                          <a:latin typeface="Gill Alt One MT" pitchFamily="34" charset="0"/>
                          <a:cs typeface="Times New Roman" pitchFamily="18" charset="0"/>
                        </a:rPr>
                        <a:t>Score 11-15</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Gill Alt One MT" pitchFamily="34" charset="0"/>
                          <a:cs typeface="Times New Roman" pitchFamily="18" charset="0"/>
                        </a:rPr>
                        <a:t>Multiple vulnerabilities and risk indicators present.</a:t>
                      </a:r>
                      <a:r>
                        <a:rPr kumimoji="0" lang="en-GB" altLang="en-US" sz="1000" b="0" i="0" u="none" strike="noStrike" cap="none" normalizeH="0" baseline="0">
                          <a:ln>
                            <a:noFill/>
                          </a:ln>
                          <a:solidFill>
                            <a:srgbClr val="FF6600"/>
                          </a:solidFill>
                          <a:effectLst/>
                          <a:latin typeface="Times"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Gill Alt One MT" pitchFamily="34" charset="0"/>
                          <a:cs typeface="Times New Roman" pitchFamily="18" charset="0"/>
                        </a:rPr>
                        <a:t>A child or young person who may be targeted for opportunistic abuse through exchange of sex for drugs, accommodation (overnight stays) and goods etc.</a:t>
                      </a:r>
                      <a:r>
                        <a:rPr kumimoji="0" lang="en-GB" altLang="en-US" sz="1000" b="0" i="0" u="none" strike="noStrike" cap="none" normalizeH="0" baseline="0">
                          <a:ln>
                            <a:noFill/>
                          </a:ln>
                          <a:solidFill>
                            <a:schemeClr val="tx1"/>
                          </a:solidFill>
                          <a:effectLst/>
                          <a:latin typeface="Gill Alt One MT" pitchFamily="34" charset="0"/>
                          <a:cs typeface="Times New Roman"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solidFill>
                            <a:srgbClr val="000000"/>
                          </a:solidFill>
                          <a:effectLst/>
                          <a:latin typeface="Gill Alt One MT" pitchFamily="34" charset="0"/>
                          <a:cs typeface="Times New Roman" pitchFamily="18" charset="0"/>
                        </a:rPr>
                        <a:t>Convene multi-agency meeting </a:t>
                      </a: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under protocol for sexually exploited children and young people to </a:t>
                      </a:r>
                      <a:r>
                        <a:rPr kumimoji="0" lang="en-GB" altLang="en-US" sz="1000" b="1" i="0" u="none" strike="noStrike" cap="none" normalizeH="0" baseline="0" dirty="0">
                          <a:ln>
                            <a:noFill/>
                          </a:ln>
                          <a:solidFill>
                            <a:srgbClr val="000000"/>
                          </a:solidFill>
                          <a:effectLst/>
                          <a:latin typeface="Gill Alt One MT" pitchFamily="34" charset="0"/>
                          <a:cs typeface="Times New Roman" pitchFamily="18" charset="0"/>
                        </a:rPr>
                        <a:t>ensure effective exchange of information with multi-agency </a:t>
                      </a: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colleagues and agree safety plan. At least one review meeting to be convened. Work should be undertaken with this child/young person </a:t>
                      </a:r>
                      <a:r>
                        <a:rPr kumimoji="0" lang="en-GB" altLang="en-US" sz="1000" b="1" i="0" u="none" strike="noStrike" cap="none" normalizeH="0" baseline="0" dirty="0">
                          <a:ln>
                            <a:noFill/>
                          </a:ln>
                          <a:solidFill>
                            <a:srgbClr val="000000"/>
                          </a:solidFill>
                          <a:effectLst/>
                          <a:latin typeface="Gill Alt One MT" pitchFamily="34" charset="0"/>
                          <a:cs typeface="Times New Roman" pitchFamily="18" charset="0"/>
                        </a:rPr>
                        <a:t>around risk reduction and keeping safe.</a:t>
                      </a:r>
                      <a:r>
                        <a:rPr kumimoji="0" lang="en-GB" altLang="en-US" sz="1000" b="1" i="0" u="none" strike="noStrike" cap="none" normalizeH="0" baseline="0" dirty="0">
                          <a:ln>
                            <a:noFill/>
                          </a:ln>
                          <a:solidFill>
                            <a:schemeClr val="tx1"/>
                          </a:solidFill>
                          <a:effectLst/>
                          <a:latin typeface="Gill Alt One MT" pitchFamily="34" charset="0"/>
                          <a:cs typeface="Times New Roman"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489391">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FF0000"/>
                          </a:solidFill>
                          <a:effectLst/>
                          <a:latin typeface="Gill Alt One MT" pitchFamily="34" charset="0"/>
                          <a:cs typeface="Times New Roman" pitchFamily="18" charset="0"/>
                        </a:rPr>
                        <a:t>Category 4 </a:t>
                      </a:r>
                    </a:p>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FF0000"/>
                          </a:solidFill>
                          <a:effectLst/>
                          <a:latin typeface="Gill Alt One MT" pitchFamily="34" charset="0"/>
                          <a:cs typeface="Times New Roman" pitchFamily="18" charset="0"/>
                        </a:rPr>
                        <a:t>(Significant risk)</a:t>
                      </a:r>
                    </a:p>
                    <a:p>
                      <a:pPr marL="0" marR="0" lvl="0" indent="0" algn="l" defTabSz="914400" rtl="0" eaLnBrk="0" fontAlgn="base" latinLnBrk="0" hangingPunct="0">
                        <a:lnSpc>
                          <a:spcPct val="100000"/>
                        </a:lnSpc>
                        <a:spcBef>
                          <a:spcPct val="20000"/>
                        </a:spcBef>
                        <a:spcAft>
                          <a:spcPct val="0"/>
                        </a:spcAft>
                        <a:buClrTx/>
                        <a:buSzPct val="70000"/>
                        <a:buFont typeface="Wingdings" pitchFamily="2" charset="2"/>
                        <a:buNone/>
                        <a:tabLst/>
                      </a:pPr>
                      <a:r>
                        <a:rPr kumimoji="0" lang="en-GB" altLang="en-US" sz="1000" b="1" i="0" u="none" strike="noStrike" cap="none" normalizeH="0" baseline="0">
                          <a:ln>
                            <a:noFill/>
                          </a:ln>
                          <a:solidFill>
                            <a:srgbClr val="FF0000"/>
                          </a:solidFill>
                          <a:effectLst/>
                          <a:latin typeface="Gill Alt One MT" pitchFamily="34" charset="0"/>
                          <a:cs typeface="Times New Roman" pitchFamily="18" charset="0"/>
                        </a:rPr>
                        <a:t>Score 16 and above</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Gill Alt One MT" pitchFamily="34" charset="0"/>
                          <a:cs typeface="Times New Roman" pitchFamily="18" charset="0"/>
                        </a:rPr>
                        <a:t>Multiple vulnerabilities and risk indicators. One or more significant risk indicators also likely.</a:t>
                      </a:r>
                      <a:r>
                        <a:rPr kumimoji="0" lang="en-GB" altLang="en-US" sz="1000" b="0" i="0" u="none" strike="noStrike" cap="none" normalizeH="0" baseline="0">
                          <a:ln>
                            <a:noFill/>
                          </a:ln>
                          <a:solidFill>
                            <a:schemeClr val="tx1"/>
                          </a:solidFill>
                          <a:effectLst/>
                          <a:latin typeface="Times"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Gill Alt One MT" pitchFamily="34" charset="0"/>
                          <a:cs typeface="Times New Roman" pitchFamily="18" charset="0"/>
                        </a:rPr>
                        <a:t>Indication that a child or young person is at significant risk of or is already being sexually exploited. Sexual exploitation is likely to be habitual, often self-denied and coercion/control is implicit.</a:t>
                      </a:r>
                      <a:r>
                        <a:rPr kumimoji="0" lang="en-GB" altLang="en-US" sz="1000" b="0" i="0" u="none" strike="noStrike" cap="none" normalizeH="0" baseline="0">
                          <a:ln>
                            <a:noFill/>
                          </a:ln>
                          <a:solidFill>
                            <a:schemeClr val="tx1"/>
                          </a:solidFill>
                          <a:effectLst/>
                          <a:latin typeface="Gill Alt One MT" pitchFamily="34" charset="0"/>
                          <a:cs typeface="Times New Roman"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buSzPct val="70000"/>
                        <a:buFont typeface="Wingdings" pitchFamily="2" charset="2"/>
                        <a:defRPr sz="2400">
                          <a:solidFill>
                            <a:schemeClr val="tx1"/>
                          </a:solidFill>
                          <a:latin typeface="Gill Alt One MT" pitchFamily="34" charset="0"/>
                        </a:defRPr>
                      </a:lvl1pPr>
                      <a:lvl2pPr>
                        <a:spcBef>
                          <a:spcPct val="20000"/>
                        </a:spcBef>
                        <a:buSzPct val="70000"/>
                        <a:buFont typeface="Wingdings" pitchFamily="2" charset="2"/>
                        <a:defRPr>
                          <a:solidFill>
                            <a:schemeClr val="tx1"/>
                          </a:solidFill>
                          <a:latin typeface="Gill Alt One MT" pitchFamily="34" charset="0"/>
                        </a:defRPr>
                      </a:lvl2pPr>
                      <a:lvl3pPr>
                        <a:spcBef>
                          <a:spcPct val="20000"/>
                        </a:spcBef>
                        <a:buSzPct val="70000"/>
                        <a:buFont typeface="Wingdings" pitchFamily="2" charset="2"/>
                        <a:defRPr sz="1600">
                          <a:solidFill>
                            <a:schemeClr val="tx1"/>
                          </a:solidFill>
                          <a:latin typeface="Gill Alt One MT" pitchFamily="34" charset="0"/>
                        </a:defRPr>
                      </a:lvl3pPr>
                      <a:lvl4pPr>
                        <a:spcBef>
                          <a:spcPct val="20000"/>
                        </a:spcBef>
                        <a:buSzPct val="70000"/>
                        <a:buFont typeface="Wingdings" pitchFamily="2" charset="2"/>
                        <a:defRPr sz="1400">
                          <a:solidFill>
                            <a:schemeClr val="tx1"/>
                          </a:solidFill>
                          <a:latin typeface="Gill Alt One MT" pitchFamily="34" charset="0"/>
                        </a:defRPr>
                      </a:lvl4pPr>
                      <a:lvl5pPr>
                        <a:spcBef>
                          <a:spcPct val="20000"/>
                        </a:spcBef>
                        <a:buSzPct val="70000"/>
                        <a:buFont typeface="Wingdings" pitchFamily="2" charset="2"/>
                        <a:defRPr sz="1200">
                          <a:solidFill>
                            <a:schemeClr val="tx1"/>
                          </a:solidFill>
                          <a:latin typeface="Gill Alt One MT" pitchFamily="34" charset="0"/>
                        </a:defRPr>
                      </a:lvl5pPr>
                      <a:lvl6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6pPr>
                      <a:lvl7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7pPr>
                      <a:lvl8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8pPr>
                      <a:lvl9pPr eaLnBrk="0" fontAlgn="base" hangingPunct="0">
                        <a:spcBef>
                          <a:spcPct val="20000"/>
                        </a:spcBef>
                        <a:spcAft>
                          <a:spcPct val="0"/>
                        </a:spcAft>
                        <a:buSzPct val="70000"/>
                        <a:buFont typeface="Wingdings" pitchFamily="2" charset="2"/>
                        <a:defRPr sz="1200">
                          <a:solidFill>
                            <a:schemeClr val="tx1"/>
                          </a:solidFill>
                          <a:latin typeface="Gill Alt One MT"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solidFill>
                            <a:srgbClr val="000000"/>
                          </a:solidFill>
                          <a:effectLst/>
                          <a:latin typeface="Gill Alt One MT" pitchFamily="34" charset="0"/>
                          <a:cs typeface="Times New Roman" pitchFamily="18" charset="0"/>
                        </a:rPr>
                        <a:t>Convene multi-agency meeting </a:t>
                      </a: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under protocol for sexually exploited children and young people to </a:t>
                      </a:r>
                      <a:r>
                        <a:rPr kumimoji="0" lang="en-GB" altLang="en-US" sz="1000" b="1" i="0" u="none" strike="noStrike" cap="none" normalizeH="0" baseline="0" dirty="0">
                          <a:ln>
                            <a:noFill/>
                          </a:ln>
                          <a:solidFill>
                            <a:srgbClr val="000000"/>
                          </a:solidFill>
                          <a:effectLst/>
                          <a:latin typeface="Gill Alt One MT" pitchFamily="34" charset="0"/>
                          <a:cs typeface="Times New Roman" pitchFamily="18" charset="0"/>
                        </a:rPr>
                        <a:t>ensure effective exchange of information with multi-agency colleagues and agree safety plan,</a:t>
                      </a:r>
                      <a:r>
                        <a:rPr kumimoji="0" lang="en-GB" altLang="en-US" sz="1000" b="0" i="0" u="none" strike="noStrike" cap="none" normalizeH="0" baseline="0" dirty="0">
                          <a:ln>
                            <a:noFill/>
                          </a:ln>
                          <a:solidFill>
                            <a:srgbClr val="000000"/>
                          </a:solidFill>
                          <a:effectLst/>
                          <a:latin typeface="Gill Alt One MT" pitchFamily="34" charset="0"/>
                          <a:cs typeface="Times New Roman" pitchFamily="18" charset="0"/>
                        </a:rPr>
                        <a:t> including regular review meetings. Protection plan should include long-term intensive direct work with the child or young person.</a:t>
                      </a:r>
                      <a:r>
                        <a:rPr kumimoji="0" lang="en-GB" altLang="en-US" sz="1000" b="0" i="0" u="none" strike="noStrike" cap="none" normalizeH="0" baseline="0" dirty="0">
                          <a:ln>
                            <a:noFill/>
                          </a:ln>
                          <a:solidFill>
                            <a:schemeClr val="tx1"/>
                          </a:solidFill>
                          <a:effectLst/>
                          <a:latin typeface="Gill Alt One MT" pitchFamily="34" charset="0"/>
                          <a:cs typeface="Times New Roman" pitchFamily="18" charset="0"/>
                        </a:rPr>
                        <a:t> </a:t>
                      </a:r>
                    </a:p>
                  </a:txBody>
                  <a:tcPr marL="91455" marR="91455" marT="45723" marB="4572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pic>
        <p:nvPicPr>
          <p:cNvPr id="5" name="Picture 2" descr="B  Cymru-Wales (RGB)">
            <a:extLst>
              <a:ext uri="{FF2B5EF4-FFF2-40B4-BE49-F238E27FC236}">
                <a16:creationId xmlns:a16="http://schemas.microsoft.com/office/drawing/2014/main" id="{368C8FB8-1A8D-8D45-B92D-325DD66430D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576" y="252788"/>
            <a:ext cx="2020144"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3429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982A6-C092-D043-8BB3-E6485E888B0E}"/>
              </a:ext>
            </a:extLst>
          </p:cNvPr>
          <p:cNvSpPr>
            <a:spLocks noGrp="1"/>
          </p:cNvSpPr>
          <p:nvPr>
            <p:ph type="title"/>
          </p:nvPr>
        </p:nvSpPr>
        <p:spPr/>
        <p:txBody>
          <a:bodyPr/>
          <a:lstStyle/>
          <a:p>
            <a:r>
              <a:rPr lang="en-US" dirty="0"/>
              <a:t>  Case study - Maddison</a:t>
            </a:r>
          </a:p>
        </p:txBody>
      </p:sp>
      <p:sp>
        <p:nvSpPr>
          <p:cNvPr id="4" name="Content Placeholder 3">
            <a:extLst>
              <a:ext uri="{FF2B5EF4-FFF2-40B4-BE49-F238E27FC236}">
                <a16:creationId xmlns:a16="http://schemas.microsoft.com/office/drawing/2014/main" id="{00DFDE69-0B4D-674A-861E-77708C3E7870}"/>
              </a:ext>
            </a:extLst>
          </p:cNvPr>
          <p:cNvSpPr>
            <a:spLocks noGrp="1"/>
          </p:cNvSpPr>
          <p:nvPr>
            <p:ph idx="1"/>
          </p:nvPr>
        </p:nvSpPr>
        <p:spPr/>
        <p:txBody>
          <a:bodyPr/>
          <a:lstStyle/>
          <a:p>
            <a:pPr marL="0" indent="0">
              <a:buNone/>
            </a:pPr>
            <a:endParaRPr lang="en-US" dirty="0"/>
          </a:p>
          <a:p>
            <a:pPr marL="0" indent="0">
              <a:buNone/>
            </a:pPr>
            <a:r>
              <a:rPr lang="en-US" dirty="0"/>
              <a:t>Read the case study handout and complete the </a:t>
            </a:r>
            <a:r>
              <a:rPr lang="en-US" dirty="0" err="1"/>
              <a:t>Seraf</a:t>
            </a:r>
            <a:r>
              <a:rPr lang="en-US" dirty="0"/>
              <a:t> screening tool.</a:t>
            </a:r>
          </a:p>
          <a:p>
            <a:pPr marL="0" indent="0">
              <a:buNone/>
            </a:pPr>
            <a:endParaRPr lang="en-US" dirty="0"/>
          </a:p>
          <a:p>
            <a:pPr marL="0" indent="0">
              <a:buNone/>
            </a:pPr>
            <a:r>
              <a:rPr lang="en-US" dirty="0"/>
              <a:t>There are no wrong answers!!</a:t>
            </a:r>
          </a:p>
        </p:txBody>
      </p:sp>
      <p:pic>
        <p:nvPicPr>
          <p:cNvPr id="5" name="Picture 2" descr="B  Cymru-Wales (RGB)">
            <a:extLst>
              <a:ext uri="{FF2B5EF4-FFF2-40B4-BE49-F238E27FC236}">
                <a16:creationId xmlns:a16="http://schemas.microsoft.com/office/drawing/2014/main" id="{F51628FB-A543-1C4D-9B9C-BE5A0437A2B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576" y="252788"/>
            <a:ext cx="2020144"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00190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1AF3C-2A2B-C841-BEFC-C7098F9022DE}"/>
              </a:ext>
            </a:extLst>
          </p:cNvPr>
          <p:cNvSpPr>
            <a:spLocks noGrp="1"/>
          </p:cNvSpPr>
          <p:nvPr>
            <p:ph type="title"/>
          </p:nvPr>
        </p:nvSpPr>
        <p:spPr/>
        <p:txBody>
          <a:bodyPr/>
          <a:lstStyle/>
          <a:p>
            <a:r>
              <a:rPr lang="en-US" dirty="0"/>
              <a:t>Limitations of the </a:t>
            </a:r>
            <a:r>
              <a:rPr lang="en-US" dirty="0" err="1"/>
              <a:t>Seraf</a:t>
            </a:r>
            <a:endParaRPr lang="en-US" dirty="0"/>
          </a:p>
        </p:txBody>
      </p:sp>
      <p:sp>
        <p:nvSpPr>
          <p:cNvPr id="3" name="Content Placeholder 2">
            <a:extLst>
              <a:ext uri="{FF2B5EF4-FFF2-40B4-BE49-F238E27FC236}">
                <a16:creationId xmlns:a16="http://schemas.microsoft.com/office/drawing/2014/main" id="{75BA1EFE-612E-8E48-A101-E722359CF691}"/>
              </a:ext>
            </a:extLst>
          </p:cNvPr>
          <p:cNvSpPr>
            <a:spLocks noGrp="1"/>
          </p:cNvSpPr>
          <p:nvPr>
            <p:ph idx="1"/>
          </p:nvPr>
        </p:nvSpPr>
        <p:spPr/>
        <p:txBody>
          <a:bodyPr>
            <a:normAutofit fontScale="92500" lnSpcReduction="10000"/>
          </a:bodyPr>
          <a:lstStyle/>
          <a:p>
            <a:pPr marL="0" indent="0">
              <a:buNone/>
            </a:pPr>
            <a:r>
              <a:rPr lang="en-US" dirty="0"/>
              <a:t>Not sufficient as an assessment tool</a:t>
            </a:r>
          </a:p>
          <a:p>
            <a:r>
              <a:rPr lang="en-US" dirty="0"/>
              <a:t>Only concentrates on risk</a:t>
            </a:r>
          </a:p>
          <a:p>
            <a:r>
              <a:rPr lang="en-US" dirty="0"/>
              <a:t>No inclusion of strengths of YP or protective factors</a:t>
            </a:r>
          </a:p>
          <a:p>
            <a:r>
              <a:rPr lang="en-US" dirty="0"/>
              <a:t>Promotes safeguarding but doesn’t address individual vulnerability of the young person</a:t>
            </a:r>
          </a:p>
          <a:p>
            <a:r>
              <a:rPr lang="en-US" dirty="0"/>
              <a:t>What now? how do we work with YP? </a:t>
            </a:r>
          </a:p>
          <a:p>
            <a:r>
              <a:rPr lang="en-US" dirty="0"/>
              <a:t>How do we make them more resilient and less vulnerable to exploitation?</a:t>
            </a:r>
          </a:p>
        </p:txBody>
      </p:sp>
    </p:spTree>
    <p:extLst>
      <p:ext uri="{BB962C8B-B14F-4D97-AF65-F5344CB8AC3E}">
        <p14:creationId xmlns:p14="http://schemas.microsoft.com/office/powerpoint/2010/main" val="2727591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7400" y="1212850"/>
            <a:ext cx="1809750" cy="512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88" y="1916113"/>
            <a:ext cx="5616575" cy="3960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descr="B  Cymru-Wales (RGB)"/>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9512" y="188640"/>
            <a:ext cx="194421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p:cNvSpPr>
            <a:spLocks noGrp="1"/>
          </p:cNvSpPr>
          <p:nvPr>
            <p:ph type="title"/>
          </p:nvPr>
        </p:nvSpPr>
        <p:spPr/>
        <p:txBody>
          <a:bodyPr/>
          <a:lstStyle/>
          <a:p>
            <a:r>
              <a:rPr lang="en-GB" dirty="0"/>
              <a:t>Holistic assessment</a:t>
            </a:r>
          </a:p>
        </p:txBody>
      </p:sp>
    </p:spTree>
    <p:extLst>
      <p:ext uri="{BB962C8B-B14F-4D97-AF65-F5344CB8AC3E}">
        <p14:creationId xmlns:p14="http://schemas.microsoft.com/office/powerpoint/2010/main" val="23951398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p:cNvSpPr>
            <a:spLocks noGrp="1"/>
          </p:cNvSpPr>
          <p:nvPr>
            <p:ph type="title"/>
          </p:nvPr>
        </p:nvSpPr>
        <p:spPr>
          <a:xfrm>
            <a:off x="2700338" y="333375"/>
            <a:ext cx="5975350" cy="1439863"/>
          </a:xfrm>
        </p:spPr>
        <p:txBody>
          <a:bodyPr/>
          <a:lstStyle/>
          <a:p>
            <a:pPr algn="ctr"/>
            <a:r>
              <a:rPr lang="en-GB" altLang="en-US" sz="3600" b="1" dirty="0">
                <a:ea typeface="Verdana" pitchFamily="34" charset="0"/>
                <a:cs typeface="Verdana" pitchFamily="34" charset="0"/>
              </a:rPr>
              <a:t>Static Factors</a:t>
            </a:r>
          </a:p>
        </p:txBody>
      </p:sp>
      <p:graphicFrame>
        <p:nvGraphicFramePr>
          <p:cNvPr id="7" name="Content Placeholder 6"/>
          <p:cNvGraphicFramePr>
            <a:graphicFrameLocks noGrp="1"/>
          </p:cNvGraphicFramePr>
          <p:nvPr>
            <p:ph idx="1"/>
          </p:nvPr>
        </p:nvGraphicFramePr>
        <p:xfrm>
          <a:off x="684213" y="1989138"/>
          <a:ext cx="7848600" cy="4103687"/>
        </p:xfrm>
        <a:graphic>
          <a:graphicData uri="http://schemas.openxmlformats.org/drawingml/2006/table">
            <a:tbl>
              <a:tblPr firstRow="1" firstCol="1" bandRow="1">
                <a:tableStyleId>{5C22544A-7EE6-4342-B048-85BDC9FD1C3A}</a:tableStyleId>
              </a:tblPr>
              <a:tblGrid>
                <a:gridCol w="3725071">
                  <a:extLst>
                    <a:ext uri="{9D8B030D-6E8A-4147-A177-3AD203B41FA5}">
                      <a16:colId xmlns:a16="http://schemas.microsoft.com/office/drawing/2014/main" val="20000"/>
                    </a:ext>
                  </a:extLst>
                </a:gridCol>
                <a:gridCol w="1304879">
                  <a:extLst>
                    <a:ext uri="{9D8B030D-6E8A-4147-A177-3AD203B41FA5}">
                      <a16:colId xmlns:a16="http://schemas.microsoft.com/office/drawing/2014/main" val="20001"/>
                    </a:ext>
                  </a:extLst>
                </a:gridCol>
                <a:gridCol w="1303959">
                  <a:extLst>
                    <a:ext uri="{9D8B030D-6E8A-4147-A177-3AD203B41FA5}">
                      <a16:colId xmlns:a16="http://schemas.microsoft.com/office/drawing/2014/main" val="20002"/>
                    </a:ext>
                  </a:extLst>
                </a:gridCol>
                <a:gridCol w="1514691">
                  <a:extLst>
                    <a:ext uri="{9D8B030D-6E8A-4147-A177-3AD203B41FA5}">
                      <a16:colId xmlns:a16="http://schemas.microsoft.com/office/drawing/2014/main" val="20003"/>
                    </a:ext>
                  </a:extLst>
                </a:gridCol>
              </a:tblGrid>
              <a:tr h="1758723">
                <a:tc>
                  <a:txBody>
                    <a:bodyPr/>
                    <a:lstStyle/>
                    <a:p>
                      <a:pPr>
                        <a:spcAft>
                          <a:spcPts val="0"/>
                        </a:spcAft>
                      </a:pPr>
                      <a:r>
                        <a:rPr lang="en-GB" sz="1200" dirty="0">
                          <a:solidFill>
                            <a:srgbClr val="0070C0"/>
                          </a:solidFill>
                          <a:effectLst/>
                        </a:rPr>
                        <a:t> </a:t>
                      </a:r>
                      <a:r>
                        <a:rPr lang="en-GB" sz="3200" dirty="0">
                          <a:solidFill>
                            <a:srgbClr val="FF0000"/>
                          </a:solidFill>
                          <a:effectLst/>
                        </a:rPr>
                        <a:t>Trauma History</a:t>
                      </a:r>
                      <a:endParaRPr lang="en-GB" sz="3200" dirty="0">
                        <a:solidFill>
                          <a:srgbClr val="FF0000"/>
                        </a:solidFill>
                        <a:effectLst/>
                        <a:latin typeface="Verdana"/>
                        <a:ea typeface="Times New Roman"/>
                        <a:cs typeface="Times New Roman"/>
                      </a:endParaRPr>
                    </a:p>
                  </a:txBody>
                  <a:tcPr marL="68578" marR="68578" marT="0" marB="0"/>
                </a:tc>
                <a:tc>
                  <a:txBody>
                    <a:bodyPr/>
                    <a:lstStyle/>
                    <a:p>
                      <a:pPr algn="ctr">
                        <a:spcAft>
                          <a:spcPts val="0"/>
                        </a:spcAft>
                      </a:pPr>
                      <a:r>
                        <a:rPr lang="en-GB" sz="18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Taith (HSB)</a:t>
                      </a:r>
                    </a:p>
                  </a:txBody>
                  <a:tcPr marL="68578" marR="68578" marT="0" marB="0"/>
                </a:tc>
                <a:tc>
                  <a:txBody>
                    <a:bodyPr/>
                    <a:lstStyle/>
                    <a:p>
                      <a:pPr algn="ctr">
                        <a:spcAft>
                          <a:spcPts val="0"/>
                        </a:spcAft>
                      </a:pPr>
                      <a:r>
                        <a:rPr lang="en-GB" sz="18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Seraf (CSE)</a:t>
                      </a:r>
                    </a:p>
                  </a:txBody>
                  <a:tcPr marL="68578" marR="68578" marT="0" marB="0"/>
                </a:tc>
                <a:tc>
                  <a:txBody>
                    <a:bodyPr/>
                    <a:lstStyle/>
                    <a:p>
                      <a:pPr algn="ctr">
                        <a:spcAft>
                          <a:spcPts val="0"/>
                        </a:spcAft>
                      </a:pPr>
                      <a:r>
                        <a:rPr lang="en-GB" sz="18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Child Protection Register</a:t>
                      </a:r>
                    </a:p>
                    <a:p>
                      <a:pPr algn="ctr">
                        <a:spcAft>
                          <a:spcPts val="0"/>
                        </a:spcAft>
                      </a:pPr>
                      <a:r>
                        <a:rPr lang="en-GB" sz="18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Wales</a:t>
                      </a:r>
                    </a:p>
                    <a:p>
                      <a:pPr algn="ctr">
                        <a:spcAft>
                          <a:spcPts val="0"/>
                        </a:spcAft>
                      </a:pPr>
                      <a:endParaRPr lang="en-GB" sz="180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txBody>
                  <a:tcPr marL="68578" marR="68578" marT="0" marB="0"/>
                </a:tc>
                <a:extLst>
                  <a:ext uri="{0D108BD9-81ED-4DB2-BD59-A6C34878D82A}">
                    <a16:rowId xmlns:a16="http://schemas.microsoft.com/office/drawing/2014/main" val="10000"/>
                  </a:ext>
                </a:extLst>
              </a:tr>
              <a:tr h="586241">
                <a:tc>
                  <a:txBody>
                    <a:bodyPr/>
                    <a:lstStyle/>
                    <a:p>
                      <a:pPr>
                        <a:spcAft>
                          <a:spcPts val="0"/>
                        </a:spcAft>
                      </a:pPr>
                      <a:r>
                        <a:rPr lang="en-GB" sz="16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Exposure to domestic abuse </a:t>
                      </a:r>
                    </a:p>
                  </a:txBody>
                  <a:tcPr marL="68578" marR="68578" marT="0" marB="0"/>
                </a:tc>
                <a:tc>
                  <a:txBody>
                    <a:bodyPr/>
                    <a:lstStyle/>
                    <a:p>
                      <a:pPr algn="ctr">
                        <a:spcAft>
                          <a:spcPts val="0"/>
                        </a:spcAft>
                      </a:pPr>
                      <a:r>
                        <a:rPr lang="en-GB" sz="1800" b="1" dirty="0">
                          <a:effectLst/>
                        </a:rPr>
                        <a:t>62%</a:t>
                      </a:r>
                      <a:endParaRPr lang="en-GB" sz="1800" b="1" dirty="0">
                        <a:effectLst/>
                        <a:latin typeface="Verdana"/>
                        <a:ea typeface="Times New Roman"/>
                        <a:cs typeface="Times New Roman"/>
                      </a:endParaRPr>
                    </a:p>
                  </a:txBody>
                  <a:tcPr marL="68578" marR="68578" marT="0" marB="0"/>
                </a:tc>
                <a:tc>
                  <a:txBody>
                    <a:bodyPr/>
                    <a:lstStyle/>
                    <a:p>
                      <a:pPr algn="ctr">
                        <a:spcAft>
                          <a:spcPts val="0"/>
                        </a:spcAft>
                      </a:pPr>
                      <a:r>
                        <a:rPr lang="en-GB" sz="1800" b="1" dirty="0">
                          <a:effectLst/>
                        </a:rPr>
                        <a:t>43%</a:t>
                      </a:r>
                      <a:endParaRPr lang="en-GB" sz="1800" b="1" dirty="0">
                        <a:effectLst/>
                        <a:latin typeface="Verdana"/>
                        <a:ea typeface="Times New Roman"/>
                        <a:cs typeface="Times New Roman"/>
                      </a:endParaRPr>
                    </a:p>
                  </a:txBody>
                  <a:tcPr marL="68578" marR="68578" marT="0" marB="0"/>
                </a:tc>
                <a:tc>
                  <a:txBody>
                    <a:bodyPr/>
                    <a:lstStyle/>
                    <a:p>
                      <a:pPr algn="ctr">
                        <a:spcAft>
                          <a:spcPts val="0"/>
                        </a:spcAft>
                      </a:pPr>
                      <a:r>
                        <a:rPr lang="en-GB" sz="1800" b="1" dirty="0">
                          <a:effectLst/>
                        </a:rPr>
                        <a:t>21%</a:t>
                      </a:r>
                      <a:endParaRPr lang="en-GB" sz="1800" b="1" dirty="0">
                        <a:effectLst/>
                        <a:latin typeface="Verdana"/>
                        <a:ea typeface="Times New Roman"/>
                        <a:cs typeface="Times New Roman"/>
                      </a:endParaRPr>
                    </a:p>
                  </a:txBody>
                  <a:tcPr marL="68578" marR="68578" marT="0" marB="0"/>
                </a:tc>
                <a:extLst>
                  <a:ext uri="{0D108BD9-81ED-4DB2-BD59-A6C34878D82A}">
                    <a16:rowId xmlns:a16="http://schemas.microsoft.com/office/drawing/2014/main" val="10001"/>
                  </a:ext>
                </a:extLst>
              </a:tr>
              <a:tr h="586241">
                <a:tc>
                  <a:txBody>
                    <a:bodyPr/>
                    <a:lstStyle/>
                    <a:p>
                      <a:pPr>
                        <a:spcAft>
                          <a:spcPts val="0"/>
                        </a:spcAft>
                      </a:pPr>
                      <a:r>
                        <a:rPr lang="en-GB" sz="16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Reported sexual abuse </a:t>
                      </a:r>
                    </a:p>
                  </a:txBody>
                  <a:tcPr marL="68578" marR="68578" marT="0" marB="0"/>
                </a:tc>
                <a:tc>
                  <a:txBody>
                    <a:bodyPr/>
                    <a:lstStyle/>
                    <a:p>
                      <a:pPr algn="ctr">
                        <a:spcAft>
                          <a:spcPts val="0"/>
                        </a:spcAft>
                      </a:pPr>
                      <a:r>
                        <a:rPr lang="en-GB" sz="1800" b="1" dirty="0">
                          <a:effectLst/>
                        </a:rPr>
                        <a:t>40%</a:t>
                      </a:r>
                      <a:endParaRPr lang="en-GB" sz="1800" b="1" dirty="0">
                        <a:effectLst/>
                        <a:latin typeface="Verdana"/>
                        <a:ea typeface="Times New Roman"/>
                        <a:cs typeface="Times New Roman"/>
                      </a:endParaRPr>
                    </a:p>
                  </a:txBody>
                  <a:tcPr marL="68578" marR="68578" marT="0" marB="0"/>
                </a:tc>
                <a:tc>
                  <a:txBody>
                    <a:bodyPr/>
                    <a:lstStyle/>
                    <a:p>
                      <a:pPr algn="ctr">
                        <a:spcAft>
                          <a:spcPts val="0"/>
                        </a:spcAft>
                      </a:pPr>
                      <a:r>
                        <a:rPr lang="en-GB" sz="1800" b="1" dirty="0">
                          <a:effectLst/>
                        </a:rPr>
                        <a:t>29%</a:t>
                      </a:r>
                      <a:endParaRPr lang="en-GB" sz="1800" b="1" dirty="0">
                        <a:effectLst/>
                        <a:latin typeface="Verdana"/>
                        <a:ea typeface="Times New Roman"/>
                        <a:cs typeface="Times New Roman"/>
                      </a:endParaRPr>
                    </a:p>
                  </a:txBody>
                  <a:tcPr marL="68578" marR="68578" marT="0" marB="0"/>
                </a:tc>
                <a:tc>
                  <a:txBody>
                    <a:bodyPr/>
                    <a:lstStyle/>
                    <a:p>
                      <a:pPr algn="ctr">
                        <a:spcAft>
                          <a:spcPts val="0"/>
                        </a:spcAft>
                      </a:pPr>
                      <a:r>
                        <a:rPr lang="en-GB" sz="1800" b="1" dirty="0">
                          <a:effectLst/>
                        </a:rPr>
                        <a:t>7%</a:t>
                      </a:r>
                      <a:endParaRPr lang="en-GB" sz="1800" b="1" dirty="0">
                        <a:effectLst/>
                        <a:latin typeface="Verdana"/>
                        <a:ea typeface="Times New Roman"/>
                        <a:cs typeface="Times New Roman"/>
                      </a:endParaRPr>
                    </a:p>
                  </a:txBody>
                  <a:tcPr marL="68578" marR="68578" marT="0" marB="0"/>
                </a:tc>
                <a:extLst>
                  <a:ext uri="{0D108BD9-81ED-4DB2-BD59-A6C34878D82A}">
                    <a16:rowId xmlns:a16="http://schemas.microsoft.com/office/drawing/2014/main" val="10002"/>
                  </a:ext>
                </a:extLst>
              </a:tr>
              <a:tr h="586241">
                <a:tc>
                  <a:txBody>
                    <a:bodyPr/>
                    <a:lstStyle/>
                    <a:p>
                      <a:pPr>
                        <a:spcAft>
                          <a:spcPts val="0"/>
                        </a:spcAft>
                      </a:pPr>
                      <a:r>
                        <a:rPr lang="en-GB" sz="16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Reported physical abuse</a:t>
                      </a:r>
                    </a:p>
                  </a:txBody>
                  <a:tcPr marL="68578" marR="68578" marT="0" marB="0"/>
                </a:tc>
                <a:tc>
                  <a:txBody>
                    <a:bodyPr/>
                    <a:lstStyle/>
                    <a:p>
                      <a:pPr algn="ctr">
                        <a:spcAft>
                          <a:spcPts val="0"/>
                        </a:spcAft>
                      </a:pPr>
                      <a:r>
                        <a:rPr lang="en-GB" sz="1800" b="1" dirty="0">
                          <a:effectLst/>
                        </a:rPr>
                        <a:t>38%</a:t>
                      </a:r>
                      <a:endParaRPr lang="en-GB" sz="1800" b="1" dirty="0">
                        <a:effectLst/>
                        <a:latin typeface="Verdana"/>
                        <a:ea typeface="Times New Roman"/>
                        <a:cs typeface="Times New Roman"/>
                      </a:endParaRPr>
                    </a:p>
                  </a:txBody>
                  <a:tcPr marL="68578" marR="68578" marT="0" marB="0"/>
                </a:tc>
                <a:tc>
                  <a:txBody>
                    <a:bodyPr/>
                    <a:lstStyle/>
                    <a:p>
                      <a:pPr algn="ctr">
                        <a:spcAft>
                          <a:spcPts val="0"/>
                        </a:spcAft>
                      </a:pPr>
                      <a:r>
                        <a:rPr lang="en-GB" sz="1800" b="1" dirty="0">
                          <a:effectLst/>
                        </a:rPr>
                        <a:t>32%</a:t>
                      </a:r>
                      <a:endParaRPr lang="en-GB" sz="1800" b="1" dirty="0">
                        <a:effectLst/>
                        <a:latin typeface="Verdana"/>
                        <a:ea typeface="Times New Roman"/>
                        <a:cs typeface="Times New Roman"/>
                      </a:endParaRPr>
                    </a:p>
                  </a:txBody>
                  <a:tcPr marL="68578" marR="68578" marT="0" marB="0"/>
                </a:tc>
                <a:tc>
                  <a:txBody>
                    <a:bodyPr/>
                    <a:lstStyle/>
                    <a:p>
                      <a:pPr algn="ctr">
                        <a:spcAft>
                          <a:spcPts val="0"/>
                        </a:spcAft>
                      </a:pPr>
                      <a:r>
                        <a:rPr lang="en-GB" sz="1800" b="1" dirty="0">
                          <a:effectLst/>
                        </a:rPr>
                        <a:t>16%</a:t>
                      </a:r>
                      <a:endParaRPr lang="en-GB" sz="1800" b="1" dirty="0">
                        <a:effectLst/>
                        <a:latin typeface="Verdana"/>
                        <a:ea typeface="Times New Roman"/>
                        <a:cs typeface="Times New Roman"/>
                      </a:endParaRPr>
                    </a:p>
                  </a:txBody>
                  <a:tcPr marL="68578" marR="68578" marT="0" marB="0"/>
                </a:tc>
                <a:extLst>
                  <a:ext uri="{0D108BD9-81ED-4DB2-BD59-A6C34878D82A}">
                    <a16:rowId xmlns:a16="http://schemas.microsoft.com/office/drawing/2014/main" val="10003"/>
                  </a:ext>
                </a:extLst>
              </a:tr>
              <a:tr h="586241">
                <a:tc>
                  <a:txBody>
                    <a:bodyPr/>
                    <a:lstStyle/>
                    <a:p>
                      <a:pPr>
                        <a:spcAft>
                          <a:spcPts val="0"/>
                        </a:spcAft>
                      </a:pPr>
                      <a:r>
                        <a:rPr lang="en-GB" sz="16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Reported emotional neglect </a:t>
                      </a:r>
                    </a:p>
                  </a:txBody>
                  <a:tcPr marL="68578" marR="68578" marT="0" marB="0"/>
                </a:tc>
                <a:tc>
                  <a:txBody>
                    <a:bodyPr/>
                    <a:lstStyle/>
                    <a:p>
                      <a:pPr algn="ctr">
                        <a:spcAft>
                          <a:spcPts val="0"/>
                        </a:spcAft>
                      </a:pPr>
                      <a:r>
                        <a:rPr lang="en-GB" sz="1800" b="1" dirty="0">
                          <a:effectLst/>
                        </a:rPr>
                        <a:t>55%</a:t>
                      </a:r>
                      <a:endParaRPr lang="en-GB" sz="1800" b="1" dirty="0">
                        <a:effectLst/>
                        <a:latin typeface="Verdana"/>
                        <a:ea typeface="Times New Roman"/>
                        <a:cs typeface="Times New Roman"/>
                      </a:endParaRPr>
                    </a:p>
                  </a:txBody>
                  <a:tcPr marL="68578" marR="68578" marT="0" marB="0"/>
                </a:tc>
                <a:tc>
                  <a:txBody>
                    <a:bodyPr/>
                    <a:lstStyle/>
                    <a:p>
                      <a:pPr algn="ctr">
                        <a:spcAft>
                          <a:spcPts val="0"/>
                        </a:spcAft>
                      </a:pPr>
                      <a:r>
                        <a:rPr lang="en-GB" sz="1800" b="1" dirty="0">
                          <a:effectLst/>
                        </a:rPr>
                        <a:t>51%</a:t>
                      </a:r>
                      <a:endParaRPr lang="en-GB" sz="1800" b="1" dirty="0">
                        <a:effectLst/>
                        <a:latin typeface="Verdana"/>
                        <a:ea typeface="Times New Roman"/>
                        <a:cs typeface="Times New Roman"/>
                      </a:endParaRPr>
                    </a:p>
                  </a:txBody>
                  <a:tcPr marL="68578" marR="68578" marT="0" marB="0"/>
                </a:tc>
                <a:tc>
                  <a:txBody>
                    <a:bodyPr/>
                    <a:lstStyle/>
                    <a:p>
                      <a:pPr algn="ctr">
                        <a:spcAft>
                          <a:spcPts val="0"/>
                        </a:spcAft>
                      </a:pPr>
                      <a:r>
                        <a:rPr lang="en-GB" sz="1800" b="1" dirty="0">
                          <a:effectLst/>
                        </a:rPr>
                        <a:t>38%</a:t>
                      </a:r>
                      <a:endParaRPr lang="en-GB" sz="1800" b="1" dirty="0">
                        <a:effectLst/>
                        <a:latin typeface="Verdana"/>
                        <a:ea typeface="Times New Roman"/>
                        <a:cs typeface="Times New Roman"/>
                      </a:endParaRPr>
                    </a:p>
                  </a:txBody>
                  <a:tcPr marL="68578" marR="68578" marT="0" marB="0"/>
                </a:tc>
                <a:extLst>
                  <a:ext uri="{0D108BD9-81ED-4DB2-BD59-A6C34878D82A}">
                    <a16:rowId xmlns:a16="http://schemas.microsoft.com/office/drawing/2014/main" val="10004"/>
                  </a:ext>
                </a:extLst>
              </a:tr>
            </a:tbl>
          </a:graphicData>
        </a:graphic>
      </p:graphicFrame>
      <p:pic>
        <p:nvPicPr>
          <p:cNvPr id="4" name="Picture 2" descr="B  Cymru-Wales (RGB)"/>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88640"/>
            <a:ext cx="194421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8398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404813"/>
            <a:ext cx="8286750" cy="6119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B  Cymru-Wales (RG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88641"/>
            <a:ext cx="1621856" cy="1152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57094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3768" y="274638"/>
            <a:ext cx="6203032" cy="1143000"/>
          </a:xfrm>
        </p:spPr>
        <p:style>
          <a:lnRef idx="2">
            <a:schemeClr val="accent1"/>
          </a:lnRef>
          <a:fillRef idx="1">
            <a:schemeClr val="lt1"/>
          </a:fillRef>
          <a:effectRef idx="0">
            <a:schemeClr val="accent1"/>
          </a:effectRef>
          <a:fontRef idx="minor">
            <a:schemeClr val="dk1"/>
          </a:fontRef>
        </p:style>
        <p:txBody>
          <a:bodyPr>
            <a:normAutofit/>
          </a:bodyPr>
          <a:lstStyle/>
          <a:p>
            <a:pPr algn="l"/>
            <a:r>
              <a:rPr lang="en-GB" sz="4000" b="1" dirty="0">
                <a:latin typeface="Verdana" panose="020B0604030504040204" pitchFamily="34" charset="0"/>
                <a:ea typeface="Verdana" panose="020B0604030504040204" pitchFamily="34" charset="0"/>
                <a:cs typeface="Verdana" panose="020B0604030504040204" pitchFamily="34" charset="0"/>
              </a:rPr>
              <a:t>Domestic Violence</a:t>
            </a:r>
          </a:p>
        </p:txBody>
      </p:sp>
      <p:graphicFrame>
        <p:nvGraphicFramePr>
          <p:cNvPr id="4" name="Content Placeholder 3"/>
          <p:cNvGraphicFramePr>
            <a:graphicFrameLocks noGrp="1"/>
          </p:cNvGraphicFramePr>
          <p:nvPr>
            <p:ph idx="1"/>
            <p:extLst/>
          </p:nvPr>
        </p:nvGraphicFramePr>
        <p:xfrm>
          <a:off x="457200" y="1600200"/>
          <a:ext cx="8229600" cy="497332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370840">
                <a:tc>
                  <a:txBody>
                    <a:bodyPr/>
                    <a:lstStyle/>
                    <a:p>
                      <a:r>
                        <a:rPr lang="en-GB" dirty="0">
                          <a:latin typeface="Verdana" panose="020B0604030504040204" pitchFamily="34" charset="0"/>
                          <a:ea typeface="Verdana" panose="020B0604030504040204" pitchFamily="34" charset="0"/>
                          <a:cs typeface="Verdana" panose="020B0604030504040204" pitchFamily="34" charset="0"/>
                        </a:rPr>
                        <a:t>CHILD</a:t>
                      </a:r>
                    </a:p>
                  </a:txBody>
                  <a:tcPr/>
                </a:tc>
                <a:tc>
                  <a:txBody>
                    <a:bodyPr/>
                    <a:lstStyle/>
                    <a:p>
                      <a:r>
                        <a:rPr lang="en-GB" dirty="0">
                          <a:latin typeface="Verdana" panose="020B0604030504040204" pitchFamily="34" charset="0"/>
                          <a:ea typeface="Verdana" panose="020B0604030504040204" pitchFamily="34" charset="0"/>
                          <a:cs typeface="Verdana" panose="020B0604030504040204" pitchFamily="34" charset="0"/>
                        </a:rPr>
                        <a:t>ADOLESCENT</a:t>
                      </a:r>
                    </a:p>
                  </a:txBody>
                  <a:tcPr/>
                </a:tc>
                <a:tc>
                  <a:txBody>
                    <a:bodyPr/>
                    <a:lstStyle/>
                    <a:p>
                      <a:r>
                        <a:rPr lang="en-GB" dirty="0">
                          <a:latin typeface="Verdana" panose="020B0604030504040204" pitchFamily="34" charset="0"/>
                          <a:ea typeface="Verdana" panose="020B0604030504040204" pitchFamily="34" charset="0"/>
                          <a:cs typeface="Verdana" panose="020B0604030504040204" pitchFamily="34" charset="0"/>
                        </a:rPr>
                        <a:t>YOUNG ADULT</a:t>
                      </a:r>
                    </a:p>
                  </a:txBody>
                  <a:tcPr/>
                </a:tc>
                <a:extLst>
                  <a:ext uri="{0D108BD9-81ED-4DB2-BD59-A6C34878D82A}">
                    <a16:rowId xmlns:a16="http://schemas.microsoft.com/office/drawing/2014/main" val="10000"/>
                  </a:ext>
                </a:extLst>
              </a:tr>
              <a:tr h="370840">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Trauma</a:t>
                      </a:r>
                      <a:r>
                        <a:rPr lang="en-GB" sz="1400" baseline="0" dirty="0">
                          <a:latin typeface="Verdana" panose="020B0604030504040204" pitchFamily="34" charset="0"/>
                          <a:ea typeface="Verdana" panose="020B0604030504040204" pitchFamily="34" charset="0"/>
                          <a:cs typeface="Verdana" panose="020B0604030504040204" pitchFamily="34" charset="0"/>
                        </a:rPr>
                        <a:t> related problems: PTSD, dissociation, poor emotional regulation, bed wetting, soiling</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Trauma related</a:t>
                      </a:r>
                      <a:r>
                        <a:rPr lang="en-GB" sz="1400" baseline="0" dirty="0">
                          <a:latin typeface="Verdana" panose="020B0604030504040204" pitchFamily="34" charset="0"/>
                          <a:ea typeface="Verdana" panose="020B0604030504040204" pitchFamily="34" charset="0"/>
                          <a:cs typeface="Verdana" panose="020B0604030504040204" pitchFamily="34" charset="0"/>
                        </a:rPr>
                        <a:t> problems that may impact on attention, emotional regulation, educational difficulties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Personality</a:t>
                      </a:r>
                      <a:r>
                        <a:rPr lang="en-GB" sz="1400" baseline="0" dirty="0">
                          <a:latin typeface="Verdana" panose="020B0604030504040204" pitchFamily="34" charset="0"/>
                          <a:ea typeface="Verdana" panose="020B0604030504040204" pitchFamily="34" charset="0"/>
                          <a:cs typeface="Verdana" panose="020B0604030504040204" pitchFamily="34" charset="0"/>
                        </a:rPr>
                        <a:t> problems/ disorders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1"/>
                  </a:ext>
                </a:extLst>
              </a:tr>
              <a:tr h="370840">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Unsafe feelings, anxiety, withdrawn</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Emotionally</a:t>
                      </a:r>
                      <a:r>
                        <a:rPr lang="en-GB" sz="1400" baseline="0" dirty="0">
                          <a:latin typeface="Verdana" panose="020B0604030504040204" pitchFamily="34" charset="0"/>
                          <a:ea typeface="Verdana" panose="020B0604030504040204" pitchFamily="34" charset="0"/>
                          <a:cs typeface="Verdana" panose="020B0604030504040204" pitchFamily="34" charset="0"/>
                        </a:rPr>
                        <a:t> immature, poor self concept, self blame, substance misuse</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Trust</a:t>
                      </a:r>
                      <a:r>
                        <a:rPr lang="en-GB" sz="1400" baseline="0" dirty="0">
                          <a:latin typeface="Verdana" panose="020B0604030504040204" pitchFamily="34" charset="0"/>
                          <a:ea typeface="Verdana" panose="020B0604030504040204" pitchFamily="34" charset="0"/>
                          <a:cs typeface="Verdana" panose="020B0604030504040204" pitchFamily="34" charset="0"/>
                        </a:rPr>
                        <a:t> issues, poor self worth</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2"/>
                  </a:ext>
                </a:extLst>
              </a:tr>
              <a:tr h="370840">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Hyper</a:t>
                      </a:r>
                      <a:r>
                        <a:rPr lang="en-GB" sz="1400" baseline="0" dirty="0">
                          <a:latin typeface="Verdana" panose="020B0604030504040204" pitchFamily="34" charset="0"/>
                          <a:ea typeface="Verdana" panose="020B0604030504040204" pitchFamily="34" charset="0"/>
                          <a:cs typeface="Verdana" panose="020B0604030504040204" pitchFamily="34" charset="0"/>
                        </a:rPr>
                        <a:t> vigilant</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Hyper</a:t>
                      </a:r>
                      <a:r>
                        <a:rPr lang="en-GB" sz="1400" baseline="0" dirty="0">
                          <a:latin typeface="Verdana" panose="020B0604030504040204" pitchFamily="34" charset="0"/>
                          <a:ea typeface="Verdana" panose="020B0604030504040204" pitchFamily="34" charset="0"/>
                          <a:cs typeface="Verdana" panose="020B0604030504040204" pitchFamily="34" charset="0"/>
                        </a:rPr>
                        <a:t> vigilant</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Fight or flight, criminal</a:t>
                      </a:r>
                      <a:r>
                        <a:rPr lang="en-GB" sz="1400" baseline="0" dirty="0">
                          <a:latin typeface="Verdana" panose="020B0604030504040204" pitchFamily="34" charset="0"/>
                          <a:ea typeface="Verdana" panose="020B0604030504040204" pitchFamily="34" charset="0"/>
                          <a:cs typeface="Verdana" panose="020B0604030504040204" pitchFamily="34" charset="0"/>
                        </a:rPr>
                        <a:t> justice system?</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3"/>
                  </a:ext>
                </a:extLst>
              </a:tr>
              <a:tr h="370840">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Distorted views of relationships, attachment</a:t>
                      </a:r>
                      <a:r>
                        <a:rPr lang="en-GB" sz="1400" baseline="0" dirty="0">
                          <a:latin typeface="Verdana" panose="020B0604030504040204" pitchFamily="34" charset="0"/>
                          <a:ea typeface="Verdana" panose="020B0604030504040204" pitchFamily="34" charset="0"/>
                          <a:cs typeface="Verdana" panose="020B0604030504040204" pitchFamily="34" charset="0"/>
                        </a:rPr>
                        <a:t> problems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Increased need for control</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Normalises aggression, violence, control</a:t>
                      </a:r>
                      <a:r>
                        <a:rPr lang="en-GB" sz="1400" baseline="0" dirty="0">
                          <a:latin typeface="Verdana" panose="020B0604030504040204" pitchFamily="34" charset="0"/>
                          <a:ea typeface="Verdana" panose="020B0604030504040204" pitchFamily="34" charset="0"/>
                          <a:cs typeface="Verdana" panose="020B0604030504040204" pitchFamily="34" charset="0"/>
                        </a:rPr>
                        <a:t> </a:t>
                      </a:r>
                      <a:r>
                        <a:rPr lang="en-GB" sz="1400" dirty="0">
                          <a:latin typeface="Verdana" panose="020B0604030504040204" pitchFamily="34" charset="0"/>
                          <a:ea typeface="Verdana" panose="020B0604030504040204" pitchFamily="34" charset="0"/>
                          <a:cs typeface="Verdana" panose="020B0604030504040204" pitchFamily="34" charset="0"/>
                        </a:rPr>
                        <a:t> in relationships</a:t>
                      </a:r>
                    </a:p>
                  </a:txBody>
                  <a:tcPr/>
                </a:tc>
                <a:extLst>
                  <a:ext uri="{0D108BD9-81ED-4DB2-BD59-A6C34878D82A}">
                    <a16:rowId xmlns:a16="http://schemas.microsoft.com/office/drawing/2014/main" val="10004"/>
                  </a:ext>
                </a:extLst>
              </a:tr>
              <a:tr h="370840">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Aggression, bullying, general behaviour problems</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Aggression, bullying,</a:t>
                      </a:r>
                      <a:r>
                        <a:rPr lang="en-GB" sz="1400" baseline="0" dirty="0">
                          <a:latin typeface="Verdana" panose="020B0604030504040204" pitchFamily="34" charset="0"/>
                          <a:ea typeface="Verdana" panose="020B0604030504040204" pitchFamily="34" charset="0"/>
                          <a:cs typeface="Verdana" panose="020B0604030504040204" pitchFamily="34" charset="0"/>
                        </a:rPr>
                        <a:t> violence as coping strategies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Victim/perpetrator of domestic</a:t>
                      </a:r>
                      <a:r>
                        <a:rPr lang="en-GB" sz="1400" baseline="0" dirty="0">
                          <a:latin typeface="Verdana" panose="020B0604030504040204" pitchFamily="34" charset="0"/>
                          <a:ea typeface="Verdana" panose="020B0604030504040204" pitchFamily="34" charset="0"/>
                          <a:cs typeface="Verdana" panose="020B0604030504040204" pitchFamily="34" charset="0"/>
                        </a:rPr>
                        <a:t> violence</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5"/>
                  </a:ext>
                </a:extLst>
              </a:tr>
              <a:tr h="370840">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Understanding of sex as harm.  Sex and aggression</a:t>
                      </a:r>
                      <a:r>
                        <a:rPr lang="en-GB" sz="1400" baseline="0" dirty="0">
                          <a:latin typeface="Verdana" panose="020B0604030504040204" pitchFamily="34" charset="0"/>
                          <a:ea typeface="Verdana" panose="020B0604030504040204" pitchFamily="34" charset="0"/>
                          <a:cs typeface="Verdana" panose="020B0604030504040204" pitchFamily="34" charset="0"/>
                        </a:rPr>
                        <a:t> linked</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Sex as harm/aggression, sex as emotional regulation gender</a:t>
                      </a:r>
                      <a:r>
                        <a:rPr lang="en-GB" sz="1400" baseline="0" dirty="0">
                          <a:latin typeface="Verdana" panose="020B0604030504040204" pitchFamily="34" charset="0"/>
                          <a:ea typeface="Verdana" panose="020B0604030504040204" pitchFamily="34" charset="0"/>
                          <a:cs typeface="Verdana" panose="020B0604030504040204" pitchFamily="34" charset="0"/>
                        </a:rPr>
                        <a:t> distortions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Distorted roles in relationships, sex as abuse/ control</a:t>
                      </a:r>
                    </a:p>
                  </a:txBody>
                  <a:tcPr/>
                </a:tc>
                <a:extLst>
                  <a:ext uri="{0D108BD9-81ED-4DB2-BD59-A6C34878D82A}">
                    <a16:rowId xmlns:a16="http://schemas.microsoft.com/office/drawing/2014/main" val="10006"/>
                  </a:ext>
                </a:extLst>
              </a:tr>
            </a:tbl>
          </a:graphicData>
        </a:graphic>
      </p:graphicFrame>
      <p:pic>
        <p:nvPicPr>
          <p:cNvPr id="5" name="Picture 2" descr="B  Cymru-Wales (RGB)"/>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7585"/>
            <a:ext cx="1547664"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3510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274638"/>
            <a:ext cx="6707088" cy="1143000"/>
          </a:xfrm>
        </p:spPr>
        <p:txBody>
          <a:bodyPr/>
          <a:lstStyle/>
          <a:p>
            <a:pPr algn="l"/>
            <a:r>
              <a:rPr lang="en-GB" b="1" dirty="0">
                <a:latin typeface="Verdana" panose="020B0604030504040204" pitchFamily="34" charset="0"/>
                <a:ea typeface="Verdana" panose="020B0604030504040204" pitchFamily="34" charset="0"/>
                <a:cs typeface="Verdana" panose="020B0604030504040204" pitchFamily="34" charset="0"/>
              </a:rPr>
              <a:t>Sexual Abuse</a:t>
            </a:r>
          </a:p>
        </p:txBody>
      </p:sp>
      <p:graphicFrame>
        <p:nvGraphicFramePr>
          <p:cNvPr id="4" name="Content Placeholder 3"/>
          <p:cNvGraphicFramePr>
            <a:graphicFrameLocks noGrp="1"/>
          </p:cNvGraphicFramePr>
          <p:nvPr>
            <p:ph idx="1"/>
            <p:extLst/>
          </p:nvPr>
        </p:nvGraphicFramePr>
        <p:xfrm>
          <a:off x="251520" y="1366520"/>
          <a:ext cx="8640960" cy="5461271"/>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20000"/>
                    </a:ext>
                  </a:extLst>
                </a:gridCol>
                <a:gridCol w="2880320">
                  <a:extLst>
                    <a:ext uri="{9D8B030D-6E8A-4147-A177-3AD203B41FA5}">
                      <a16:colId xmlns:a16="http://schemas.microsoft.com/office/drawing/2014/main" val="20001"/>
                    </a:ext>
                  </a:extLst>
                </a:gridCol>
                <a:gridCol w="2880320">
                  <a:extLst>
                    <a:ext uri="{9D8B030D-6E8A-4147-A177-3AD203B41FA5}">
                      <a16:colId xmlns:a16="http://schemas.microsoft.com/office/drawing/2014/main" val="20002"/>
                    </a:ext>
                  </a:extLst>
                </a:gridCol>
              </a:tblGrid>
              <a:tr h="358101">
                <a:tc>
                  <a:txBody>
                    <a:bodyPr/>
                    <a:lstStyle/>
                    <a:p>
                      <a:r>
                        <a:rPr lang="en-GB" dirty="0"/>
                        <a:t>CHILD</a:t>
                      </a:r>
                    </a:p>
                  </a:txBody>
                  <a:tcPr/>
                </a:tc>
                <a:tc>
                  <a:txBody>
                    <a:bodyPr/>
                    <a:lstStyle/>
                    <a:p>
                      <a:r>
                        <a:rPr lang="en-GB" dirty="0"/>
                        <a:t>ADOLESCENT</a:t>
                      </a:r>
                    </a:p>
                  </a:txBody>
                  <a:tcPr/>
                </a:tc>
                <a:tc>
                  <a:txBody>
                    <a:bodyPr/>
                    <a:lstStyle/>
                    <a:p>
                      <a:r>
                        <a:rPr lang="en-GB" dirty="0"/>
                        <a:t>YOUNG ADULT</a:t>
                      </a:r>
                    </a:p>
                  </a:txBody>
                  <a:tcPr/>
                </a:tc>
                <a:extLst>
                  <a:ext uri="{0D108BD9-81ED-4DB2-BD59-A6C34878D82A}">
                    <a16:rowId xmlns:a16="http://schemas.microsoft.com/office/drawing/2014/main" val="10000"/>
                  </a:ext>
                </a:extLst>
              </a:tr>
              <a:tr h="912422">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Normalisation of abusive</a:t>
                      </a:r>
                      <a:r>
                        <a:rPr lang="en-GB" sz="1400" baseline="0" dirty="0">
                          <a:latin typeface="Verdana" panose="020B0604030504040204" pitchFamily="34" charset="0"/>
                          <a:ea typeface="Verdana" panose="020B0604030504040204" pitchFamily="34" charset="0"/>
                          <a:cs typeface="Verdana" panose="020B0604030504040204" pitchFamily="34" charset="0"/>
                        </a:rPr>
                        <a:t> sex</a:t>
                      </a:r>
                      <a:r>
                        <a:rPr lang="en-GB" sz="1400" dirty="0">
                          <a:latin typeface="Verdana" panose="020B0604030504040204" pitchFamily="34" charset="0"/>
                          <a:ea typeface="Verdana" panose="020B0604030504040204" pitchFamily="34" charset="0"/>
                          <a:cs typeface="Verdana" panose="020B0604030504040204" pitchFamily="34" charset="0"/>
                        </a:rPr>
                        <a:t> /premature sexualisation</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Confused sexual scripts, sex as  a form or control and violence, sexual</a:t>
                      </a:r>
                      <a:r>
                        <a:rPr lang="en-GB" sz="1400" baseline="0" dirty="0">
                          <a:latin typeface="Verdana" panose="020B0604030504040204" pitchFamily="34" charset="0"/>
                          <a:ea typeface="Verdana" panose="020B0604030504040204" pitchFamily="34" charset="0"/>
                          <a:cs typeface="Verdana" panose="020B0604030504040204" pitchFamily="34" charset="0"/>
                        </a:rPr>
                        <a:t> preoccupation</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Cognitive</a:t>
                      </a:r>
                      <a:r>
                        <a:rPr lang="en-GB" sz="1400" baseline="0" dirty="0">
                          <a:latin typeface="Verdana" panose="020B0604030504040204" pitchFamily="34" charset="0"/>
                          <a:ea typeface="Verdana" panose="020B0604030504040204" pitchFamily="34" charset="0"/>
                          <a:cs typeface="Verdana" panose="020B0604030504040204" pitchFamily="34" charset="0"/>
                        </a:rPr>
                        <a:t> distortions, thinking errors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1"/>
                  </a:ext>
                </a:extLst>
              </a:tr>
              <a:tr h="706391">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Trauma – PTSD, bed wetting, distortions</a:t>
                      </a:r>
                      <a:r>
                        <a:rPr lang="en-GB" sz="1400" baseline="0" dirty="0">
                          <a:latin typeface="Verdana" panose="020B0604030504040204" pitchFamily="34" charset="0"/>
                          <a:ea typeface="Verdana" panose="020B0604030504040204" pitchFamily="34" charset="0"/>
                          <a:cs typeface="Verdana" panose="020B0604030504040204" pitchFamily="34" charset="0"/>
                        </a:rPr>
                        <a:t> about body development</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PTSD, self-destructive</a:t>
                      </a:r>
                      <a:r>
                        <a:rPr lang="en-GB" sz="1400" baseline="0" dirty="0">
                          <a:latin typeface="Verdana" panose="020B0604030504040204" pitchFamily="34" charset="0"/>
                          <a:ea typeface="Verdana" panose="020B0604030504040204" pitchFamily="34" charset="0"/>
                          <a:cs typeface="Verdana" panose="020B0604030504040204" pitchFamily="34" charset="0"/>
                        </a:rPr>
                        <a:t> behaviours, dissociative coping</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Personality</a:t>
                      </a:r>
                      <a:r>
                        <a:rPr lang="en-GB" sz="1400" baseline="0" dirty="0">
                          <a:latin typeface="Verdana" panose="020B0604030504040204" pitchFamily="34" charset="0"/>
                          <a:ea typeface="Verdana" panose="020B0604030504040204" pitchFamily="34" charset="0"/>
                          <a:cs typeface="Verdana" panose="020B0604030504040204" pitchFamily="34" charset="0"/>
                        </a:rPr>
                        <a:t> disorders, self harming</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2"/>
                  </a:ext>
                </a:extLst>
              </a:tr>
              <a:tr h="706391">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Skewed relationship scripts, trust issues, boundary issues</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De-sensitised</a:t>
                      </a:r>
                      <a:r>
                        <a:rPr lang="en-GB" sz="1400" baseline="0" dirty="0">
                          <a:latin typeface="Verdana" panose="020B0604030504040204" pitchFamily="34" charset="0"/>
                          <a:ea typeface="Verdana" panose="020B0604030504040204" pitchFamily="34" charset="0"/>
                          <a:cs typeface="Verdana" panose="020B0604030504040204" pitchFamily="34" charset="0"/>
                        </a:rPr>
                        <a:t> to porn/sexual violence.  Intimacy avoidance., lack of trust</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Normalisation</a:t>
                      </a:r>
                      <a:r>
                        <a:rPr lang="en-GB" sz="1400" baseline="0" dirty="0">
                          <a:latin typeface="Verdana" panose="020B0604030504040204" pitchFamily="34" charset="0"/>
                          <a:ea typeface="Verdana" panose="020B0604030504040204" pitchFamily="34" charset="0"/>
                          <a:cs typeface="Verdana" panose="020B0604030504040204" pitchFamily="34" charset="0"/>
                        </a:rPr>
                        <a:t> of distorted social scripts.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3"/>
                  </a:ext>
                </a:extLst>
              </a:tr>
              <a:tr h="500360">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Confusion,</a:t>
                      </a:r>
                      <a:r>
                        <a:rPr lang="en-GB" sz="1400" baseline="0" dirty="0">
                          <a:latin typeface="Verdana" panose="020B0604030504040204" pitchFamily="34" charset="0"/>
                          <a:ea typeface="Verdana" panose="020B0604030504040204" pitchFamily="34" charset="0"/>
                          <a:cs typeface="Verdana" panose="020B0604030504040204" pitchFamily="34" charset="0"/>
                        </a:rPr>
                        <a:t> shame, </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Poor self worth, perception, identity,  </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Introversion, social embarrassment</a:t>
                      </a:r>
                      <a:r>
                        <a:rPr lang="en-GB" sz="1400" baseline="0" dirty="0">
                          <a:latin typeface="Verdana" panose="020B0604030504040204" pitchFamily="34" charset="0"/>
                          <a:ea typeface="Verdana" panose="020B0604030504040204" pitchFamily="34" charset="0"/>
                          <a:cs typeface="Verdana" panose="020B0604030504040204" pitchFamily="34" charset="0"/>
                        </a:rPr>
                        <a:t> </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4"/>
                  </a:ext>
                </a:extLst>
              </a:tr>
              <a:tr h="706391">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Sex as a means</a:t>
                      </a:r>
                      <a:r>
                        <a:rPr lang="en-GB" sz="1400" baseline="0" dirty="0">
                          <a:latin typeface="Verdana" panose="020B0604030504040204" pitchFamily="34" charset="0"/>
                          <a:ea typeface="Verdana" panose="020B0604030504040204" pitchFamily="34" charset="0"/>
                          <a:cs typeface="Verdana" panose="020B0604030504040204" pitchFamily="34" charset="0"/>
                        </a:rPr>
                        <a:t> of connecting, making friends, </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Poor development of normal sexual relationships,</a:t>
                      </a:r>
                      <a:r>
                        <a:rPr lang="en-GB" sz="1400" baseline="0" dirty="0">
                          <a:latin typeface="Verdana" panose="020B0604030504040204" pitchFamily="34" charset="0"/>
                          <a:ea typeface="Verdana" panose="020B0604030504040204" pitchFamily="34" charset="0"/>
                          <a:cs typeface="Verdana" panose="020B0604030504040204" pitchFamily="34" charset="0"/>
                        </a:rPr>
                        <a:t> interests, knowledge</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Struggling</a:t>
                      </a:r>
                      <a:r>
                        <a:rPr lang="en-GB" sz="1400" baseline="0" dirty="0">
                          <a:latin typeface="Verdana" panose="020B0604030504040204" pitchFamily="34" charset="0"/>
                          <a:ea typeface="Verdana" panose="020B0604030504040204" pitchFamily="34" charset="0"/>
                          <a:cs typeface="Verdana" panose="020B0604030504040204" pitchFamily="34" charset="0"/>
                        </a:rPr>
                        <a:t> to form/maintain healthy relationships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5"/>
                  </a:ext>
                </a:extLst>
              </a:tr>
              <a:tr h="706391">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Sex as a reward, compliance, poor boundaries</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Sexual identity confused</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Sexual identity confused, promiscuous</a:t>
                      </a:r>
                      <a:r>
                        <a:rPr lang="en-GB" sz="1400" baseline="0" dirty="0">
                          <a:latin typeface="Verdana" panose="020B0604030504040204" pitchFamily="34" charset="0"/>
                          <a:ea typeface="Verdana" panose="020B0604030504040204" pitchFamily="34" charset="0"/>
                          <a:cs typeface="Verdana" panose="020B0604030504040204" pitchFamily="34" charset="0"/>
                        </a:rPr>
                        <a:t> behaviour</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6"/>
                  </a:ext>
                </a:extLst>
              </a:tr>
              <a:tr h="706391">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Sexualised behaviour,</a:t>
                      </a:r>
                      <a:r>
                        <a:rPr lang="en-GB" sz="1400" baseline="0" dirty="0">
                          <a:latin typeface="Verdana" panose="020B0604030504040204" pitchFamily="34" charset="0"/>
                          <a:ea typeface="Verdana" panose="020B0604030504040204" pitchFamily="34" charset="0"/>
                          <a:cs typeface="Verdana" panose="020B0604030504040204" pitchFamily="34" charset="0"/>
                        </a:rPr>
                        <a:t> knowledge of sophisticated acts beyond age</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Desensitised, increased</a:t>
                      </a:r>
                      <a:r>
                        <a:rPr lang="en-GB" sz="1400" baseline="0" dirty="0">
                          <a:latin typeface="Verdana" panose="020B0604030504040204" pitchFamily="34" charset="0"/>
                          <a:ea typeface="Verdana" panose="020B0604030504040204" pitchFamily="34" charset="0"/>
                          <a:cs typeface="Verdana" panose="020B0604030504040204" pitchFamily="34" charset="0"/>
                        </a:rPr>
                        <a:t> risk of CSE, </a:t>
                      </a:r>
                      <a:r>
                        <a:rPr lang="en-GB" sz="1400" dirty="0">
                          <a:latin typeface="Verdana" panose="020B0604030504040204" pitchFamily="34" charset="0"/>
                          <a:ea typeface="Verdana" panose="020B0604030504040204" pitchFamily="34" charset="0"/>
                          <a:cs typeface="Verdana" panose="020B0604030504040204" pitchFamily="34" charset="0"/>
                        </a:rPr>
                        <a:t> </a:t>
                      </a:r>
                    </a:p>
                  </a:txBody>
                  <a:tcPr/>
                </a:tc>
                <a:tc>
                  <a:txBody>
                    <a:bodyPr/>
                    <a:lstStyle/>
                    <a:p>
                      <a:r>
                        <a:rPr lang="en-GB" sz="1400" dirty="0">
                          <a:latin typeface="Verdana" panose="020B0604030504040204" pitchFamily="34" charset="0"/>
                          <a:ea typeface="Verdana" panose="020B0604030504040204" pitchFamily="34" charset="0"/>
                          <a:cs typeface="Verdana" panose="020B0604030504040204" pitchFamily="34" charset="0"/>
                        </a:rPr>
                        <a:t>Skewed balance in relationships, potential to be</a:t>
                      </a:r>
                      <a:r>
                        <a:rPr lang="en-GB" sz="1400" baseline="0" dirty="0">
                          <a:latin typeface="Verdana" panose="020B0604030504040204" pitchFamily="34" charset="0"/>
                          <a:ea typeface="Verdana" panose="020B0604030504040204" pitchFamily="34" charset="0"/>
                          <a:cs typeface="Verdana" panose="020B0604030504040204" pitchFamily="34" charset="0"/>
                        </a:rPr>
                        <a:t> abused or abuse others</a:t>
                      </a:r>
                      <a:endParaRPr lang="en-GB" sz="1400" dirty="0">
                        <a:latin typeface="Verdana" panose="020B0604030504040204" pitchFamily="34" charset="0"/>
                        <a:ea typeface="Verdana" panose="020B0604030504040204" pitchFamily="34" charset="0"/>
                        <a:cs typeface="Verdana" panose="020B0604030504040204" pitchFamily="34" charset="0"/>
                      </a:endParaRPr>
                    </a:p>
                  </a:txBody>
                  <a:tcPr/>
                </a:tc>
                <a:extLst>
                  <a:ext uri="{0D108BD9-81ED-4DB2-BD59-A6C34878D82A}">
                    <a16:rowId xmlns:a16="http://schemas.microsoft.com/office/drawing/2014/main" val="10007"/>
                  </a:ext>
                </a:extLst>
              </a:tr>
            </a:tbl>
          </a:graphicData>
        </a:graphic>
      </p:graphicFrame>
      <p:pic>
        <p:nvPicPr>
          <p:cNvPr id="5" name="Picture 2" descr="B  Cymru-Wales (RGB)"/>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188914"/>
            <a:ext cx="1440160" cy="1079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3534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3203848" y="300201"/>
            <a:ext cx="5256583" cy="1439863"/>
          </a:xfrm>
        </p:spPr>
        <p:txBody>
          <a:bodyPr>
            <a:normAutofit fontScale="90000"/>
          </a:bodyPr>
          <a:lstStyle/>
          <a:p>
            <a:pPr algn="l"/>
            <a:r>
              <a:rPr lang="en-GB" altLang="en-US" sz="3200" b="1" dirty="0">
                <a:latin typeface="Verdana" panose="020B0604030504040204" pitchFamily="34" charset="0"/>
                <a:ea typeface="Verdana" panose="020B0604030504040204" pitchFamily="34" charset="0"/>
                <a:cs typeface="Verdana" panose="020B0604030504040204" pitchFamily="34" charset="0"/>
              </a:rPr>
              <a:t>Trauma Symptom Checklist for Children (TSCC)- Health Needs</a:t>
            </a:r>
          </a:p>
        </p:txBody>
      </p:sp>
      <p:graphicFrame>
        <p:nvGraphicFramePr>
          <p:cNvPr id="28675" name="Chart Placeholder 4"/>
          <p:cNvGraphicFramePr>
            <a:graphicFrameLocks noGrp="1"/>
          </p:cNvGraphicFramePr>
          <p:nvPr>
            <p:ph type="chart" idx="1"/>
          </p:nvPr>
        </p:nvGraphicFramePr>
        <p:xfrm>
          <a:off x="920750" y="2084388"/>
          <a:ext cx="7732713" cy="4314825"/>
        </p:xfrm>
        <a:graphic>
          <a:graphicData uri="http://schemas.openxmlformats.org/presentationml/2006/ole">
            <mc:AlternateContent xmlns:mc="http://schemas.openxmlformats.org/markup-compatibility/2006">
              <mc:Choice xmlns:v="urn:schemas-microsoft-com:vml" Requires="v">
                <p:oleObj spid="_x0000_s15371" r:id="rId3" imgW="7736494" imgH="4316342" progId="Excel.Chart.8">
                  <p:embed/>
                </p:oleObj>
              </mc:Choice>
              <mc:Fallback>
                <p:oleObj r:id="rId3" imgW="7736494" imgH="4316342" progId="Excel.Chart.8">
                  <p:embed/>
                  <p:pic>
                    <p:nvPicPr>
                      <p:cNvPr id="28675" name="Chart Placeholder 4"/>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750" y="2084388"/>
                        <a:ext cx="7732713" cy="4314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pic>
        <p:nvPicPr>
          <p:cNvPr id="4" name="Picture 2" descr="B  Cymru-Wales (RGB)"/>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371" y="300201"/>
            <a:ext cx="1820325"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125361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B082-0DCD-0046-AFE9-4DE4AFCC3437}"/>
              </a:ext>
            </a:extLst>
          </p:cNvPr>
          <p:cNvSpPr>
            <a:spLocks noGrp="1"/>
          </p:cNvSpPr>
          <p:nvPr>
            <p:ph type="title"/>
          </p:nvPr>
        </p:nvSpPr>
        <p:spPr/>
        <p:txBody>
          <a:bodyPr/>
          <a:lstStyle/>
          <a:p>
            <a:r>
              <a:rPr lang="en-US" dirty="0"/>
              <a:t>Trauma informed model</a:t>
            </a:r>
          </a:p>
        </p:txBody>
      </p:sp>
      <p:pic>
        <p:nvPicPr>
          <p:cNvPr id="1638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1520" y="1423228"/>
            <a:ext cx="8352928" cy="4717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64349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2627313" y="333375"/>
            <a:ext cx="3960911" cy="1150938"/>
          </a:xfrm>
        </p:spPr>
        <p:txBody>
          <a:bodyPr>
            <a:normAutofit fontScale="90000"/>
          </a:bodyPr>
          <a:lstStyle/>
          <a:p>
            <a:r>
              <a:rPr lang="en-GB" altLang="en-US" b="1" dirty="0"/>
              <a:t>Protective Factors</a:t>
            </a:r>
          </a:p>
        </p:txBody>
      </p:sp>
      <p:sp>
        <p:nvSpPr>
          <p:cNvPr id="38915" name="Content Placeholder 2"/>
          <p:cNvSpPr>
            <a:spLocks noGrp="1"/>
          </p:cNvSpPr>
          <p:nvPr>
            <p:ph idx="1"/>
          </p:nvPr>
        </p:nvSpPr>
        <p:spPr>
          <a:xfrm>
            <a:off x="971550" y="2060575"/>
            <a:ext cx="8172450" cy="4464050"/>
          </a:xfrm>
        </p:spPr>
        <p:txBody>
          <a:bodyPr/>
          <a:lstStyle/>
          <a:p>
            <a:pPr marL="457200" indent="-457200">
              <a:buFontTx/>
              <a:buChar char="•"/>
            </a:pPr>
            <a:r>
              <a:rPr lang="en-GB" altLang="en-US" sz="2200" dirty="0"/>
              <a:t>Parental warmth and encouragement</a:t>
            </a:r>
          </a:p>
          <a:p>
            <a:pPr marL="457200" indent="-457200">
              <a:buFontTx/>
              <a:buChar char="•"/>
            </a:pPr>
            <a:r>
              <a:rPr lang="en-GB" altLang="en-US" sz="2200" dirty="0"/>
              <a:t>Cohesion and care within the family</a:t>
            </a:r>
          </a:p>
          <a:p>
            <a:pPr marL="457200" indent="-457200">
              <a:buFontTx/>
              <a:buChar char="•"/>
            </a:pPr>
            <a:r>
              <a:rPr lang="en-GB" altLang="en-US" sz="2200" dirty="0"/>
              <a:t>Close relationship with caring adult, extended family</a:t>
            </a:r>
          </a:p>
          <a:p>
            <a:pPr marL="457200" indent="-457200">
              <a:buFontTx/>
              <a:buChar char="•"/>
            </a:pPr>
            <a:r>
              <a:rPr lang="en-GB" altLang="en-US" sz="2200" dirty="0"/>
              <a:t>Sense of belonging to family</a:t>
            </a:r>
          </a:p>
          <a:p>
            <a:pPr marL="457200" indent="-457200">
              <a:buFontTx/>
              <a:buChar char="•"/>
            </a:pPr>
            <a:r>
              <a:rPr lang="en-GB" altLang="en-US" sz="2200" dirty="0"/>
              <a:t>Belief in the child</a:t>
            </a:r>
          </a:p>
          <a:p>
            <a:pPr marL="457200" indent="-457200">
              <a:buFontTx/>
              <a:buChar char="•"/>
            </a:pPr>
            <a:r>
              <a:rPr lang="en-GB" altLang="en-US" sz="2200" dirty="0"/>
              <a:t>Non blaming approach to the child</a:t>
            </a:r>
          </a:p>
          <a:p>
            <a:pPr marL="457200" indent="-457200">
              <a:buFontTx/>
              <a:buChar char="•"/>
            </a:pPr>
            <a:r>
              <a:rPr lang="en-GB" altLang="en-US" sz="2200" dirty="0"/>
              <a:t>Carer support in place</a:t>
            </a:r>
          </a:p>
          <a:p>
            <a:pPr marL="457200" indent="-457200">
              <a:buFontTx/>
              <a:buChar char="•"/>
            </a:pPr>
            <a:r>
              <a:rPr lang="en-GB" altLang="en-US" sz="2200" dirty="0"/>
              <a:t>Presence of a hobby/interest, valued by others</a:t>
            </a:r>
          </a:p>
          <a:p>
            <a:pPr marL="457200" indent="-457200">
              <a:buFontTx/>
              <a:buChar char="•"/>
            </a:pPr>
            <a:r>
              <a:rPr lang="en-GB" altLang="en-US" sz="2200" dirty="0"/>
              <a:t>Responding to the child with developmental awareness</a:t>
            </a:r>
            <a:endParaRPr lang="en-GB" altLang="en-US" dirty="0"/>
          </a:p>
        </p:txBody>
      </p:sp>
      <p:pic>
        <p:nvPicPr>
          <p:cNvPr id="38916" name="Picture 4" descr="C:\Users\kathryn.rayson\AppData\Local\Microsoft\Windows\Temporary Internet Files\Content.IE5\4SNXRELK\familia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025" y="188913"/>
            <a:ext cx="2058988"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B  Cymru-Wales (RG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88640"/>
            <a:ext cx="194421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9719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2627313" y="333375"/>
            <a:ext cx="3960911" cy="1150938"/>
          </a:xfrm>
        </p:spPr>
        <p:txBody>
          <a:bodyPr>
            <a:normAutofit fontScale="90000"/>
          </a:bodyPr>
          <a:lstStyle/>
          <a:p>
            <a:r>
              <a:rPr lang="en-GB" altLang="en-US" b="1" dirty="0"/>
              <a:t>Protective Factors</a:t>
            </a:r>
          </a:p>
        </p:txBody>
      </p:sp>
      <p:sp>
        <p:nvSpPr>
          <p:cNvPr id="39939" name="Content Placeholder 2"/>
          <p:cNvSpPr>
            <a:spLocks noGrp="1"/>
          </p:cNvSpPr>
          <p:nvPr>
            <p:ph idx="1"/>
          </p:nvPr>
        </p:nvSpPr>
        <p:spPr>
          <a:xfrm>
            <a:off x="323850" y="2060575"/>
            <a:ext cx="9115425" cy="4464050"/>
          </a:xfrm>
        </p:spPr>
        <p:txBody>
          <a:bodyPr/>
          <a:lstStyle/>
          <a:p>
            <a:pPr marL="457200" indent="-457200">
              <a:buFontTx/>
              <a:buChar char="•"/>
            </a:pPr>
            <a:r>
              <a:rPr lang="en-GB" altLang="en-US" sz="2200" dirty="0"/>
              <a:t>Social competence </a:t>
            </a:r>
          </a:p>
          <a:p>
            <a:pPr marL="457200" indent="-457200">
              <a:buFontTx/>
              <a:buChar char="•"/>
            </a:pPr>
            <a:r>
              <a:rPr lang="en-GB" altLang="en-US" sz="2200" dirty="0"/>
              <a:t>Positive peer relationships</a:t>
            </a:r>
          </a:p>
          <a:p>
            <a:pPr marL="457200" indent="-457200">
              <a:buFontTx/>
              <a:buChar char="•"/>
            </a:pPr>
            <a:r>
              <a:rPr lang="en-GB" altLang="en-US" sz="2200" dirty="0"/>
              <a:t>Positive pedagogical climate</a:t>
            </a:r>
          </a:p>
          <a:p>
            <a:pPr marL="457200" indent="-457200">
              <a:buFontTx/>
              <a:buChar char="•"/>
            </a:pPr>
            <a:r>
              <a:rPr lang="en-GB" altLang="en-US" sz="2200" dirty="0"/>
              <a:t>Emotional and physical health is managed</a:t>
            </a:r>
          </a:p>
          <a:p>
            <a:pPr marL="457200" indent="-457200">
              <a:buFontTx/>
              <a:buChar char="•"/>
            </a:pPr>
            <a:r>
              <a:rPr lang="en-GB" altLang="en-US" sz="2200" dirty="0"/>
              <a:t>Child is engaging in age appropriate normative activities</a:t>
            </a:r>
          </a:p>
          <a:p>
            <a:pPr marL="457200" indent="-457200">
              <a:buFontTx/>
              <a:buChar char="•"/>
            </a:pPr>
            <a:r>
              <a:rPr lang="en-GB" altLang="en-US" sz="2200" dirty="0"/>
              <a:t>Attending school/ training/ employment</a:t>
            </a:r>
          </a:p>
          <a:p>
            <a:pPr marL="457200" indent="-457200">
              <a:buFontTx/>
              <a:buChar char="•"/>
            </a:pPr>
            <a:r>
              <a:rPr lang="en-GB" altLang="en-US" sz="2200" dirty="0"/>
              <a:t>Healthy problem solving/coping skills </a:t>
            </a:r>
          </a:p>
          <a:p>
            <a:pPr marL="457200" indent="-457200">
              <a:buFontTx/>
              <a:buChar char="•"/>
            </a:pPr>
            <a:r>
              <a:rPr lang="en-GB" altLang="en-US" sz="2200" dirty="0"/>
              <a:t>Professional supports in place </a:t>
            </a:r>
          </a:p>
          <a:p>
            <a:pPr marL="457200" indent="-457200">
              <a:buFontTx/>
              <a:buChar char="•"/>
            </a:pPr>
            <a:r>
              <a:rPr lang="en-GB" altLang="en-US" sz="2200" dirty="0"/>
              <a:t>Engaging with professionals</a:t>
            </a:r>
          </a:p>
          <a:p>
            <a:pPr marL="457200" indent="-457200">
              <a:buFontTx/>
              <a:buChar char="•"/>
            </a:pPr>
            <a:endParaRPr lang="en-GB" altLang="en-US" dirty="0"/>
          </a:p>
        </p:txBody>
      </p:sp>
      <p:pic>
        <p:nvPicPr>
          <p:cNvPr id="39940" name="Picture 4" descr="C:\Users\kathryn.rayson\AppData\Local\Microsoft\Windows\Temporary Internet Files\Content.IE5\4SNXRELK\familia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025" y="188913"/>
            <a:ext cx="2058988"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B  Cymru-Wales (RG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88640"/>
            <a:ext cx="1944216"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88475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8346" y="1570038"/>
            <a:ext cx="8229600" cy="4525963"/>
          </a:xfrm>
        </p:spPr>
        <p:txBody>
          <a:bodyPr>
            <a:normAutofit/>
          </a:bodyPr>
          <a:lstStyle/>
          <a:p>
            <a:pPr marL="0" indent="0" algn="ctr">
              <a:buNone/>
            </a:pPr>
            <a:r>
              <a:rPr lang="en-GB" dirty="0">
                <a:latin typeface="Verdana" panose="020B0604030504040204" pitchFamily="34" charset="0"/>
                <a:ea typeface="Verdana" panose="020B0604030504040204" pitchFamily="34" charset="0"/>
                <a:cs typeface="Verdana" panose="020B0604030504040204" pitchFamily="34" charset="0"/>
              </a:rPr>
              <a:t>ANY QUESTIONS?</a:t>
            </a:r>
          </a:p>
          <a:p>
            <a:endParaRPr lang="en-GB" dirty="0"/>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2348880"/>
            <a:ext cx="1714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descr="B  Cymru-Wales (RGB)"/>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23528" y="188913"/>
            <a:ext cx="1872208" cy="138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2092478"/>
      </p:ext>
    </p:extLst>
  </p:cSld>
  <p:clrMapOvr>
    <a:masterClrMapping/>
  </p:clrMapOvr>
</p:sld>
</file>

<file path=ppt/theme/theme1.xml><?xml version="1.0" encoding="utf-8"?>
<a:theme xmlns:a="http://schemas.openxmlformats.org/drawingml/2006/main" name="blan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Barnardo's">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 PP Temp_Welsh (BiW)">
  <a:themeElements>
    <a:clrScheme name="B. PP Temp_Welsh (BiW)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 PP Temp_Welsh (BiW)">
      <a:majorFont>
        <a:latin typeface="Gill Alt One MT"/>
        <a:ea typeface=""/>
        <a:cs typeface=""/>
      </a:majorFont>
      <a:minorFont>
        <a:latin typeface="Gill Alt One M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 PP Temp_Welsh (BiW)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 PP Temp_Welsh (BiW)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 PP Temp_Welsh (BiW)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 PP Temp_Welsh (BiW)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 PP Temp_Welsh (BiW)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 PP Temp_Welsh (BiW)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 PP Temp_Welsh (BiW)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 PP Temp_Welsh (BiW)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 PP Temp_Welsh (BiW)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 PP Temp_Welsh (BiW)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 PP Temp_Welsh (BiW)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 PP Temp_Welsh (BiW)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Template>
  <TotalTime>253</TotalTime>
  <Words>2287</Words>
  <Application>Microsoft Office PowerPoint</Application>
  <PresentationFormat>On-screen Show (4:3)</PresentationFormat>
  <Paragraphs>326</Paragraphs>
  <Slides>33</Slides>
  <Notes>13</Notes>
  <HiddenSlides>0</HiddenSlides>
  <MMClips>0</MMClips>
  <ScaleCrop>false</ScaleCrop>
  <HeadingPairs>
    <vt:vector size="8" baseType="variant">
      <vt:variant>
        <vt:lpstr>Fonts Used</vt:lpstr>
      </vt:variant>
      <vt:variant>
        <vt:i4>9</vt:i4>
      </vt:variant>
      <vt:variant>
        <vt:lpstr>Theme</vt:lpstr>
      </vt:variant>
      <vt:variant>
        <vt:i4>7</vt:i4>
      </vt:variant>
      <vt:variant>
        <vt:lpstr>Embedded OLE Servers</vt:lpstr>
      </vt:variant>
      <vt:variant>
        <vt:i4>1</vt:i4>
      </vt:variant>
      <vt:variant>
        <vt:lpstr>Slide Titles</vt:lpstr>
      </vt:variant>
      <vt:variant>
        <vt:i4>33</vt:i4>
      </vt:variant>
    </vt:vector>
  </HeadingPairs>
  <TitlesOfParts>
    <vt:vector size="50" baseType="lpstr">
      <vt:lpstr>Arial</vt:lpstr>
      <vt:lpstr>Calibri</vt:lpstr>
      <vt:lpstr>Cambria</vt:lpstr>
      <vt:lpstr>CG Omega</vt:lpstr>
      <vt:lpstr>Gill Alt One MT</vt:lpstr>
      <vt:lpstr>Times</vt:lpstr>
      <vt:lpstr>Times New Roman</vt:lpstr>
      <vt:lpstr>Verdana</vt:lpstr>
      <vt:lpstr>Wingdings</vt:lpstr>
      <vt:lpstr>blank</vt:lpstr>
      <vt:lpstr>B. PP Temp_Welsh (BiW)</vt:lpstr>
      <vt:lpstr>Office Theme</vt:lpstr>
      <vt:lpstr>1_Office Theme</vt:lpstr>
      <vt:lpstr>2_Office Theme</vt:lpstr>
      <vt:lpstr>3_Office Theme</vt:lpstr>
      <vt:lpstr>4_Office Theme</vt:lpstr>
      <vt:lpstr>Microsoft Excel Chart</vt:lpstr>
      <vt:lpstr>Child Sexual Exploitation</vt:lpstr>
      <vt:lpstr>Introductions</vt:lpstr>
      <vt:lpstr>What we will cover</vt:lpstr>
      <vt:lpstr>PowerPoint Presentation</vt:lpstr>
      <vt:lpstr> Who we are</vt:lpstr>
      <vt:lpstr>What we do</vt:lpstr>
      <vt:lpstr>What is CSE?</vt:lpstr>
      <vt:lpstr>  Definition of Child Sexual Exploitation</vt:lpstr>
      <vt:lpstr>Models of Exploitation</vt:lpstr>
      <vt:lpstr>“Age 16 to 18 is a grey area?”</vt:lpstr>
      <vt:lpstr>PowerPoint Presentation</vt:lpstr>
      <vt:lpstr>Major Investigation and Public Protection Responding to Child Sexual Exploitation – ACPO College of Policing Guidance 2013 </vt:lpstr>
      <vt:lpstr>Independent Inquiry –Rotherham </vt:lpstr>
      <vt:lpstr>Soldier spared jail for sex with 13 year old after judge ruled ‘she made the running’</vt:lpstr>
      <vt:lpstr>PowerPoint Presentation</vt:lpstr>
      <vt:lpstr>Moderate risk indicators</vt:lpstr>
      <vt:lpstr>Significant risk indicators </vt:lpstr>
      <vt:lpstr>Vulnerability factors</vt:lpstr>
      <vt:lpstr>All Wales Child Protection Procedures: All Wales Protocol –Safeguarding Children and Young People at Risk of Sexual Exploitation 2008  (reviewed 2013) </vt:lpstr>
      <vt:lpstr>SERAF – Categories of risk</vt:lpstr>
      <vt:lpstr> </vt:lpstr>
      <vt:lpstr>  Case study - Maddison</vt:lpstr>
      <vt:lpstr>Limitations of the Seraf</vt:lpstr>
      <vt:lpstr>Holistic assessment</vt:lpstr>
      <vt:lpstr>Static Factors</vt:lpstr>
      <vt:lpstr>PowerPoint Presentation</vt:lpstr>
      <vt:lpstr>Domestic Violence</vt:lpstr>
      <vt:lpstr>Sexual Abuse</vt:lpstr>
      <vt:lpstr>Trauma Symptom Checklist for Children (TSCC)- Health Needs</vt:lpstr>
      <vt:lpstr>Trauma informed model</vt:lpstr>
      <vt:lpstr>Protective Factors</vt:lpstr>
      <vt:lpstr>Protective Factors</vt:lpstr>
      <vt:lpstr>PowerPoint Presentation</vt:lpstr>
    </vt:vector>
  </TitlesOfParts>
  <Company>Barnardos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Sexual Abuse</dc:title>
  <dc:creator>Ceri Evans</dc:creator>
  <cp:lastModifiedBy>Karen Hudson</cp:lastModifiedBy>
  <cp:revision>20</cp:revision>
  <dcterms:created xsi:type="dcterms:W3CDTF">2018-11-05T15:35:21Z</dcterms:created>
  <dcterms:modified xsi:type="dcterms:W3CDTF">2018-11-06T13:36:26Z</dcterms:modified>
</cp:coreProperties>
</file>