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1"/>
  </p:notesMasterIdLst>
  <p:sldIdLst>
    <p:sldId id="256" r:id="rId2"/>
    <p:sldId id="257" r:id="rId3"/>
    <p:sldId id="258" r:id="rId4"/>
    <p:sldId id="259" r:id="rId5"/>
    <p:sldId id="260" r:id="rId6"/>
    <p:sldId id="262" r:id="rId7"/>
    <p:sldId id="268"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p:scale>
          <a:sx n="69" d="100"/>
          <a:sy n="69" d="100"/>
        </p:scale>
        <p:origin x="56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br>
              <a:rPr lang="en-GB" sz="3200" dirty="0">
                <a:latin typeface="A"/>
              </a:rPr>
            </a:br>
            <a:r>
              <a:rPr lang="en-GB" sz="3200" dirty="0">
                <a:latin typeface="A"/>
              </a:rPr>
              <a:t>MODULE CODE </a:t>
            </a:r>
            <a:br>
              <a:rPr lang="en-GB" sz="3200" dirty="0">
                <a:latin typeface="A"/>
              </a:rPr>
            </a:br>
            <a:r>
              <a:rPr lang="en-GB" sz="3200" dirty="0">
                <a:latin typeface="A"/>
              </a:rPr>
              <a:t>STUDENT NAME Aaron Harris </a:t>
            </a:r>
            <a:br>
              <a:rPr lang="en-GB" sz="3200" dirty="0">
                <a:latin typeface="A"/>
              </a:rPr>
            </a:br>
            <a:r>
              <a:rPr lang="en-GB" sz="3200" dirty="0">
                <a:latin typeface="A"/>
              </a:rPr>
              <a:t>STUDENT ID 2626741</a:t>
            </a:r>
            <a:br>
              <a:rPr lang="en-GB" sz="3200" dirty="0">
                <a:latin typeface="A"/>
              </a:rPr>
            </a:br>
            <a:r>
              <a:rPr lang="en-GB" sz="3200" dirty="0">
                <a:latin typeface="A"/>
              </a:rPr>
              <a:t>LECTURER</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solidFill>
                  <a:schemeClr val="accent5">
                    <a:lumMod val="75000"/>
                  </a:schemeClr>
                </a:solidFill>
              </a:rPr>
              <a:t>Introduction </a:t>
            </a:r>
          </a:p>
          <a:p>
            <a:r>
              <a:rPr lang="en-GB" sz="2400" b="1" dirty="0">
                <a:solidFill>
                  <a:schemeClr val="accent5">
                    <a:lumMod val="75000"/>
                  </a:schemeClr>
                </a:solidFill>
              </a:rPr>
              <a:t>Company background</a:t>
            </a:r>
          </a:p>
          <a:p>
            <a:r>
              <a:rPr lang="en-GB" sz="2400" b="1" dirty="0">
                <a:solidFill>
                  <a:schemeClr val="accent5">
                    <a:lumMod val="75000"/>
                  </a:schemeClr>
                </a:solidFill>
              </a:rPr>
              <a:t>Problem: nature and scope</a:t>
            </a:r>
          </a:p>
          <a:p>
            <a:r>
              <a:rPr lang="en-GB" sz="2400" b="1" dirty="0">
                <a:solidFill>
                  <a:schemeClr val="accent5">
                    <a:lumMod val="75000"/>
                  </a:schemeClr>
                </a:solidFill>
              </a:rPr>
              <a:t>PESTLE ANALYSIS: Basil’s Bakery</a:t>
            </a:r>
          </a:p>
          <a:p>
            <a:r>
              <a:rPr lang="en-GB" sz="2400" b="1" dirty="0">
                <a:solidFill>
                  <a:schemeClr val="accent5">
                    <a:lumMod val="75000"/>
                  </a:schemeClr>
                </a:solidFill>
              </a:rPr>
              <a:t>Cause and effect analysis: Fishbone diagram</a:t>
            </a:r>
          </a:p>
          <a:p>
            <a:r>
              <a:rPr lang="en-GB" sz="2400" b="1" dirty="0">
                <a:solidFill>
                  <a:schemeClr val="accent5">
                    <a:lumMod val="75000"/>
                  </a:schemeClr>
                </a:solidFill>
              </a:rPr>
              <a:t>Conclusion</a:t>
            </a:r>
          </a:p>
          <a:p>
            <a:r>
              <a:rPr lang="en-GB" sz="2400" b="1" dirty="0">
                <a:solidFill>
                  <a:schemeClr val="accent5">
                    <a:lumMod val="75000"/>
                  </a:schemeClr>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b="1" dirty="0">
                <a:solidFill>
                  <a:schemeClr val="accent5">
                    <a:lumMod val="75000"/>
                  </a:schemeClr>
                </a:solidFill>
                <a:latin typeface="Arial" panose="020B0604020202020204" pitchFamily="34" charset="0"/>
                <a:ea typeface="Roboto"/>
                <a:cs typeface="Arial" panose="020B0604020202020204" pitchFamily="34" charset="0"/>
              </a:rPr>
              <a:t>This presentation is about Basils Bakery and its declining sales.</a:t>
            </a:r>
          </a:p>
          <a:p>
            <a:endParaRPr lang="en-GB" b="1" dirty="0">
              <a:solidFill>
                <a:schemeClr val="accent5">
                  <a:lumMod val="75000"/>
                </a:schemeClr>
              </a:solidFill>
              <a:latin typeface="Arial" panose="020B0604020202020204" pitchFamily="34" charset="0"/>
              <a:ea typeface="Roboto"/>
              <a:cs typeface="Arial" panose="020B0604020202020204" pitchFamily="34" charset="0"/>
            </a:endParaRPr>
          </a:p>
          <a:p>
            <a:r>
              <a:rPr lang="en-GB" b="1" dirty="0">
                <a:solidFill>
                  <a:schemeClr val="accent5">
                    <a:lumMod val="75000"/>
                  </a:schemeClr>
                </a:solidFill>
                <a:latin typeface="Arial" panose="020B0604020202020204" pitchFamily="34" charset="0"/>
                <a:ea typeface="Roboto"/>
                <a:cs typeface="Arial" panose="020B0604020202020204" pitchFamily="34" charset="0"/>
              </a:rPr>
              <a:t>We will use the following diagnostic tools in </a:t>
            </a:r>
            <a:r>
              <a:rPr lang="en-GB" b="1" dirty="0" err="1">
                <a:solidFill>
                  <a:schemeClr val="accent5">
                    <a:lumMod val="75000"/>
                  </a:schemeClr>
                </a:solidFill>
                <a:latin typeface="Arial" panose="020B0604020202020204" pitchFamily="34" charset="0"/>
                <a:ea typeface="Roboto"/>
                <a:cs typeface="Arial" panose="020B0604020202020204" pitchFamily="34" charset="0"/>
              </a:rPr>
              <a:t>rder</a:t>
            </a:r>
            <a:r>
              <a:rPr lang="en-GB" b="1" dirty="0">
                <a:solidFill>
                  <a:schemeClr val="accent5">
                    <a:lumMod val="75000"/>
                  </a:schemeClr>
                </a:solidFill>
                <a:latin typeface="Arial" panose="020B0604020202020204" pitchFamily="34" charset="0"/>
                <a:ea typeface="Roboto"/>
                <a:cs typeface="Arial" panose="020B0604020202020204" pitchFamily="34" charset="0"/>
              </a:rPr>
              <a:t> to identify and fix the issues limiting the growth of the business.</a:t>
            </a:r>
          </a:p>
          <a:p>
            <a:endParaRPr lang="en-GB" b="1" dirty="0">
              <a:solidFill>
                <a:schemeClr val="accent5">
                  <a:lumMod val="75000"/>
                </a:schemeClr>
              </a:solidFill>
              <a:latin typeface="Arial" panose="020B0604020202020204" pitchFamily="34" charset="0"/>
              <a:ea typeface="Roboto"/>
              <a:cs typeface="Arial" panose="020B0604020202020204" pitchFamily="34" charset="0"/>
            </a:endParaRPr>
          </a:p>
          <a:p>
            <a:r>
              <a:rPr lang="en-GB" b="1" dirty="0">
                <a:solidFill>
                  <a:schemeClr val="accent5">
                    <a:lumMod val="75000"/>
                  </a:schemeClr>
                </a:solidFill>
                <a:latin typeface="Arial" panose="020B0604020202020204" pitchFamily="34" charset="0"/>
                <a:ea typeface="Roboto"/>
                <a:cs typeface="Arial" panose="020B0604020202020204" pitchFamily="34" charset="0"/>
              </a:rPr>
              <a:t>We will use.</a:t>
            </a:r>
          </a:p>
          <a:p>
            <a:r>
              <a:rPr lang="en-GB" b="1" dirty="0">
                <a:solidFill>
                  <a:schemeClr val="accent5">
                    <a:lumMod val="75000"/>
                  </a:schemeClr>
                </a:solidFill>
                <a:latin typeface="Arial" panose="020B0604020202020204" pitchFamily="34" charset="0"/>
                <a:ea typeface="Roboto"/>
                <a:cs typeface="Arial" panose="020B0604020202020204" pitchFamily="34" charset="0"/>
              </a:rPr>
              <a:t>The Pestle analysis </a:t>
            </a:r>
          </a:p>
          <a:p>
            <a:r>
              <a:rPr lang="en-GB" b="1" dirty="0">
                <a:solidFill>
                  <a:schemeClr val="accent5">
                    <a:lumMod val="75000"/>
                  </a:schemeClr>
                </a:solidFill>
                <a:latin typeface="Arial" panose="020B0604020202020204" pitchFamily="34" charset="0"/>
                <a:ea typeface="Roboto"/>
                <a:cs typeface="Arial" panose="020B0604020202020204" pitchFamily="34" charset="0"/>
              </a:rPr>
              <a:t>Fishbone diagram</a:t>
            </a:r>
          </a:p>
          <a:p>
            <a:r>
              <a:rPr lang="en-GB" b="1" dirty="0">
                <a:solidFill>
                  <a:schemeClr val="accent5">
                    <a:lumMod val="75000"/>
                  </a:schemeClr>
                </a:solidFill>
                <a:latin typeface="Arial" panose="020B0604020202020204" pitchFamily="34" charset="0"/>
                <a:ea typeface="Roboto"/>
                <a:cs typeface="Arial" panose="020B0604020202020204" pitchFamily="34" charset="0"/>
              </a:rPr>
              <a:t>5w 2h</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fontScale="92500" lnSpcReduction="20000"/>
          </a:bodyPr>
          <a:lstStyle/>
          <a:p>
            <a:r>
              <a:rPr lang="en-GB" sz="2400" b="1" dirty="0">
                <a:solidFill>
                  <a:schemeClr val="accent5">
                    <a:lumMod val="75000"/>
                  </a:schemeClr>
                </a:solidFill>
              </a:rPr>
              <a:t>Name:</a:t>
            </a:r>
            <a:r>
              <a:rPr lang="en-GB" sz="2400" dirty="0">
                <a:solidFill>
                  <a:schemeClr val="accent5">
                    <a:lumMod val="75000"/>
                  </a:schemeClr>
                </a:solidFill>
              </a:rPr>
              <a:t> Basil’s Bakery</a:t>
            </a:r>
          </a:p>
          <a:p>
            <a:r>
              <a:rPr lang="en-GB" sz="2400" b="1" dirty="0">
                <a:solidFill>
                  <a:schemeClr val="accent5">
                    <a:lumMod val="75000"/>
                  </a:schemeClr>
                </a:solidFill>
              </a:rPr>
              <a:t>Location:</a:t>
            </a:r>
            <a:r>
              <a:rPr lang="en-GB" sz="2400" dirty="0">
                <a:solidFill>
                  <a:schemeClr val="accent5">
                    <a:lumMod val="75000"/>
                  </a:schemeClr>
                </a:solidFill>
              </a:rPr>
              <a:t> Shopping retail park, Coventry, UK</a:t>
            </a:r>
          </a:p>
          <a:p>
            <a:r>
              <a:rPr lang="en-GB" sz="2400" b="1" dirty="0">
                <a:solidFill>
                  <a:schemeClr val="accent5">
                    <a:lumMod val="75000"/>
                  </a:schemeClr>
                </a:solidFill>
              </a:rPr>
              <a:t>Founded:</a:t>
            </a:r>
            <a:r>
              <a:rPr lang="en-GB" sz="2400" dirty="0">
                <a:solidFill>
                  <a:schemeClr val="accent5">
                    <a:lumMod val="75000"/>
                  </a:schemeClr>
                </a:solidFill>
              </a:rPr>
              <a:t> 2015</a:t>
            </a:r>
          </a:p>
          <a:p>
            <a:r>
              <a:rPr lang="en-GB" sz="2400" b="1" dirty="0">
                <a:solidFill>
                  <a:schemeClr val="accent5">
                    <a:lumMod val="75000"/>
                  </a:schemeClr>
                </a:solidFill>
              </a:rPr>
              <a:t>Type:</a:t>
            </a:r>
            <a:r>
              <a:rPr lang="en-GB" sz="2400" dirty="0">
                <a:solidFill>
                  <a:schemeClr val="accent5">
                    <a:lumMod val="75000"/>
                  </a:schemeClr>
                </a:solidFill>
              </a:rPr>
              <a:t> Independent artisan bakery</a:t>
            </a:r>
          </a:p>
          <a:p>
            <a:r>
              <a:rPr lang="en-GB" sz="2400" b="1" dirty="0">
                <a:solidFill>
                  <a:schemeClr val="accent5">
                    <a:lumMod val="75000"/>
                  </a:schemeClr>
                </a:solidFill>
              </a:rPr>
              <a:t>Owner:</a:t>
            </a:r>
            <a:r>
              <a:rPr lang="en-GB" sz="2400" dirty="0">
                <a:solidFill>
                  <a:schemeClr val="accent5">
                    <a:lumMod val="75000"/>
                  </a:schemeClr>
                </a:solidFill>
              </a:rPr>
              <a:t> Basil – skilled artisan baker</a:t>
            </a:r>
          </a:p>
          <a:p>
            <a:r>
              <a:rPr lang="en-GB" sz="2400" b="1" dirty="0">
                <a:solidFill>
                  <a:schemeClr val="accent5">
                    <a:lumMod val="75000"/>
                  </a:schemeClr>
                </a:solidFill>
              </a:rPr>
              <a:t>🍞 Products &amp; Services</a:t>
            </a:r>
          </a:p>
          <a:p>
            <a:r>
              <a:rPr lang="en-GB" sz="2400" dirty="0">
                <a:solidFill>
                  <a:schemeClr val="accent5">
                    <a:lumMod val="75000"/>
                  </a:schemeClr>
                </a:solidFill>
              </a:rPr>
              <a:t>Contemporary cakes, pastries, and breads</a:t>
            </a:r>
          </a:p>
          <a:p>
            <a:r>
              <a:rPr lang="en-GB" sz="2400" dirty="0">
                <a:solidFill>
                  <a:schemeClr val="accent5">
                    <a:lumMod val="75000"/>
                  </a:schemeClr>
                </a:solidFill>
              </a:rPr>
              <a:t>Focus on </a:t>
            </a:r>
            <a:r>
              <a:rPr lang="en-GB" sz="2400" b="1" dirty="0">
                <a:solidFill>
                  <a:schemeClr val="accent5">
                    <a:lumMod val="75000"/>
                  </a:schemeClr>
                </a:solidFill>
              </a:rPr>
              <a:t>high‑quality organic ingredients</a:t>
            </a:r>
            <a:endParaRPr lang="en-GB" sz="2400" dirty="0">
              <a:solidFill>
                <a:schemeClr val="accent5">
                  <a:lumMod val="75000"/>
                </a:schemeClr>
              </a:solidFill>
            </a:endParaRPr>
          </a:p>
          <a:p>
            <a:r>
              <a:rPr lang="en-GB" sz="2400" dirty="0">
                <a:solidFill>
                  <a:schemeClr val="accent5">
                    <a:lumMod val="75000"/>
                  </a:schemeClr>
                </a:solidFill>
              </a:rPr>
              <a:t>Serves local shoppers, retail workers, and nearby office/warehouse staff</a:t>
            </a:r>
          </a:p>
          <a:p>
            <a:endParaRPr lang="en-GB" sz="2400" dirty="0">
              <a:solidFill>
                <a:srgbClr val="00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pic>
        <p:nvPicPr>
          <p:cNvPr id="8" name="Picture 7" descr="Condensed 5W2H analysis for Basil’s Bakery on one PowerPoint slide">
            <a:extLst>
              <a:ext uri="{FF2B5EF4-FFF2-40B4-BE49-F238E27FC236}">
                <a16:creationId xmlns:a16="http://schemas.microsoft.com/office/drawing/2014/main" id="{D1504186-9ABB-6230-4E40-2DB8CC0F2873}"/>
              </a:ext>
            </a:extLst>
          </p:cNvPr>
          <p:cNvPicPr>
            <a:picLocks noChangeAspect="1"/>
          </p:cNvPicPr>
          <p:nvPr/>
        </p:nvPicPr>
        <p:blipFill>
          <a:blip r:embed="rId2"/>
          <a:stretch>
            <a:fillRect/>
          </a:stretch>
        </p:blipFill>
        <p:spPr>
          <a:xfrm>
            <a:off x="2458497" y="1102505"/>
            <a:ext cx="7729409" cy="5152939"/>
          </a:xfrm>
          <a:prstGeom prst="rect">
            <a:avLst/>
          </a:prstGeom>
        </p:spPr>
      </p:pic>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pic>
        <p:nvPicPr>
          <p:cNvPr id="6" name="Picture 5" descr="PESTLE analysis for Basil’s Bakery formatted as a clean slide-ready infographic">
            <a:extLst>
              <a:ext uri="{FF2B5EF4-FFF2-40B4-BE49-F238E27FC236}">
                <a16:creationId xmlns:a16="http://schemas.microsoft.com/office/drawing/2014/main" id="{9D710059-436F-18AD-41C2-ECEDA99384AA}"/>
              </a:ext>
            </a:extLst>
          </p:cNvPr>
          <p:cNvPicPr>
            <a:picLocks noChangeAspect="1"/>
          </p:cNvPicPr>
          <p:nvPr/>
        </p:nvPicPr>
        <p:blipFill>
          <a:blip r:embed="rId2"/>
          <a:stretch>
            <a:fillRect/>
          </a:stretch>
        </p:blipFill>
        <p:spPr>
          <a:xfrm>
            <a:off x="2159081" y="870857"/>
            <a:ext cx="8546090" cy="5697393"/>
          </a:xfrm>
          <a:prstGeom prst="rect">
            <a:avLst/>
          </a:prstGeom>
        </p:spPr>
      </p:pic>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592E4F">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b="1">
                <a:solidFill>
                  <a:srgbClr val="FEFFFF"/>
                </a:solidFill>
              </a:rPr>
              <a:t>Cause and effect analysis (Fishbone diagram)</a:t>
            </a:r>
            <a:endParaRPr lang="en-US">
              <a:solidFill>
                <a:srgbClr val="FEFFFF"/>
              </a:solidFill>
            </a:endParaRPr>
          </a:p>
          <a:p>
            <a:endParaRPr lang="en-US">
              <a:solidFill>
                <a:srgbClr val="FEFFFF"/>
              </a:solidFill>
            </a:endParaRPr>
          </a:p>
        </p:txBody>
      </p:sp>
      <p:sp>
        <p:nvSpPr>
          <p:cNvPr id="45"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endParaRPr lang="en-US" sz="1600">
              <a:solidFill>
                <a:srgbClr val="FEFFFF"/>
              </a:solidFill>
            </a:endParaRPr>
          </a:p>
        </p:txBody>
      </p:sp>
      <p:pic>
        <p:nvPicPr>
          <p:cNvPr id="4" name="Picture 3" descr="Fishbone diagram for Basil’s Bakery causes of sales stagnation">
            <a:extLst>
              <a:ext uri="{FF2B5EF4-FFF2-40B4-BE49-F238E27FC236}">
                <a16:creationId xmlns:a16="http://schemas.microsoft.com/office/drawing/2014/main" id="{CDBE3A9B-5BE4-E4A7-9261-55D2CCB25AEF}"/>
              </a:ext>
            </a:extLst>
          </p:cNvPr>
          <p:cNvPicPr>
            <a:picLocks noChangeAspect="1"/>
          </p:cNvPicPr>
          <p:nvPr/>
        </p:nvPicPr>
        <p:blipFill>
          <a:blip r:embed="rId2"/>
          <a:stretch>
            <a:fillRect/>
          </a:stretch>
        </p:blipFill>
        <p:spPr>
          <a:xfrm>
            <a:off x="5587994" y="1550133"/>
            <a:ext cx="6039124" cy="4031115"/>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pPr algn="ctr"/>
            <a:r>
              <a:rPr lang="en-GB" b="1" dirty="0">
                <a:solidFill>
                  <a:schemeClr val="accent5">
                    <a:lumMod val="75000"/>
                  </a:schemeClr>
                </a:solidFill>
              </a:rPr>
              <a:t>The PESTEL analysis highlights that Basil’s Bakery is facing a complex combination of external pressures. Declining footfall, rising costs, shifting consumer expectations and technological gaps are all contributing to ongoing sales stagnation. Understanding these external factors is essential for Basil as he considers strategic changes to improve business sustainability and adapt to the evolving retail environment.</a:t>
            </a:r>
          </a:p>
          <a:p>
            <a:r>
              <a:rPr lang="en-GB" dirty="0"/>
              <a:t> </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br>
              <a:rPr lang="en-GB" b="1" dirty="0">
                <a:solidFill>
                  <a:schemeClr val="accent5">
                    <a:lumMod val="75000"/>
                  </a:schemeClr>
                </a:solidFill>
                <a:latin typeface="Arial"/>
                <a:ea typeface="Roboto"/>
                <a:cs typeface="Roboto"/>
              </a:rPr>
            </a:br>
            <a:r>
              <a:rPr lang="en-GB" b="1" dirty="0">
                <a:solidFill>
                  <a:schemeClr val="accent5">
                    <a:lumMod val="75000"/>
                  </a:schemeClr>
                </a:solidFill>
              </a:rPr>
              <a:t>Baker, M. (2019) Marketing Strategy and Management. London: Macmillan.</a:t>
            </a:r>
          </a:p>
          <a:p>
            <a:r>
              <a:rPr lang="en-GB" b="1" dirty="0">
                <a:solidFill>
                  <a:schemeClr val="accent5">
                    <a:lumMod val="75000"/>
                  </a:schemeClr>
                </a:solidFill>
              </a:rPr>
              <a:t>Grant, R. (2021) Contemporary Strategy Analysis. 11th ed. Wiley.</a:t>
            </a:r>
          </a:p>
          <a:p>
            <a:r>
              <a:rPr lang="en-GB" b="1" dirty="0">
                <a:solidFill>
                  <a:schemeClr val="accent5">
                    <a:lumMod val="75000"/>
                  </a:schemeClr>
                </a:solidFill>
              </a:rPr>
              <a:t>Johnson, G., Whittington, R. and Scholes, K. (2020) Exploring Corporate Strategy. Pearson.</a:t>
            </a:r>
          </a:p>
          <a:p>
            <a:r>
              <a:rPr lang="en-GB" b="1" dirty="0">
                <a:solidFill>
                  <a:schemeClr val="accent5">
                    <a:lumMod val="75000"/>
                  </a:schemeClr>
                </a:solidFill>
              </a:rPr>
              <a:t>Kotler, P. and Armstrong, G. (2022) Principles of Marketing. 18th ed. Pearson.</a:t>
            </a:r>
          </a:p>
          <a:p>
            <a:r>
              <a:rPr lang="en-GB" b="1" dirty="0">
                <a:solidFill>
                  <a:schemeClr val="accent5">
                    <a:lumMod val="75000"/>
                  </a:schemeClr>
                </a:solidFill>
              </a:rPr>
              <a:t>Porter, M. (2008) ‘The Five Competitive Forces That Shape Strategy’, Harvard Business Review, 86(1), pp. 78–93.</a:t>
            </a:r>
          </a:p>
          <a:p>
            <a:r>
              <a:rPr lang="en-GB" b="1" dirty="0">
                <a:solidFill>
                  <a:schemeClr val="accent5">
                    <a:lumMod val="75000"/>
                  </a:schemeClr>
                </a:solidFill>
              </a:rPr>
              <a:t>ONS (2023) Homeworking Trends in the UK. Office for National Statistics.</a:t>
            </a:r>
          </a:p>
          <a:p>
            <a:r>
              <a:rPr lang="en-GB" b="1" dirty="0">
                <a:solidFill>
                  <a:schemeClr val="accent5">
                    <a:lumMod val="75000"/>
                  </a:schemeClr>
                </a:solidFill>
              </a:rPr>
              <a:t>UK Government (2024) Business Rates Guidance. Available at: </a:t>
            </a:r>
            <a:r>
              <a:rPr lang="en-GB" b="1" u="sng" dirty="0">
                <a:solidFill>
                  <a:schemeClr val="accent5">
                    <a:lumMod val="75000"/>
                  </a:schemeClr>
                </a:solidFill>
                <a:hlinkClick r:id="rId2">
                  <a:extLst>
                    <a:ext uri="{A12FA001-AC4F-418D-AE19-62706E023703}">
                      <ahyp:hlinkClr xmlns:ahyp="http://schemas.microsoft.com/office/drawing/2018/hyperlinkcolor" val="tx"/>
                    </a:ext>
                  </a:extLst>
                </a:hlinkClick>
              </a:rPr>
              <a:t>https://www.gov.uk</a:t>
            </a:r>
            <a:endParaRPr lang="en-GB" b="1" dirty="0">
              <a:solidFill>
                <a:schemeClr val="accent5">
                  <a:lumMod val="75000"/>
                </a:schemeClr>
              </a:solidFill>
            </a:endParaRPr>
          </a:p>
          <a:p>
            <a:r>
              <a:rPr lang="en-GB" dirty="0"/>
              <a:t> </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303</TotalTime>
  <Words>371</Words>
  <Application>Microsoft Office PowerPoint</Application>
  <PresentationFormat>Widescreen</PresentationFormat>
  <Paragraphs>44</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vt:lpstr>
      <vt:lpstr>Aptos</vt:lpstr>
      <vt:lpstr>Arial</vt:lpstr>
      <vt:lpstr>Century Gothic</vt:lpstr>
      <vt:lpstr>Roboto</vt:lpstr>
      <vt:lpstr>Wingdings 3</vt:lpstr>
      <vt:lpstr>Wisp</vt:lpstr>
      <vt:lpstr>MODULE NAME  MODULE CODE  STUDENT NAME Aaron Harris  STUDENT ID 2626741 LECTURER Assignment 1: Presentation</vt:lpstr>
      <vt:lpstr>OVERVIEW</vt:lpstr>
      <vt:lpstr>Introduction</vt:lpstr>
      <vt:lpstr>Company background</vt:lpstr>
      <vt:lpstr>Problem: nature and scope</vt:lpstr>
      <vt:lpstr>PESTLE ANALYSIS: Basil’s Bakery </vt:lpstr>
      <vt:lpstr>Cause and effect analysis (Fishbone diagram)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Aaron Harris</cp:lastModifiedBy>
  <cp:revision>94</cp:revision>
  <dcterms:created xsi:type="dcterms:W3CDTF">2024-10-08T15:58:04Z</dcterms:created>
  <dcterms:modified xsi:type="dcterms:W3CDTF">2026-07-15T15:09:22Z</dcterms:modified>
</cp:coreProperties>
</file>