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81" r:id="rId1"/>
  </p:sldMasterIdLst>
  <p:notesMasterIdLst>
    <p:notesMasterId r:id="rId36"/>
  </p:notesMasterIdLst>
  <p:handoutMasterIdLst>
    <p:handoutMasterId r:id="rId37"/>
  </p:handoutMasterIdLst>
  <p:sldIdLst>
    <p:sldId id="256" r:id="rId2"/>
    <p:sldId id="257" r:id="rId3"/>
    <p:sldId id="368" r:id="rId4"/>
    <p:sldId id="331" r:id="rId5"/>
    <p:sldId id="261" r:id="rId6"/>
    <p:sldId id="295" r:id="rId7"/>
    <p:sldId id="260" r:id="rId8"/>
    <p:sldId id="333" r:id="rId9"/>
    <p:sldId id="269" r:id="rId10"/>
    <p:sldId id="271" r:id="rId11"/>
    <p:sldId id="335" r:id="rId12"/>
    <p:sldId id="329" r:id="rId13"/>
    <p:sldId id="313" r:id="rId14"/>
    <p:sldId id="314" r:id="rId15"/>
    <p:sldId id="369" r:id="rId16"/>
    <p:sldId id="371" r:id="rId17"/>
    <p:sldId id="350" r:id="rId18"/>
    <p:sldId id="372" r:id="rId19"/>
    <p:sldId id="373" r:id="rId20"/>
    <p:sldId id="351" r:id="rId21"/>
    <p:sldId id="376" r:id="rId22"/>
    <p:sldId id="377" r:id="rId23"/>
    <p:sldId id="347" r:id="rId24"/>
    <p:sldId id="348" r:id="rId25"/>
    <p:sldId id="349" r:id="rId26"/>
    <p:sldId id="336" r:id="rId27"/>
    <p:sldId id="381" r:id="rId28"/>
    <p:sldId id="382" r:id="rId29"/>
    <p:sldId id="338" r:id="rId30"/>
    <p:sldId id="317" r:id="rId31"/>
    <p:sldId id="281" r:id="rId32"/>
    <p:sldId id="352" r:id="rId33"/>
    <p:sldId id="383" r:id="rId34"/>
    <p:sldId id="384" r:id="rId35"/>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805B5"/>
    <a:srgbClr val="00FF00"/>
    <a:srgbClr val="0099FF"/>
    <a:srgbClr val="FFFFCC"/>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18F9CD-2DD9-4DC8-B297-76B2CBC6140D}" v="2" dt="2019-02-28T16:31:59.2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S::chris.house@uwtsd.ac.uk::5059c1ca-85b5-4287-8a2b-cb2ea54da421" providerId="AD" clId="Web-{FD18F9CD-2DD9-4DC8-B297-76B2CBC6140D}"/>
    <pc:docChg chg="modSld sldOrd">
      <pc:chgData name="Chris House" userId="S::chris.house@uwtsd.ac.uk::5059c1ca-85b5-4287-8a2b-cb2ea54da421" providerId="AD" clId="Web-{FD18F9CD-2DD9-4DC8-B297-76B2CBC6140D}" dt="2019-02-28T16:31:59.234" v="2" actId="1076"/>
      <pc:docMkLst>
        <pc:docMk/>
      </pc:docMkLst>
      <pc:sldChg chg="ord">
        <pc:chgData name="Chris House" userId="S::chris.house@uwtsd.ac.uk::5059c1ca-85b5-4287-8a2b-cb2ea54da421" providerId="AD" clId="Web-{FD18F9CD-2DD9-4DC8-B297-76B2CBC6140D}" dt="2019-02-28T16:31:32.812" v="0"/>
        <pc:sldMkLst>
          <pc:docMk/>
          <pc:sldMk cId="0" sldId="350"/>
        </pc:sldMkLst>
      </pc:sldChg>
      <pc:sldChg chg="modSp">
        <pc:chgData name="Chris House" userId="S::chris.house@uwtsd.ac.uk::5059c1ca-85b5-4287-8a2b-cb2ea54da421" providerId="AD" clId="Web-{FD18F9CD-2DD9-4DC8-B297-76B2CBC6140D}" dt="2019-02-28T16:31:59.234" v="2" actId="1076"/>
        <pc:sldMkLst>
          <pc:docMk/>
          <pc:sldMk cId="0" sldId="383"/>
        </pc:sldMkLst>
        <pc:spChg chg="mod">
          <ac:chgData name="Chris House" userId="S::chris.house@uwtsd.ac.uk::5059c1ca-85b5-4287-8a2b-cb2ea54da421" providerId="AD" clId="Web-{FD18F9CD-2DD9-4DC8-B297-76B2CBC6140D}" dt="2019-02-28T16:31:59.234" v="2" actId="1076"/>
          <ac:spMkLst>
            <pc:docMk/>
            <pc:sldMk cId="0" sldId="383"/>
            <ac:spMk id="2" creationId="{00000000-0000-0000-0000-000000000000}"/>
          </ac:spMkLst>
        </pc:spChg>
        <pc:spChg chg="mod">
          <ac:chgData name="Chris House" userId="S::chris.house@uwtsd.ac.uk::5059c1ca-85b5-4287-8a2b-cb2ea54da421" providerId="AD" clId="Web-{FD18F9CD-2DD9-4DC8-B297-76B2CBC6140D}" dt="2019-02-28T16:31:55.062" v="1" actId="1076"/>
          <ac:spMkLst>
            <pc:docMk/>
            <pc:sldMk cId="0" sldId="383"/>
            <ac:spMk id="3" creationId="{00000000-0000-0000-0000-000000000000}"/>
          </ac:spMkLst>
        </pc:spChg>
      </pc:sldChg>
    </pc:docChg>
  </pc:docChgLst>
  <pc:docChgLst>
    <pc:chgData name="Chris House" userId="S::chris.house@uwtsd.ac.uk::5059c1ca-85b5-4287-8a2b-cb2ea54da421" providerId="AD" clId="Web-{BE8FAE9B-AB60-11B3-62B6-239D839FAFDB}"/>
    <pc:docChg chg="modSld">
      <pc:chgData name="Chris House" userId="S::chris.house@uwtsd.ac.uk::5059c1ca-85b5-4287-8a2b-cb2ea54da421" providerId="AD" clId="Web-{BE8FAE9B-AB60-11B3-62B6-239D839FAFDB}" dt="2019-02-28T16:21:57.888" v="0" actId="1076"/>
      <pc:docMkLst>
        <pc:docMk/>
      </pc:docMkLst>
      <pc:sldChg chg="modSp">
        <pc:chgData name="Chris House" userId="S::chris.house@uwtsd.ac.uk::5059c1ca-85b5-4287-8a2b-cb2ea54da421" providerId="AD" clId="Web-{BE8FAE9B-AB60-11B3-62B6-239D839FAFDB}" dt="2019-02-28T16:21:57.888" v="0" actId="1076"/>
        <pc:sldMkLst>
          <pc:docMk/>
          <pc:sldMk cId="0" sldId="381"/>
        </pc:sldMkLst>
        <pc:spChg chg="mod">
          <ac:chgData name="Chris House" userId="S::chris.house@uwtsd.ac.uk::5059c1ca-85b5-4287-8a2b-cb2ea54da421" providerId="AD" clId="Web-{BE8FAE9B-AB60-11B3-62B6-239D839FAFDB}" dt="2019-02-28T16:21:57.888" v="0" actId="1076"/>
          <ac:spMkLst>
            <pc:docMk/>
            <pc:sldMk cId="0" sldId="381"/>
            <ac:spMk id="8"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207621-45FF-42C6-90C4-83D8FB1BAC74}"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0508511-5625-47D4-A760-2158C07EF3F1}">
      <dgm:prSet phldrT="[Text]"/>
      <dgm:spPr/>
      <dgm:t>
        <a:bodyPr/>
        <a:lstStyle/>
        <a:p>
          <a:r>
            <a:rPr lang="en-GB"/>
            <a:t>What is the challenge?</a:t>
          </a:r>
        </a:p>
      </dgm:t>
    </dgm:pt>
    <dgm:pt modelId="{7848B48B-B9D0-4172-8E2A-422508728807}" type="parTrans" cxnId="{56CFADD5-76FF-4B93-9870-CACC096DC8EC}">
      <dgm:prSet/>
      <dgm:spPr/>
      <dgm:t>
        <a:bodyPr/>
        <a:lstStyle/>
        <a:p>
          <a:endParaRPr lang="en-GB"/>
        </a:p>
      </dgm:t>
    </dgm:pt>
    <dgm:pt modelId="{A9707FEB-6134-4BEE-9B86-1C28F971D828}" type="sibTrans" cxnId="{56CFADD5-76FF-4B93-9870-CACC096DC8EC}">
      <dgm:prSet/>
      <dgm:spPr/>
      <dgm:t>
        <a:bodyPr/>
        <a:lstStyle/>
        <a:p>
          <a:endParaRPr lang="en-GB"/>
        </a:p>
      </dgm:t>
    </dgm:pt>
    <dgm:pt modelId="{733FEC61-3278-4B38-AE70-72A05D3E8471}">
      <dgm:prSet phldrT="[Text]"/>
      <dgm:spPr/>
      <dgm:t>
        <a:bodyPr/>
        <a:lstStyle/>
        <a:p>
          <a:r>
            <a:rPr lang="en-GB"/>
            <a:t>Can we identify the cause?</a:t>
          </a:r>
        </a:p>
      </dgm:t>
    </dgm:pt>
    <dgm:pt modelId="{3C8259D9-3EE2-4F60-85DE-081FB5B910DD}" type="parTrans" cxnId="{6FE909EE-BD8E-40F5-9D02-3DCF2DE5EBE8}">
      <dgm:prSet/>
      <dgm:spPr/>
      <dgm:t>
        <a:bodyPr/>
        <a:lstStyle/>
        <a:p>
          <a:endParaRPr lang="en-GB"/>
        </a:p>
      </dgm:t>
    </dgm:pt>
    <dgm:pt modelId="{E9020896-9414-4D35-A14C-B5553EDD952B}" type="sibTrans" cxnId="{6FE909EE-BD8E-40F5-9D02-3DCF2DE5EBE8}">
      <dgm:prSet/>
      <dgm:spPr/>
      <dgm:t>
        <a:bodyPr/>
        <a:lstStyle/>
        <a:p>
          <a:endParaRPr lang="en-GB"/>
        </a:p>
      </dgm:t>
    </dgm:pt>
    <dgm:pt modelId="{6D63375E-1CDA-4F92-8C31-2A9D40FFB7FD}">
      <dgm:prSet phldrT="[Text]"/>
      <dgm:spPr/>
      <dgm:t>
        <a:bodyPr/>
        <a:lstStyle/>
        <a:p>
          <a:r>
            <a:rPr lang="en-GB"/>
            <a:t>Provide an assessment</a:t>
          </a:r>
        </a:p>
      </dgm:t>
    </dgm:pt>
    <dgm:pt modelId="{A29EE0A4-EAE9-4D73-B423-8B21C3585DD4}" type="parTrans" cxnId="{8206A0D3-EEB1-4AD7-9336-80924A58948A}">
      <dgm:prSet/>
      <dgm:spPr/>
      <dgm:t>
        <a:bodyPr/>
        <a:lstStyle/>
        <a:p>
          <a:endParaRPr lang="en-GB"/>
        </a:p>
      </dgm:t>
    </dgm:pt>
    <dgm:pt modelId="{C19B91EC-9A4B-4703-936D-64F8AEDB925C}" type="sibTrans" cxnId="{8206A0D3-EEB1-4AD7-9336-80924A58948A}">
      <dgm:prSet/>
      <dgm:spPr/>
      <dgm:t>
        <a:bodyPr/>
        <a:lstStyle/>
        <a:p>
          <a:endParaRPr lang="en-GB"/>
        </a:p>
      </dgm:t>
    </dgm:pt>
    <dgm:pt modelId="{DFE52127-53EF-4E66-BD76-D2DAD5B99BC3}">
      <dgm:prSet phldrT="[Text]"/>
      <dgm:spPr/>
      <dgm:t>
        <a:bodyPr/>
        <a:lstStyle/>
        <a:p>
          <a:r>
            <a:rPr lang="en-GB"/>
            <a:t>Solution!</a:t>
          </a:r>
        </a:p>
      </dgm:t>
    </dgm:pt>
    <dgm:pt modelId="{9D6C17E5-ECBC-4DC0-9CF6-0191DE4007CA}" type="parTrans" cxnId="{B1805A54-6CDC-471F-9211-179E56CB018C}">
      <dgm:prSet/>
      <dgm:spPr/>
      <dgm:t>
        <a:bodyPr/>
        <a:lstStyle/>
        <a:p>
          <a:endParaRPr lang="en-GB"/>
        </a:p>
      </dgm:t>
    </dgm:pt>
    <dgm:pt modelId="{C3F7987D-8752-4F9E-8ED9-87F49F9B3F20}" type="sibTrans" cxnId="{B1805A54-6CDC-471F-9211-179E56CB018C}">
      <dgm:prSet/>
      <dgm:spPr/>
      <dgm:t>
        <a:bodyPr/>
        <a:lstStyle/>
        <a:p>
          <a:endParaRPr lang="en-GB"/>
        </a:p>
      </dgm:t>
    </dgm:pt>
    <dgm:pt modelId="{C8960708-6BFF-45FE-B50C-442F542B3E51}">
      <dgm:prSet phldrT="[Text]"/>
      <dgm:spPr/>
      <dgm:t>
        <a:bodyPr/>
        <a:lstStyle/>
        <a:p>
          <a:r>
            <a:rPr lang="en-GB"/>
            <a:t>feedback</a:t>
          </a:r>
        </a:p>
      </dgm:t>
    </dgm:pt>
    <dgm:pt modelId="{3EC78C6E-F918-4CD2-A850-DD9A4ADF45C7}" type="parTrans" cxnId="{91B77733-846A-4E64-A07A-C69F0EE6C2EA}">
      <dgm:prSet/>
      <dgm:spPr/>
      <dgm:t>
        <a:bodyPr/>
        <a:lstStyle/>
        <a:p>
          <a:endParaRPr lang="en-GB"/>
        </a:p>
      </dgm:t>
    </dgm:pt>
    <dgm:pt modelId="{36837378-FEC9-4F77-B37B-5DA952F5E303}" type="sibTrans" cxnId="{91B77733-846A-4E64-A07A-C69F0EE6C2EA}">
      <dgm:prSet/>
      <dgm:spPr/>
      <dgm:t>
        <a:bodyPr/>
        <a:lstStyle/>
        <a:p>
          <a:endParaRPr lang="en-GB"/>
        </a:p>
      </dgm:t>
    </dgm:pt>
    <dgm:pt modelId="{EF0C28CF-F567-4F84-A7D5-40EE7F5DF861}" type="pres">
      <dgm:prSet presAssocID="{49207621-45FF-42C6-90C4-83D8FB1BAC74}" presName="cycle" presStyleCnt="0">
        <dgm:presLayoutVars>
          <dgm:dir/>
          <dgm:resizeHandles val="exact"/>
        </dgm:presLayoutVars>
      </dgm:prSet>
      <dgm:spPr/>
    </dgm:pt>
    <dgm:pt modelId="{8035EB71-460E-44CA-804C-88C4F130A36A}" type="pres">
      <dgm:prSet presAssocID="{E0508511-5625-47D4-A760-2158C07EF3F1}" presName="node" presStyleLbl="node1" presStyleIdx="0" presStyleCnt="5">
        <dgm:presLayoutVars>
          <dgm:bulletEnabled val="1"/>
        </dgm:presLayoutVars>
      </dgm:prSet>
      <dgm:spPr/>
    </dgm:pt>
    <dgm:pt modelId="{BB692C28-9279-4235-B89C-295F5ED95011}" type="pres">
      <dgm:prSet presAssocID="{A9707FEB-6134-4BEE-9B86-1C28F971D828}" presName="sibTrans" presStyleLbl="sibTrans2D1" presStyleIdx="0" presStyleCnt="5"/>
      <dgm:spPr/>
    </dgm:pt>
    <dgm:pt modelId="{8EAD271D-AC8E-4C6B-9ADA-549059EE687C}" type="pres">
      <dgm:prSet presAssocID="{A9707FEB-6134-4BEE-9B86-1C28F971D828}" presName="connectorText" presStyleLbl="sibTrans2D1" presStyleIdx="0" presStyleCnt="5"/>
      <dgm:spPr/>
    </dgm:pt>
    <dgm:pt modelId="{D12C55D3-2712-4A3D-A42E-0F32FD669299}" type="pres">
      <dgm:prSet presAssocID="{733FEC61-3278-4B38-AE70-72A05D3E8471}" presName="node" presStyleLbl="node1" presStyleIdx="1" presStyleCnt="5">
        <dgm:presLayoutVars>
          <dgm:bulletEnabled val="1"/>
        </dgm:presLayoutVars>
      </dgm:prSet>
      <dgm:spPr/>
    </dgm:pt>
    <dgm:pt modelId="{9F63AB24-0750-405B-A965-F262FC387152}" type="pres">
      <dgm:prSet presAssocID="{E9020896-9414-4D35-A14C-B5553EDD952B}" presName="sibTrans" presStyleLbl="sibTrans2D1" presStyleIdx="1" presStyleCnt="5"/>
      <dgm:spPr/>
    </dgm:pt>
    <dgm:pt modelId="{17295E5C-4552-404D-B776-B08527A25EA1}" type="pres">
      <dgm:prSet presAssocID="{E9020896-9414-4D35-A14C-B5553EDD952B}" presName="connectorText" presStyleLbl="sibTrans2D1" presStyleIdx="1" presStyleCnt="5"/>
      <dgm:spPr/>
    </dgm:pt>
    <dgm:pt modelId="{9D067F10-2047-4647-AAC3-F44F94804EC4}" type="pres">
      <dgm:prSet presAssocID="{6D63375E-1CDA-4F92-8C31-2A9D40FFB7FD}" presName="node" presStyleLbl="node1" presStyleIdx="2" presStyleCnt="5">
        <dgm:presLayoutVars>
          <dgm:bulletEnabled val="1"/>
        </dgm:presLayoutVars>
      </dgm:prSet>
      <dgm:spPr/>
    </dgm:pt>
    <dgm:pt modelId="{F66BA83C-824B-4883-8507-FB13446712D9}" type="pres">
      <dgm:prSet presAssocID="{C19B91EC-9A4B-4703-936D-64F8AEDB925C}" presName="sibTrans" presStyleLbl="sibTrans2D1" presStyleIdx="2" presStyleCnt="5"/>
      <dgm:spPr/>
    </dgm:pt>
    <dgm:pt modelId="{8BDE2A2E-739D-4F8A-A57B-DAF252F06395}" type="pres">
      <dgm:prSet presAssocID="{C19B91EC-9A4B-4703-936D-64F8AEDB925C}" presName="connectorText" presStyleLbl="sibTrans2D1" presStyleIdx="2" presStyleCnt="5"/>
      <dgm:spPr/>
    </dgm:pt>
    <dgm:pt modelId="{77253EBC-DCB8-475C-8220-97B04A4C49D3}" type="pres">
      <dgm:prSet presAssocID="{DFE52127-53EF-4E66-BD76-D2DAD5B99BC3}" presName="node" presStyleLbl="node1" presStyleIdx="3" presStyleCnt="5">
        <dgm:presLayoutVars>
          <dgm:bulletEnabled val="1"/>
        </dgm:presLayoutVars>
      </dgm:prSet>
      <dgm:spPr/>
    </dgm:pt>
    <dgm:pt modelId="{B1306590-E1D5-4447-8CBD-134B5FF33962}" type="pres">
      <dgm:prSet presAssocID="{C3F7987D-8752-4F9E-8ED9-87F49F9B3F20}" presName="sibTrans" presStyleLbl="sibTrans2D1" presStyleIdx="3" presStyleCnt="5"/>
      <dgm:spPr/>
    </dgm:pt>
    <dgm:pt modelId="{6281E5B2-431D-4F5A-B889-20C61818FA57}" type="pres">
      <dgm:prSet presAssocID="{C3F7987D-8752-4F9E-8ED9-87F49F9B3F20}" presName="connectorText" presStyleLbl="sibTrans2D1" presStyleIdx="3" presStyleCnt="5"/>
      <dgm:spPr/>
    </dgm:pt>
    <dgm:pt modelId="{797E656A-A996-4BA5-9942-AC0FBFBE5203}" type="pres">
      <dgm:prSet presAssocID="{C8960708-6BFF-45FE-B50C-442F542B3E51}" presName="node" presStyleLbl="node1" presStyleIdx="4" presStyleCnt="5">
        <dgm:presLayoutVars>
          <dgm:bulletEnabled val="1"/>
        </dgm:presLayoutVars>
      </dgm:prSet>
      <dgm:spPr/>
    </dgm:pt>
    <dgm:pt modelId="{46B02D1A-6AB5-4817-9817-0CDFB9B2A0FF}" type="pres">
      <dgm:prSet presAssocID="{36837378-FEC9-4F77-B37B-5DA952F5E303}" presName="sibTrans" presStyleLbl="sibTrans2D1" presStyleIdx="4" presStyleCnt="5"/>
      <dgm:spPr/>
    </dgm:pt>
    <dgm:pt modelId="{BCB808AB-56FA-4929-8D69-F882DF1A0895}" type="pres">
      <dgm:prSet presAssocID="{36837378-FEC9-4F77-B37B-5DA952F5E303}" presName="connectorText" presStyleLbl="sibTrans2D1" presStyleIdx="4" presStyleCnt="5"/>
      <dgm:spPr/>
    </dgm:pt>
  </dgm:ptLst>
  <dgm:cxnLst>
    <dgm:cxn modelId="{8783A616-E6E1-42DF-8B11-29200B4C92BF}" type="presOf" srcId="{E0508511-5625-47D4-A760-2158C07EF3F1}" destId="{8035EB71-460E-44CA-804C-88C4F130A36A}" srcOrd="0" destOrd="0" presId="urn:microsoft.com/office/officeart/2005/8/layout/cycle2"/>
    <dgm:cxn modelId="{2AD7601B-7C1F-4003-9608-A2B81067C92B}" type="presOf" srcId="{E9020896-9414-4D35-A14C-B5553EDD952B}" destId="{17295E5C-4552-404D-B776-B08527A25EA1}" srcOrd="1" destOrd="0" presId="urn:microsoft.com/office/officeart/2005/8/layout/cycle2"/>
    <dgm:cxn modelId="{5BEF0221-C486-49A3-B16D-AF4306B2EEC8}" type="presOf" srcId="{DFE52127-53EF-4E66-BD76-D2DAD5B99BC3}" destId="{77253EBC-DCB8-475C-8220-97B04A4C49D3}" srcOrd="0" destOrd="0" presId="urn:microsoft.com/office/officeart/2005/8/layout/cycle2"/>
    <dgm:cxn modelId="{E1436622-A367-4909-85EF-89C7DC7BB2F8}" type="presOf" srcId="{36837378-FEC9-4F77-B37B-5DA952F5E303}" destId="{BCB808AB-56FA-4929-8D69-F882DF1A0895}" srcOrd="1" destOrd="0" presId="urn:microsoft.com/office/officeart/2005/8/layout/cycle2"/>
    <dgm:cxn modelId="{B0F0DB22-3556-40AF-A378-01E579D68915}" type="presOf" srcId="{6D63375E-1CDA-4F92-8C31-2A9D40FFB7FD}" destId="{9D067F10-2047-4647-AAC3-F44F94804EC4}" srcOrd="0" destOrd="0" presId="urn:microsoft.com/office/officeart/2005/8/layout/cycle2"/>
    <dgm:cxn modelId="{91B77733-846A-4E64-A07A-C69F0EE6C2EA}" srcId="{49207621-45FF-42C6-90C4-83D8FB1BAC74}" destId="{C8960708-6BFF-45FE-B50C-442F542B3E51}" srcOrd="4" destOrd="0" parTransId="{3EC78C6E-F918-4CD2-A850-DD9A4ADF45C7}" sibTransId="{36837378-FEC9-4F77-B37B-5DA952F5E303}"/>
    <dgm:cxn modelId="{5EF5345E-F68D-48F0-86CC-5CA187A6D97E}" type="presOf" srcId="{733FEC61-3278-4B38-AE70-72A05D3E8471}" destId="{D12C55D3-2712-4A3D-A42E-0F32FD669299}" srcOrd="0" destOrd="0" presId="urn:microsoft.com/office/officeart/2005/8/layout/cycle2"/>
    <dgm:cxn modelId="{6B82C96C-AA54-4416-9647-39FBC82609DC}" type="presOf" srcId="{C3F7987D-8752-4F9E-8ED9-87F49F9B3F20}" destId="{B1306590-E1D5-4447-8CBD-134B5FF33962}" srcOrd="0" destOrd="0" presId="urn:microsoft.com/office/officeart/2005/8/layout/cycle2"/>
    <dgm:cxn modelId="{AA7DBF4F-3716-4C98-91A4-BB917E8E35D0}" type="presOf" srcId="{36837378-FEC9-4F77-B37B-5DA952F5E303}" destId="{46B02D1A-6AB5-4817-9817-0CDFB9B2A0FF}" srcOrd="0" destOrd="0" presId="urn:microsoft.com/office/officeart/2005/8/layout/cycle2"/>
    <dgm:cxn modelId="{B1805A54-6CDC-471F-9211-179E56CB018C}" srcId="{49207621-45FF-42C6-90C4-83D8FB1BAC74}" destId="{DFE52127-53EF-4E66-BD76-D2DAD5B99BC3}" srcOrd="3" destOrd="0" parTransId="{9D6C17E5-ECBC-4DC0-9CF6-0191DE4007CA}" sibTransId="{C3F7987D-8752-4F9E-8ED9-87F49F9B3F20}"/>
    <dgm:cxn modelId="{FC27517A-68DF-4852-A112-32A23E61AFD6}" type="presOf" srcId="{A9707FEB-6134-4BEE-9B86-1C28F971D828}" destId="{8EAD271D-AC8E-4C6B-9ADA-549059EE687C}" srcOrd="1" destOrd="0" presId="urn:microsoft.com/office/officeart/2005/8/layout/cycle2"/>
    <dgm:cxn modelId="{5EC07B7C-FD0E-471D-B205-D2CB37FA8FDC}" type="presOf" srcId="{E9020896-9414-4D35-A14C-B5553EDD952B}" destId="{9F63AB24-0750-405B-A965-F262FC387152}" srcOrd="0" destOrd="0" presId="urn:microsoft.com/office/officeart/2005/8/layout/cycle2"/>
    <dgm:cxn modelId="{E7EC6C8B-3DE7-42DA-90B9-AF1F7BA98E5B}" type="presOf" srcId="{C3F7987D-8752-4F9E-8ED9-87F49F9B3F20}" destId="{6281E5B2-431D-4F5A-B889-20C61818FA57}" srcOrd="1" destOrd="0" presId="urn:microsoft.com/office/officeart/2005/8/layout/cycle2"/>
    <dgm:cxn modelId="{214B54BE-DE0A-4579-B7EB-B5696319FBAD}" type="presOf" srcId="{49207621-45FF-42C6-90C4-83D8FB1BAC74}" destId="{EF0C28CF-F567-4F84-A7D5-40EE7F5DF861}" srcOrd="0" destOrd="0" presId="urn:microsoft.com/office/officeart/2005/8/layout/cycle2"/>
    <dgm:cxn modelId="{8206A0D3-EEB1-4AD7-9336-80924A58948A}" srcId="{49207621-45FF-42C6-90C4-83D8FB1BAC74}" destId="{6D63375E-1CDA-4F92-8C31-2A9D40FFB7FD}" srcOrd="2" destOrd="0" parTransId="{A29EE0A4-EAE9-4D73-B423-8B21C3585DD4}" sibTransId="{C19B91EC-9A4B-4703-936D-64F8AEDB925C}"/>
    <dgm:cxn modelId="{2B3DE0D3-5881-4DEA-B3B0-2AB03DE9246D}" type="presOf" srcId="{C8960708-6BFF-45FE-B50C-442F542B3E51}" destId="{797E656A-A996-4BA5-9942-AC0FBFBE5203}" srcOrd="0" destOrd="0" presId="urn:microsoft.com/office/officeart/2005/8/layout/cycle2"/>
    <dgm:cxn modelId="{56CFADD5-76FF-4B93-9870-CACC096DC8EC}" srcId="{49207621-45FF-42C6-90C4-83D8FB1BAC74}" destId="{E0508511-5625-47D4-A760-2158C07EF3F1}" srcOrd="0" destOrd="0" parTransId="{7848B48B-B9D0-4172-8E2A-422508728807}" sibTransId="{A9707FEB-6134-4BEE-9B86-1C28F971D828}"/>
    <dgm:cxn modelId="{9E5FC3DD-6EBF-46CD-B0B4-2914AF55DC75}" type="presOf" srcId="{C19B91EC-9A4B-4703-936D-64F8AEDB925C}" destId="{F66BA83C-824B-4883-8507-FB13446712D9}" srcOrd="0" destOrd="0" presId="urn:microsoft.com/office/officeart/2005/8/layout/cycle2"/>
    <dgm:cxn modelId="{6FE909EE-BD8E-40F5-9D02-3DCF2DE5EBE8}" srcId="{49207621-45FF-42C6-90C4-83D8FB1BAC74}" destId="{733FEC61-3278-4B38-AE70-72A05D3E8471}" srcOrd="1" destOrd="0" parTransId="{3C8259D9-3EE2-4F60-85DE-081FB5B910DD}" sibTransId="{E9020896-9414-4D35-A14C-B5553EDD952B}"/>
    <dgm:cxn modelId="{4AA7BDF2-AAB2-46C2-8004-8168A50E90A5}" type="presOf" srcId="{C19B91EC-9A4B-4703-936D-64F8AEDB925C}" destId="{8BDE2A2E-739D-4F8A-A57B-DAF252F06395}" srcOrd="1" destOrd="0" presId="urn:microsoft.com/office/officeart/2005/8/layout/cycle2"/>
    <dgm:cxn modelId="{38170EF4-6EC6-40C4-AF71-89BC25CD52AE}" type="presOf" srcId="{A9707FEB-6134-4BEE-9B86-1C28F971D828}" destId="{BB692C28-9279-4235-B89C-295F5ED95011}" srcOrd="0" destOrd="0" presId="urn:microsoft.com/office/officeart/2005/8/layout/cycle2"/>
    <dgm:cxn modelId="{16A0645A-ADD6-44A5-9CA7-497D0B16A5E3}" type="presParOf" srcId="{EF0C28CF-F567-4F84-A7D5-40EE7F5DF861}" destId="{8035EB71-460E-44CA-804C-88C4F130A36A}" srcOrd="0" destOrd="0" presId="urn:microsoft.com/office/officeart/2005/8/layout/cycle2"/>
    <dgm:cxn modelId="{37E69813-9D88-4E56-98FC-2AFD4C514812}" type="presParOf" srcId="{EF0C28CF-F567-4F84-A7D5-40EE7F5DF861}" destId="{BB692C28-9279-4235-B89C-295F5ED95011}" srcOrd="1" destOrd="0" presId="urn:microsoft.com/office/officeart/2005/8/layout/cycle2"/>
    <dgm:cxn modelId="{C20D75CB-1AD3-417D-A47C-D111F96BB115}" type="presParOf" srcId="{BB692C28-9279-4235-B89C-295F5ED95011}" destId="{8EAD271D-AC8E-4C6B-9ADA-549059EE687C}" srcOrd="0" destOrd="0" presId="urn:microsoft.com/office/officeart/2005/8/layout/cycle2"/>
    <dgm:cxn modelId="{E6160762-32FE-4109-B790-BCB1AE72167F}" type="presParOf" srcId="{EF0C28CF-F567-4F84-A7D5-40EE7F5DF861}" destId="{D12C55D3-2712-4A3D-A42E-0F32FD669299}" srcOrd="2" destOrd="0" presId="urn:microsoft.com/office/officeart/2005/8/layout/cycle2"/>
    <dgm:cxn modelId="{8F46787A-C5F0-4860-B2AD-C1BF1838A686}" type="presParOf" srcId="{EF0C28CF-F567-4F84-A7D5-40EE7F5DF861}" destId="{9F63AB24-0750-405B-A965-F262FC387152}" srcOrd="3" destOrd="0" presId="urn:microsoft.com/office/officeart/2005/8/layout/cycle2"/>
    <dgm:cxn modelId="{A2513810-4B6F-4570-B6BB-5F33047531B4}" type="presParOf" srcId="{9F63AB24-0750-405B-A965-F262FC387152}" destId="{17295E5C-4552-404D-B776-B08527A25EA1}" srcOrd="0" destOrd="0" presId="urn:microsoft.com/office/officeart/2005/8/layout/cycle2"/>
    <dgm:cxn modelId="{FA63905C-36FB-44D7-8E6D-77D1318313FF}" type="presParOf" srcId="{EF0C28CF-F567-4F84-A7D5-40EE7F5DF861}" destId="{9D067F10-2047-4647-AAC3-F44F94804EC4}" srcOrd="4" destOrd="0" presId="urn:microsoft.com/office/officeart/2005/8/layout/cycle2"/>
    <dgm:cxn modelId="{BAE6C7C2-6463-42C8-BBEA-20FB1594ABC9}" type="presParOf" srcId="{EF0C28CF-F567-4F84-A7D5-40EE7F5DF861}" destId="{F66BA83C-824B-4883-8507-FB13446712D9}" srcOrd="5" destOrd="0" presId="urn:microsoft.com/office/officeart/2005/8/layout/cycle2"/>
    <dgm:cxn modelId="{3E2B2391-750E-4885-BFB1-1304AD1132E6}" type="presParOf" srcId="{F66BA83C-824B-4883-8507-FB13446712D9}" destId="{8BDE2A2E-739D-4F8A-A57B-DAF252F06395}" srcOrd="0" destOrd="0" presId="urn:microsoft.com/office/officeart/2005/8/layout/cycle2"/>
    <dgm:cxn modelId="{4899908C-2EEC-4C6C-BEF5-0CD2C2BEEEEF}" type="presParOf" srcId="{EF0C28CF-F567-4F84-A7D5-40EE7F5DF861}" destId="{77253EBC-DCB8-475C-8220-97B04A4C49D3}" srcOrd="6" destOrd="0" presId="urn:microsoft.com/office/officeart/2005/8/layout/cycle2"/>
    <dgm:cxn modelId="{EF65DB38-9A60-48F0-954D-296D7F41C31D}" type="presParOf" srcId="{EF0C28CF-F567-4F84-A7D5-40EE7F5DF861}" destId="{B1306590-E1D5-4447-8CBD-134B5FF33962}" srcOrd="7" destOrd="0" presId="urn:microsoft.com/office/officeart/2005/8/layout/cycle2"/>
    <dgm:cxn modelId="{94FD9205-276C-4FC5-AFD2-641263CC3140}" type="presParOf" srcId="{B1306590-E1D5-4447-8CBD-134B5FF33962}" destId="{6281E5B2-431D-4F5A-B889-20C61818FA57}" srcOrd="0" destOrd="0" presId="urn:microsoft.com/office/officeart/2005/8/layout/cycle2"/>
    <dgm:cxn modelId="{54BBC9C0-F25B-4AE0-A723-18B3397B3415}" type="presParOf" srcId="{EF0C28CF-F567-4F84-A7D5-40EE7F5DF861}" destId="{797E656A-A996-4BA5-9942-AC0FBFBE5203}" srcOrd="8" destOrd="0" presId="urn:microsoft.com/office/officeart/2005/8/layout/cycle2"/>
    <dgm:cxn modelId="{C2C67772-EFEB-4299-A5D7-EAC33C2482FC}" type="presParOf" srcId="{EF0C28CF-F567-4F84-A7D5-40EE7F5DF861}" destId="{46B02D1A-6AB5-4817-9817-0CDFB9B2A0FF}" srcOrd="9" destOrd="0" presId="urn:microsoft.com/office/officeart/2005/8/layout/cycle2"/>
    <dgm:cxn modelId="{FA168ACD-0018-4A50-AA25-11ADA9D0DA7F}" type="presParOf" srcId="{46B02D1A-6AB5-4817-9817-0CDFB9B2A0FF}" destId="{BCB808AB-56FA-4929-8D69-F882DF1A0895}"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5EB71-460E-44CA-804C-88C4F130A36A}">
      <dsp:nvSpPr>
        <dsp:cNvPr id="0" name=""/>
        <dsp:cNvSpPr/>
      </dsp:nvSpPr>
      <dsp:spPr>
        <a:xfrm>
          <a:off x="3030058" y="777"/>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What is the challenge?</a:t>
          </a:r>
        </a:p>
      </dsp:txBody>
      <dsp:txXfrm>
        <a:off x="3249834" y="220553"/>
        <a:ext cx="1061171" cy="1061171"/>
      </dsp:txXfrm>
    </dsp:sp>
    <dsp:sp modelId="{BB692C28-9279-4235-B89C-295F5ED95011}">
      <dsp:nvSpPr>
        <dsp:cNvPr id="0" name=""/>
        <dsp:cNvSpPr/>
      </dsp:nvSpPr>
      <dsp:spPr>
        <a:xfrm rot="2160000">
          <a:off x="4483234" y="1153263"/>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494649" y="1219431"/>
        <a:ext cx="278916" cy="303896"/>
      </dsp:txXfrm>
    </dsp:sp>
    <dsp:sp modelId="{D12C55D3-2712-4A3D-A42E-0F32FD669299}">
      <dsp:nvSpPr>
        <dsp:cNvPr id="0" name=""/>
        <dsp:cNvSpPr/>
      </dsp:nvSpPr>
      <dsp:spPr>
        <a:xfrm>
          <a:off x="4852386" y="1324776"/>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Can we identify the cause?</a:t>
          </a:r>
        </a:p>
      </dsp:txBody>
      <dsp:txXfrm>
        <a:off x="5072162" y="1544552"/>
        <a:ext cx="1061171" cy="1061171"/>
      </dsp:txXfrm>
    </dsp:sp>
    <dsp:sp modelId="{9F63AB24-0750-405B-A965-F262FC387152}">
      <dsp:nvSpPr>
        <dsp:cNvPr id="0" name=""/>
        <dsp:cNvSpPr/>
      </dsp:nvSpPr>
      <dsp:spPr>
        <a:xfrm rot="6480000">
          <a:off x="5058972" y="2882303"/>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5137209" y="2926759"/>
        <a:ext cx="278916" cy="303896"/>
      </dsp:txXfrm>
    </dsp:sp>
    <dsp:sp modelId="{9D067F10-2047-4647-AAC3-F44F94804EC4}">
      <dsp:nvSpPr>
        <dsp:cNvPr id="0" name=""/>
        <dsp:cNvSpPr/>
      </dsp:nvSpPr>
      <dsp:spPr>
        <a:xfrm>
          <a:off x="4156318" y="3467051"/>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Provide an assessment</a:t>
          </a:r>
        </a:p>
      </dsp:txBody>
      <dsp:txXfrm>
        <a:off x="4376094" y="3686827"/>
        <a:ext cx="1061171" cy="1061171"/>
      </dsp:txXfrm>
    </dsp:sp>
    <dsp:sp modelId="{F66BA83C-824B-4883-8507-FB13446712D9}">
      <dsp:nvSpPr>
        <dsp:cNvPr id="0" name=""/>
        <dsp:cNvSpPr/>
      </dsp:nvSpPr>
      <dsp:spPr>
        <a:xfrm rot="10800000">
          <a:off x="3592470" y="3964165"/>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3712006" y="4065464"/>
        <a:ext cx="278916" cy="303896"/>
      </dsp:txXfrm>
    </dsp:sp>
    <dsp:sp modelId="{77253EBC-DCB8-475C-8220-97B04A4C49D3}">
      <dsp:nvSpPr>
        <dsp:cNvPr id="0" name=""/>
        <dsp:cNvSpPr/>
      </dsp:nvSpPr>
      <dsp:spPr>
        <a:xfrm>
          <a:off x="1903797" y="3467051"/>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Solution!</a:t>
          </a:r>
        </a:p>
      </dsp:txBody>
      <dsp:txXfrm>
        <a:off x="2123573" y="3686827"/>
        <a:ext cx="1061171" cy="1061171"/>
      </dsp:txXfrm>
    </dsp:sp>
    <dsp:sp modelId="{B1306590-E1D5-4447-8CBD-134B5FF33962}">
      <dsp:nvSpPr>
        <dsp:cNvPr id="0" name=""/>
        <dsp:cNvSpPr/>
      </dsp:nvSpPr>
      <dsp:spPr>
        <a:xfrm rot="15120000">
          <a:off x="2110384" y="2903753"/>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2188621" y="3061895"/>
        <a:ext cx="278916" cy="303896"/>
      </dsp:txXfrm>
    </dsp:sp>
    <dsp:sp modelId="{797E656A-A996-4BA5-9942-AC0FBFBE5203}">
      <dsp:nvSpPr>
        <dsp:cNvPr id="0" name=""/>
        <dsp:cNvSpPr/>
      </dsp:nvSpPr>
      <dsp:spPr>
        <a:xfrm>
          <a:off x="1207730" y="1324776"/>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feedback</a:t>
          </a:r>
        </a:p>
      </dsp:txBody>
      <dsp:txXfrm>
        <a:off x="1427506" y="1544552"/>
        <a:ext cx="1061171" cy="1061171"/>
      </dsp:txXfrm>
    </dsp:sp>
    <dsp:sp modelId="{46B02D1A-6AB5-4817-9817-0CDFB9B2A0FF}">
      <dsp:nvSpPr>
        <dsp:cNvPr id="0" name=""/>
        <dsp:cNvSpPr/>
      </dsp:nvSpPr>
      <dsp:spPr>
        <a:xfrm rot="19440000">
          <a:off x="2660906" y="1166519"/>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672321" y="1302949"/>
        <a:ext cx="278916" cy="30389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9.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GB"/>
          </a:p>
        </p:txBody>
      </p:sp>
      <p:sp>
        <p:nvSpPr>
          <p:cNvPr id="808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GB"/>
          </a:p>
        </p:txBody>
      </p:sp>
      <p:sp>
        <p:nvSpPr>
          <p:cNvPr id="809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GB"/>
          </a:p>
        </p:txBody>
      </p:sp>
      <p:sp>
        <p:nvSpPr>
          <p:cNvPr id="809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11A6656A-BEFD-4229-BE6E-9E42FCC047C4}" type="slidenum">
              <a:rPr lang="en-GB"/>
              <a:pPr/>
              <a:t>‹#›</a:t>
            </a:fld>
            <a:endParaRPr lang="en-GB"/>
          </a:p>
        </p:txBody>
      </p:sp>
    </p:spTree>
    <p:extLst>
      <p:ext uri="{BB962C8B-B14F-4D97-AF65-F5344CB8AC3E}">
        <p14:creationId xmlns:p14="http://schemas.microsoft.com/office/powerpoint/2010/main" val="34579536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GB"/>
          </a:p>
        </p:txBody>
      </p:sp>
      <p:sp>
        <p:nvSpPr>
          <p:cNvPr id="512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GB"/>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512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GB"/>
          </a:p>
        </p:txBody>
      </p:sp>
      <p:sp>
        <p:nvSpPr>
          <p:cNvPr id="512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7308EA24-1E34-40A5-B68B-AC58A8ED109E}" type="slidenum">
              <a:rPr lang="en-GB"/>
              <a:pPr/>
              <a:t>‹#›</a:t>
            </a:fld>
            <a:endParaRPr lang="en-GB"/>
          </a:p>
        </p:txBody>
      </p:sp>
    </p:spTree>
    <p:extLst>
      <p:ext uri="{BB962C8B-B14F-4D97-AF65-F5344CB8AC3E}">
        <p14:creationId xmlns:p14="http://schemas.microsoft.com/office/powerpoint/2010/main" val="381088942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uknea.unep-wcmc.org/"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theguardian.com/world/population" TargetMode="External"/><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hyperlink" Target="https://www.theguardian.com/environment/carbonfootprints" TargetMode="External"/><Relationship Id="rId4" Type="http://schemas.openxmlformats.org/officeDocument/2006/relationships/hyperlink" Target="https://www.guardian.co.uk/environment/2009/mar/23/city-dwellers-smaller-carbon-footprints"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09B540-B538-49F1-9C25-97BFC0FD0FAE}" type="slidenum">
              <a:rPr lang="en-GB"/>
              <a:pPr/>
              <a:t>1</a:t>
            </a:fld>
            <a:endParaRPr lang="en-GB"/>
          </a:p>
        </p:txBody>
      </p:sp>
      <p:sp>
        <p:nvSpPr>
          <p:cNvPr id="82946" name="Rectangle 1026"/>
          <p:cNvSpPr>
            <a:spLocks noGrp="1" noRot="1" noChangeAspect="1" noChangeArrowheads="1" noTextEdit="1"/>
          </p:cNvSpPr>
          <p:nvPr>
            <p:ph type="sldImg"/>
          </p:nvPr>
        </p:nvSpPr>
        <p:spPr>
          <a:ln/>
        </p:spPr>
      </p:sp>
      <p:sp>
        <p:nvSpPr>
          <p:cNvPr id="82947" name="Rectangle 1027"/>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1259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DC56F5-1193-4CDC-8833-60E8E4C9FD26}" type="slidenum">
              <a:rPr lang="en-GB"/>
              <a:pPr/>
              <a:t>2</a:t>
            </a:fld>
            <a:endParaRPr lang="en-GB"/>
          </a:p>
        </p:txBody>
      </p:sp>
      <p:sp>
        <p:nvSpPr>
          <p:cNvPr id="6146" name="Rectangle 2"/>
          <p:cNvSpPr>
            <a:spLocks noGrp="1" noRot="1" noChangeAspect="1" noChangeArrowheads="1" noTextEdit="1"/>
          </p:cNvSpPr>
          <p:nvPr>
            <p:ph type="sldImg"/>
          </p:nvPr>
        </p:nvSpPr>
        <p:spPr>
          <a:ln/>
        </p:spPr>
      </p:sp>
      <p:sp>
        <p:nvSpPr>
          <p:cNvPr id="6147" name="Rectangle 3"/>
          <p:cNvSpPr>
            <a:spLocks noGrp="1" noChangeArrowheads="1"/>
          </p:cNvSpPr>
          <p:nvPr>
            <p:ph type="body" idx="1"/>
          </p:nvPr>
        </p:nvSpPr>
        <p:spPr/>
        <p:txBody>
          <a:bodyPr/>
          <a:lstStyle/>
          <a:p>
            <a:r>
              <a:rPr lang="en-GB" sz="1800"/>
              <a:t>When Lovelock spoke of his ‘living organism’ he was ridiculed.  Yet today we are sensing the changes affecting us such as global warming. Some species will adapt, some won’t. Humanity marches on.</a:t>
            </a:r>
          </a:p>
          <a:p>
            <a:r>
              <a:rPr lang="en-GB" sz="1800"/>
              <a:t>In today’s globalized world, cities no longer stand apart as islands. They are the nexus of commerce, tied together in a vast web of communication and transport, cities are concentrations of energy in a global field.</a:t>
            </a:r>
          </a:p>
          <a:p>
            <a:r>
              <a:rPr lang="en-GB" sz="1800"/>
              <a:t>In a real sense, the world is completely urbanised.</a:t>
            </a:r>
            <a:endParaRPr lang="en-GB"/>
          </a:p>
        </p:txBody>
      </p:sp>
    </p:spTree>
    <p:extLst>
      <p:ext uri="{BB962C8B-B14F-4D97-AF65-F5344CB8AC3E}">
        <p14:creationId xmlns:p14="http://schemas.microsoft.com/office/powerpoint/2010/main" val="971365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A8C763-B64C-4F1F-82A1-2E4202523B54}" type="slidenum">
              <a:rPr lang="en-GB"/>
              <a:pPr/>
              <a:t>3</a:t>
            </a:fld>
            <a:endParaRPr lang="en-GB"/>
          </a:p>
        </p:txBody>
      </p:sp>
      <p:sp>
        <p:nvSpPr>
          <p:cNvPr id="363522" name="Rectangle 2"/>
          <p:cNvSpPr>
            <a:spLocks noGrp="1" noRot="1" noChangeAspect="1" noChangeArrowheads="1" noTextEdit="1"/>
          </p:cNvSpPr>
          <p:nvPr>
            <p:ph type="sldImg"/>
          </p:nvPr>
        </p:nvSpPr>
        <p:spPr>
          <a:ln/>
        </p:spPr>
      </p:sp>
      <p:sp>
        <p:nvSpPr>
          <p:cNvPr id="363523" name="Rectangle 3"/>
          <p:cNvSpPr>
            <a:spLocks noGrp="1" noChangeArrowheads="1"/>
          </p:cNvSpPr>
          <p:nvPr>
            <p:ph type="body" idx="1"/>
          </p:nvPr>
        </p:nvSpPr>
        <p:spPr/>
        <p:txBody>
          <a:bodyPr/>
          <a:lstStyle/>
          <a:p>
            <a:r>
              <a:rPr lang="en-GB"/>
              <a:t>The main goal of the National Assembly and the WDA as it was  - success of SD through increased and long-term prosperity spread across Wales. A sustainable economy – lead to life improvements. One key way to meet the aspirations of sustainable development is through high quality design</a:t>
            </a:r>
          </a:p>
        </p:txBody>
      </p:sp>
    </p:spTree>
    <p:extLst>
      <p:ext uri="{BB962C8B-B14F-4D97-AF65-F5344CB8AC3E}">
        <p14:creationId xmlns:p14="http://schemas.microsoft.com/office/powerpoint/2010/main" val="3401286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B1E727-0DF1-4902-B5D1-AE1A27CD3647}" type="slidenum">
              <a:rPr lang="en-GB"/>
              <a:pPr/>
              <a:t>4</a:t>
            </a:fld>
            <a:endParaRPr lang="en-GB"/>
          </a:p>
        </p:txBody>
      </p:sp>
      <p:sp>
        <p:nvSpPr>
          <p:cNvPr id="285698" name="Rectangle 2"/>
          <p:cNvSpPr>
            <a:spLocks noGrp="1" noRot="1" noChangeAspect="1" noChangeArrowheads="1" noTextEdit="1"/>
          </p:cNvSpPr>
          <p:nvPr>
            <p:ph type="sldImg"/>
          </p:nvPr>
        </p:nvSpPr>
        <p:spPr>
          <a:xfrm>
            <a:off x="1125538" y="250825"/>
            <a:ext cx="4572000" cy="3429000"/>
          </a:xfrm>
          <a:ln/>
        </p:spPr>
      </p:sp>
      <p:sp>
        <p:nvSpPr>
          <p:cNvPr id="285699" name="Rectangle 3"/>
          <p:cNvSpPr>
            <a:spLocks noGrp="1" noChangeArrowheads="1"/>
          </p:cNvSpPr>
          <p:nvPr>
            <p:ph type="body" idx="1"/>
          </p:nvPr>
        </p:nvSpPr>
        <p:spPr>
          <a:xfrm>
            <a:off x="476672" y="3851920"/>
            <a:ext cx="6048672" cy="4606280"/>
          </a:xfrm>
        </p:spPr>
        <p:txBody>
          <a:bodyPr/>
          <a:lstStyle/>
          <a:p>
            <a:r>
              <a:rPr lang="en-GB"/>
              <a:t>In one century, global urban populations expanded from 15-50% of the total</a:t>
            </a:r>
          </a:p>
          <a:p>
            <a:r>
              <a:rPr lang="en-GB"/>
              <a:t>There has been a profound change in the size of cities, their resource use and the environmental impact associated</a:t>
            </a:r>
          </a:p>
          <a:p>
            <a:r>
              <a:rPr lang="en-GB"/>
              <a:t>Compared with historic settlements, they are open to the outside world, dependent on fossil fuels and have a transport infrastructure far beyond their boundaries.</a:t>
            </a:r>
          </a:p>
          <a:p>
            <a:r>
              <a:rPr lang="en-GB"/>
              <a:t>74% Europeans live in urban areas</a:t>
            </a:r>
          </a:p>
          <a:p>
            <a:r>
              <a:rPr lang="en-GB"/>
              <a:t>Top Picture Ginza province of China</a:t>
            </a:r>
          </a:p>
          <a:p>
            <a:r>
              <a:rPr lang="en-GB"/>
              <a:t>Bottom	London</a:t>
            </a:r>
          </a:p>
          <a:p>
            <a:r>
              <a:rPr lang="en-GB" sz="1400"/>
              <a:t>Researchers from the School of Biological Sciences at Royal Holloway discovered that people who have a history of living in more populated regions are more likely to have a genetic variant which gives them a resistance to diseases such as tuberculosis and leprosy. </a:t>
            </a:r>
          </a:p>
          <a:p>
            <a:r>
              <a:rPr lang="en-GB" sz="1400"/>
              <a:t>Poor sanitation and high population densities provided an ideal breeding ground for the spread of disease in ancient cities. </a:t>
            </a:r>
          </a:p>
          <a:p>
            <a:r>
              <a:rPr lang="en-GB" sz="1400"/>
              <a:t>Past exposure to pathogens led to disease resistance spreading through populations because ancestors passed it on to their descendants, the scientists said. Dr Ian Barnes, one of the researchers, said: "This seems to be an elegant example of evolution in action. </a:t>
            </a:r>
          </a:p>
          <a:p>
            <a:r>
              <a:rPr lang="en-GB" sz="1400"/>
              <a:t>"It flags up the importance of a very recent aspect of our evolution as a species, the development of cities as a selective force. It could also help to explain some of the differences we observe in disease resistance around the world." </a:t>
            </a:r>
          </a:p>
          <a:p>
            <a:endParaRPr lang="en-GB"/>
          </a:p>
        </p:txBody>
      </p:sp>
    </p:spTree>
    <p:extLst>
      <p:ext uri="{BB962C8B-B14F-4D97-AF65-F5344CB8AC3E}">
        <p14:creationId xmlns:p14="http://schemas.microsoft.com/office/powerpoint/2010/main" val="1624607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EBAD5D-E432-42D4-9D63-E22215CD3F45}" type="slidenum">
              <a:rPr lang="en-GB"/>
              <a:pPr/>
              <a:t>5</a:t>
            </a:fld>
            <a:endParaRPr lang="en-GB"/>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r>
              <a:rPr lang="en-GB" sz="1800"/>
              <a:t>Mexico city is a case in point. In 1900  its population was 340,000 - it is now home to some 21 million people and over 4 million cars and has the dubious distinction of being one of the largest and most polluted cities on earth.</a:t>
            </a:r>
          </a:p>
          <a:p>
            <a:r>
              <a:rPr lang="en-GB" sz="1800"/>
              <a:t>Estimates suggest that Mexico City will grow to some 30 million by 2025.</a:t>
            </a:r>
            <a:endParaRPr lang="en-GB"/>
          </a:p>
        </p:txBody>
      </p:sp>
    </p:spTree>
    <p:extLst>
      <p:ext uri="{BB962C8B-B14F-4D97-AF65-F5344CB8AC3E}">
        <p14:creationId xmlns:p14="http://schemas.microsoft.com/office/powerpoint/2010/main" val="2767328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482324-A694-40B2-A58C-C7D59F089715}" type="slidenum">
              <a:rPr lang="en-GB"/>
              <a:pPr/>
              <a:t>6</a:t>
            </a:fld>
            <a:endParaRPr lang="en-GB"/>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r>
              <a:rPr lang="en-GB" sz="1600"/>
              <a:t>The distribution of population across the globe is very uneven, as also is the distribution of rates of change. Population growth rates are highest in Africa but are still high in South America, Asia and Oceania. In Europe and North America, growth rates are much more modest.</a:t>
            </a:r>
          </a:p>
          <a:p>
            <a:r>
              <a:rPr lang="en-GB" sz="1600"/>
              <a:t>Rapid population growth places enormous pressure on the environment, through such factors as food needs, building of more settlements, creation of more waste materials, generation of more pollution, greater loss of habitat and changes in land use.</a:t>
            </a:r>
          </a:p>
          <a:p>
            <a:r>
              <a:rPr lang="en-GB" sz="1600"/>
              <a:t>However, the population/environment equation is not simple, because some of the most serious pollution problems and highest levels of energy use are concentrated in areas with high population densities (Asia and Europe), not necessarily in areas with high population growth rates (Africa and South America).</a:t>
            </a:r>
          </a:p>
        </p:txBody>
      </p:sp>
    </p:spTree>
    <p:extLst>
      <p:ext uri="{BB962C8B-B14F-4D97-AF65-F5344CB8AC3E}">
        <p14:creationId xmlns:p14="http://schemas.microsoft.com/office/powerpoint/2010/main" val="2013287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8408D5-85C5-4589-AF71-D181F8156011}" type="slidenum">
              <a:rPr lang="en-GB"/>
              <a:pPr/>
              <a:t>7</a:t>
            </a:fld>
            <a:endParaRPr lang="en-GB"/>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r>
              <a:rPr lang="en-GB"/>
              <a:t>A WWF report in 1998 suggests that since 1975 33% of the natural world has been destroyed while supplying cities with resources and receiving waste by-products</a:t>
            </a:r>
          </a:p>
          <a:p>
            <a:endParaRPr lang="en-GB"/>
          </a:p>
          <a:p>
            <a:r>
              <a:rPr lang="en-GB"/>
              <a:t>Global economic growth is closely associated with urbanisation and over the last 50 years, both have increased.The growth of modern urban economies usually results in the demand on the natural capital as well as the discharges of waste into local and global environments.</a:t>
            </a:r>
          </a:p>
        </p:txBody>
      </p:sp>
    </p:spTree>
    <p:extLst>
      <p:ext uri="{BB962C8B-B14F-4D97-AF65-F5344CB8AC3E}">
        <p14:creationId xmlns:p14="http://schemas.microsoft.com/office/powerpoint/2010/main" val="2672269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08A0A5B-4552-459D-91D3-721050F37CE5}" type="slidenum">
              <a:rPr lang="en-GB"/>
              <a:pPr/>
              <a:t>8</a:t>
            </a:fld>
            <a:endParaRPr lang="en-GB"/>
          </a:p>
        </p:txBody>
      </p:sp>
      <p:sp>
        <p:nvSpPr>
          <p:cNvPr id="290818" name="Rectangle 2"/>
          <p:cNvSpPr>
            <a:spLocks noGrp="1" noRot="1" noChangeAspect="1" noChangeArrowheads="1" noTextEdit="1"/>
          </p:cNvSpPr>
          <p:nvPr>
            <p:ph type="sldImg"/>
          </p:nvPr>
        </p:nvSpPr>
        <p:spPr>
          <a:ln/>
        </p:spPr>
      </p:sp>
      <p:sp>
        <p:nvSpPr>
          <p:cNvPr id="290819" name="Rectangle 3"/>
          <p:cNvSpPr>
            <a:spLocks noGrp="1" noChangeArrowheads="1"/>
          </p:cNvSpPr>
          <p:nvPr>
            <p:ph type="body" idx="1"/>
          </p:nvPr>
        </p:nvSpPr>
        <p:spPr/>
        <p:txBody>
          <a:bodyPr/>
          <a:lstStyle/>
          <a:p>
            <a:r>
              <a:rPr lang="en-GB"/>
              <a:t>1950 – most of the world’s workforce was employed in agriculture. By 1990, most worked in service industries</a:t>
            </a:r>
          </a:p>
          <a:p>
            <a:endParaRPr lang="en-GB"/>
          </a:p>
          <a:p>
            <a:r>
              <a:rPr lang="en-GB"/>
              <a:t>Until recently, China prevented rural-urban migrations by issuing passports restricting movement. Having abandoned this policy recently, China is urbanising faster than any other country in history</a:t>
            </a:r>
          </a:p>
          <a:p>
            <a:endParaRPr lang="en-GB"/>
          </a:p>
          <a:p>
            <a:r>
              <a:rPr lang="en-GB"/>
              <a:t>Athens</a:t>
            </a:r>
          </a:p>
          <a:p>
            <a:r>
              <a:rPr lang="en-GB"/>
              <a:t>Dhaka</a:t>
            </a:r>
          </a:p>
        </p:txBody>
      </p:sp>
    </p:spTree>
    <p:extLst>
      <p:ext uri="{BB962C8B-B14F-4D97-AF65-F5344CB8AC3E}">
        <p14:creationId xmlns:p14="http://schemas.microsoft.com/office/powerpoint/2010/main" val="2652519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45D788-B950-4B15-A321-9F3996012DC7}" type="slidenum">
              <a:rPr lang="en-GB"/>
              <a:pPr/>
              <a:t>9</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GB" sz="1800"/>
              <a:t>Traditionally, cities have operated in a Linear fashion, consuming and polluting at a high rate. The linear model is unsustainable. Food items are imported into cites, consumed and discharged. Waste products are discharged regardless of their incompatibility to the natural environment</a:t>
            </a:r>
          </a:p>
        </p:txBody>
      </p:sp>
    </p:spTree>
    <p:extLst>
      <p:ext uri="{BB962C8B-B14F-4D97-AF65-F5344CB8AC3E}">
        <p14:creationId xmlns:p14="http://schemas.microsoft.com/office/powerpoint/2010/main" val="908593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154E9C-E67D-43CF-96A2-EAA9B096521A}" type="slidenum">
              <a:rPr lang="en-GB"/>
              <a:pPr/>
              <a:t>10</a:t>
            </a:fld>
            <a:endParaRPr lang="en-GB"/>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r>
              <a:rPr lang="en-GB" sz="1800"/>
              <a:t>The circular metabolism sees every output discharged as an input which renews and sustains continuity of the cycle. The whole system relies upon a ‘chain of mutual benefit’</a:t>
            </a:r>
          </a:p>
          <a:p>
            <a:endParaRPr lang="en-GB" sz="1800"/>
          </a:p>
          <a:p>
            <a:r>
              <a:rPr lang="en-GB" sz="1800"/>
              <a:t>Take for instance water. In the UK around 400 litres/person/day are consumed on average. Not only that but abstraction many miles away from cities has caused the destruction of river habitats and fisheries.  Not only do we need to consider how we make use of grey water but urban sewage systems can contributed to sustainability. The fertility taken away from farms growing mono-crops is not always returned to the land – the loop remains open. Sewage contains potash, nitrates and phosphates which can all be returned to the land</a:t>
            </a:r>
          </a:p>
          <a:p>
            <a:endParaRPr lang="en-GB" sz="1800"/>
          </a:p>
          <a:p>
            <a:r>
              <a:rPr lang="en-GB" sz="1800"/>
              <a:t>Energy conservation – Bulk of the world’s energy is consumed in cities and transporting people and goods to and from cities. Energy efficiency can reduce fuel bills, create jobs, reduce global emissions. Electricity is just 34% efficient, but combined heat and power is around 80%. Instead of wasting heat, capture and redistribute it through heating systems – Botanical Gardens</a:t>
            </a:r>
            <a:endParaRPr lang="en-GB"/>
          </a:p>
        </p:txBody>
      </p:sp>
    </p:spTree>
    <p:extLst>
      <p:ext uri="{BB962C8B-B14F-4D97-AF65-F5344CB8AC3E}">
        <p14:creationId xmlns:p14="http://schemas.microsoft.com/office/powerpoint/2010/main" val="1434693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3F84B9-7FDA-41C3-B1E6-58EA9987C2FF}" type="slidenum">
              <a:rPr lang="en-GB"/>
              <a:pPr/>
              <a:t>11</a:t>
            </a:fld>
            <a:endParaRPr lang="en-GB"/>
          </a:p>
        </p:txBody>
      </p:sp>
      <p:sp>
        <p:nvSpPr>
          <p:cNvPr id="29389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93891" name="Rectangle 3"/>
          <p:cNvSpPr>
            <a:spLocks noGrp="1" noChangeArrowheads="1"/>
          </p:cNvSpPr>
          <p:nvPr>
            <p:ph type="body" idx="1"/>
          </p:nvPr>
        </p:nvSpPr>
        <p:spPr bwMode="auto">
          <a:xfrm>
            <a:off x="228600" y="4114800"/>
            <a:ext cx="6324600" cy="4800600"/>
          </a:xfrm>
          <a:prstGeom prst="rect">
            <a:avLst/>
          </a:prstGeom>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1894089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DAF0A3-B87E-4B13-82EE-756EB9634099}" type="slidenum">
              <a:rPr lang="en-GB"/>
              <a:pPr/>
              <a:t>12</a:t>
            </a:fld>
            <a:endParaRPr lang="en-GB"/>
          </a:p>
        </p:txBody>
      </p:sp>
      <p:sp>
        <p:nvSpPr>
          <p:cNvPr id="364546" name="Rectangle 2"/>
          <p:cNvSpPr>
            <a:spLocks noGrp="1" noRot="1" noChangeAspect="1" noChangeArrowheads="1" noTextEdit="1"/>
          </p:cNvSpPr>
          <p:nvPr>
            <p:ph type="sldImg"/>
          </p:nvPr>
        </p:nvSpPr>
        <p:spPr>
          <a:ln/>
        </p:spPr>
      </p:sp>
      <p:sp>
        <p:nvSpPr>
          <p:cNvPr id="364547" name="Rectangle 3"/>
          <p:cNvSpPr>
            <a:spLocks noGrp="1" noChangeArrowheads="1"/>
          </p:cNvSpPr>
          <p:nvPr>
            <p:ph type="body" idx="1"/>
          </p:nvPr>
        </p:nvSpPr>
        <p:spPr/>
        <p:txBody>
          <a:bodyPr/>
          <a:lstStyle/>
          <a:p>
            <a:r>
              <a:rPr lang="en-GB"/>
              <a:t>Myth or reality</a:t>
            </a:r>
          </a:p>
          <a:p>
            <a:endParaRPr lang="en-GB"/>
          </a:p>
        </p:txBody>
      </p:sp>
    </p:spTree>
    <p:extLst>
      <p:ext uri="{BB962C8B-B14F-4D97-AF65-F5344CB8AC3E}">
        <p14:creationId xmlns:p14="http://schemas.microsoft.com/office/powerpoint/2010/main" val="2215446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94FBAD-113E-4F1A-8243-2C4368B06D16}" type="slidenum">
              <a:rPr lang="en-GB"/>
              <a:pPr/>
              <a:t>13</a:t>
            </a:fld>
            <a:endParaRPr lang="en-GB"/>
          </a:p>
        </p:txBody>
      </p:sp>
      <p:sp>
        <p:nvSpPr>
          <p:cNvPr id="253954"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53955" name="Rectangle 3"/>
          <p:cNvSpPr>
            <a:spLocks noGrp="1" noChangeArrowheads="1"/>
          </p:cNvSpPr>
          <p:nvPr>
            <p:ph type="body" idx="1"/>
          </p:nvPr>
        </p:nvSpPr>
        <p:spPr bwMode="auto">
          <a:xfrm>
            <a:off x="304800" y="4343400"/>
            <a:ext cx="6324600" cy="4800600"/>
          </a:xfrm>
          <a:prstGeom prst="rect">
            <a:avLst/>
          </a:prstGeom>
          <a:solidFill>
            <a:srgbClr val="FFFFFF"/>
          </a:solidFill>
          <a:ln>
            <a:solidFill>
              <a:srgbClr val="000000"/>
            </a:solidFill>
            <a:miter lim="800000"/>
            <a:headEnd/>
            <a:tailEnd/>
          </a:ln>
        </p:spPr>
        <p:txBody>
          <a:bodyPr/>
          <a:lstStyle/>
          <a:p>
            <a:r>
              <a:rPr lang="en-GB" sz="1800"/>
              <a:t>At the heart of the concept is the belief that social, economic and environmental objectives should be complementary and interdependent in the development process. SD requires policy changes in many sectors and coherence between them. It entails balancing the three objectives of society – the 3 pillars of SD- integrating them wherever  possible, through mutually supportive policies and practices, and making trade-offs where it is not.</a:t>
            </a:r>
          </a:p>
          <a:p>
            <a:r>
              <a:rPr lang="en-GB" sz="1800"/>
              <a:t>This includes taking into account the impact of present decisions on the options of future generations. However, SD has often been mistakenly interpreted in a narrow sense as an environmental issue. This ignores the power and utility of the concept in its integration of economic and social development in the context of high quality environmental management. It is understandable then, that the concept of SD presents a challenge to communicate.  </a:t>
            </a:r>
            <a:r>
              <a:rPr lang="en-GB" b="1" i="1"/>
              <a:t>Source: Dalal-Clayton et al (1994)</a:t>
            </a:r>
          </a:p>
        </p:txBody>
      </p:sp>
    </p:spTree>
    <p:extLst>
      <p:ext uri="{BB962C8B-B14F-4D97-AF65-F5344CB8AC3E}">
        <p14:creationId xmlns:p14="http://schemas.microsoft.com/office/powerpoint/2010/main" val="13600248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BC56DE-6808-4021-A1D8-E5DF353836C7}" type="slidenum">
              <a:rPr lang="en-GB"/>
              <a:pPr/>
              <a:t>14</a:t>
            </a:fld>
            <a:endParaRPr lang="en-GB"/>
          </a:p>
        </p:txBody>
      </p:sp>
      <p:sp>
        <p:nvSpPr>
          <p:cNvPr id="256002"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56003"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GB" sz="1600">
                <a:latin typeface="NewsGothic" charset="0"/>
              </a:rPr>
              <a:t>Some brown field sites have a high ecological value and/or provide an open space (valued by residents), in a densely built-up urban environment. The ‘value’ of the brown field site should therefore be considered in any decision to redevelop.</a:t>
            </a:r>
          </a:p>
          <a:p>
            <a:r>
              <a:rPr lang="en-GB" sz="1600">
                <a:latin typeface="NewsGothic" charset="0"/>
              </a:rPr>
              <a:t>Once an appropriate site has been chosen it is important to ensure that the</a:t>
            </a:r>
          </a:p>
          <a:p>
            <a:r>
              <a:rPr lang="en-GB" sz="1600">
                <a:latin typeface="NewsGothic" charset="0"/>
              </a:rPr>
              <a:t>development is making the best use of the available site, and that urban spaces (in particular) are well designed. Creating quality urban spaces that people enjoy living and working in and which will stand the test of time, requires considerable skill.</a:t>
            </a:r>
          </a:p>
          <a:p>
            <a:r>
              <a:rPr lang="en-GB" sz="1600">
                <a:latin typeface="NewsGothic" charset="0"/>
              </a:rPr>
              <a:t>Some pointers towards ‘good’ urban design are provided in the DETR Good Practice Guide By design. Some of the key aspects from this guide like grain, layout, scale, building detail, and choice of materials, have been included in this checklist as far as possible.</a:t>
            </a:r>
          </a:p>
          <a:p>
            <a:endParaRPr lang="en-GB" sz="1600">
              <a:latin typeface="NewsGothic" charset="0"/>
            </a:endParaRPr>
          </a:p>
          <a:p>
            <a:r>
              <a:rPr lang="en-GB" sz="1600">
                <a:latin typeface="NewsGothic" charset="0"/>
              </a:rPr>
              <a:t>Top Perth</a:t>
            </a:r>
          </a:p>
          <a:p>
            <a:r>
              <a:rPr lang="en-GB" sz="1600"/>
              <a:t>Bottom Clark green city Philippines</a:t>
            </a:r>
          </a:p>
        </p:txBody>
      </p:sp>
    </p:spTree>
    <p:extLst>
      <p:ext uri="{BB962C8B-B14F-4D97-AF65-F5344CB8AC3E}">
        <p14:creationId xmlns:p14="http://schemas.microsoft.com/office/powerpoint/2010/main" val="33108410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B7F3F6-ACA0-46CE-A8D3-B7EA9610EF33}" type="slidenum">
              <a:rPr lang="en-GB"/>
              <a:pPr/>
              <a:t>15</a:t>
            </a:fld>
            <a:endParaRPr lang="en-GB"/>
          </a:p>
        </p:txBody>
      </p:sp>
      <p:sp>
        <p:nvSpPr>
          <p:cNvPr id="367618" name="Rectangle 2"/>
          <p:cNvSpPr>
            <a:spLocks noGrp="1" noRot="1" noChangeAspect="1" noChangeArrowheads="1" noTextEdit="1"/>
          </p:cNvSpPr>
          <p:nvPr>
            <p:ph type="sldImg"/>
          </p:nvPr>
        </p:nvSpPr>
        <p:spPr>
          <a:ln/>
        </p:spPr>
      </p:sp>
      <p:sp>
        <p:nvSpPr>
          <p:cNvPr id="367619" name="Rectangle 3"/>
          <p:cNvSpPr>
            <a:spLocks noGrp="1" noChangeArrowheads="1"/>
          </p:cNvSpPr>
          <p:nvPr>
            <p:ph type="body" idx="1"/>
          </p:nvPr>
        </p:nvSpPr>
        <p:spPr/>
        <p:txBody>
          <a:bodyPr/>
          <a:lstStyle/>
          <a:p>
            <a:r>
              <a:rPr lang="en-GB"/>
              <a:t>Under the umbrella of sustainable engineering, there are opportunities for environmentally conscious building and infrastructure design, safer and ecologically-friendly materials and products, economical life cycle analysis and assessment, efficient water management and supply, better ecosystem protection and a systems view of energy efficiency and renewable energy</a:t>
            </a:r>
          </a:p>
          <a:p>
            <a:endParaRPr lang="en-GB"/>
          </a:p>
          <a:p>
            <a:r>
              <a:rPr lang="en-GB"/>
              <a:t>We need to strengthen links between the built environment and green architecture.</a:t>
            </a:r>
          </a:p>
        </p:txBody>
      </p:sp>
    </p:spTree>
    <p:extLst>
      <p:ext uri="{BB962C8B-B14F-4D97-AF65-F5344CB8AC3E}">
        <p14:creationId xmlns:p14="http://schemas.microsoft.com/office/powerpoint/2010/main" val="7336893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E41FCD-1ABA-488D-9737-5E987C3A5A2E}" type="slidenum">
              <a:rPr lang="en-GB"/>
              <a:pPr/>
              <a:t>16</a:t>
            </a:fld>
            <a:endParaRPr lang="en-GB"/>
          </a:p>
        </p:txBody>
      </p:sp>
      <p:sp>
        <p:nvSpPr>
          <p:cNvPr id="370690" name="Rectangle 2"/>
          <p:cNvSpPr>
            <a:spLocks noGrp="1" noRot="1" noChangeAspect="1" noChangeArrowheads="1" noTextEdit="1"/>
          </p:cNvSpPr>
          <p:nvPr>
            <p:ph type="sldImg"/>
          </p:nvPr>
        </p:nvSpPr>
        <p:spPr>
          <a:ln/>
        </p:spPr>
      </p:sp>
      <p:sp>
        <p:nvSpPr>
          <p:cNvPr id="370691" name="Rectangle 3"/>
          <p:cNvSpPr>
            <a:spLocks noGrp="1" noChangeArrowheads="1"/>
          </p:cNvSpPr>
          <p:nvPr>
            <p:ph type="body" idx="1"/>
          </p:nvPr>
        </p:nvSpPr>
        <p:spPr/>
        <p:txBody>
          <a:bodyPr/>
          <a:lstStyle/>
          <a:p>
            <a:r>
              <a:rPr lang="en-GB"/>
              <a:t>Sustainably developed building aim to lesson their impact on the environment including the following principles. It encompasses consideration of the entire life cycle of the building, taking account of the environmental quality, functional quality and future values.</a:t>
            </a:r>
          </a:p>
        </p:txBody>
      </p:sp>
    </p:spTree>
    <p:extLst>
      <p:ext uri="{BB962C8B-B14F-4D97-AF65-F5344CB8AC3E}">
        <p14:creationId xmlns:p14="http://schemas.microsoft.com/office/powerpoint/2010/main" val="23127643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72D56C0-2ABF-42AC-A64F-16313BF49823}" type="slidenum">
              <a:rPr lang="en-GB"/>
              <a:pPr/>
              <a:t>17</a:t>
            </a:fld>
            <a:endParaRPr lang="en-GB"/>
          </a:p>
        </p:txBody>
      </p:sp>
      <p:sp>
        <p:nvSpPr>
          <p:cNvPr id="318466" name="Rectangle 2"/>
          <p:cNvSpPr>
            <a:spLocks noGrp="1" noRot="1" noChangeAspect="1" noChangeArrowheads="1" noTextEdit="1"/>
          </p:cNvSpPr>
          <p:nvPr>
            <p:ph type="sldImg"/>
          </p:nvPr>
        </p:nvSpPr>
        <p:spPr>
          <a:ln/>
        </p:spPr>
      </p:sp>
      <p:sp>
        <p:nvSpPr>
          <p:cNvPr id="318467" name="Rectangle 3"/>
          <p:cNvSpPr>
            <a:spLocks noGrp="1" noChangeArrowheads="1"/>
          </p:cNvSpPr>
          <p:nvPr>
            <p:ph type="body" idx="1"/>
          </p:nvPr>
        </p:nvSpPr>
        <p:spPr/>
        <p:txBody>
          <a:bodyPr/>
          <a:lstStyle/>
          <a:p>
            <a:endParaRPr lang="en-GB" sz="1600">
              <a:solidFill>
                <a:srgbClr val="292526"/>
              </a:solidFill>
              <a:latin typeface="Arial" pitchFamily="34" charset="0"/>
            </a:endParaRPr>
          </a:p>
        </p:txBody>
      </p:sp>
    </p:spTree>
    <p:extLst>
      <p:ext uri="{BB962C8B-B14F-4D97-AF65-F5344CB8AC3E}">
        <p14:creationId xmlns:p14="http://schemas.microsoft.com/office/powerpoint/2010/main" val="32275999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5994CA-27C1-413D-AD2F-7AC59E106B87}" type="slidenum">
              <a:rPr lang="en-GB"/>
              <a:pPr/>
              <a:t>18</a:t>
            </a:fld>
            <a:endParaRPr lang="en-GB"/>
          </a:p>
        </p:txBody>
      </p:sp>
      <p:sp>
        <p:nvSpPr>
          <p:cNvPr id="372738" name="Rectangle 2"/>
          <p:cNvSpPr>
            <a:spLocks noGrp="1" noRot="1" noChangeAspect="1" noChangeArrowheads="1" noTextEdit="1"/>
          </p:cNvSpPr>
          <p:nvPr>
            <p:ph type="sldImg"/>
          </p:nvPr>
        </p:nvSpPr>
        <p:spPr>
          <a:ln/>
        </p:spPr>
      </p:sp>
      <p:sp>
        <p:nvSpPr>
          <p:cNvPr id="372739" name="Rectangle 3"/>
          <p:cNvSpPr>
            <a:spLocks noGrp="1" noChangeArrowheads="1"/>
          </p:cNvSpPr>
          <p:nvPr>
            <p:ph type="body" idx="1"/>
          </p:nvPr>
        </p:nvSpPr>
        <p:spPr/>
        <p:txBody>
          <a:bodyPr/>
          <a:lstStyle/>
          <a:p>
            <a:r>
              <a:rPr lang="en-GB"/>
              <a:t>A code for green architecture. Principles are:</a:t>
            </a:r>
          </a:p>
          <a:p>
            <a:endParaRPr lang="en-GB"/>
          </a:p>
          <a:p>
            <a:r>
              <a:rPr lang="en-GB"/>
              <a:t>2. Refurbishment and construction and tightly control all processes which produce noise, dust, vibration and waste</a:t>
            </a:r>
          </a:p>
          <a:p>
            <a:endParaRPr lang="en-GB"/>
          </a:p>
          <a:p>
            <a:r>
              <a:rPr lang="en-GB"/>
              <a:t>3. By studying site </a:t>
            </a:r>
            <a:r>
              <a:rPr lang="en-GB" err="1"/>
              <a:t>history,local</a:t>
            </a:r>
            <a:r>
              <a:rPr lang="en-GB"/>
              <a:t> micro climes and the prevailing weather conditions, solar orientation, provision of public transport and the form of the surrounding buildings</a:t>
            </a:r>
          </a:p>
          <a:p>
            <a:endParaRPr lang="en-GB"/>
          </a:p>
          <a:p>
            <a:r>
              <a:rPr lang="en-GB"/>
              <a:t>4. Make it easily maintainable by incorporating techniques and technologies for conserving energy and water and reducing emissions to land, water and air</a:t>
            </a:r>
          </a:p>
          <a:p>
            <a:endParaRPr lang="en-GB"/>
          </a:p>
          <a:p>
            <a:r>
              <a:rPr lang="en-GB"/>
              <a:t>5. Techniques indigenous to the area. Capitalise on local knowledge</a:t>
            </a:r>
          </a:p>
          <a:p>
            <a:endParaRPr lang="en-GB"/>
          </a:p>
          <a:p>
            <a:r>
              <a:rPr lang="en-GB"/>
              <a:t>6. Put the function of the building and the comfort of its occupants well before</a:t>
            </a:r>
          </a:p>
          <a:p>
            <a:endParaRPr lang="en-GB"/>
          </a:p>
          <a:p>
            <a:r>
              <a:rPr lang="en-GB"/>
              <a:t>7. Build to the appropriate quality and to last</a:t>
            </a:r>
          </a:p>
          <a:p>
            <a:endParaRPr lang="en-GB"/>
          </a:p>
        </p:txBody>
      </p:sp>
    </p:spTree>
    <p:extLst>
      <p:ext uri="{BB962C8B-B14F-4D97-AF65-F5344CB8AC3E}">
        <p14:creationId xmlns:p14="http://schemas.microsoft.com/office/powerpoint/2010/main" val="29173132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A0E42E-E8E5-452A-BA7B-84B94C606DAB}" type="slidenum">
              <a:rPr lang="en-GB"/>
              <a:pPr/>
              <a:t>19</a:t>
            </a:fld>
            <a:endParaRPr lang="en-GB"/>
          </a:p>
        </p:txBody>
      </p:sp>
      <p:sp>
        <p:nvSpPr>
          <p:cNvPr id="374786" name="Rectangle 2"/>
          <p:cNvSpPr>
            <a:spLocks noGrp="1" noRot="1" noChangeAspect="1" noChangeArrowheads="1" noTextEdit="1"/>
          </p:cNvSpPr>
          <p:nvPr>
            <p:ph type="sldImg"/>
          </p:nvPr>
        </p:nvSpPr>
        <p:spPr>
          <a:ln/>
        </p:spPr>
      </p:sp>
      <p:sp>
        <p:nvSpPr>
          <p:cNvPr id="374787" name="Rectangle 3"/>
          <p:cNvSpPr>
            <a:spLocks noGrp="1" noChangeArrowheads="1"/>
          </p:cNvSpPr>
          <p:nvPr>
            <p:ph type="body" idx="1"/>
          </p:nvPr>
        </p:nvSpPr>
        <p:spPr/>
        <p:txBody>
          <a:bodyPr/>
          <a:lstStyle/>
          <a:p>
            <a:r>
              <a:rPr lang="en-GB"/>
              <a:t>5 principles of </a:t>
            </a:r>
            <a:r>
              <a:rPr lang="en-GB" err="1"/>
              <a:t>env</a:t>
            </a:r>
            <a:r>
              <a:rPr lang="en-GB"/>
              <a:t>. architecture:</a:t>
            </a:r>
          </a:p>
          <a:p>
            <a:endParaRPr lang="en-GB"/>
          </a:p>
          <a:p>
            <a:r>
              <a:rPr lang="en-GB"/>
              <a:t>All measures should be taken to ensure that materials and building systems do not emit toxic substances and gases into the interior atmosphere. Clean and recycle air and plants!</a:t>
            </a:r>
          </a:p>
          <a:p>
            <a:r>
              <a:rPr lang="en-GB"/>
              <a:t>Ensure the building’s use of energy is minimal</a:t>
            </a:r>
          </a:p>
          <a:p>
            <a:r>
              <a:rPr lang="en-GB"/>
              <a:t>Wood sourced from sustainably managed forestry for </a:t>
            </a:r>
            <a:r>
              <a:rPr lang="en-GB" err="1"/>
              <a:t>eg</a:t>
            </a:r>
            <a:endParaRPr lang="en-GB"/>
          </a:p>
          <a:p>
            <a:r>
              <a:rPr lang="en-GB"/>
              <a:t>Relate the form of the building to the a harmonious relationship between the occupants and nature</a:t>
            </a:r>
          </a:p>
          <a:p>
            <a:r>
              <a:rPr lang="en-GB"/>
              <a:t>Finished buildings should be well built, easy to use and beautiful………not like the </a:t>
            </a:r>
            <a:r>
              <a:rPr lang="en-GB" err="1"/>
              <a:t>Tricorn</a:t>
            </a:r>
            <a:r>
              <a:rPr lang="en-GB"/>
              <a:t> Centre in Portsmouth or Swansea Leisure Centre!</a:t>
            </a:r>
          </a:p>
        </p:txBody>
      </p:sp>
    </p:spTree>
    <p:extLst>
      <p:ext uri="{BB962C8B-B14F-4D97-AF65-F5344CB8AC3E}">
        <p14:creationId xmlns:p14="http://schemas.microsoft.com/office/powerpoint/2010/main" val="31589060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Until recently, conflicting definitions have made the calculation tricky but fortunately, a huge piece of mapping work was completed last summer - the </a:t>
            </a:r>
            <a:r>
              <a:rPr lang="en-GB">
                <a:hlinkClick r:id="rId3"/>
              </a:rPr>
              <a:t>UK National Ecosystem Assessment</a:t>
            </a:r>
            <a:r>
              <a:rPr lang="en-GB"/>
              <a:t> (NEA). </a:t>
            </a:r>
          </a:p>
          <a:p>
            <a:r>
              <a:rPr lang="en-GB"/>
              <a:t>Five hundred experts analysed vast quantities of data and produced what they claim is the first coherent body of evidence about the state of Britain's natural environment.</a:t>
            </a:r>
          </a:p>
          <a:p>
            <a:r>
              <a:rPr lang="en-GB"/>
              <a:t>Having looked at all the information, they calculated that "6.8% of the UK's land area is now classified as urban" (a definition that includes rural development and roads, by the way). </a:t>
            </a:r>
          </a:p>
          <a:p>
            <a:r>
              <a:rPr lang="en-GB"/>
              <a:t>The urban landscape accounts for 10.6% of England, 1.9% of Scotland, 3.6% of Northern Ireland and 4.1% of Wales.</a:t>
            </a:r>
          </a:p>
          <a:p>
            <a:r>
              <a:rPr lang="en-GB"/>
              <a:t>Put another way, that means almost 93% of the UK is not urban. But even that isn't the end of the story because </a:t>
            </a:r>
            <a:r>
              <a:rPr lang="en-GB" b="1"/>
              <a:t>urban</a:t>
            </a:r>
            <a:r>
              <a:rPr lang="en-GB"/>
              <a:t> is not the same as </a:t>
            </a:r>
            <a:r>
              <a:rPr lang="en-GB" b="1"/>
              <a:t>built on</a:t>
            </a:r>
            <a:r>
              <a:rPr lang="en-GB"/>
              <a:t>. </a:t>
            </a:r>
          </a:p>
          <a:p>
            <a:r>
              <a:rPr lang="en-GB"/>
              <a:t>In urban England, for example, the researchers found that just over half the land (54%) in our towns and cities is </a:t>
            </a:r>
            <a:r>
              <a:rPr lang="en-GB" b="1" err="1"/>
              <a:t>greenspace</a:t>
            </a:r>
            <a:r>
              <a:rPr lang="en-GB"/>
              <a:t> - parks, allotments, sports pitches and so on.</a:t>
            </a:r>
          </a:p>
          <a:p>
            <a:r>
              <a:rPr lang="en-GB"/>
              <a:t>Furthermore, domestic gardens account for another 18% of urban land use; rivers, canals, lakes and reservoirs an additional 6.6%.</a:t>
            </a:r>
          </a:p>
          <a:p>
            <a:endParaRPr lang="en-GB"/>
          </a:p>
        </p:txBody>
      </p:sp>
      <p:sp>
        <p:nvSpPr>
          <p:cNvPr id="4" name="Slide Number Placeholder 3"/>
          <p:cNvSpPr>
            <a:spLocks noGrp="1"/>
          </p:cNvSpPr>
          <p:nvPr>
            <p:ph type="sldNum" sz="quarter" idx="10"/>
          </p:nvPr>
        </p:nvSpPr>
        <p:spPr/>
        <p:txBody>
          <a:bodyPr/>
          <a:lstStyle/>
          <a:p>
            <a:fld id="{7308EA24-1E34-40A5-B68B-AC58A8ED109E}" type="slidenum">
              <a:rPr lang="en-GB" smtClean="0"/>
              <a:pPr/>
              <a:t>20</a:t>
            </a:fld>
            <a:endParaRPr lang="en-GB"/>
          </a:p>
        </p:txBody>
      </p:sp>
    </p:spTree>
    <p:extLst>
      <p:ext uri="{BB962C8B-B14F-4D97-AF65-F5344CB8AC3E}">
        <p14:creationId xmlns:p14="http://schemas.microsoft.com/office/powerpoint/2010/main" val="20941170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96975" y="250825"/>
            <a:ext cx="4572000" cy="3429000"/>
          </a:xfrm>
        </p:spPr>
      </p:sp>
      <p:sp>
        <p:nvSpPr>
          <p:cNvPr id="3" name="Notes Placeholder 2"/>
          <p:cNvSpPr>
            <a:spLocks noGrp="1"/>
          </p:cNvSpPr>
          <p:nvPr>
            <p:ph type="body" idx="1"/>
          </p:nvPr>
        </p:nvSpPr>
        <p:spPr>
          <a:xfrm>
            <a:off x="260648" y="3779912"/>
            <a:ext cx="6264696" cy="4678288"/>
          </a:xfrm>
        </p:spPr>
        <p:txBody>
          <a:bodyPr>
            <a:noAutofit/>
          </a:bodyPr>
          <a:lstStyle/>
          <a:p>
            <a:r>
              <a:rPr lang="en-GB" sz="1600"/>
              <a:t>Since 1950 there has been a huge worldwide increase in the percentage </a:t>
            </a:r>
            <a:r>
              <a:rPr lang="en-GB" sz="1600">
                <a:solidFill>
                  <a:schemeClr val="tx1"/>
                </a:solidFill>
              </a:rPr>
              <a:t>of </a:t>
            </a:r>
            <a:r>
              <a:rPr lang="en-GB" sz="1600">
                <a:solidFill>
                  <a:schemeClr val="tx1"/>
                </a:solidFill>
                <a:hlinkClick r:id="rId3" tooltip="More from the Guardian on Population"/>
              </a:rPr>
              <a:t>population</a:t>
            </a:r>
            <a:r>
              <a:rPr lang="en-GB" sz="1600">
                <a:solidFill>
                  <a:schemeClr val="tx1"/>
                </a:solidFill>
              </a:rPr>
              <a:t> </a:t>
            </a:r>
            <a:r>
              <a:rPr lang="en-GB" sz="1600"/>
              <a:t>living within cities. The trend shows no sign of stopping - for the next 20 years, the flow of people is predicted to continue soaring. </a:t>
            </a:r>
          </a:p>
          <a:p>
            <a:r>
              <a:rPr lang="en-GB" sz="1600"/>
              <a:t>Some commentators believe this move to urban living is good for the environment because of denser housing and greater use of public transport. </a:t>
            </a:r>
            <a:r>
              <a:rPr lang="en-GB" sz="1600">
                <a:hlinkClick r:id="rId4"/>
              </a:rPr>
              <a:t>Studies have shown</a:t>
            </a:r>
            <a:r>
              <a:rPr lang="en-GB" sz="1600"/>
              <a:t> city dwellers on four continents have smaller </a:t>
            </a:r>
            <a:r>
              <a:rPr lang="en-GB" sz="1600">
                <a:hlinkClick r:id="rId5" tooltip="More from the Guardian on Carbon footprints"/>
              </a:rPr>
              <a:t>carbon footprints</a:t>
            </a:r>
            <a:r>
              <a:rPr lang="en-GB" sz="1600"/>
              <a:t> than their countries' national averages.</a:t>
            </a:r>
          </a:p>
          <a:p>
            <a:r>
              <a:rPr lang="en-GB" sz="1600"/>
              <a:t>In 1950, the population living in UK cities was 79% - already a large figure - but one which is set to rise to 92.2% by 2030. Elsewhere, China's percentage rose from 13% to 40.4% between the years 1950-2005, and is predicted to rise to 60.3% by 2030. With so many migrating from rural areas, what does this mean for Chinese agriculture and its domestic food security? In all likelihood, it will look more like the UK - importing an increasing proportion of its food with the wealth generated by its urban industry and commerce.</a:t>
            </a:r>
          </a:p>
          <a:p>
            <a:r>
              <a:rPr lang="en-GB" sz="1600"/>
              <a:t>But it's Botswana that has experienced the largest influx. Next year, 61.2% of its population are expected to live in urban areas, yet back in 1950 only 2.7% of </a:t>
            </a:r>
            <a:r>
              <a:rPr lang="en-GB" sz="1600" err="1"/>
              <a:t>Botswanans</a:t>
            </a:r>
            <a:r>
              <a:rPr lang="en-GB" sz="1600"/>
              <a:t> lived in cities.</a:t>
            </a:r>
          </a:p>
        </p:txBody>
      </p:sp>
      <p:sp>
        <p:nvSpPr>
          <p:cNvPr id="4" name="Slide Number Placeholder 3"/>
          <p:cNvSpPr>
            <a:spLocks noGrp="1"/>
          </p:cNvSpPr>
          <p:nvPr>
            <p:ph type="sldNum" sz="quarter" idx="10"/>
          </p:nvPr>
        </p:nvSpPr>
        <p:spPr/>
        <p:txBody>
          <a:bodyPr/>
          <a:lstStyle/>
          <a:p>
            <a:fld id="{7308EA24-1E34-40A5-B68B-AC58A8ED109E}" type="slidenum">
              <a:rPr lang="en-GB" smtClean="0"/>
              <a:pPr/>
              <a:t>21</a:t>
            </a:fld>
            <a:endParaRPr lang="en-GB"/>
          </a:p>
        </p:txBody>
      </p:sp>
    </p:spTree>
    <p:extLst>
      <p:ext uri="{BB962C8B-B14F-4D97-AF65-F5344CB8AC3E}">
        <p14:creationId xmlns:p14="http://schemas.microsoft.com/office/powerpoint/2010/main" val="40342932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China’s vision  		Hong Kong slum city</a:t>
            </a:r>
          </a:p>
          <a:p>
            <a:endParaRPr lang="en-GB"/>
          </a:p>
          <a:p>
            <a:r>
              <a:rPr lang="en-GB"/>
              <a:t>Shambles Square</a:t>
            </a:r>
            <a:r>
              <a:rPr lang="en-GB" baseline="0"/>
              <a:t> </a:t>
            </a:r>
            <a:r>
              <a:rPr lang="en-GB"/>
              <a:t>Manchester	Swansea</a:t>
            </a:r>
          </a:p>
        </p:txBody>
      </p:sp>
      <p:sp>
        <p:nvSpPr>
          <p:cNvPr id="4" name="Slide Number Placeholder 3"/>
          <p:cNvSpPr>
            <a:spLocks noGrp="1"/>
          </p:cNvSpPr>
          <p:nvPr>
            <p:ph type="sldNum" sz="quarter" idx="10"/>
          </p:nvPr>
        </p:nvSpPr>
        <p:spPr/>
        <p:txBody>
          <a:bodyPr/>
          <a:lstStyle/>
          <a:p>
            <a:fld id="{7308EA24-1E34-40A5-B68B-AC58A8ED109E}" type="slidenum">
              <a:rPr lang="en-GB" smtClean="0"/>
              <a:pPr/>
              <a:t>22</a:t>
            </a:fld>
            <a:endParaRPr lang="en-GB"/>
          </a:p>
        </p:txBody>
      </p:sp>
    </p:spTree>
    <p:extLst>
      <p:ext uri="{BB962C8B-B14F-4D97-AF65-F5344CB8AC3E}">
        <p14:creationId xmlns:p14="http://schemas.microsoft.com/office/powerpoint/2010/main" val="1111796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E5D6C8-F911-4430-BE69-095E985B5C7B}" type="slidenum">
              <a:rPr lang="en-GB"/>
              <a:pPr/>
              <a:t>23</a:t>
            </a:fld>
            <a:endParaRPr lang="en-GB"/>
          </a:p>
        </p:txBody>
      </p:sp>
      <p:sp>
        <p:nvSpPr>
          <p:cNvPr id="313346" name="Rectangle 2"/>
          <p:cNvSpPr>
            <a:spLocks noGrp="1" noRot="1" noChangeAspect="1" noChangeArrowheads="1" noTextEdit="1"/>
          </p:cNvSpPr>
          <p:nvPr>
            <p:ph type="sldImg"/>
          </p:nvPr>
        </p:nvSpPr>
        <p:spPr>
          <a:ln/>
        </p:spPr>
      </p:sp>
      <p:sp>
        <p:nvSpPr>
          <p:cNvPr id="313347" name="Rectangle 3"/>
          <p:cNvSpPr>
            <a:spLocks noGrp="1" noChangeArrowheads="1"/>
          </p:cNvSpPr>
          <p:nvPr>
            <p:ph type="body" idx="1"/>
          </p:nvPr>
        </p:nvSpPr>
        <p:spPr/>
        <p:txBody>
          <a:bodyPr/>
          <a:lstStyle/>
          <a:p>
            <a:r>
              <a:rPr lang="en-GB"/>
              <a:t>So why are we facing such problems in the beginning of the new millennium? </a:t>
            </a:r>
          </a:p>
          <a:p>
            <a:endParaRPr lang="en-GB"/>
          </a:p>
          <a:p>
            <a:r>
              <a:rPr lang="en-GB"/>
              <a:t>Speed of change</a:t>
            </a:r>
          </a:p>
          <a:p>
            <a:r>
              <a:rPr lang="en-GB"/>
              <a:t>In the late 20</a:t>
            </a:r>
            <a:r>
              <a:rPr lang="en-GB" baseline="30000"/>
              <a:t>th</a:t>
            </a:r>
            <a:r>
              <a:rPr lang="en-GB"/>
              <a:t> century, cities changed </a:t>
            </a:r>
            <a:r>
              <a:rPr lang="en-GB" err="1"/>
              <a:t>rapidly.Industries</a:t>
            </a:r>
            <a:r>
              <a:rPr lang="en-GB"/>
              <a:t> closed, depopulation occurred, public infrastructure investment was cut – resulting in increased economic and social disparity. Failing educational and welfare institutions – manifested in disillusionment and violent public disorder. Lord Rogers encouraged urban regeneration founded on principles of design excellence, economic strength, environmental responsibility, good governance and social well-being. </a:t>
            </a:r>
          </a:p>
          <a:p>
            <a:endParaRPr lang="en-GB"/>
          </a:p>
          <a:p>
            <a:r>
              <a:rPr lang="en-GB"/>
              <a:t>create sustainable city environments and enduring places of beauty that transform our everyday lives. Urban design </a:t>
            </a:r>
            <a:r>
              <a:rPr lang="en-GB" sz="1200" u="none" strike="noStrike" kern="1200">
                <a:solidFill>
                  <a:schemeClr val="tx1"/>
                </a:solidFill>
                <a:latin typeface="Times New Roman" pitchFamily="18" charset="0"/>
                <a:ea typeface="+mn-ea"/>
                <a:cs typeface="+mn-cs"/>
              </a:rPr>
              <a:t>draws together the many strands of place-making, environmental stewardship, social equity and economic viability into the creation of places with distinct beauty and identity</a:t>
            </a:r>
            <a:endParaRPr lang="en-GB"/>
          </a:p>
        </p:txBody>
      </p:sp>
    </p:spTree>
    <p:extLst>
      <p:ext uri="{BB962C8B-B14F-4D97-AF65-F5344CB8AC3E}">
        <p14:creationId xmlns:p14="http://schemas.microsoft.com/office/powerpoint/2010/main" val="30816111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8F07867-A3F9-4C35-96CE-D1977E5BB426}" type="slidenum">
              <a:rPr lang="en-GB"/>
              <a:pPr/>
              <a:t>24</a:t>
            </a:fld>
            <a:endParaRPr lang="en-GB"/>
          </a:p>
        </p:txBody>
      </p:sp>
      <p:sp>
        <p:nvSpPr>
          <p:cNvPr id="315394" name="Rectangle 2"/>
          <p:cNvSpPr>
            <a:spLocks noGrp="1" noRot="1" noChangeAspect="1" noChangeArrowheads="1" noTextEdit="1"/>
          </p:cNvSpPr>
          <p:nvPr>
            <p:ph type="sldImg"/>
          </p:nvPr>
        </p:nvSpPr>
        <p:spPr>
          <a:ln/>
        </p:spPr>
      </p:sp>
      <p:sp>
        <p:nvSpPr>
          <p:cNvPr id="315395" name="Rectangle 3"/>
          <p:cNvSpPr>
            <a:spLocks noGrp="1" noChangeArrowheads="1"/>
          </p:cNvSpPr>
          <p:nvPr>
            <p:ph type="body" idx="1"/>
          </p:nvPr>
        </p:nvSpPr>
        <p:spPr/>
        <p:txBody>
          <a:bodyPr/>
          <a:lstStyle/>
          <a:p>
            <a:r>
              <a:rPr lang="en-GB"/>
              <a:t>Human scale and freedom of pedestrians is important. Towns and cities are about human contact so accessibility for everyone is paramount. Built environments need to be clear and legible so that people know where they are. The built environment needs to be long lasting, sustainable and flexible and we need to be sensitive in controlling the rate and scale of change in our cities</a:t>
            </a:r>
          </a:p>
          <a:p>
            <a:r>
              <a:rPr lang="en-GB" sz="1200"/>
              <a:t>Francis </a:t>
            </a:r>
            <a:r>
              <a:rPr lang="en-GB" sz="1200" err="1"/>
              <a:t>Tibbauld</a:t>
            </a:r>
            <a:r>
              <a:rPr lang="en-GB" sz="1200"/>
              <a:t> urban designers London</a:t>
            </a:r>
            <a:endParaRPr lang="en-GB"/>
          </a:p>
        </p:txBody>
      </p:sp>
    </p:spTree>
    <p:extLst>
      <p:ext uri="{BB962C8B-B14F-4D97-AF65-F5344CB8AC3E}">
        <p14:creationId xmlns:p14="http://schemas.microsoft.com/office/powerpoint/2010/main" val="6156566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308EA24-1E34-40A5-B68B-AC58A8ED109E}" type="slidenum">
              <a:rPr lang="en-GB" smtClean="0"/>
              <a:pPr/>
              <a:t>25</a:t>
            </a:fld>
            <a:endParaRPr lang="en-GB"/>
          </a:p>
        </p:txBody>
      </p:sp>
    </p:spTree>
    <p:extLst>
      <p:ext uri="{BB962C8B-B14F-4D97-AF65-F5344CB8AC3E}">
        <p14:creationId xmlns:p14="http://schemas.microsoft.com/office/powerpoint/2010/main" val="22274924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87BCF52-A924-4864-B4EA-DBA36E2D3E5C}" type="slidenum">
              <a:rPr lang="en-GB"/>
              <a:pPr/>
              <a:t>26</a:t>
            </a:fld>
            <a:endParaRPr lang="en-GB"/>
          </a:p>
        </p:txBody>
      </p:sp>
      <p:sp>
        <p:nvSpPr>
          <p:cNvPr id="299010" name="Rectangle 2"/>
          <p:cNvSpPr>
            <a:spLocks noGrp="1" noRot="1" noChangeAspect="1" noChangeArrowheads="1" noTextEdit="1"/>
          </p:cNvSpPr>
          <p:nvPr>
            <p:ph type="sldImg"/>
          </p:nvPr>
        </p:nvSpPr>
        <p:spPr>
          <a:ln/>
        </p:spPr>
      </p:sp>
      <p:sp>
        <p:nvSpPr>
          <p:cNvPr id="299011" name="Rectangle 3"/>
          <p:cNvSpPr>
            <a:spLocks noGrp="1" noChangeArrowheads="1"/>
          </p:cNvSpPr>
          <p:nvPr>
            <p:ph type="body" idx="1"/>
          </p:nvPr>
        </p:nvSpPr>
        <p:spPr/>
        <p:txBody>
          <a:bodyPr/>
          <a:lstStyle/>
          <a:p>
            <a:r>
              <a:rPr lang="en-GB"/>
              <a:t>Ecological architect William McDonough wondered whether cities could function as forests do. Turning it around, he argued that nature could be good for cities.Cities should be looked at differently. Instead of simply seeing concrete, building and transport forms, look more closely and you will see that nature does exist on cities and in fact cities are embedded within a natural setting.  Greening the city could provide assistance for human ailments.</a:t>
            </a:r>
          </a:p>
        </p:txBody>
      </p:sp>
    </p:spTree>
    <p:extLst>
      <p:ext uri="{BB962C8B-B14F-4D97-AF65-F5344CB8AC3E}">
        <p14:creationId xmlns:p14="http://schemas.microsoft.com/office/powerpoint/2010/main" val="39696128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The divergence of opinion voiced in recent climate change debates and its expected (and unexpected) consequences, fuel public confusion over the issues. Equally puzzling are visual perceptions of how the natural landscape and built environment is physically changing around us. During the G8 Summit, artists Robert Graves and Didier </a:t>
            </a:r>
            <a:r>
              <a:rPr lang="en-GB" err="1"/>
              <a:t>Madoc</a:t>
            </a:r>
            <a:r>
              <a:rPr lang="en-GB"/>
              <a:t>-Jones searched for images to illustrate the debates. They found surprisingly, very few. The visual language of climate change and technological innovation was presented in dry scientific motifs of graphs, maps and data projections. Yet the artists’ own travels around the world had brought them face-to-face with monumental structures that instilled a strange beauty of their own, from giant solar panels in Spain to thermal chimneys in Australia. While technological advances allow us to harness and harvest wind, solar and wave energy, Graves and </a:t>
            </a:r>
            <a:r>
              <a:rPr lang="en-GB" err="1"/>
              <a:t>Madoc</a:t>
            </a:r>
            <a:r>
              <a:rPr lang="en-GB"/>
              <a:t>-Jones recognized the potential of emerging physical landmarks on redefining geographical and political borders. How conceivable is it to imagine a shift in economic power whereby solar panels in West Africa become the principal energy source for Western European markets?</a:t>
            </a:r>
          </a:p>
        </p:txBody>
      </p:sp>
      <p:sp>
        <p:nvSpPr>
          <p:cNvPr id="4" name="Slide Number Placeholder 3"/>
          <p:cNvSpPr>
            <a:spLocks noGrp="1"/>
          </p:cNvSpPr>
          <p:nvPr>
            <p:ph type="sldNum" sz="quarter" idx="10"/>
          </p:nvPr>
        </p:nvSpPr>
        <p:spPr/>
        <p:txBody>
          <a:bodyPr/>
          <a:lstStyle/>
          <a:p>
            <a:fld id="{7308EA24-1E34-40A5-B68B-AC58A8ED109E}" type="slidenum">
              <a:rPr lang="en-GB" smtClean="0"/>
              <a:pPr/>
              <a:t>27</a:t>
            </a:fld>
            <a:endParaRPr lang="en-GB"/>
          </a:p>
        </p:txBody>
      </p:sp>
    </p:spTree>
    <p:extLst>
      <p:ext uri="{BB962C8B-B14F-4D97-AF65-F5344CB8AC3E}">
        <p14:creationId xmlns:p14="http://schemas.microsoft.com/office/powerpoint/2010/main" val="11169713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Future </a:t>
            </a:r>
            <a:r>
              <a:rPr lang="en-GB" err="1"/>
              <a:t>Washinton</a:t>
            </a:r>
            <a:endParaRPr lang="en-GB"/>
          </a:p>
        </p:txBody>
      </p:sp>
      <p:sp>
        <p:nvSpPr>
          <p:cNvPr id="4" name="Slide Number Placeholder 3"/>
          <p:cNvSpPr>
            <a:spLocks noGrp="1"/>
          </p:cNvSpPr>
          <p:nvPr>
            <p:ph type="sldNum" sz="quarter" idx="10"/>
          </p:nvPr>
        </p:nvSpPr>
        <p:spPr/>
        <p:txBody>
          <a:bodyPr/>
          <a:lstStyle/>
          <a:p>
            <a:fld id="{7308EA24-1E34-40A5-B68B-AC58A8ED109E}" type="slidenum">
              <a:rPr lang="en-GB" smtClean="0"/>
              <a:pPr/>
              <a:t>28</a:t>
            </a:fld>
            <a:endParaRPr lang="en-GB"/>
          </a:p>
        </p:txBody>
      </p:sp>
    </p:spTree>
    <p:extLst>
      <p:ext uri="{BB962C8B-B14F-4D97-AF65-F5344CB8AC3E}">
        <p14:creationId xmlns:p14="http://schemas.microsoft.com/office/powerpoint/2010/main" val="26574461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5CD00FE-B9B0-44FC-8220-D6F0D034DA9B}" type="slidenum">
              <a:rPr lang="en-GB"/>
              <a:pPr/>
              <a:t>29</a:t>
            </a:fld>
            <a:endParaRPr lang="en-GB"/>
          </a:p>
        </p:txBody>
      </p:sp>
      <p:sp>
        <p:nvSpPr>
          <p:cNvPr id="297986"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9798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GB" sz="2000"/>
              <a:t>Planting of trees, shrubs and flowers improves the beauty of a </a:t>
            </a:r>
            <a:r>
              <a:rPr lang="en-GB" sz="2000" err="1"/>
              <a:t>city.Plants</a:t>
            </a:r>
            <a:r>
              <a:rPr lang="en-GB" sz="2000"/>
              <a:t> provide for different needs in different locations. Trees provide shade that reduces the need for air conditioning. City sounds can also be blocked by trees and shrubs. Habitats are also provided for wildlife.</a:t>
            </a:r>
          </a:p>
          <a:p>
            <a:r>
              <a:rPr lang="en-GB" sz="2000"/>
              <a:t>Street trees were first used in Europe in the 18Cen. In many cities today trees are considered an essential element of the urban visual scene, and major cities have large tree-planting programmes.</a:t>
            </a:r>
          </a:p>
        </p:txBody>
      </p:sp>
    </p:spTree>
    <p:extLst>
      <p:ext uri="{BB962C8B-B14F-4D97-AF65-F5344CB8AC3E}">
        <p14:creationId xmlns:p14="http://schemas.microsoft.com/office/powerpoint/2010/main" val="39887919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EBF06E-8AFA-4032-B02A-F5AD86675DC8}" type="slidenum">
              <a:rPr lang="en-GB"/>
              <a:pPr/>
              <a:t>31</a:t>
            </a:fld>
            <a:endParaRPr lang="en-GB"/>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GB" sz="1800"/>
              <a:t>The urban system of New York. This is largely an artificial system in which flows of energy and materials are heavily controlled for human purposes. The urban system interacts with the natural environmental systems of the area: the atmosphere, hydrosphere, lithosphere and biosphere.</a:t>
            </a:r>
          </a:p>
        </p:txBody>
      </p:sp>
    </p:spTree>
    <p:extLst>
      <p:ext uri="{BB962C8B-B14F-4D97-AF65-F5344CB8AC3E}">
        <p14:creationId xmlns:p14="http://schemas.microsoft.com/office/powerpoint/2010/main" val="32757179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58EFA4C-94A3-47FF-83E5-6013C273FBE3}" type="slidenum">
              <a:rPr lang="en-GB"/>
              <a:pPr/>
              <a:t>32</a:t>
            </a:fld>
            <a:endParaRPr lang="en-GB"/>
          </a:p>
        </p:txBody>
      </p:sp>
      <p:sp>
        <p:nvSpPr>
          <p:cNvPr id="322562" name="Rectangle 2"/>
          <p:cNvSpPr>
            <a:spLocks noGrp="1" noRot="1" noChangeAspect="1" noChangeArrowheads="1" noTextEdit="1"/>
          </p:cNvSpPr>
          <p:nvPr>
            <p:ph type="sldImg"/>
          </p:nvPr>
        </p:nvSpPr>
        <p:spPr>
          <a:ln/>
        </p:spPr>
      </p:sp>
      <p:sp>
        <p:nvSpPr>
          <p:cNvPr id="322563" name="Rectangle 3"/>
          <p:cNvSpPr>
            <a:spLocks noGrp="1" noChangeArrowheads="1"/>
          </p:cNvSpPr>
          <p:nvPr>
            <p:ph type="body" idx="1"/>
          </p:nvPr>
        </p:nvSpPr>
        <p:spPr/>
        <p:txBody>
          <a:bodyPr/>
          <a:lstStyle/>
          <a:p>
            <a:r>
              <a:rPr lang="en-GB"/>
              <a:t>Creation of out-of-town residential, industrial and cultural areas – areas that are highly inefficient. </a:t>
            </a:r>
          </a:p>
          <a:p>
            <a:endParaRPr lang="en-GB"/>
          </a:p>
          <a:p>
            <a:r>
              <a:rPr lang="en-GB"/>
              <a:t>Half of all journeys in urban areas are less than 5km long and a third are less than 3km (http://europa.eu.int/comm/transport</a:t>
            </a:r>
          </a:p>
          <a:p>
            <a:endParaRPr lang="en-GB"/>
          </a:p>
          <a:p>
            <a:r>
              <a:rPr lang="en-GB"/>
              <a:t>Planning restriction can help protect rural areas and increasing urban density, reduce the need for a car</a:t>
            </a:r>
          </a:p>
        </p:txBody>
      </p:sp>
    </p:spTree>
    <p:extLst>
      <p:ext uri="{BB962C8B-B14F-4D97-AF65-F5344CB8AC3E}">
        <p14:creationId xmlns:p14="http://schemas.microsoft.com/office/powerpoint/2010/main" val="39579432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a:t>Click to edit Master title style</a:t>
            </a:r>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752311" y="5870576"/>
            <a:ext cx="1212173" cy="377825"/>
          </a:xfrm>
        </p:spPr>
        <p:txBody>
          <a:bodyPr/>
          <a:lstStyle/>
          <a:p>
            <a:endParaRPr lang="en-GB"/>
          </a:p>
        </p:txBody>
      </p:sp>
      <p:sp>
        <p:nvSpPr>
          <p:cNvPr id="5" name="Footer Placeholder 4"/>
          <p:cNvSpPr>
            <a:spLocks noGrp="1"/>
          </p:cNvSpPr>
          <p:nvPr>
            <p:ph type="ftr" sz="quarter" idx="11"/>
          </p:nvPr>
        </p:nvSpPr>
        <p:spPr>
          <a:xfrm>
            <a:off x="2743973" y="5870576"/>
            <a:ext cx="3932137" cy="377825"/>
          </a:xfrm>
        </p:spPr>
        <p:txBody>
          <a:bodyPr/>
          <a:lstStyle/>
          <a:p>
            <a:endParaRPr lang="en-GB"/>
          </a:p>
        </p:txBody>
      </p:sp>
      <p:sp>
        <p:nvSpPr>
          <p:cNvPr id="6" name="Slide Number Placeholder 5"/>
          <p:cNvSpPr>
            <a:spLocks noGrp="1"/>
          </p:cNvSpPr>
          <p:nvPr>
            <p:ph type="sldNum" sz="quarter" idx="12"/>
          </p:nvPr>
        </p:nvSpPr>
        <p:spPr>
          <a:xfrm>
            <a:off x="8040685" y="5870576"/>
            <a:ext cx="417516" cy="377825"/>
          </a:xfrm>
        </p:spPr>
        <p:txBody>
          <a:bodyPr/>
          <a:lstStyle/>
          <a:p>
            <a:fld id="{CBCBB546-BD0A-4D70-9474-4700DE53A3D4}" type="slidenum">
              <a:rPr lang="en-GB" smtClean="0"/>
              <a:pPr/>
              <a:t>‹#›</a:t>
            </a:fld>
            <a:endParaRPr lang="en-GB"/>
          </a:p>
        </p:txBody>
      </p:sp>
    </p:spTree>
    <p:extLst>
      <p:ext uri="{BB962C8B-B14F-4D97-AF65-F5344CB8AC3E}">
        <p14:creationId xmlns:p14="http://schemas.microsoft.com/office/powerpoint/2010/main" val="2376870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DC915B-145C-40F6-99CB-D58974DAC40C}" type="slidenum">
              <a:rPr lang="en-GB" smtClean="0"/>
              <a:pPr/>
              <a:t>‹#›</a:t>
            </a:fld>
            <a:endParaRPr lang="en-GB"/>
          </a:p>
        </p:txBody>
      </p:sp>
    </p:spTree>
    <p:extLst>
      <p:ext uri="{BB962C8B-B14F-4D97-AF65-F5344CB8AC3E}">
        <p14:creationId xmlns:p14="http://schemas.microsoft.com/office/powerpoint/2010/main" val="1382914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550D7-B2C5-408C-977C-D5F6DD4FBD41}" type="slidenum">
              <a:rPr lang="en-GB" smtClean="0"/>
              <a:pPr/>
              <a:t>‹#›</a:t>
            </a:fld>
            <a:endParaRPr lang="en-GB"/>
          </a:p>
        </p:txBody>
      </p:sp>
    </p:spTree>
    <p:extLst>
      <p:ext uri="{BB962C8B-B14F-4D97-AF65-F5344CB8AC3E}">
        <p14:creationId xmlns:p14="http://schemas.microsoft.com/office/powerpoint/2010/main" val="448815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8E579F-B90A-4A0C-8BBB-FF18B67DB2C6}" type="slidenum">
              <a:rPr lang="en-GB" smtClean="0"/>
              <a:pPr/>
              <a:t>‹#›</a:t>
            </a:fld>
            <a:endParaRPr lang="en-GB"/>
          </a:p>
        </p:txBody>
      </p:sp>
    </p:spTree>
    <p:extLst>
      <p:ext uri="{BB962C8B-B14F-4D97-AF65-F5344CB8AC3E}">
        <p14:creationId xmlns:p14="http://schemas.microsoft.com/office/powerpoint/2010/main" val="584835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a:t>Click to edit Master title style</a:t>
            </a:r>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D25EC1-2614-4FC1-A0D6-8A636B4508FF}" type="slidenum">
              <a:rPr lang="en-GB" smtClean="0"/>
              <a:pPr/>
              <a:t>‹#›</a:t>
            </a:fld>
            <a:endParaRPr lang="en-GB"/>
          </a:p>
        </p:txBody>
      </p:sp>
    </p:spTree>
    <p:extLst>
      <p:ext uri="{BB962C8B-B14F-4D97-AF65-F5344CB8AC3E}">
        <p14:creationId xmlns:p14="http://schemas.microsoft.com/office/powerpoint/2010/main" val="1885772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87D8C-81EB-4E90-A447-289C6BAB2461}" type="slidenum">
              <a:rPr lang="en-GB" smtClean="0"/>
              <a:pPr/>
              <a:t>‹#›</a:t>
            </a:fld>
            <a:endParaRPr lang="en-GB"/>
          </a:p>
        </p:txBody>
      </p:sp>
    </p:spTree>
    <p:extLst>
      <p:ext uri="{BB962C8B-B14F-4D97-AF65-F5344CB8AC3E}">
        <p14:creationId xmlns:p14="http://schemas.microsoft.com/office/powerpoint/2010/main" val="744367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294A7F-D5F8-491C-A945-7307036BD21D}" type="slidenum">
              <a:rPr lang="en-GB" smtClean="0"/>
              <a:pPr/>
              <a:t>‹#›</a:t>
            </a:fld>
            <a:endParaRPr lang="en-GB"/>
          </a:p>
        </p:txBody>
      </p:sp>
    </p:spTree>
    <p:extLst>
      <p:ext uri="{BB962C8B-B14F-4D97-AF65-F5344CB8AC3E}">
        <p14:creationId xmlns:p14="http://schemas.microsoft.com/office/powerpoint/2010/main" val="3217173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60055-D6EF-4C11-981B-D0D23D985EDA}" type="slidenum">
              <a:rPr lang="en-GB" smtClean="0"/>
              <a:pPr/>
              <a:t>‹#›</a:t>
            </a:fld>
            <a:endParaRPr lang="en-GB"/>
          </a:p>
        </p:txBody>
      </p:sp>
    </p:spTree>
    <p:extLst>
      <p:ext uri="{BB962C8B-B14F-4D97-AF65-F5344CB8AC3E}">
        <p14:creationId xmlns:p14="http://schemas.microsoft.com/office/powerpoint/2010/main" val="4227982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a:t>Click to edit Master title style</a:t>
            </a:r>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a:t>Click icon to add picture</a:t>
            </a:r>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A3A8E-8D86-434E-833E-E4E5EEB1C2B5}" type="slidenum">
              <a:rPr lang="en-GB" smtClean="0"/>
              <a:pPr/>
              <a:t>‹#›</a:t>
            </a:fld>
            <a:endParaRPr lang="en-GB"/>
          </a:p>
        </p:txBody>
      </p:sp>
    </p:spTree>
    <p:extLst>
      <p:ext uri="{BB962C8B-B14F-4D97-AF65-F5344CB8AC3E}">
        <p14:creationId xmlns:p14="http://schemas.microsoft.com/office/powerpoint/2010/main" val="1498110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a:t>Click to edit Master title style</a:t>
            </a:r>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a:t>Click icon to add picture</a:t>
            </a:r>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2192123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4460176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3680735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a:t>Click to edit Master title style</a:t>
            </a:r>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2211717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545106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a:t>Click to edit Master title style</a:t>
            </a:r>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13979177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DE36F6-166E-4292-A6E6-5BC10CC9CAAB}" type="slidenum">
              <a:rPr lang="en-GB" smtClean="0"/>
              <a:pPr/>
              <a:t>‹#›</a:t>
            </a:fld>
            <a:endParaRPr lang="en-GB"/>
          </a:p>
        </p:txBody>
      </p:sp>
    </p:spTree>
    <p:extLst>
      <p:ext uri="{BB962C8B-B14F-4D97-AF65-F5344CB8AC3E}">
        <p14:creationId xmlns:p14="http://schemas.microsoft.com/office/powerpoint/2010/main" val="487886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a:t>Click to edit Master title style</a:t>
            </a:r>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80048-489C-4C1A-AFE5-CC7607E295FE}" type="slidenum">
              <a:rPr lang="en-GB" smtClean="0"/>
              <a:pPr/>
              <a:t>‹#›</a:t>
            </a:fld>
            <a:endParaRPr lang="en-GB"/>
          </a:p>
        </p:txBody>
      </p:sp>
    </p:spTree>
    <p:extLst>
      <p:ext uri="{BB962C8B-B14F-4D97-AF65-F5344CB8AC3E}">
        <p14:creationId xmlns:p14="http://schemas.microsoft.com/office/powerpoint/2010/main" val="39306305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F28785D4-28DD-4A9C-883A-2411267A7E33}" type="slidenum">
              <a:rPr lang="en-GB"/>
              <a:pPr/>
              <a:t>‹#›</a:t>
            </a:fld>
            <a:endParaRPr lang="en-GB"/>
          </a:p>
        </p:txBody>
      </p:sp>
    </p:spTree>
    <p:extLst>
      <p:ext uri="{BB962C8B-B14F-4D97-AF65-F5344CB8AC3E}">
        <p14:creationId xmlns:p14="http://schemas.microsoft.com/office/powerpoint/2010/main" val="41068489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85800" y="41148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03A03EAF-97D4-4872-98D9-DCE65EC21BC8}" type="slidenum">
              <a:rPr lang="en-GB"/>
              <a:pPr/>
              <a:t>‹#›</a:t>
            </a:fld>
            <a:endParaRPr lang="en-GB"/>
          </a:p>
        </p:txBody>
      </p:sp>
    </p:spTree>
    <p:extLst>
      <p:ext uri="{BB962C8B-B14F-4D97-AF65-F5344CB8AC3E}">
        <p14:creationId xmlns:p14="http://schemas.microsoft.com/office/powerpoint/2010/main" val="39064064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5800" y="41148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9A6F62F3-84BD-476C-9753-1EAF839C8967}" type="slidenum">
              <a:rPr lang="en-GB"/>
              <a:pPr/>
              <a:t>‹#›</a:t>
            </a:fld>
            <a:endParaRPr lang="en-GB"/>
          </a:p>
        </p:txBody>
      </p:sp>
    </p:spTree>
    <p:extLst>
      <p:ext uri="{BB962C8B-B14F-4D97-AF65-F5344CB8AC3E}">
        <p14:creationId xmlns:p14="http://schemas.microsoft.com/office/powerpoint/2010/main" val="3104154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endParaRPr lang="en-GB"/>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A5EF6CE-187C-484A-8BFB-5B52E9028DC1}" type="slidenum">
              <a:rPr lang="en-GB" smtClean="0"/>
              <a:pPr/>
              <a:t>‹#›</a:t>
            </a:fld>
            <a:endParaRPr lang="en-GB"/>
          </a:p>
        </p:txBody>
      </p:sp>
    </p:spTree>
    <p:extLst>
      <p:ext uri="{BB962C8B-B14F-4D97-AF65-F5344CB8AC3E}">
        <p14:creationId xmlns:p14="http://schemas.microsoft.com/office/powerpoint/2010/main" val="1461371369"/>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 id="2147483700" r:id="rId19"/>
    <p:sldLayoutId id="2147483701" r:id="rId20"/>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0.png"/><Relationship Id="rId4"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9.xml"/><Relationship Id="rId1" Type="http://schemas.openxmlformats.org/officeDocument/2006/relationships/vmlDrawing" Target="../drawings/vmlDrawing2.v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oleObject" Target="../embeddings/oleObject2.bin"/></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9.xml"/><Relationship Id="rId1" Type="http://schemas.openxmlformats.org/officeDocument/2006/relationships/vmlDrawing" Target="../drawings/vmlDrawing3.vml"/><Relationship Id="rId5" Type="http://schemas.openxmlformats.org/officeDocument/2006/relationships/image" Target="../media/image19.png"/><Relationship Id="rId4" Type="http://schemas.openxmlformats.org/officeDocument/2006/relationships/oleObject" Target="../embeddings/oleObject3.bin"/></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9.jpeg"/><Relationship Id="rId7" Type="http://schemas.openxmlformats.org/officeDocument/2006/relationships/diagramData" Target="../diagrams/data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2.jpeg"/><Relationship Id="rId11" Type="http://schemas.microsoft.com/office/2007/relationships/diagramDrawing" Target="../diagrams/drawing1.xml"/><Relationship Id="rId5" Type="http://schemas.openxmlformats.org/officeDocument/2006/relationships/image" Target="../media/image31.jpeg"/><Relationship Id="rId10" Type="http://schemas.openxmlformats.org/officeDocument/2006/relationships/diagramColors" Target="../diagrams/colors1.xml"/><Relationship Id="rId4" Type="http://schemas.openxmlformats.org/officeDocument/2006/relationships/image" Target="../media/image30.jpeg"/><Relationship Id="rId9"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20.xml"/><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80528" y="552428"/>
            <a:ext cx="3949824" cy="1752600"/>
          </a:xfrm>
        </p:spPr>
        <p:txBody>
          <a:bodyPr>
            <a:normAutofit/>
          </a:bodyPr>
          <a:lstStyle/>
          <a:p>
            <a:r>
              <a:rPr lang="en-GB">
                <a:solidFill>
                  <a:schemeClr val="tx1"/>
                </a:solidFill>
              </a:rPr>
              <a:t>Can we Future Proof our Cities?</a:t>
            </a:r>
          </a:p>
        </p:txBody>
      </p:sp>
      <p:pic>
        <p:nvPicPr>
          <p:cNvPr id="291844" name="Picture 4" descr="Image result for images of  sustainable cities"/>
          <p:cNvPicPr>
            <a:picLocks noChangeAspect="1" noChangeArrowheads="1"/>
          </p:cNvPicPr>
          <p:nvPr/>
        </p:nvPicPr>
        <p:blipFill>
          <a:blip r:embed="rId3" cstate="print"/>
          <a:srcRect/>
          <a:stretch>
            <a:fillRect/>
          </a:stretch>
        </p:blipFill>
        <p:spPr bwMode="auto">
          <a:xfrm>
            <a:off x="3458344" y="980728"/>
            <a:ext cx="5685656" cy="2942771"/>
          </a:xfrm>
          <a:prstGeom prst="rect">
            <a:avLst/>
          </a:prstGeom>
          <a:noFill/>
        </p:spPr>
      </p:pic>
      <p:pic>
        <p:nvPicPr>
          <p:cNvPr id="6" name="Picture 2" descr="Image result for images of  urban population"/>
          <p:cNvPicPr>
            <a:picLocks noChangeAspect="1" noChangeArrowheads="1"/>
          </p:cNvPicPr>
          <p:nvPr/>
        </p:nvPicPr>
        <p:blipFill>
          <a:blip r:embed="rId4" cstate="print"/>
          <a:srcRect/>
          <a:stretch>
            <a:fillRect/>
          </a:stretch>
        </p:blipFill>
        <p:spPr bwMode="auto">
          <a:xfrm>
            <a:off x="323529" y="3212976"/>
            <a:ext cx="4032448" cy="3024336"/>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251520" y="1412776"/>
            <a:ext cx="3962400" cy="4648200"/>
          </a:xfrm>
        </p:spPr>
        <p:txBody>
          <a:bodyPr>
            <a:normAutofit fontScale="90000"/>
          </a:bodyPr>
          <a:lstStyle/>
          <a:p>
            <a:r>
              <a:rPr lang="en-GB" sz="2800"/>
              <a:t>The planet is not inanimate. It is a living organism. The earth, its rocks, oceans, atmosphere and all living things are one great organism. A coherent holistic system of life, self-regulating, self-changing.</a:t>
            </a:r>
            <a:br>
              <a:rPr lang="en-GB" sz="2800"/>
            </a:br>
            <a:r>
              <a:rPr lang="en-GB" sz="4000"/>
              <a:t>		 </a:t>
            </a:r>
            <a:r>
              <a:rPr lang="en-GB" sz="1600"/>
              <a:t>James Lovelock, Gaia</a:t>
            </a:r>
          </a:p>
        </p:txBody>
      </p:sp>
      <p:pic>
        <p:nvPicPr>
          <p:cNvPr id="3077" name="Picture 5"/>
          <p:cNvPicPr>
            <a:picLocks noChangeAspect="1" noChangeArrowheads="1"/>
          </p:cNvPicPr>
          <p:nvPr/>
        </p:nvPicPr>
        <p:blipFill>
          <a:blip r:embed="rId3" cstate="print">
            <a:lum bright="12000" contrast="12000"/>
          </a:blip>
          <a:srcRect/>
          <a:stretch>
            <a:fillRect/>
          </a:stretch>
        </p:blipFill>
        <p:spPr bwMode="auto">
          <a:xfrm>
            <a:off x="4648200" y="1600200"/>
            <a:ext cx="4162425" cy="4495800"/>
          </a:xfrm>
          <a:prstGeom prst="rect">
            <a:avLst/>
          </a:prstGeom>
          <a:noFill/>
          <a:ln w="9525">
            <a:noFill/>
            <a:miter lim="800000"/>
            <a:headEnd/>
            <a:tailEnd/>
          </a:ln>
          <a:effectLst/>
        </p:spPr>
      </p:pic>
      <p:sp>
        <p:nvSpPr>
          <p:cNvPr id="4" name="Rectangle 3"/>
          <p:cNvSpPr/>
          <p:nvPr/>
        </p:nvSpPr>
        <p:spPr>
          <a:xfrm>
            <a:off x="395536" y="404664"/>
            <a:ext cx="3885231" cy="584775"/>
          </a:xfrm>
          <a:prstGeom prst="rect">
            <a:avLst/>
          </a:prstGeom>
        </p:spPr>
        <p:txBody>
          <a:bodyPr wrap="none">
            <a:spAutoFit/>
          </a:bodyPr>
          <a:lstStyle/>
          <a:p>
            <a:r>
              <a:rPr lang="en-GB" sz="3200">
                <a:latin typeface="+mn-lt"/>
              </a:rPr>
              <a:t>Future Proofing  Cities</a:t>
            </a:r>
          </a:p>
        </p:txBody>
      </p:sp>
    </p:spTree>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1474" name="Rectangle 2"/>
          <p:cNvSpPr>
            <a:spLocks noGrp="1" noChangeArrowheads="1"/>
          </p:cNvSpPr>
          <p:nvPr>
            <p:ph type="title"/>
          </p:nvPr>
        </p:nvSpPr>
        <p:spPr/>
        <p:txBody>
          <a:bodyPr/>
          <a:lstStyle/>
          <a:p>
            <a:r>
              <a:rPr lang="en-GB"/>
              <a:t>Sustainable Development</a:t>
            </a:r>
          </a:p>
        </p:txBody>
      </p:sp>
      <p:sp>
        <p:nvSpPr>
          <p:cNvPr id="361475" name="Rectangle 3"/>
          <p:cNvSpPr>
            <a:spLocks noGrp="1" noChangeArrowheads="1"/>
          </p:cNvSpPr>
          <p:nvPr>
            <p:ph idx="1"/>
          </p:nvPr>
        </p:nvSpPr>
        <p:spPr/>
        <p:txBody>
          <a:bodyPr/>
          <a:lstStyle/>
          <a:p>
            <a:pPr lvl="1">
              <a:buFontTx/>
              <a:buNone/>
            </a:pPr>
            <a:r>
              <a:rPr lang="en-GB"/>
              <a:t>	</a:t>
            </a:r>
          </a:p>
          <a:p>
            <a:pPr lvl="1">
              <a:buFontTx/>
              <a:buNone/>
            </a:pPr>
            <a:endParaRPr lang="en-GB"/>
          </a:p>
          <a:p>
            <a:pPr lvl="1">
              <a:buFontTx/>
              <a:buNone/>
            </a:pPr>
            <a:r>
              <a:rPr lang="en-GB"/>
              <a:t>	</a:t>
            </a:r>
            <a:r>
              <a:rPr lang="en-GB" sz="3200" i="1"/>
              <a:t>‘Sustainable development is not an option that will go away – sustainable development is the only way forward’</a:t>
            </a:r>
          </a:p>
          <a:p>
            <a:pPr lvl="1">
              <a:buFontTx/>
              <a:buNone/>
            </a:pPr>
            <a:r>
              <a:rPr lang="en-GB"/>
              <a:t>				</a:t>
            </a:r>
            <a:r>
              <a:rPr lang="en-GB" sz="2000"/>
              <a:t>Rhodri Morgan Previous First Minister for Wales</a:t>
            </a: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251520" y="-171400"/>
            <a:ext cx="7772400" cy="1143000"/>
          </a:xfrm>
        </p:spPr>
        <p:txBody>
          <a:bodyPr>
            <a:normAutofit/>
          </a:bodyPr>
          <a:lstStyle/>
          <a:p>
            <a:r>
              <a:rPr lang="en-GB" sz="3600"/>
              <a:t>Urban Populations: Some facts</a:t>
            </a:r>
          </a:p>
        </p:txBody>
      </p:sp>
      <p:sp>
        <p:nvSpPr>
          <p:cNvPr id="284675" name="Rectangle 3"/>
          <p:cNvSpPr>
            <a:spLocks noGrp="1" noChangeArrowheads="1"/>
          </p:cNvSpPr>
          <p:nvPr>
            <p:ph type="body" sz="half" idx="1"/>
          </p:nvPr>
        </p:nvSpPr>
        <p:spPr>
          <a:xfrm>
            <a:off x="323528" y="764704"/>
            <a:ext cx="4172272" cy="3240360"/>
          </a:xfrm>
        </p:spPr>
        <p:txBody>
          <a:bodyPr>
            <a:normAutofit fontScale="92500" lnSpcReduction="20000"/>
          </a:bodyPr>
          <a:lstStyle/>
          <a:p>
            <a:pPr>
              <a:lnSpc>
                <a:spcPct val="90000"/>
              </a:lnSpc>
              <a:buNone/>
            </a:pPr>
            <a:r>
              <a:rPr lang="en-GB" sz="2600"/>
              <a:t>15-50%</a:t>
            </a:r>
          </a:p>
          <a:p>
            <a:pPr>
              <a:lnSpc>
                <a:spcPct val="90000"/>
              </a:lnSpc>
              <a:buNone/>
            </a:pPr>
            <a:endParaRPr lang="en-GB" sz="2600"/>
          </a:p>
          <a:p>
            <a:pPr>
              <a:lnSpc>
                <a:spcPct val="90000"/>
              </a:lnSpc>
              <a:buNone/>
            </a:pPr>
            <a:r>
              <a:rPr lang="en-GB" sz="2600"/>
              <a:t>1800 – 2 cities with a population of over 1 million – London and Peking</a:t>
            </a:r>
          </a:p>
          <a:p>
            <a:pPr>
              <a:lnSpc>
                <a:spcPct val="90000"/>
              </a:lnSpc>
              <a:buNone/>
            </a:pPr>
            <a:endParaRPr lang="en-GB" sz="2600"/>
          </a:p>
          <a:p>
            <a:pPr>
              <a:lnSpc>
                <a:spcPct val="90000"/>
              </a:lnSpc>
              <a:buNone/>
            </a:pPr>
            <a:r>
              <a:rPr lang="en-GB" sz="2600"/>
              <a:t>By 1990 – the world’s largest 100 cities accommodated 540 million</a:t>
            </a:r>
          </a:p>
          <a:p>
            <a:pPr>
              <a:lnSpc>
                <a:spcPct val="90000"/>
              </a:lnSpc>
            </a:pPr>
            <a:endParaRPr lang="en-GB" sz="2800"/>
          </a:p>
        </p:txBody>
      </p:sp>
      <p:pic>
        <p:nvPicPr>
          <p:cNvPr id="284678" name="Picture 6" descr="Image result for images of  urban population"/>
          <p:cNvPicPr>
            <a:picLocks noChangeAspect="1" noChangeArrowheads="1"/>
          </p:cNvPicPr>
          <p:nvPr/>
        </p:nvPicPr>
        <p:blipFill>
          <a:blip r:embed="rId3" cstate="print"/>
          <a:srcRect/>
          <a:stretch>
            <a:fillRect/>
          </a:stretch>
        </p:blipFill>
        <p:spPr bwMode="auto">
          <a:xfrm>
            <a:off x="4788024" y="818710"/>
            <a:ext cx="3960440" cy="2970330"/>
          </a:xfrm>
          <a:prstGeom prst="rect">
            <a:avLst/>
          </a:prstGeom>
          <a:noFill/>
        </p:spPr>
      </p:pic>
      <p:sp>
        <p:nvSpPr>
          <p:cNvPr id="7" name="Rectangle 6"/>
          <p:cNvSpPr/>
          <p:nvPr/>
        </p:nvSpPr>
        <p:spPr>
          <a:xfrm>
            <a:off x="4572000" y="4221088"/>
            <a:ext cx="4572000" cy="2419124"/>
          </a:xfrm>
          <a:prstGeom prst="rect">
            <a:avLst/>
          </a:prstGeom>
        </p:spPr>
        <p:txBody>
          <a:bodyPr>
            <a:spAutoFit/>
          </a:bodyPr>
          <a:lstStyle/>
          <a:p>
            <a:pPr>
              <a:lnSpc>
                <a:spcPct val="90000"/>
              </a:lnSpc>
            </a:pPr>
            <a:r>
              <a:rPr lang="en-GB">
                <a:latin typeface="+mn-lt"/>
              </a:rPr>
              <a:t>2015- world’s urban population 	3.94 billion</a:t>
            </a:r>
          </a:p>
          <a:p>
            <a:pPr>
              <a:lnSpc>
                <a:spcPct val="90000"/>
              </a:lnSpc>
            </a:pPr>
            <a:endParaRPr lang="en-GB">
              <a:latin typeface="+mn-lt"/>
            </a:endParaRPr>
          </a:p>
          <a:p>
            <a:pPr>
              <a:lnSpc>
                <a:spcPct val="90000"/>
              </a:lnSpc>
            </a:pPr>
            <a:r>
              <a:rPr lang="en-GB">
                <a:latin typeface="+mn-lt"/>
              </a:rPr>
              <a:t>Europe – population &gt; 739 million 	74% urban</a:t>
            </a:r>
          </a:p>
          <a:p>
            <a:pPr>
              <a:lnSpc>
                <a:spcPct val="90000"/>
              </a:lnSpc>
            </a:pPr>
            <a:endParaRPr lang="en-GB">
              <a:latin typeface="+mn-lt"/>
            </a:endParaRPr>
          </a:p>
          <a:p>
            <a:pPr>
              <a:lnSpc>
                <a:spcPct val="90000"/>
              </a:lnSpc>
            </a:pPr>
            <a:r>
              <a:rPr lang="en-GB">
                <a:latin typeface="+mn-lt"/>
              </a:rPr>
              <a:t>UK urban population &gt; 53 million</a:t>
            </a:r>
          </a:p>
        </p:txBody>
      </p:sp>
      <p:pic>
        <p:nvPicPr>
          <p:cNvPr id="284680" name="Picture 8" descr="Shoppers on Oxford Street in London"/>
          <p:cNvPicPr>
            <a:picLocks noChangeAspect="1" noChangeArrowheads="1"/>
          </p:cNvPicPr>
          <p:nvPr/>
        </p:nvPicPr>
        <p:blipFill>
          <a:blip r:embed="rId4" cstate="print"/>
          <a:srcRect/>
          <a:stretch>
            <a:fillRect/>
          </a:stretch>
        </p:blipFill>
        <p:spPr bwMode="auto">
          <a:xfrm>
            <a:off x="251520" y="4005064"/>
            <a:ext cx="4266487" cy="267119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C:\My Documents\sustainable development\mexico city.TIF"/>
          <p:cNvPicPr>
            <a:picLocks noChangeAspect="1" noChangeArrowheads="1"/>
          </p:cNvPicPr>
          <p:nvPr/>
        </p:nvPicPr>
        <p:blipFill>
          <a:blip r:embed="rId3" cstate="print"/>
          <a:srcRect/>
          <a:stretch>
            <a:fillRect/>
          </a:stretch>
        </p:blipFill>
        <p:spPr bwMode="auto">
          <a:xfrm>
            <a:off x="381000" y="609600"/>
            <a:ext cx="8305800" cy="59944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82976" name="Object 1024"/>
          <p:cNvGraphicFramePr>
            <a:graphicFrameLocks noChangeAspect="1"/>
          </p:cNvGraphicFramePr>
          <p:nvPr/>
        </p:nvGraphicFramePr>
        <p:xfrm>
          <a:off x="-612576" y="0"/>
          <a:ext cx="10561248" cy="7009678"/>
        </p:xfrm>
        <a:graphic>
          <a:graphicData uri="http://schemas.openxmlformats.org/presentationml/2006/ole">
            <mc:AlternateContent xmlns:mc="http://schemas.openxmlformats.org/markup-compatibility/2006">
              <mc:Choice xmlns:v="urn:schemas-microsoft-com:vml" Requires="v">
                <p:oleObj spid="_x0000_s34817" name="PhotoImpact" r:id="rId4" imgW="6339853" imgH="3773112" progId="">
                  <p:embed/>
                </p:oleObj>
              </mc:Choice>
              <mc:Fallback>
                <p:oleObj name="PhotoImpact" r:id="rId4" imgW="6339853" imgH="3773112" progId="">
                  <p:embed/>
                  <p:pic>
                    <p:nvPicPr>
                      <p:cNvPr id="0" name="Picture 102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2576" y="0"/>
                        <a:ext cx="10561248" cy="70096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0291" name="Text Box 1027"/>
          <p:cNvSpPr txBox="1">
            <a:spLocks noChangeArrowheads="1"/>
          </p:cNvSpPr>
          <p:nvPr/>
        </p:nvSpPr>
        <p:spPr bwMode="auto">
          <a:xfrm>
            <a:off x="2362200" y="6172200"/>
            <a:ext cx="4286250" cy="457200"/>
          </a:xfrm>
          <a:prstGeom prst="rect">
            <a:avLst/>
          </a:prstGeom>
          <a:noFill/>
          <a:ln w="9525">
            <a:noFill/>
            <a:miter lim="800000"/>
            <a:headEnd/>
            <a:tailEnd/>
          </a:ln>
          <a:effectLst/>
        </p:spPr>
        <p:txBody>
          <a:bodyPr wrap="none">
            <a:spAutoFit/>
          </a:bodyPr>
          <a:lstStyle/>
          <a:p>
            <a:pPr eaLnBrk="0" hangingPunct="0"/>
            <a:r>
              <a:rPr lang="en-GB"/>
              <a:t>Global Distribution of Population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384000" name="Object 2048"/>
          <p:cNvGraphicFramePr>
            <a:graphicFrameLocks noGrp="1" noChangeAspect="1"/>
          </p:cNvGraphicFramePr>
          <p:nvPr>
            <p:ph sz="half" idx="1"/>
          </p:nvPr>
        </p:nvGraphicFramePr>
        <p:xfrm>
          <a:off x="4800600" y="404813"/>
          <a:ext cx="4127500" cy="3095625"/>
        </p:xfrm>
        <a:graphic>
          <a:graphicData uri="http://schemas.openxmlformats.org/presentationml/2006/ole">
            <mc:AlternateContent xmlns:mc="http://schemas.openxmlformats.org/markup-compatibility/2006">
              <mc:Choice xmlns:v="urn:schemas-microsoft-com:vml" Requires="v">
                <p:oleObj spid="_x0000_s36865" name="Bitmap Image" r:id="rId4" imgW="19504762" imgH="14628571" progId="PBrush">
                  <p:embed/>
                </p:oleObj>
              </mc:Choice>
              <mc:Fallback>
                <p:oleObj name="Bitmap Image" r:id="rId4" imgW="19504762" imgH="14628571" progId="PBrush">
                  <p:embed/>
                  <p:pic>
                    <p:nvPicPr>
                      <p:cNvPr id="0" name="Picture 204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0600" y="404813"/>
                        <a:ext cx="4127500" cy="3095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2291" name="Rectangle 3"/>
          <p:cNvSpPr>
            <a:spLocks noGrp="1" noChangeArrowheads="1"/>
          </p:cNvSpPr>
          <p:nvPr>
            <p:ph type="body" sz="half" idx="2"/>
          </p:nvPr>
        </p:nvSpPr>
        <p:spPr>
          <a:xfrm>
            <a:off x="467544" y="548680"/>
            <a:ext cx="3670176" cy="2590800"/>
          </a:xfrm>
        </p:spPr>
        <p:txBody>
          <a:bodyPr>
            <a:normAutofit lnSpcReduction="10000"/>
          </a:bodyPr>
          <a:lstStyle/>
          <a:p>
            <a:r>
              <a:rPr lang="en-GB" sz="2800"/>
              <a:t>Cities consume more than three-quarters of the world’s energy and at least three-quarters of global pollution</a:t>
            </a:r>
          </a:p>
          <a:p>
            <a:endParaRPr lang="en-GB" sz="2800"/>
          </a:p>
          <a:p>
            <a:endParaRPr lang="en-GB" sz="2800"/>
          </a:p>
          <a:p>
            <a:pPr>
              <a:buFont typeface="Wingdings" pitchFamily="2" charset="2"/>
              <a:buNone/>
            </a:pPr>
            <a:endParaRPr lang="en-GB" sz="2800"/>
          </a:p>
        </p:txBody>
      </p:sp>
      <p:pic>
        <p:nvPicPr>
          <p:cNvPr id="384002" name="Picture 2050" descr="Image result for China Air Pollution Most Polluted City"/>
          <p:cNvPicPr>
            <a:picLocks noChangeAspect="1" noChangeArrowheads="1"/>
          </p:cNvPicPr>
          <p:nvPr/>
        </p:nvPicPr>
        <p:blipFill>
          <a:blip r:embed="rId6" cstate="print"/>
          <a:srcRect/>
          <a:stretch>
            <a:fillRect/>
          </a:stretch>
        </p:blipFill>
        <p:spPr bwMode="auto">
          <a:xfrm>
            <a:off x="179512" y="3429000"/>
            <a:ext cx="4987911" cy="3255268"/>
          </a:xfrm>
          <a:prstGeom prst="rect">
            <a:avLst/>
          </a:prstGeom>
          <a:noFill/>
        </p:spPr>
      </p:pic>
      <p:sp>
        <p:nvSpPr>
          <p:cNvPr id="5" name="Rectangle 4"/>
          <p:cNvSpPr/>
          <p:nvPr/>
        </p:nvSpPr>
        <p:spPr>
          <a:xfrm>
            <a:off x="5364088" y="3933056"/>
            <a:ext cx="3456384" cy="2246769"/>
          </a:xfrm>
          <a:prstGeom prst="rect">
            <a:avLst/>
          </a:prstGeom>
        </p:spPr>
        <p:txBody>
          <a:bodyPr wrap="square">
            <a:spAutoFit/>
          </a:bodyPr>
          <a:lstStyle/>
          <a:p>
            <a:pPr marL="514350" indent="-514350">
              <a:buFont typeface="Arial" pitchFamily="34" charset="0"/>
              <a:buChar char="•"/>
            </a:pPr>
            <a:r>
              <a:rPr lang="en-GB" sz="2800">
                <a:latin typeface="+mn-lt"/>
              </a:rPr>
              <a:t>At least 600 million people already live in life-threatening urban environments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a:xfrm>
            <a:off x="241176" y="-47644"/>
            <a:ext cx="8229600" cy="1143000"/>
          </a:xfrm>
        </p:spPr>
        <p:txBody>
          <a:bodyPr>
            <a:normAutofit/>
          </a:bodyPr>
          <a:lstStyle/>
          <a:p>
            <a:r>
              <a:rPr lang="en-GB" sz="3600"/>
              <a:t>Factors leading to urban growth</a:t>
            </a:r>
          </a:p>
        </p:txBody>
      </p:sp>
      <p:sp>
        <p:nvSpPr>
          <p:cNvPr id="289795" name="Rectangle 3"/>
          <p:cNvSpPr>
            <a:spLocks noGrp="1" noChangeArrowheads="1"/>
          </p:cNvSpPr>
          <p:nvPr>
            <p:ph idx="1"/>
          </p:nvPr>
        </p:nvSpPr>
        <p:spPr>
          <a:xfrm>
            <a:off x="409669" y="523856"/>
            <a:ext cx="3898776" cy="3553216"/>
          </a:xfrm>
        </p:spPr>
        <p:txBody>
          <a:bodyPr>
            <a:normAutofit/>
          </a:bodyPr>
          <a:lstStyle/>
          <a:p>
            <a:r>
              <a:rPr lang="en-GB" sz="2800"/>
              <a:t>National economic development</a:t>
            </a:r>
          </a:p>
          <a:p>
            <a:r>
              <a:rPr lang="en-GB" sz="2800"/>
              <a:t>Economic globalisation</a:t>
            </a:r>
          </a:p>
          <a:p>
            <a:r>
              <a:rPr lang="en-GB" sz="2800"/>
              <a:t>Expansion of urban-centred transport systems</a:t>
            </a:r>
          </a:p>
        </p:txBody>
      </p:sp>
      <p:pic>
        <p:nvPicPr>
          <p:cNvPr id="398338" name="Picture 2" descr="Image result for images of  urban growth"/>
          <p:cNvPicPr>
            <a:picLocks noChangeAspect="1" noChangeArrowheads="1"/>
          </p:cNvPicPr>
          <p:nvPr/>
        </p:nvPicPr>
        <p:blipFill>
          <a:blip r:embed="rId3" cstate="print"/>
          <a:srcRect/>
          <a:stretch>
            <a:fillRect/>
          </a:stretch>
        </p:blipFill>
        <p:spPr bwMode="auto">
          <a:xfrm>
            <a:off x="4716016" y="1052736"/>
            <a:ext cx="4067175" cy="2952751"/>
          </a:xfrm>
          <a:prstGeom prst="rect">
            <a:avLst/>
          </a:prstGeom>
          <a:noFill/>
        </p:spPr>
      </p:pic>
      <p:sp>
        <p:nvSpPr>
          <p:cNvPr id="5" name="Rectangle 4"/>
          <p:cNvSpPr/>
          <p:nvPr/>
        </p:nvSpPr>
        <p:spPr>
          <a:xfrm>
            <a:off x="4644008" y="4077072"/>
            <a:ext cx="4283968" cy="2246769"/>
          </a:xfrm>
          <a:prstGeom prst="rect">
            <a:avLst/>
          </a:prstGeom>
        </p:spPr>
        <p:txBody>
          <a:bodyPr wrap="square">
            <a:spAutoFit/>
          </a:bodyPr>
          <a:lstStyle/>
          <a:p>
            <a:pPr lvl="1">
              <a:buFont typeface="Arial" pitchFamily="34" charset="0"/>
              <a:buChar char="•"/>
            </a:pPr>
            <a:endParaRPr lang="en-GB" sz="2800">
              <a:latin typeface="+mn-lt"/>
            </a:endParaRPr>
          </a:p>
          <a:p>
            <a:pPr lvl="1">
              <a:buFont typeface="Arial" pitchFamily="34" charset="0"/>
              <a:buChar char="•"/>
            </a:pPr>
            <a:r>
              <a:rPr lang="en-GB" sz="2800">
                <a:latin typeface="+mn-lt"/>
              </a:rPr>
              <a:t>   Migration from rural        	areas, seeking better 	employment and 	services</a:t>
            </a:r>
          </a:p>
        </p:txBody>
      </p:sp>
      <p:pic>
        <p:nvPicPr>
          <p:cNvPr id="398340" name="Picture 4" descr="Image result for images of  urban growth"/>
          <p:cNvPicPr>
            <a:picLocks noChangeAspect="1" noChangeArrowheads="1"/>
          </p:cNvPicPr>
          <p:nvPr/>
        </p:nvPicPr>
        <p:blipFill>
          <a:blip r:embed="rId4" cstate="print"/>
          <a:srcRect/>
          <a:stretch>
            <a:fillRect/>
          </a:stretch>
        </p:blipFill>
        <p:spPr bwMode="auto">
          <a:xfrm>
            <a:off x="323528" y="4077072"/>
            <a:ext cx="4032448" cy="2688299"/>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C:\My Documents\sustainable development\linear flow.BMP"/>
          <p:cNvPicPr>
            <a:picLocks noChangeAspect="1" noChangeArrowheads="1"/>
          </p:cNvPicPr>
          <p:nvPr/>
        </p:nvPicPr>
        <p:blipFill>
          <a:blip r:embed="rId3" cstate="print"/>
          <a:srcRect/>
          <a:stretch>
            <a:fillRect/>
          </a:stretch>
        </p:blipFill>
        <p:spPr bwMode="auto">
          <a:xfrm>
            <a:off x="0" y="1484784"/>
            <a:ext cx="9144000" cy="3518520"/>
          </a:xfrm>
          <a:prstGeom prst="rect">
            <a:avLst/>
          </a:prstGeom>
          <a:noFill/>
        </p:spPr>
      </p:pic>
      <p:sp>
        <p:nvSpPr>
          <p:cNvPr id="29699" name="Text Box 3"/>
          <p:cNvSpPr txBox="1">
            <a:spLocks noChangeArrowheads="1"/>
          </p:cNvSpPr>
          <p:nvPr/>
        </p:nvSpPr>
        <p:spPr bwMode="auto">
          <a:xfrm>
            <a:off x="685800" y="5715000"/>
            <a:ext cx="7772400" cy="457200"/>
          </a:xfrm>
          <a:prstGeom prst="rect">
            <a:avLst/>
          </a:prstGeom>
          <a:noFill/>
          <a:ln w="9525">
            <a:noFill/>
            <a:miter lim="800000"/>
            <a:headEnd/>
            <a:tailEnd/>
          </a:ln>
          <a:effectLst/>
        </p:spPr>
        <p:txBody>
          <a:bodyPr>
            <a:spAutoFit/>
          </a:bodyPr>
          <a:lstStyle/>
          <a:p>
            <a:pPr algn="ctr" eaLnBrk="0" hangingPunct="0">
              <a:spcBef>
                <a:spcPct val="50000"/>
              </a:spcBef>
            </a:pPr>
            <a:r>
              <a:rPr lang="en-GB">
                <a:latin typeface="+mn-lt"/>
              </a:rPr>
              <a:t>The Metabolism of Cities: Linear Metabolism</a:t>
            </a:r>
          </a:p>
        </p:txBody>
      </p:sp>
      <p:sp>
        <p:nvSpPr>
          <p:cNvPr id="4" name="TextBox 3"/>
          <p:cNvSpPr txBox="1"/>
          <p:nvPr/>
        </p:nvSpPr>
        <p:spPr>
          <a:xfrm>
            <a:off x="6948264" y="6453336"/>
            <a:ext cx="1755609" cy="261610"/>
          </a:xfrm>
          <a:prstGeom prst="rect">
            <a:avLst/>
          </a:prstGeom>
          <a:noFill/>
        </p:spPr>
        <p:txBody>
          <a:bodyPr wrap="none" rtlCol="0">
            <a:spAutoFit/>
          </a:bodyPr>
          <a:lstStyle/>
          <a:p>
            <a:r>
              <a:rPr lang="en-GB" sz="1100" b="1"/>
              <a:t>Source: Sustainable Cities</a:t>
            </a:r>
          </a:p>
        </p:txBody>
      </p:sp>
    </p:spTree>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C:\My Documents\sustainable development\circular flow.BMP"/>
          <p:cNvPicPr>
            <a:picLocks noChangeAspect="1" noChangeArrowheads="1"/>
          </p:cNvPicPr>
          <p:nvPr/>
        </p:nvPicPr>
        <p:blipFill>
          <a:blip r:embed="rId3" cstate="print"/>
          <a:srcRect/>
          <a:stretch>
            <a:fillRect/>
          </a:stretch>
        </p:blipFill>
        <p:spPr bwMode="auto">
          <a:xfrm>
            <a:off x="0" y="476672"/>
            <a:ext cx="9144000" cy="4800600"/>
          </a:xfrm>
          <a:prstGeom prst="rect">
            <a:avLst/>
          </a:prstGeom>
          <a:noFill/>
        </p:spPr>
      </p:pic>
      <p:sp>
        <p:nvSpPr>
          <p:cNvPr id="32771" name="Text Box 3"/>
          <p:cNvSpPr txBox="1">
            <a:spLocks noChangeArrowheads="1"/>
          </p:cNvSpPr>
          <p:nvPr/>
        </p:nvSpPr>
        <p:spPr bwMode="auto">
          <a:xfrm>
            <a:off x="685800" y="5486400"/>
            <a:ext cx="7696200" cy="457200"/>
          </a:xfrm>
          <a:prstGeom prst="rect">
            <a:avLst/>
          </a:prstGeom>
          <a:noFill/>
          <a:ln w="9525">
            <a:noFill/>
            <a:miter lim="800000"/>
            <a:headEnd/>
            <a:tailEnd/>
          </a:ln>
          <a:effectLst/>
        </p:spPr>
        <p:txBody>
          <a:bodyPr>
            <a:spAutoFit/>
          </a:bodyPr>
          <a:lstStyle/>
          <a:p>
            <a:pPr algn="ctr" eaLnBrk="0" hangingPunct="0">
              <a:spcBef>
                <a:spcPct val="50000"/>
              </a:spcBef>
            </a:pPr>
            <a:r>
              <a:rPr lang="en-GB">
                <a:latin typeface="+mn-lt"/>
              </a:rPr>
              <a:t>The Metabolism of Cities: Circular Metabolism</a:t>
            </a:r>
          </a:p>
        </p:txBody>
      </p:sp>
      <p:sp>
        <p:nvSpPr>
          <p:cNvPr id="4" name="Rectangle 3"/>
          <p:cNvSpPr/>
          <p:nvPr/>
        </p:nvSpPr>
        <p:spPr>
          <a:xfrm>
            <a:off x="6660232" y="6309320"/>
            <a:ext cx="1900328" cy="276999"/>
          </a:xfrm>
          <a:prstGeom prst="rect">
            <a:avLst/>
          </a:prstGeom>
        </p:spPr>
        <p:txBody>
          <a:bodyPr wrap="none">
            <a:spAutoFit/>
          </a:bodyPr>
          <a:lstStyle/>
          <a:p>
            <a:r>
              <a:rPr lang="en-GB" sz="1200" b="1"/>
              <a:t>Source: Sustainable Cities</a:t>
            </a:r>
          </a:p>
        </p:txBody>
      </p:sp>
    </p:spTree>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1026"/>
          <p:cNvSpPr>
            <a:spLocks noGrp="1" noChangeArrowheads="1"/>
          </p:cNvSpPr>
          <p:nvPr>
            <p:ph type="title"/>
          </p:nvPr>
        </p:nvSpPr>
        <p:spPr>
          <a:xfrm>
            <a:off x="685800" y="304800"/>
            <a:ext cx="7772400" cy="1143000"/>
          </a:xfrm>
        </p:spPr>
        <p:txBody>
          <a:bodyPr/>
          <a:lstStyle/>
          <a:p>
            <a:r>
              <a:rPr lang="en-GB"/>
              <a:t>The Challenge…</a:t>
            </a:r>
          </a:p>
        </p:txBody>
      </p:sp>
      <p:pic>
        <p:nvPicPr>
          <p:cNvPr id="292868" name="Picture 1028"/>
          <p:cNvPicPr>
            <a:picLocks noGrp="1" noChangeAspect="1" noChangeArrowheads="1"/>
          </p:cNvPicPr>
          <p:nvPr>
            <p:ph sz="half" idx="1"/>
          </p:nvPr>
        </p:nvPicPr>
        <p:blipFill>
          <a:blip r:embed="rId3" cstate="print"/>
          <a:srcRect/>
          <a:stretch>
            <a:fillRect/>
          </a:stretch>
        </p:blipFill>
        <p:spPr>
          <a:xfrm>
            <a:off x="5292080" y="2060848"/>
            <a:ext cx="3417241" cy="3600400"/>
          </a:xfrm>
          <a:noFill/>
          <a:ln/>
        </p:spPr>
      </p:pic>
      <p:sp>
        <p:nvSpPr>
          <p:cNvPr id="292869" name="Text Box 1029"/>
          <p:cNvSpPr txBox="1">
            <a:spLocks noChangeArrowheads="1"/>
          </p:cNvSpPr>
          <p:nvPr/>
        </p:nvSpPr>
        <p:spPr bwMode="auto">
          <a:xfrm>
            <a:off x="755576" y="5949280"/>
            <a:ext cx="7580793" cy="461665"/>
          </a:xfrm>
          <a:prstGeom prst="rect">
            <a:avLst/>
          </a:prstGeom>
          <a:noFill/>
          <a:ln w="9525">
            <a:noFill/>
            <a:miter lim="800000"/>
            <a:headEnd/>
            <a:tailEnd/>
          </a:ln>
          <a:effectLst/>
        </p:spPr>
        <p:txBody>
          <a:bodyPr wrap="none">
            <a:spAutoFit/>
          </a:bodyPr>
          <a:lstStyle/>
          <a:p>
            <a:r>
              <a:rPr lang="en-GB">
                <a:latin typeface="+mn-lt"/>
              </a:rPr>
              <a:t>How do we balance human activity with current resources?</a:t>
            </a:r>
          </a:p>
        </p:txBody>
      </p:sp>
      <p:pic>
        <p:nvPicPr>
          <p:cNvPr id="465922" name="Picture 2" descr="Image result for Increase of Population of People"/>
          <p:cNvPicPr>
            <a:picLocks noChangeAspect="1" noChangeArrowheads="1"/>
          </p:cNvPicPr>
          <p:nvPr/>
        </p:nvPicPr>
        <p:blipFill>
          <a:blip r:embed="rId4" cstate="print"/>
          <a:srcRect/>
          <a:stretch>
            <a:fillRect/>
          </a:stretch>
        </p:blipFill>
        <p:spPr bwMode="auto">
          <a:xfrm>
            <a:off x="179512" y="1412776"/>
            <a:ext cx="4920547" cy="2952328"/>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9554" name="Rectangle 2050"/>
          <p:cNvSpPr>
            <a:spLocks noGrp="1" noChangeArrowheads="1"/>
          </p:cNvSpPr>
          <p:nvPr>
            <p:ph type="title"/>
          </p:nvPr>
        </p:nvSpPr>
        <p:spPr>
          <a:xfrm>
            <a:off x="685800" y="533400"/>
            <a:ext cx="7772400" cy="685800"/>
          </a:xfrm>
        </p:spPr>
        <p:txBody>
          <a:bodyPr>
            <a:normAutofit/>
          </a:bodyPr>
          <a:lstStyle/>
          <a:p>
            <a:r>
              <a:rPr lang="en-GB"/>
              <a:t>Definitions: Sustainable cities</a:t>
            </a:r>
          </a:p>
        </p:txBody>
      </p:sp>
      <p:graphicFrame>
        <p:nvGraphicFramePr>
          <p:cNvPr id="385024" name="Object 2048"/>
          <p:cNvGraphicFramePr>
            <a:graphicFrameLocks noGrp="1" noChangeAspect="1"/>
          </p:cNvGraphicFramePr>
          <p:nvPr>
            <p:ph sz="half" idx="1"/>
          </p:nvPr>
        </p:nvGraphicFramePr>
        <p:xfrm>
          <a:off x="1066800" y="1295400"/>
          <a:ext cx="6959600" cy="1219200"/>
        </p:xfrm>
        <a:graphic>
          <a:graphicData uri="http://schemas.openxmlformats.org/presentationml/2006/ole">
            <mc:AlternateContent xmlns:mc="http://schemas.openxmlformats.org/markup-compatibility/2006">
              <mc:Choice xmlns:v="urn:schemas-microsoft-com:vml" Requires="v">
                <p:oleObj spid="_x0000_s47105" name="Bitmap Image" r:id="rId4" imgW="3914286" imgH="685714" progId="PBrush">
                  <p:embed/>
                </p:oleObj>
              </mc:Choice>
              <mc:Fallback>
                <p:oleObj name="Bitmap Image" r:id="rId4" imgW="3914286" imgH="685714" progId="PBrush">
                  <p:embed/>
                  <p:pic>
                    <p:nvPicPr>
                      <p:cNvPr id="0" name="Picture 204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800" y="1295400"/>
                        <a:ext cx="6959600" cy="1219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79555" name="Rectangle 2051"/>
          <p:cNvSpPr>
            <a:spLocks noGrp="1" noChangeArrowheads="1"/>
          </p:cNvSpPr>
          <p:nvPr>
            <p:ph type="body" sz="half" idx="2"/>
          </p:nvPr>
        </p:nvSpPr>
        <p:spPr>
          <a:xfrm>
            <a:off x="685800" y="2590800"/>
            <a:ext cx="7772400" cy="4038600"/>
          </a:xfrm>
        </p:spPr>
        <p:txBody>
          <a:bodyPr>
            <a:normAutofit fontScale="92500" lnSpcReduction="10000"/>
          </a:bodyPr>
          <a:lstStyle/>
          <a:p>
            <a:pPr lvl="1"/>
            <a:r>
              <a:rPr lang="en-GB" sz="2400"/>
              <a:t>‘a means by which environmental impacts can be reduced and allows society to live more lightly on the land’</a:t>
            </a:r>
          </a:p>
          <a:p>
            <a:pPr lvl="1">
              <a:buFontTx/>
              <a:buNone/>
            </a:pPr>
            <a:endParaRPr lang="en-GB" sz="2400"/>
          </a:p>
          <a:p>
            <a:pPr lvl="1"/>
            <a:r>
              <a:rPr lang="en-GB" sz="2400"/>
              <a:t>‘cities that meet the goals of sustainable development’</a:t>
            </a:r>
          </a:p>
          <a:p>
            <a:pPr lvl="1">
              <a:buFontTx/>
              <a:buNone/>
            </a:pPr>
            <a:endParaRPr lang="en-GB" sz="2400"/>
          </a:p>
          <a:p>
            <a:pPr lvl="1"/>
            <a:r>
              <a:rPr lang="en-GB" sz="2400"/>
              <a:t>‘communities and lifestyles that incorporate ecology and more ecologically responsible forms of living and settlement’</a:t>
            </a:r>
          </a:p>
          <a:p>
            <a:pPr lvl="1">
              <a:buFontTx/>
              <a:buNone/>
            </a:pPr>
            <a:endParaRPr lang="en-GB" sz="2400"/>
          </a:p>
          <a:p>
            <a:pPr lvl="1"/>
            <a:r>
              <a:rPr lang="en-GB" sz="2400"/>
              <a:t>‘another term for green urbanism’</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52930" name="Oval 2"/>
          <p:cNvSpPr>
            <a:spLocks noChangeArrowheads="1"/>
          </p:cNvSpPr>
          <p:nvPr/>
        </p:nvSpPr>
        <p:spPr bwMode="auto">
          <a:xfrm>
            <a:off x="4038600" y="2286000"/>
            <a:ext cx="1828800" cy="1828800"/>
          </a:xfrm>
          <a:prstGeom prst="ellipse">
            <a:avLst/>
          </a:prstGeom>
          <a:noFill/>
          <a:ln w="9525">
            <a:solidFill>
              <a:srgbClr val="000099"/>
            </a:solidFill>
            <a:round/>
            <a:headEnd/>
            <a:tailEnd/>
          </a:ln>
          <a:effectLst/>
        </p:spPr>
        <p:txBody>
          <a:bodyPr wrap="none" anchor="ctr"/>
          <a:lstStyle/>
          <a:p>
            <a:pPr algn="ctr"/>
            <a:endParaRPr lang="en-US" sz="1400">
              <a:solidFill>
                <a:schemeClr val="bg1"/>
              </a:solidFill>
              <a:latin typeface="+mn-lt"/>
            </a:endParaRPr>
          </a:p>
        </p:txBody>
      </p:sp>
      <p:sp>
        <p:nvSpPr>
          <p:cNvPr id="252931" name="Text Box 3"/>
          <p:cNvSpPr txBox="1">
            <a:spLocks noChangeArrowheads="1"/>
          </p:cNvSpPr>
          <p:nvPr/>
        </p:nvSpPr>
        <p:spPr bwMode="auto">
          <a:xfrm>
            <a:off x="4267200" y="2895600"/>
            <a:ext cx="925125" cy="523220"/>
          </a:xfrm>
          <a:prstGeom prst="rect">
            <a:avLst/>
          </a:prstGeom>
          <a:noFill/>
          <a:ln w="9525">
            <a:noFill/>
            <a:miter lim="800000"/>
            <a:headEnd/>
            <a:tailEnd/>
          </a:ln>
          <a:effectLst/>
        </p:spPr>
        <p:txBody>
          <a:bodyPr wrap="none">
            <a:spAutoFit/>
          </a:bodyPr>
          <a:lstStyle/>
          <a:p>
            <a:r>
              <a:rPr lang="en-GB" sz="1400">
                <a:solidFill>
                  <a:schemeClr val="bg1"/>
                </a:solidFill>
                <a:latin typeface="+mn-lt"/>
              </a:rPr>
              <a:t>Social</a:t>
            </a:r>
          </a:p>
          <a:p>
            <a:r>
              <a:rPr lang="en-GB" sz="1400">
                <a:solidFill>
                  <a:schemeClr val="bg1"/>
                </a:solidFill>
                <a:latin typeface="+mn-lt"/>
              </a:rPr>
              <a:t>objectives</a:t>
            </a:r>
          </a:p>
        </p:txBody>
      </p:sp>
      <p:sp>
        <p:nvSpPr>
          <p:cNvPr id="252932" name="Oval 4"/>
          <p:cNvSpPr>
            <a:spLocks noChangeArrowheads="1"/>
          </p:cNvSpPr>
          <p:nvPr/>
        </p:nvSpPr>
        <p:spPr bwMode="auto">
          <a:xfrm>
            <a:off x="5580112" y="2348880"/>
            <a:ext cx="1828800" cy="1828800"/>
          </a:xfrm>
          <a:prstGeom prst="ellipse">
            <a:avLst/>
          </a:prstGeom>
          <a:noFill/>
          <a:ln w="9525">
            <a:solidFill>
              <a:srgbClr val="000099"/>
            </a:solidFill>
            <a:round/>
            <a:headEnd/>
            <a:tailEnd/>
          </a:ln>
          <a:effectLst/>
        </p:spPr>
        <p:txBody>
          <a:bodyPr wrap="none" anchor="ctr"/>
          <a:lstStyle/>
          <a:p>
            <a:pPr algn="ctr"/>
            <a:endParaRPr lang="en-US" sz="1400">
              <a:solidFill>
                <a:schemeClr val="bg1"/>
              </a:solidFill>
              <a:latin typeface="+mn-lt"/>
            </a:endParaRPr>
          </a:p>
        </p:txBody>
      </p:sp>
      <p:sp>
        <p:nvSpPr>
          <p:cNvPr id="252933" name="Text Box 5"/>
          <p:cNvSpPr txBox="1">
            <a:spLocks noChangeArrowheads="1"/>
          </p:cNvSpPr>
          <p:nvPr/>
        </p:nvSpPr>
        <p:spPr bwMode="auto">
          <a:xfrm>
            <a:off x="6324600" y="2819400"/>
            <a:ext cx="925125" cy="523220"/>
          </a:xfrm>
          <a:prstGeom prst="rect">
            <a:avLst/>
          </a:prstGeom>
          <a:noFill/>
          <a:ln w="9525">
            <a:noFill/>
            <a:miter lim="800000"/>
            <a:headEnd/>
            <a:tailEnd/>
          </a:ln>
          <a:effectLst/>
        </p:spPr>
        <p:txBody>
          <a:bodyPr wrap="none">
            <a:spAutoFit/>
          </a:bodyPr>
          <a:lstStyle/>
          <a:p>
            <a:r>
              <a:rPr lang="en-GB" sz="1400">
                <a:solidFill>
                  <a:schemeClr val="bg1"/>
                </a:solidFill>
                <a:latin typeface="+mn-lt"/>
              </a:rPr>
              <a:t>Economic</a:t>
            </a:r>
          </a:p>
          <a:p>
            <a:r>
              <a:rPr lang="en-GB" sz="1400">
                <a:solidFill>
                  <a:schemeClr val="bg1"/>
                </a:solidFill>
                <a:latin typeface="+mn-lt"/>
              </a:rPr>
              <a:t>objectives</a:t>
            </a:r>
          </a:p>
        </p:txBody>
      </p:sp>
      <p:sp>
        <p:nvSpPr>
          <p:cNvPr id="252934" name="Oval 6"/>
          <p:cNvSpPr>
            <a:spLocks noChangeArrowheads="1"/>
          </p:cNvSpPr>
          <p:nvPr/>
        </p:nvSpPr>
        <p:spPr bwMode="auto">
          <a:xfrm>
            <a:off x="4800600" y="3352800"/>
            <a:ext cx="1828800" cy="1828800"/>
          </a:xfrm>
          <a:prstGeom prst="ellipse">
            <a:avLst/>
          </a:prstGeom>
          <a:noFill/>
          <a:ln w="9525">
            <a:solidFill>
              <a:srgbClr val="000099"/>
            </a:solidFill>
            <a:round/>
            <a:headEnd/>
            <a:tailEnd/>
          </a:ln>
          <a:effectLst/>
        </p:spPr>
        <p:txBody>
          <a:bodyPr wrap="none" anchor="ctr"/>
          <a:lstStyle/>
          <a:p>
            <a:pPr algn="ctr"/>
            <a:endParaRPr lang="en-US" sz="1400">
              <a:solidFill>
                <a:schemeClr val="bg1"/>
              </a:solidFill>
              <a:latin typeface="+mn-lt"/>
            </a:endParaRPr>
          </a:p>
        </p:txBody>
      </p:sp>
      <p:sp>
        <p:nvSpPr>
          <p:cNvPr id="252935" name="Text Box 7"/>
          <p:cNvSpPr txBox="1">
            <a:spLocks noChangeArrowheads="1"/>
          </p:cNvSpPr>
          <p:nvPr/>
        </p:nvSpPr>
        <p:spPr bwMode="auto">
          <a:xfrm>
            <a:off x="5105400" y="4419600"/>
            <a:ext cx="1295547" cy="523220"/>
          </a:xfrm>
          <a:prstGeom prst="rect">
            <a:avLst/>
          </a:prstGeom>
          <a:noFill/>
          <a:ln w="9525">
            <a:noFill/>
            <a:miter lim="800000"/>
            <a:headEnd/>
            <a:tailEnd/>
          </a:ln>
          <a:effectLst/>
        </p:spPr>
        <p:txBody>
          <a:bodyPr wrap="none">
            <a:spAutoFit/>
          </a:bodyPr>
          <a:lstStyle/>
          <a:p>
            <a:r>
              <a:rPr lang="en-GB" sz="1400">
                <a:solidFill>
                  <a:schemeClr val="bg1"/>
                </a:solidFill>
                <a:latin typeface="+mn-lt"/>
              </a:rPr>
              <a:t>Environmental </a:t>
            </a:r>
          </a:p>
          <a:p>
            <a:r>
              <a:rPr lang="en-GB" sz="1400">
                <a:solidFill>
                  <a:schemeClr val="bg1"/>
                </a:solidFill>
                <a:latin typeface="+mn-lt"/>
              </a:rPr>
              <a:t>objectives</a:t>
            </a:r>
          </a:p>
        </p:txBody>
      </p:sp>
      <p:sp>
        <p:nvSpPr>
          <p:cNvPr id="252936" name="Oval 8"/>
          <p:cNvSpPr>
            <a:spLocks noChangeArrowheads="1"/>
          </p:cNvSpPr>
          <p:nvPr/>
        </p:nvSpPr>
        <p:spPr bwMode="auto">
          <a:xfrm>
            <a:off x="3733800" y="1676400"/>
            <a:ext cx="3886200" cy="3962400"/>
          </a:xfrm>
          <a:prstGeom prst="ellipse">
            <a:avLst/>
          </a:prstGeom>
          <a:noFill/>
          <a:ln w="9525">
            <a:solidFill>
              <a:srgbClr val="000099"/>
            </a:solidFill>
            <a:round/>
            <a:headEnd/>
            <a:tailEnd/>
          </a:ln>
          <a:effectLst/>
        </p:spPr>
        <p:txBody>
          <a:bodyPr wrap="none" anchor="ctr"/>
          <a:lstStyle/>
          <a:p>
            <a:endParaRPr lang="en-GB">
              <a:solidFill>
                <a:schemeClr val="bg1"/>
              </a:solidFill>
              <a:latin typeface="+mn-lt"/>
            </a:endParaRPr>
          </a:p>
        </p:txBody>
      </p:sp>
      <p:sp>
        <p:nvSpPr>
          <p:cNvPr id="252937" name="Rectangle 9"/>
          <p:cNvSpPr>
            <a:spLocks noChangeArrowheads="1"/>
          </p:cNvSpPr>
          <p:nvPr/>
        </p:nvSpPr>
        <p:spPr bwMode="auto">
          <a:xfrm>
            <a:off x="971600" y="3356992"/>
            <a:ext cx="914400" cy="914400"/>
          </a:xfrm>
          <a:prstGeom prst="rect">
            <a:avLst/>
          </a:prstGeom>
          <a:noFill/>
          <a:ln w="9525">
            <a:solidFill>
              <a:schemeClr val="tx1"/>
            </a:solidFill>
            <a:miter lim="800000"/>
            <a:headEnd/>
            <a:tailEnd/>
          </a:ln>
          <a:effectLst/>
        </p:spPr>
        <p:txBody>
          <a:bodyPr wrap="none" anchor="ctr"/>
          <a:lstStyle/>
          <a:p>
            <a:endParaRPr lang="en-GB">
              <a:solidFill>
                <a:schemeClr val="bg1"/>
              </a:solidFill>
              <a:latin typeface="+mn-lt"/>
            </a:endParaRPr>
          </a:p>
        </p:txBody>
      </p:sp>
      <p:sp>
        <p:nvSpPr>
          <p:cNvPr id="252938" name="Text Box 10"/>
          <p:cNvSpPr txBox="1">
            <a:spLocks noChangeArrowheads="1"/>
          </p:cNvSpPr>
          <p:nvPr/>
        </p:nvSpPr>
        <p:spPr bwMode="auto">
          <a:xfrm>
            <a:off x="990600" y="3429000"/>
            <a:ext cx="885825" cy="825500"/>
          </a:xfrm>
          <a:prstGeom prst="rect">
            <a:avLst/>
          </a:prstGeom>
          <a:noFill/>
          <a:ln w="9525">
            <a:noFill/>
            <a:miter lim="800000"/>
            <a:headEnd/>
            <a:tailEnd/>
          </a:ln>
          <a:effectLst/>
        </p:spPr>
        <p:txBody>
          <a:bodyPr wrap="none">
            <a:spAutoFit/>
          </a:bodyPr>
          <a:lstStyle/>
          <a:p>
            <a:r>
              <a:rPr lang="en-GB" sz="1600">
                <a:solidFill>
                  <a:schemeClr val="bg1"/>
                </a:solidFill>
                <a:latin typeface="+mn-lt"/>
              </a:rPr>
              <a:t>Local</a:t>
            </a:r>
          </a:p>
          <a:p>
            <a:r>
              <a:rPr lang="en-GB" sz="1600">
                <a:solidFill>
                  <a:schemeClr val="bg1"/>
                </a:solidFill>
                <a:latin typeface="+mn-lt"/>
              </a:rPr>
              <a:t>National</a:t>
            </a:r>
          </a:p>
          <a:p>
            <a:r>
              <a:rPr lang="en-GB" sz="1600">
                <a:solidFill>
                  <a:schemeClr val="bg1"/>
                </a:solidFill>
                <a:latin typeface="+mn-lt"/>
              </a:rPr>
              <a:t>Global</a:t>
            </a:r>
          </a:p>
        </p:txBody>
      </p:sp>
      <p:sp>
        <p:nvSpPr>
          <p:cNvPr id="252939" name="Line 11"/>
          <p:cNvSpPr>
            <a:spLocks noChangeShapeType="1"/>
          </p:cNvSpPr>
          <p:nvPr/>
        </p:nvSpPr>
        <p:spPr bwMode="auto">
          <a:xfrm flipV="1">
            <a:off x="1905000" y="1600200"/>
            <a:ext cx="3048000" cy="2209800"/>
          </a:xfrm>
          <a:prstGeom prst="line">
            <a:avLst/>
          </a:prstGeom>
          <a:noFill/>
          <a:ln w="9525">
            <a:solidFill>
              <a:srgbClr val="000099"/>
            </a:solidFill>
            <a:round/>
            <a:headEnd/>
            <a:tailEnd type="triangle" w="med" len="med"/>
          </a:ln>
          <a:effectLst/>
        </p:spPr>
        <p:txBody>
          <a:bodyPr/>
          <a:lstStyle/>
          <a:p>
            <a:endParaRPr lang="en-GB">
              <a:solidFill>
                <a:schemeClr val="bg1"/>
              </a:solidFill>
              <a:latin typeface="+mn-lt"/>
            </a:endParaRPr>
          </a:p>
        </p:txBody>
      </p:sp>
      <p:sp>
        <p:nvSpPr>
          <p:cNvPr id="252940" name="Line 12"/>
          <p:cNvSpPr>
            <a:spLocks noChangeShapeType="1"/>
          </p:cNvSpPr>
          <p:nvPr/>
        </p:nvSpPr>
        <p:spPr bwMode="auto">
          <a:xfrm>
            <a:off x="1905000" y="3810000"/>
            <a:ext cx="3048000" cy="1981200"/>
          </a:xfrm>
          <a:prstGeom prst="line">
            <a:avLst/>
          </a:prstGeom>
          <a:noFill/>
          <a:ln w="9525">
            <a:solidFill>
              <a:srgbClr val="000099"/>
            </a:solidFill>
            <a:round/>
            <a:headEnd/>
            <a:tailEnd type="triangle" w="med" len="med"/>
          </a:ln>
          <a:effectLst/>
        </p:spPr>
        <p:txBody>
          <a:bodyPr/>
          <a:lstStyle/>
          <a:p>
            <a:endParaRPr lang="en-GB">
              <a:solidFill>
                <a:schemeClr val="bg1"/>
              </a:solidFill>
              <a:latin typeface="+mn-lt"/>
            </a:endParaRPr>
          </a:p>
        </p:txBody>
      </p:sp>
      <p:sp>
        <p:nvSpPr>
          <p:cNvPr id="252941" name="Text Box 13"/>
          <p:cNvSpPr txBox="1">
            <a:spLocks noChangeArrowheads="1"/>
          </p:cNvSpPr>
          <p:nvPr/>
        </p:nvSpPr>
        <p:spPr bwMode="auto">
          <a:xfrm>
            <a:off x="2514600" y="3581400"/>
            <a:ext cx="8572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politics</a:t>
            </a:r>
          </a:p>
        </p:txBody>
      </p:sp>
      <p:sp>
        <p:nvSpPr>
          <p:cNvPr id="252942" name="Text Box 14"/>
          <p:cNvSpPr txBox="1">
            <a:spLocks noChangeArrowheads="1"/>
          </p:cNvSpPr>
          <p:nvPr/>
        </p:nvSpPr>
        <p:spPr bwMode="auto">
          <a:xfrm>
            <a:off x="5943600" y="1143000"/>
            <a:ext cx="1936941" cy="369332"/>
          </a:xfrm>
          <a:prstGeom prst="rect">
            <a:avLst/>
          </a:prstGeom>
          <a:noFill/>
          <a:ln w="9525">
            <a:noFill/>
            <a:miter lim="800000"/>
            <a:headEnd/>
            <a:tailEnd/>
          </a:ln>
          <a:effectLst/>
        </p:spPr>
        <p:txBody>
          <a:bodyPr wrap="none">
            <a:spAutoFit/>
          </a:bodyPr>
          <a:lstStyle/>
          <a:p>
            <a:r>
              <a:rPr lang="en-GB" sz="1800">
                <a:solidFill>
                  <a:schemeClr val="bg1"/>
                </a:solidFill>
                <a:latin typeface="+mn-lt"/>
              </a:rPr>
              <a:t>Peace and security</a:t>
            </a:r>
          </a:p>
        </p:txBody>
      </p:sp>
      <p:sp>
        <p:nvSpPr>
          <p:cNvPr id="252943" name="Text Box 15"/>
          <p:cNvSpPr txBox="1">
            <a:spLocks noChangeArrowheads="1"/>
          </p:cNvSpPr>
          <p:nvPr/>
        </p:nvSpPr>
        <p:spPr bwMode="auto">
          <a:xfrm>
            <a:off x="5521781" y="5715000"/>
            <a:ext cx="2742289" cy="646331"/>
          </a:xfrm>
          <a:prstGeom prst="rect">
            <a:avLst/>
          </a:prstGeom>
          <a:noFill/>
          <a:ln w="9525">
            <a:noFill/>
            <a:miter lim="800000"/>
            <a:headEnd/>
            <a:tailEnd/>
          </a:ln>
          <a:effectLst/>
        </p:spPr>
        <p:txBody>
          <a:bodyPr wrap="none">
            <a:spAutoFit/>
          </a:bodyPr>
          <a:lstStyle/>
          <a:p>
            <a:pPr algn="ctr"/>
            <a:r>
              <a:rPr lang="en-GB" sz="1800">
                <a:solidFill>
                  <a:schemeClr val="bg1"/>
                </a:solidFill>
                <a:latin typeface="+mn-lt"/>
              </a:rPr>
              <a:t>Institutional/administrative</a:t>
            </a:r>
          </a:p>
          <a:p>
            <a:pPr algn="ctr"/>
            <a:r>
              <a:rPr lang="en-GB" sz="1800">
                <a:solidFill>
                  <a:schemeClr val="bg1"/>
                </a:solidFill>
                <a:latin typeface="+mn-lt"/>
              </a:rPr>
              <a:t>arrangements</a:t>
            </a:r>
          </a:p>
        </p:txBody>
      </p:sp>
      <p:sp>
        <p:nvSpPr>
          <p:cNvPr id="252944" name="Text Box 16"/>
          <p:cNvSpPr txBox="1">
            <a:spLocks noChangeArrowheads="1"/>
          </p:cNvSpPr>
          <p:nvPr/>
        </p:nvSpPr>
        <p:spPr bwMode="auto">
          <a:xfrm>
            <a:off x="7924800" y="3352800"/>
            <a:ext cx="933450" cy="641350"/>
          </a:xfrm>
          <a:prstGeom prst="rect">
            <a:avLst/>
          </a:prstGeom>
          <a:noFill/>
          <a:ln w="9525">
            <a:noFill/>
            <a:miter lim="800000"/>
            <a:headEnd/>
            <a:tailEnd/>
          </a:ln>
          <a:effectLst/>
        </p:spPr>
        <p:txBody>
          <a:bodyPr wrap="none">
            <a:spAutoFit/>
          </a:bodyPr>
          <a:lstStyle/>
          <a:p>
            <a:r>
              <a:rPr lang="en-GB" sz="1800">
                <a:solidFill>
                  <a:schemeClr val="bg1"/>
                </a:solidFill>
                <a:latin typeface="+mn-lt"/>
              </a:rPr>
              <a:t>Cultural</a:t>
            </a:r>
          </a:p>
          <a:p>
            <a:r>
              <a:rPr lang="en-GB" sz="1800">
                <a:solidFill>
                  <a:schemeClr val="bg1"/>
                </a:solidFill>
                <a:latin typeface="+mn-lt"/>
              </a:rPr>
              <a:t> values</a:t>
            </a:r>
          </a:p>
        </p:txBody>
      </p:sp>
      <p:sp>
        <p:nvSpPr>
          <p:cNvPr id="252945" name="Text Box 17"/>
          <p:cNvSpPr txBox="1">
            <a:spLocks noChangeArrowheads="1"/>
          </p:cNvSpPr>
          <p:nvPr/>
        </p:nvSpPr>
        <p:spPr bwMode="auto">
          <a:xfrm>
            <a:off x="5562600" y="2971800"/>
            <a:ext cx="3111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a:t>
            </a:r>
          </a:p>
        </p:txBody>
      </p:sp>
      <p:sp>
        <p:nvSpPr>
          <p:cNvPr id="252946" name="Rectangle 18"/>
          <p:cNvSpPr>
            <a:spLocks noChangeArrowheads="1"/>
          </p:cNvSpPr>
          <p:nvPr/>
        </p:nvSpPr>
        <p:spPr bwMode="auto">
          <a:xfrm>
            <a:off x="5105400" y="3581400"/>
            <a:ext cx="3111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a:t>
            </a:r>
          </a:p>
        </p:txBody>
      </p:sp>
      <p:sp>
        <p:nvSpPr>
          <p:cNvPr id="252947" name="Rectangle 19"/>
          <p:cNvSpPr>
            <a:spLocks noChangeArrowheads="1"/>
          </p:cNvSpPr>
          <p:nvPr/>
        </p:nvSpPr>
        <p:spPr bwMode="auto">
          <a:xfrm>
            <a:off x="5943600" y="3581400"/>
            <a:ext cx="3111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a:t>
            </a:r>
          </a:p>
        </p:txBody>
      </p:sp>
      <p:sp>
        <p:nvSpPr>
          <p:cNvPr id="252948" name="Text Box 20"/>
          <p:cNvSpPr txBox="1">
            <a:spLocks noChangeArrowheads="1"/>
          </p:cNvSpPr>
          <p:nvPr/>
        </p:nvSpPr>
        <p:spPr bwMode="auto">
          <a:xfrm>
            <a:off x="5562600" y="3352800"/>
            <a:ext cx="290464" cy="369332"/>
          </a:xfrm>
          <a:prstGeom prst="rect">
            <a:avLst/>
          </a:prstGeom>
          <a:noFill/>
          <a:ln w="9525">
            <a:noFill/>
            <a:miter lim="800000"/>
            <a:headEnd/>
            <a:tailEnd/>
          </a:ln>
          <a:effectLst/>
        </p:spPr>
        <p:txBody>
          <a:bodyPr wrap="none">
            <a:spAutoFit/>
          </a:bodyPr>
          <a:lstStyle/>
          <a:p>
            <a:r>
              <a:rPr lang="en-GB" sz="1800">
                <a:solidFill>
                  <a:schemeClr val="bg1"/>
                </a:solidFill>
                <a:latin typeface="+mn-lt"/>
              </a:rPr>
              <a:t>F</a:t>
            </a:r>
          </a:p>
        </p:txBody>
      </p:sp>
      <p:sp>
        <p:nvSpPr>
          <p:cNvPr id="252949" name="Text Box 21"/>
          <p:cNvSpPr txBox="1">
            <a:spLocks noChangeArrowheads="1"/>
          </p:cNvSpPr>
          <p:nvPr/>
        </p:nvSpPr>
        <p:spPr bwMode="auto">
          <a:xfrm>
            <a:off x="593725" y="5219700"/>
            <a:ext cx="2096792" cy="923330"/>
          </a:xfrm>
          <a:prstGeom prst="rect">
            <a:avLst/>
          </a:prstGeom>
          <a:noFill/>
          <a:ln w="9525">
            <a:noFill/>
            <a:miter lim="800000"/>
            <a:headEnd/>
            <a:tailEnd/>
          </a:ln>
          <a:effectLst/>
        </p:spPr>
        <p:txBody>
          <a:bodyPr wrap="none">
            <a:spAutoFit/>
          </a:bodyPr>
          <a:lstStyle/>
          <a:p>
            <a:r>
              <a:rPr lang="en-GB" sz="1800">
                <a:solidFill>
                  <a:schemeClr val="bg1"/>
                </a:solidFill>
                <a:latin typeface="+mn-lt"/>
              </a:rPr>
              <a:t>F  Full integration</a:t>
            </a:r>
          </a:p>
          <a:p>
            <a:endParaRPr lang="en-GB" sz="1800">
              <a:solidFill>
                <a:schemeClr val="bg1"/>
              </a:solidFill>
              <a:latin typeface="+mn-lt"/>
            </a:endParaRPr>
          </a:p>
          <a:p>
            <a:r>
              <a:rPr lang="en-GB" sz="1800">
                <a:solidFill>
                  <a:schemeClr val="bg1"/>
                </a:solidFill>
                <a:latin typeface="+mn-lt"/>
              </a:rPr>
              <a:t>P  partial integration</a:t>
            </a:r>
          </a:p>
        </p:txBody>
      </p:sp>
      <p:sp>
        <p:nvSpPr>
          <p:cNvPr id="252950" name="Text Box 22"/>
          <p:cNvSpPr txBox="1">
            <a:spLocks noChangeArrowheads="1"/>
          </p:cNvSpPr>
          <p:nvPr/>
        </p:nvSpPr>
        <p:spPr bwMode="auto">
          <a:xfrm>
            <a:off x="228600" y="609600"/>
            <a:ext cx="4424363" cy="396875"/>
          </a:xfrm>
          <a:prstGeom prst="rect">
            <a:avLst/>
          </a:prstGeom>
          <a:noFill/>
          <a:ln w="9525">
            <a:noFill/>
            <a:miter lim="800000"/>
            <a:headEnd/>
            <a:tailEnd/>
          </a:ln>
          <a:effectLst/>
        </p:spPr>
        <p:txBody>
          <a:bodyPr wrap="none">
            <a:spAutoFit/>
          </a:bodyPr>
          <a:lstStyle/>
          <a:p>
            <a:r>
              <a:rPr lang="en-GB" sz="2000">
                <a:solidFill>
                  <a:schemeClr val="bg1"/>
                </a:solidFill>
                <a:latin typeface="+mn-lt"/>
              </a:rPr>
              <a:t>The Systems of Sustainable Development</a:t>
            </a:r>
          </a:p>
        </p:txBody>
      </p:sp>
      <p:sp>
        <p:nvSpPr>
          <p:cNvPr id="252951" name="Text Box 23"/>
          <p:cNvSpPr txBox="1">
            <a:spLocks noChangeArrowheads="1"/>
          </p:cNvSpPr>
          <p:nvPr/>
        </p:nvSpPr>
        <p:spPr bwMode="auto">
          <a:xfrm>
            <a:off x="6705600" y="6583363"/>
            <a:ext cx="2354263" cy="274637"/>
          </a:xfrm>
          <a:prstGeom prst="rect">
            <a:avLst/>
          </a:prstGeom>
          <a:noFill/>
          <a:ln w="9525">
            <a:noFill/>
            <a:miter lim="800000"/>
            <a:headEnd/>
            <a:tailEnd/>
          </a:ln>
          <a:effectLst/>
        </p:spPr>
        <p:txBody>
          <a:bodyPr wrap="none">
            <a:spAutoFit/>
          </a:bodyPr>
          <a:lstStyle/>
          <a:p>
            <a:r>
              <a:rPr lang="en-GB" sz="1200" b="1" i="1">
                <a:solidFill>
                  <a:schemeClr val="bg1"/>
                </a:solidFill>
                <a:latin typeface="+mn-lt"/>
              </a:rPr>
              <a:t>Source: </a:t>
            </a:r>
            <a:r>
              <a:rPr lang="en-GB" sz="1200" b="1" i="1" err="1">
                <a:solidFill>
                  <a:schemeClr val="bg1"/>
                </a:solidFill>
                <a:latin typeface="+mn-lt"/>
              </a:rPr>
              <a:t>Dalal</a:t>
            </a:r>
            <a:r>
              <a:rPr lang="en-GB" sz="1200" b="1" i="1">
                <a:solidFill>
                  <a:schemeClr val="bg1"/>
                </a:solidFill>
                <a:latin typeface="+mn-lt"/>
              </a:rPr>
              <a:t>-Clayton et al (1994)</a:t>
            </a:r>
          </a:p>
        </p:txBody>
      </p:sp>
    </p:spTree>
  </p:cSld>
  <p:clrMapOvr>
    <a:masterClrMapping/>
  </p:clrMapOvr>
  <p:transition>
    <p:blinds/>
  </p:transition>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a:xfrm>
            <a:off x="611560" y="-171400"/>
            <a:ext cx="7772400" cy="1143000"/>
          </a:xfrm>
        </p:spPr>
        <p:txBody>
          <a:bodyPr>
            <a:normAutofit/>
          </a:bodyPr>
          <a:lstStyle/>
          <a:p>
            <a:r>
              <a:rPr lang="en-GB" sz="3600">
                <a:solidFill>
                  <a:srgbClr val="FFFF00"/>
                </a:solidFill>
              </a:rPr>
              <a:t>Development</a:t>
            </a:r>
          </a:p>
        </p:txBody>
      </p:sp>
      <p:sp>
        <p:nvSpPr>
          <p:cNvPr id="254979" name="Rectangle 3"/>
          <p:cNvSpPr>
            <a:spLocks noGrp="1" noChangeArrowheads="1"/>
          </p:cNvSpPr>
          <p:nvPr>
            <p:ph type="body" sz="half" idx="1"/>
          </p:nvPr>
        </p:nvSpPr>
        <p:spPr>
          <a:xfrm>
            <a:off x="52994" y="688383"/>
            <a:ext cx="3411488" cy="2880320"/>
          </a:xfrm>
        </p:spPr>
        <p:txBody>
          <a:bodyPr>
            <a:normAutofit/>
          </a:bodyPr>
          <a:lstStyle/>
          <a:p>
            <a:pPr marL="533400" indent="-533400">
              <a:lnSpc>
                <a:spcPct val="90000"/>
              </a:lnSpc>
              <a:buFont typeface="Wingdings" pitchFamily="2" charset="2"/>
              <a:buNone/>
            </a:pPr>
            <a:r>
              <a:rPr lang="en-GB" sz="2400">
                <a:solidFill>
                  <a:srgbClr val="FFFF00"/>
                </a:solidFill>
              </a:rPr>
              <a:t>The view from DEFRA…</a:t>
            </a:r>
          </a:p>
          <a:p>
            <a:pPr marL="533400" indent="-533400">
              <a:lnSpc>
                <a:spcPct val="90000"/>
              </a:lnSpc>
              <a:buFont typeface="Wingdings" pitchFamily="2" charset="2"/>
              <a:buNone/>
            </a:pPr>
            <a:r>
              <a:rPr lang="en-GB" sz="2400">
                <a:solidFill>
                  <a:srgbClr val="FFFF00"/>
                </a:solidFill>
              </a:rPr>
              <a:t>	‘Development which attracts a lot of people should be concentrated in or on the edge of existing towns or suburban centres, ...</a:t>
            </a:r>
          </a:p>
        </p:txBody>
      </p:sp>
      <p:pic>
        <p:nvPicPr>
          <p:cNvPr id="420866" name="Picture 2" descr="Image result for Increase of city develoment"/>
          <p:cNvPicPr>
            <a:picLocks noChangeAspect="1" noChangeArrowheads="1"/>
          </p:cNvPicPr>
          <p:nvPr/>
        </p:nvPicPr>
        <p:blipFill>
          <a:blip r:embed="rId3" cstate="print"/>
          <a:srcRect/>
          <a:stretch>
            <a:fillRect/>
          </a:stretch>
        </p:blipFill>
        <p:spPr bwMode="auto">
          <a:xfrm>
            <a:off x="3707904" y="620688"/>
            <a:ext cx="5234622" cy="2952328"/>
          </a:xfrm>
          <a:prstGeom prst="rect">
            <a:avLst/>
          </a:prstGeom>
          <a:noFill/>
        </p:spPr>
      </p:pic>
      <p:sp>
        <p:nvSpPr>
          <p:cNvPr id="7" name="Rectangle 6"/>
          <p:cNvSpPr/>
          <p:nvPr/>
        </p:nvSpPr>
        <p:spPr>
          <a:xfrm>
            <a:off x="5148064" y="4149080"/>
            <a:ext cx="3995936" cy="2419124"/>
          </a:xfrm>
          <a:prstGeom prst="rect">
            <a:avLst/>
          </a:prstGeom>
        </p:spPr>
        <p:txBody>
          <a:bodyPr wrap="square">
            <a:spAutoFit/>
          </a:bodyPr>
          <a:lstStyle/>
          <a:p>
            <a:pPr marL="533400" indent="-533400">
              <a:lnSpc>
                <a:spcPct val="90000"/>
              </a:lnSpc>
              <a:buFont typeface="Wingdings" pitchFamily="2" charset="2"/>
              <a:buNone/>
            </a:pPr>
            <a:r>
              <a:rPr lang="en-GB">
                <a:latin typeface="+mn-lt"/>
              </a:rPr>
              <a:t>        ...or be within areas which are or can be well served by public transport. Higher density housing should be encouraged within easy walking distance of these centres.’</a:t>
            </a:r>
          </a:p>
        </p:txBody>
      </p:sp>
      <p:pic>
        <p:nvPicPr>
          <p:cNvPr id="420868" name="Picture 4" descr="Image result for images of green city development"/>
          <p:cNvPicPr>
            <a:picLocks noChangeAspect="1" noChangeArrowheads="1"/>
          </p:cNvPicPr>
          <p:nvPr/>
        </p:nvPicPr>
        <p:blipFill>
          <a:blip r:embed="rId4" cstate="print"/>
          <a:srcRect/>
          <a:stretch>
            <a:fillRect/>
          </a:stretch>
        </p:blipFill>
        <p:spPr bwMode="auto">
          <a:xfrm>
            <a:off x="251520" y="3645024"/>
            <a:ext cx="5249334" cy="2952328"/>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6594" name="Rectangle 2"/>
          <p:cNvSpPr>
            <a:spLocks noGrp="1" noChangeArrowheads="1"/>
          </p:cNvSpPr>
          <p:nvPr>
            <p:ph type="title"/>
          </p:nvPr>
        </p:nvSpPr>
        <p:spPr/>
        <p:txBody>
          <a:bodyPr/>
          <a:lstStyle/>
          <a:p>
            <a:r>
              <a:rPr lang="en-GB"/>
              <a:t>Engineering for sustainability</a:t>
            </a:r>
          </a:p>
        </p:txBody>
      </p:sp>
      <p:sp>
        <p:nvSpPr>
          <p:cNvPr id="366595" name="Rectangle 3"/>
          <p:cNvSpPr>
            <a:spLocks noGrp="1" noChangeArrowheads="1"/>
          </p:cNvSpPr>
          <p:nvPr>
            <p:ph type="body" sz="half" idx="1"/>
          </p:nvPr>
        </p:nvSpPr>
        <p:spPr>
          <a:xfrm>
            <a:off x="685800" y="1981200"/>
            <a:ext cx="3382144" cy="4114800"/>
          </a:xfrm>
        </p:spPr>
        <p:txBody>
          <a:bodyPr>
            <a:normAutofit lnSpcReduction="10000"/>
          </a:bodyPr>
          <a:lstStyle/>
          <a:p>
            <a:r>
              <a:rPr lang="en-GB" sz="2800"/>
              <a:t>Environmentally conscious building</a:t>
            </a:r>
          </a:p>
          <a:p>
            <a:r>
              <a:rPr lang="en-GB" sz="2800"/>
              <a:t>Infrastructure design</a:t>
            </a:r>
          </a:p>
          <a:p>
            <a:r>
              <a:rPr lang="en-GB" sz="2800"/>
              <a:t>Materials and products</a:t>
            </a:r>
          </a:p>
          <a:p>
            <a:r>
              <a:rPr lang="en-GB" sz="2800"/>
              <a:t>Efficient water management</a:t>
            </a:r>
          </a:p>
          <a:p>
            <a:r>
              <a:rPr lang="en-GB" sz="2800"/>
              <a:t>Energy efficiency</a:t>
            </a:r>
          </a:p>
        </p:txBody>
      </p:sp>
      <p:pic>
        <p:nvPicPr>
          <p:cNvPr id="366599" name="Picture 7"/>
          <p:cNvPicPr>
            <a:picLocks noGrp="1" noChangeAspect="1" noChangeArrowheads="1"/>
          </p:cNvPicPr>
          <p:nvPr>
            <p:ph type="clipArt" sz="half" idx="2"/>
          </p:nvPr>
        </p:nvPicPr>
        <p:blipFill>
          <a:blip r:embed="rId3" cstate="print"/>
          <a:stretch>
            <a:fillRect/>
          </a:stretch>
        </p:blipFill>
        <p:spPr>
          <a:xfrm>
            <a:off x="4648200" y="2761384"/>
            <a:ext cx="3810000" cy="2554431"/>
          </a:xfrm>
          <a:noFill/>
          <a:ln/>
        </p:spPr>
      </p:pic>
      <p:sp>
        <p:nvSpPr>
          <p:cNvPr id="366598" name="Rectangle 6"/>
          <p:cNvSpPr>
            <a:spLocks noChangeArrowheads="1"/>
          </p:cNvSpPr>
          <p:nvPr/>
        </p:nvSpPr>
        <p:spPr bwMode="auto">
          <a:xfrm>
            <a:off x="1938338" y="1662113"/>
            <a:ext cx="9144000" cy="0"/>
          </a:xfrm>
          <a:prstGeom prst="rect">
            <a:avLst/>
          </a:prstGeom>
          <a:noFill/>
          <a:ln w="9525">
            <a:noFill/>
            <a:miter lim="800000"/>
            <a:headEnd/>
            <a:tailEnd/>
          </a:ln>
          <a:effectLst/>
        </p:spPr>
        <p:txBody>
          <a:bodyPr>
            <a:spAutoFit/>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9666" name="Rectangle 1026"/>
          <p:cNvSpPr>
            <a:spLocks noGrp="1" noChangeArrowheads="1"/>
          </p:cNvSpPr>
          <p:nvPr>
            <p:ph type="title"/>
          </p:nvPr>
        </p:nvSpPr>
        <p:spPr>
          <a:xfrm>
            <a:off x="685800" y="533400"/>
            <a:ext cx="7772400" cy="685800"/>
          </a:xfrm>
        </p:spPr>
        <p:txBody>
          <a:bodyPr>
            <a:normAutofit/>
          </a:bodyPr>
          <a:lstStyle/>
          <a:p>
            <a:r>
              <a:rPr lang="en-GB"/>
              <a:t>Future Construction</a:t>
            </a:r>
          </a:p>
        </p:txBody>
      </p:sp>
      <p:sp>
        <p:nvSpPr>
          <p:cNvPr id="369667" name="Rectangle 1027"/>
          <p:cNvSpPr>
            <a:spLocks noGrp="1" noChangeArrowheads="1"/>
          </p:cNvSpPr>
          <p:nvPr>
            <p:ph type="body" sz="half" idx="1"/>
          </p:nvPr>
        </p:nvSpPr>
        <p:spPr>
          <a:xfrm>
            <a:off x="685800" y="1371600"/>
            <a:ext cx="3810000" cy="5297760"/>
          </a:xfrm>
        </p:spPr>
        <p:txBody>
          <a:bodyPr>
            <a:normAutofit fontScale="92500" lnSpcReduction="20000"/>
          </a:bodyPr>
          <a:lstStyle/>
          <a:p>
            <a:pPr>
              <a:lnSpc>
                <a:spcPct val="90000"/>
              </a:lnSpc>
            </a:pPr>
            <a:r>
              <a:rPr lang="en-GB" sz="2800"/>
              <a:t>Aim to minimise environmental impact through energy and resource efficiency</a:t>
            </a:r>
          </a:p>
          <a:p>
            <a:pPr>
              <a:lnSpc>
                <a:spcPct val="90000"/>
              </a:lnSpc>
            </a:pPr>
            <a:endParaRPr lang="en-GB" sz="2800"/>
          </a:p>
          <a:p>
            <a:pPr>
              <a:lnSpc>
                <a:spcPct val="90000"/>
              </a:lnSpc>
            </a:pPr>
            <a:r>
              <a:rPr lang="en-GB" sz="2800"/>
              <a:t>Minimising non-renewable resource consumption</a:t>
            </a:r>
          </a:p>
          <a:p>
            <a:pPr>
              <a:lnSpc>
                <a:spcPct val="90000"/>
              </a:lnSpc>
            </a:pPr>
            <a:endParaRPr lang="en-GB" sz="2800"/>
          </a:p>
          <a:p>
            <a:pPr>
              <a:lnSpc>
                <a:spcPct val="90000"/>
              </a:lnSpc>
            </a:pPr>
            <a:r>
              <a:rPr lang="en-GB" sz="2800"/>
              <a:t>Enhancing natural environment</a:t>
            </a:r>
          </a:p>
          <a:p>
            <a:pPr>
              <a:lnSpc>
                <a:spcPct val="90000"/>
              </a:lnSpc>
            </a:pPr>
            <a:endParaRPr lang="en-GB" sz="2800"/>
          </a:p>
          <a:p>
            <a:pPr>
              <a:lnSpc>
                <a:spcPct val="90000"/>
              </a:lnSpc>
            </a:pPr>
            <a:r>
              <a:rPr lang="en-GB" sz="2800"/>
              <a:t>Eliminating or minimising use of toxins</a:t>
            </a:r>
          </a:p>
          <a:p>
            <a:pPr>
              <a:lnSpc>
                <a:spcPct val="90000"/>
              </a:lnSpc>
            </a:pPr>
            <a:endParaRPr lang="en-GB" sz="2800"/>
          </a:p>
        </p:txBody>
      </p:sp>
      <p:pic>
        <p:nvPicPr>
          <p:cNvPr id="369671" name="Picture 1031"/>
          <p:cNvPicPr>
            <a:picLocks noGrp="1" noChangeAspect="1" noChangeArrowheads="1"/>
          </p:cNvPicPr>
          <p:nvPr>
            <p:ph type="clipArt" sz="half" idx="2"/>
          </p:nvPr>
        </p:nvPicPr>
        <p:blipFill>
          <a:blip r:embed="rId3" cstate="print"/>
          <a:srcRect/>
          <a:stretch>
            <a:fillRect/>
          </a:stretch>
        </p:blipFill>
        <p:spPr>
          <a:xfrm>
            <a:off x="4691063" y="1371600"/>
            <a:ext cx="3724275" cy="4724400"/>
          </a:xfrm>
          <a:noFill/>
          <a:ln/>
        </p:spPr>
      </p:pic>
      <p:sp>
        <p:nvSpPr>
          <p:cNvPr id="369670" name="Rectangle 1030"/>
          <p:cNvSpPr>
            <a:spLocks noChangeArrowheads="1"/>
          </p:cNvSpPr>
          <p:nvPr/>
        </p:nvSpPr>
        <p:spPr bwMode="auto">
          <a:xfrm>
            <a:off x="1933575" y="514350"/>
            <a:ext cx="9144000" cy="0"/>
          </a:xfrm>
          <a:prstGeom prst="rect">
            <a:avLst/>
          </a:prstGeom>
          <a:noFill/>
          <a:ln w="9525">
            <a:noFill/>
            <a:miter lim="800000"/>
            <a:headEnd/>
            <a:tailEnd/>
          </a:ln>
          <a:effectLst/>
        </p:spPr>
        <p:txBody>
          <a:bodyPr>
            <a:spAutoFit/>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42" name="Rectangle 2"/>
          <p:cNvSpPr>
            <a:spLocks noGrp="1" noChangeArrowheads="1"/>
          </p:cNvSpPr>
          <p:nvPr>
            <p:ph type="title"/>
          </p:nvPr>
        </p:nvSpPr>
        <p:spPr/>
        <p:txBody>
          <a:bodyPr/>
          <a:lstStyle/>
          <a:p>
            <a:r>
              <a:rPr lang="en-GB"/>
              <a:t>Future Construction</a:t>
            </a:r>
          </a:p>
        </p:txBody>
      </p:sp>
      <p:sp>
        <p:nvSpPr>
          <p:cNvPr id="317443" name="Rectangle 3"/>
          <p:cNvSpPr>
            <a:spLocks noGrp="1" noChangeArrowheads="1"/>
          </p:cNvSpPr>
          <p:nvPr>
            <p:ph type="body" sz="half" idx="1"/>
          </p:nvPr>
        </p:nvSpPr>
        <p:spPr>
          <a:xfrm>
            <a:off x="685800" y="1981200"/>
            <a:ext cx="3166120" cy="4688160"/>
          </a:xfrm>
        </p:spPr>
        <p:txBody>
          <a:bodyPr>
            <a:normAutofit fontScale="92500" lnSpcReduction="10000"/>
          </a:bodyPr>
          <a:lstStyle/>
          <a:p>
            <a:r>
              <a:rPr lang="en-GB" sz="2800"/>
              <a:t>Increase density</a:t>
            </a:r>
          </a:p>
          <a:p>
            <a:r>
              <a:rPr lang="en-GB" sz="2800"/>
              <a:t>Make homes affordable</a:t>
            </a:r>
          </a:p>
          <a:p>
            <a:r>
              <a:rPr lang="en-GB" sz="2800"/>
              <a:t>Provide open spaces</a:t>
            </a:r>
          </a:p>
          <a:p>
            <a:r>
              <a:rPr lang="en-GB" sz="2800"/>
              <a:t>Minimise environmental impact</a:t>
            </a:r>
          </a:p>
          <a:p>
            <a:r>
              <a:rPr lang="en-GB" sz="2800"/>
              <a:t>Provide an amenable surroundings</a:t>
            </a:r>
          </a:p>
        </p:txBody>
      </p:sp>
      <p:pic>
        <p:nvPicPr>
          <p:cNvPr id="407554" name="Picture 2" descr="Image result for images of uk cities"/>
          <p:cNvPicPr>
            <a:picLocks noChangeAspect="1" noChangeArrowheads="1"/>
          </p:cNvPicPr>
          <p:nvPr/>
        </p:nvPicPr>
        <p:blipFill>
          <a:blip r:embed="rId3" cstate="print"/>
          <a:srcRect/>
          <a:stretch>
            <a:fillRect/>
          </a:stretch>
        </p:blipFill>
        <p:spPr bwMode="auto">
          <a:xfrm>
            <a:off x="3635896" y="2204864"/>
            <a:ext cx="5280587" cy="396044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1714" name="Rectangle 1026"/>
          <p:cNvSpPr>
            <a:spLocks noGrp="1" noChangeArrowheads="1"/>
          </p:cNvSpPr>
          <p:nvPr>
            <p:ph type="title"/>
          </p:nvPr>
        </p:nvSpPr>
        <p:spPr>
          <a:xfrm>
            <a:off x="755576" y="188640"/>
            <a:ext cx="7772400" cy="838200"/>
          </a:xfrm>
        </p:spPr>
        <p:txBody>
          <a:bodyPr>
            <a:normAutofit fontScale="90000"/>
          </a:bodyPr>
          <a:lstStyle/>
          <a:p>
            <a:r>
              <a:rPr lang="en-GB" sz="2800"/>
              <a:t>Building Research Establishment’s Environmental Assessment Method (BREEAM)</a:t>
            </a:r>
          </a:p>
        </p:txBody>
      </p:sp>
      <p:sp>
        <p:nvSpPr>
          <p:cNvPr id="371715" name="Rectangle 1027"/>
          <p:cNvSpPr>
            <a:spLocks noGrp="1" noChangeArrowheads="1"/>
          </p:cNvSpPr>
          <p:nvPr>
            <p:ph idx="1"/>
          </p:nvPr>
        </p:nvSpPr>
        <p:spPr>
          <a:xfrm>
            <a:off x="179512" y="3185592"/>
            <a:ext cx="3890392" cy="3672408"/>
          </a:xfrm>
        </p:spPr>
        <p:txBody>
          <a:bodyPr>
            <a:normAutofit fontScale="70000" lnSpcReduction="20000"/>
          </a:bodyPr>
          <a:lstStyle/>
          <a:p>
            <a:endParaRPr lang="en-GB" sz="2800"/>
          </a:p>
          <a:p>
            <a:endParaRPr lang="en-GB" sz="2800"/>
          </a:p>
          <a:p>
            <a:r>
              <a:rPr lang="en-GB" sz="2800"/>
              <a:t>Design to minimise running costs</a:t>
            </a:r>
          </a:p>
          <a:p>
            <a:r>
              <a:rPr lang="en-GB" sz="2800"/>
              <a:t>Use local traditions in materials and design</a:t>
            </a:r>
          </a:p>
          <a:p>
            <a:r>
              <a:rPr lang="en-GB" sz="2800"/>
              <a:t>Ensure function and comfort above design statement</a:t>
            </a:r>
          </a:p>
          <a:p>
            <a:r>
              <a:rPr lang="en-GB" sz="2800"/>
              <a:t>Build for longevity</a:t>
            </a:r>
          </a:p>
          <a:p>
            <a:r>
              <a:rPr lang="en-GB" sz="2800"/>
              <a:t>Avoid non-renewable materials where possible</a:t>
            </a:r>
          </a:p>
        </p:txBody>
      </p:sp>
      <p:pic>
        <p:nvPicPr>
          <p:cNvPr id="4" name="Picture 4" descr="recycled_buildings_bay_bridge"/>
          <p:cNvPicPr>
            <a:picLocks noChangeAspect="1" noChangeArrowheads="1"/>
          </p:cNvPicPr>
          <p:nvPr/>
        </p:nvPicPr>
        <p:blipFill>
          <a:blip r:embed="rId3" cstate="print"/>
          <a:srcRect/>
          <a:stretch>
            <a:fillRect/>
          </a:stretch>
        </p:blipFill>
        <p:spPr bwMode="auto">
          <a:xfrm>
            <a:off x="3995936" y="3472040"/>
            <a:ext cx="4752528" cy="3169936"/>
          </a:xfrm>
          <a:prstGeom prst="rect">
            <a:avLst/>
          </a:prstGeom>
          <a:noFill/>
        </p:spPr>
      </p:pic>
      <p:sp>
        <p:nvSpPr>
          <p:cNvPr id="5" name="Rectangle 4"/>
          <p:cNvSpPr/>
          <p:nvPr/>
        </p:nvSpPr>
        <p:spPr>
          <a:xfrm>
            <a:off x="4716016" y="980728"/>
            <a:ext cx="4680520" cy="3508653"/>
          </a:xfrm>
          <a:prstGeom prst="rect">
            <a:avLst/>
          </a:prstGeom>
        </p:spPr>
        <p:txBody>
          <a:bodyPr wrap="square">
            <a:spAutoFit/>
          </a:bodyPr>
          <a:lstStyle/>
          <a:p>
            <a:pPr>
              <a:buFont typeface="Arial" pitchFamily="34" charset="0"/>
              <a:buChar char="•"/>
            </a:pPr>
            <a:r>
              <a:rPr lang="en-GB">
                <a:latin typeface="+mn-lt"/>
              </a:rPr>
              <a:t>  </a:t>
            </a:r>
            <a:r>
              <a:rPr lang="en-GB" sz="2200">
                <a:latin typeface="+mn-lt"/>
              </a:rPr>
              <a:t>Reduce need for transport during</a:t>
            </a:r>
          </a:p>
          <a:p>
            <a:r>
              <a:rPr lang="en-GB" sz="2200">
                <a:latin typeface="+mn-lt"/>
              </a:rPr>
              <a:t>   demolition</a:t>
            </a:r>
          </a:p>
          <a:p>
            <a:pPr>
              <a:buFont typeface="Arial" pitchFamily="34" charset="0"/>
              <a:buChar char="•"/>
            </a:pPr>
            <a:r>
              <a:rPr lang="en-GB" sz="2200">
                <a:latin typeface="+mn-lt"/>
              </a:rPr>
              <a:t>  Exploit natural aspects of site</a:t>
            </a:r>
          </a:p>
          <a:p>
            <a:pPr>
              <a:buFont typeface="Arial" pitchFamily="34" charset="0"/>
              <a:buChar char="•"/>
            </a:pPr>
            <a:r>
              <a:rPr lang="en-GB" sz="2200">
                <a:latin typeface="+mn-lt"/>
              </a:rPr>
              <a:t>  Demolish and rebuild only when it</a:t>
            </a:r>
          </a:p>
          <a:p>
            <a:r>
              <a:rPr lang="en-GB" sz="2200">
                <a:latin typeface="+mn-lt"/>
              </a:rPr>
              <a:t>    is not economical or practical to re-</a:t>
            </a:r>
          </a:p>
          <a:p>
            <a:r>
              <a:rPr lang="en-GB" sz="2200">
                <a:latin typeface="+mn-lt"/>
              </a:rPr>
              <a:t>    use, adapt or extend existing          	structure</a:t>
            </a:r>
          </a:p>
          <a:p>
            <a:r>
              <a:rPr lang="en-GB" sz="2200"/>
              <a:t>    </a:t>
            </a:r>
          </a:p>
          <a:p>
            <a:r>
              <a:rPr lang="en-GB" sz="2200"/>
              <a:t>      	  </a:t>
            </a:r>
          </a:p>
          <a:p>
            <a:r>
              <a:rPr lang="en-GB" sz="2200">
                <a:latin typeface="+mn-lt"/>
              </a:rPr>
              <a:t>   	</a:t>
            </a:r>
            <a:endParaRPr lang="en-GB">
              <a:latin typeface="+mn-lt"/>
            </a:endParaRPr>
          </a:p>
        </p:txBody>
      </p:sp>
      <p:pic>
        <p:nvPicPr>
          <p:cNvPr id="414722" name="Picture 2" descr="Image result for images of green internal environment"/>
          <p:cNvPicPr>
            <a:picLocks noChangeAspect="1" noChangeArrowheads="1"/>
          </p:cNvPicPr>
          <p:nvPr/>
        </p:nvPicPr>
        <p:blipFill>
          <a:blip r:embed="rId4" cstate="print"/>
          <a:srcRect/>
          <a:stretch>
            <a:fillRect/>
          </a:stretch>
        </p:blipFill>
        <p:spPr bwMode="auto">
          <a:xfrm>
            <a:off x="107504" y="980728"/>
            <a:ext cx="4357412" cy="280831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3762" name="Rectangle 2"/>
          <p:cNvSpPr>
            <a:spLocks noGrp="1" noChangeArrowheads="1"/>
          </p:cNvSpPr>
          <p:nvPr>
            <p:ph type="title"/>
          </p:nvPr>
        </p:nvSpPr>
        <p:spPr/>
        <p:txBody>
          <a:bodyPr/>
          <a:lstStyle/>
          <a:p>
            <a:r>
              <a:rPr lang="en-GB"/>
              <a:t>Environmental Architecture</a:t>
            </a:r>
          </a:p>
        </p:txBody>
      </p:sp>
      <p:sp>
        <p:nvSpPr>
          <p:cNvPr id="373763" name="Rectangle 3"/>
          <p:cNvSpPr>
            <a:spLocks noGrp="1" noChangeArrowheads="1"/>
          </p:cNvSpPr>
          <p:nvPr>
            <p:ph type="body" sz="half" idx="1"/>
          </p:nvPr>
        </p:nvSpPr>
        <p:spPr/>
        <p:txBody>
          <a:bodyPr/>
          <a:lstStyle/>
          <a:p>
            <a:r>
              <a:rPr lang="en-GB" sz="2800"/>
              <a:t>Healthy interior environment</a:t>
            </a:r>
          </a:p>
          <a:p>
            <a:r>
              <a:rPr lang="en-GB" sz="2800"/>
              <a:t>Energy efficiency</a:t>
            </a:r>
          </a:p>
          <a:p>
            <a:r>
              <a:rPr lang="en-GB" sz="2800"/>
              <a:t>Ecologically benign materials</a:t>
            </a:r>
          </a:p>
          <a:p>
            <a:r>
              <a:rPr lang="en-GB" sz="2800"/>
              <a:t>Environmental form</a:t>
            </a:r>
          </a:p>
          <a:p>
            <a:r>
              <a:rPr lang="en-GB" sz="2800"/>
              <a:t>Good design</a:t>
            </a:r>
          </a:p>
        </p:txBody>
      </p:sp>
      <p:pic>
        <p:nvPicPr>
          <p:cNvPr id="373767" name="Picture 7"/>
          <p:cNvPicPr>
            <a:picLocks noGrp="1" noChangeAspect="1" noChangeArrowheads="1"/>
          </p:cNvPicPr>
          <p:nvPr>
            <p:ph type="clipArt" sz="half" idx="2"/>
          </p:nvPr>
        </p:nvPicPr>
        <p:blipFill>
          <a:blip r:embed="rId3" cstate="print"/>
          <a:stretch>
            <a:fillRect/>
          </a:stretch>
        </p:blipFill>
        <p:spPr>
          <a:xfrm>
            <a:off x="4139952" y="1613894"/>
            <a:ext cx="4318248" cy="4338752"/>
          </a:xfrm>
          <a:noFill/>
          <a:ln/>
        </p:spPr>
      </p:pic>
      <p:sp>
        <p:nvSpPr>
          <p:cNvPr id="373766" name="Rectangle 6"/>
          <p:cNvSpPr>
            <a:spLocks noChangeArrowheads="1"/>
          </p:cNvSpPr>
          <p:nvPr/>
        </p:nvSpPr>
        <p:spPr bwMode="auto">
          <a:xfrm>
            <a:off x="1938338" y="785813"/>
            <a:ext cx="9144000" cy="0"/>
          </a:xfrm>
          <a:prstGeom prst="rect">
            <a:avLst/>
          </a:prstGeom>
          <a:noFill/>
          <a:ln w="9525">
            <a:noFill/>
            <a:miter lim="800000"/>
            <a:headEnd/>
            <a:tailEnd/>
          </a:ln>
          <a:effectLst/>
        </p:spPr>
        <p:txBody>
          <a:bodyPr>
            <a:spAutoFit/>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9490" name="Rectangle 1026"/>
          <p:cNvSpPr>
            <a:spLocks noGrp="1" noChangeArrowheads="1"/>
          </p:cNvSpPr>
          <p:nvPr>
            <p:ph type="title"/>
          </p:nvPr>
        </p:nvSpPr>
        <p:spPr>
          <a:xfrm>
            <a:off x="611560" y="188640"/>
            <a:ext cx="7772400" cy="1143000"/>
          </a:xfrm>
        </p:spPr>
        <p:txBody>
          <a:bodyPr>
            <a:normAutofit/>
          </a:bodyPr>
          <a:lstStyle/>
          <a:p>
            <a:r>
              <a:rPr lang="en-GB" sz="4000"/>
              <a:t>Sustainable Futures</a:t>
            </a:r>
          </a:p>
        </p:txBody>
      </p:sp>
      <p:sp>
        <p:nvSpPr>
          <p:cNvPr id="319491" name="Rectangle 1027"/>
          <p:cNvSpPr>
            <a:spLocks noGrp="1" noChangeArrowheads="1"/>
          </p:cNvSpPr>
          <p:nvPr>
            <p:ph type="body" sz="half" idx="1"/>
          </p:nvPr>
        </p:nvSpPr>
        <p:spPr>
          <a:xfrm>
            <a:off x="179512" y="1196752"/>
            <a:ext cx="3238128" cy="5472608"/>
          </a:xfrm>
        </p:spPr>
        <p:txBody>
          <a:bodyPr>
            <a:normAutofit/>
          </a:bodyPr>
          <a:lstStyle/>
          <a:p>
            <a:r>
              <a:rPr lang="en-GB" sz="2400"/>
              <a:t>Only some 7% of the UK’s land area is urban!</a:t>
            </a:r>
          </a:p>
          <a:p>
            <a:endParaRPr lang="en-GB" sz="2400"/>
          </a:p>
          <a:p>
            <a:r>
              <a:rPr lang="en-GB" sz="2400"/>
              <a:t>By 2020 it is anticipated that this figure will have risen to less than 10%.</a:t>
            </a:r>
          </a:p>
          <a:p>
            <a:endParaRPr lang="en-GB" sz="2400"/>
          </a:p>
          <a:p>
            <a:r>
              <a:rPr lang="en-GB" sz="2400"/>
              <a:t>Problem or opportunity?</a:t>
            </a:r>
          </a:p>
          <a:p>
            <a:endParaRPr lang="en-GB" sz="2800"/>
          </a:p>
        </p:txBody>
      </p:sp>
      <p:pic>
        <p:nvPicPr>
          <p:cNvPr id="405506" name="Picture 2" descr="Image result for images of uk cities"/>
          <p:cNvPicPr>
            <a:picLocks noChangeAspect="1" noChangeArrowheads="1"/>
          </p:cNvPicPr>
          <p:nvPr/>
        </p:nvPicPr>
        <p:blipFill>
          <a:blip r:embed="rId3" cstate="print"/>
          <a:srcRect/>
          <a:stretch>
            <a:fillRect/>
          </a:stretch>
        </p:blipFill>
        <p:spPr bwMode="auto">
          <a:xfrm>
            <a:off x="3419872" y="1988840"/>
            <a:ext cx="5481689" cy="3744416"/>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043610" y="1397000"/>
          <a:ext cx="7488828" cy="4434304"/>
        </p:xfrm>
        <a:graphic>
          <a:graphicData uri="http://schemas.openxmlformats.org/drawingml/2006/table">
            <a:tbl>
              <a:tblPr firstRow="1" bandRow="1">
                <a:tableStyleId>{5C22544A-7EE6-4342-B048-85BDC9FD1C3A}</a:tableStyleId>
              </a:tblPr>
              <a:tblGrid>
                <a:gridCol w="1248138">
                  <a:extLst>
                    <a:ext uri="{9D8B030D-6E8A-4147-A177-3AD203B41FA5}">
                      <a16:colId xmlns:a16="http://schemas.microsoft.com/office/drawing/2014/main" val="20000"/>
                    </a:ext>
                  </a:extLst>
                </a:gridCol>
                <a:gridCol w="1248138">
                  <a:extLst>
                    <a:ext uri="{9D8B030D-6E8A-4147-A177-3AD203B41FA5}">
                      <a16:colId xmlns:a16="http://schemas.microsoft.com/office/drawing/2014/main" val="20001"/>
                    </a:ext>
                  </a:extLst>
                </a:gridCol>
                <a:gridCol w="1248138">
                  <a:extLst>
                    <a:ext uri="{9D8B030D-6E8A-4147-A177-3AD203B41FA5}">
                      <a16:colId xmlns:a16="http://schemas.microsoft.com/office/drawing/2014/main" val="20002"/>
                    </a:ext>
                  </a:extLst>
                </a:gridCol>
                <a:gridCol w="1248138">
                  <a:extLst>
                    <a:ext uri="{9D8B030D-6E8A-4147-A177-3AD203B41FA5}">
                      <a16:colId xmlns:a16="http://schemas.microsoft.com/office/drawing/2014/main" val="20003"/>
                    </a:ext>
                  </a:extLst>
                </a:gridCol>
                <a:gridCol w="1248138">
                  <a:extLst>
                    <a:ext uri="{9D8B030D-6E8A-4147-A177-3AD203B41FA5}">
                      <a16:colId xmlns:a16="http://schemas.microsoft.com/office/drawing/2014/main" val="20004"/>
                    </a:ext>
                  </a:extLst>
                </a:gridCol>
                <a:gridCol w="1248138">
                  <a:extLst>
                    <a:ext uri="{9D8B030D-6E8A-4147-A177-3AD203B41FA5}">
                      <a16:colId xmlns:a16="http://schemas.microsoft.com/office/drawing/2014/main" val="20005"/>
                    </a:ext>
                  </a:extLst>
                </a:gridCol>
              </a:tblGrid>
              <a:tr h="542032">
                <a:tc>
                  <a:txBody>
                    <a:bodyPr/>
                    <a:lstStyle/>
                    <a:p>
                      <a:pPr algn="ctr"/>
                      <a:endParaRPr lang="en-GB"/>
                    </a:p>
                  </a:txBody>
                  <a:tcPr/>
                </a:tc>
                <a:tc>
                  <a:txBody>
                    <a:bodyPr/>
                    <a:lstStyle/>
                    <a:p>
                      <a:pPr algn="ctr"/>
                      <a:r>
                        <a:rPr lang="en-GB"/>
                        <a:t>2030</a:t>
                      </a:r>
                    </a:p>
                  </a:txBody>
                  <a:tcPr/>
                </a:tc>
                <a:tc>
                  <a:txBody>
                    <a:bodyPr/>
                    <a:lstStyle/>
                    <a:p>
                      <a:pPr algn="ctr"/>
                      <a:r>
                        <a:rPr lang="en-GB"/>
                        <a:t>2020</a:t>
                      </a:r>
                    </a:p>
                  </a:txBody>
                  <a:tcPr/>
                </a:tc>
                <a:tc>
                  <a:txBody>
                    <a:bodyPr/>
                    <a:lstStyle/>
                    <a:p>
                      <a:pPr algn="ctr"/>
                      <a:r>
                        <a:rPr lang="en-GB"/>
                        <a:t>2000</a:t>
                      </a:r>
                    </a:p>
                  </a:txBody>
                  <a:tcPr/>
                </a:tc>
                <a:tc>
                  <a:txBody>
                    <a:bodyPr/>
                    <a:lstStyle/>
                    <a:p>
                      <a:pPr algn="ctr"/>
                      <a:r>
                        <a:rPr lang="en-GB"/>
                        <a:t>1980</a:t>
                      </a:r>
                    </a:p>
                  </a:txBody>
                  <a:tcPr/>
                </a:tc>
                <a:tc>
                  <a:txBody>
                    <a:bodyPr/>
                    <a:lstStyle/>
                    <a:p>
                      <a:pPr algn="ctr"/>
                      <a:r>
                        <a:rPr lang="en-GB"/>
                        <a:t>1950</a:t>
                      </a:r>
                    </a:p>
                  </a:txBody>
                  <a:tcPr/>
                </a:tc>
                <a:extLst>
                  <a:ext uri="{0D108BD9-81ED-4DB2-BD59-A6C34878D82A}">
                    <a16:rowId xmlns:a16="http://schemas.microsoft.com/office/drawing/2014/main" val="10000"/>
                  </a:ext>
                </a:extLst>
              </a:tr>
              <a:tr h="542032">
                <a:tc>
                  <a:txBody>
                    <a:bodyPr/>
                    <a:lstStyle/>
                    <a:p>
                      <a:pPr algn="ctr"/>
                      <a:r>
                        <a:rPr lang="en-GB"/>
                        <a:t>Australia</a:t>
                      </a:r>
                    </a:p>
                  </a:txBody>
                  <a:tcPr/>
                </a:tc>
                <a:tc>
                  <a:txBody>
                    <a:bodyPr/>
                    <a:lstStyle/>
                    <a:p>
                      <a:pPr algn="ctr"/>
                      <a:r>
                        <a:rPr lang="en-GB"/>
                        <a:t>91.9</a:t>
                      </a:r>
                    </a:p>
                  </a:txBody>
                  <a:tcPr/>
                </a:tc>
                <a:tc>
                  <a:txBody>
                    <a:bodyPr/>
                    <a:lstStyle/>
                    <a:p>
                      <a:pPr algn="ctr"/>
                      <a:r>
                        <a:rPr lang="en-GB"/>
                        <a:t>90.6</a:t>
                      </a:r>
                    </a:p>
                  </a:txBody>
                  <a:tcPr/>
                </a:tc>
                <a:tc>
                  <a:txBody>
                    <a:bodyPr/>
                    <a:lstStyle/>
                    <a:p>
                      <a:pPr algn="ctr"/>
                      <a:r>
                        <a:rPr lang="en-GB"/>
                        <a:t>87.2</a:t>
                      </a:r>
                    </a:p>
                  </a:txBody>
                  <a:tcPr/>
                </a:tc>
                <a:tc>
                  <a:txBody>
                    <a:bodyPr/>
                    <a:lstStyle/>
                    <a:p>
                      <a:pPr algn="ctr"/>
                      <a:r>
                        <a:rPr lang="en-GB"/>
                        <a:t>85.8</a:t>
                      </a:r>
                    </a:p>
                  </a:txBody>
                  <a:tcPr/>
                </a:tc>
                <a:tc>
                  <a:txBody>
                    <a:bodyPr/>
                    <a:lstStyle/>
                    <a:p>
                      <a:pPr algn="ctr"/>
                      <a:r>
                        <a:rPr lang="en-GB"/>
                        <a:t>77</a:t>
                      </a:r>
                    </a:p>
                  </a:txBody>
                  <a:tcPr/>
                </a:tc>
                <a:extLst>
                  <a:ext uri="{0D108BD9-81ED-4DB2-BD59-A6C34878D82A}">
                    <a16:rowId xmlns:a16="http://schemas.microsoft.com/office/drawing/2014/main" val="10001"/>
                  </a:ext>
                </a:extLst>
              </a:tr>
              <a:tr h="542032">
                <a:tc>
                  <a:txBody>
                    <a:bodyPr/>
                    <a:lstStyle/>
                    <a:p>
                      <a:pPr algn="ctr"/>
                      <a:r>
                        <a:rPr lang="en-GB"/>
                        <a:t>China</a:t>
                      </a:r>
                    </a:p>
                  </a:txBody>
                  <a:tcPr/>
                </a:tc>
                <a:tc>
                  <a:txBody>
                    <a:bodyPr/>
                    <a:lstStyle/>
                    <a:p>
                      <a:pPr algn="ctr"/>
                      <a:r>
                        <a:rPr lang="en-GB"/>
                        <a:t>60.3</a:t>
                      </a:r>
                    </a:p>
                  </a:txBody>
                  <a:tcPr/>
                </a:tc>
                <a:tc>
                  <a:txBody>
                    <a:bodyPr/>
                    <a:lstStyle/>
                    <a:p>
                      <a:pPr algn="ctr"/>
                      <a:r>
                        <a:rPr lang="en-GB"/>
                        <a:t>53.2</a:t>
                      </a:r>
                    </a:p>
                  </a:txBody>
                  <a:tcPr/>
                </a:tc>
                <a:tc>
                  <a:txBody>
                    <a:bodyPr/>
                    <a:lstStyle/>
                    <a:p>
                      <a:pPr algn="ctr"/>
                      <a:r>
                        <a:rPr lang="en-GB"/>
                        <a:t>35.8</a:t>
                      </a:r>
                    </a:p>
                  </a:txBody>
                  <a:tcPr/>
                </a:tc>
                <a:tc>
                  <a:txBody>
                    <a:bodyPr/>
                    <a:lstStyle/>
                    <a:p>
                      <a:pPr algn="ctr"/>
                      <a:r>
                        <a:rPr lang="en-GB"/>
                        <a:t>19.6</a:t>
                      </a:r>
                    </a:p>
                  </a:txBody>
                  <a:tcPr/>
                </a:tc>
                <a:tc>
                  <a:txBody>
                    <a:bodyPr/>
                    <a:lstStyle/>
                    <a:p>
                      <a:pPr algn="ctr"/>
                      <a:r>
                        <a:rPr lang="en-GB"/>
                        <a:t>13</a:t>
                      </a:r>
                    </a:p>
                  </a:txBody>
                  <a:tcPr/>
                </a:tc>
                <a:extLst>
                  <a:ext uri="{0D108BD9-81ED-4DB2-BD59-A6C34878D82A}">
                    <a16:rowId xmlns:a16="http://schemas.microsoft.com/office/drawing/2014/main" val="10002"/>
                  </a:ext>
                </a:extLst>
              </a:tr>
              <a:tr h="542032">
                <a:tc>
                  <a:txBody>
                    <a:bodyPr/>
                    <a:lstStyle/>
                    <a:p>
                      <a:pPr algn="ctr"/>
                      <a:r>
                        <a:rPr lang="en-GB"/>
                        <a:t>France</a:t>
                      </a:r>
                    </a:p>
                  </a:txBody>
                  <a:tcPr/>
                </a:tc>
                <a:tc>
                  <a:txBody>
                    <a:bodyPr/>
                    <a:lstStyle/>
                    <a:p>
                      <a:pPr algn="ctr"/>
                      <a:r>
                        <a:rPr lang="en-GB"/>
                        <a:t>82.9</a:t>
                      </a:r>
                    </a:p>
                  </a:txBody>
                  <a:tcPr/>
                </a:tc>
                <a:tc>
                  <a:txBody>
                    <a:bodyPr/>
                    <a:lstStyle/>
                    <a:p>
                      <a:pPr algn="ctr"/>
                      <a:r>
                        <a:rPr lang="en-GB"/>
                        <a:t>80.2</a:t>
                      </a:r>
                    </a:p>
                  </a:txBody>
                  <a:tcPr/>
                </a:tc>
                <a:tc>
                  <a:txBody>
                    <a:bodyPr/>
                    <a:lstStyle/>
                    <a:p>
                      <a:pPr algn="ctr"/>
                      <a:r>
                        <a:rPr lang="en-GB"/>
                        <a:t>75.8</a:t>
                      </a:r>
                    </a:p>
                  </a:txBody>
                  <a:tcPr/>
                </a:tc>
                <a:tc>
                  <a:txBody>
                    <a:bodyPr/>
                    <a:lstStyle/>
                    <a:p>
                      <a:pPr algn="ctr"/>
                      <a:r>
                        <a:rPr lang="en-GB"/>
                        <a:t>73.3</a:t>
                      </a:r>
                    </a:p>
                  </a:txBody>
                  <a:tcPr/>
                </a:tc>
                <a:tc>
                  <a:txBody>
                    <a:bodyPr/>
                    <a:lstStyle/>
                    <a:p>
                      <a:pPr algn="ctr"/>
                      <a:r>
                        <a:rPr lang="en-GB"/>
                        <a:t>55.2</a:t>
                      </a:r>
                    </a:p>
                  </a:txBody>
                  <a:tcPr/>
                </a:tc>
                <a:extLst>
                  <a:ext uri="{0D108BD9-81ED-4DB2-BD59-A6C34878D82A}">
                    <a16:rowId xmlns:a16="http://schemas.microsoft.com/office/drawing/2014/main" val="10003"/>
                  </a:ext>
                </a:extLst>
              </a:tr>
              <a:tr h="542032">
                <a:tc>
                  <a:txBody>
                    <a:bodyPr/>
                    <a:lstStyle/>
                    <a:p>
                      <a:pPr algn="ctr"/>
                      <a:r>
                        <a:rPr lang="en-GB"/>
                        <a:t>Greenland</a:t>
                      </a:r>
                    </a:p>
                  </a:txBody>
                  <a:tcPr/>
                </a:tc>
                <a:tc>
                  <a:txBody>
                    <a:bodyPr/>
                    <a:lstStyle/>
                    <a:p>
                      <a:pPr algn="ctr"/>
                      <a:r>
                        <a:rPr lang="en-GB"/>
                        <a:t>88.4</a:t>
                      </a:r>
                    </a:p>
                  </a:txBody>
                  <a:tcPr/>
                </a:tc>
                <a:tc>
                  <a:txBody>
                    <a:bodyPr/>
                    <a:lstStyle/>
                    <a:p>
                      <a:pPr algn="ctr"/>
                      <a:r>
                        <a:rPr lang="en-GB"/>
                        <a:t>86.5</a:t>
                      </a:r>
                    </a:p>
                  </a:txBody>
                  <a:tcPr/>
                </a:tc>
                <a:tc>
                  <a:txBody>
                    <a:bodyPr/>
                    <a:lstStyle/>
                    <a:p>
                      <a:pPr algn="ctr"/>
                      <a:r>
                        <a:rPr lang="en-GB"/>
                        <a:t>81.6</a:t>
                      </a:r>
                    </a:p>
                  </a:txBody>
                  <a:tcPr/>
                </a:tc>
                <a:tc>
                  <a:txBody>
                    <a:bodyPr/>
                    <a:lstStyle/>
                    <a:p>
                      <a:pPr algn="ctr"/>
                      <a:r>
                        <a:rPr lang="en-GB"/>
                        <a:t>76.1</a:t>
                      </a:r>
                    </a:p>
                  </a:txBody>
                  <a:tcPr/>
                </a:tc>
                <a:tc>
                  <a:txBody>
                    <a:bodyPr/>
                    <a:lstStyle/>
                    <a:p>
                      <a:pPr algn="ctr"/>
                      <a:r>
                        <a:rPr lang="en-GB"/>
                        <a:t>49</a:t>
                      </a:r>
                    </a:p>
                  </a:txBody>
                  <a:tcPr/>
                </a:tc>
                <a:extLst>
                  <a:ext uri="{0D108BD9-81ED-4DB2-BD59-A6C34878D82A}">
                    <a16:rowId xmlns:a16="http://schemas.microsoft.com/office/drawing/2014/main" val="10004"/>
                  </a:ext>
                </a:extLst>
              </a:tr>
              <a:tr h="542032">
                <a:tc>
                  <a:txBody>
                    <a:bodyPr/>
                    <a:lstStyle/>
                    <a:p>
                      <a:pPr algn="ctr"/>
                      <a:r>
                        <a:rPr lang="en-GB"/>
                        <a:t>Pakistan</a:t>
                      </a:r>
                    </a:p>
                  </a:txBody>
                  <a:tcPr/>
                </a:tc>
                <a:tc>
                  <a:txBody>
                    <a:bodyPr/>
                    <a:lstStyle/>
                    <a:p>
                      <a:pPr algn="ctr"/>
                      <a:r>
                        <a:rPr lang="en-GB"/>
                        <a:t>49.8</a:t>
                      </a:r>
                    </a:p>
                  </a:txBody>
                  <a:tcPr/>
                </a:tc>
                <a:tc>
                  <a:txBody>
                    <a:bodyPr/>
                    <a:lstStyle/>
                    <a:p>
                      <a:pPr algn="ctr"/>
                      <a:r>
                        <a:rPr lang="en-GB"/>
                        <a:t>42.7</a:t>
                      </a:r>
                    </a:p>
                  </a:txBody>
                  <a:tcPr/>
                </a:tc>
                <a:tc>
                  <a:txBody>
                    <a:bodyPr/>
                    <a:lstStyle/>
                    <a:p>
                      <a:pPr algn="ctr"/>
                      <a:r>
                        <a:rPr lang="en-GB"/>
                        <a:t>33.1</a:t>
                      </a:r>
                    </a:p>
                  </a:txBody>
                  <a:tcPr/>
                </a:tc>
                <a:tc>
                  <a:txBody>
                    <a:bodyPr/>
                    <a:lstStyle/>
                    <a:p>
                      <a:pPr algn="ctr"/>
                      <a:r>
                        <a:rPr lang="en-GB"/>
                        <a:t>28.1</a:t>
                      </a:r>
                    </a:p>
                  </a:txBody>
                  <a:tcPr/>
                </a:tc>
                <a:tc>
                  <a:txBody>
                    <a:bodyPr/>
                    <a:lstStyle/>
                    <a:p>
                      <a:pPr algn="ctr"/>
                      <a:r>
                        <a:rPr lang="en-GB"/>
                        <a:t>17.5</a:t>
                      </a:r>
                    </a:p>
                  </a:txBody>
                  <a:tcPr/>
                </a:tc>
                <a:extLst>
                  <a:ext uri="{0D108BD9-81ED-4DB2-BD59-A6C34878D82A}">
                    <a16:rowId xmlns:a16="http://schemas.microsoft.com/office/drawing/2014/main" val="10005"/>
                  </a:ext>
                </a:extLst>
              </a:tr>
              <a:tr h="542032">
                <a:tc>
                  <a:txBody>
                    <a:bodyPr/>
                    <a:lstStyle/>
                    <a:p>
                      <a:pPr algn="ctr"/>
                      <a:r>
                        <a:rPr lang="en-GB"/>
                        <a:t>Thailand</a:t>
                      </a:r>
                    </a:p>
                  </a:txBody>
                  <a:tcPr/>
                </a:tc>
                <a:tc>
                  <a:txBody>
                    <a:bodyPr/>
                    <a:lstStyle/>
                    <a:p>
                      <a:pPr algn="ctr"/>
                      <a:r>
                        <a:rPr lang="en-GB"/>
                        <a:t>45.8</a:t>
                      </a:r>
                    </a:p>
                  </a:txBody>
                  <a:tcPr/>
                </a:tc>
                <a:tc>
                  <a:txBody>
                    <a:bodyPr/>
                    <a:lstStyle/>
                    <a:p>
                      <a:pPr algn="ctr"/>
                      <a:r>
                        <a:rPr lang="en-GB"/>
                        <a:t>38.9</a:t>
                      </a:r>
                    </a:p>
                  </a:txBody>
                  <a:tcPr/>
                </a:tc>
                <a:tc>
                  <a:txBody>
                    <a:bodyPr/>
                    <a:lstStyle/>
                    <a:p>
                      <a:pPr algn="ctr"/>
                      <a:r>
                        <a:rPr lang="en-GB"/>
                        <a:t>31.1</a:t>
                      </a:r>
                    </a:p>
                  </a:txBody>
                  <a:tcPr/>
                </a:tc>
                <a:tc>
                  <a:txBody>
                    <a:bodyPr/>
                    <a:lstStyle/>
                    <a:p>
                      <a:pPr algn="ctr"/>
                      <a:r>
                        <a:rPr lang="en-GB"/>
                        <a:t>26.8</a:t>
                      </a:r>
                    </a:p>
                  </a:txBody>
                  <a:tcPr/>
                </a:tc>
                <a:tc>
                  <a:txBody>
                    <a:bodyPr/>
                    <a:lstStyle/>
                    <a:p>
                      <a:pPr algn="ctr"/>
                      <a:r>
                        <a:rPr lang="en-GB"/>
                        <a:t>16.5</a:t>
                      </a:r>
                    </a:p>
                  </a:txBody>
                  <a:tcPr/>
                </a:tc>
                <a:extLst>
                  <a:ext uri="{0D108BD9-81ED-4DB2-BD59-A6C34878D82A}">
                    <a16:rowId xmlns:a16="http://schemas.microsoft.com/office/drawing/2014/main" val="10006"/>
                  </a:ext>
                </a:extLst>
              </a:tr>
              <a:tr h="542032">
                <a:tc>
                  <a:txBody>
                    <a:bodyPr/>
                    <a:lstStyle/>
                    <a:p>
                      <a:pPr algn="ctr"/>
                      <a:r>
                        <a:rPr lang="en-GB"/>
                        <a:t>United Kingdom</a:t>
                      </a:r>
                    </a:p>
                  </a:txBody>
                  <a:tcPr/>
                </a:tc>
                <a:tc>
                  <a:txBody>
                    <a:bodyPr/>
                    <a:lstStyle/>
                    <a:p>
                      <a:pPr algn="ctr"/>
                      <a:r>
                        <a:rPr lang="en-GB"/>
                        <a:t>92.2</a:t>
                      </a:r>
                    </a:p>
                  </a:txBody>
                  <a:tcPr/>
                </a:tc>
                <a:tc>
                  <a:txBody>
                    <a:bodyPr/>
                    <a:lstStyle/>
                    <a:p>
                      <a:pPr algn="ctr"/>
                      <a:r>
                        <a:rPr lang="en-GB"/>
                        <a:t>91.1</a:t>
                      </a:r>
                    </a:p>
                  </a:txBody>
                  <a:tcPr/>
                </a:tc>
                <a:tc>
                  <a:txBody>
                    <a:bodyPr/>
                    <a:lstStyle/>
                    <a:p>
                      <a:pPr algn="ctr"/>
                      <a:r>
                        <a:rPr lang="en-GB"/>
                        <a:t>89.4</a:t>
                      </a:r>
                    </a:p>
                  </a:txBody>
                  <a:tcPr/>
                </a:tc>
                <a:tc>
                  <a:txBody>
                    <a:bodyPr/>
                    <a:lstStyle/>
                    <a:p>
                      <a:pPr algn="ctr"/>
                      <a:r>
                        <a:rPr lang="en-GB"/>
                        <a:t>87.9</a:t>
                      </a:r>
                    </a:p>
                  </a:txBody>
                  <a:tcPr/>
                </a:tc>
                <a:tc>
                  <a:txBody>
                    <a:bodyPr/>
                    <a:lstStyle/>
                    <a:p>
                      <a:pPr algn="ctr"/>
                      <a:r>
                        <a:rPr lang="en-GB"/>
                        <a:t>79</a:t>
                      </a:r>
                    </a:p>
                  </a:txBody>
                  <a:tcPr/>
                </a:tc>
                <a:extLst>
                  <a:ext uri="{0D108BD9-81ED-4DB2-BD59-A6C34878D82A}">
                    <a16:rowId xmlns:a16="http://schemas.microsoft.com/office/drawing/2014/main" val="10007"/>
                  </a:ext>
                </a:extLst>
              </a:tr>
            </a:tbl>
          </a:graphicData>
        </a:graphic>
      </p:graphicFrame>
      <p:sp>
        <p:nvSpPr>
          <p:cNvPr id="4" name="TextBox 3"/>
          <p:cNvSpPr txBox="1"/>
          <p:nvPr/>
        </p:nvSpPr>
        <p:spPr>
          <a:xfrm>
            <a:off x="1259632" y="404664"/>
            <a:ext cx="6787564" cy="830997"/>
          </a:xfrm>
          <a:prstGeom prst="rect">
            <a:avLst/>
          </a:prstGeom>
          <a:noFill/>
        </p:spPr>
        <p:txBody>
          <a:bodyPr wrap="none" rtlCol="0">
            <a:spAutoFit/>
          </a:bodyPr>
          <a:lstStyle/>
          <a:p>
            <a:r>
              <a:rPr lang="en-GB">
                <a:latin typeface="+mn-lt"/>
              </a:rPr>
              <a:t>Urban Population as a Percentage of total Population</a:t>
            </a:r>
          </a:p>
          <a:p>
            <a:pPr algn="ctr"/>
            <a:r>
              <a:rPr lang="en-GB">
                <a:latin typeface="+mn-lt"/>
              </a:rPr>
              <a:t>(Selected Countries) </a:t>
            </a:r>
          </a:p>
        </p:txBody>
      </p:sp>
      <p:sp>
        <p:nvSpPr>
          <p:cNvPr id="5" name="TextBox 4"/>
          <p:cNvSpPr txBox="1"/>
          <p:nvPr/>
        </p:nvSpPr>
        <p:spPr>
          <a:xfrm>
            <a:off x="5292080" y="6381328"/>
            <a:ext cx="3644011" cy="276999"/>
          </a:xfrm>
          <a:prstGeom prst="rect">
            <a:avLst/>
          </a:prstGeom>
          <a:noFill/>
        </p:spPr>
        <p:txBody>
          <a:bodyPr wrap="none" rtlCol="0">
            <a:spAutoFit/>
          </a:bodyPr>
          <a:lstStyle/>
          <a:p>
            <a:r>
              <a:rPr lang="en-GB" sz="1200">
                <a:latin typeface="+mn-lt"/>
              </a:rPr>
              <a:t>World Resource Institute Accessed 28</a:t>
            </a:r>
            <a:r>
              <a:rPr lang="en-GB" sz="1200" baseline="30000">
                <a:latin typeface="+mn-lt"/>
              </a:rPr>
              <a:t>th</a:t>
            </a:r>
            <a:r>
              <a:rPr lang="en-GB" sz="1200">
                <a:latin typeface="+mn-lt"/>
              </a:rPr>
              <a:t> November 2016</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99792" y="260648"/>
            <a:ext cx="2848857" cy="461665"/>
          </a:xfrm>
          <a:prstGeom prst="rect">
            <a:avLst/>
          </a:prstGeom>
          <a:noFill/>
        </p:spPr>
        <p:txBody>
          <a:bodyPr wrap="none" rtlCol="0">
            <a:spAutoFit/>
          </a:bodyPr>
          <a:lstStyle/>
          <a:p>
            <a:r>
              <a:rPr lang="en-GB">
                <a:latin typeface="+mn-lt"/>
              </a:rPr>
              <a:t>Future proofing cities</a:t>
            </a:r>
          </a:p>
        </p:txBody>
      </p:sp>
      <p:pic>
        <p:nvPicPr>
          <p:cNvPr id="470018" name="Picture 2" descr="Image result for images of poor cities"/>
          <p:cNvPicPr>
            <a:picLocks noChangeAspect="1" noChangeArrowheads="1"/>
          </p:cNvPicPr>
          <p:nvPr/>
        </p:nvPicPr>
        <p:blipFill>
          <a:blip r:embed="rId3" cstate="print"/>
          <a:srcRect/>
          <a:stretch>
            <a:fillRect/>
          </a:stretch>
        </p:blipFill>
        <p:spPr bwMode="auto">
          <a:xfrm>
            <a:off x="5508104" y="620688"/>
            <a:ext cx="3392550" cy="2280469"/>
          </a:xfrm>
          <a:prstGeom prst="rect">
            <a:avLst/>
          </a:prstGeom>
          <a:noFill/>
        </p:spPr>
      </p:pic>
      <p:pic>
        <p:nvPicPr>
          <p:cNvPr id="470020" name="Picture 4" descr="Image result for Urban City"/>
          <p:cNvPicPr>
            <a:picLocks noChangeAspect="1" noChangeArrowheads="1"/>
          </p:cNvPicPr>
          <p:nvPr/>
        </p:nvPicPr>
        <p:blipFill>
          <a:blip r:embed="rId4" cstate="print"/>
          <a:srcRect/>
          <a:stretch>
            <a:fillRect/>
          </a:stretch>
        </p:blipFill>
        <p:spPr bwMode="auto">
          <a:xfrm>
            <a:off x="179512" y="764704"/>
            <a:ext cx="2736304" cy="2052228"/>
          </a:xfrm>
          <a:prstGeom prst="rect">
            <a:avLst/>
          </a:prstGeom>
          <a:noFill/>
        </p:spPr>
      </p:pic>
      <p:pic>
        <p:nvPicPr>
          <p:cNvPr id="470022" name="Picture 6" descr="Image result for images of swansea"/>
          <p:cNvPicPr>
            <a:picLocks noChangeAspect="1" noChangeArrowheads="1"/>
          </p:cNvPicPr>
          <p:nvPr/>
        </p:nvPicPr>
        <p:blipFill>
          <a:blip r:embed="rId5" cstate="print"/>
          <a:srcRect/>
          <a:stretch>
            <a:fillRect/>
          </a:stretch>
        </p:blipFill>
        <p:spPr bwMode="auto">
          <a:xfrm>
            <a:off x="5508104" y="4221088"/>
            <a:ext cx="3419649" cy="2304256"/>
          </a:xfrm>
          <a:prstGeom prst="rect">
            <a:avLst/>
          </a:prstGeom>
          <a:noFill/>
        </p:spPr>
      </p:pic>
      <p:pic>
        <p:nvPicPr>
          <p:cNvPr id="470024" name="Picture 8" descr="Image result for images of manchester"/>
          <p:cNvPicPr>
            <a:picLocks noChangeAspect="1" noChangeArrowheads="1"/>
          </p:cNvPicPr>
          <p:nvPr/>
        </p:nvPicPr>
        <p:blipFill>
          <a:blip r:embed="rId6" cstate="print"/>
          <a:srcRect/>
          <a:stretch>
            <a:fillRect/>
          </a:stretch>
        </p:blipFill>
        <p:spPr bwMode="auto">
          <a:xfrm>
            <a:off x="323528" y="4005064"/>
            <a:ext cx="2865990" cy="2304256"/>
          </a:xfrm>
          <a:prstGeom prst="rect">
            <a:avLst/>
          </a:prstGeom>
          <a:noFill/>
        </p:spPr>
      </p:pic>
      <p:graphicFrame>
        <p:nvGraphicFramePr>
          <p:cNvPr id="8" name="Diagram 7"/>
          <p:cNvGraphicFramePr/>
          <p:nvPr/>
        </p:nvGraphicFramePr>
        <p:xfrm>
          <a:off x="611560" y="1196752"/>
          <a:ext cx="7560840" cy="496855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2322" name="Rectangle 2"/>
          <p:cNvSpPr>
            <a:spLocks noGrp="1" noChangeArrowheads="1"/>
          </p:cNvSpPr>
          <p:nvPr>
            <p:ph type="title"/>
          </p:nvPr>
        </p:nvSpPr>
        <p:spPr/>
        <p:txBody>
          <a:bodyPr/>
          <a:lstStyle/>
          <a:p>
            <a:r>
              <a:rPr lang="en-GB"/>
              <a:t>Urban Design</a:t>
            </a:r>
          </a:p>
        </p:txBody>
      </p:sp>
      <p:sp>
        <p:nvSpPr>
          <p:cNvPr id="312323" name="Rectangle 3"/>
          <p:cNvSpPr>
            <a:spLocks noGrp="1" noChangeArrowheads="1"/>
          </p:cNvSpPr>
          <p:nvPr>
            <p:ph type="body" sz="half" idx="1"/>
          </p:nvPr>
        </p:nvSpPr>
        <p:spPr>
          <a:xfrm>
            <a:off x="323528" y="1628800"/>
            <a:ext cx="3382144" cy="4114800"/>
          </a:xfrm>
        </p:spPr>
        <p:txBody>
          <a:bodyPr>
            <a:normAutofit fontScale="92500"/>
          </a:bodyPr>
          <a:lstStyle/>
          <a:p>
            <a:r>
              <a:rPr lang="en-GB" sz="2800"/>
              <a:t>Towns an cities have always been dynamic, changing social and economic conditions</a:t>
            </a:r>
          </a:p>
          <a:p>
            <a:r>
              <a:rPr lang="en-GB" sz="2800"/>
              <a:t>Inner city ghettos and disenfranchised citizens</a:t>
            </a:r>
          </a:p>
          <a:p>
            <a:r>
              <a:rPr lang="en-GB" sz="2800"/>
              <a:t>Urban renaissance</a:t>
            </a:r>
          </a:p>
        </p:txBody>
      </p:sp>
      <p:pic>
        <p:nvPicPr>
          <p:cNvPr id="386050" name="Picture 1026" descr="Image result for images of urban design"/>
          <p:cNvPicPr>
            <a:picLocks noChangeAspect="1" noChangeArrowheads="1"/>
          </p:cNvPicPr>
          <p:nvPr/>
        </p:nvPicPr>
        <p:blipFill>
          <a:blip r:embed="rId3" cstate="print"/>
          <a:srcRect/>
          <a:stretch>
            <a:fillRect/>
          </a:stretch>
        </p:blipFill>
        <p:spPr bwMode="auto">
          <a:xfrm>
            <a:off x="3851920" y="1700808"/>
            <a:ext cx="5081349" cy="4032448"/>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4370" name="Rectangle 2"/>
          <p:cNvSpPr>
            <a:spLocks noGrp="1" noChangeArrowheads="1"/>
          </p:cNvSpPr>
          <p:nvPr>
            <p:ph type="title"/>
          </p:nvPr>
        </p:nvSpPr>
        <p:spPr/>
        <p:txBody>
          <a:bodyPr/>
          <a:lstStyle/>
          <a:p>
            <a:r>
              <a:rPr lang="en-GB" sz="3600"/>
              <a:t>Urban Design according to Francis </a:t>
            </a:r>
            <a:r>
              <a:rPr lang="en-GB" sz="3600" err="1"/>
              <a:t>Tibbauld</a:t>
            </a:r>
            <a:endParaRPr lang="en-GB" sz="3600"/>
          </a:p>
        </p:txBody>
      </p:sp>
      <p:sp>
        <p:nvSpPr>
          <p:cNvPr id="314371" name="Rectangle 3"/>
          <p:cNvSpPr>
            <a:spLocks noGrp="1" noChangeArrowheads="1"/>
          </p:cNvSpPr>
          <p:nvPr>
            <p:ph sz="half" idx="1"/>
          </p:nvPr>
        </p:nvSpPr>
        <p:spPr/>
        <p:txBody>
          <a:bodyPr/>
          <a:lstStyle/>
          <a:p>
            <a:r>
              <a:rPr lang="en-GB"/>
              <a:t>Places more important than buildings</a:t>
            </a:r>
          </a:p>
          <a:p>
            <a:r>
              <a:rPr lang="en-GB"/>
              <a:t>Learn from past</a:t>
            </a:r>
          </a:p>
          <a:p>
            <a:r>
              <a:rPr lang="en-GB"/>
              <a:t>Uses and activities must be mixed</a:t>
            </a:r>
          </a:p>
          <a:p>
            <a:r>
              <a:rPr lang="en-GB"/>
              <a:t>Human scale imperative</a:t>
            </a:r>
          </a:p>
          <a:p>
            <a:r>
              <a:rPr lang="en-GB"/>
              <a:t>Freedom of pedestrians important</a:t>
            </a:r>
          </a:p>
        </p:txBody>
      </p:sp>
      <p:sp>
        <p:nvSpPr>
          <p:cNvPr id="314372" name="Rectangle 4"/>
          <p:cNvSpPr>
            <a:spLocks noGrp="1" noChangeArrowheads="1"/>
          </p:cNvSpPr>
          <p:nvPr>
            <p:ph sz="half" idx="2"/>
          </p:nvPr>
        </p:nvSpPr>
        <p:spPr/>
        <p:txBody>
          <a:bodyPr/>
          <a:lstStyle/>
          <a:p>
            <a:pPr>
              <a:lnSpc>
                <a:spcPct val="90000"/>
              </a:lnSpc>
            </a:pPr>
            <a:r>
              <a:rPr lang="en-GB"/>
              <a:t>Accessibility for all</a:t>
            </a:r>
          </a:p>
          <a:p>
            <a:pPr>
              <a:lnSpc>
                <a:spcPct val="90000"/>
              </a:lnSpc>
            </a:pPr>
            <a:r>
              <a:rPr lang="en-GB"/>
              <a:t>Clear and legible</a:t>
            </a:r>
          </a:p>
          <a:p>
            <a:pPr>
              <a:lnSpc>
                <a:spcPct val="90000"/>
              </a:lnSpc>
            </a:pPr>
            <a:r>
              <a:rPr lang="en-GB"/>
              <a:t>Robust built environment</a:t>
            </a:r>
          </a:p>
          <a:p>
            <a:pPr>
              <a:lnSpc>
                <a:spcPct val="90000"/>
              </a:lnSpc>
            </a:pPr>
            <a:r>
              <a:rPr lang="en-GB"/>
              <a:t>Control scale and rate of change in cities</a:t>
            </a:r>
          </a:p>
          <a:p>
            <a:pPr>
              <a:lnSpc>
                <a:spcPct val="90000"/>
              </a:lnSpc>
            </a:pPr>
            <a:r>
              <a:rPr lang="en-GB"/>
              <a:t>All the above needs to come together to form a rich, attractive and enjoyable public realm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1026"/>
          <p:cNvSpPr>
            <a:spLocks noGrp="1" noChangeArrowheads="1"/>
          </p:cNvSpPr>
          <p:nvPr>
            <p:ph type="title"/>
          </p:nvPr>
        </p:nvSpPr>
        <p:spPr>
          <a:xfrm>
            <a:off x="323528" y="0"/>
            <a:ext cx="8229600" cy="1143000"/>
          </a:xfrm>
        </p:spPr>
        <p:txBody>
          <a:bodyPr>
            <a:normAutofit/>
          </a:bodyPr>
          <a:lstStyle/>
          <a:p>
            <a:r>
              <a:rPr lang="en-GB" sz="3600"/>
              <a:t>Urban Design</a:t>
            </a:r>
          </a:p>
        </p:txBody>
      </p:sp>
      <p:sp>
        <p:nvSpPr>
          <p:cNvPr id="316419" name="Rectangle 1027"/>
          <p:cNvSpPr>
            <a:spLocks noGrp="1" noChangeArrowheads="1"/>
          </p:cNvSpPr>
          <p:nvPr>
            <p:ph idx="1"/>
          </p:nvPr>
        </p:nvSpPr>
        <p:spPr>
          <a:xfrm>
            <a:off x="179512" y="908720"/>
            <a:ext cx="8784976" cy="2664296"/>
          </a:xfrm>
        </p:spPr>
        <p:txBody>
          <a:bodyPr>
            <a:normAutofit fontScale="77500" lnSpcReduction="20000"/>
          </a:bodyPr>
          <a:lstStyle/>
          <a:p>
            <a:endParaRPr lang="en-GB"/>
          </a:p>
          <a:p>
            <a:pPr>
              <a:buNone/>
            </a:pPr>
            <a:r>
              <a:rPr lang="en-GB"/>
              <a:t>	</a:t>
            </a:r>
            <a:r>
              <a:rPr lang="en-GB" sz="4000"/>
              <a:t>Urban design is thus derived from, but transcends, the disciplines of planning and transport, architecture, development economics, landscape design and engineering.</a:t>
            </a:r>
          </a:p>
          <a:p>
            <a:endParaRPr lang="en-GB"/>
          </a:p>
          <a:p>
            <a:pPr>
              <a:buNone/>
            </a:pPr>
            <a:r>
              <a:rPr lang="en-GB"/>
              <a:t>    </a:t>
            </a:r>
          </a:p>
        </p:txBody>
      </p:sp>
      <p:sp>
        <p:nvSpPr>
          <p:cNvPr id="4" name="Rectangle 3"/>
          <p:cNvSpPr/>
          <p:nvPr/>
        </p:nvSpPr>
        <p:spPr>
          <a:xfrm>
            <a:off x="1115616" y="6237312"/>
            <a:ext cx="6840760" cy="461665"/>
          </a:xfrm>
          <a:prstGeom prst="rect">
            <a:avLst/>
          </a:prstGeom>
        </p:spPr>
        <p:txBody>
          <a:bodyPr wrap="square">
            <a:spAutoFit/>
          </a:bodyPr>
          <a:lstStyle/>
          <a:p>
            <a:r>
              <a:rPr lang="en-GB">
                <a:latin typeface="+mn-lt"/>
              </a:rPr>
              <a:t>Key attributes when designing cities for the future!</a:t>
            </a:r>
          </a:p>
        </p:txBody>
      </p:sp>
      <p:pic>
        <p:nvPicPr>
          <p:cNvPr id="451586" name="Picture 2" descr="http://www.london-futures.com/wp-content/uploads/2012/10/01095_Your-Life-In-The-Future_Wired_Cover_No-Logo-Web.jpg"/>
          <p:cNvPicPr>
            <a:picLocks noChangeAspect="1" noChangeArrowheads="1"/>
          </p:cNvPicPr>
          <p:nvPr/>
        </p:nvPicPr>
        <p:blipFill>
          <a:blip r:embed="rId3" cstate="print"/>
          <a:srcRect/>
          <a:stretch>
            <a:fillRect/>
          </a:stretch>
        </p:blipFill>
        <p:spPr bwMode="auto">
          <a:xfrm>
            <a:off x="899592" y="2780928"/>
            <a:ext cx="7410450" cy="3362326"/>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lstStyle/>
          <a:p>
            <a:r>
              <a:rPr lang="en-GB"/>
              <a:t>Cities ……..like forests perhaps?</a:t>
            </a:r>
          </a:p>
        </p:txBody>
      </p:sp>
      <p:sp>
        <p:nvSpPr>
          <p:cNvPr id="294915" name="Rectangle 3"/>
          <p:cNvSpPr>
            <a:spLocks noGrp="1" noChangeArrowheads="1"/>
          </p:cNvSpPr>
          <p:nvPr>
            <p:ph type="body" sz="half" idx="1"/>
          </p:nvPr>
        </p:nvSpPr>
        <p:spPr/>
        <p:txBody>
          <a:bodyPr>
            <a:normAutofit fontScale="92500"/>
          </a:bodyPr>
          <a:lstStyle/>
          <a:p>
            <a:pPr>
              <a:lnSpc>
                <a:spcPct val="90000"/>
              </a:lnSpc>
            </a:pPr>
            <a:r>
              <a:rPr lang="en-GB" sz="2800"/>
              <a:t>Greening the city</a:t>
            </a:r>
          </a:p>
          <a:p>
            <a:pPr>
              <a:lnSpc>
                <a:spcPct val="90000"/>
              </a:lnSpc>
            </a:pPr>
            <a:r>
              <a:rPr lang="en-GB" sz="2800"/>
              <a:t>Air cleansers</a:t>
            </a:r>
          </a:p>
          <a:p>
            <a:pPr>
              <a:lnSpc>
                <a:spcPct val="90000"/>
              </a:lnSpc>
            </a:pPr>
            <a:r>
              <a:rPr lang="en-GB" sz="2800"/>
              <a:t>Psychological well-being</a:t>
            </a:r>
          </a:p>
          <a:p>
            <a:pPr>
              <a:lnSpc>
                <a:spcPct val="90000"/>
              </a:lnSpc>
            </a:pPr>
            <a:r>
              <a:rPr lang="en-GB" sz="2800"/>
              <a:t>Restoring, replenishing and nurturing urban ecology</a:t>
            </a:r>
          </a:p>
        </p:txBody>
      </p:sp>
      <p:pic>
        <p:nvPicPr>
          <p:cNvPr id="294921" name="Picture 9" descr="grass roof"/>
          <p:cNvPicPr>
            <a:picLocks noGrp="1" noChangeAspect="1" noChangeArrowheads="1"/>
          </p:cNvPicPr>
          <p:nvPr>
            <p:ph sz="half" idx="2"/>
          </p:nvPr>
        </p:nvPicPr>
        <p:blipFill>
          <a:blip r:embed="rId3" cstate="print"/>
          <a:srcRect/>
          <a:stretch>
            <a:fillRect/>
          </a:stretch>
        </p:blipFill>
        <p:spPr>
          <a:xfrm>
            <a:off x="762000" y="4114800"/>
            <a:ext cx="3581400" cy="1981200"/>
          </a:xfrm>
          <a:noFill/>
          <a:ln/>
        </p:spPr>
      </p:pic>
      <p:pic>
        <p:nvPicPr>
          <p:cNvPr id="294919" name="Picture 7" descr="sedum"/>
          <p:cNvPicPr>
            <a:picLocks noChangeAspect="1" noChangeArrowheads="1"/>
          </p:cNvPicPr>
          <p:nvPr/>
        </p:nvPicPr>
        <p:blipFill>
          <a:blip r:embed="rId4" cstate="print">
            <a:lum contrast="6000"/>
          </a:blip>
          <a:srcRect/>
          <a:stretch>
            <a:fillRect/>
          </a:stretch>
        </p:blipFill>
        <p:spPr bwMode="auto">
          <a:xfrm>
            <a:off x="4724400" y="4114800"/>
            <a:ext cx="4114800" cy="1941513"/>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88640"/>
            <a:ext cx="7772400" cy="1143000"/>
          </a:xfrm>
        </p:spPr>
        <p:txBody>
          <a:bodyPr>
            <a:normAutofit/>
          </a:bodyPr>
          <a:lstStyle/>
          <a:p>
            <a:r>
              <a:rPr lang="en-GB" sz="3600"/>
              <a:t>Future Cities.......?</a:t>
            </a:r>
          </a:p>
        </p:txBody>
      </p:sp>
      <p:sp>
        <p:nvSpPr>
          <p:cNvPr id="3" name="Text Placeholder 2"/>
          <p:cNvSpPr>
            <a:spLocks noGrp="1"/>
          </p:cNvSpPr>
          <p:nvPr>
            <p:ph type="body" sz="half" idx="1"/>
          </p:nvPr>
        </p:nvSpPr>
        <p:spPr>
          <a:xfrm>
            <a:off x="-180528" y="2060848"/>
            <a:ext cx="8208912" cy="1440160"/>
          </a:xfrm>
        </p:spPr>
        <p:txBody>
          <a:bodyPr>
            <a:normAutofit/>
          </a:bodyPr>
          <a:lstStyle/>
          <a:p>
            <a:pPr>
              <a:buNone/>
            </a:pPr>
            <a:r>
              <a:rPr lang="en-GB" sz="2800" i="1"/>
              <a:t>    </a:t>
            </a:r>
            <a:r>
              <a:rPr lang="en-GB" sz="2400" i="1"/>
              <a:t>Climate change is one of the great global challenges of our  time… our ability ultimately [is] to achieve a</a:t>
            </a:r>
            <a:endParaRPr lang="en-GB" sz="2400"/>
          </a:p>
        </p:txBody>
      </p:sp>
      <p:sp>
        <p:nvSpPr>
          <p:cNvPr id="6" name="Rectangle 5"/>
          <p:cNvSpPr/>
          <p:nvPr/>
        </p:nvSpPr>
        <p:spPr>
          <a:xfrm>
            <a:off x="323528" y="1124744"/>
            <a:ext cx="8352928" cy="707886"/>
          </a:xfrm>
          <a:prstGeom prst="rect">
            <a:avLst/>
          </a:prstGeom>
        </p:spPr>
        <p:txBody>
          <a:bodyPr wrap="square">
            <a:spAutoFit/>
          </a:bodyPr>
          <a:lstStyle/>
          <a:p>
            <a:pPr>
              <a:buNone/>
            </a:pPr>
            <a:r>
              <a:rPr lang="en-GB" sz="2000">
                <a:latin typeface="+mn-lt"/>
              </a:rPr>
              <a:t>(Excerpt ‘Declaration of Leaders Meeting of Major Economies on Energy Security and Climate Change’, G8 Summit, Hokkaido, Japan 9 July 2008)</a:t>
            </a:r>
          </a:p>
        </p:txBody>
      </p:sp>
      <p:pic>
        <p:nvPicPr>
          <p:cNvPr id="494594" name="Picture 2" descr="Image result for images of cities for the future"/>
          <p:cNvPicPr>
            <a:picLocks noChangeAspect="1" noChangeArrowheads="1"/>
          </p:cNvPicPr>
          <p:nvPr/>
        </p:nvPicPr>
        <p:blipFill>
          <a:blip r:embed="rId3" cstate="print"/>
          <a:srcRect/>
          <a:stretch>
            <a:fillRect/>
          </a:stretch>
        </p:blipFill>
        <p:spPr bwMode="auto">
          <a:xfrm>
            <a:off x="3923928" y="3212976"/>
            <a:ext cx="4847367" cy="3312368"/>
          </a:xfrm>
          <a:prstGeom prst="rect">
            <a:avLst/>
          </a:prstGeom>
          <a:noFill/>
        </p:spPr>
      </p:pic>
      <p:sp>
        <p:nvSpPr>
          <p:cNvPr id="8" name="Rectangle 7"/>
          <p:cNvSpPr/>
          <p:nvPr/>
        </p:nvSpPr>
        <p:spPr>
          <a:xfrm>
            <a:off x="93248" y="3413653"/>
            <a:ext cx="3816424" cy="3354765"/>
          </a:xfrm>
          <a:prstGeom prst="rect">
            <a:avLst/>
          </a:prstGeom>
        </p:spPr>
        <p:txBody>
          <a:bodyPr wrap="square">
            <a:spAutoFit/>
          </a:bodyPr>
          <a:lstStyle/>
          <a:p>
            <a:pPr>
              <a:buNone/>
            </a:pPr>
            <a:r>
              <a:rPr lang="en-GB" i="1">
                <a:latin typeface="+mn-lt"/>
              </a:rPr>
              <a:t>long-term global goal [that] will depend on affordable, new, more advanced, and innovative technologies, infrastructure, and practices that transform the way we live, produce and use energy, and manage land.</a:t>
            </a:r>
            <a:endParaRPr lang="en-GB">
              <a:latin typeface="+mn-lt"/>
            </a:endParaRPr>
          </a:p>
          <a:p>
            <a:endParaRPr lang="en-GB" sz="20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4104456" cy="1143000"/>
          </a:xfrm>
        </p:spPr>
        <p:txBody>
          <a:bodyPr>
            <a:normAutofit/>
          </a:bodyPr>
          <a:lstStyle/>
          <a:p>
            <a:r>
              <a:rPr lang="en-GB" sz="2800"/>
              <a:t>...and from Lovelock...</a:t>
            </a:r>
          </a:p>
        </p:txBody>
      </p:sp>
      <p:sp>
        <p:nvSpPr>
          <p:cNvPr id="3" name="Text Placeholder 2"/>
          <p:cNvSpPr>
            <a:spLocks noGrp="1"/>
          </p:cNvSpPr>
          <p:nvPr>
            <p:ph type="body" sz="half" idx="1"/>
          </p:nvPr>
        </p:nvSpPr>
        <p:spPr>
          <a:xfrm>
            <a:off x="395536" y="1268760"/>
            <a:ext cx="8496944" cy="2304256"/>
          </a:xfrm>
        </p:spPr>
        <p:txBody>
          <a:bodyPr>
            <a:normAutofit/>
          </a:bodyPr>
          <a:lstStyle/>
          <a:p>
            <a:pPr>
              <a:buNone/>
            </a:pPr>
            <a:r>
              <a:rPr lang="en-GB" i="1"/>
              <a:t>     </a:t>
            </a:r>
            <a:r>
              <a:rPr lang="en-GB" sz="2400" i="1"/>
              <a:t>Meanwhile climate change progresses remorselessly, now driven by feedbacks from the Earth as well as our increases in emissions and land use. There is no tipping point; we are sliding down a bumpy slope that grows ever steeper to the future hot world. </a:t>
            </a:r>
            <a:r>
              <a:rPr lang="en-GB" sz="2000" b="1"/>
              <a:t>	</a:t>
            </a:r>
            <a:r>
              <a:rPr lang="en-GB" sz="1500" b="1"/>
              <a:t>(James Lovelock from ‘A Final Warning: The Vanishing Face of Gaia’ 2009)</a:t>
            </a:r>
            <a:endParaRPr lang="en-GB" sz="2000" b="1"/>
          </a:p>
          <a:p>
            <a:endParaRPr lang="en-GB"/>
          </a:p>
        </p:txBody>
      </p:sp>
      <p:pic>
        <p:nvPicPr>
          <p:cNvPr id="492546" name="Picture 2" descr="http://funguerilla.com/images/creative-art/cities-of-the-future/cities-of-the-future19.jpg"/>
          <p:cNvPicPr>
            <a:picLocks noChangeAspect="1" noChangeArrowheads="1"/>
          </p:cNvPicPr>
          <p:nvPr/>
        </p:nvPicPr>
        <p:blipFill>
          <a:blip r:embed="rId3" cstate="print"/>
          <a:srcRect/>
          <a:stretch>
            <a:fillRect/>
          </a:stretch>
        </p:blipFill>
        <p:spPr bwMode="auto">
          <a:xfrm>
            <a:off x="971600" y="3429000"/>
            <a:ext cx="7344816" cy="3042852"/>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62" name="Picture 2" descr="C:\My Documents\sustainable development\Paris.BMP"/>
          <p:cNvPicPr>
            <a:picLocks noChangeAspect="1" noChangeArrowheads="1"/>
          </p:cNvPicPr>
          <p:nvPr/>
        </p:nvPicPr>
        <p:blipFill>
          <a:blip r:embed="rId3" cstate="print"/>
          <a:srcRect/>
          <a:stretch>
            <a:fillRect/>
          </a:stretch>
        </p:blipFill>
        <p:spPr bwMode="auto">
          <a:xfrm>
            <a:off x="1115616" y="1052736"/>
            <a:ext cx="6961584" cy="4952055"/>
          </a:xfrm>
          <a:prstGeom prst="rect">
            <a:avLst/>
          </a:prstGeom>
          <a:noFill/>
        </p:spPr>
      </p:pic>
      <p:sp>
        <p:nvSpPr>
          <p:cNvPr id="296963" name="Text Box 3"/>
          <p:cNvSpPr txBox="1">
            <a:spLocks noChangeArrowheads="1"/>
          </p:cNvSpPr>
          <p:nvPr/>
        </p:nvSpPr>
        <p:spPr bwMode="auto">
          <a:xfrm>
            <a:off x="1066800" y="6088063"/>
            <a:ext cx="7681664" cy="461665"/>
          </a:xfrm>
          <a:prstGeom prst="rect">
            <a:avLst/>
          </a:prstGeom>
          <a:noFill/>
          <a:ln w="9525">
            <a:noFill/>
            <a:miter lim="800000"/>
            <a:headEnd/>
            <a:tailEnd/>
          </a:ln>
          <a:effectLst/>
        </p:spPr>
        <p:txBody>
          <a:bodyPr wrap="square">
            <a:spAutoFit/>
          </a:bodyPr>
          <a:lstStyle/>
          <a:p>
            <a:pPr eaLnBrk="0" hangingPunct="0">
              <a:spcBef>
                <a:spcPct val="50000"/>
              </a:spcBef>
            </a:pPr>
            <a:r>
              <a:rPr lang="en-GB">
                <a:latin typeface="+mn-lt"/>
              </a:rPr>
              <a:t>Paris was one of the first modern cities to introduce trees</a:t>
            </a:r>
          </a:p>
        </p:txBody>
      </p:sp>
      <p:sp>
        <p:nvSpPr>
          <p:cNvPr id="4" name="TextBox 3"/>
          <p:cNvSpPr txBox="1"/>
          <p:nvPr/>
        </p:nvSpPr>
        <p:spPr>
          <a:xfrm>
            <a:off x="323528" y="332656"/>
            <a:ext cx="2032929" cy="461665"/>
          </a:xfrm>
          <a:prstGeom prst="rect">
            <a:avLst/>
          </a:prstGeom>
          <a:noFill/>
        </p:spPr>
        <p:txBody>
          <a:bodyPr wrap="none" rtlCol="0">
            <a:spAutoFit/>
          </a:bodyPr>
          <a:lstStyle/>
          <a:p>
            <a:r>
              <a:rPr lang="en-GB">
                <a:latin typeface="+mn-lt"/>
              </a:rPr>
              <a:t>Looking back...</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1026"/>
          <p:cNvSpPr>
            <a:spLocks noChangeArrowheads="1"/>
          </p:cNvSpPr>
          <p:nvPr/>
        </p:nvSpPr>
        <p:spPr bwMode="auto">
          <a:xfrm>
            <a:off x="-168275" y="-46038"/>
            <a:ext cx="9144000" cy="0"/>
          </a:xfrm>
          <a:prstGeom prst="rect">
            <a:avLst/>
          </a:prstGeom>
          <a:noFill/>
          <a:ln w="9525">
            <a:noFill/>
            <a:miter lim="800000"/>
            <a:headEnd/>
            <a:tailEnd/>
          </a:ln>
          <a:effectLst/>
        </p:spPr>
        <p:txBody>
          <a:bodyPr>
            <a:spAutoFit/>
          </a:bodyPr>
          <a:lstStyle/>
          <a:p>
            <a:endParaRPr lang="en-GB"/>
          </a:p>
        </p:txBody>
      </p:sp>
      <p:pic>
        <p:nvPicPr>
          <p:cNvPr id="446466" name="Picture 2" descr="Image result for images of green design in Paris"/>
          <p:cNvPicPr>
            <a:picLocks noChangeAspect="1" noChangeArrowheads="1"/>
          </p:cNvPicPr>
          <p:nvPr/>
        </p:nvPicPr>
        <p:blipFill>
          <a:blip r:embed="rId2" cstate="print"/>
          <a:srcRect/>
          <a:stretch>
            <a:fillRect/>
          </a:stretch>
        </p:blipFill>
        <p:spPr bwMode="auto">
          <a:xfrm>
            <a:off x="323528" y="908720"/>
            <a:ext cx="4032448" cy="5376597"/>
          </a:xfrm>
          <a:prstGeom prst="rect">
            <a:avLst/>
          </a:prstGeom>
          <a:noFill/>
        </p:spPr>
      </p:pic>
      <p:sp>
        <p:nvSpPr>
          <p:cNvPr id="5" name="TextBox 4"/>
          <p:cNvSpPr txBox="1"/>
          <p:nvPr/>
        </p:nvSpPr>
        <p:spPr>
          <a:xfrm>
            <a:off x="323528" y="332656"/>
            <a:ext cx="1113510" cy="461665"/>
          </a:xfrm>
          <a:prstGeom prst="rect">
            <a:avLst/>
          </a:prstGeom>
          <a:noFill/>
        </p:spPr>
        <p:txBody>
          <a:bodyPr wrap="none" rtlCol="0">
            <a:spAutoFit/>
          </a:bodyPr>
          <a:lstStyle/>
          <a:p>
            <a:r>
              <a:rPr lang="en-GB">
                <a:latin typeface="+mn-lt"/>
              </a:rPr>
              <a:t>...today</a:t>
            </a:r>
          </a:p>
        </p:txBody>
      </p:sp>
      <p:pic>
        <p:nvPicPr>
          <p:cNvPr id="446468" name="Picture 4" descr="Image result for images of green design in Paris"/>
          <p:cNvPicPr>
            <a:picLocks noChangeAspect="1" noChangeArrowheads="1"/>
          </p:cNvPicPr>
          <p:nvPr/>
        </p:nvPicPr>
        <p:blipFill>
          <a:blip r:embed="rId3" cstate="print"/>
          <a:srcRect/>
          <a:stretch>
            <a:fillRect/>
          </a:stretch>
        </p:blipFill>
        <p:spPr bwMode="auto">
          <a:xfrm>
            <a:off x="4499992" y="2132856"/>
            <a:ext cx="4418871" cy="3384376"/>
          </a:xfrm>
          <a:prstGeom prst="rect">
            <a:avLst/>
          </a:prstGeom>
          <a:noFill/>
        </p:spPr>
      </p:pic>
      <p:sp>
        <p:nvSpPr>
          <p:cNvPr id="7" name="TextBox 6"/>
          <p:cNvSpPr txBox="1"/>
          <p:nvPr/>
        </p:nvSpPr>
        <p:spPr>
          <a:xfrm>
            <a:off x="5076056" y="1484784"/>
            <a:ext cx="2426113" cy="461665"/>
          </a:xfrm>
          <a:prstGeom prst="rect">
            <a:avLst/>
          </a:prstGeom>
          <a:noFill/>
        </p:spPr>
        <p:txBody>
          <a:bodyPr wrap="none" rtlCol="0">
            <a:spAutoFit/>
          </a:bodyPr>
          <a:lstStyle/>
          <a:p>
            <a:r>
              <a:rPr lang="en-GB">
                <a:latin typeface="+mn-lt"/>
              </a:rPr>
              <a:t>... and tomorrow?</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Text Box 3"/>
          <p:cNvSpPr txBox="1">
            <a:spLocks noChangeArrowheads="1"/>
          </p:cNvSpPr>
          <p:nvPr/>
        </p:nvSpPr>
        <p:spPr bwMode="auto">
          <a:xfrm>
            <a:off x="5562600" y="6248400"/>
            <a:ext cx="3276600" cy="461665"/>
          </a:xfrm>
          <a:prstGeom prst="rect">
            <a:avLst/>
          </a:prstGeom>
          <a:noFill/>
          <a:ln w="9525">
            <a:noFill/>
            <a:miter lim="800000"/>
            <a:headEnd/>
            <a:tailEnd/>
          </a:ln>
          <a:effectLst/>
        </p:spPr>
        <p:txBody>
          <a:bodyPr>
            <a:spAutoFit/>
          </a:bodyPr>
          <a:lstStyle/>
          <a:p>
            <a:pPr eaLnBrk="0" hangingPunct="0">
              <a:spcBef>
                <a:spcPct val="50000"/>
              </a:spcBef>
            </a:pPr>
            <a:r>
              <a:rPr lang="en-GB" sz="1800">
                <a:latin typeface="+mn-lt"/>
              </a:rPr>
              <a:t>Central Park, New York</a:t>
            </a:r>
            <a:r>
              <a:rPr lang="en-GB">
                <a:latin typeface="+mn-lt"/>
              </a:rPr>
              <a:t> </a:t>
            </a:r>
          </a:p>
        </p:txBody>
      </p:sp>
      <p:pic>
        <p:nvPicPr>
          <p:cNvPr id="445442" name="Picture 2" descr="http://2.bp.blogspot.com/_AOGK87WAhlk/TLFjAHJi6fI/AAAAAAAAPPo/KxQJ0CaBKRA/s1600/central-park-new-york-wallpaper.jpg"/>
          <p:cNvPicPr>
            <a:picLocks noChangeAspect="1" noChangeArrowheads="1"/>
          </p:cNvPicPr>
          <p:nvPr/>
        </p:nvPicPr>
        <p:blipFill>
          <a:blip r:embed="rId3" cstate="print"/>
          <a:srcRect/>
          <a:stretch>
            <a:fillRect/>
          </a:stretch>
        </p:blipFill>
        <p:spPr bwMode="auto">
          <a:xfrm>
            <a:off x="683568" y="332656"/>
            <a:ext cx="7848872" cy="5886654"/>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0516" name="Rectangle 4"/>
          <p:cNvSpPr>
            <a:spLocks noGrp="1" noChangeArrowheads="1"/>
          </p:cNvSpPr>
          <p:nvPr>
            <p:ph idx="1"/>
          </p:nvPr>
        </p:nvSpPr>
        <p:spPr>
          <a:xfrm>
            <a:off x="467544" y="1412776"/>
            <a:ext cx="8229600" cy="4525963"/>
          </a:xfrm>
        </p:spPr>
        <p:txBody>
          <a:bodyPr>
            <a:normAutofit/>
          </a:bodyPr>
          <a:lstStyle/>
          <a:p>
            <a:pPr>
              <a:buNone/>
            </a:pPr>
            <a:r>
              <a:rPr lang="en-GB"/>
              <a:t>	</a:t>
            </a:r>
            <a:r>
              <a:rPr lang="en-GB" sz="2400"/>
              <a:t>We no longer live in a civilisation………..but in a mobilisation of natural resources, people and products</a:t>
            </a:r>
            <a:endParaRPr lang="en-GB"/>
          </a:p>
          <a:p>
            <a:pPr>
              <a:buNone/>
            </a:pPr>
            <a:r>
              <a:rPr lang="en-GB" sz="2400"/>
              <a:t>	So what now, what are the challenges for our future cities?</a:t>
            </a:r>
          </a:p>
          <a:p>
            <a:pPr>
              <a:buNone/>
            </a:pPr>
            <a:r>
              <a:rPr lang="en-GB" sz="2400"/>
              <a:t>	</a:t>
            </a:r>
          </a:p>
          <a:p>
            <a:pPr>
              <a:buNone/>
            </a:pPr>
            <a:r>
              <a:rPr lang="en-GB" sz="2400"/>
              <a:t>Energy</a:t>
            </a:r>
          </a:p>
          <a:p>
            <a:pPr>
              <a:buNone/>
            </a:pPr>
            <a:r>
              <a:rPr lang="en-GB" sz="2400"/>
              <a:t>Food and water</a:t>
            </a:r>
          </a:p>
          <a:p>
            <a:pPr>
              <a:buNone/>
            </a:pPr>
            <a:r>
              <a:rPr lang="en-GB" sz="2400"/>
              <a:t>Climate</a:t>
            </a:r>
          </a:p>
          <a:p>
            <a:pPr>
              <a:buNone/>
            </a:pPr>
            <a:r>
              <a:rPr lang="en-GB" sz="2400"/>
              <a:t>Natural environment</a:t>
            </a:r>
          </a:p>
          <a:p>
            <a:pPr>
              <a:buNone/>
            </a:pPr>
            <a:r>
              <a:rPr lang="en-GB" sz="2400"/>
              <a:t>Risk</a:t>
            </a:r>
          </a:p>
          <a:p>
            <a:pPr>
              <a:buNone/>
            </a:pPr>
            <a:endParaRPr lang="en-GB"/>
          </a:p>
        </p:txBody>
      </p:sp>
      <p:sp>
        <p:nvSpPr>
          <p:cNvPr id="3" name="TextBox 2"/>
          <p:cNvSpPr txBox="1"/>
          <p:nvPr/>
        </p:nvSpPr>
        <p:spPr>
          <a:xfrm>
            <a:off x="1043608" y="836712"/>
            <a:ext cx="3609386" cy="523220"/>
          </a:xfrm>
          <a:prstGeom prst="rect">
            <a:avLst/>
          </a:prstGeom>
          <a:noFill/>
        </p:spPr>
        <p:txBody>
          <a:bodyPr wrap="none" rtlCol="0">
            <a:spAutoFit/>
          </a:bodyPr>
          <a:lstStyle/>
          <a:p>
            <a:r>
              <a:rPr lang="en-GB" sz="2800">
                <a:latin typeface="+mn-lt"/>
              </a:rPr>
              <a:t>Future Proofing Cities...</a:t>
            </a:r>
          </a:p>
        </p:txBody>
      </p:sp>
      <p:pic>
        <p:nvPicPr>
          <p:cNvPr id="443395" name="Picture 3"/>
          <p:cNvPicPr>
            <a:picLocks noChangeAspect="1" noChangeArrowheads="1"/>
          </p:cNvPicPr>
          <p:nvPr/>
        </p:nvPicPr>
        <p:blipFill>
          <a:blip r:embed="rId3" cstate="print"/>
          <a:srcRect/>
          <a:stretch>
            <a:fillRect/>
          </a:stretch>
        </p:blipFill>
        <p:spPr bwMode="auto">
          <a:xfrm>
            <a:off x="3851920" y="2852936"/>
            <a:ext cx="4177453" cy="381915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0516">
                                            <p:txEl>
                                              <p:pRg st="0" end="0"/>
                                            </p:txEl>
                                          </p:spTgt>
                                        </p:tgtEl>
                                        <p:attrNameLst>
                                          <p:attrName>style.visibility</p:attrName>
                                        </p:attrNameLst>
                                      </p:cBhvr>
                                      <p:to>
                                        <p:strVal val="visible"/>
                                      </p:to>
                                    </p:set>
                                    <p:animEffect transition="in" filter="blinds(horizontal)">
                                      <p:cBhvr>
                                        <p:cTn id="7" dur="500"/>
                                        <p:tgtEl>
                                          <p:spTgt spid="32051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20516">
                                            <p:txEl>
                                              <p:pRg st="1" end="1"/>
                                            </p:txEl>
                                          </p:spTgt>
                                        </p:tgtEl>
                                        <p:attrNameLst>
                                          <p:attrName>style.visibility</p:attrName>
                                        </p:attrNameLst>
                                      </p:cBhvr>
                                      <p:to>
                                        <p:strVal val="visible"/>
                                      </p:to>
                                    </p:set>
                                    <p:animEffect transition="in" filter="blinds(horizontal)">
                                      <p:cBhvr>
                                        <p:cTn id="12" dur="500"/>
                                        <p:tgtEl>
                                          <p:spTgt spid="32051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20516">
                                            <p:txEl>
                                              <p:pRg st="2" end="2"/>
                                            </p:txEl>
                                          </p:spTgt>
                                        </p:tgtEl>
                                        <p:attrNameLst>
                                          <p:attrName>style.visibility</p:attrName>
                                        </p:attrNameLst>
                                      </p:cBhvr>
                                      <p:to>
                                        <p:strVal val="visible"/>
                                      </p:to>
                                    </p:set>
                                    <p:animEffect transition="in" filter="blinds(horizontal)">
                                      <p:cBhvr>
                                        <p:cTn id="17" dur="500"/>
                                        <p:tgtEl>
                                          <p:spTgt spid="32051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20516">
                                            <p:txEl>
                                              <p:pRg st="3" end="3"/>
                                            </p:txEl>
                                          </p:spTgt>
                                        </p:tgtEl>
                                        <p:attrNameLst>
                                          <p:attrName>style.visibility</p:attrName>
                                        </p:attrNameLst>
                                      </p:cBhvr>
                                      <p:to>
                                        <p:strVal val="visible"/>
                                      </p:to>
                                    </p:set>
                                    <p:animEffect transition="in" filter="blinds(horizontal)">
                                      <p:cBhvr>
                                        <p:cTn id="22" dur="500"/>
                                        <p:tgtEl>
                                          <p:spTgt spid="32051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20516">
                                            <p:txEl>
                                              <p:pRg st="4" end="4"/>
                                            </p:txEl>
                                          </p:spTgt>
                                        </p:tgtEl>
                                        <p:attrNameLst>
                                          <p:attrName>style.visibility</p:attrName>
                                        </p:attrNameLst>
                                      </p:cBhvr>
                                      <p:to>
                                        <p:strVal val="visible"/>
                                      </p:to>
                                    </p:set>
                                    <p:animEffect transition="in" filter="blinds(horizontal)">
                                      <p:cBhvr>
                                        <p:cTn id="27" dur="500"/>
                                        <p:tgtEl>
                                          <p:spTgt spid="32051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20516">
                                            <p:txEl>
                                              <p:pRg st="5" end="5"/>
                                            </p:txEl>
                                          </p:spTgt>
                                        </p:tgtEl>
                                        <p:attrNameLst>
                                          <p:attrName>style.visibility</p:attrName>
                                        </p:attrNameLst>
                                      </p:cBhvr>
                                      <p:to>
                                        <p:strVal val="visible"/>
                                      </p:to>
                                    </p:set>
                                    <p:animEffect transition="in" filter="blinds(horizontal)">
                                      <p:cBhvr>
                                        <p:cTn id="32" dur="500"/>
                                        <p:tgtEl>
                                          <p:spTgt spid="32051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20516">
                                            <p:txEl>
                                              <p:pRg st="6" end="6"/>
                                            </p:txEl>
                                          </p:spTgt>
                                        </p:tgtEl>
                                        <p:attrNameLst>
                                          <p:attrName>style.visibility</p:attrName>
                                        </p:attrNameLst>
                                      </p:cBhvr>
                                      <p:to>
                                        <p:strVal val="visible"/>
                                      </p:to>
                                    </p:set>
                                    <p:animEffect transition="in" filter="blinds(horizontal)">
                                      <p:cBhvr>
                                        <p:cTn id="37" dur="500"/>
                                        <p:tgtEl>
                                          <p:spTgt spid="32051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20516">
                                            <p:txEl>
                                              <p:pRg st="7" end="7"/>
                                            </p:txEl>
                                          </p:spTgt>
                                        </p:tgtEl>
                                        <p:attrNameLst>
                                          <p:attrName>style.visibility</p:attrName>
                                        </p:attrNameLst>
                                      </p:cBhvr>
                                      <p:to>
                                        <p:strVal val="visible"/>
                                      </p:to>
                                    </p:set>
                                    <p:animEffect transition="in" filter="blinds(horizontal)">
                                      <p:cBhvr>
                                        <p:cTn id="42" dur="500"/>
                                        <p:tgtEl>
                                          <p:spTgt spid="32051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0516"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17" y="0"/>
            <a:ext cx="5972200" cy="1143000"/>
          </a:xfrm>
        </p:spPr>
        <p:txBody>
          <a:bodyPr>
            <a:normAutofit/>
          </a:bodyPr>
          <a:lstStyle/>
          <a:p>
            <a:r>
              <a:rPr lang="en-GB" sz="3200"/>
              <a:t>Future Proofing Cities</a:t>
            </a:r>
          </a:p>
        </p:txBody>
      </p:sp>
      <p:sp>
        <p:nvSpPr>
          <p:cNvPr id="3" name="Text Placeholder 2"/>
          <p:cNvSpPr>
            <a:spLocks noGrp="1"/>
          </p:cNvSpPr>
          <p:nvPr>
            <p:ph type="body" sz="half" idx="1"/>
          </p:nvPr>
        </p:nvSpPr>
        <p:spPr>
          <a:xfrm>
            <a:off x="251762" y="1211129"/>
            <a:ext cx="3810000" cy="5472608"/>
          </a:xfrm>
        </p:spPr>
        <p:txBody>
          <a:bodyPr>
            <a:normAutofit fontScale="92500" lnSpcReduction="20000"/>
          </a:bodyPr>
          <a:lstStyle/>
          <a:p>
            <a:pPr>
              <a:buNone/>
            </a:pPr>
            <a:r>
              <a:rPr lang="en-GB"/>
              <a:t>Agenda for change</a:t>
            </a:r>
          </a:p>
          <a:p>
            <a:r>
              <a:rPr lang="en-GB" sz="2000"/>
              <a:t> Developing future proofed urban strategies </a:t>
            </a:r>
            <a:endParaRPr lang="en-GB"/>
          </a:p>
          <a:p>
            <a:r>
              <a:rPr lang="en-GB" sz="2000"/>
              <a:t>Unlocking and aligning finance – including climate finance – for future proofing</a:t>
            </a:r>
          </a:p>
          <a:p>
            <a:r>
              <a:rPr lang="en-GB" sz="2000"/>
              <a:t>Undertaking urban risk diagnostics</a:t>
            </a:r>
          </a:p>
          <a:p>
            <a:r>
              <a:rPr lang="en-GB" sz="2000"/>
              <a:t>Strengthening the capacity of urban governance, planning, and delivery systems</a:t>
            </a:r>
          </a:p>
          <a:p>
            <a:r>
              <a:rPr lang="en-GB" sz="2000"/>
              <a:t>Improving the data and evidence underpinning city decision making</a:t>
            </a:r>
          </a:p>
          <a:p>
            <a:r>
              <a:rPr lang="en-GB" sz="2000"/>
              <a:t>Additional research and improved guidance</a:t>
            </a:r>
          </a:p>
          <a:p>
            <a:r>
              <a:rPr lang="en-GB" sz="2000"/>
              <a:t>Identifying risks to existing and planned investment portfolios</a:t>
            </a:r>
          </a:p>
          <a:p>
            <a:endParaRPr lang="en-GB" sz="2000"/>
          </a:p>
          <a:p>
            <a:endParaRPr lang="en-GB" sz="2000"/>
          </a:p>
        </p:txBody>
      </p:sp>
      <p:pic>
        <p:nvPicPr>
          <p:cNvPr id="497666" name="Picture 2"/>
          <p:cNvPicPr>
            <a:picLocks noChangeAspect="1" noChangeArrowheads="1"/>
          </p:cNvPicPr>
          <p:nvPr/>
        </p:nvPicPr>
        <p:blipFill>
          <a:blip r:embed="rId2" cstate="print"/>
          <a:srcRect/>
          <a:stretch>
            <a:fillRect/>
          </a:stretch>
        </p:blipFill>
        <p:spPr bwMode="auto">
          <a:xfrm>
            <a:off x="4211960" y="764704"/>
            <a:ext cx="4248472" cy="5693084"/>
          </a:xfrm>
          <a:prstGeom prst="rect">
            <a:avLst/>
          </a:prstGeom>
          <a:noFill/>
          <a:ln w="9525">
            <a:noFill/>
            <a:miter lim="800000"/>
            <a:headEnd/>
            <a:tailEnd/>
          </a:ln>
        </p:spPr>
      </p:pic>
      <p:sp>
        <p:nvSpPr>
          <p:cNvPr id="7" name="TextBox 6"/>
          <p:cNvSpPr txBox="1"/>
          <p:nvPr/>
        </p:nvSpPr>
        <p:spPr>
          <a:xfrm>
            <a:off x="7092280" y="6519446"/>
            <a:ext cx="1827552" cy="338554"/>
          </a:xfrm>
          <a:prstGeom prst="rect">
            <a:avLst/>
          </a:prstGeom>
          <a:noFill/>
        </p:spPr>
        <p:txBody>
          <a:bodyPr wrap="square" rtlCol="0">
            <a:spAutoFit/>
          </a:bodyPr>
          <a:lstStyle/>
          <a:p>
            <a:r>
              <a:rPr lang="en-GB" sz="1600">
                <a:latin typeface="+mn-lt"/>
              </a:rPr>
              <a:t>Source: Atkins 2013</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1143000"/>
          </a:xfrm>
        </p:spPr>
        <p:txBody>
          <a:bodyPr>
            <a:normAutofit/>
          </a:bodyPr>
          <a:lstStyle/>
          <a:p>
            <a:r>
              <a:rPr lang="en-GB" sz="3600"/>
              <a:t>Future Proofing Cities</a:t>
            </a:r>
          </a:p>
        </p:txBody>
      </p:sp>
      <p:sp>
        <p:nvSpPr>
          <p:cNvPr id="3" name="Content Placeholder 2"/>
          <p:cNvSpPr>
            <a:spLocks noGrp="1"/>
          </p:cNvSpPr>
          <p:nvPr>
            <p:ph sz="half" idx="1"/>
          </p:nvPr>
        </p:nvSpPr>
        <p:spPr>
          <a:xfrm>
            <a:off x="323528" y="977583"/>
            <a:ext cx="4464496" cy="4525963"/>
          </a:xfrm>
        </p:spPr>
        <p:txBody>
          <a:bodyPr/>
          <a:lstStyle/>
          <a:p>
            <a:pPr marL="0" indent="0">
              <a:buNone/>
            </a:pPr>
            <a:r>
              <a:rPr lang="en-GB"/>
              <a:t>Drawing from one challenge as identified in the Atkins Report, offer key areas of concern preventing cities from achieving a sustainable future. </a:t>
            </a:r>
          </a:p>
        </p:txBody>
      </p:sp>
      <p:pic>
        <p:nvPicPr>
          <p:cNvPr id="395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797221"/>
            <a:ext cx="4000500" cy="2667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95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484784"/>
            <a:ext cx="4179766" cy="3645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76746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ustom 2">
      <a:dk1>
        <a:sysClr val="windowText" lastClr="000000"/>
      </a:dk1>
      <a:lt1>
        <a:srgbClr val="FFFF00"/>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TM03457452[[fn=Celestial]]</Template>
  <Application>Microsoft Office PowerPoint</Application>
  <PresentationFormat>On-screen Show (4:3)</PresentationFormat>
  <Slides>34</Slides>
  <Notes>31</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Celestial</vt:lpstr>
      <vt:lpstr>PowerPoint Presentation</vt:lpstr>
      <vt:lpstr>The planet is not inanimate. It is a living organism. The earth, its rocks, oceans, atmosphere and all living things are one great organism. A coherent holistic system of life, self-regulating, self-changing.    James Lovelock, Gaia</vt:lpstr>
      <vt:lpstr>Sustainable Development</vt:lpstr>
      <vt:lpstr>Urban Populations: Some facts</vt:lpstr>
      <vt:lpstr>PowerPoint Presentation</vt:lpstr>
      <vt:lpstr>PowerPoint Presentation</vt:lpstr>
      <vt:lpstr>PowerPoint Presentation</vt:lpstr>
      <vt:lpstr>Factors leading to urban growth</vt:lpstr>
      <vt:lpstr>PowerPoint Presentation</vt:lpstr>
      <vt:lpstr>PowerPoint Presentation</vt:lpstr>
      <vt:lpstr>The Challenge…</vt:lpstr>
      <vt:lpstr>Definitions: Sustainable cities</vt:lpstr>
      <vt:lpstr>PowerPoint Presentation</vt:lpstr>
      <vt:lpstr>Development</vt:lpstr>
      <vt:lpstr>Engineering for sustainability</vt:lpstr>
      <vt:lpstr>Future Construction</vt:lpstr>
      <vt:lpstr>Future Construction</vt:lpstr>
      <vt:lpstr>Building Research Establishment’s Environmental Assessment Method (BREEAM)</vt:lpstr>
      <vt:lpstr>Environmental Architecture</vt:lpstr>
      <vt:lpstr>Sustainable Futures</vt:lpstr>
      <vt:lpstr>PowerPoint Presentation</vt:lpstr>
      <vt:lpstr>PowerPoint Presentation</vt:lpstr>
      <vt:lpstr>Urban Design</vt:lpstr>
      <vt:lpstr>Urban Design according to Francis Tibbauld</vt:lpstr>
      <vt:lpstr>Urban Design</vt:lpstr>
      <vt:lpstr>Cities ……..like forests perhaps?</vt:lpstr>
      <vt:lpstr>Future Cities.......?</vt:lpstr>
      <vt:lpstr>...and from Lovelock...</vt:lpstr>
      <vt:lpstr>PowerPoint Presentation</vt:lpstr>
      <vt:lpstr>PowerPoint Presentation</vt:lpstr>
      <vt:lpstr>PowerPoint Presentation</vt:lpstr>
      <vt:lpstr>PowerPoint Presentation</vt:lpstr>
      <vt:lpstr>Future Proofing Cities</vt:lpstr>
      <vt:lpstr>Future Proofing Cities</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CITIES</dc:title>
  <dc:creator>Mike Cullis</dc:creator>
  <cp:revision>1</cp:revision>
  <cp:lastPrinted>2001-11-06T22:38:22Z</cp:lastPrinted>
  <dcterms:created xsi:type="dcterms:W3CDTF">2001-11-05T12:06:45Z</dcterms:created>
  <dcterms:modified xsi:type="dcterms:W3CDTF">2019-02-28T16:32:30Z</dcterms:modified>
</cp:coreProperties>
</file>